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7"/>
  </p:notesMasterIdLst>
  <p:handoutMasterIdLst>
    <p:handoutMasterId r:id="rId46"/>
  </p:handoutMasterIdLst>
  <p:sldIdLst>
    <p:sldId id="258" r:id="rId3"/>
    <p:sldId id="787" r:id="rId4"/>
    <p:sldId id="669" r:id="rId5"/>
    <p:sldId id="612" r:id="rId6"/>
    <p:sldId id="558" r:id="rId8"/>
    <p:sldId id="663" r:id="rId9"/>
    <p:sldId id="668" r:id="rId10"/>
    <p:sldId id="664" r:id="rId11"/>
    <p:sldId id="679" r:id="rId12"/>
    <p:sldId id="638" r:id="rId13"/>
    <p:sldId id="662" r:id="rId14"/>
    <p:sldId id="640" r:id="rId15"/>
    <p:sldId id="641" r:id="rId16"/>
    <p:sldId id="667" r:id="rId17"/>
    <p:sldId id="642" r:id="rId18"/>
    <p:sldId id="648" r:id="rId19"/>
    <p:sldId id="759" r:id="rId20"/>
    <p:sldId id="649" r:id="rId21"/>
    <p:sldId id="789" r:id="rId22"/>
    <p:sldId id="791" r:id="rId23"/>
    <p:sldId id="671" r:id="rId24"/>
    <p:sldId id="790" r:id="rId25"/>
    <p:sldId id="682" r:id="rId26"/>
    <p:sldId id="683" r:id="rId27"/>
    <p:sldId id="670" r:id="rId28"/>
    <p:sldId id="652" r:id="rId29"/>
    <p:sldId id="673" r:id="rId30"/>
    <p:sldId id="674" r:id="rId31"/>
    <p:sldId id="676" r:id="rId32"/>
    <p:sldId id="677" r:id="rId33"/>
    <p:sldId id="834" r:id="rId34"/>
    <p:sldId id="678" r:id="rId35"/>
    <p:sldId id="654" r:id="rId36"/>
    <p:sldId id="833" r:id="rId37"/>
    <p:sldId id="655" r:id="rId38"/>
    <p:sldId id="656" r:id="rId39"/>
    <p:sldId id="827" r:id="rId40"/>
    <p:sldId id="714" r:id="rId41"/>
    <p:sldId id="658" r:id="rId42"/>
    <p:sldId id="659" r:id="rId43"/>
    <p:sldId id="660" r:id="rId44"/>
    <p:sldId id="661" r:id="rId45"/>
  </p:sldIdLst>
  <p:sldSz cx="9144000" cy="5144135" type="screen16x9"/>
  <p:notesSz cx="6858000" cy="9144000"/>
  <p:embeddedFontLst>
    <p:embeddedFont>
      <p:font typeface="等线" panose="02010600030101010101" charset="-122"/>
      <p:regular r:id="rId50"/>
    </p:embeddedFont>
    <p:embeddedFont>
      <p:font typeface="楷体" panose="02010609060101010101" pitchFamily="49" charset="-122"/>
      <p:regular r:id="rId51"/>
    </p:embeddedFont>
    <p:embeddedFont>
      <p:font typeface="黑体" panose="02010609060101010101" pitchFamily="49" charset="-122"/>
      <p:regular r:id="rId52"/>
    </p:embeddedFont>
    <p:embeddedFont>
      <p:font typeface="Comic Sans MS" panose="030F0702030302020204" pitchFamily="66" charset="0"/>
      <p:regular r:id="rId53"/>
      <p:bold r:id="rId54"/>
    </p:embeddedFont>
    <p:embeddedFont>
      <p:font typeface="Calibri" panose="020F0502020204030204"/>
      <p:regular r:id="rId55"/>
      <p:bold r:id="rId56"/>
      <p:italic r:id="rId57"/>
      <p:boldItalic r:id="rId58"/>
    </p:embeddedFont>
    <p:embeddedFont>
      <p:font typeface="微软雅黑" panose="020B0503020204020204" pitchFamily="34" charset="-122"/>
      <p:regular r:id="rId59"/>
    </p:embeddedFont>
    <p:embeddedFont>
      <p:font typeface="Calibri" panose="020F0502020204030204" pitchFamily="34" charset="0"/>
      <p:regular r:id="rId60"/>
    </p:embeddedFont>
    <p:embeddedFont>
      <p:font typeface="华文中宋" panose="02010600040101010101" charset="-122"/>
      <p:regular r:id="rId61"/>
    </p:embeddedFont>
    <p:embeddedFont>
      <p:font typeface="隶书" panose="02010509060101010101" pitchFamily="49" charset="-122"/>
      <p:regular r:id="rId62"/>
    </p:embeddedFont>
    <p:embeddedFont>
      <p:font typeface="方正舒体" panose="02010601030101010101" pitchFamily="2" charset="-122"/>
      <p:regular r:id="rId63"/>
    </p:embeddedFont>
    <p:embeddedFont>
      <p:font typeface="华文新魏" panose="02010800040101010101" pitchFamily="2" charset="-122"/>
      <p:regular r:id="rId64"/>
    </p:embeddedFont>
    <p:embeddedFont>
      <p:font typeface="Wingdings 2" panose="05020102010507070707" pitchFamily="18" charset="2"/>
      <p:regular r:id="rId65"/>
    </p:embeddedFont>
  </p:embeddedFontLst>
  <p:custDataLst>
    <p:tags r:id="rId66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996" autoAdjust="0"/>
    <p:restoredTop sz="94660"/>
  </p:normalViewPr>
  <p:slideViewPr>
    <p:cSldViewPr snapToGrid="0">
      <p:cViewPr varScale="1">
        <p:scale>
          <a:sx n="74" d="100"/>
          <a:sy n="74" d="100"/>
        </p:scale>
        <p:origin x="-1020" y="-90"/>
      </p:cViewPr>
      <p:guideLst>
        <p:guide orient="horz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6" Type="http://schemas.openxmlformats.org/officeDocument/2006/relationships/tags" Target="tags/tag67.xml"/><Relationship Id="rId65" Type="http://schemas.openxmlformats.org/officeDocument/2006/relationships/font" Target="fonts/font16.fntdata"/><Relationship Id="rId64" Type="http://schemas.openxmlformats.org/officeDocument/2006/relationships/font" Target="fonts/font15.fntdata"/><Relationship Id="rId63" Type="http://schemas.openxmlformats.org/officeDocument/2006/relationships/font" Target="fonts/font14.fntdata"/><Relationship Id="rId62" Type="http://schemas.openxmlformats.org/officeDocument/2006/relationships/font" Target="fonts/font13.fntdata"/><Relationship Id="rId61" Type="http://schemas.openxmlformats.org/officeDocument/2006/relationships/font" Target="fonts/font12.fntdata"/><Relationship Id="rId60" Type="http://schemas.openxmlformats.org/officeDocument/2006/relationships/font" Target="fonts/font11.fntdata"/><Relationship Id="rId6" Type="http://schemas.openxmlformats.org/officeDocument/2006/relationships/slide" Target="slides/slide4.xml"/><Relationship Id="rId59" Type="http://schemas.openxmlformats.org/officeDocument/2006/relationships/font" Target="fonts/font10.fntdata"/><Relationship Id="rId58" Type="http://schemas.openxmlformats.org/officeDocument/2006/relationships/font" Target="fonts/font9.fntdata"/><Relationship Id="rId57" Type="http://schemas.openxmlformats.org/officeDocument/2006/relationships/font" Target="fonts/font8.fntdata"/><Relationship Id="rId56" Type="http://schemas.openxmlformats.org/officeDocument/2006/relationships/font" Target="fonts/font7.fntdata"/><Relationship Id="rId55" Type="http://schemas.openxmlformats.org/officeDocument/2006/relationships/font" Target="fonts/font6.fntdata"/><Relationship Id="rId54" Type="http://schemas.openxmlformats.org/officeDocument/2006/relationships/font" Target="fonts/font5.fntdata"/><Relationship Id="rId53" Type="http://schemas.openxmlformats.org/officeDocument/2006/relationships/font" Target="fonts/font4.fntdata"/><Relationship Id="rId52" Type="http://schemas.openxmlformats.org/officeDocument/2006/relationships/font" Target="fonts/font3.fntdata"/><Relationship Id="rId51" Type="http://schemas.openxmlformats.org/officeDocument/2006/relationships/font" Target="fonts/font2.fntdata"/><Relationship Id="rId50" Type="http://schemas.openxmlformats.org/officeDocument/2006/relationships/font" Target="fonts/font1.fntdata"/><Relationship Id="rId5" Type="http://schemas.openxmlformats.org/officeDocument/2006/relationships/slide" Target="slides/slide3.xml"/><Relationship Id="rId49" Type="http://schemas.openxmlformats.org/officeDocument/2006/relationships/tableStyles" Target="tableStyles.xml"/><Relationship Id="rId48" Type="http://schemas.openxmlformats.org/officeDocument/2006/relationships/viewProps" Target="viewProps.xml"/><Relationship Id="rId47" Type="http://schemas.openxmlformats.org/officeDocument/2006/relationships/presProps" Target="presProps.xml"/><Relationship Id="rId46" Type="http://schemas.openxmlformats.org/officeDocument/2006/relationships/handoutMaster" Target="handoutMasters/handoutMaster1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049F20BC-97D8-46ED-8AF6-64E300980047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26774AC9-51CB-438B-8431-45C5ACCF2BC0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10BB93A4-0D92-4A85-8826-F7586A45CE8D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二级</a:t>
            </a:r>
            <a:endParaRPr lang="zh-CN" altLang="en-US" smtClean="0"/>
          </a:p>
          <a:p>
            <a:pPr lvl="2"/>
            <a:r>
              <a:rPr lang="zh-CN" altLang="en-US" smtClean="0"/>
              <a:t>三级</a:t>
            </a:r>
            <a:endParaRPr lang="zh-CN" altLang="en-US" smtClean="0"/>
          </a:p>
          <a:p>
            <a:pPr lvl="3"/>
            <a:r>
              <a:rPr lang="zh-CN" altLang="en-US" smtClean="0"/>
              <a:t>四级</a:t>
            </a:r>
            <a:endParaRPr lang="zh-CN" altLang="en-US" smtClean="0"/>
          </a:p>
          <a:p>
            <a:pPr lvl="4"/>
            <a:r>
              <a:rPr lang="zh-CN" altLang="en-US" smtClean="0"/>
              <a:t>五级</a:t>
            </a:r>
            <a:endParaRPr lang="zh-CN" altLang="en-US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ct val="0"/>
              </a:spcBef>
              <a:spcAft>
                <a:spcPct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ct val="0"/>
              </a:spcBef>
              <a:spcAft>
                <a:spcPct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ED6B066E-EB35-49D4-802E-D97345A4E9F8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34818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34819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DD34499-E973-48BE-9133-194723BD6C64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098"/>
            <a:ext cx="7772400" cy="110271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160"/>
            <a:ext cx="6400800" cy="131468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8035" indent="0" algn="ctr">
              <a:buNone/>
              <a:defRPr/>
            </a:lvl7pPr>
            <a:lvl8pPr marL="2400935" indent="0" algn="ctr">
              <a:buNone/>
              <a:defRPr/>
            </a:lvl8pPr>
            <a:lvl9pPr marL="274383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3599321-5036-4FAD-8308-8898F3E74850}" type="datetimeFigureOut">
              <a:rPr lang="zh-CN" altLang="en-US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73C4C-8619-4399-BE5D-F49AD607C38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31E408-F71B-4E56-BF1C-F1BB525BAFA9}" type="datetimeFigureOut">
              <a:rPr lang="zh-CN" altLang="en-US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BC8F7-D887-4CFB-87A5-6BBA3A5F0F4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015"/>
            <a:ext cx="2057400" cy="438941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015"/>
            <a:ext cx="6019800" cy="438941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3C0BAC-6413-4FB0-92DA-60C83049FA20}" type="datetimeFigureOut">
              <a:rPr lang="zh-CN" altLang="en-US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F56AFF-CE04-474E-AEDA-6450EED0BD95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7149B73-F902-4717-BB4B-D4CD8D7EE956}" type="datetimeFigureOut">
              <a:rPr lang="zh-CN" altLang="en-US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E0FB55-25D0-4288-95D2-2183F04EBB3D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753"/>
            <a:ext cx="7772400" cy="102173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416"/>
            <a:ext cx="7772400" cy="112533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62F606-0469-41D1-BD89-23C03E30D5BA}" type="datetimeFigureOut">
              <a:rPr lang="zh-CN" altLang="en-US"/>
            </a:fld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5F8D63-96A5-476C-9087-2516076EA202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360"/>
            <a:ext cx="4038600" cy="33950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360"/>
            <a:ext cx="4038600" cy="33950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92D2ACC-4F5C-44F2-80B1-9A2BE4D7B957}" type="datetimeFigureOut">
              <a:rPr lang="zh-CN" altLang="en-US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BC82FA-353A-4C51-9FD7-CDFD21D1AD9F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536"/>
            <a:ext cx="4040188" cy="47990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442"/>
            <a:ext cx="4040188" cy="29639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1536"/>
            <a:ext cx="4041775" cy="47990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442"/>
            <a:ext cx="4041775" cy="2963984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9401D2-BA06-4FC0-A140-A6DEA652F693}" type="datetimeFigureOut">
              <a:rPr lang="zh-CN" altLang="en-US"/>
            </a:fld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4F0FD-4D5C-44DD-8058-C9A02376526E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B9629D-3AAF-4CE4-B566-EB1B3DD2B90E}" type="datetimeFigureOut">
              <a:rPr lang="zh-CN" altLang="en-US"/>
            </a:fld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8A689E-742F-4819-B589-55FEA516716E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7D2671-3236-410D-B707-707E265F340F}" type="datetimeFigureOut">
              <a:rPr lang="zh-CN" altLang="en-US"/>
            </a:fld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F9324C-B8BA-4105-86E1-C840F1434EAE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823"/>
            <a:ext cx="3008313" cy="87169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823"/>
            <a:ext cx="5111750" cy="439060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513"/>
            <a:ext cx="3008313" cy="351891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FA531C5-14BA-46BC-80C1-61B105F0BD2B}" type="datetimeFigureOut">
              <a:rPr lang="zh-CN" altLang="en-US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FCAB14-C3F1-4377-8E3C-85805CF32443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1080"/>
            <a:ext cx="5486400" cy="42512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662"/>
            <a:ext cx="5486400" cy="308664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6208"/>
            <a:ext cx="5486400" cy="60375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8035" indent="0">
              <a:buNone/>
              <a:defRPr sz="675"/>
            </a:lvl7pPr>
            <a:lvl8pPr marL="2400935" indent="0">
              <a:buNone/>
              <a:defRPr sz="675"/>
            </a:lvl8pPr>
            <a:lvl9pPr marL="2743835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CB7E766-7D14-4894-AD8A-DE6863D01C5C}" type="datetimeFigureOut">
              <a:rPr lang="zh-CN" altLang="en-US"/>
            </a:fld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0F7B1-0706-45EB-811E-24C6EA00200A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15"/>
            <a:ext cx="8229600" cy="8574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360"/>
            <a:ext cx="8229600" cy="339506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38"/>
            <a:ext cx="2133600" cy="357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05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fld id="{8BC97B14-35BB-4F87-AE84-B9526C6DE6F3}" type="datetimeFigureOut">
              <a:rPr lang="zh-CN" altLang="en-US"/>
            </a:fld>
            <a:endParaRPr lang="en-US" altLang="zh-CN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38"/>
            <a:ext cx="2895600" cy="357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05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endParaRPr lang="en-US" altLang="zh-CN"/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38"/>
            <a:ext cx="2133600" cy="357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05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fld id="{EA9A2817-743E-4439-AECE-8E74E9A65B65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/>
          <a:ea typeface="宋体" panose="02010600030101010101" pitchFamily="2" charset="-122"/>
        </a:defRPr>
      </a:lvl9pPr>
    </p:titleStyle>
    <p:bodyStyle>
      <a:lvl1pPr marL="257175" indent="-257175" algn="l" rtl="0" fontAlgn="base">
        <a:spcBef>
          <a:spcPct val="15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rtl="0" fontAlgn="base">
        <a:spcBef>
          <a:spcPct val="15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+mn-ea"/>
        </a:defRPr>
      </a:lvl2pPr>
      <a:lvl3pPr marL="857250" indent="-171450" algn="l" rtl="0" fontAlgn="base">
        <a:spcBef>
          <a:spcPct val="15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  <a:ea typeface="+mn-ea"/>
        </a:defRPr>
      </a:lvl3pPr>
      <a:lvl4pPr marL="1200150" indent="-171450" algn="l" rtl="0" fontAlgn="base">
        <a:spcBef>
          <a:spcPct val="15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  <a:ea typeface="+mn-ea"/>
        </a:defRPr>
      </a:lvl4pPr>
      <a:lvl5pPr marL="1543050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5pPr>
      <a:lvl6pPr marL="1886585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6pPr>
      <a:lvl7pPr marL="2229485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7pPr>
      <a:lvl8pPr marL="2572385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8pPr>
      <a:lvl9pPr marL="2915285" indent="-171450" algn="l" rtl="0" fontAlgn="base">
        <a:spcBef>
          <a:spcPct val="15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54.xml"/><Relationship Id="rId1" Type="http://schemas.openxmlformats.org/officeDocument/2006/relationships/tags" Target="../tags/tag45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2.wav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3.wav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audio" Target="../media/audio3.wav"/><Relationship Id="rId4" Type="http://schemas.openxmlformats.org/officeDocument/2006/relationships/image" Target="../media/image8.png"/><Relationship Id="rId3" Type="http://schemas.openxmlformats.org/officeDocument/2006/relationships/tags" Target="../tags/tag63.xml"/><Relationship Id="rId2" Type="http://schemas.openxmlformats.org/officeDocument/2006/relationships/image" Target="../media/image7.png"/><Relationship Id="rId1" Type="http://schemas.openxmlformats.org/officeDocument/2006/relationships/tags" Target="../tags/tag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audio3.wav"/><Relationship Id="rId1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14.jpeg"/><Relationship Id="rId1" Type="http://schemas.openxmlformats.org/officeDocument/2006/relationships/image" Target="../media/image1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1" Type="http://schemas.openxmlformats.org/officeDocument/2006/relationships/image" Target="../media/image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image" Target="../media/image1.jpeg"/><Relationship Id="rId1" Type="http://schemas.openxmlformats.org/officeDocument/2006/relationships/tags" Target="../tags/tag18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35.xml"/><Relationship Id="rId8" Type="http://schemas.openxmlformats.org/officeDocument/2006/relationships/tags" Target="../tags/tag34.xml"/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9" Type="http://schemas.openxmlformats.org/officeDocument/2006/relationships/slideLayout" Target="../slideLayouts/slideLayout7.xml"/><Relationship Id="rId18" Type="http://schemas.openxmlformats.org/officeDocument/2006/relationships/tags" Target="../tags/tag44.xml"/><Relationship Id="rId17" Type="http://schemas.openxmlformats.org/officeDocument/2006/relationships/tags" Target="../tags/tag43.xml"/><Relationship Id="rId16" Type="http://schemas.openxmlformats.org/officeDocument/2006/relationships/tags" Target="../tags/tag42.xml"/><Relationship Id="rId15" Type="http://schemas.openxmlformats.org/officeDocument/2006/relationships/tags" Target="../tags/tag41.xml"/><Relationship Id="rId14" Type="http://schemas.openxmlformats.org/officeDocument/2006/relationships/tags" Target="../tags/tag40.xml"/><Relationship Id="rId13" Type="http://schemas.openxmlformats.org/officeDocument/2006/relationships/tags" Target="../tags/tag39.xml"/><Relationship Id="rId12" Type="http://schemas.openxmlformats.org/officeDocument/2006/relationships/tags" Target="../tags/tag38.xml"/><Relationship Id="rId11" Type="http://schemas.openxmlformats.org/officeDocument/2006/relationships/tags" Target="../tags/tag37.xml"/><Relationship Id="rId10" Type="http://schemas.openxmlformats.org/officeDocument/2006/relationships/tags" Target="../tags/tag36.xml"/><Relationship Id="rId1" Type="http://schemas.openxmlformats.org/officeDocument/2006/relationships/tags" Target="../tags/tag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文本框 64"/>
          <p:cNvSpPr txBox="1">
            <a:spLocks noChangeArrowheads="1"/>
          </p:cNvSpPr>
          <p:nvPr/>
        </p:nvSpPr>
        <p:spPr bwMode="auto">
          <a:xfrm>
            <a:off x="1411528" y="839538"/>
            <a:ext cx="5635023" cy="922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500" b="1">
                <a:solidFill>
                  <a:srgbClr val="398B83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lt"/>
              </a:rPr>
              <a:t>第一章  开启化学之门</a:t>
            </a:r>
            <a:endParaRPr lang="en-US" altLang="zh-CN" sz="4500" b="1">
              <a:solidFill>
                <a:srgbClr val="398B83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666923" y="2002633"/>
            <a:ext cx="3809476" cy="14198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>
                <a:solidFill>
                  <a:srgbClr val="398B8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第二节 </a:t>
            </a:r>
            <a:endParaRPr lang="zh-CN" altLang="en-US" sz="3600" b="1">
              <a:solidFill>
                <a:srgbClr val="398B83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  <a:p>
            <a:pPr algn="ctr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3600" b="1">
                <a:solidFill>
                  <a:srgbClr val="398B8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ea"/>
              </a:rPr>
              <a:t>化学研究些什么</a:t>
            </a:r>
            <a:r>
              <a:rPr lang="zh-CN" altLang="en-US" sz="3600" b="1">
                <a:solidFill>
                  <a:srgbClr val="398B83"/>
                </a:solidFill>
                <a:latin typeface="楷体" panose="02010609060101010101" pitchFamily="49" charset="-122"/>
                <a:ea typeface="楷体" panose="02010609060101010101" pitchFamily="49" charset="-122"/>
                <a:cs typeface="+mn-ea"/>
                <a:sym typeface="+mn-lt"/>
              </a:rPr>
              <a:t> </a:t>
            </a:r>
            <a:endParaRPr lang="zh-CN" altLang="en-US" sz="3600" b="1">
              <a:solidFill>
                <a:srgbClr val="398B83"/>
              </a:solidFill>
              <a:latin typeface="楷体" panose="02010609060101010101" pitchFamily="49" charset="-122"/>
              <a:ea typeface="楷体" panose="02010609060101010101" pitchFamily="49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Box 1"/>
          <p:cNvSpPr txBox="1">
            <a:spLocks noChangeArrowheads="1"/>
          </p:cNvSpPr>
          <p:nvPr/>
        </p:nvSpPr>
        <p:spPr bwMode="auto">
          <a:xfrm>
            <a:off x="1407956" y="595417"/>
            <a:ext cx="5537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物质的变化</a:t>
            </a:r>
            <a:r>
              <a:rPr lang="en-US" altLang="zh-CN" sz="24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物理变化和化学变化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448435" y="1188720"/>
            <a:ext cx="570420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571500" indent="-571500">
              <a:spcBef>
                <a:spcPct val="50000"/>
              </a:spcBef>
              <a:buFontTx/>
              <a:buChar char="•"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物理变化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没有新物质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生成的变化。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/>
            </a:endParaRP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1470025" y="2598420"/>
            <a:ext cx="604202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571500" indent="-571500">
              <a:spcBef>
                <a:spcPct val="50000"/>
              </a:spcBef>
              <a:buFontTx/>
              <a:buChar char="•"/>
            </a:pP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化学变化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有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新物质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/>
              </a:rPr>
              <a:t>生成的变化</a:t>
            </a:r>
            <a:r>
              <a:rPr lang="zh-CN" altLang="en-US" sz="2100" b="1">
                <a:latin typeface="楷体" panose="02010609060101010101" pitchFamily="49" charset="-122"/>
                <a:ea typeface="楷体" panose="02010609060101010101" pitchFamily="49" charset="-122"/>
                <a:sym typeface="Arial" panose="020B0604020202020204"/>
              </a:rPr>
              <a:t>。</a:t>
            </a:r>
            <a:endParaRPr lang="zh-CN" altLang="en-US" sz="2100" b="1">
              <a:latin typeface="楷体" panose="02010609060101010101" pitchFamily="49" charset="-122"/>
              <a:ea typeface="楷体" panose="02010609060101010101" pitchFamily="49" charset="-122"/>
              <a:sym typeface="Arial" panose="020B0604020202020204"/>
            </a:endParaRPr>
          </a:p>
        </p:txBody>
      </p:sp>
      <p:sp>
        <p:nvSpPr>
          <p:cNvPr id="43" name="Text Box 13"/>
          <p:cNvSpPr txBox="1">
            <a:spLocks noChangeArrowheads="1"/>
          </p:cNvSpPr>
          <p:nvPr/>
        </p:nvSpPr>
        <p:spPr bwMode="auto">
          <a:xfrm>
            <a:off x="1870000" y="2962793"/>
            <a:ext cx="5904151" cy="106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>
                <a:latin typeface="楷体" panose="02010609060101010101" pitchFamily="49" charset="-122"/>
                <a:ea typeface="楷体" panose="02010609060101010101" pitchFamily="49" charset="-122"/>
              </a:rPr>
              <a:t>如：石蜡在空气中燃烧，在发光、发热的同时生成二氧化碳气体和水蒸气等。</a:t>
            </a:r>
            <a:endParaRPr lang="zh-CN" altLang="en-US" sz="21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1870000" y="1538078"/>
            <a:ext cx="5952975" cy="106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 b="1">
                <a:latin typeface="楷体" panose="02010609060101010101" pitchFamily="49" charset="-122"/>
                <a:ea typeface="楷体" panose="02010609060101010101" pitchFamily="49" charset="-122"/>
              </a:rPr>
              <a:t>如：石蜡受热熔化，由固态变成液态；温度降低，</a:t>
            </a:r>
            <a:endParaRPr lang="en-US" altLang="zh-CN" sz="21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100" b="1">
                <a:latin typeface="楷体" panose="02010609060101010101" pitchFamily="49" charset="-122"/>
                <a:ea typeface="楷体" panose="02010609060101010101" pitchFamily="49" charset="-122"/>
              </a:rPr>
              <a:t>液态石蜡又重新变回固态等。</a:t>
            </a:r>
            <a:endParaRPr lang="zh-CN" altLang="en-US" sz="21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  <p:bldP spid="26630" grpId="0"/>
      <p:bldP spid="43" grpId="0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960755" y="1221740"/>
            <a:ext cx="7663815" cy="34150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indent="0" algn="just">
              <a:buFont typeface="Calibri" panose="020F0502020204030204" pitchFamily="34" charset="0"/>
              <a:buNone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1、木材制成桌椅  2、木材燃烧  3、矿石粉碎 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just">
              <a:buFont typeface="Calibri" panose="020F0502020204030204" pitchFamily="34" charset="0"/>
              <a:buNone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just">
              <a:buFont typeface="Calibri" panose="020F0502020204030204" pitchFamily="34" charset="0"/>
              <a:buNone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4、矿石冶炼钢铁  5、水结冰   6、酒精挥发 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just">
              <a:buFont typeface="Calibri" panose="020F0502020204030204" pitchFamily="34" charset="0"/>
              <a:buNone/>
            </a:pP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just">
              <a:buFont typeface="Calibri" panose="020F0502020204030204" pitchFamily="34" charset="0"/>
              <a:buNone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7、自行车胎爆炸  8、火药爆炸  9、酒精燃烧 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just">
              <a:buFont typeface="Calibri" panose="020F0502020204030204" pitchFamily="34" charset="0"/>
              <a:buNone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just">
              <a:buFont typeface="Calibri" panose="020F0502020204030204" pitchFamily="34" charset="0"/>
              <a:buNone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10、灯泡发光 	11、海水晒盐  12、石灰水变浑浊 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just">
              <a:buFont typeface="Calibri" panose="020F0502020204030204" pitchFamily="34" charset="0"/>
              <a:buNone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just">
              <a:buFont typeface="Calibri" panose="020F0502020204030204" pitchFamily="34" charset="0"/>
              <a:buNone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13、呼吸作用  14、食物腐败　</a:t>
            </a: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            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43043" name="Rectangle 3"/>
          <p:cNvSpPr>
            <a:spLocks noChangeArrowheads="1"/>
          </p:cNvSpPr>
          <p:nvPr/>
        </p:nvSpPr>
        <p:spPr bwMode="auto">
          <a:xfrm>
            <a:off x="1277620" y="680085"/>
            <a:ext cx="6675120" cy="52197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None/>
              <a:defRPr/>
            </a:pPr>
            <a:r>
              <a:rPr lang="zh-CN" alt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判断下列变化是物理变化还化学变化</a:t>
            </a:r>
            <a:endParaRPr lang="zh-CN" altLang="en-US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229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/>
        </p:nvSpPr>
        <p:spPr bwMode="auto">
          <a:xfrm>
            <a:off x="2407285" y="4041775"/>
            <a:ext cx="5123180" cy="48133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noFill/>
          </a:ln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fontAlgn="auto">
              <a:spcAft>
                <a:spcPct val="0"/>
              </a:spcAft>
              <a:defRPr/>
            </a:pPr>
            <a:r>
              <a:rPr lang="zh-CN" altLang="en-US" sz="2400" b="1" smtClean="0">
                <a:solidFill>
                  <a:srgbClr val="FFFF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化学变化中伴随发生的一些现象 </a:t>
            </a:r>
            <a:endParaRPr lang="zh-CN" altLang="en-US" sz="2400" b="1" smtClean="0">
              <a:solidFill>
                <a:srgbClr val="FFFF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55300" name="Picture 4" descr="pic_32585"/>
          <p:cNvPicPr>
            <a:picLocks noChangeAspect="1"/>
          </p:cNvPicPr>
          <p:nvPr/>
        </p:nvPicPr>
        <p:blipFill>
          <a:blip r:embed="rId1">
            <a:clrChange>
              <a:clrFrom>
                <a:srgbClr val="FEF8FC"/>
              </a:clrFrom>
              <a:clrTo>
                <a:srgbClr val="FEF8FC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986701" y="1517122"/>
            <a:ext cx="5182506" cy="228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Box 2"/>
          <p:cNvSpPr txBox="1">
            <a:spLocks noChangeArrowheads="1"/>
          </p:cNvSpPr>
          <p:nvPr/>
        </p:nvSpPr>
        <p:spPr bwMode="auto">
          <a:xfrm>
            <a:off x="572135" y="645160"/>
            <a:ext cx="7710170" cy="7372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100" b="1">
                <a:latin typeface="黑体" panose="02010609060101010101" pitchFamily="49" charset="-122"/>
                <a:ea typeface="黑体" panose="02010609060101010101" pitchFamily="49" charset="-122"/>
              </a:rPr>
              <a:t>在化学变化中，常伴随一些现象，如发热、发光、变色、放出气体和生成沉淀。</a:t>
            </a:r>
            <a:endParaRPr lang="zh-CN" altLang="en-US" sz="21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9483" y="442961"/>
            <a:ext cx="8047990" cy="8451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化学变化生成新物质还伴随着能量的释放或吸收。</a:t>
            </a:r>
            <a:endParaRPr lang="en-US" altLang="zh-CN" sz="2100" b="1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1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5605" name="Group 5"/>
          <p:cNvGrpSpPr/>
          <p:nvPr/>
        </p:nvGrpSpPr>
        <p:grpSpPr>
          <a:xfrm>
            <a:off x="1447520" y="1365938"/>
            <a:ext cx="6183679" cy="2195784"/>
            <a:chOff x="0" y="0"/>
            <a:chExt cx="5193" cy="1844"/>
          </a:xfrm>
        </p:grpSpPr>
        <p:sp>
          <p:nvSpPr>
            <p:cNvPr id="25606" name="Text Box 6"/>
            <p:cNvSpPr/>
            <p:nvPr>
              <p:custDataLst>
                <p:tags r:id="rId1"/>
              </p:custDataLst>
            </p:nvPr>
          </p:nvSpPr>
          <p:spPr>
            <a:xfrm>
              <a:off x="0" y="680"/>
              <a:ext cx="1179" cy="43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defTabSz="914400">
                <a:spcBef>
                  <a:spcPct val="50000"/>
                </a:spcBef>
              </a:pPr>
              <a:r>
                <a:rPr lang="zh-CN" altLang="zh-CN" sz="2800">
                  <a:effectLst/>
                </a:rPr>
                <a:t>化学能</a:t>
              </a:r>
              <a:endParaRPr lang="zh-CN" altLang="zh-CN" sz="2800">
                <a:effectLst/>
              </a:endParaRPr>
            </a:p>
          </p:txBody>
        </p:sp>
        <p:sp>
          <p:nvSpPr>
            <p:cNvPr id="25607" name="Text Box 7"/>
            <p:cNvSpPr/>
            <p:nvPr>
              <p:custDataLst>
                <p:tags r:id="rId2"/>
              </p:custDataLst>
            </p:nvPr>
          </p:nvSpPr>
          <p:spPr>
            <a:xfrm>
              <a:off x="1497" y="0"/>
              <a:ext cx="997" cy="43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defTabSz="914400">
                <a:spcBef>
                  <a:spcPct val="50000"/>
                </a:spcBef>
              </a:pPr>
              <a:r>
                <a:rPr lang="zh-CN" altLang="zh-CN" sz="2800">
                  <a:effectLst/>
                </a:rPr>
                <a:t>光能</a:t>
              </a:r>
              <a:endParaRPr lang="zh-CN" altLang="zh-CN" sz="2800">
                <a:effectLst/>
              </a:endParaRPr>
            </a:p>
          </p:txBody>
        </p:sp>
        <p:sp>
          <p:nvSpPr>
            <p:cNvPr id="25608" name="Text Box 8"/>
            <p:cNvSpPr/>
            <p:nvPr>
              <p:custDataLst>
                <p:tags r:id="rId3"/>
              </p:custDataLst>
            </p:nvPr>
          </p:nvSpPr>
          <p:spPr>
            <a:xfrm>
              <a:off x="1497" y="468"/>
              <a:ext cx="3696" cy="43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defTabSz="914400">
                <a:spcBef>
                  <a:spcPct val="50000"/>
                </a:spcBef>
              </a:pPr>
              <a:r>
                <a:rPr lang="zh-CN" altLang="zh-CN" sz="2800">
                  <a:effectLst/>
                </a:rPr>
                <a:t>热能(吸热反应和放热反应)</a:t>
              </a:r>
              <a:endParaRPr lang="zh-CN" altLang="zh-CN" sz="2800">
                <a:effectLst/>
              </a:endParaRPr>
            </a:p>
          </p:txBody>
        </p:sp>
        <p:sp>
          <p:nvSpPr>
            <p:cNvPr id="25609" name="Text Box 9"/>
            <p:cNvSpPr/>
            <p:nvPr>
              <p:custDataLst>
                <p:tags r:id="rId4"/>
              </p:custDataLst>
            </p:nvPr>
          </p:nvSpPr>
          <p:spPr>
            <a:xfrm>
              <a:off x="1497" y="937"/>
              <a:ext cx="1179" cy="43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defTabSz="914400">
                <a:spcBef>
                  <a:spcPct val="50000"/>
                </a:spcBef>
              </a:pPr>
              <a:r>
                <a:rPr lang="zh-CN" altLang="zh-CN" sz="2800">
                  <a:effectLst/>
                </a:rPr>
                <a:t>电能</a:t>
              </a:r>
              <a:endParaRPr lang="zh-CN" altLang="zh-CN" sz="2800">
                <a:effectLst/>
              </a:endParaRPr>
            </a:p>
          </p:txBody>
        </p:sp>
        <p:sp>
          <p:nvSpPr>
            <p:cNvPr id="25610" name="Text Box 10"/>
            <p:cNvSpPr/>
            <p:nvPr>
              <p:custDataLst>
                <p:tags r:id="rId5"/>
              </p:custDataLst>
            </p:nvPr>
          </p:nvSpPr>
          <p:spPr>
            <a:xfrm>
              <a:off x="1497" y="1406"/>
              <a:ext cx="1179" cy="43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 defTabSz="914400">
                <a:spcBef>
                  <a:spcPct val="50000"/>
                </a:spcBef>
              </a:pPr>
              <a:r>
                <a:rPr lang="zh-CN" altLang="zh-CN" sz="2800">
                  <a:effectLst/>
                </a:rPr>
                <a:t>其它</a:t>
              </a:r>
              <a:endParaRPr lang="zh-CN" altLang="zh-CN" sz="2800">
                <a:effectLst/>
              </a:endParaRPr>
            </a:p>
          </p:txBody>
        </p:sp>
        <p:cxnSp>
          <p:nvCxnSpPr>
            <p:cNvPr id="25611" name="Line 11"/>
            <p:cNvCxnSpPr/>
            <p:nvPr>
              <p:custDataLst>
                <p:tags r:id="rId6"/>
              </p:custDataLst>
            </p:nvPr>
          </p:nvCxnSpPr>
          <p:spPr>
            <a:xfrm flipV="1">
              <a:off x="952" y="272"/>
              <a:ext cx="635" cy="681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</p:spPr>
        </p:cxnSp>
        <p:cxnSp>
          <p:nvCxnSpPr>
            <p:cNvPr id="25612" name="Line 12"/>
            <p:cNvCxnSpPr/>
            <p:nvPr>
              <p:custDataLst>
                <p:tags r:id="rId7"/>
              </p:custDataLst>
            </p:nvPr>
          </p:nvCxnSpPr>
          <p:spPr>
            <a:xfrm flipV="1">
              <a:off x="952" y="680"/>
              <a:ext cx="635" cy="273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</p:spPr>
        </p:cxnSp>
        <p:sp>
          <p:nvSpPr>
            <p:cNvPr id="25613" name="Line 13"/>
            <p:cNvSpPr/>
            <p:nvPr>
              <p:custDataLst>
                <p:tags r:id="rId8"/>
              </p:custDataLst>
            </p:nvPr>
          </p:nvSpPr>
          <p:spPr>
            <a:xfrm>
              <a:off x="952" y="953"/>
              <a:ext cx="635" cy="9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</p:spPr>
          <p:txBody>
            <a:bodyPr anchor="t">
              <a:spAutoFit/>
            </a:bodyPr>
            <a:p>
              <a:pPr defTabSz="914400"/>
              <a:endParaRPr lang="zh-CN" altLang="en-US" sz="100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25614" name="Line 14"/>
            <p:cNvSpPr/>
            <p:nvPr>
              <p:custDataLst>
                <p:tags r:id="rId9"/>
              </p:custDataLst>
            </p:nvPr>
          </p:nvSpPr>
          <p:spPr>
            <a:xfrm>
              <a:off x="952" y="953"/>
              <a:ext cx="590" cy="9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</p:spPr>
          <p:txBody>
            <a:bodyPr anchor="t">
              <a:spAutoFit/>
            </a:bodyPr>
            <a:p>
              <a:pPr defTabSz="914400"/>
              <a:endParaRPr lang="zh-CN" altLang="en-US" sz="100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</p:grpSp>
      <p:cxnSp>
        <p:nvCxnSpPr>
          <p:cNvPr id="2" name="Line 11"/>
          <p:cNvCxnSpPr/>
          <p:nvPr>
            <p:custDataLst>
              <p:tags r:id="rId10"/>
            </p:custDataLst>
          </p:nvPr>
        </p:nvCxnSpPr>
        <p:spPr>
          <a:xfrm>
            <a:off x="2613660" y="2618740"/>
            <a:ext cx="781050" cy="591185"/>
          </a:xfrm>
          <a:prstGeom prst="line">
            <a:avLst/>
          </a:prstGeom>
          <a:ln w="38100" cap="flat" cmpd="sng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 fill="hold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26626" name="Text Box 2"/>
          <p:cNvSpPr/>
          <p:nvPr>
            <p:custDataLst>
              <p:tags r:id="rId1"/>
            </p:custDataLst>
          </p:nvPr>
        </p:nvSpPr>
        <p:spPr>
          <a:xfrm>
            <a:off x="330200" y="114300"/>
            <a:ext cx="8623300" cy="4184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>
                <a:latin typeface="Comic Sans MS" panose="030F0702030302020204" pitchFamily="66" charset="0"/>
              </a:rPr>
              <a:t>化学变化伴随能量的吸收或释放，说出下列变化中能量的转化方式：</a:t>
            </a:r>
            <a:endParaRPr lang="zh-CN" altLang="en-US" sz="280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zh-CN" altLang="zh-CN" sz="2800">
                <a:latin typeface="Comic Sans MS" panose="030F0702030302020204" pitchFamily="66" charset="0"/>
              </a:rPr>
              <a:t>①</a:t>
            </a:r>
            <a:r>
              <a:rPr lang="zh-CN" altLang="en-US" sz="2800">
                <a:latin typeface="Comic Sans MS" panose="030F0702030302020204" pitchFamily="66" charset="0"/>
              </a:rPr>
              <a:t>蜡烛燃烧</a:t>
            </a:r>
            <a:r>
              <a:rPr lang="zh-CN" altLang="zh-CN" sz="2800">
                <a:latin typeface="Comic Sans MS" panose="030F0702030302020204" pitchFamily="66" charset="0"/>
              </a:rPr>
              <a:t>_______________</a:t>
            </a:r>
            <a:endParaRPr lang="zh-CN" altLang="zh-CN" sz="280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zh-CN" altLang="zh-CN" sz="2800">
                <a:latin typeface="Comic Sans MS" panose="030F0702030302020204" pitchFamily="66" charset="0"/>
              </a:rPr>
              <a:t>②</a:t>
            </a:r>
            <a:r>
              <a:rPr lang="zh-CN" altLang="en-US" sz="2800">
                <a:latin typeface="Comic Sans MS" panose="030F0702030302020204" pitchFamily="66" charset="0"/>
              </a:rPr>
              <a:t>太阳能电池充电</a:t>
            </a:r>
            <a:r>
              <a:rPr lang="zh-CN" altLang="zh-CN" sz="2800">
                <a:latin typeface="Comic Sans MS" panose="030F0702030302020204" pitchFamily="66" charset="0"/>
              </a:rPr>
              <a:t>__________</a:t>
            </a:r>
            <a:endParaRPr lang="zh-CN" altLang="zh-CN" sz="280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zh-CN" altLang="zh-CN" sz="2800">
                <a:latin typeface="Comic Sans MS" panose="030F0702030302020204" pitchFamily="66" charset="0"/>
              </a:rPr>
              <a:t>③</a:t>
            </a:r>
            <a:r>
              <a:rPr lang="zh-CN" altLang="en-US" sz="2800">
                <a:latin typeface="Comic Sans MS" panose="030F0702030302020204" pitchFamily="66" charset="0"/>
              </a:rPr>
              <a:t>光合作用</a:t>
            </a:r>
            <a:r>
              <a:rPr lang="zh-CN" altLang="zh-CN" sz="2800">
                <a:latin typeface="Comic Sans MS" panose="030F0702030302020204" pitchFamily="66" charset="0"/>
              </a:rPr>
              <a:t>_______________</a:t>
            </a:r>
            <a:endParaRPr lang="zh-CN" altLang="zh-CN" sz="280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zh-CN" altLang="zh-CN" sz="2800">
                <a:latin typeface="Comic Sans MS" panose="030F0702030302020204" pitchFamily="66" charset="0"/>
              </a:rPr>
              <a:t>④</a:t>
            </a:r>
            <a:r>
              <a:rPr lang="zh-CN" altLang="en-US" sz="2800">
                <a:latin typeface="Comic Sans MS" panose="030F0702030302020204" pitchFamily="66" charset="0"/>
              </a:rPr>
              <a:t>用电饭锅煮饭</a:t>
            </a:r>
            <a:r>
              <a:rPr lang="zh-CN" altLang="zh-CN" sz="2800">
                <a:latin typeface="Comic Sans MS" panose="030F0702030302020204" pitchFamily="66" charset="0"/>
              </a:rPr>
              <a:t>____________</a:t>
            </a:r>
            <a:endParaRPr lang="zh-CN" altLang="zh-CN" sz="2800"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r>
              <a:rPr lang="zh-CN" altLang="zh-CN" sz="2800">
                <a:latin typeface="Comic Sans MS" panose="030F0702030302020204" pitchFamily="66" charset="0"/>
              </a:rPr>
              <a:t>      </a:t>
            </a:r>
            <a:endParaRPr lang="zh-CN" altLang="zh-CN" sz="2800">
              <a:latin typeface="Comic Sans MS" panose="030F0702030302020204" pitchFamily="66" charset="0"/>
            </a:endParaRPr>
          </a:p>
        </p:txBody>
      </p:sp>
      <p:sp>
        <p:nvSpPr>
          <p:cNvPr id="26627" name="Text Box 3"/>
          <p:cNvSpPr/>
          <p:nvPr>
            <p:custDataLst>
              <p:tags r:id="rId2"/>
            </p:custDataLst>
          </p:nvPr>
        </p:nvSpPr>
        <p:spPr>
          <a:xfrm>
            <a:off x="2518085" y="1058151"/>
            <a:ext cx="4458250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化学能转化为热能和光能</a:t>
            </a:r>
            <a:endParaRPr lang="zh-CN" altLang="en-US" sz="30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628" name="Text Box 4"/>
          <p:cNvSpPr/>
          <p:nvPr>
            <p:custDataLst>
              <p:tags r:id="rId3"/>
            </p:custDataLst>
          </p:nvPr>
        </p:nvSpPr>
        <p:spPr>
          <a:xfrm>
            <a:off x="3546305" y="1751346"/>
            <a:ext cx="3429423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太阳能转化为电能</a:t>
            </a:r>
            <a:endParaRPr lang="zh-CN" altLang="en-US" sz="30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629" name="Text Box 5"/>
          <p:cNvSpPr/>
          <p:nvPr>
            <p:custDataLst>
              <p:tags r:id="rId4"/>
            </p:custDataLst>
          </p:nvPr>
        </p:nvSpPr>
        <p:spPr>
          <a:xfrm>
            <a:off x="2951487" y="2378111"/>
            <a:ext cx="3715209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太阳能转化为化学能</a:t>
            </a:r>
            <a:endParaRPr lang="zh-CN" altLang="en-US" sz="30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6630" name="Text Box 6"/>
          <p:cNvSpPr/>
          <p:nvPr>
            <p:custDataLst>
              <p:tags r:id="rId5"/>
            </p:custDataLst>
          </p:nvPr>
        </p:nvSpPr>
        <p:spPr>
          <a:xfrm>
            <a:off x="3452439" y="2930970"/>
            <a:ext cx="2972167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000" b="1">
                <a:solidFill>
                  <a:srgbClr val="FF0000"/>
                </a:solidFill>
                <a:latin typeface="Comic Sans MS" panose="030F0702030302020204" pitchFamily="66" charset="0"/>
              </a:rPr>
              <a:t>电能转化为热能</a:t>
            </a:r>
            <a:endParaRPr lang="zh-CN" altLang="en-US" sz="30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  <p:bldP spid="26629" grpId="0" animBg="1"/>
      <p:bldP spid="266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651510" y="1488440"/>
            <a:ext cx="8081010" cy="1960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700" b="1">
                <a:solidFill>
                  <a:srgbClr val="000000"/>
                </a:solidFill>
                <a:latin typeface="华文中宋" panose="02010600040101010101" charset="-122"/>
                <a:ea typeface="华文中宋" panose="02010600040101010101" charset="-122"/>
              </a:rPr>
              <a:t>      </a:t>
            </a:r>
            <a:r>
              <a:rPr lang="zh-CN" altLang="en-US" sz="27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判断物质变化不能依据是否有明显的现象，而应该看</a:t>
            </a:r>
            <a:r>
              <a:rPr lang="zh-CN" altLang="en-US" sz="27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是否生成了新物质</a:t>
            </a:r>
            <a:r>
              <a:rPr lang="zh-CN" altLang="en-US" sz="27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。如：</a:t>
            </a:r>
            <a:r>
              <a:rPr lang="zh-CN" altLang="en-US" sz="27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电灯通电时发光也放热，但它是物理变化。</a:t>
            </a:r>
            <a:r>
              <a:rPr lang="zh-CN" altLang="en-US" sz="2700" b="1">
                <a:solidFill>
                  <a:srgbClr val="7030A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爆炸一定是化学变化吗？</a:t>
            </a:r>
            <a:endParaRPr lang="zh-CN" altLang="en-US" sz="2700" b="1">
              <a:solidFill>
                <a:srgbClr val="7030A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Group 6"/>
          <p:cNvGrpSpPr/>
          <p:nvPr/>
        </p:nvGrpSpPr>
        <p:grpSpPr>
          <a:xfrm>
            <a:off x="1341270" y="729981"/>
            <a:ext cx="1350405" cy="918132"/>
            <a:chOff x="749" y="383"/>
            <a:chExt cx="1134" cy="771"/>
          </a:xfrm>
        </p:grpSpPr>
        <p:pic>
          <p:nvPicPr>
            <p:cNvPr id="40965" name="Picture 4" descr="png-143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 bwMode="auto">
            <a:xfrm rot="20799366" flipH="1">
              <a:off x="749" y="383"/>
              <a:ext cx="1134" cy="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0966" name="Text Box 5"/>
            <p:cNvSpPr txBox="1">
              <a:spLocks noChangeArrowheads="1"/>
            </p:cNvSpPr>
            <p:nvPr/>
          </p:nvSpPr>
          <p:spPr bwMode="auto">
            <a:xfrm>
              <a:off x="930" y="499"/>
              <a:ext cx="729" cy="426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none">
              <a:spAutoFit/>
            </a:bodyPr>
            <a:lstStyle/>
            <a:p>
              <a:r>
                <a:rPr lang="zh-CN" altLang="en-US" sz="2700">
                  <a:solidFill>
                    <a:srgbClr val="0066FF"/>
                  </a:solidFill>
                  <a:latin typeface="Times New Roman" panose="02020603050405020304" pitchFamily="18" charset="0"/>
                  <a:ea typeface="黑体" panose="02010609060101010101" pitchFamily="49" charset="-122"/>
                </a:rPr>
                <a:t>注意 </a:t>
              </a:r>
              <a:endParaRPr lang="zh-CN" altLang="en-US" sz="2700">
                <a:solidFill>
                  <a:srgbClr val="0066FF"/>
                </a:solidFill>
                <a:latin typeface="Times New Roman" panose="02020603050405020304" pitchFamily="18" charset="0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96060" y="257443"/>
            <a:ext cx="4097657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00" b="1">
                <a:solidFill>
                  <a:srgbClr val="000000"/>
                </a:solidFill>
                <a:ea typeface="等线" panose="02010600030101010101" charset="-122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ea typeface="黑体" panose="02010609060101010101" pitchFamily="49" charset="-122"/>
              </a:rPr>
              <a:t>物理变化和化学变化的比较：</a:t>
            </a:r>
            <a:endParaRPr lang="zh-CN" altLang="en-US" sz="2400" b="1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  <p:graphicFrame>
        <p:nvGraphicFramePr>
          <p:cNvPr id="43039" name="Group 3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78608" y="712198"/>
          <a:ext cx="7348855" cy="4023360"/>
        </p:xfrm>
        <a:graphic>
          <a:graphicData uri="http://schemas.openxmlformats.org/drawingml/2006/table">
            <a:tbl>
              <a:tblPr/>
              <a:tblGrid>
                <a:gridCol w="854710"/>
                <a:gridCol w="2643505"/>
                <a:gridCol w="3850640"/>
              </a:tblGrid>
              <a:tr h="54864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7" marR="68597" marT="34306" marB="3430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物理变化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7" marR="68597" marT="34306" marB="3430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化学变化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7" marR="68597" marT="34306" marB="3430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70866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定义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7" marR="68597" marT="34306" marB="3430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没有新物质生成的变化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7" marR="68597" marT="34306" marB="3430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有新物质生成的变化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7" marR="68597" marT="34306" marB="3430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</a:tr>
              <a:tr h="70866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特征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7" marR="68597" marT="34306" marB="3430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物质的颜色，状态，形态发生变化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7" marR="68597" marT="34306" marB="3430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生成新物质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7" marR="68597" marT="34306" marB="3430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102870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伴随</a:t>
                      </a:r>
                      <a:endParaRPr kumimoji="0" lang="en-US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现象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7" marR="68597" marT="34306" marB="3430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破碎、扩散、蒸发、凝固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7" marR="68597" marT="34306" marB="3430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发光、发热、变色、放出气体和生成沉淀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7" marR="68597" marT="34306" marB="3430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</a:tr>
              <a:tr h="102870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判断</a:t>
                      </a:r>
                      <a:endParaRPr kumimoji="0" lang="en-US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方法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7" marR="68597" marT="34306" marB="3430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 gridSpan="2"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在变化前后是否有新物质生成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7" marR="68597" marT="34306" marB="3430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3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886585" y="1936115"/>
            <a:ext cx="5670550" cy="12350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457200" indent="-457200" fontAlgn="auto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在化学变化中</a:t>
            </a:r>
            <a:r>
              <a:rPr kumimoji="1"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一定</a:t>
            </a:r>
            <a:r>
              <a:rPr kumimoji="1"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有物理变化；</a:t>
            </a:r>
            <a:endParaRPr kumimoji="1" lang="zh-CN" altLang="en-US" sz="24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fontAlgn="auto">
              <a:lnSpc>
                <a:spcPct val="130000"/>
              </a:lnSpc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buChar char="Ø"/>
              <a:defRPr/>
            </a:pPr>
            <a:r>
              <a:rPr kumimoji="1"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在物理变化中</a:t>
            </a:r>
            <a:r>
              <a:rPr kumimoji="1" lang="zh-CN" alt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不一定</a:t>
            </a:r>
            <a:r>
              <a:rPr kumimoji="1"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有化学变化。</a:t>
            </a:r>
            <a:endParaRPr kumimoji="1" lang="zh-CN" altLang="en-US" sz="24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1348415" y="1038407"/>
            <a:ext cx="421674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00" b="1">
                <a:solidFill>
                  <a:srgbClr val="000000"/>
                </a:solidFill>
                <a:ea typeface="等线" panose="02010600030101010101" charset="-122"/>
              </a:rPr>
              <a:t> </a:t>
            </a:r>
            <a:r>
              <a:rPr lang="zh-CN" altLang="en-US" sz="2400" b="1">
                <a:solidFill>
                  <a:srgbClr val="FF0000"/>
                </a:solidFill>
                <a:ea typeface="黑体" panose="02010609060101010101" pitchFamily="49" charset="-122"/>
              </a:rPr>
              <a:t>物理变化和化学变化的关系：</a:t>
            </a:r>
            <a:endParaRPr lang="zh-CN" altLang="en-US" sz="2400" b="1">
              <a:solidFill>
                <a:srgbClr val="FF0000"/>
              </a:solidFill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bldLvl="0" animBg="1"/>
      <p:bldP spid="942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3617" y="329053"/>
            <a:ext cx="5392093" cy="571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物质的性质</a:t>
            </a:r>
            <a:r>
              <a:rPr lang="en-US" altLang="zh-CN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物理性质和化学性质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61340" y="998220"/>
            <a:ext cx="7699375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zh-CN" sz="21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 panose="020B0604020202020204"/>
              </a:rPr>
              <a:t>1</a:t>
            </a: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 panose="020B0604020202020204"/>
              </a:rPr>
              <a:t>.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 panose="020B0604020202020204"/>
              </a:rPr>
              <a:t>物理性质：物质不需要通过化学变化就能表现出来的性质。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如：颜色、状态、气味、硬度、熔点、 沸点、密度、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溶解性、挥发性、导热性、导电性、延展性、吸水性、吸附性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zh-CN" altLang="en-US" sz="24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94690" y="2922270"/>
            <a:ext cx="7896860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zh-CN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 panose="020B0604020202020204"/>
              </a:rPr>
              <a:t>2.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Arial" panose="020B0604020202020204"/>
              </a:rPr>
              <a:t>化学性质：物质在发生化学变化时表现出来的性质。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化学性质通常指物质的</a:t>
            </a: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可燃性、氧化性、毒性、腐蚀性、稳定性、酸性、碱性</a:t>
            </a:r>
            <a:r>
              <a:rPr lang="zh-CN" altLang="en-US" sz="24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zh-CN" altLang="en-US" sz="24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67627" name="表格 67626"/>
          <p:cNvGraphicFramePr/>
          <p:nvPr>
            <p:custDataLst>
              <p:tags r:id="rId1"/>
            </p:custDataLst>
          </p:nvPr>
        </p:nvGraphicFramePr>
        <p:xfrm>
          <a:off x="774414" y="1000248"/>
          <a:ext cx="7725410" cy="3945890"/>
        </p:xfrm>
        <a:graphic>
          <a:graphicData uri="http://schemas.openxmlformats.org/drawingml/2006/table">
            <a:tbl>
              <a:tblPr/>
              <a:tblGrid>
                <a:gridCol w="963930"/>
                <a:gridCol w="3728720"/>
                <a:gridCol w="137160"/>
                <a:gridCol w="2895600"/>
              </a:tblGrid>
              <a:tr h="49085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endParaRPr lang="zh-CN" altLang="en-US" sz="18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8" marR="68588" marT="34294" marB="34294" anchor="ctr" anchorCtr="1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物质的性质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8" marR="68588" marT="34294" marB="34294" anchor="ctr" anchorCtr="1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物质的变化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8" marR="68588" marT="34294" marB="34294" anchor="ctr" anchorCtr="1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B>
                  </a:tcPr>
                </a:tc>
              </a:tr>
              <a:tr h="14859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区别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8" marR="68588" marT="34294" marB="34294" anchor="ctr" anchorCtr="1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物质的性质是物质本身的固有属性，在描述时常会用到“</a:t>
                      </a:r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是</a:t>
                      </a:r>
                      <a:r>
                        <a:rPr lang="zh-CN" altLang="en-US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”“</a:t>
                      </a:r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能</a:t>
                      </a:r>
                      <a:r>
                        <a:rPr lang="zh-CN" altLang="en-US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”</a:t>
                      </a:r>
                      <a:endParaRPr lang="zh-CN" altLang="en-US" sz="1800" b="1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  <a:p>
                      <a:pPr marL="0" lvl="0" indent="0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“</a:t>
                      </a:r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会</a:t>
                      </a:r>
                      <a:r>
                        <a:rPr lang="zh-CN" altLang="en-US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”“</a:t>
                      </a:r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易</a:t>
                      </a:r>
                      <a:r>
                        <a:rPr lang="zh-CN" altLang="en-US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”“</a:t>
                      </a:r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具有</a:t>
                      </a:r>
                      <a:r>
                        <a:rPr lang="zh-CN" altLang="en-US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”“</a:t>
                      </a:r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可以</a:t>
                      </a:r>
                      <a:r>
                        <a:rPr lang="zh-CN" altLang="en-US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”等词语</a:t>
                      </a:r>
                      <a:endParaRPr lang="zh-CN" altLang="en-US" sz="1800" b="1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8" marR="68588" marT="34294" marB="34294" anchor="ctr" anchorCtr="1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lnSpc>
                          <a:spcPct val="150000"/>
                        </a:lnSpc>
                        <a:buNone/>
                      </a:pPr>
                      <a:r>
                        <a:rPr lang="zh-CN" altLang="en-US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物质的变化是是一个过程，它的发生需要时间</a:t>
                      </a:r>
                      <a:endParaRPr lang="zh-CN" altLang="en-US" sz="1800" b="1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8" marR="68588" marT="34294" marB="34294" anchor="ctr" anchorCtr="1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B>
                  </a:tcPr>
                </a:tc>
              </a:tr>
              <a:tr h="73977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联系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8" marR="68588" marT="34294" marB="34294" anchor="ctr" anchorCtr="1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lnSpc>
                          <a:spcPct val="150000"/>
                        </a:lnSpc>
                        <a:buNone/>
                      </a:pPr>
                      <a:endParaRPr lang="zh-CN" altLang="en-US" sz="1800" b="1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8" marR="68588" marT="34294" marB="34294" anchor="ctr" anchorCtr="1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B>
                  </a:tcPr>
                </a:tc>
                <a:tc hMerge="1">
                  <a:tcPr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B>
                  </a:tcPr>
                </a:tc>
              </a:tr>
              <a:tr h="800100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buNone/>
                      </a:pPr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举例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8" marR="68588" marT="34294" marB="34294" anchor="ctr" anchorCtr="1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①</a:t>
                      </a:r>
                      <a:r>
                        <a:rPr lang="zh-CN" altLang="en-US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酒精</a:t>
                      </a:r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易</a:t>
                      </a:r>
                      <a:r>
                        <a:rPr lang="zh-CN" altLang="en-US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挥发</a:t>
                      </a:r>
                      <a:endParaRPr lang="zh-CN" altLang="en-US" sz="1800" b="1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lvl="0" indent="0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②</a:t>
                      </a:r>
                      <a:r>
                        <a:rPr lang="zh-CN" altLang="en-US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木炭</a:t>
                      </a:r>
                      <a:r>
                        <a:rPr lang="zh-CN" altLang="en-US" sz="1800" b="1" dirty="0">
                          <a:solidFill>
                            <a:srgbClr val="FF0000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能</a:t>
                      </a:r>
                      <a:r>
                        <a:rPr lang="zh-CN" altLang="en-US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燃烧</a:t>
                      </a:r>
                      <a:endParaRPr lang="zh-CN" altLang="en-US" sz="1800" b="1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8" marR="68588" marT="34294" marB="34294" anchor="ctr" anchorCtr="1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①</a:t>
                      </a:r>
                      <a:r>
                        <a:rPr lang="zh-CN" altLang="en-US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酒精挥发</a:t>
                      </a:r>
                      <a:endParaRPr lang="zh-CN" altLang="en-US" sz="1800" b="1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  <a:p>
                      <a:pPr marL="0" lvl="0" indent="0">
                        <a:lnSpc>
                          <a:spcPct val="150000"/>
                        </a:lnSpc>
                        <a:buNone/>
                      </a:pPr>
                      <a:r>
                        <a:rPr lang="en-US" altLang="zh-CN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②</a:t>
                      </a:r>
                      <a:r>
                        <a:rPr lang="zh-CN" altLang="en-US" sz="1800" b="1" dirty="0">
                          <a:solidFill>
                            <a:srgbClr val="0000FF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木炭燃烧</a:t>
                      </a:r>
                      <a:endParaRPr lang="zh-CN" altLang="en-US" sz="1800" b="1" dirty="0">
                        <a:solidFill>
                          <a:srgbClr val="0000FF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8588" marR="68588" marT="34294" marB="34294" anchor="ctr" anchorCtr="1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2551" name="矩形 67607"/>
          <p:cNvSpPr/>
          <p:nvPr/>
        </p:nvSpPr>
        <p:spPr>
          <a:xfrm>
            <a:off x="494373" y="265575"/>
            <a:ext cx="4068868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u="none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物质的性质和变化的比较</a:t>
            </a:r>
            <a:endParaRPr lang="zh-CN" altLang="en-US" sz="2400" b="1" u="none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7609" name="文本框 67608"/>
          <p:cNvSpPr txBox="1"/>
          <p:nvPr/>
        </p:nvSpPr>
        <p:spPr>
          <a:xfrm>
            <a:off x="2709633" y="3172217"/>
            <a:ext cx="1458696" cy="1066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100" u="none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物质的性质</a:t>
            </a:r>
            <a:endParaRPr lang="zh-CN" altLang="en-US" sz="100" u="none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7610" name="直接连接符 67609"/>
          <p:cNvSpPr/>
          <p:nvPr/>
        </p:nvSpPr>
        <p:spPr>
          <a:xfrm>
            <a:off x="4276934" y="3471712"/>
            <a:ext cx="1134805" cy="0"/>
          </a:xfrm>
          <a:prstGeom prst="line">
            <a:avLst/>
          </a:prstGeom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67611" name="文本框 67610"/>
          <p:cNvSpPr txBox="1"/>
          <p:nvPr/>
        </p:nvSpPr>
        <p:spPr>
          <a:xfrm>
            <a:off x="4493409" y="3172432"/>
            <a:ext cx="701365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u="none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决定</a:t>
            </a:r>
            <a:endParaRPr lang="zh-CN" altLang="en-US" sz="2000" b="1" u="none" dirty="0">
              <a:solidFill>
                <a:srgbClr val="7030A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7612" name="文本框 67611"/>
          <p:cNvSpPr txBox="1"/>
          <p:nvPr/>
        </p:nvSpPr>
        <p:spPr>
          <a:xfrm>
            <a:off x="5627024" y="3130540"/>
            <a:ext cx="1295560" cy="1066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100" u="none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物质的变化</a:t>
            </a:r>
            <a:endParaRPr lang="zh-CN" altLang="en-US" sz="100" u="none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7613" name="直接连接符 67612"/>
          <p:cNvSpPr/>
          <p:nvPr/>
        </p:nvSpPr>
        <p:spPr>
          <a:xfrm flipH="1">
            <a:off x="4276768" y="3644050"/>
            <a:ext cx="1134805" cy="0"/>
          </a:xfrm>
          <a:prstGeom prst="line">
            <a:avLst/>
          </a:prstGeom>
          <a:ln w="9525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67614" name="文本框 67613"/>
          <p:cNvSpPr txBox="1"/>
          <p:nvPr/>
        </p:nvSpPr>
        <p:spPr>
          <a:xfrm>
            <a:off x="4493489" y="3644524"/>
            <a:ext cx="701364" cy="3683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1800" b="1" u="none" dirty="0">
                <a:solidFill>
                  <a:srgbClr val="7030A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体现</a:t>
            </a:r>
            <a:endParaRPr lang="zh-CN" altLang="en-US" sz="1800" b="1" u="none" dirty="0">
              <a:solidFill>
                <a:srgbClr val="7030A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559425" y="-25527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11" grpId="0"/>
      <p:bldP spid="67612" grpId="0"/>
      <p:bldP spid="676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3" name="文本框 48132"/>
          <p:cNvSpPr txBox="1"/>
          <p:nvPr/>
        </p:nvSpPr>
        <p:spPr>
          <a:xfrm>
            <a:off x="2824480" y="1266190"/>
            <a:ext cx="45542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一、化学研究物质的性质与变化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8159" name="文本框 48158"/>
          <p:cNvSpPr txBox="1"/>
          <p:nvPr/>
        </p:nvSpPr>
        <p:spPr>
          <a:xfrm>
            <a:off x="2824480" y="1837690"/>
            <a:ext cx="45542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二、化学研究物质的组成与结构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8160" name="文本框 48159"/>
          <p:cNvSpPr txBox="1"/>
          <p:nvPr/>
        </p:nvSpPr>
        <p:spPr>
          <a:xfrm>
            <a:off x="2824480" y="2466340"/>
            <a:ext cx="45542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三、化学研究物质的用途与制法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48161" name="右大括号 48160"/>
          <p:cNvSpPr/>
          <p:nvPr/>
        </p:nvSpPr>
        <p:spPr>
          <a:xfrm flipH="1">
            <a:off x="2302510" y="1456055"/>
            <a:ext cx="268605" cy="1314450"/>
          </a:xfrm>
          <a:prstGeom prst="rightBrace">
            <a:avLst>
              <a:gd name="adj1" fmla="val 27365"/>
              <a:gd name="adj2" fmla="val 50000"/>
            </a:avLst>
          </a:prstGeom>
          <a:noFill/>
          <a:ln w="28575" cap="flat" cmpd="sng">
            <a:solidFill>
              <a:srgbClr val="00FF00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endParaRPr lang="zh-CN" altLang="en-US" sz="1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62" name="文本框 48161"/>
          <p:cNvSpPr txBox="1"/>
          <p:nvPr/>
        </p:nvSpPr>
        <p:spPr>
          <a:xfrm>
            <a:off x="906780" y="1726565"/>
            <a:ext cx="1395730" cy="1383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化学研究的对象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48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8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3" grpId="0"/>
      <p:bldP spid="48159" grpId="0"/>
      <p:bldP spid="48160" grpId="0"/>
      <p:bldP spid="4816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5845" name="图片 35844" descr="教学_284"/>
          <p:cNvPicPr>
            <a:picLocks noChangeAspect="1"/>
          </p:cNvPicPr>
          <p:nvPr/>
        </p:nvPicPr>
        <p:blipFill>
          <a:blip r:embed="rId1">
            <a:lum bright="23999" contrast="48000"/>
          </a:blip>
          <a:srcRect l="4051" t="30862" r="60068" b="41360"/>
          <a:stretch>
            <a:fillRect/>
          </a:stretch>
        </p:blipFill>
        <p:spPr>
          <a:xfrm>
            <a:off x="1870710" y="525780"/>
            <a:ext cx="2545080" cy="14776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6" name="图片 35845" descr="教学_284"/>
          <p:cNvPicPr>
            <a:picLocks noChangeAspect="1"/>
          </p:cNvPicPr>
          <p:nvPr/>
        </p:nvPicPr>
        <p:blipFill>
          <a:blip r:embed="rId1">
            <a:lum bright="29999" contrast="72000"/>
          </a:blip>
          <a:srcRect l="54979" t="31635" r="7402" b="40588"/>
          <a:stretch>
            <a:fillRect/>
          </a:stretch>
        </p:blipFill>
        <p:spPr>
          <a:xfrm>
            <a:off x="4480031" y="525780"/>
            <a:ext cx="2229125" cy="123483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7" name="文本框 35846"/>
          <p:cNvSpPr txBox="1"/>
          <p:nvPr/>
        </p:nvSpPr>
        <p:spPr>
          <a:xfrm>
            <a:off x="149860" y="963930"/>
            <a:ext cx="18402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1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将金刚石加工成钻石比较困难</a:t>
            </a:r>
            <a:endParaRPr lang="zh-CN" altLang="en-US" sz="1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48" name="文本框 35847"/>
          <p:cNvSpPr txBox="1"/>
          <p:nvPr/>
        </p:nvSpPr>
        <p:spPr>
          <a:xfrm>
            <a:off x="6583680" y="963930"/>
            <a:ext cx="22834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/>
            <a:r>
              <a:rPr lang="zh-CN" altLang="en-US" sz="1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金刚石可以在氧气中燃烧并消失</a:t>
            </a:r>
            <a:endParaRPr lang="zh-CN" altLang="en-US" sz="1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50" name="云形标注 35849"/>
          <p:cNvSpPr/>
          <p:nvPr/>
        </p:nvSpPr>
        <p:spPr>
          <a:xfrm>
            <a:off x="3085917" y="1886183"/>
            <a:ext cx="4172465" cy="628728"/>
          </a:xfrm>
          <a:prstGeom prst="cloudCallout">
            <a:avLst>
              <a:gd name="adj1" fmla="val -2597"/>
              <a:gd name="adj2" fmla="val -20606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/>
          <a:p>
            <a:pPr algn="ctr"/>
            <a:r>
              <a:rPr lang="zh-CN" altLang="en-US" sz="1800" b="1" dirty="0">
                <a:solidFill>
                  <a:srgbClr val="FF0066"/>
                </a:solidFill>
                <a:latin typeface="Arial" panose="020B0604020202020204" pitchFamily="34" charset="0"/>
                <a:ea typeface="隶书" panose="02010509060101010101" pitchFamily="49" charset="-122"/>
              </a:rPr>
              <a:t>你知道这是什么原因吗？</a:t>
            </a:r>
            <a:endParaRPr lang="zh-CN" altLang="en-US" sz="1800" b="1" dirty="0">
              <a:solidFill>
                <a:srgbClr val="FF0066"/>
              </a:solidFill>
              <a:latin typeface="Arial" panose="020B0604020202020204" pitchFamily="34" charset="0"/>
              <a:ea typeface="隶书" panose="02010509060101010101" pitchFamily="49" charset="-122"/>
            </a:endParaRPr>
          </a:p>
          <a:p>
            <a:pPr algn="ctr"/>
            <a:endParaRPr lang="zh-CN" altLang="en-US" sz="100" dirty="0">
              <a:latin typeface="Arial" panose="020B0604020202020204" pitchFamily="34" charset="0"/>
            </a:endParaRPr>
          </a:p>
        </p:txBody>
      </p:sp>
      <p:sp>
        <p:nvSpPr>
          <p:cNvPr id="35851" name="文本框 35850"/>
          <p:cNvSpPr txBox="1"/>
          <p:nvPr/>
        </p:nvSpPr>
        <p:spPr>
          <a:xfrm>
            <a:off x="2186030" y="2817170"/>
            <a:ext cx="48583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8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这是因为金刚石具有硬度大的性质和可燃性</a:t>
            </a:r>
            <a:endParaRPr lang="zh-CN" altLang="en-US" sz="1800" b="1" u="sng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52" name="文本框 35851"/>
          <p:cNvSpPr txBox="1"/>
          <p:nvPr/>
        </p:nvSpPr>
        <p:spPr>
          <a:xfrm>
            <a:off x="2685817" y="3315109"/>
            <a:ext cx="914513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8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性质</a:t>
            </a:r>
            <a:endParaRPr lang="zh-CN" altLang="en-US" sz="1800" b="1" u="sng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53" name="文本框 35852"/>
          <p:cNvSpPr txBox="1"/>
          <p:nvPr/>
        </p:nvSpPr>
        <p:spPr>
          <a:xfrm>
            <a:off x="5715141" y="3257952"/>
            <a:ext cx="914513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18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变化</a:t>
            </a:r>
            <a:endParaRPr lang="zh-CN" altLang="en-US" sz="1800" b="1" u="sng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54" name="直接连接符 35853"/>
          <p:cNvSpPr/>
          <p:nvPr/>
        </p:nvSpPr>
        <p:spPr>
          <a:xfrm>
            <a:off x="3428859" y="3429423"/>
            <a:ext cx="2171968" cy="0"/>
          </a:xfrm>
          <a:prstGeom prst="line">
            <a:avLst/>
          </a:prstGeom>
          <a:ln w="28575" cap="flat" cmpd="sng">
            <a:solidFill>
              <a:srgbClr val="00FF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5855" name="文本框 35854"/>
          <p:cNvSpPr txBox="1"/>
          <p:nvPr/>
        </p:nvSpPr>
        <p:spPr>
          <a:xfrm>
            <a:off x="4057587" y="3086481"/>
            <a:ext cx="914513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18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决定</a:t>
            </a:r>
            <a:endParaRPr lang="zh-CN" altLang="en-US" sz="1800" b="1" u="sng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5856" name="直接连接符 35855"/>
          <p:cNvSpPr/>
          <p:nvPr/>
        </p:nvSpPr>
        <p:spPr>
          <a:xfrm flipH="1">
            <a:off x="3428859" y="3543737"/>
            <a:ext cx="2171968" cy="0"/>
          </a:xfrm>
          <a:prstGeom prst="line">
            <a:avLst/>
          </a:prstGeom>
          <a:ln w="28575" cap="flat" cmpd="sng">
            <a:solidFill>
              <a:srgbClr val="00FF00"/>
            </a:solidFill>
            <a:prstDash val="solid"/>
            <a:headEnd type="none" w="med" len="med"/>
            <a:tailEnd type="triangle" w="med" len="med"/>
          </a:ln>
        </p:spPr>
      </p:sp>
      <p:sp>
        <p:nvSpPr>
          <p:cNvPr id="35857" name="文本框 35856"/>
          <p:cNvSpPr txBox="1"/>
          <p:nvPr/>
        </p:nvSpPr>
        <p:spPr>
          <a:xfrm>
            <a:off x="4057587" y="3486580"/>
            <a:ext cx="914513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/>
            <a:r>
              <a:rPr lang="zh-CN" altLang="en-US" sz="18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表现</a:t>
            </a:r>
            <a:endParaRPr lang="zh-CN" altLang="en-US" sz="1800" b="1" u="sng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8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10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20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358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7" grpId="0"/>
      <p:bldP spid="35848" grpId="0"/>
      <p:bldP spid="35850" grpId="0" bldLvl="0" animBg="1"/>
      <p:bldP spid="35851" grpId="0"/>
      <p:bldP spid="35852" grpId="0"/>
      <p:bldP spid="35853" grpId="0"/>
      <p:bldP spid="35855" grpId="0"/>
      <p:bldP spid="358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Rectangle 2"/>
          <p:cNvSpPr>
            <a:spLocks noGrp="1" noRot="1"/>
          </p:cNvSpPr>
          <p:nvPr>
            <p:ph idx="1"/>
          </p:nvPr>
        </p:nvSpPr>
        <p:spPr>
          <a:xfrm>
            <a:off x="1057834" y="639682"/>
            <a:ext cx="2213646" cy="3024561"/>
          </a:xfrm>
        </p:spPr>
        <p:txBody>
          <a:bodyPr vert="horz" wrap="square" lIns="68588" tIns="34294" rIns="68588" bIns="34294" anchor="t"/>
          <a:p>
            <a:pPr eaLnBrk="1" hangingPunct="1">
              <a:lnSpc>
                <a:spcPct val="6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endParaRPr lang="zh-CN" altLang="en-US" sz="3000" dirty="0">
              <a:solidFill>
                <a:srgbClr val="000000"/>
              </a:solidFill>
              <a:ea typeface="方正舒体" panose="02010601030101010101" pitchFamily="2" charset="-122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zh-CN" altLang="en-US" sz="3000" b="1" dirty="0">
                <a:solidFill>
                  <a:srgbClr val="000000"/>
                </a:solidFill>
                <a:ea typeface="方正舒体" panose="02010601030101010101" pitchFamily="2" charset="-122"/>
              </a:rPr>
              <a:t>化学变化</a:t>
            </a:r>
            <a:endParaRPr lang="zh-CN" altLang="en-US" sz="3000" b="1" dirty="0">
              <a:solidFill>
                <a:srgbClr val="000000"/>
              </a:solidFill>
              <a:ea typeface="方正舒体" panose="02010601030101010101" pitchFamily="2" charset="-122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3000" b="1" dirty="0">
                <a:solidFill>
                  <a:srgbClr val="000000"/>
                </a:solidFill>
                <a:ea typeface="方正舒体" panose="02010601030101010101" pitchFamily="2" charset="-122"/>
              </a:rPr>
              <a:t>化学性质</a:t>
            </a:r>
            <a:endParaRPr lang="zh-CN" altLang="en-US" sz="3000" b="1" dirty="0">
              <a:solidFill>
                <a:srgbClr val="000000"/>
              </a:solidFill>
              <a:ea typeface="方正舒体" panose="02010601030101010101" pitchFamily="2" charset="-122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3000" b="1" dirty="0">
                <a:solidFill>
                  <a:srgbClr val="000000"/>
                </a:solidFill>
                <a:ea typeface="方正舒体" panose="02010601030101010101" pitchFamily="2" charset="-122"/>
              </a:rPr>
              <a:t>物理变化</a:t>
            </a:r>
            <a:endParaRPr lang="zh-CN" altLang="en-US" sz="3000" b="1" dirty="0">
              <a:solidFill>
                <a:srgbClr val="000000"/>
              </a:solidFill>
              <a:ea typeface="方正舒体" panose="02010601030101010101" pitchFamily="2" charset="-122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None/>
            </a:pPr>
            <a:r>
              <a:rPr lang="zh-CN" altLang="en-US" sz="3000" b="1" dirty="0">
                <a:solidFill>
                  <a:srgbClr val="000000"/>
                </a:solidFill>
                <a:ea typeface="方正舒体" panose="02010601030101010101" pitchFamily="2" charset="-122"/>
              </a:rPr>
              <a:t>物理性质</a:t>
            </a:r>
            <a:endParaRPr lang="zh-CN" altLang="en-US" sz="3000" b="1" dirty="0">
              <a:solidFill>
                <a:srgbClr val="000000"/>
              </a:solidFill>
              <a:ea typeface="方正舒体" panose="02010601030101010101" pitchFamily="2" charset="-122"/>
            </a:endParaRPr>
          </a:p>
        </p:txBody>
      </p:sp>
      <p:sp>
        <p:nvSpPr>
          <p:cNvPr id="20483" name="Rectangle 4"/>
          <p:cNvSpPr/>
          <p:nvPr/>
        </p:nvSpPr>
        <p:spPr>
          <a:xfrm>
            <a:off x="3901398" y="221721"/>
            <a:ext cx="3943837" cy="4000994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</a:pPr>
            <a:endParaRPr lang="zh-CN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方正舒体" panose="0201060103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</a:pPr>
            <a:r>
              <a:rPr lang="zh-CN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方正舒体" panose="02010601030101010101" pitchFamily="2" charset="-122"/>
              </a:rPr>
              <a:t>酒精容易挥发</a:t>
            </a:r>
            <a:endParaRPr lang="zh-CN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方正舒体" panose="0201060103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</a:pPr>
            <a:r>
              <a:rPr lang="zh-CN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方正舒体" panose="02010601030101010101" pitchFamily="2" charset="-122"/>
              </a:rPr>
              <a:t>天然气燃烧</a:t>
            </a:r>
            <a:endParaRPr lang="zh-CN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方正舒体" panose="0201060103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</a:pPr>
            <a:r>
              <a:rPr lang="zh-CN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方正舒体" panose="02010601030101010101" pitchFamily="2" charset="-122"/>
              </a:rPr>
              <a:t>植物的光合作用</a:t>
            </a:r>
            <a:endParaRPr lang="zh-CN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方正舒体" panose="0201060103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</a:pPr>
            <a:r>
              <a:rPr lang="zh-CN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方正舒体" panose="02010601030101010101" pitchFamily="2" charset="-122"/>
              </a:rPr>
              <a:t>石蜡熔化</a:t>
            </a:r>
            <a:endParaRPr lang="zh-CN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方正舒体" panose="0201060103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</a:pPr>
            <a:r>
              <a:rPr lang="zh-CN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方正舒体" panose="02010601030101010101" pitchFamily="2" charset="-122"/>
              </a:rPr>
              <a:t>加热碳酸氢铵</a:t>
            </a:r>
            <a:endParaRPr lang="zh-CN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方正舒体" panose="0201060103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</a:pPr>
            <a:r>
              <a:rPr lang="zh-CN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方正舒体" panose="02010601030101010101" pitchFamily="2" charset="-122"/>
              </a:rPr>
              <a:t>铁在潮湿空气中易生锈</a:t>
            </a:r>
            <a:endParaRPr lang="zh-CN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方正舒体" panose="02010601030101010101" pitchFamily="2" charset="-122"/>
            </a:endParaRPr>
          </a:p>
          <a:p>
            <a:pPr marL="342900" indent="-3429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</a:pPr>
            <a:r>
              <a:rPr lang="zh-CN" altLang="en-US" sz="2700" b="1" dirty="0">
                <a:solidFill>
                  <a:srgbClr val="000000"/>
                </a:solidFill>
                <a:latin typeface="Times New Roman" panose="02020603050405020304" pitchFamily="18" charset="0"/>
                <a:ea typeface="方正舒体" panose="02010601030101010101" pitchFamily="2" charset="-122"/>
              </a:rPr>
              <a:t>食盐在水中溶解</a:t>
            </a:r>
            <a:endParaRPr lang="zh-CN" altLang="en-US" sz="2700" b="1" dirty="0">
              <a:solidFill>
                <a:srgbClr val="000000"/>
              </a:solidFill>
              <a:latin typeface="Times New Roman" panose="02020603050405020304" pitchFamily="18" charset="0"/>
              <a:ea typeface="方正舒体" panose="02010601030101010101" pitchFamily="2" charset="-122"/>
            </a:endParaRPr>
          </a:p>
        </p:txBody>
      </p:sp>
      <p:sp>
        <p:nvSpPr>
          <p:cNvPr id="76806" name="Line 6"/>
          <p:cNvSpPr/>
          <p:nvPr/>
        </p:nvSpPr>
        <p:spPr>
          <a:xfrm>
            <a:off x="2570115" y="1288653"/>
            <a:ext cx="1512280" cy="21553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6807" name="Line 7"/>
          <p:cNvSpPr/>
          <p:nvPr/>
        </p:nvSpPr>
        <p:spPr>
          <a:xfrm>
            <a:off x="2570115" y="1288653"/>
            <a:ext cx="1458696" cy="161945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6808" name="Line 8"/>
          <p:cNvSpPr/>
          <p:nvPr/>
        </p:nvSpPr>
        <p:spPr>
          <a:xfrm flipV="1">
            <a:off x="2570115" y="964763"/>
            <a:ext cx="1403921" cy="2430366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6809" name="Line 9"/>
          <p:cNvSpPr/>
          <p:nvPr/>
        </p:nvSpPr>
        <p:spPr>
          <a:xfrm>
            <a:off x="2570115" y="1936432"/>
            <a:ext cx="1403921" cy="1458696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6810" name="Line 10"/>
          <p:cNvSpPr/>
          <p:nvPr/>
        </p:nvSpPr>
        <p:spPr>
          <a:xfrm>
            <a:off x="2623700" y="2692573"/>
            <a:ext cx="1405111" cy="135033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6811" name="Line 11"/>
          <p:cNvSpPr/>
          <p:nvPr/>
        </p:nvSpPr>
        <p:spPr>
          <a:xfrm flipV="1">
            <a:off x="2623700" y="2477043"/>
            <a:ext cx="1405111" cy="21553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20491" name="Line 12"/>
          <p:cNvSpPr/>
          <p:nvPr/>
        </p:nvSpPr>
        <p:spPr>
          <a:xfrm>
            <a:off x="2570115" y="1936432"/>
            <a:ext cx="0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  <p:sp>
        <p:nvSpPr>
          <p:cNvPr id="76813" name="Line 13"/>
          <p:cNvSpPr/>
          <p:nvPr/>
        </p:nvSpPr>
        <p:spPr>
          <a:xfrm>
            <a:off x="2623700" y="1342238"/>
            <a:ext cx="1458695" cy="594195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6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6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76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pPr algn="l"/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阅读短文，用“物理变化、化学变化、物理性质</a:t>
            </a:r>
            <a:b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化学性质”四个概念填空：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硫是一种淡黄色的固体（属______），把硫块研碎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（属______），取少量放入燃烧匙加热，硫熔化成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淡黄色液体（属______），硫在空气中燃烧（属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indent="0">
              <a:buNone/>
            </a:pPr>
            <a:r>
              <a:rPr lang="zh-CN" altLang="en-US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______），说明硫具有可燃性（属______）</a:t>
            </a:r>
            <a:endParaRPr lang="zh-CN" altLang="en-US" sz="28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5538" name="组合 65537"/>
          <p:cNvGrpSpPr/>
          <p:nvPr/>
        </p:nvGrpSpPr>
        <p:grpSpPr>
          <a:xfrm>
            <a:off x="1493689" y="1124586"/>
            <a:ext cx="2678046" cy="3310346"/>
            <a:chOff x="249" y="0"/>
            <a:chExt cx="2249" cy="2780"/>
          </a:xfrm>
        </p:grpSpPr>
        <p:pic>
          <p:nvPicPr>
            <p:cNvPr id="28674" name="图片 65538" descr="舍勒"/>
            <p:cNvPicPr>
              <a:picLocks noChangeAspect="1"/>
            </p:cNvPicPr>
            <p:nvPr/>
          </p:nvPicPr>
          <p:blipFill>
            <a:blip r:embed="rId1">
              <a:lum bright="-16000"/>
            </a:blip>
            <a:stretch>
              <a:fillRect/>
            </a:stretch>
          </p:blipFill>
          <p:spPr>
            <a:xfrm>
              <a:off x="249" y="0"/>
              <a:ext cx="2107" cy="247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75" name="文本框 65539"/>
            <p:cNvSpPr txBox="1"/>
            <p:nvPr/>
          </p:nvSpPr>
          <p:spPr>
            <a:xfrm>
              <a:off x="249" y="2432"/>
              <a:ext cx="2249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1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舍勒 （</a:t>
              </a:r>
              <a:r>
                <a:rPr lang="en-US" altLang="zh-CN" sz="21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1742</a:t>
              </a:r>
              <a:r>
                <a:rPr lang="en-US" altLang="zh-CN" sz="2100" b="1" baseline="-150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~</a:t>
              </a:r>
              <a:r>
                <a:rPr lang="en-US" altLang="zh-CN" sz="21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1786</a:t>
              </a:r>
              <a:r>
                <a:rPr lang="zh-CN" altLang="en-US" sz="21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）</a:t>
              </a:r>
              <a:endParaRPr lang="zh-CN" altLang="en-US" sz="21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65541" name="矩形 65540"/>
          <p:cNvSpPr/>
          <p:nvPr/>
        </p:nvSpPr>
        <p:spPr>
          <a:xfrm>
            <a:off x="1435904" y="4435326"/>
            <a:ext cx="6507569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1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舍勒和普利斯特里先后用不同的方法制得了氧气。</a:t>
            </a:r>
            <a:endParaRPr lang="zh-CN" altLang="en-US" sz="21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65542" name="组合 65541"/>
          <p:cNvGrpSpPr/>
          <p:nvPr/>
        </p:nvGrpSpPr>
        <p:grpSpPr>
          <a:xfrm>
            <a:off x="4642416" y="1124663"/>
            <a:ext cx="3300820" cy="3285340"/>
            <a:chOff x="2945" y="-17"/>
            <a:chExt cx="2772" cy="2759"/>
          </a:xfrm>
        </p:grpSpPr>
        <p:pic>
          <p:nvPicPr>
            <p:cNvPr id="28678" name="图片 65542" descr="普利斯特里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07" y="-17"/>
              <a:ext cx="2132" cy="2478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8679" name="文本框 65543"/>
            <p:cNvSpPr txBox="1"/>
            <p:nvPr/>
          </p:nvSpPr>
          <p:spPr>
            <a:xfrm>
              <a:off x="2945" y="2394"/>
              <a:ext cx="2772" cy="348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1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普利斯特里（</a:t>
              </a:r>
              <a:r>
                <a:rPr lang="en-US" altLang="zh-CN" sz="21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1733</a:t>
              </a:r>
              <a:r>
                <a:rPr lang="en-US" altLang="zh-CN" sz="2100" b="1" baseline="-1500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~</a:t>
              </a:r>
              <a:r>
                <a:rPr lang="en-US" altLang="zh-CN" sz="21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1804</a:t>
              </a:r>
              <a:r>
                <a:rPr lang="zh-CN" altLang="en-US" sz="2100" b="1" dirty="0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）</a:t>
              </a:r>
              <a:endParaRPr lang="zh-CN" altLang="en-US" sz="21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65546" name="矩形 65545"/>
          <p:cNvSpPr/>
          <p:nvPr/>
        </p:nvSpPr>
        <p:spPr>
          <a:xfrm>
            <a:off x="3043418" y="643590"/>
            <a:ext cx="2333913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1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空气成分的发现</a:t>
            </a:r>
            <a:endParaRPr lang="zh-CN" altLang="en-US" sz="21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74877" y="173773"/>
            <a:ext cx="2108966" cy="525158"/>
            <a:chOff x="468" y="1101"/>
            <a:chExt cx="4428" cy="1102"/>
          </a:xfrm>
        </p:grpSpPr>
        <p:sp>
          <p:nvSpPr>
            <p:cNvPr id="11" name="MH_SubTitle_1"/>
            <p:cNvSpPr/>
            <p:nvPr/>
          </p:nvSpPr>
          <p:spPr bwMode="auto">
            <a:xfrm>
              <a:off x="468" y="1101"/>
              <a:ext cx="4428" cy="1102"/>
            </a:xfrm>
            <a:custGeom>
              <a:avLst/>
              <a:gdLst>
                <a:gd name="T0" fmla="*/ 52232 w 5009091"/>
                <a:gd name="T1" fmla="*/ 2731 h 1255217"/>
                <a:gd name="T2" fmla="*/ 51475 w 5009091"/>
                <a:gd name="T3" fmla="*/ 3046 h 1255217"/>
                <a:gd name="T4" fmla="*/ 51462 w 5009091"/>
                <a:gd name="T5" fmla="*/ 3059 h 1255217"/>
                <a:gd name="T6" fmla="*/ 51274 w 5009091"/>
                <a:gd name="T7" fmla="*/ 3375 h 1255217"/>
                <a:gd name="T8" fmla="*/ 54470 w 5009091"/>
                <a:gd name="T9" fmla="*/ 6588 h 1255217"/>
                <a:gd name="T10" fmla="*/ 54783 w 5009091"/>
                <a:gd name="T11" fmla="*/ 7349 h 1255217"/>
                <a:gd name="T12" fmla="*/ 54780 w 5009091"/>
                <a:gd name="T13" fmla="*/ 7371 h 1255217"/>
                <a:gd name="T14" fmla="*/ 54470 w 5009091"/>
                <a:gd name="T15" fmla="*/ 8153 h 1255217"/>
                <a:gd name="T16" fmla="*/ 51274 w 5009091"/>
                <a:gd name="T17" fmla="*/ 11367 h 1255217"/>
                <a:gd name="T18" fmla="*/ 51462 w 5009091"/>
                <a:gd name="T19" fmla="*/ 11682 h 1255217"/>
                <a:gd name="T20" fmla="*/ 51475 w 5009091"/>
                <a:gd name="T21" fmla="*/ 11696 h 1255217"/>
                <a:gd name="T22" fmla="*/ 52988 w 5009091"/>
                <a:gd name="T23" fmla="*/ 11696 h 1255217"/>
                <a:gd name="T24" fmla="*/ 56511 w 5009091"/>
                <a:gd name="T25" fmla="*/ 8153 h 1255217"/>
                <a:gd name="T26" fmla="*/ 56823 w 5009091"/>
                <a:gd name="T27" fmla="*/ 7371 h 1255217"/>
                <a:gd name="T28" fmla="*/ 56825 w 5009091"/>
                <a:gd name="T29" fmla="*/ 7349 h 1255217"/>
                <a:gd name="T30" fmla="*/ 56511 w 5009091"/>
                <a:gd name="T31" fmla="*/ 6588 h 1255217"/>
                <a:gd name="T32" fmla="*/ 52988 w 5009091"/>
                <a:gd name="T33" fmla="*/ 3046 h 1255217"/>
                <a:gd name="T34" fmla="*/ 52232 w 5009091"/>
                <a:gd name="T35" fmla="*/ 2731 h 1255217"/>
                <a:gd name="T36" fmla="*/ 51208 w 5009091"/>
                <a:gd name="T37" fmla="*/ 0 h 1255217"/>
                <a:gd name="T38" fmla="*/ 52409 w 5009091"/>
                <a:gd name="T39" fmla="*/ 500 h 1255217"/>
                <a:gd name="T40" fmla="*/ 58006 w 5009091"/>
                <a:gd name="T41" fmla="*/ 6128 h 1255217"/>
                <a:gd name="T42" fmla="*/ 58503 w 5009091"/>
                <a:gd name="T43" fmla="*/ 7336 h 1255217"/>
                <a:gd name="T44" fmla="*/ 58500 w 5009091"/>
                <a:gd name="T45" fmla="*/ 7371 h 1255217"/>
                <a:gd name="T46" fmla="*/ 58006 w 5009091"/>
                <a:gd name="T47" fmla="*/ 8613 h 1255217"/>
                <a:gd name="T48" fmla="*/ 52409 w 5009091"/>
                <a:gd name="T49" fmla="*/ 14241 h 1255217"/>
                <a:gd name="T50" fmla="*/ 50007 w 5009091"/>
                <a:gd name="T51" fmla="*/ 14241 h 1255217"/>
                <a:gd name="T52" fmla="*/ 49988 w 5009091"/>
                <a:gd name="T53" fmla="*/ 14221 h 1255217"/>
                <a:gd name="T54" fmla="*/ 49938 w 5009091"/>
                <a:gd name="T55" fmla="*/ 14232 h 1255217"/>
                <a:gd name="T56" fmla="*/ 1483 w 5009091"/>
                <a:gd name="T57" fmla="*/ 14232 h 1255217"/>
                <a:gd name="T58" fmla="*/ 0 w 5009091"/>
                <a:gd name="T59" fmla="*/ 12740 h 1255217"/>
                <a:gd name="T60" fmla="*/ 0 w 5009091"/>
                <a:gd name="T61" fmla="*/ 2001 h 1255217"/>
                <a:gd name="T62" fmla="*/ 1483 w 5009091"/>
                <a:gd name="T63" fmla="*/ 510 h 1255217"/>
                <a:gd name="T64" fmla="*/ 49938 w 5009091"/>
                <a:gd name="T65" fmla="*/ 510 h 1255217"/>
                <a:gd name="T66" fmla="*/ 49988 w 5009091"/>
                <a:gd name="T67" fmla="*/ 519 h 1255217"/>
                <a:gd name="T68" fmla="*/ 50007 w 5009091"/>
                <a:gd name="T69" fmla="*/ 500 h 1255217"/>
                <a:gd name="T70" fmla="*/ 51208 w 5009091"/>
                <a:gd name="T71" fmla="*/ 0 h 125521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09091"/>
                <a:gd name="T109" fmla="*/ 0 h 1255217"/>
                <a:gd name="T110" fmla="*/ 5009091 w 5009091"/>
                <a:gd name="T111" fmla="*/ 1255217 h 125521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09091" h="1255217">
                  <a:moveTo>
                    <a:pt x="4472112" y="232513"/>
                  </a:moveTo>
                  <a:cubicBezTo>
                    <a:pt x="4448677" y="232513"/>
                    <a:pt x="4425242" y="241454"/>
                    <a:pt x="4407361" y="259336"/>
                  </a:cubicBezTo>
                  <a:lnTo>
                    <a:pt x="4406178" y="260519"/>
                  </a:lnTo>
                  <a:lnTo>
                    <a:pt x="4390099" y="287363"/>
                  </a:lnTo>
                  <a:lnTo>
                    <a:pt x="4663721" y="561011"/>
                  </a:lnTo>
                  <a:cubicBezTo>
                    <a:pt x="4681601" y="578892"/>
                    <a:pt x="4690542" y="602330"/>
                    <a:pt x="4690542" y="625767"/>
                  </a:cubicBezTo>
                  <a:cubicBezTo>
                    <a:pt x="4690542" y="626383"/>
                    <a:pt x="4690535" y="626998"/>
                    <a:pt x="4690365" y="627610"/>
                  </a:cubicBezTo>
                  <a:cubicBezTo>
                    <a:pt x="4691004" y="651655"/>
                    <a:pt x="4682071" y="675856"/>
                    <a:pt x="4663721" y="694208"/>
                  </a:cubicBezTo>
                  <a:lnTo>
                    <a:pt x="4390100" y="967855"/>
                  </a:lnTo>
                  <a:lnTo>
                    <a:pt x="4406179" y="994698"/>
                  </a:lnTo>
                  <a:lnTo>
                    <a:pt x="4407362" y="995881"/>
                  </a:lnTo>
                  <a:cubicBezTo>
                    <a:pt x="4443122" y="1031646"/>
                    <a:pt x="4501103" y="1031646"/>
                    <a:pt x="4536863" y="995881"/>
                  </a:cubicBezTo>
                  <a:lnTo>
                    <a:pt x="4838508" y="694208"/>
                  </a:lnTo>
                  <a:cubicBezTo>
                    <a:pt x="4856858" y="675856"/>
                    <a:pt x="4865792" y="651655"/>
                    <a:pt x="4865152" y="627610"/>
                  </a:cubicBezTo>
                  <a:cubicBezTo>
                    <a:pt x="4865322" y="626998"/>
                    <a:pt x="4865329" y="626383"/>
                    <a:pt x="4865329" y="625767"/>
                  </a:cubicBezTo>
                  <a:cubicBezTo>
                    <a:pt x="4865329" y="602330"/>
                    <a:pt x="4856388" y="578892"/>
                    <a:pt x="4838508" y="561011"/>
                  </a:cubicBezTo>
                  <a:lnTo>
                    <a:pt x="4536862" y="259336"/>
                  </a:lnTo>
                  <a:cubicBezTo>
                    <a:pt x="4518982" y="241454"/>
                    <a:pt x="4495547" y="232513"/>
                    <a:pt x="4472112" y="232513"/>
                  </a:cubicBezTo>
                  <a:close/>
                  <a:moveTo>
                    <a:pt x="4384468" y="0"/>
                  </a:moveTo>
                  <a:cubicBezTo>
                    <a:pt x="4421694" y="0"/>
                    <a:pt x="4458920" y="14203"/>
                    <a:pt x="4487323" y="42608"/>
                  </a:cubicBezTo>
                  <a:lnTo>
                    <a:pt x="4966487" y="521818"/>
                  </a:lnTo>
                  <a:cubicBezTo>
                    <a:pt x="4994889" y="550223"/>
                    <a:pt x="5009091" y="587454"/>
                    <a:pt x="5009091" y="624683"/>
                  </a:cubicBezTo>
                  <a:cubicBezTo>
                    <a:pt x="5009091" y="625661"/>
                    <a:pt x="5009080" y="626638"/>
                    <a:pt x="5008811" y="627610"/>
                  </a:cubicBezTo>
                  <a:cubicBezTo>
                    <a:pt x="5009826" y="665805"/>
                    <a:pt x="4995635" y="704250"/>
                    <a:pt x="4966487" y="733401"/>
                  </a:cubicBezTo>
                  <a:lnTo>
                    <a:pt x="4487324" y="1212608"/>
                  </a:lnTo>
                  <a:cubicBezTo>
                    <a:pt x="4430520" y="1269420"/>
                    <a:pt x="4338418" y="1269420"/>
                    <a:pt x="4281613" y="1212608"/>
                  </a:cubicBezTo>
                  <a:lnTo>
                    <a:pt x="4279948" y="1210943"/>
                  </a:lnTo>
                  <a:lnTo>
                    <a:pt x="4275661" y="1211808"/>
                  </a:lnTo>
                  <a:lnTo>
                    <a:pt x="127005" y="1211808"/>
                  </a:lnTo>
                  <a:cubicBezTo>
                    <a:pt x="56862" y="1211808"/>
                    <a:pt x="0" y="1154946"/>
                    <a:pt x="0" y="1084803"/>
                  </a:cubicBezTo>
                  <a:lnTo>
                    <a:pt x="0" y="170413"/>
                  </a:lnTo>
                  <a:cubicBezTo>
                    <a:pt x="0" y="100270"/>
                    <a:pt x="56862" y="43408"/>
                    <a:pt x="127005" y="43408"/>
                  </a:cubicBezTo>
                  <a:lnTo>
                    <a:pt x="4275661" y="43408"/>
                  </a:lnTo>
                  <a:lnTo>
                    <a:pt x="4279946" y="44273"/>
                  </a:lnTo>
                  <a:lnTo>
                    <a:pt x="4281611" y="42608"/>
                  </a:lnTo>
                  <a:cubicBezTo>
                    <a:pt x="4310014" y="14203"/>
                    <a:pt x="4347241" y="0"/>
                    <a:pt x="4384468" y="0"/>
                  </a:cubicBezTo>
                  <a:close/>
                </a:path>
              </a:pathLst>
            </a:custGeom>
            <a:solidFill>
              <a:srgbClr val="4CB6AC"/>
            </a:solidFill>
            <a:ln w="19050">
              <a:solidFill>
                <a:srgbClr val="086A70"/>
              </a:solidFill>
            </a:ln>
          </p:spPr>
          <p:txBody>
            <a:bodyPr rIns="40507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zh-CN" sz="24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</a:t>
              </a:r>
              <a:r>
                <a:rPr lang="zh-CN" altLang="en-US" sz="24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知识点二</a:t>
              </a:r>
              <a:endParaRPr lang="en-US" altLang="zh-CN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69" name="Freeform 26"/>
            <p:cNvSpPr>
              <a:spLocks noEditPoints="1" noChangeArrowheads="1"/>
            </p:cNvSpPr>
            <p:nvPr/>
          </p:nvSpPr>
          <p:spPr bwMode="auto">
            <a:xfrm>
              <a:off x="608" y="1271"/>
              <a:ext cx="793" cy="667"/>
            </a:xfrm>
            <a:custGeom>
              <a:avLst/>
              <a:gdLst>
                <a:gd name="T0" fmla="*/ 924743 w 132"/>
                <a:gd name="T1" fmla="*/ 0 h 128"/>
                <a:gd name="T2" fmla="*/ 550911 w 132"/>
                <a:gd name="T3" fmla="*/ 263537 h 128"/>
                <a:gd name="T4" fmla="*/ 541073 w 132"/>
                <a:gd name="T5" fmla="*/ 263537 h 128"/>
                <a:gd name="T6" fmla="*/ 137728 w 132"/>
                <a:gd name="T7" fmla="*/ 673484 h 128"/>
                <a:gd name="T8" fmla="*/ 9838 w 132"/>
                <a:gd name="T9" fmla="*/ 1073670 h 128"/>
                <a:gd name="T10" fmla="*/ 137728 w 132"/>
                <a:gd name="T11" fmla="*/ 1249362 h 128"/>
                <a:gd name="T12" fmla="*/ 521398 w 132"/>
                <a:gd name="T13" fmla="*/ 1151756 h 128"/>
                <a:gd name="T14" fmla="*/ 1180523 w 132"/>
                <a:gd name="T15" fmla="*/ 517314 h 128"/>
                <a:gd name="T16" fmla="*/ 629612 w 132"/>
                <a:gd name="T17" fmla="*/ 927261 h 128"/>
                <a:gd name="T18" fmla="*/ 973931 w 132"/>
                <a:gd name="T19" fmla="*/ 458750 h 128"/>
                <a:gd name="T20" fmla="*/ 934580 w 132"/>
                <a:gd name="T21" fmla="*/ 653963 h 128"/>
                <a:gd name="T22" fmla="*/ 629612 w 132"/>
                <a:gd name="T23" fmla="*/ 956543 h 128"/>
                <a:gd name="T24" fmla="*/ 580424 w 132"/>
                <a:gd name="T25" fmla="*/ 790612 h 128"/>
                <a:gd name="T26" fmla="*/ 452534 w 132"/>
                <a:gd name="T27" fmla="*/ 663724 h 128"/>
                <a:gd name="T28" fmla="*/ 905067 w 132"/>
                <a:gd name="T29" fmla="*/ 351383 h 128"/>
                <a:gd name="T30" fmla="*/ 580424 w 132"/>
                <a:gd name="T31" fmla="*/ 790612 h 128"/>
                <a:gd name="T32" fmla="*/ 295131 w 132"/>
                <a:gd name="T33" fmla="*/ 624681 h 128"/>
                <a:gd name="T34" fmla="*/ 787015 w 132"/>
                <a:gd name="T35" fmla="*/ 283059 h 128"/>
                <a:gd name="T36" fmla="*/ 167241 w 132"/>
                <a:gd name="T37" fmla="*/ 1161516 h 128"/>
                <a:gd name="T38" fmla="*/ 78702 w 132"/>
                <a:gd name="T39" fmla="*/ 1112713 h 128"/>
                <a:gd name="T40" fmla="*/ 127890 w 132"/>
                <a:gd name="T41" fmla="*/ 937022 h 128"/>
                <a:gd name="T42" fmla="*/ 314806 w 132"/>
                <a:gd name="T43" fmla="*/ 1132234 h 128"/>
                <a:gd name="T44" fmla="*/ 344319 w 132"/>
                <a:gd name="T45" fmla="*/ 1122474 h 128"/>
                <a:gd name="T46" fmla="*/ 137728 w 132"/>
                <a:gd name="T47" fmla="*/ 897979 h 128"/>
                <a:gd name="T48" fmla="*/ 186916 w 132"/>
                <a:gd name="T49" fmla="*/ 732048 h 128"/>
                <a:gd name="T50" fmla="*/ 511560 w 132"/>
                <a:gd name="T51" fmla="*/ 1073670 h 128"/>
                <a:gd name="T52" fmla="*/ 344319 w 132"/>
                <a:gd name="T53" fmla="*/ 1122474 h 128"/>
                <a:gd name="T54" fmla="*/ 1062470 w 132"/>
                <a:gd name="T55" fmla="*/ 527075 h 128"/>
                <a:gd name="T56" fmla="*/ 964094 w 132"/>
                <a:gd name="T57" fmla="*/ 292819 h 128"/>
                <a:gd name="T58" fmla="*/ 796853 w 132"/>
                <a:gd name="T59" fmla="*/ 126888 h 128"/>
                <a:gd name="T60" fmla="*/ 1101821 w 132"/>
                <a:gd name="T61" fmla="*/ 156170 h 128"/>
                <a:gd name="T62" fmla="*/ 1131334 w 132"/>
                <a:gd name="T63" fmla="*/ 458750 h 1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2"/>
                <a:gd name="T97" fmla="*/ 0 h 128"/>
                <a:gd name="T98" fmla="*/ 132 w 132"/>
                <a:gd name="T99" fmla="*/ 128 h 12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2" h="128">
                  <a:moveTo>
                    <a:pt x="118" y="10"/>
                  </a:moveTo>
                  <a:cubicBezTo>
                    <a:pt x="111" y="4"/>
                    <a:pt x="102" y="0"/>
                    <a:pt x="94" y="0"/>
                  </a:cubicBezTo>
                  <a:cubicBezTo>
                    <a:pt x="87" y="0"/>
                    <a:pt x="80" y="3"/>
                    <a:pt x="75" y="8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2" y="71"/>
                    <a:pt x="11" y="73"/>
                    <a:pt x="10" y="76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0" y="113"/>
                    <a:pt x="0" y="114"/>
                  </a:cubicBezTo>
                  <a:cubicBezTo>
                    <a:pt x="0" y="122"/>
                    <a:pt x="6" y="128"/>
                    <a:pt x="14" y="128"/>
                  </a:cubicBezTo>
                  <a:cubicBezTo>
                    <a:pt x="16" y="128"/>
                    <a:pt x="19" y="127"/>
                    <a:pt x="19" y="127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55" y="118"/>
                    <a:pt x="57" y="116"/>
                    <a:pt x="59" y="11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32" y="42"/>
                    <a:pt x="130" y="23"/>
                    <a:pt x="118" y="10"/>
                  </a:cubicBezTo>
                  <a:close/>
                  <a:moveTo>
                    <a:pt x="64" y="95"/>
                  </a:moveTo>
                  <a:cubicBezTo>
                    <a:pt x="64" y="92"/>
                    <a:pt x="63" y="88"/>
                    <a:pt x="61" y="85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101" y="54"/>
                    <a:pt x="100" y="62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64" y="97"/>
                    <a:pt x="64" y="96"/>
                    <a:pt x="64" y="95"/>
                  </a:cubicBezTo>
                  <a:close/>
                  <a:moveTo>
                    <a:pt x="59" y="81"/>
                  </a:moveTo>
                  <a:cubicBezTo>
                    <a:pt x="58" y="79"/>
                    <a:pt x="56" y="76"/>
                    <a:pt x="54" y="74"/>
                  </a:cubicBezTo>
                  <a:cubicBezTo>
                    <a:pt x="51" y="72"/>
                    <a:pt x="49" y="70"/>
                    <a:pt x="46" y="6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7" y="31"/>
                    <a:pt x="90" y="33"/>
                    <a:pt x="92" y="36"/>
                  </a:cubicBezTo>
                  <a:cubicBezTo>
                    <a:pt x="94" y="38"/>
                    <a:pt x="96" y="40"/>
                    <a:pt x="97" y="43"/>
                  </a:cubicBezTo>
                  <a:lnTo>
                    <a:pt x="59" y="81"/>
                  </a:lnTo>
                  <a:close/>
                  <a:moveTo>
                    <a:pt x="42" y="66"/>
                  </a:moveTo>
                  <a:cubicBezTo>
                    <a:pt x="38" y="65"/>
                    <a:pt x="34" y="64"/>
                    <a:pt x="30" y="64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6" y="28"/>
                    <a:pt x="73" y="27"/>
                    <a:pt x="80" y="29"/>
                  </a:cubicBezTo>
                  <a:lnTo>
                    <a:pt x="42" y="66"/>
                  </a:lnTo>
                  <a:close/>
                  <a:moveTo>
                    <a:pt x="17" y="119"/>
                  </a:moveTo>
                  <a:cubicBezTo>
                    <a:pt x="16" y="120"/>
                    <a:pt x="15" y="120"/>
                    <a:pt x="14" y="120"/>
                  </a:cubicBezTo>
                  <a:cubicBezTo>
                    <a:pt x="11" y="120"/>
                    <a:pt x="8" y="117"/>
                    <a:pt x="8" y="114"/>
                  </a:cubicBezTo>
                  <a:cubicBezTo>
                    <a:pt x="8" y="113"/>
                    <a:pt x="8" y="112"/>
                    <a:pt x="8" y="11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7" y="96"/>
                    <a:pt x="22" y="98"/>
                    <a:pt x="26" y="102"/>
                  </a:cubicBezTo>
                  <a:cubicBezTo>
                    <a:pt x="30" y="106"/>
                    <a:pt x="32" y="111"/>
                    <a:pt x="32" y="116"/>
                  </a:cubicBezTo>
                  <a:lnTo>
                    <a:pt x="17" y="119"/>
                  </a:lnTo>
                  <a:close/>
                  <a:moveTo>
                    <a:pt x="35" y="115"/>
                  </a:moveTo>
                  <a:cubicBezTo>
                    <a:pt x="35" y="109"/>
                    <a:pt x="33" y="104"/>
                    <a:pt x="29" y="99"/>
                  </a:cubicBezTo>
                  <a:cubicBezTo>
                    <a:pt x="25" y="95"/>
                    <a:pt x="19" y="93"/>
                    <a:pt x="14" y="92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77"/>
                    <a:pt x="19" y="76"/>
                    <a:pt x="19" y="75"/>
                  </a:cubicBezTo>
                  <a:cubicBezTo>
                    <a:pt x="27" y="69"/>
                    <a:pt x="40" y="71"/>
                    <a:pt x="48" y="80"/>
                  </a:cubicBezTo>
                  <a:cubicBezTo>
                    <a:pt x="57" y="89"/>
                    <a:pt x="59" y="102"/>
                    <a:pt x="52" y="110"/>
                  </a:cubicBezTo>
                  <a:cubicBezTo>
                    <a:pt x="51" y="110"/>
                    <a:pt x="51" y="111"/>
                    <a:pt x="50" y="111"/>
                  </a:cubicBezTo>
                  <a:lnTo>
                    <a:pt x="35" y="115"/>
                  </a:lnTo>
                  <a:close/>
                  <a:moveTo>
                    <a:pt x="115" y="47"/>
                  </a:moveTo>
                  <a:cubicBezTo>
                    <a:pt x="108" y="54"/>
                    <a:pt x="108" y="54"/>
                    <a:pt x="108" y="54"/>
                  </a:cubicBezTo>
                  <a:cubicBezTo>
                    <a:pt x="108" y="53"/>
                    <a:pt x="108" y="52"/>
                    <a:pt x="108" y="51"/>
                  </a:cubicBezTo>
                  <a:cubicBezTo>
                    <a:pt x="107" y="43"/>
                    <a:pt x="104" y="36"/>
                    <a:pt x="98" y="30"/>
                  </a:cubicBezTo>
                  <a:cubicBezTo>
                    <a:pt x="91" y="24"/>
                    <a:pt x="83" y="20"/>
                    <a:pt x="74" y="20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4" y="10"/>
                    <a:pt x="89" y="8"/>
                    <a:pt x="94" y="8"/>
                  </a:cubicBezTo>
                  <a:cubicBezTo>
                    <a:pt x="100" y="8"/>
                    <a:pt x="107" y="11"/>
                    <a:pt x="112" y="16"/>
                  </a:cubicBezTo>
                  <a:cubicBezTo>
                    <a:pt x="117" y="21"/>
                    <a:pt x="120" y="27"/>
                    <a:pt x="120" y="33"/>
                  </a:cubicBezTo>
                  <a:cubicBezTo>
                    <a:pt x="120" y="38"/>
                    <a:pt x="118" y="43"/>
                    <a:pt x="115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51443" tIns="25721" rIns="51443" bIns="25721"/>
            <a:lstStyle/>
            <a:p>
              <a:pPr algn="just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710526" y="183545"/>
            <a:ext cx="385572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化学研究物质的组成和结构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55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1" grpId="0"/>
      <p:bldP spid="65546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6562" name="组合 66561"/>
          <p:cNvGrpSpPr/>
          <p:nvPr/>
        </p:nvGrpSpPr>
        <p:grpSpPr>
          <a:xfrm>
            <a:off x="339725" y="114300"/>
            <a:ext cx="2560955" cy="2834144"/>
            <a:chOff x="235" y="113"/>
            <a:chExt cx="3408" cy="3420"/>
          </a:xfrm>
        </p:grpSpPr>
        <p:pic>
          <p:nvPicPr>
            <p:cNvPr id="29698" name="图片 66562" descr="拉瓦锡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tretch>
              <a:fillRect/>
            </a:stretch>
          </p:blipFill>
          <p:spPr>
            <a:xfrm>
              <a:off x="235" y="113"/>
              <a:ext cx="3408" cy="272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9699" name="文本框 66563"/>
            <p:cNvSpPr txBox="1"/>
            <p:nvPr/>
          </p:nvSpPr>
          <p:spPr>
            <a:xfrm>
              <a:off x="235" y="2977"/>
              <a:ext cx="1791" cy="556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1200" b="1" dirty="0">
                  <a:solidFill>
                    <a:srgbClr val="FF0259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拉瓦锡</a:t>
              </a:r>
              <a:r>
                <a:rPr lang="zh-CN" altLang="en-US" sz="1200" b="1" dirty="0">
                  <a:solidFill>
                    <a:srgbClr val="FF0259"/>
                  </a:solidFill>
                  <a:latin typeface="Arial" panose="020B0604020202020204" pitchFamily="34" charset="0"/>
                </a:rPr>
                <a:t>（</a:t>
              </a:r>
              <a:r>
                <a:rPr lang="en-US" altLang="zh-CN" sz="1200" b="1">
                  <a:solidFill>
                    <a:srgbClr val="FF0259"/>
                  </a:solidFill>
                  <a:latin typeface="Arial" panose="020B0604020202020204" pitchFamily="34" charset="0"/>
                </a:rPr>
                <a:t>1743~1794</a:t>
              </a:r>
              <a:r>
                <a:rPr lang="zh-CN" altLang="en-US" sz="1200" b="1" dirty="0">
                  <a:solidFill>
                    <a:srgbClr val="FF0259"/>
                  </a:solidFill>
                  <a:latin typeface="Arial" panose="020B0604020202020204" pitchFamily="34" charset="0"/>
                </a:rPr>
                <a:t>）</a:t>
              </a:r>
              <a:endParaRPr lang="zh-CN" altLang="en-US" sz="1200" b="1" dirty="0">
                <a:solidFill>
                  <a:srgbClr val="FF0259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6565" name="文本框 66564"/>
          <p:cNvSpPr txBox="1"/>
          <p:nvPr/>
        </p:nvSpPr>
        <p:spPr>
          <a:xfrm>
            <a:off x="6172835" y="802640"/>
            <a:ext cx="237553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1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法国化学家拉瓦锡通过</a:t>
            </a:r>
            <a:r>
              <a:rPr lang="zh-CN" altLang="en-US" sz="18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定量</a:t>
            </a:r>
            <a:r>
              <a:rPr lang="zh-CN" altLang="en-US" sz="1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实验，第一次明确提出空气是由</a:t>
            </a:r>
            <a:r>
              <a:rPr lang="zh-CN" altLang="en-US" sz="18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氮气</a:t>
            </a:r>
            <a:r>
              <a:rPr lang="zh-CN" altLang="en-US" sz="1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和</a:t>
            </a:r>
            <a:r>
              <a:rPr lang="zh-CN" altLang="en-US" sz="18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氧气</a:t>
            </a:r>
            <a:r>
              <a:rPr lang="zh-CN" altLang="en-US" sz="1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组成的。</a:t>
            </a:r>
            <a:endParaRPr lang="zh-CN" altLang="en-US" sz="18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66566" name="文本框 66565"/>
          <p:cNvSpPr txBox="1"/>
          <p:nvPr/>
        </p:nvSpPr>
        <p:spPr>
          <a:xfrm>
            <a:off x="264795" y="3405505"/>
            <a:ext cx="8437245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21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1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英国物理学家瑞利与英国化学家拉姆赛合作，经过两年多精确的实验研究和推理分析，终于发现在空气中还存在着一种性质极不活泼的气体</a:t>
            </a:r>
            <a:r>
              <a:rPr lang="en-US" altLang="zh-CN" sz="21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100" b="1" u="sng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稀有气体</a:t>
            </a:r>
            <a:r>
              <a:rPr lang="zh-CN" altLang="en-US" sz="21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zh-CN" altLang="en-US" sz="21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002915" y="114300"/>
            <a:ext cx="2961640" cy="3086100"/>
          </a:xfrm>
          <a:prstGeom prst="rect">
            <a:avLst/>
          </a:prstGeom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5" grpId="0"/>
      <p:bldP spid="6656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3"/>
          <p:cNvSpPr txBox="1">
            <a:spLocks noChangeArrowheads="1"/>
          </p:cNvSpPr>
          <p:nvPr/>
        </p:nvSpPr>
        <p:spPr bwMode="auto">
          <a:xfrm>
            <a:off x="5132310" y="3544296"/>
            <a:ext cx="2058670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100" b="1" dirty="0" smtClean="0">
                <a:solidFill>
                  <a:srgbClr val="000000"/>
                </a:solidFill>
                <a:ea typeface="黑体" panose="02010609060101010101" pitchFamily="49" charset="-122"/>
              </a:rPr>
              <a:t>空气</a:t>
            </a:r>
            <a:r>
              <a:rPr lang="zh-CN" altLang="en-US" sz="2100" b="1" dirty="0">
                <a:solidFill>
                  <a:srgbClr val="000000"/>
                </a:solidFill>
                <a:ea typeface="黑体" panose="02010609060101010101" pitchFamily="49" charset="-122"/>
              </a:rPr>
              <a:t>成分示意图</a:t>
            </a:r>
            <a:endParaRPr lang="zh-CN" altLang="en-US" sz="2100" b="1" dirty="0">
              <a:solidFill>
                <a:srgbClr val="000000"/>
              </a:solidFill>
              <a:ea typeface="黑体" panose="02010609060101010101" pitchFamily="49" charset="-122"/>
            </a:endParaRPr>
          </a:p>
        </p:txBody>
      </p:sp>
      <p:sp>
        <p:nvSpPr>
          <p:cNvPr id="11268" name="Text Box 9"/>
          <p:cNvSpPr txBox="1">
            <a:spLocks noChangeArrowheads="1"/>
          </p:cNvSpPr>
          <p:nvPr/>
        </p:nvSpPr>
        <p:spPr bwMode="auto">
          <a:xfrm>
            <a:off x="467360" y="656590"/>
            <a:ext cx="8209280" cy="996950"/>
          </a:xfrm>
          <a:prstGeom prst="rect">
            <a:avLst/>
          </a:prstGeom>
          <a:noFill/>
          <a:ln w="28575">
            <a:noFill/>
            <a:miter lim="800000"/>
          </a:ln>
        </p:spPr>
        <p:txBody>
          <a:bodyPr wrap="square" bIns="89110">
            <a:spAutoFit/>
          </a:bodyPr>
          <a:lstStyle/>
          <a:p>
            <a:pPr>
              <a:lnSpc>
                <a:spcPct val="110000"/>
              </a:lnSpc>
            </a:pP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1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科学家通过精确的实验，证明了空气是由多种气体组成的。干燥空气中组分气体的</a:t>
            </a:r>
            <a:r>
              <a:rPr lang="zh-CN" altLang="en-US" sz="2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体积分数</a:t>
            </a:r>
            <a:r>
              <a:rPr lang="zh-CN" altLang="en-US" sz="2100" b="1" dirty="0" smtClean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大约是：</a:t>
            </a:r>
            <a:endParaRPr lang="zh-CN" altLang="en-US" sz="21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5196" name="Group 76"/>
          <p:cNvGraphicFramePr>
            <a:graphicFrameLocks noGrp="1"/>
          </p:cNvGraphicFramePr>
          <p:nvPr/>
        </p:nvGraphicFramePr>
        <p:xfrm>
          <a:off x="1655316" y="1761877"/>
          <a:ext cx="2956560" cy="2730500"/>
        </p:xfrm>
        <a:graphic>
          <a:graphicData uri="http://schemas.openxmlformats.org/drawingml/2006/table">
            <a:tbl>
              <a:tblPr/>
              <a:tblGrid>
                <a:gridCol w="1313180"/>
                <a:gridCol w="1643380"/>
              </a:tblGrid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气体</a:t>
                      </a:r>
                      <a:endParaRPr kumimoji="1" lang="zh-CN" alt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8" marR="68588" marT="34288" marB="3428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体积分数</a:t>
                      </a:r>
                      <a:endParaRPr kumimoji="1" lang="zh-CN" alt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8" marR="68588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</a:tr>
              <a:tr h="4171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氮气</a:t>
                      </a:r>
                      <a:endParaRPr kumimoji="1" lang="zh-CN" alt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8" marR="68588" marT="34288" marB="3428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78%</a:t>
                      </a:r>
                      <a:endParaRPr kumimoji="1" lang="en-US" altLang="zh-CN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8" marR="68588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</a:tr>
              <a:tr h="40513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氧气</a:t>
                      </a:r>
                      <a:endParaRPr kumimoji="1" lang="zh-CN" alt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8" marR="68588" marT="34288" marB="3428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21%</a:t>
                      </a:r>
                      <a:endParaRPr kumimoji="1" lang="en-US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8" marR="68588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稀有气体</a:t>
                      </a:r>
                      <a:endParaRPr kumimoji="1" lang="zh-CN" alt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8" marR="68588" marT="34288" marB="3428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0.94%</a:t>
                      </a:r>
                      <a:endParaRPr kumimoji="1" lang="en-US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8" marR="68588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二氧化碳</a:t>
                      </a:r>
                      <a:endParaRPr kumimoji="1" lang="zh-CN" alt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8" marR="68588" marT="34288" marB="3428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0.03%</a:t>
                      </a:r>
                      <a:endParaRPr kumimoji="1" lang="en-US" altLang="zh-CN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8" marR="68588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</a:tr>
              <a:tr h="7372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其他气体和杂质</a:t>
                      </a:r>
                      <a:endParaRPr kumimoji="1" lang="zh-CN" altLang="en-US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8" marR="68588" marT="34288" marB="34288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4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en-US" altLang="zh-CN" sz="2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黑体" panose="02010609060101010101" pitchFamily="49" charset="-122"/>
                        </a:rPr>
                        <a:t>0.03%</a:t>
                      </a:r>
                      <a:endParaRPr kumimoji="1" lang="en-US" altLang="zh-CN" sz="2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黑体" panose="02010609060101010101" pitchFamily="49" charset="-122"/>
                      </a:endParaRPr>
                    </a:p>
                  </a:txBody>
                  <a:tcPr marL="68588" marR="68588" marT="34288" marB="342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842063" y="1653852"/>
            <a:ext cx="2193402" cy="1786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组合 1"/>
          <p:cNvGrpSpPr/>
          <p:nvPr/>
        </p:nvGrpSpPr>
        <p:grpSpPr>
          <a:xfrm>
            <a:off x="274877" y="173773"/>
            <a:ext cx="2108966" cy="525158"/>
            <a:chOff x="468" y="1101"/>
            <a:chExt cx="4428" cy="1102"/>
          </a:xfrm>
        </p:grpSpPr>
        <p:sp>
          <p:nvSpPr>
            <p:cNvPr id="11" name="MH_SubTitle_1"/>
            <p:cNvSpPr/>
            <p:nvPr/>
          </p:nvSpPr>
          <p:spPr bwMode="auto">
            <a:xfrm>
              <a:off x="468" y="1101"/>
              <a:ext cx="4428" cy="1102"/>
            </a:xfrm>
            <a:custGeom>
              <a:avLst/>
              <a:gdLst>
                <a:gd name="T0" fmla="*/ 52232 w 5009091"/>
                <a:gd name="T1" fmla="*/ 2731 h 1255217"/>
                <a:gd name="T2" fmla="*/ 51475 w 5009091"/>
                <a:gd name="T3" fmla="*/ 3046 h 1255217"/>
                <a:gd name="T4" fmla="*/ 51462 w 5009091"/>
                <a:gd name="T5" fmla="*/ 3059 h 1255217"/>
                <a:gd name="T6" fmla="*/ 51274 w 5009091"/>
                <a:gd name="T7" fmla="*/ 3375 h 1255217"/>
                <a:gd name="T8" fmla="*/ 54470 w 5009091"/>
                <a:gd name="T9" fmla="*/ 6588 h 1255217"/>
                <a:gd name="T10" fmla="*/ 54783 w 5009091"/>
                <a:gd name="T11" fmla="*/ 7349 h 1255217"/>
                <a:gd name="T12" fmla="*/ 54780 w 5009091"/>
                <a:gd name="T13" fmla="*/ 7371 h 1255217"/>
                <a:gd name="T14" fmla="*/ 54470 w 5009091"/>
                <a:gd name="T15" fmla="*/ 8153 h 1255217"/>
                <a:gd name="T16" fmla="*/ 51274 w 5009091"/>
                <a:gd name="T17" fmla="*/ 11367 h 1255217"/>
                <a:gd name="T18" fmla="*/ 51462 w 5009091"/>
                <a:gd name="T19" fmla="*/ 11682 h 1255217"/>
                <a:gd name="T20" fmla="*/ 51475 w 5009091"/>
                <a:gd name="T21" fmla="*/ 11696 h 1255217"/>
                <a:gd name="T22" fmla="*/ 52988 w 5009091"/>
                <a:gd name="T23" fmla="*/ 11696 h 1255217"/>
                <a:gd name="T24" fmla="*/ 56511 w 5009091"/>
                <a:gd name="T25" fmla="*/ 8153 h 1255217"/>
                <a:gd name="T26" fmla="*/ 56823 w 5009091"/>
                <a:gd name="T27" fmla="*/ 7371 h 1255217"/>
                <a:gd name="T28" fmla="*/ 56825 w 5009091"/>
                <a:gd name="T29" fmla="*/ 7349 h 1255217"/>
                <a:gd name="T30" fmla="*/ 56511 w 5009091"/>
                <a:gd name="T31" fmla="*/ 6588 h 1255217"/>
                <a:gd name="T32" fmla="*/ 52988 w 5009091"/>
                <a:gd name="T33" fmla="*/ 3046 h 1255217"/>
                <a:gd name="T34" fmla="*/ 52232 w 5009091"/>
                <a:gd name="T35" fmla="*/ 2731 h 1255217"/>
                <a:gd name="T36" fmla="*/ 51208 w 5009091"/>
                <a:gd name="T37" fmla="*/ 0 h 1255217"/>
                <a:gd name="T38" fmla="*/ 52409 w 5009091"/>
                <a:gd name="T39" fmla="*/ 500 h 1255217"/>
                <a:gd name="T40" fmla="*/ 58006 w 5009091"/>
                <a:gd name="T41" fmla="*/ 6128 h 1255217"/>
                <a:gd name="T42" fmla="*/ 58503 w 5009091"/>
                <a:gd name="T43" fmla="*/ 7336 h 1255217"/>
                <a:gd name="T44" fmla="*/ 58500 w 5009091"/>
                <a:gd name="T45" fmla="*/ 7371 h 1255217"/>
                <a:gd name="T46" fmla="*/ 58006 w 5009091"/>
                <a:gd name="T47" fmla="*/ 8613 h 1255217"/>
                <a:gd name="T48" fmla="*/ 52409 w 5009091"/>
                <a:gd name="T49" fmla="*/ 14241 h 1255217"/>
                <a:gd name="T50" fmla="*/ 50007 w 5009091"/>
                <a:gd name="T51" fmla="*/ 14241 h 1255217"/>
                <a:gd name="T52" fmla="*/ 49988 w 5009091"/>
                <a:gd name="T53" fmla="*/ 14221 h 1255217"/>
                <a:gd name="T54" fmla="*/ 49938 w 5009091"/>
                <a:gd name="T55" fmla="*/ 14232 h 1255217"/>
                <a:gd name="T56" fmla="*/ 1483 w 5009091"/>
                <a:gd name="T57" fmla="*/ 14232 h 1255217"/>
                <a:gd name="T58" fmla="*/ 0 w 5009091"/>
                <a:gd name="T59" fmla="*/ 12740 h 1255217"/>
                <a:gd name="T60" fmla="*/ 0 w 5009091"/>
                <a:gd name="T61" fmla="*/ 2001 h 1255217"/>
                <a:gd name="T62" fmla="*/ 1483 w 5009091"/>
                <a:gd name="T63" fmla="*/ 510 h 1255217"/>
                <a:gd name="T64" fmla="*/ 49938 w 5009091"/>
                <a:gd name="T65" fmla="*/ 510 h 1255217"/>
                <a:gd name="T66" fmla="*/ 49988 w 5009091"/>
                <a:gd name="T67" fmla="*/ 519 h 1255217"/>
                <a:gd name="T68" fmla="*/ 50007 w 5009091"/>
                <a:gd name="T69" fmla="*/ 500 h 1255217"/>
                <a:gd name="T70" fmla="*/ 51208 w 5009091"/>
                <a:gd name="T71" fmla="*/ 0 h 125521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09091"/>
                <a:gd name="T109" fmla="*/ 0 h 1255217"/>
                <a:gd name="T110" fmla="*/ 5009091 w 5009091"/>
                <a:gd name="T111" fmla="*/ 1255217 h 125521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09091" h="1255217">
                  <a:moveTo>
                    <a:pt x="4472112" y="232513"/>
                  </a:moveTo>
                  <a:cubicBezTo>
                    <a:pt x="4448677" y="232513"/>
                    <a:pt x="4425242" y="241454"/>
                    <a:pt x="4407361" y="259336"/>
                  </a:cubicBezTo>
                  <a:lnTo>
                    <a:pt x="4406178" y="260519"/>
                  </a:lnTo>
                  <a:lnTo>
                    <a:pt x="4390099" y="287363"/>
                  </a:lnTo>
                  <a:lnTo>
                    <a:pt x="4663721" y="561011"/>
                  </a:lnTo>
                  <a:cubicBezTo>
                    <a:pt x="4681601" y="578892"/>
                    <a:pt x="4690542" y="602330"/>
                    <a:pt x="4690542" y="625767"/>
                  </a:cubicBezTo>
                  <a:cubicBezTo>
                    <a:pt x="4690542" y="626383"/>
                    <a:pt x="4690535" y="626998"/>
                    <a:pt x="4690365" y="627610"/>
                  </a:cubicBezTo>
                  <a:cubicBezTo>
                    <a:pt x="4691004" y="651655"/>
                    <a:pt x="4682071" y="675856"/>
                    <a:pt x="4663721" y="694208"/>
                  </a:cubicBezTo>
                  <a:lnTo>
                    <a:pt x="4390100" y="967855"/>
                  </a:lnTo>
                  <a:lnTo>
                    <a:pt x="4406179" y="994698"/>
                  </a:lnTo>
                  <a:lnTo>
                    <a:pt x="4407362" y="995881"/>
                  </a:lnTo>
                  <a:cubicBezTo>
                    <a:pt x="4443122" y="1031646"/>
                    <a:pt x="4501103" y="1031646"/>
                    <a:pt x="4536863" y="995881"/>
                  </a:cubicBezTo>
                  <a:lnTo>
                    <a:pt x="4838508" y="694208"/>
                  </a:lnTo>
                  <a:cubicBezTo>
                    <a:pt x="4856858" y="675856"/>
                    <a:pt x="4865792" y="651655"/>
                    <a:pt x="4865152" y="627610"/>
                  </a:cubicBezTo>
                  <a:cubicBezTo>
                    <a:pt x="4865322" y="626998"/>
                    <a:pt x="4865329" y="626383"/>
                    <a:pt x="4865329" y="625767"/>
                  </a:cubicBezTo>
                  <a:cubicBezTo>
                    <a:pt x="4865329" y="602330"/>
                    <a:pt x="4856388" y="578892"/>
                    <a:pt x="4838508" y="561011"/>
                  </a:cubicBezTo>
                  <a:lnTo>
                    <a:pt x="4536862" y="259336"/>
                  </a:lnTo>
                  <a:cubicBezTo>
                    <a:pt x="4518982" y="241454"/>
                    <a:pt x="4495547" y="232513"/>
                    <a:pt x="4472112" y="232513"/>
                  </a:cubicBezTo>
                  <a:close/>
                  <a:moveTo>
                    <a:pt x="4384468" y="0"/>
                  </a:moveTo>
                  <a:cubicBezTo>
                    <a:pt x="4421694" y="0"/>
                    <a:pt x="4458920" y="14203"/>
                    <a:pt x="4487323" y="42608"/>
                  </a:cubicBezTo>
                  <a:lnTo>
                    <a:pt x="4966487" y="521818"/>
                  </a:lnTo>
                  <a:cubicBezTo>
                    <a:pt x="4994889" y="550223"/>
                    <a:pt x="5009091" y="587454"/>
                    <a:pt x="5009091" y="624683"/>
                  </a:cubicBezTo>
                  <a:cubicBezTo>
                    <a:pt x="5009091" y="625661"/>
                    <a:pt x="5009080" y="626638"/>
                    <a:pt x="5008811" y="627610"/>
                  </a:cubicBezTo>
                  <a:cubicBezTo>
                    <a:pt x="5009826" y="665805"/>
                    <a:pt x="4995635" y="704250"/>
                    <a:pt x="4966487" y="733401"/>
                  </a:cubicBezTo>
                  <a:lnTo>
                    <a:pt x="4487324" y="1212608"/>
                  </a:lnTo>
                  <a:cubicBezTo>
                    <a:pt x="4430520" y="1269420"/>
                    <a:pt x="4338418" y="1269420"/>
                    <a:pt x="4281613" y="1212608"/>
                  </a:cubicBezTo>
                  <a:lnTo>
                    <a:pt x="4279948" y="1210943"/>
                  </a:lnTo>
                  <a:lnTo>
                    <a:pt x="4275661" y="1211808"/>
                  </a:lnTo>
                  <a:lnTo>
                    <a:pt x="127005" y="1211808"/>
                  </a:lnTo>
                  <a:cubicBezTo>
                    <a:pt x="56862" y="1211808"/>
                    <a:pt x="0" y="1154946"/>
                    <a:pt x="0" y="1084803"/>
                  </a:cubicBezTo>
                  <a:lnTo>
                    <a:pt x="0" y="170413"/>
                  </a:lnTo>
                  <a:cubicBezTo>
                    <a:pt x="0" y="100270"/>
                    <a:pt x="56862" y="43408"/>
                    <a:pt x="127005" y="43408"/>
                  </a:cubicBezTo>
                  <a:lnTo>
                    <a:pt x="4275661" y="43408"/>
                  </a:lnTo>
                  <a:lnTo>
                    <a:pt x="4279946" y="44273"/>
                  </a:lnTo>
                  <a:lnTo>
                    <a:pt x="4281611" y="42608"/>
                  </a:lnTo>
                  <a:cubicBezTo>
                    <a:pt x="4310014" y="14203"/>
                    <a:pt x="4347241" y="0"/>
                    <a:pt x="4384468" y="0"/>
                  </a:cubicBezTo>
                  <a:close/>
                </a:path>
              </a:pathLst>
            </a:custGeom>
            <a:solidFill>
              <a:srgbClr val="4CB6AC"/>
            </a:solidFill>
            <a:ln w="19050">
              <a:solidFill>
                <a:srgbClr val="086A70"/>
              </a:solidFill>
            </a:ln>
          </p:spPr>
          <p:txBody>
            <a:bodyPr rIns="40507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zh-CN" sz="24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</a:t>
              </a:r>
              <a:r>
                <a:rPr lang="zh-CN" altLang="en-US" sz="24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知识点二</a:t>
              </a:r>
              <a:endParaRPr lang="en-US" altLang="zh-CN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69" name="Freeform 26"/>
            <p:cNvSpPr>
              <a:spLocks noEditPoints="1" noChangeArrowheads="1"/>
            </p:cNvSpPr>
            <p:nvPr/>
          </p:nvSpPr>
          <p:spPr bwMode="auto">
            <a:xfrm>
              <a:off x="608" y="1271"/>
              <a:ext cx="793" cy="667"/>
            </a:xfrm>
            <a:custGeom>
              <a:avLst/>
              <a:gdLst>
                <a:gd name="T0" fmla="*/ 924743 w 132"/>
                <a:gd name="T1" fmla="*/ 0 h 128"/>
                <a:gd name="T2" fmla="*/ 550911 w 132"/>
                <a:gd name="T3" fmla="*/ 263537 h 128"/>
                <a:gd name="T4" fmla="*/ 541073 w 132"/>
                <a:gd name="T5" fmla="*/ 263537 h 128"/>
                <a:gd name="T6" fmla="*/ 137728 w 132"/>
                <a:gd name="T7" fmla="*/ 673484 h 128"/>
                <a:gd name="T8" fmla="*/ 9838 w 132"/>
                <a:gd name="T9" fmla="*/ 1073670 h 128"/>
                <a:gd name="T10" fmla="*/ 137728 w 132"/>
                <a:gd name="T11" fmla="*/ 1249362 h 128"/>
                <a:gd name="T12" fmla="*/ 521398 w 132"/>
                <a:gd name="T13" fmla="*/ 1151756 h 128"/>
                <a:gd name="T14" fmla="*/ 1180523 w 132"/>
                <a:gd name="T15" fmla="*/ 517314 h 128"/>
                <a:gd name="T16" fmla="*/ 629612 w 132"/>
                <a:gd name="T17" fmla="*/ 927261 h 128"/>
                <a:gd name="T18" fmla="*/ 973931 w 132"/>
                <a:gd name="T19" fmla="*/ 458750 h 128"/>
                <a:gd name="T20" fmla="*/ 934580 w 132"/>
                <a:gd name="T21" fmla="*/ 653963 h 128"/>
                <a:gd name="T22" fmla="*/ 629612 w 132"/>
                <a:gd name="T23" fmla="*/ 956543 h 128"/>
                <a:gd name="T24" fmla="*/ 580424 w 132"/>
                <a:gd name="T25" fmla="*/ 790612 h 128"/>
                <a:gd name="T26" fmla="*/ 452534 w 132"/>
                <a:gd name="T27" fmla="*/ 663724 h 128"/>
                <a:gd name="T28" fmla="*/ 905067 w 132"/>
                <a:gd name="T29" fmla="*/ 351383 h 128"/>
                <a:gd name="T30" fmla="*/ 580424 w 132"/>
                <a:gd name="T31" fmla="*/ 790612 h 128"/>
                <a:gd name="T32" fmla="*/ 295131 w 132"/>
                <a:gd name="T33" fmla="*/ 624681 h 128"/>
                <a:gd name="T34" fmla="*/ 787015 w 132"/>
                <a:gd name="T35" fmla="*/ 283059 h 128"/>
                <a:gd name="T36" fmla="*/ 167241 w 132"/>
                <a:gd name="T37" fmla="*/ 1161516 h 128"/>
                <a:gd name="T38" fmla="*/ 78702 w 132"/>
                <a:gd name="T39" fmla="*/ 1112713 h 128"/>
                <a:gd name="T40" fmla="*/ 127890 w 132"/>
                <a:gd name="T41" fmla="*/ 937022 h 128"/>
                <a:gd name="T42" fmla="*/ 314806 w 132"/>
                <a:gd name="T43" fmla="*/ 1132234 h 128"/>
                <a:gd name="T44" fmla="*/ 344319 w 132"/>
                <a:gd name="T45" fmla="*/ 1122474 h 128"/>
                <a:gd name="T46" fmla="*/ 137728 w 132"/>
                <a:gd name="T47" fmla="*/ 897979 h 128"/>
                <a:gd name="T48" fmla="*/ 186916 w 132"/>
                <a:gd name="T49" fmla="*/ 732048 h 128"/>
                <a:gd name="T50" fmla="*/ 511560 w 132"/>
                <a:gd name="T51" fmla="*/ 1073670 h 128"/>
                <a:gd name="T52" fmla="*/ 344319 w 132"/>
                <a:gd name="T53" fmla="*/ 1122474 h 128"/>
                <a:gd name="T54" fmla="*/ 1062470 w 132"/>
                <a:gd name="T55" fmla="*/ 527075 h 128"/>
                <a:gd name="T56" fmla="*/ 964094 w 132"/>
                <a:gd name="T57" fmla="*/ 292819 h 128"/>
                <a:gd name="T58" fmla="*/ 796853 w 132"/>
                <a:gd name="T59" fmla="*/ 126888 h 128"/>
                <a:gd name="T60" fmla="*/ 1101821 w 132"/>
                <a:gd name="T61" fmla="*/ 156170 h 128"/>
                <a:gd name="T62" fmla="*/ 1131334 w 132"/>
                <a:gd name="T63" fmla="*/ 458750 h 1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2"/>
                <a:gd name="T97" fmla="*/ 0 h 128"/>
                <a:gd name="T98" fmla="*/ 132 w 132"/>
                <a:gd name="T99" fmla="*/ 128 h 12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2" h="128">
                  <a:moveTo>
                    <a:pt x="118" y="10"/>
                  </a:moveTo>
                  <a:cubicBezTo>
                    <a:pt x="111" y="4"/>
                    <a:pt x="102" y="0"/>
                    <a:pt x="94" y="0"/>
                  </a:cubicBezTo>
                  <a:cubicBezTo>
                    <a:pt x="87" y="0"/>
                    <a:pt x="80" y="3"/>
                    <a:pt x="75" y="8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2" y="71"/>
                    <a:pt x="11" y="73"/>
                    <a:pt x="10" y="76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0" y="113"/>
                    <a:pt x="0" y="114"/>
                  </a:cubicBezTo>
                  <a:cubicBezTo>
                    <a:pt x="0" y="122"/>
                    <a:pt x="6" y="128"/>
                    <a:pt x="14" y="128"/>
                  </a:cubicBezTo>
                  <a:cubicBezTo>
                    <a:pt x="16" y="128"/>
                    <a:pt x="19" y="127"/>
                    <a:pt x="19" y="127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55" y="118"/>
                    <a:pt x="57" y="116"/>
                    <a:pt x="59" y="11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32" y="42"/>
                    <a:pt x="130" y="23"/>
                    <a:pt x="118" y="10"/>
                  </a:cubicBezTo>
                  <a:close/>
                  <a:moveTo>
                    <a:pt x="64" y="95"/>
                  </a:moveTo>
                  <a:cubicBezTo>
                    <a:pt x="64" y="92"/>
                    <a:pt x="63" y="88"/>
                    <a:pt x="61" y="85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101" y="54"/>
                    <a:pt x="100" y="62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64" y="97"/>
                    <a:pt x="64" y="96"/>
                    <a:pt x="64" y="95"/>
                  </a:cubicBezTo>
                  <a:close/>
                  <a:moveTo>
                    <a:pt x="59" y="81"/>
                  </a:moveTo>
                  <a:cubicBezTo>
                    <a:pt x="58" y="79"/>
                    <a:pt x="56" y="76"/>
                    <a:pt x="54" y="74"/>
                  </a:cubicBezTo>
                  <a:cubicBezTo>
                    <a:pt x="51" y="72"/>
                    <a:pt x="49" y="70"/>
                    <a:pt x="46" y="6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7" y="31"/>
                    <a:pt x="90" y="33"/>
                    <a:pt x="92" y="36"/>
                  </a:cubicBezTo>
                  <a:cubicBezTo>
                    <a:pt x="94" y="38"/>
                    <a:pt x="96" y="40"/>
                    <a:pt x="97" y="43"/>
                  </a:cubicBezTo>
                  <a:lnTo>
                    <a:pt x="59" y="81"/>
                  </a:lnTo>
                  <a:close/>
                  <a:moveTo>
                    <a:pt x="42" y="66"/>
                  </a:moveTo>
                  <a:cubicBezTo>
                    <a:pt x="38" y="65"/>
                    <a:pt x="34" y="64"/>
                    <a:pt x="30" y="64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6" y="28"/>
                    <a:pt x="73" y="27"/>
                    <a:pt x="80" y="29"/>
                  </a:cubicBezTo>
                  <a:lnTo>
                    <a:pt x="42" y="66"/>
                  </a:lnTo>
                  <a:close/>
                  <a:moveTo>
                    <a:pt x="17" y="119"/>
                  </a:moveTo>
                  <a:cubicBezTo>
                    <a:pt x="16" y="120"/>
                    <a:pt x="15" y="120"/>
                    <a:pt x="14" y="120"/>
                  </a:cubicBezTo>
                  <a:cubicBezTo>
                    <a:pt x="11" y="120"/>
                    <a:pt x="8" y="117"/>
                    <a:pt x="8" y="114"/>
                  </a:cubicBezTo>
                  <a:cubicBezTo>
                    <a:pt x="8" y="113"/>
                    <a:pt x="8" y="112"/>
                    <a:pt x="8" y="11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7" y="96"/>
                    <a:pt x="22" y="98"/>
                    <a:pt x="26" y="102"/>
                  </a:cubicBezTo>
                  <a:cubicBezTo>
                    <a:pt x="30" y="106"/>
                    <a:pt x="32" y="111"/>
                    <a:pt x="32" y="116"/>
                  </a:cubicBezTo>
                  <a:lnTo>
                    <a:pt x="17" y="119"/>
                  </a:lnTo>
                  <a:close/>
                  <a:moveTo>
                    <a:pt x="35" y="115"/>
                  </a:moveTo>
                  <a:cubicBezTo>
                    <a:pt x="35" y="109"/>
                    <a:pt x="33" y="104"/>
                    <a:pt x="29" y="99"/>
                  </a:cubicBezTo>
                  <a:cubicBezTo>
                    <a:pt x="25" y="95"/>
                    <a:pt x="19" y="93"/>
                    <a:pt x="14" y="92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77"/>
                    <a:pt x="19" y="76"/>
                    <a:pt x="19" y="75"/>
                  </a:cubicBezTo>
                  <a:cubicBezTo>
                    <a:pt x="27" y="69"/>
                    <a:pt x="40" y="71"/>
                    <a:pt x="48" y="80"/>
                  </a:cubicBezTo>
                  <a:cubicBezTo>
                    <a:pt x="57" y="89"/>
                    <a:pt x="59" y="102"/>
                    <a:pt x="52" y="110"/>
                  </a:cubicBezTo>
                  <a:cubicBezTo>
                    <a:pt x="51" y="110"/>
                    <a:pt x="51" y="111"/>
                    <a:pt x="50" y="111"/>
                  </a:cubicBezTo>
                  <a:lnTo>
                    <a:pt x="35" y="115"/>
                  </a:lnTo>
                  <a:close/>
                  <a:moveTo>
                    <a:pt x="115" y="47"/>
                  </a:moveTo>
                  <a:cubicBezTo>
                    <a:pt x="108" y="54"/>
                    <a:pt x="108" y="54"/>
                    <a:pt x="108" y="54"/>
                  </a:cubicBezTo>
                  <a:cubicBezTo>
                    <a:pt x="108" y="53"/>
                    <a:pt x="108" y="52"/>
                    <a:pt x="108" y="51"/>
                  </a:cubicBezTo>
                  <a:cubicBezTo>
                    <a:pt x="107" y="43"/>
                    <a:pt x="104" y="36"/>
                    <a:pt x="98" y="30"/>
                  </a:cubicBezTo>
                  <a:cubicBezTo>
                    <a:pt x="91" y="24"/>
                    <a:pt x="83" y="20"/>
                    <a:pt x="74" y="20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4" y="10"/>
                    <a:pt x="89" y="8"/>
                    <a:pt x="94" y="8"/>
                  </a:cubicBezTo>
                  <a:cubicBezTo>
                    <a:pt x="100" y="8"/>
                    <a:pt x="107" y="11"/>
                    <a:pt x="112" y="16"/>
                  </a:cubicBezTo>
                  <a:cubicBezTo>
                    <a:pt x="117" y="21"/>
                    <a:pt x="120" y="27"/>
                    <a:pt x="120" y="33"/>
                  </a:cubicBezTo>
                  <a:cubicBezTo>
                    <a:pt x="120" y="38"/>
                    <a:pt x="118" y="43"/>
                    <a:pt x="115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51443" tIns="25721" rIns="51443" bIns="25721"/>
            <a:lstStyle/>
            <a:p>
              <a:pPr algn="just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710526" y="183545"/>
            <a:ext cx="385572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化学研究物质的组成和结构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07" name="xjh2007-7-2322:17:44"/>
          <p:cNvGrpSpPr/>
          <p:nvPr/>
        </p:nvGrpSpPr>
        <p:grpSpPr>
          <a:xfrm>
            <a:off x="3677685" y="1604053"/>
            <a:ext cx="2192324" cy="2204232"/>
            <a:chOff x="0" y="0"/>
            <a:chExt cx="5940" cy="4791"/>
          </a:xfrm>
        </p:grpSpPr>
        <p:pic>
          <p:nvPicPr>
            <p:cNvPr id="47121" name="Picture 5" descr="pic_32596"/>
            <p:cNvPicPr>
              <a:picLocks noChangeAspect="1"/>
            </p:cNvPicPr>
            <p:nvPr/>
          </p:nvPicPr>
          <p:blipFill>
            <a:blip r:embed="rId1"/>
            <a:srcRect t="18095"/>
            <a:stretch>
              <a:fillRect/>
            </a:stretch>
          </p:blipFill>
          <p:spPr bwMode="auto">
            <a:xfrm>
              <a:off x="0" y="0"/>
              <a:ext cx="5940" cy="4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122" name="Text Box 6"/>
            <p:cNvSpPr txBox="1">
              <a:spLocks noChangeArrowheads="1"/>
            </p:cNvSpPr>
            <p:nvPr/>
          </p:nvSpPr>
          <p:spPr bwMode="auto">
            <a:xfrm>
              <a:off x="2250" y="2154"/>
              <a:ext cx="1260" cy="185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</a:ln>
          </p:spPr>
          <p:txBody>
            <a:bodyPr/>
            <a:lstStyle/>
            <a:p>
              <a:pPr algn="just"/>
              <a:r>
                <a:rPr lang="zh-CN" altLang="en-US" sz="24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红磷</a:t>
              </a:r>
              <a:endPara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7123" name="Line 8"/>
            <p:cNvSpPr>
              <a:spLocks noChangeShapeType="1"/>
            </p:cNvSpPr>
            <p:nvPr/>
          </p:nvSpPr>
          <p:spPr bwMode="auto">
            <a:xfrm>
              <a:off x="255" y="3849"/>
              <a:ext cx="18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47124" name="Line 9"/>
            <p:cNvSpPr>
              <a:spLocks noChangeShapeType="1"/>
            </p:cNvSpPr>
            <p:nvPr/>
          </p:nvSpPr>
          <p:spPr bwMode="auto">
            <a:xfrm>
              <a:off x="255" y="3477"/>
              <a:ext cx="18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47125" name="Line 10"/>
            <p:cNvSpPr>
              <a:spLocks noChangeShapeType="1"/>
            </p:cNvSpPr>
            <p:nvPr/>
          </p:nvSpPr>
          <p:spPr bwMode="auto">
            <a:xfrm>
              <a:off x="240" y="3090"/>
              <a:ext cx="18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47126" name="Line 11"/>
            <p:cNvSpPr>
              <a:spLocks noChangeShapeType="1"/>
            </p:cNvSpPr>
            <p:nvPr/>
          </p:nvSpPr>
          <p:spPr bwMode="auto">
            <a:xfrm>
              <a:off x="240" y="2652"/>
              <a:ext cx="180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zh-CN" altLang="en-US" sz="100"/>
            </a:p>
          </p:txBody>
        </p:sp>
      </p:grpSp>
      <p:sp>
        <p:nvSpPr>
          <p:cNvPr id="21507" name="AutoShape 12"/>
          <p:cNvSpPr>
            <a:spLocks noChangeArrowheads="1"/>
          </p:cNvSpPr>
          <p:nvPr/>
        </p:nvSpPr>
        <p:spPr bwMode="auto">
          <a:xfrm rot="10800000">
            <a:off x="1922396" y="3449844"/>
            <a:ext cx="1342069" cy="538257"/>
          </a:xfrm>
          <a:prstGeom prst="wedgeRoundRectCallout">
            <a:avLst>
              <a:gd name="adj1" fmla="val -89181"/>
              <a:gd name="adj2" fmla="val 98838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</a:ln>
        </p:spPr>
        <p:txBody>
          <a:bodyPr rot="10800000"/>
          <a:lstStyle/>
          <a:p>
            <a:pPr algn="ctr"/>
            <a:endParaRPr lang="zh-CN" altLang="zh-CN" sz="100" b="1">
              <a:solidFill>
                <a:srgbClr val="000000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21508" name="AutoShape 13"/>
          <p:cNvSpPr>
            <a:spLocks noChangeArrowheads="1"/>
          </p:cNvSpPr>
          <p:nvPr/>
        </p:nvSpPr>
        <p:spPr bwMode="auto">
          <a:xfrm flipV="1">
            <a:off x="6214159" y="1061033"/>
            <a:ext cx="1277764" cy="403692"/>
          </a:xfrm>
          <a:prstGeom prst="wedgeRoundRectCallout">
            <a:avLst>
              <a:gd name="adj1" fmla="val -135375"/>
              <a:gd name="adj2" fmla="val -142296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</a:ln>
        </p:spPr>
        <p:txBody>
          <a:bodyPr rot="10800000"/>
          <a:lstStyle/>
          <a:p>
            <a:pPr algn="ctr"/>
            <a:endParaRPr lang="zh-CN" altLang="zh-CN" sz="100" b="1">
              <a:solidFill>
                <a:srgbClr val="000000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102" name="Text Box 14"/>
          <p:cNvSpPr txBox="1">
            <a:spLocks noChangeArrowheads="1"/>
          </p:cNvSpPr>
          <p:nvPr/>
        </p:nvSpPr>
        <p:spPr bwMode="auto">
          <a:xfrm>
            <a:off x="1990273" y="3542729"/>
            <a:ext cx="1153918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集气瓶</a:t>
            </a:r>
            <a:endParaRPr lang="zh-CN" altLang="en-US" sz="24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10" name="AutoShape 15"/>
          <p:cNvSpPr>
            <a:spLocks noChangeArrowheads="1"/>
          </p:cNvSpPr>
          <p:nvPr/>
        </p:nvSpPr>
        <p:spPr bwMode="auto">
          <a:xfrm rot="10800000">
            <a:off x="1433830" y="2595245"/>
            <a:ext cx="1710055" cy="549275"/>
          </a:xfrm>
          <a:prstGeom prst="wedgeRoundRectCallout">
            <a:avLst>
              <a:gd name="adj1" fmla="val -107792"/>
              <a:gd name="adj2" fmla="val 28634"/>
              <a:gd name="adj3" fmla="val 16667"/>
            </a:avLst>
          </a:prstGeom>
          <a:solidFill>
            <a:srgbClr val="FFFFFF">
              <a:alpha val="0"/>
            </a:srgbClr>
          </a:solidFill>
          <a:ln w="9525">
            <a:solidFill>
              <a:schemeClr val="tx1"/>
            </a:solidFill>
            <a:miter lim="800000"/>
          </a:ln>
        </p:spPr>
        <p:txBody>
          <a:bodyPr rot="10800000"/>
          <a:lstStyle/>
          <a:p>
            <a:pPr algn="ctr"/>
            <a:endParaRPr lang="zh-CN" altLang="zh-CN" sz="100" b="1">
              <a:solidFill>
                <a:srgbClr val="000000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106" name="Text Box 18"/>
          <p:cNvSpPr txBox="1">
            <a:spLocks noChangeArrowheads="1"/>
          </p:cNvSpPr>
          <p:nvPr/>
        </p:nvSpPr>
        <p:spPr bwMode="auto">
          <a:xfrm>
            <a:off x="2083435" y="2672080"/>
            <a:ext cx="1356995" cy="460375"/>
          </a:xfrm>
          <a:prstGeom prst="rect">
            <a:avLst/>
          </a:prstGeom>
          <a:solidFill>
            <a:srgbClr val="000000">
              <a:alpha val="1961"/>
            </a:srgb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燃烧匙</a:t>
            </a:r>
            <a:endParaRPr lang="zh-CN" altLang="en-US" sz="24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7" name="Text Box 19"/>
          <p:cNvSpPr txBox="1">
            <a:spLocks noChangeArrowheads="1"/>
          </p:cNvSpPr>
          <p:nvPr/>
        </p:nvSpPr>
        <p:spPr bwMode="auto">
          <a:xfrm>
            <a:off x="6253457" y="1061033"/>
            <a:ext cx="1145582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止水夹</a:t>
            </a:r>
            <a:endParaRPr lang="zh-CN" altLang="en-US" sz="24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8" name="Text Box 20"/>
          <p:cNvSpPr txBox="1">
            <a:spLocks noChangeArrowheads="1"/>
          </p:cNvSpPr>
          <p:nvPr/>
        </p:nvSpPr>
        <p:spPr bwMode="auto">
          <a:xfrm>
            <a:off x="6284595" y="1741170"/>
            <a:ext cx="105981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导管</a:t>
            </a:r>
            <a:endParaRPr lang="zh-CN" altLang="en-US" sz="24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09" name="Text Box 21"/>
          <p:cNvSpPr txBox="1">
            <a:spLocks noChangeArrowheads="1"/>
          </p:cNvSpPr>
          <p:nvPr/>
        </p:nvSpPr>
        <p:spPr bwMode="auto">
          <a:xfrm>
            <a:off x="6440418" y="2522185"/>
            <a:ext cx="903842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烧杯</a:t>
            </a:r>
            <a:endParaRPr lang="zh-CN" altLang="en-US" sz="24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515" name="AutoShape 13"/>
          <p:cNvSpPr>
            <a:spLocks noChangeArrowheads="1"/>
          </p:cNvSpPr>
          <p:nvPr/>
        </p:nvSpPr>
        <p:spPr bwMode="auto">
          <a:xfrm flipV="1">
            <a:off x="6176059" y="1769818"/>
            <a:ext cx="1277764" cy="403692"/>
          </a:xfrm>
          <a:prstGeom prst="wedgeRoundRectCallout">
            <a:avLst>
              <a:gd name="adj1" fmla="val -111162"/>
              <a:gd name="adj2" fmla="val -73944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</a:ln>
        </p:spPr>
        <p:txBody>
          <a:bodyPr rot="10800000"/>
          <a:lstStyle/>
          <a:p>
            <a:pPr algn="ctr"/>
            <a:endParaRPr lang="zh-CN" altLang="zh-CN" sz="100" b="1">
              <a:solidFill>
                <a:srgbClr val="000000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21516" name="AutoShape 13"/>
          <p:cNvSpPr>
            <a:spLocks noChangeArrowheads="1"/>
          </p:cNvSpPr>
          <p:nvPr/>
        </p:nvSpPr>
        <p:spPr bwMode="auto">
          <a:xfrm flipV="1">
            <a:off x="6253457" y="2522185"/>
            <a:ext cx="1277764" cy="403693"/>
          </a:xfrm>
          <a:prstGeom prst="wedgeRoundRectCallout">
            <a:avLst>
              <a:gd name="adj1" fmla="val -86949"/>
              <a:gd name="adj2" fmla="val -131940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</a:ln>
        </p:spPr>
        <p:txBody>
          <a:bodyPr rot="10800000"/>
          <a:lstStyle/>
          <a:p>
            <a:pPr algn="ctr"/>
            <a:endParaRPr lang="zh-CN" altLang="zh-CN" sz="100" b="1">
              <a:solidFill>
                <a:srgbClr val="000000"/>
              </a:solidFill>
              <a:latin typeface="Calibri" panose="020F0502020204030204" pitchFamily="34" charset="0"/>
              <a:ea typeface="等线" panose="02010600030101010101" charset="-122"/>
            </a:endParaRPr>
          </a:p>
        </p:txBody>
      </p:sp>
      <p:sp>
        <p:nvSpPr>
          <p:cNvPr id="47118" name="TextBox 1"/>
          <p:cNvSpPr txBox="1">
            <a:spLocks noChangeArrowheads="1"/>
          </p:cNvSpPr>
          <p:nvPr/>
        </p:nvSpPr>
        <p:spPr bwMode="auto">
          <a:xfrm>
            <a:off x="2538057" y="4166726"/>
            <a:ext cx="4472770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2100" b="1">
                <a:solidFill>
                  <a:srgbClr val="000000"/>
                </a:solidFill>
                <a:latin typeface="宋体" panose="02010600030101010101" pitchFamily="2" charset="-122"/>
              </a:rPr>
              <a:t>空气中氧气体积分数测定的实验装置</a:t>
            </a:r>
            <a:endParaRPr lang="zh-CN" altLang="en-US" sz="2100" b="1">
              <a:solidFill>
                <a:srgbClr val="000000"/>
              </a:solidFill>
              <a:latin typeface="宋体" panose="02010600030101010101" pitchFamily="2" charset="-122"/>
            </a:endParaRPr>
          </a:p>
        </p:txBody>
      </p:sp>
      <p:sp>
        <p:nvSpPr>
          <p:cNvPr id="47119" name="TextBox 23"/>
          <p:cNvSpPr txBox="1">
            <a:spLocks noChangeArrowheads="1"/>
          </p:cNvSpPr>
          <p:nvPr/>
        </p:nvSpPr>
        <p:spPr bwMode="auto">
          <a:xfrm>
            <a:off x="1341270" y="718073"/>
            <a:ext cx="431292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空气中氧气体积分数的测定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4150445" y="2824657"/>
            <a:ext cx="464425" cy="3191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ldLvl="0" animBg="1"/>
      <p:bldP spid="21508" grpId="0" bldLvl="0" animBg="1"/>
      <p:bldP spid="102" grpId="0"/>
      <p:bldP spid="21510" grpId="0" bldLvl="0" animBg="1"/>
      <p:bldP spid="106" grpId="0" bldLvl="0" animBg="1"/>
      <p:bldP spid="107" grpId="0"/>
      <p:bldP spid="21515" grpId="0" animBg="1"/>
      <p:bldP spid="21516" grpId="0" animBg="1"/>
      <p:bldP spid="108" grpId="0"/>
      <p:bldP spid="10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43230" y="589598"/>
            <a:ext cx="8420576" cy="4244340"/>
          </a:xfrm>
        </p:spPr>
        <p:txBody>
          <a:bodyPr/>
          <a:p>
            <a:pPr marL="0" indent="0">
              <a:lnSpc>
                <a:spcPct val="100000"/>
              </a:lnSpc>
              <a:buNone/>
            </a:pPr>
            <a:r>
              <a:rPr lang="zh-CN" altLang="en-US" b="1">
                <a:solidFill>
                  <a:srgbClr val="FF0000"/>
                </a:solidFill>
                <a:sym typeface="Wingdings" panose="05000000000000000000" charset="0"/>
              </a:rPr>
              <a:t>一、实验现象：</a:t>
            </a:r>
            <a:endParaRPr lang="zh-CN" altLang="en-US" b="1">
              <a:sym typeface="Wingdings" panose="0500000000000000000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>
                <a:sym typeface="Wingdings" panose="05000000000000000000" charset="0"/>
              </a:rPr>
              <a:t></a:t>
            </a:r>
            <a:r>
              <a:rPr lang="zh-CN" altLang="en-US" dirty="0">
                <a:sym typeface="+mn-ea"/>
              </a:rPr>
              <a:t>产生大量白烟，放出大量的热</a:t>
            </a:r>
            <a:endParaRPr lang="zh-CN" altLang="en-US" dirty="0">
              <a:sym typeface="+mn-ea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>
                <a:sym typeface="Wingdings" panose="05000000000000000000" charset="0"/>
              </a:rPr>
              <a:t>进入集气瓶的水体积约为集气瓶容积的五分之一</a:t>
            </a:r>
            <a:endParaRPr lang="zh-CN" altLang="en-US">
              <a:sym typeface="Wingdings" panose="0500000000000000000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b="1">
                <a:solidFill>
                  <a:srgbClr val="FF0000"/>
                </a:solidFill>
                <a:sym typeface="Wingdings" panose="05000000000000000000" charset="0"/>
              </a:rPr>
              <a:t>思考：</a:t>
            </a:r>
            <a:r>
              <a:rPr lang="zh-CN" altLang="en-US" b="1">
                <a:solidFill>
                  <a:srgbClr val="FF0000"/>
                </a:solidFill>
                <a:sym typeface="Wingdings" panose="05000000000000000000" charset="0"/>
              </a:rPr>
              <a:t>进入集气瓶水的体积和什么因素有关？</a:t>
            </a:r>
            <a:endParaRPr lang="zh-CN" altLang="en-US" b="1">
              <a:solidFill>
                <a:srgbClr val="FF0000"/>
              </a:solidFill>
              <a:sym typeface="Wingdings" panose="0500000000000000000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b="1">
                <a:solidFill>
                  <a:schemeClr val="tx1"/>
                </a:solidFill>
                <a:sym typeface="Wingdings" panose="05000000000000000000" charset="0"/>
              </a:rPr>
              <a:t>进入集气瓶的水体积等于</a:t>
            </a:r>
            <a:r>
              <a:rPr lang="zh-CN" altLang="en-US" b="1">
                <a:sym typeface="Wingdings" panose="05000000000000000000" charset="0"/>
              </a:rPr>
              <a:t>消耗的</a:t>
            </a:r>
            <a:r>
              <a:rPr lang="zh-CN" altLang="en-US" b="1">
                <a:sym typeface="Wingdings" panose="05000000000000000000" charset="0"/>
              </a:rPr>
              <a:t>氧气的体积</a:t>
            </a:r>
            <a:endParaRPr lang="zh-CN" altLang="en-US" b="1">
              <a:sym typeface="Wingdings" panose="0500000000000000000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b="1">
                <a:sym typeface="Wingdings" panose="05000000000000000000" charset="0"/>
              </a:rPr>
              <a:t>结论：</a:t>
            </a:r>
            <a:r>
              <a:rPr lang="zh-CN" altLang="en-US">
                <a:sym typeface="Wingdings" panose="05000000000000000000" charset="0"/>
              </a:rPr>
              <a:t>空气中氧气约占空气体积的五分之一</a:t>
            </a:r>
            <a:endParaRPr lang="zh-CN" altLang="en-US">
              <a:sym typeface="Wingdings" panose="05000000000000000000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CN" altLang="en-US" b="1">
                <a:sym typeface="Wingdings" panose="05000000000000000000" charset="0"/>
              </a:rPr>
              <a:t>分析：</a:t>
            </a:r>
            <a:r>
              <a:rPr lang="zh-CN" altLang="en-US">
                <a:sym typeface="Wingdings" panose="05000000000000000000" charset="0"/>
              </a:rPr>
              <a:t>剩余气体体积约占空气体积的                 ，推测该                 气体性质                                    </a:t>
            </a:r>
            <a:endParaRPr lang="zh-CN" altLang="en-US">
              <a:sym typeface="Wingdings" panose="05000000000000000000" charset="0"/>
            </a:endParaRPr>
          </a:p>
        </p:txBody>
      </p:sp>
      <p:sp>
        <p:nvSpPr>
          <p:cNvPr id="5" name="左箭头 4"/>
          <p:cNvSpPr/>
          <p:nvPr/>
        </p:nvSpPr>
        <p:spPr>
          <a:xfrm>
            <a:off x="6365081" y="2386806"/>
            <a:ext cx="2376011" cy="950595"/>
          </a:xfrm>
          <a:prstGeom prst="leftArrow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"/>
          </a:p>
        </p:txBody>
      </p:sp>
      <p:sp>
        <p:nvSpPr>
          <p:cNvPr id="6" name="文本框 5"/>
          <p:cNvSpPr txBox="1"/>
          <p:nvPr/>
        </p:nvSpPr>
        <p:spPr>
          <a:xfrm>
            <a:off x="6975158" y="2643505"/>
            <a:ext cx="1765935" cy="46037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ang="5400000" scaled="0"/>
          </a:gradFill>
        </p:spPr>
        <p:txBody>
          <a:bodyPr wrap="square" rtlCol="0">
            <a:spAutoFit/>
          </a:bodyPr>
          <a:p>
            <a:r>
              <a:rPr lang="zh-CN" altLang="en-US" sz="2400" b="1">
                <a:latin typeface="+mn-lt"/>
                <a:ea typeface="+mn-ea"/>
              </a:rPr>
              <a:t>实验原理</a:t>
            </a:r>
            <a:endParaRPr lang="zh-CN" altLang="en-US" sz="2400" b="1">
              <a:latin typeface="+mn-lt"/>
              <a:ea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09736" y="3148648"/>
            <a:ext cx="1278255" cy="4140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100" b="1">
                <a:sym typeface="Wingdings" panose="05000000000000000000" charset="0"/>
              </a:rPr>
              <a:t>五分之四</a:t>
            </a:r>
            <a:endParaRPr lang="zh-CN" altLang="en-US" sz="2100" b="1">
              <a:sym typeface="Wingdings" panose="05000000000000000000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90950" y="3505200"/>
            <a:ext cx="3399155" cy="4140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p>
            <a:r>
              <a:rPr lang="en-US" altLang="zh-CN" sz="21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①</a:t>
            </a:r>
            <a:r>
              <a:rPr lang="zh-CN" altLang="en-US" sz="21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不能燃烧，不能支持燃烧</a:t>
            </a:r>
            <a:endParaRPr lang="zh-CN" altLang="en-US" sz="21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00726" y="3505200"/>
            <a:ext cx="1278255" cy="41402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p>
            <a:r>
              <a:rPr lang="zh-CN" altLang="en-US" sz="2100" b="1">
                <a:sym typeface="Wingdings" panose="05000000000000000000" charset="0"/>
              </a:rPr>
              <a:t>不溶于水</a:t>
            </a:r>
            <a:endParaRPr lang="zh-CN" altLang="en-US" sz="2100" b="1">
              <a:sym typeface="Wingdings" panose="05000000000000000000" charset="0"/>
            </a:endParaRPr>
          </a:p>
        </p:txBody>
      </p:sp>
      <p:sp>
        <p:nvSpPr>
          <p:cNvPr id="12" name="爆炸形 1 11"/>
          <p:cNvSpPr/>
          <p:nvPr/>
        </p:nvSpPr>
        <p:spPr>
          <a:xfrm>
            <a:off x="7120890" y="3562985"/>
            <a:ext cx="1620203" cy="863918"/>
          </a:xfrm>
          <a:prstGeom prst="irregularSeal1">
            <a:avLst/>
          </a:prstGeom>
          <a:solidFill>
            <a:schemeClr val="accent5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3000" b="1">
                <a:solidFill>
                  <a:srgbClr val="FF0000"/>
                </a:solidFill>
              </a:rPr>
              <a:t>氮气</a:t>
            </a:r>
            <a:endParaRPr lang="zh-CN" altLang="en-US" sz="3000" b="1">
              <a:solidFill>
                <a:srgbClr val="FF0000"/>
              </a:solidFill>
            </a:endParaRPr>
          </a:p>
        </p:txBody>
      </p:sp>
      <p:pic>
        <p:nvPicPr>
          <p:cNvPr id="2" name="图片 1" descr="94_PQTA88KI(6UE2@[@{H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9895" y="80010"/>
            <a:ext cx="3231515" cy="1394460"/>
          </a:xfrm>
          <a:prstGeom prst="rect">
            <a:avLst/>
          </a:prstGeom>
        </p:spPr>
      </p:pic>
      <p:sp>
        <p:nvSpPr>
          <p:cNvPr id="59399" name="文本框 59398"/>
          <p:cNvSpPr txBox="1"/>
          <p:nvPr/>
        </p:nvSpPr>
        <p:spPr>
          <a:xfrm>
            <a:off x="443230" y="4300855"/>
            <a:ext cx="91008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16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●</a:t>
            </a:r>
            <a:r>
              <a:rPr lang="zh-CN" altLang="en-US" sz="24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发令枪、烟幕弹利用了磷燃烧产生大量白烟的性质</a:t>
            </a:r>
            <a:endParaRPr lang="zh-CN" altLang="en-US" sz="2400" b="1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/>
      <p:bldP spid="7" grpId="0" bldLvl="0" animBg="1"/>
      <p:bldP spid="7" grpId="1" animBg="1"/>
      <p:bldP spid="9" grpId="0" bldLvl="0" animBg="1"/>
      <p:bldP spid="9" grpId="1" animBg="1"/>
      <p:bldP spid="8" grpId="0" bldLvl="0" animBg="1"/>
      <p:bldP spid="8" grpId="1" animBg="1"/>
      <p:bldP spid="12" grpId="0" bldLvl="0" animBg="1"/>
      <p:bldP spid="12" grpId="1" animBg="1"/>
      <p:bldP spid="5939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527050"/>
            <a:ext cx="8229600" cy="4068128"/>
          </a:xfrm>
        </p:spPr>
        <p:txBody>
          <a:bodyPr/>
          <a:p>
            <a:pPr marL="0" indent="0">
              <a:buNone/>
            </a:pPr>
            <a:r>
              <a:rPr lang="zh-CN" altLang="en-US" sz="2000" b="1">
                <a:solidFill>
                  <a:srgbClr val="FF0000"/>
                </a:solidFill>
                <a:sym typeface="Wingdings" panose="05000000000000000000" charset="0"/>
              </a:rPr>
              <a:t>二、注意实验动作描述词：装满（过量）？夹紧？迅速？塞紧？</a:t>
            </a:r>
            <a:endParaRPr lang="zh-CN" altLang="en-US" sz="2000">
              <a:sym typeface="Wingdings" panose="05000000000000000000" charset="0"/>
            </a:endParaRPr>
          </a:p>
          <a:p>
            <a:pPr marL="0" indent="0">
              <a:buNone/>
            </a:pPr>
            <a:r>
              <a:rPr lang="zh-CN" altLang="en-US" sz="2000" b="1">
                <a:solidFill>
                  <a:srgbClr val="FF0000"/>
                </a:solidFill>
                <a:sym typeface="Wingdings" panose="05000000000000000000" charset="0"/>
              </a:rPr>
              <a:t>思考：</a:t>
            </a:r>
            <a:r>
              <a:rPr lang="zh-CN" altLang="en-US" sz="2000">
                <a:sym typeface="Wingdings" panose="05000000000000000000" charset="0"/>
              </a:rPr>
              <a:t>装满（过量）？</a:t>
            </a:r>
            <a:endParaRPr lang="zh-CN" altLang="en-US" sz="2000">
              <a:sym typeface="Wingdings" panose="05000000000000000000" charset="0"/>
            </a:endParaRPr>
          </a:p>
          <a:p>
            <a:pPr marL="0" indent="0">
              <a:buNone/>
            </a:pPr>
            <a:r>
              <a:rPr lang="zh-CN" altLang="en-US" sz="2000" dirty="0">
                <a:sym typeface="+mn-ea"/>
              </a:rPr>
              <a:t>若红磷的量不足，实验结果会怎样？ </a:t>
            </a:r>
            <a:endParaRPr lang="zh-CN" altLang="en-US" sz="2000" dirty="0"/>
          </a:p>
          <a:p>
            <a:pPr marL="0" indent="0">
              <a:buNone/>
            </a:pPr>
            <a:endParaRPr lang="zh-CN" altLang="en-US" sz="2000"/>
          </a:p>
          <a:p>
            <a:pPr marL="0" indent="0">
              <a:buNone/>
            </a:pPr>
            <a:endParaRPr lang="zh-CN" altLang="en-US" sz="2000">
              <a:sym typeface="Wingdings" panose="05000000000000000000" charset="0"/>
            </a:endParaRPr>
          </a:p>
          <a:p>
            <a:pPr marL="0" indent="0">
              <a:buNone/>
            </a:pPr>
            <a:r>
              <a:rPr lang="zh-CN" altLang="en-US" sz="2000">
                <a:sym typeface="Wingdings" panose="05000000000000000000" charset="0"/>
              </a:rPr>
              <a:t>夹紧止水夹？迅速？塞紧？</a:t>
            </a:r>
            <a:endParaRPr lang="zh-CN" altLang="en-US" sz="2000">
              <a:sym typeface="Wingdings" panose="05000000000000000000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78363" y="1180941"/>
            <a:ext cx="3565208" cy="39878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充分消耗掉集气瓶中氧气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07048" y="1579563"/>
            <a:ext cx="8174355" cy="70675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不能充分消耗掉集气瓶中氧气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使得进入集气瓶的水的体积小于集气瓶容积的五分之一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4505" y="2724944"/>
            <a:ext cx="8229600" cy="70675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若不，会使热空气外溢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  <a:p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使得进入集气瓶的水的体积大于集气瓶容积的五分之一</a:t>
            </a:r>
            <a:endParaRPr lang="zh-CN" altLang="en-US" sz="2000" b="1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</p:txBody>
      </p:sp>
      <p:sp>
        <p:nvSpPr>
          <p:cNvPr id="2" name="内容占位符 2"/>
          <p:cNvSpPr>
            <a:spLocks noGrp="1"/>
          </p:cNvSpPr>
          <p:nvPr/>
        </p:nvSpPr>
        <p:spPr>
          <a:xfrm>
            <a:off x="457200" y="3557270"/>
            <a:ext cx="8229600" cy="13049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marL="257175" indent="-257175" algn="l" rtl="0" fontAlgn="base">
              <a:spcBef>
                <a:spcPct val="15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530" indent="-214630" algn="l" rtl="0" fontAlgn="base">
              <a:spcBef>
                <a:spcPct val="15000"/>
              </a:spcBef>
              <a:spcAft>
                <a:spcPct val="0"/>
              </a:spcAft>
              <a:buChar char="–"/>
              <a:defRPr sz="2100">
                <a:solidFill>
                  <a:schemeClr val="tx1"/>
                </a:solidFill>
                <a:latin typeface="+mn-lt"/>
                <a:ea typeface="+mn-ea"/>
              </a:defRPr>
            </a:lvl2pPr>
            <a:lvl3pPr marL="857250" indent="-171450" algn="l" rtl="0" fontAlgn="base">
              <a:spcBef>
                <a:spcPct val="15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ea typeface="+mn-ea"/>
              </a:defRPr>
            </a:lvl3pPr>
            <a:lvl4pPr marL="1200150" indent="-171450" algn="l" rtl="0" fontAlgn="base">
              <a:spcBef>
                <a:spcPct val="15000"/>
              </a:spcBef>
              <a:spcAft>
                <a:spcPct val="0"/>
              </a:spcAft>
              <a:buChar char="–"/>
              <a:defRPr sz="1500">
                <a:solidFill>
                  <a:schemeClr val="tx1"/>
                </a:solidFill>
                <a:latin typeface="+mn-lt"/>
                <a:ea typeface="+mn-ea"/>
              </a:defRPr>
            </a:lvl4pPr>
            <a:lvl5pPr marL="1543050" indent="-171450" algn="l" rtl="0" fontAlgn="base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5pPr>
            <a:lvl6pPr marL="1886585" indent="-171450" algn="l" rtl="0" fontAlgn="base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2229485" indent="-171450" algn="l" rtl="0" fontAlgn="base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2572385" indent="-171450" algn="l" rtl="0" fontAlgn="base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2915285" indent="-171450" algn="l" rtl="0" fontAlgn="base">
              <a:spcBef>
                <a:spcPct val="15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zh-CN" altLang="en-US" sz="1800" b="1">
                <a:solidFill>
                  <a:srgbClr val="FF0000"/>
                </a:solidFill>
                <a:sym typeface="Wingdings" panose="05000000000000000000" charset="0"/>
              </a:rPr>
              <a:t>三、为什么要等冷却至室温再打开止水夹</a:t>
            </a:r>
            <a:endParaRPr lang="zh-CN" altLang="en-US" sz="1800" b="1">
              <a:solidFill>
                <a:srgbClr val="FF0000"/>
              </a:solidFill>
              <a:sym typeface="Wingdings" panose="05000000000000000000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7206" y="4081463"/>
            <a:ext cx="8229600" cy="64516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若不，受热的气体膨胀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  <a:p>
            <a:r>
              <a:rPr lang="zh-CN" altLang="en-US" sz="1800" b="1">
                <a:latin typeface="微软雅黑" panose="020B0503020204020204" pitchFamily="34" charset="-122"/>
                <a:ea typeface="微软雅黑" panose="020B0503020204020204" pitchFamily="34" charset="-122"/>
                <a:sym typeface="Wingdings" panose="05000000000000000000" charset="0"/>
              </a:rPr>
              <a:t>使得进入集气瓶的水的体积小于集气瓶容积的五分之一</a:t>
            </a:r>
            <a:endParaRPr lang="zh-CN" altLang="en-US" sz="1800" b="1">
              <a:latin typeface="微软雅黑" panose="020B0503020204020204" pitchFamily="34" charset="-122"/>
              <a:ea typeface="微软雅黑" panose="020B0503020204020204" pitchFamily="34" charset="-122"/>
              <a:sym typeface="Wingdings" panose="05000000000000000000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278924"/>
            <a:ext cx="8229600" cy="4316254"/>
          </a:xfrm>
        </p:spPr>
        <p:txBody>
          <a:bodyPr/>
          <a:p>
            <a:pPr marL="0" indent="0">
              <a:buNone/>
            </a:pPr>
            <a:r>
              <a:rPr lang="zh-CN" altLang="en-US" b="1">
                <a:solidFill>
                  <a:srgbClr val="FF0000"/>
                </a:solidFill>
              </a:rPr>
              <a:t>误差分析：</a:t>
            </a:r>
            <a:endParaRPr lang="zh-CN" altLang="en-US"/>
          </a:p>
          <a:p>
            <a:pPr marL="0" indent="0">
              <a:buNone/>
            </a:pPr>
            <a:r>
              <a:rPr lang="en-US" altLang="zh-CN">
                <a:sym typeface="Wingdings" panose="05000000000000000000" charset="0"/>
              </a:rPr>
              <a:t>1</a:t>
            </a:r>
            <a:r>
              <a:rPr lang="zh-CN" altLang="en-US">
                <a:sym typeface="Wingdings" panose="05000000000000000000" charset="0"/>
              </a:rPr>
              <a:t>、</a:t>
            </a:r>
            <a:r>
              <a:rPr lang="zh-CN" altLang="en-US">
                <a:sym typeface="Wingdings" panose="05000000000000000000" charset="0"/>
              </a:rPr>
              <a:t>进入集气瓶的水的体积小于集气瓶容积的五分之一</a:t>
            </a:r>
            <a:endParaRPr lang="zh-CN" altLang="en-US">
              <a:sym typeface="Wingdings" panose="05000000000000000000" charset="0"/>
            </a:endParaRPr>
          </a:p>
          <a:p>
            <a:pPr marL="0" indent="0">
              <a:buNone/>
            </a:pPr>
            <a:endParaRPr lang="zh-CN" altLang="en-US">
              <a:sym typeface="Wingdings" panose="05000000000000000000" charset="0"/>
            </a:endParaRPr>
          </a:p>
          <a:p>
            <a:pPr marL="0" indent="0">
              <a:buNone/>
            </a:pPr>
            <a:endParaRPr lang="zh-CN" altLang="en-US">
              <a:sym typeface="Wingdings" panose="05000000000000000000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zh-CN" altLang="en-US">
              <a:sym typeface="Wingdings" panose="05000000000000000000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zh-CN" altLang="en-US">
              <a:sym typeface="Wingdings" panose="05000000000000000000" charset="0"/>
            </a:endParaRPr>
          </a:p>
          <a:p>
            <a:pPr marL="0" indent="0">
              <a:buNone/>
            </a:pPr>
            <a:r>
              <a:rPr lang="en-US" altLang="zh-CN">
                <a:sym typeface="Wingdings" panose="05000000000000000000" charset="0"/>
              </a:rPr>
              <a:t>2</a:t>
            </a:r>
            <a:r>
              <a:rPr lang="zh-CN" altLang="en-US">
                <a:sym typeface="Wingdings" panose="05000000000000000000" charset="0"/>
              </a:rPr>
              <a:t>、</a:t>
            </a:r>
            <a:r>
              <a:rPr lang="zh-CN" altLang="en-US">
                <a:sym typeface="Wingdings" panose="05000000000000000000" charset="0"/>
              </a:rPr>
              <a:t>进入集气瓶的水的体积大于集气瓶容积的五分之一</a:t>
            </a:r>
            <a:endParaRPr lang="zh-CN" altLang="en-US">
              <a:sym typeface="Wingdings" panose="05000000000000000000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27271" y="1164749"/>
            <a:ext cx="4740116" cy="4603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p>
            <a:r>
              <a:rPr lang="zh-CN" altLang="en-US" sz="2400" b="1" dirty="0">
                <a:sym typeface="Wingdings" panose="05000000000000000000" charset="0"/>
              </a:rPr>
              <a:t></a:t>
            </a:r>
            <a:r>
              <a:rPr lang="zh-CN" altLang="en-US" sz="2400" b="1" dirty="0">
                <a:sym typeface="+mn-ea"/>
              </a:rPr>
              <a:t>红磷的量不足</a:t>
            </a:r>
            <a:endParaRPr lang="zh-CN" altLang="en-US" sz="2400" b="1" dirty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27271" y="1675289"/>
            <a:ext cx="4740593" cy="4603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p>
            <a:r>
              <a:rPr lang="zh-CN" altLang="en-US" sz="2400" b="1" dirty="0">
                <a:sym typeface="Wingdings" panose="05000000000000000000" charset="0"/>
              </a:rPr>
              <a:t>未</a:t>
            </a:r>
            <a:r>
              <a:rPr lang="zh-CN" altLang="en-US" sz="2400" b="1">
                <a:sym typeface="Wingdings" panose="05000000000000000000" charset="0"/>
              </a:rPr>
              <a:t>等冷却至室温就打开止水夹</a:t>
            </a:r>
            <a:endParaRPr lang="zh-CN" altLang="en-US" sz="2400" b="1" dirty="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27906" y="2135664"/>
            <a:ext cx="4740116" cy="4603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p>
            <a:r>
              <a:rPr lang="zh-CN" altLang="en-US" sz="2400" b="1" dirty="0">
                <a:sym typeface="Wingdings" panose="05000000000000000000" charset="0"/>
              </a:rPr>
              <a:t></a:t>
            </a:r>
            <a:r>
              <a:rPr lang="zh-CN" altLang="en-US" sz="2400" b="1" dirty="0">
                <a:sym typeface="+mn-ea"/>
              </a:rPr>
              <a:t>装置漏气</a:t>
            </a:r>
            <a:endParaRPr lang="zh-CN" altLang="en-US" sz="2400" b="1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26636" y="3507105"/>
            <a:ext cx="4740116" cy="4603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p>
            <a:r>
              <a:rPr lang="zh-CN" altLang="en-US" sz="2400" b="1" dirty="0">
                <a:sym typeface="Wingdings" panose="05000000000000000000" charset="0"/>
              </a:rPr>
              <a:t>点燃红磷伸</a:t>
            </a:r>
            <a:r>
              <a:rPr lang="zh-CN" altLang="en-US" sz="2400" b="1" dirty="0">
                <a:sym typeface="+mn-ea"/>
              </a:rPr>
              <a:t>入燃烧匙太慢</a:t>
            </a:r>
            <a:endParaRPr lang="zh-CN" altLang="en-US" sz="2400" b="1" dirty="0"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26795" y="4134168"/>
            <a:ext cx="4740593" cy="46037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p>
            <a:r>
              <a:rPr lang="zh-CN" altLang="en-US" sz="2400" b="1" dirty="0">
                <a:sym typeface="Wingdings" panose="05000000000000000000" charset="0"/>
              </a:rPr>
              <a:t></a:t>
            </a:r>
            <a:r>
              <a:rPr lang="zh-CN" altLang="en-US" sz="2400" b="1" dirty="0">
                <a:sym typeface="+mn-ea"/>
              </a:rPr>
              <a:t>止水夹未夹紧或未夹止水夹</a:t>
            </a:r>
            <a:endParaRPr lang="zh-CN" altLang="en-US" sz="2400" b="1" dirty="0"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Text Box 2"/>
          <p:cNvSpPr/>
          <p:nvPr>
            <p:custDataLst>
              <p:tags r:id="rId1"/>
            </p:custDataLst>
          </p:nvPr>
        </p:nvSpPr>
        <p:spPr>
          <a:xfrm>
            <a:off x="308610" y="204470"/>
            <a:ext cx="6742430" cy="5530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algn="ctr" defTabSz="914400">
              <a:spcBef>
                <a:spcPct val="50000"/>
              </a:spcBef>
            </a:pPr>
            <a:r>
              <a:rPr lang="zh-CN" altLang="zh-CN" sz="300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蜡烛的燃烧实验</a:t>
            </a:r>
            <a:r>
              <a:rPr lang="en-US" altLang="zh-CN" sz="300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--</a:t>
            </a:r>
            <a:r>
              <a:rPr lang="zh-CN" altLang="zh-CN" sz="3000">
                <a:solidFill>
                  <a:srgbClr val="FF0000"/>
                </a:solidFill>
                <a:effectLst/>
                <a:latin typeface="Comic Sans MS" panose="030F0702030302020204" pitchFamily="66" charset="0"/>
              </a:rPr>
              <a:t>观察实验</a:t>
            </a:r>
            <a:r>
              <a:rPr lang="zh-CN" altLang="zh-CN" sz="300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的方法</a:t>
            </a:r>
            <a:endParaRPr lang="zh-CN" altLang="zh-CN" sz="3000">
              <a:solidFill>
                <a:srgbClr val="0000FF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27651" name="Text Box 3"/>
          <p:cNvSpPr/>
          <p:nvPr>
            <p:custDataLst>
              <p:tags r:id="rId2"/>
            </p:custDataLst>
          </p:nvPr>
        </p:nvSpPr>
        <p:spPr>
          <a:xfrm>
            <a:off x="1407309" y="2259701"/>
            <a:ext cx="1025254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zh-CN" sz="2800">
                <a:effectLst/>
                <a:latin typeface="Comic Sans MS" panose="030F0702030302020204" pitchFamily="66" charset="0"/>
              </a:rPr>
              <a:t>观察</a:t>
            </a:r>
            <a:endParaRPr lang="zh-CN" altLang="zh-CN" sz="2800">
              <a:effectLst/>
              <a:latin typeface="Comic Sans MS" panose="030F0702030302020204" pitchFamily="66" charset="0"/>
            </a:endParaRPr>
          </a:p>
        </p:txBody>
      </p:sp>
      <p:sp>
        <p:nvSpPr>
          <p:cNvPr id="27652" name="Text Box 4"/>
          <p:cNvSpPr/>
          <p:nvPr>
            <p:custDataLst>
              <p:tags r:id="rId3"/>
            </p:custDataLst>
          </p:nvPr>
        </p:nvSpPr>
        <p:spPr>
          <a:xfrm>
            <a:off x="2519255" y="1245261"/>
            <a:ext cx="1729001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zh-CN" sz="280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原物质</a:t>
            </a:r>
            <a:endParaRPr lang="zh-CN" altLang="zh-CN" sz="2800">
              <a:solidFill>
                <a:srgbClr val="0000FF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27653" name="Text Box 5"/>
          <p:cNvSpPr/>
          <p:nvPr>
            <p:custDataLst>
              <p:tags r:id="rId4"/>
            </p:custDataLst>
          </p:nvPr>
        </p:nvSpPr>
        <p:spPr>
          <a:xfrm>
            <a:off x="2418715" y="1689100"/>
            <a:ext cx="2267585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zh-CN" sz="280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变化的条件</a:t>
            </a:r>
            <a:endParaRPr lang="zh-CN" altLang="zh-CN" sz="2800">
              <a:solidFill>
                <a:srgbClr val="0000FF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27654" name="Text Box 6"/>
          <p:cNvSpPr/>
          <p:nvPr>
            <p:custDataLst>
              <p:tags r:id="rId5"/>
            </p:custDataLst>
          </p:nvPr>
        </p:nvSpPr>
        <p:spPr>
          <a:xfrm>
            <a:off x="2432895" y="2251989"/>
            <a:ext cx="1025255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zh-CN" sz="280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现象</a:t>
            </a:r>
            <a:endParaRPr lang="zh-CN" altLang="zh-CN" sz="2800">
              <a:solidFill>
                <a:srgbClr val="0000FF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27655" name="Text Box 7"/>
          <p:cNvSpPr/>
          <p:nvPr>
            <p:custDataLst>
              <p:tags r:id="rId6"/>
            </p:custDataLst>
          </p:nvPr>
        </p:nvSpPr>
        <p:spPr>
          <a:xfrm>
            <a:off x="2519255" y="3030863"/>
            <a:ext cx="1350335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zh-CN" sz="2800">
                <a:solidFill>
                  <a:srgbClr val="0000FF"/>
                </a:solidFill>
                <a:effectLst/>
                <a:latin typeface="Comic Sans MS" panose="030F0702030302020204" pitchFamily="66" charset="0"/>
              </a:rPr>
              <a:t>新物质</a:t>
            </a:r>
            <a:r>
              <a:rPr lang="zh-CN" altLang="zh-CN" sz="2800">
                <a:effectLst/>
                <a:latin typeface="Comic Sans MS" panose="030F0702030302020204" pitchFamily="66" charset="0"/>
              </a:rPr>
              <a:t> </a:t>
            </a:r>
            <a:endParaRPr lang="zh-CN" altLang="zh-CN" sz="2800">
              <a:effectLst/>
              <a:latin typeface="Comic Sans MS" panose="030F0702030302020204" pitchFamily="66" charset="0"/>
            </a:endParaRPr>
          </a:p>
        </p:txBody>
      </p:sp>
      <p:grpSp>
        <p:nvGrpSpPr>
          <p:cNvPr id="27656" name="Group 8"/>
          <p:cNvGrpSpPr/>
          <p:nvPr/>
        </p:nvGrpSpPr>
        <p:grpSpPr>
          <a:xfrm>
            <a:off x="3653155" y="1245235"/>
            <a:ext cx="4590415" cy="521494"/>
            <a:chOff x="0" y="0"/>
            <a:chExt cx="2858" cy="438"/>
          </a:xfrm>
        </p:grpSpPr>
        <p:sp>
          <p:nvSpPr>
            <p:cNvPr id="27657" name="Line 9"/>
            <p:cNvSpPr/>
            <p:nvPr>
              <p:custDataLst>
                <p:tags r:id="rId7"/>
              </p:custDataLst>
            </p:nvPr>
          </p:nvSpPr>
          <p:spPr>
            <a:xfrm>
              <a:off x="0" y="272"/>
              <a:ext cx="499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pPr defTabSz="914400"/>
              <a:endParaRPr lang="zh-CN" altLang="en-US" sz="100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27658" name="Text Box 10"/>
            <p:cNvSpPr/>
            <p:nvPr>
              <p:custDataLst>
                <p:tags r:id="rId8"/>
              </p:custDataLst>
            </p:nvPr>
          </p:nvSpPr>
          <p:spPr>
            <a:xfrm>
              <a:off x="590" y="0"/>
              <a:ext cx="2268" cy="43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800">
                  <a:effectLst/>
                  <a:latin typeface="Comic Sans MS" panose="030F0702030302020204" pitchFamily="66" charset="0"/>
                </a:rPr>
                <a:t>颜色、状态、气味等</a:t>
              </a:r>
              <a:endParaRPr lang="zh-CN" altLang="en-US" sz="2800">
                <a:effectLst/>
                <a:latin typeface="Comic Sans MS" panose="030F0702030302020204" pitchFamily="66" charset="0"/>
              </a:endParaRPr>
            </a:p>
          </p:txBody>
        </p:sp>
      </p:grpSp>
      <p:grpSp>
        <p:nvGrpSpPr>
          <p:cNvPr id="27659" name="Group 11"/>
          <p:cNvGrpSpPr/>
          <p:nvPr/>
        </p:nvGrpSpPr>
        <p:grpSpPr>
          <a:xfrm>
            <a:off x="4255095" y="1685362"/>
            <a:ext cx="3834286" cy="521558"/>
            <a:chOff x="0" y="0"/>
            <a:chExt cx="3220" cy="438"/>
          </a:xfrm>
        </p:grpSpPr>
        <p:sp>
          <p:nvSpPr>
            <p:cNvPr id="27660" name="Text Box 12"/>
            <p:cNvSpPr/>
            <p:nvPr>
              <p:custDataLst>
                <p:tags r:id="rId9"/>
              </p:custDataLst>
            </p:nvPr>
          </p:nvSpPr>
          <p:spPr>
            <a:xfrm>
              <a:off x="362" y="0"/>
              <a:ext cx="2858" cy="43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800">
                  <a:effectLst/>
                  <a:latin typeface="Comic Sans MS" panose="030F0702030302020204" pitchFamily="66" charset="0"/>
                </a:rPr>
                <a:t>加热、点燃、通电等</a:t>
              </a:r>
              <a:endParaRPr lang="zh-CN" altLang="en-US" sz="2800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27661" name="Line 13"/>
            <p:cNvSpPr/>
            <p:nvPr>
              <p:custDataLst>
                <p:tags r:id="rId10"/>
              </p:custDataLst>
            </p:nvPr>
          </p:nvSpPr>
          <p:spPr>
            <a:xfrm>
              <a:off x="0" y="272"/>
              <a:ext cx="408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pPr defTabSz="914400"/>
              <a:endParaRPr lang="zh-CN" altLang="en-US" sz="100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</p:grpSp>
      <p:grpSp>
        <p:nvGrpSpPr>
          <p:cNvPr id="27662" name="Group 14"/>
          <p:cNvGrpSpPr/>
          <p:nvPr/>
        </p:nvGrpSpPr>
        <p:grpSpPr>
          <a:xfrm>
            <a:off x="3242310" y="2074545"/>
            <a:ext cx="5234305" cy="862277"/>
            <a:chOff x="0" y="0"/>
            <a:chExt cx="3787" cy="724"/>
          </a:xfrm>
        </p:grpSpPr>
        <p:sp>
          <p:nvSpPr>
            <p:cNvPr id="27663" name="Line 15"/>
            <p:cNvSpPr/>
            <p:nvPr>
              <p:custDataLst>
                <p:tags r:id="rId11"/>
              </p:custDataLst>
            </p:nvPr>
          </p:nvSpPr>
          <p:spPr>
            <a:xfrm>
              <a:off x="0" y="375"/>
              <a:ext cx="534" cy="0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/>
            <a:p>
              <a:pPr defTabSz="914400"/>
              <a:endParaRPr lang="zh-CN" altLang="en-US" sz="100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  <p:sp>
          <p:nvSpPr>
            <p:cNvPr id="27664" name="Text Box 16"/>
            <p:cNvSpPr/>
            <p:nvPr>
              <p:custDataLst>
                <p:tags r:id="rId12"/>
              </p:custDataLst>
            </p:nvPr>
          </p:nvSpPr>
          <p:spPr>
            <a:xfrm>
              <a:off x="534" y="0"/>
              <a:ext cx="3253" cy="724"/>
            </a:xfrm>
            <a:prstGeom prst="rect">
              <a:avLst/>
            </a:prstGeom>
            <a:noFill/>
            <a:ln w="9525">
              <a:noFill/>
            </a:ln>
          </p:spPr>
          <p:txBody>
            <a:bodyPr lIns="0" tIns="0" rIns="0" bIns="0" anchor="t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800">
                  <a:effectLst/>
                  <a:latin typeface="Comic Sans MS" panose="030F0702030302020204" pitchFamily="66" charset="0"/>
                </a:rPr>
                <a:t>色态变化；光热现象；形成烟雾、气体、沉淀等</a:t>
              </a:r>
              <a:endParaRPr lang="zh-CN" altLang="en-US" sz="2800">
                <a:effectLst/>
                <a:latin typeface="Comic Sans MS" panose="030F0702030302020204" pitchFamily="66" charset="0"/>
              </a:endParaRPr>
            </a:p>
          </p:txBody>
        </p:sp>
      </p:grpSp>
      <p:sp>
        <p:nvSpPr>
          <p:cNvPr id="27665" name="AutoShape 17"/>
          <p:cNvSpPr/>
          <p:nvPr>
            <p:custDataLst>
              <p:tags r:id="rId13"/>
            </p:custDataLst>
          </p:nvPr>
        </p:nvSpPr>
        <p:spPr>
          <a:xfrm>
            <a:off x="2418715" y="1341755"/>
            <a:ext cx="93980" cy="2211070"/>
          </a:xfrm>
          <a:prstGeom prst="leftBrace">
            <a:avLst>
              <a:gd name="adj1" fmla="val 100368"/>
              <a:gd name="adj2" fmla="val 50000"/>
            </a:avLst>
          </a:prstGeom>
          <a:noFill/>
          <a:ln w="38100" cap="flat" cmpd="sng">
            <a:solidFill>
              <a:schemeClr val="tx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 defTabSz="914400"/>
            <a:endParaRPr lang="zh-CN" altLang="en-US" sz="2800">
              <a:effectLst/>
            </a:endParaRPr>
          </a:p>
        </p:txBody>
      </p:sp>
      <p:grpSp>
        <p:nvGrpSpPr>
          <p:cNvPr id="27666" name="Group 18"/>
          <p:cNvGrpSpPr/>
          <p:nvPr/>
        </p:nvGrpSpPr>
        <p:grpSpPr>
          <a:xfrm>
            <a:off x="3652870" y="2982042"/>
            <a:ext cx="4428481" cy="521558"/>
            <a:chOff x="0" y="0"/>
            <a:chExt cx="3719" cy="438"/>
          </a:xfrm>
        </p:grpSpPr>
        <p:sp>
          <p:nvSpPr>
            <p:cNvPr id="27667" name="Text Box 19"/>
            <p:cNvSpPr/>
            <p:nvPr>
              <p:custDataLst>
                <p:tags r:id="rId14"/>
              </p:custDataLst>
            </p:nvPr>
          </p:nvSpPr>
          <p:spPr>
            <a:xfrm>
              <a:off x="408" y="0"/>
              <a:ext cx="3311" cy="43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800">
                  <a:effectLst/>
                  <a:latin typeface="Comic Sans MS" panose="030F0702030302020204" pitchFamily="66" charset="0"/>
                </a:rPr>
                <a:t>颜色、状态、气味等</a:t>
              </a:r>
              <a:endParaRPr lang="zh-CN" altLang="en-US" sz="2800">
                <a:effectLst/>
                <a:latin typeface="Comic Sans MS" panose="030F0702030302020204" pitchFamily="66" charset="0"/>
              </a:endParaRPr>
            </a:p>
          </p:txBody>
        </p:sp>
        <p:sp>
          <p:nvSpPr>
            <p:cNvPr id="27668" name="Line 20"/>
            <p:cNvSpPr/>
            <p:nvPr>
              <p:custDataLst>
                <p:tags r:id="rId15"/>
              </p:custDataLst>
            </p:nvPr>
          </p:nvSpPr>
          <p:spPr>
            <a:xfrm>
              <a:off x="0" y="315"/>
              <a:ext cx="408" cy="2"/>
            </a:xfrm>
            <a:prstGeom prst="line">
              <a:avLst/>
            </a:prstGeom>
            <a:ln w="381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>
              <a:spAutoFit/>
            </a:bodyPr>
            <a:p>
              <a:pPr defTabSz="914400"/>
              <a:endParaRPr lang="zh-CN" altLang="en-US" sz="100">
                <a:effectLst>
                  <a:outerShdw blurRad="38100" dist="38100" dir="2700000">
                    <a:srgbClr val="000000"/>
                  </a:outerShdw>
                </a:effectLst>
              </a:endParaRP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 fill="hold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 fill="hold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 fill="hold"/>
                                        <p:tgtEl>
                                          <p:spTgt spid="2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23875" y="203200"/>
            <a:ext cx="8229600" cy="1097280"/>
          </a:xfrm>
        </p:spPr>
        <p:txBody>
          <a:bodyPr/>
          <a:p>
            <a:pPr marL="0" indent="0">
              <a:buNone/>
            </a:pPr>
            <a:r>
              <a:rPr lang="en-US" altLang="zh-CN"/>
              <a:t>  </a:t>
            </a:r>
            <a:r>
              <a:rPr lang="zh-CN" altLang="en-US"/>
              <a:t>请你归纳欲测定空气中的氧气含量选择物质时要考虑的因素是什么？</a:t>
            </a:r>
            <a:endParaRPr lang="zh-CN" altLang="en-US"/>
          </a:p>
          <a:p>
            <a:pPr marL="0" indent="0">
              <a:buNone/>
            </a:pP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50863" y="1101090"/>
            <a:ext cx="8174355" cy="52197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sym typeface="Wingdings" panose="05000000000000000000" charset="0"/>
              </a:rPr>
              <a:t>只能与空气中的氧气反应且生成物为固体</a:t>
            </a:r>
            <a:endParaRPr lang="zh-CN" altLang="en-US" sz="2800" b="1">
              <a:solidFill>
                <a:srgbClr val="FF0000"/>
              </a:solidFill>
              <a:sym typeface="Wingdings" panose="05000000000000000000" charset="0"/>
            </a:endParaRPr>
          </a:p>
        </p:txBody>
      </p:sp>
      <p:sp>
        <p:nvSpPr>
          <p:cNvPr id="60423" name="矩形 60422"/>
          <p:cNvSpPr>
            <a:spLocks noRot="1"/>
          </p:cNvSpPr>
          <p:nvPr/>
        </p:nvSpPr>
        <p:spPr>
          <a:xfrm>
            <a:off x="401320" y="1934845"/>
            <a:ext cx="8351838" cy="9032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marL="342900" indent="-342900">
              <a:spcBef>
                <a:spcPct val="2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能否用木炭、蜡烛等物质代替红磷？为什么？能否用镁代替红磷</a:t>
            </a:r>
            <a:r>
              <a:rPr lang="en-US" altLang="zh-CN" sz="2400" b="1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?</a:t>
            </a:r>
            <a:r>
              <a:rPr lang="zh-CN" altLang="en-US" sz="2400" b="1" dirty="0">
                <a:solidFill>
                  <a:schemeClr val="tx1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为什么？铁丝可以吗？</a:t>
            </a:r>
            <a:endParaRPr lang="zh-CN" altLang="en-US" sz="2400" b="1" dirty="0">
              <a:solidFill>
                <a:schemeClr val="tx1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0424" name="文本框 60423"/>
          <p:cNvSpPr txBox="1"/>
          <p:nvPr/>
        </p:nvSpPr>
        <p:spPr>
          <a:xfrm>
            <a:off x="523875" y="2924810"/>
            <a:ext cx="8485188" cy="15684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不能用木炭、蜡烛代替红磷，因为它们燃烧生成的是气体，不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能使瓶内压强减小，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若用需预先在瓶中装水或氢氧化钠溶液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；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不能用镁，镁能与空气中的氮气、二氧化碳反应，使进入的水大于</a:t>
            </a:r>
            <a:r>
              <a:rPr lang="en-US" altLang="zh-CN" sz="24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1/5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。不能用铁丝，因为铁丝不能在空气中燃烧。</a:t>
            </a:r>
            <a:endParaRPr lang="zh-CN" altLang="en-US" sz="24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04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0423" grpId="0"/>
      <p:bldP spid="60424" grpId="0"/>
      <p:bldP spid="5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extBox 3"/>
          <p:cNvSpPr txBox="1">
            <a:spLocks noChangeArrowheads="1"/>
          </p:cNvSpPr>
          <p:nvPr/>
        </p:nvSpPr>
        <p:spPr bwMode="auto">
          <a:xfrm>
            <a:off x="201053" y="142177"/>
            <a:ext cx="431292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空气中氧气体积分数的测定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48154" name="Group 26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54990" y="645795"/>
          <a:ext cx="7493635" cy="4446905"/>
        </p:xfrm>
        <a:graphic>
          <a:graphicData uri="http://schemas.openxmlformats.org/drawingml/2006/table">
            <a:tbl>
              <a:tblPr/>
              <a:tblGrid>
                <a:gridCol w="1853565"/>
                <a:gridCol w="5640070"/>
              </a:tblGrid>
              <a:tr h="120015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实验原理</a:t>
                      </a:r>
                      <a:endParaRPr kumimoji="1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0" marR="68590" marT="34308" marB="34308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根据某物质只与空气中氧气反应且生成</a:t>
                      </a: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固体</a:t>
                      </a: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，从而使密闭容器内的</a:t>
                      </a: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气体体积减小</a:t>
                      </a: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，</a:t>
                      </a: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压强变小</a:t>
                      </a: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，在外界大气压的作用下使密闭容器内的水面上升来测量的</a:t>
                      </a:r>
                      <a:endParaRPr kumimoji="1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0" marR="68590" marT="34308" marB="34308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138430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实验步骤</a:t>
                      </a:r>
                      <a:endParaRPr kumimoji="1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0" marR="68590" marT="34308" marB="34308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在集气瓶内加入少量水，并做上记号。用止水夹夹紧胶管。点燃燃烧匙内的红磷后，立即伸入瓶中并把塞子塞紧。观察红磷燃烧的现象。待红磷熄灭并冷却后，打开止水夹，观察实验现象及水面的变化情况</a:t>
                      </a:r>
                      <a:endParaRPr kumimoji="1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0" marR="68590" marT="34308" marB="34308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</a:tr>
              <a:tr h="54864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现象</a:t>
                      </a:r>
                      <a:endParaRPr kumimoji="1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0" marR="68590" marT="34308" marB="34308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大量白烟产生，广口瓶内液面上升约</a:t>
                      </a: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1/5</a:t>
                      </a: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体积</a:t>
                      </a:r>
                      <a:endParaRPr kumimoji="1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308" marB="34308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54864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结论</a:t>
                      </a:r>
                      <a:endParaRPr kumimoji="1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0" marR="68590" marT="34308" marB="34308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氧气约占空气总体积</a:t>
                      </a:r>
                      <a:r>
                        <a:rPr kumimoji="1" lang="en-US" altLang="zh-CN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1/5</a:t>
                      </a:r>
                      <a:endParaRPr kumimoji="1" lang="en-US" altLang="zh-CN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308" marB="34308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D7CD"/>
                    </a:solidFill>
                  </a:tcPr>
                </a:tc>
              </a:tr>
              <a:tr h="765175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注意</a:t>
                      </a:r>
                      <a:endParaRPr kumimoji="1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90" marR="68590" marT="34308" marB="34308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1" lang="zh-CN" alt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可燃物要求：该物质要足量且在空气中就能燃烧；燃烧后产物是固体。 装置要求：气密性良好</a:t>
                      </a:r>
                      <a:endParaRPr kumimoji="1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308" marB="34308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1905" y="-3492"/>
            <a:ext cx="9141619" cy="5146358"/>
          </a:xfrm>
        </p:spPr>
        <p:txBody>
          <a:bodyPr/>
          <a:p>
            <a:pPr marL="0" indent="0">
              <a:buNone/>
            </a:pPr>
            <a:r>
              <a:rPr lang="zh-CN" altLang="en-US" b="1">
                <a:solidFill>
                  <a:srgbClr val="FF0000"/>
                </a:solidFill>
              </a:rPr>
              <a:t>随堂反馈：</a:t>
            </a:r>
            <a:endParaRPr lang="zh-CN" altLang="en-US" b="1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en-US" sz="2100">
                <a:solidFill>
                  <a:schemeClr val="tx1"/>
                </a:solidFill>
              </a:rPr>
              <a:t>某兴趣小组同学按照右图实验装置进行实验，</a:t>
            </a:r>
            <a:endParaRPr lang="zh-CN" altLang="en-US" sz="21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100">
                <a:solidFill>
                  <a:schemeClr val="tx1"/>
                </a:solidFill>
              </a:rPr>
              <a:t>请回答相关问题：</a:t>
            </a:r>
            <a:endParaRPr lang="zh-CN" altLang="en-US" sz="21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100">
                <a:solidFill>
                  <a:schemeClr val="tx1"/>
                </a:solidFill>
              </a:rPr>
              <a:t>（1）你认为设计该实验是为了测定     </a:t>
            </a:r>
            <a:endParaRPr lang="zh-CN" altLang="en-US" sz="21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100">
                <a:solidFill>
                  <a:schemeClr val="tx1"/>
                </a:solidFill>
              </a:rPr>
              <a:t>（2）实验过程中，下列操作不妥的是   （填序号）</a:t>
            </a:r>
            <a:endParaRPr lang="zh-CN" altLang="en-US" sz="21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100">
                <a:solidFill>
                  <a:schemeClr val="tx1"/>
                </a:solidFill>
              </a:rPr>
              <a:t>         ①检查装置的气密性       ②实验前夹紧止水夹</a:t>
            </a:r>
            <a:endParaRPr lang="zh-CN" altLang="en-US" sz="21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100">
                <a:solidFill>
                  <a:schemeClr val="tx1"/>
                </a:solidFill>
              </a:rPr>
              <a:t>         ③冷却后再打开止水夹   ④选用菜窖里的空气</a:t>
            </a:r>
            <a:endParaRPr lang="zh-CN" altLang="en-US" sz="21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100">
                <a:solidFill>
                  <a:schemeClr val="tx1"/>
                </a:solidFill>
              </a:rPr>
              <a:t>（3）通电使红磷燃烧，燃烧的现象是                      </a:t>
            </a:r>
            <a:endParaRPr lang="zh-CN" altLang="en-US" sz="21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100">
                <a:solidFill>
                  <a:schemeClr val="tx1"/>
                </a:solidFill>
              </a:rPr>
              <a:t>（4）红磷燃烧了一段时间后，自动熄灭了，原因可能是</a:t>
            </a:r>
            <a:endParaRPr lang="zh-CN" altLang="en-US" sz="21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100">
                <a:solidFill>
                  <a:schemeClr val="tx1"/>
                </a:solidFill>
              </a:rPr>
              <a:t>                                                   </a:t>
            </a:r>
            <a:endParaRPr lang="zh-CN" altLang="en-US" sz="21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zh-CN" altLang="en-US" sz="2100">
                <a:solidFill>
                  <a:schemeClr val="tx1"/>
                </a:solidFill>
              </a:rPr>
              <a:t>（5）</a:t>
            </a:r>
            <a:r>
              <a:rPr lang="zh-CN" altLang="en-US" sz="2100">
                <a:sym typeface="+mn-ea"/>
              </a:rPr>
              <a:t>用通电的方法引燃红磷与用酒精灯引燃红磷相比，优点是 </a:t>
            </a:r>
            <a:endParaRPr lang="zh-CN" altLang="en-US" sz="2100">
              <a:sym typeface="+mn-ea"/>
            </a:endParaRPr>
          </a:p>
          <a:p>
            <a:pPr marL="0" indent="0">
              <a:buNone/>
            </a:pPr>
            <a:r>
              <a:rPr lang="zh-CN" altLang="en-US" sz="2100">
                <a:sym typeface="+mn-ea"/>
              </a:rPr>
              <a:t>         </a:t>
            </a:r>
            <a:r>
              <a:rPr lang="zh-CN" altLang="en-US" sz="2100" b="1">
                <a:solidFill>
                  <a:srgbClr val="FF0000"/>
                </a:solidFill>
                <a:sym typeface="+mn-ea"/>
              </a:rPr>
              <a:t>                                                   </a:t>
            </a:r>
            <a:r>
              <a:rPr lang="zh-CN" altLang="en-US" sz="2100">
                <a:sym typeface="+mn-ea"/>
              </a:rPr>
              <a:t>                          </a:t>
            </a:r>
            <a:r>
              <a:rPr lang="zh-CN" altLang="en-US" sz="2100">
                <a:solidFill>
                  <a:schemeClr val="tx1"/>
                </a:solidFill>
              </a:rPr>
              <a:t>                                         </a:t>
            </a:r>
            <a:endParaRPr lang="zh-CN" altLang="en-US" sz="2100">
              <a:solidFill>
                <a:schemeClr val="tx1"/>
              </a:solidFill>
            </a:endParaRPr>
          </a:p>
        </p:txBody>
      </p:sp>
      <p:pic>
        <p:nvPicPr>
          <p:cNvPr id="5" name="图片 4" descr="b7fd5266d0160924b5b42b46d00735fae7cd34dd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1780" y="224473"/>
            <a:ext cx="2214563" cy="168925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77201" y="1131253"/>
            <a:ext cx="2344579" cy="4140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rgbClr val="FF0000"/>
                </a:solidFill>
                <a:sym typeface="+mn-ea"/>
              </a:rPr>
              <a:t>空气中氧气的含量</a:t>
            </a:r>
            <a:endParaRPr lang="zh-CN" altLang="en-US" sz="21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56271" y="1545590"/>
            <a:ext cx="409575" cy="36830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1800" b="1">
                <a:solidFill>
                  <a:srgbClr val="FF0000"/>
                </a:solidFill>
                <a:sym typeface="+mn-ea"/>
              </a:rPr>
              <a:t>④</a:t>
            </a:r>
            <a:endParaRPr lang="zh-CN" altLang="en-US" sz="18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69460" y="2561590"/>
            <a:ext cx="4322445" cy="4140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rgbClr val="FF0000"/>
                </a:solidFill>
                <a:sym typeface="+mn-ea"/>
              </a:rPr>
              <a:t>红磷燃烧产生大量的白烟并放热</a:t>
            </a:r>
            <a:endParaRPr lang="zh-CN" altLang="en-US" sz="21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97706" y="3330258"/>
            <a:ext cx="7749064" cy="4140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rgbClr val="FF0000"/>
                </a:solidFill>
                <a:sym typeface="+mn-ea"/>
              </a:rPr>
              <a:t>集气瓶里的氧气消耗完了（或剩余氧气极少很难支持红磷燃烧了）</a:t>
            </a:r>
            <a:endParaRPr lang="zh-CN" altLang="en-US" sz="2100" b="1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66286" y="4124643"/>
            <a:ext cx="3871436" cy="414020"/>
          </a:xfrm>
          <a:prstGeom prst="rect">
            <a:avLst/>
          </a:prstGeom>
          <a:solidFill>
            <a:schemeClr val="accent5">
              <a:lumMod val="90000"/>
            </a:schemeClr>
          </a:solidFill>
        </p:spPr>
        <p:txBody>
          <a:bodyPr wrap="square" rtlCol="0">
            <a:spAutoFit/>
          </a:bodyPr>
          <a:p>
            <a:r>
              <a:rPr lang="zh-CN" altLang="en-US" sz="2100" b="1">
                <a:solidFill>
                  <a:srgbClr val="FF0000"/>
                </a:solidFill>
                <a:sym typeface="+mn-ea"/>
              </a:rPr>
              <a:t>测量更为精确或减少空气污染</a:t>
            </a:r>
            <a:endParaRPr lang="zh-CN" altLang="en-US" sz="2100" b="1" dirty="0">
              <a:solidFill>
                <a:srgbClr val="FF0000"/>
              </a:solidFill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  <p:bldP spid="7" grpId="0" bldLvl="0" animBg="1"/>
      <p:bldP spid="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155" name="组合 1"/>
          <p:cNvGrpSpPr/>
          <p:nvPr/>
        </p:nvGrpSpPr>
        <p:grpSpPr>
          <a:xfrm>
            <a:off x="1227707" y="664801"/>
            <a:ext cx="5743389" cy="1126519"/>
            <a:chOff x="-23414" y="1583607"/>
            <a:chExt cx="3894099" cy="1285783"/>
          </a:xfrm>
        </p:grpSpPr>
        <p:sp>
          <p:nvSpPr>
            <p:cNvPr id="49158" name="Rectangle 3"/>
            <p:cNvSpPr>
              <a:spLocks noChangeArrowheads="1"/>
            </p:cNvSpPr>
            <p:nvPr/>
          </p:nvSpPr>
          <p:spPr bwMode="auto">
            <a:xfrm>
              <a:off x="-19216" y="1583607"/>
              <a:ext cx="1030848" cy="4725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457200" indent="-457200">
                <a:buFontTx/>
                <a:buChar char="•"/>
              </a:pPr>
              <a:r>
                <a:rPr lang="zh-CN" altLang="en-US" sz="21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纯净物：</a:t>
              </a:r>
              <a:endParaRPr lang="zh-CN" altLang="en-US" sz="21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9159" name="Rectangle 4"/>
            <p:cNvSpPr>
              <a:spLocks noChangeArrowheads="1"/>
            </p:cNvSpPr>
            <p:nvPr/>
          </p:nvSpPr>
          <p:spPr bwMode="auto">
            <a:xfrm>
              <a:off x="977723" y="1583607"/>
              <a:ext cx="1710006" cy="4725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100" b="1">
                  <a:latin typeface="黑体" panose="02010609060101010101" pitchFamily="49" charset="-122"/>
                  <a:ea typeface="黑体" panose="02010609060101010101" pitchFamily="49" charset="-122"/>
                </a:rPr>
                <a:t>只由一种物质组成。</a:t>
              </a:r>
              <a:endParaRPr lang="zh-CN" altLang="en-US" sz="21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9160" name="Rectangle 6"/>
            <p:cNvSpPr>
              <a:spLocks noChangeArrowheads="1"/>
            </p:cNvSpPr>
            <p:nvPr/>
          </p:nvSpPr>
          <p:spPr bwMode="auto">
            <a:xfrm>
              <a:off x="-23414" y="2390518"/>
              <a:ext cx="1104900" cy="4725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marL="457200" indent="-457200">
                <a:buFontTx/>
                <a:buChar char="•"/>
              </a:pPr>
              <a:r>
                <a:rPr lang="zh-CN" altLang="en-US" sz="21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混合物：</a:t>
              </a:r>
              <a:endParaRPr lang="zh-CN" altLang="en-US" sz="21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49161" name="Rectangle 7"/>
            <p:cNvSpPr>
              <a:spLocks noChangeArrowheads="1"/>
            </p:cNvSpPr>
            <p:nvPr/>
          </p:nvSpPr>
          <p:spPr bwMode="auto">
            <a:xfrm>
              <a:off x="977714" y="2396837"/>
              <a:ext cx="2892971" cy="472553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zh-CN" altLang="en-US" sz="2100" b="1">
                  <a:latin typeface="黑体" panose="02010609060101010101" pitchFamily="49" charset="-122"/>
                  <a:ea typeface="黑体" panose="02010609060101010101" pitchFamily="49" charset="-122"/>
                </a:rPr>
                <a:t>由两种或两种以上物质混合而成的。</a:t>
              </a:r>
              <a:endParaRPr lang="zh-CN" altLang="en-US" sz="2100" b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840105" y="1875155"/>
            <a:ext cx="7705090" cy="20275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zh-CN" altLang="en-US" sz="2100" b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注意：</a:t>
            </a:r>
            <a:endParaRPr kumimoji="1" lang="en-US" altLang="zh-CN" sz="2100" b="1">
              <a:solidFill>
                <a:schemeClr val="tx1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  <a:p>
            <a:pPr marL="0" indent="0" fontAlgn="auto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zh-CN" altLang="en-US" sz="2100" b="1" dirty="0">
                <a:solidFill>
                  <a:schemeClr val="tx1"/>
                </a:solidFill>
                <a:latin typeface="Times New Roman" panose="02020603050405020304" pitchFamily="18" charset="0"/>
                <a:ea typeface="华文新魏" panose="02010800040101010101" pitchFamily="2" charset="-122"/>
                <a:sym typeface="+mn-ea"/>
              </a:rPr>
              <a:t>纯净物有固定的组成 （一般有化学名称且能写出它的化学式）  ；而混合物没有固定的组成，但各物质之间没有发生化学反应，并能保持各自原有的化学性质。</a:t>
            </a:r>
            <a:r>
              <a:rPr kumimoji="1" lang="zh-CN" altLang="en-US" sz="2100" b="1">
                <a:latin typeface="Times New Roman" panose="02020603050405020304" pitchFamily="18" charset="0"/>
                <a:ea typeface="楷体" panose="02010609060101010101" pitchFamily="49" charset="-122"/>
              </a:rPr>
              <a:t>例如：空气中的氮气、氧气、二氧化碳等都保持着各自的性质。</a:t>
            </a:r>
            <a:endParaRPr kumimoji="1" lang="zh-CN" altLang="en-US" sz="21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49157" name="Rectangle 25"/>
          <p:cNvSpPr txBox="1">
            <a:spLocks noRot="1"/>
          </p:cNvSpPr>
          <p:nvPr/>
        </p:nvSpPr>
        <p:spPr bwMode="auto">
          <a:xfrm>
            <a:off x="424815" y="156210"/>
            <a:ext cx="3629025" cy="4603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400">
                <a:latin typeface="黑体" panose="02010609060101010101" pitchFamily="49" charset="-122"/>
                <a:ea typeface="黑体" panose="02010609060101010101" pitchFamily="49" charset="-122"/>
              </a:rPr>
              <a:t>物质组成的分类</a:t>
            </a:r>
            <a:endParaRPr lang="zh-CN" altLang="en-US" sz="24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165860" y="524510"/>
            <a:ext cx="727138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accent6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判断下列物质是纯净物还是混合物：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800" b="1">
                <a:latin typeface="微软雅黑" panose="020B0503020204020204" pitchFamily="34" charset="-122"/>
                <a:ea typeface="微软雅黑" panose="020B0503020204020204" pitchFamily="34" charset="-122"/>
              </a:rPr>
              <a:t>石灰水、海水、矿泉水、红磷、二氧化碳、稀有气体、五氧化二磷、冰水、氨气、雨水、雪碧、碳酸氢铵、牛奶、酱油</a:t>
            </a:r>
            <a:endParaRPr lang="zh-CN" altLang="en-US" sz="28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0215" name="Group 3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682750" y="883285"/>
          <a:ext cx="5805170" cy="3950335"/>
        </p:xfrm>
        <a:graphic>
          <a:graphicData uri="http://schemas.openxmlformats.org/drawingml/2006/table">
            <a:tbl>
              <a:tblPr/>
              <a:tblGrid>
                <a:gridCol w="1335405"/>
                <a:gridCol w="2102485"/>
                <a:gridCol w="2367280"/>
              </a:tblGrid>
              <a:tr h="447675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zh-CN" altLang="zh-CN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34286" marB="3428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纯净物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85" marR="68585" marT="34286" marB="3428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混合物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85" marR="68585" marT="34286" marB="3428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431800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组成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85" marR="68585" marT="34286" marB="3428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只有一种成分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85" marR="68585" marT="34286" marB="3428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由几种纯净物组成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85" marR="68585" marT="34286" marB="3428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411480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组成性质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85" marR="68585" marT="34286" marB="3428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固定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85" marR="68585" marT="34286" marB="3428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不固定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85" marR="68585" marT="34286" marB="3428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411480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表示方法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85" marR="68585" marT="34286" marB="3428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有化学符号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85" marR="68585" marT="34286" marB="3428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无固定符号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85" marR="68585" marT="34286" marB="3428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1092200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举例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85" marR="68585" marT="34286" marB="3428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氧气</a:t>
                      </a:r>
                      <a:r>
                        <a:rPr kumimoji="0" lang="en-US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(O</a:t>
                      </a:r>
                      <a:r>
                        <a:rPr kumimoji="0" lang="en-US" altLang="zh-CN" sz="21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) </a:t>
                      </a:r>
                      <a:endParaRPr kumimoji="0" lang="en-US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五氧化二磷 </a:t>
                      </a:r>
                      <a:r>
                        <a:rPr kumimoji="0" lang="en-US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(P</a:t>
                      </a:r>
                      <a:r>
                        <a:rPr kumimoji="0" lang="en-US" altLang="zh-CN" sz="21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kumimoji="0" lang="en-US" altLang="zh-CN" sz="21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kumimoji="0" lang="en-US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34286" marB="3428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空气，海水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85" marR="68585" marT="34286" marB="3428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1155700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联系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8585" marR="68585" marT="34286" marB="3428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 gridSpan="2"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混合物                    纯净物</a:t>
                      </a:r>
                      <a:endParaRPr kumimoji="0" lang="en-US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</a:pPr>
                      <a:endParaRPr kumimoji="0" lang="en-US" altLang="zh-CN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85" marR="68585" marT="34286" marB="34286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50208" name="Rectangle 25"/>
          <p:cNvSpPr txBox="1">
            <a:spLocks noRot="1"/>
          </p:cNvSpPr>
          <p:nvPr/>
        </p:nvSpPr>
        <p:spPr bwMode="auto">
          <a:xfrm>
            <a:off x="525780" y="422910"/>
            <a:ext cx="4548505" cy="460375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纯净物与混合物的比较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4043315" y="4219243"/>
            <a:ext cx="86454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箭头连接符 6"/>
          <p:cNvCxnSpPr/>
          <p:nvPr/>
        </p:nvCxnSpPr>
        <p:spPr>
          <a:xfrm flipH="1">
            <a:off x="4043158" y="4386663"/>
            <a:ext cx="86454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211" name="TextBox 7"/>
          <p:cNvSpPr txBox="1">
            <a:spLocks noChangeArrowheads="1"/>
          </p:cNvSpPr>
          <p:nvPr/>
        </p:nvSpPr>
        <p:spPr bwMode="auto">
          <a:xfrm>
            <a:off x="3778905" y="3713018"/>
            <a:ext cx="249555" cy="1066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00" b="1">
                <a:latin typeface="Times New Roman" panose="02020603050405020304" pitchFamily="18" charset="0"/>
                <a:ea typeface="楷体" panose="02010609060101010101" pitchFamily="49" charset="-122"/>
              </a:rPr>
              <a:t>分离、提纯</a:t>
            </a:r>
            <a:endParaRPr lang="zh-CN" altLang="en-US" sz="1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50212" name="TextBox 9"/>
          <p:cNvSpPr txBox="1">
            <a:spLocks noChangeArrowheads="1"/>
          </p:cNvSpPr>
          <p:nvPr/>
        </p:nvSpPr>
        <p:spPr bwMode="auto">
          <a:xfrm>
            <a:off x="4043270" y="4111948"/>
            <a:ext cx="209550" cy="1066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00" b="1">
                <a:latin typeface="Times New Roman" panose="02020603050405020304" pitchFamily="18" charset="0"/>
                <a:ea typeface="楷体" panose="02010609060101010101" pitchFamily="49" charset="-122"/>
              </a:rPr>
              <a:t>混合</a:t>
            </a:r>
            <a:endParaRPr lang="zh-CN" altLang="en-US" sz="1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181450" y="229978"/>
            <a:ext cx="278257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物质由元素组成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204" name="TextBox 5"/>
          <p:cNvSpPr txBox="1">
            <a:spLocks noChangeArrowheads="1"/>
          </p:cNvSpPr>
          <p:nvPr/>
        </p:nvSpPr>
        <p:spPr bwMode="auto">
          <a:xfrm>
            <a:off x="1886671" y="1096758"/>
            <a:ext cx="432054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800" b="1">
                <a:latin typeface="黑体" panose="02010609060101010101" pitchFamily="49" charset="-122"/>
                <a:ea typeface="黑体" panose="02010609060101010101" pitchFamily="49" charset="-122"/>
              </a:rPr>
              <a:t>活动与探究</a:t>
            </a:r>
            <a:r>
              <a:rPr lang="en-US" altLang="zh-CN" sz="1800" b="1"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1800" b="1">
                <a:latin typeface="黑体" panose="02010609060101010101" pitchFamily="49" charset="-122"/>
                <a:ea typeface="黑体" panose="02010609060101010101" pitchFamily="49" charset="-122"/>
              </a:rPr>
              <a:t>加热葡萄糖、砂糖、面粉</a:t>
            </a:r>
            <a:endParaRPr lang="zh-CN" altLang="en-US" sz="18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1205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2135555" y="1511168"/>
            <a:ext cx="4872890" cy="1636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6" name="TextBox 6"/>
          <p:cNvSpPr txBox="1">
            <a:spLocks noChangeArrowheads="1"/>
          </p:cNvSpPr>
          <p:nvPr/>
        </p:nvSpPr>
        <p:spPr bwMode="auto">
          <a:xfrm>
            <a:off x="2539248" y="3208105"/>
            <a:ext cx="87249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800" b="1">
                <a:latin typeface="宋体" panose="02010600030101010101" pitchFamily="2" charset="-122"/>
              </a:rPr>
              <a:t>葡萄糖</a:t>
            </a:r>
            <a:endParaRPr lang="zh-CN" altLang="en-US" sz="1800" b="1">
              <a:latin typeface="宋体" panose="02010600030101010101" pitchFamily="2" charset="-122"/>
            </a:endParaRPr>
          </a:p>
        </p:txBody>
      </p:sp>
      <p:sp>
        <p:nvSpPr>
          <p:cNvPr id="51207" name="TextBox 8"/>
          <p:cNvSpPr txBox="1">
            <a:spLocks noChangeArrowheads="1"/>
          </p:cNvSpPr>
          <p:nvPr/>
        </p:nvSpPr>
        <p:spPr bwMode="auto">
          <a:xfrm>
            <a:off x="4273101" y="3208105"/>
            <a:ext cx="64262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800" b="1">
                <a:latin typeface="宋体" panose="02010600030101010101" pitchFamily="2" charset="-122"/>
              </a:rPr>
              <a:t>砂糖</a:t>
            </a:r>
            <a:endParaRPr lang="zh-CN" altLang="en-US" sz="1800" b="1">
              <a:latin typeface="宋体" panose="02010600030101010101" pitchFamily="2" charset="-122"/>
            </a:endParaRPr>
          </a:p>
        </p:txBody>
      </p:sp>
      <p:sp>
        <p:nvSpPr>
          <p:cNvPr id="51208" name="TextBox 9"/>
          <p:cNvSpPr txBox="1">
            <a:spLocks noChangeArrowheads="1"/>
          </p:cNvSpPr>
          <p:nvPr/>
        </p:nvSpPr>
        <p:spPr bwMode="auto">
          <a:xfrm>
            <a:off x="5920023" y="3200960"/>
            <a:ext cx="64262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1800" b="1">
                <a:latin typeface="宋体" panose="02010600030101010101" pitchFamily="2" charset="-122"/>
              </a:rPr>
              <a:t>面粉</a:t>
            </a:r>
            <a:endParaRPr lang="zh-CN" altLang="en-US" sz="1800" b="1">
              <a:latin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35505" y="636270"/>
            <a:ext cx="44678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★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  <a:sym typeface="+mn-ea"/>
              </a:rPr>
              <a:t>化学反应前后元素的种类不变</a:t>
            </a:r>
            <a:endParaRPr lang="zh-CN" altLang="en-US" sz="24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  <a:sym typeface="+mn-ea"/>
            </a:endParaRPr>
          </a:p>
        </p:txBody>
      </p:sp>
      <p:pic>
        <p:nvPicPr>
          <p:cNvPr id="39948" name="图片 39947" descr="教学_290"/>
          <p:cNvPicPr>
            <a:picLocks noChangeAspect="1"/>
          </p:cNvPicPr>
          <p:nvPr/>
        </p:nvPicPr>
        <p:blipFill>
          <a:blip r:embed="rId2">
            <a:lum bright="12000" contrast="35999"/>
          </a:blip>
          <a:srcRect l="43405" t="30864" r="40970" b="24385"/>
          <a:stretch>
            <a:fillRect/>
          </a:stretch>
        </p:blipFill>
        <p:spPr>
          <a:xfrm>
            <a:off x="7258050" y="636270"/>
            <a:ext cx="1155700" cy="24841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7" name="文本框 39946"/>
          <p:cNvSpPr txBox="1"/>
          <p:nvPr/>
        </p:nvSpPr>
        <p:spPr>
          <a:xfrm>
            <a:off x="134620" y="1464945"/>
            <a:ext cx="223837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取少量葡萄糖、砂糖、面粉，分别放在燃烧匙中，在酒精灯上加加热。</a:t>
            </a:r>
            <a:endParaRPr lang="zh-CN" altLang="en-US" sz="1800" b="1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9949" name="文本框 39948"/>
          <p:cNvSpPr txBox="1"/>
          <p:nvPr/>
        </p:nvSpPr>
        <p:spPr>
          <a:xfrm>
            <a:off x="134620" y="2663825"/>
            <a:ext cx="1143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现象：</a:t>
            </a:r>
            <a:endParaRPr lang="zh-CN" altLang="en-US" sz="1800" b="1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9950" name="文本框 39949"/>
          <p:cNvSpPr txBox="1"/>
          <p:nvPr/>
        </p:nvSpPr>
        <p:spPr>
          <a:xfrm>
            <a:off x="134620" y="3032125"/>
            <a:ext cx="35814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得到黑色的残渣</a:t>
            </a:r>
            <a:endParaRPr lang="zh-CN" altLang="en-US" sz="1800" b="1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9951" name="文本框 39950"/>
          <p:cNvSpPr txBox="1"/>
          <p:nvPr/>
        </p:nvSpPr>
        <p:spPr>
          <a:xfrm>
            <a:off x="181610" y="3400425"/>
            <a:ext cx="1143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解释：</a:t>
            </a:r>
            <a:endParaRPr lang="zh-CN" altLang="en-US" sz="1800" b="1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9952" name="文本框 39951"/>
          <p:cNvSpPr txBox="1"/>
          <p:nvPr/>
        </p:nvSpPr>
        <p:spPr>
          <a:xfrm>
            <a:off x="906145" y="3400425"/>
            <a:ext cx="35814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都含碳元素</a:t>
            </a:r>
            <a:endParaRPr lang="zh-CN" altLang="en-US" sz="1800" b="1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39953" name="文本框 39952"/>
          <p:cNvSpPr txBox="1"/>
          <p:nvPr/>
        </p:nvSpPr>
        <p:spPr>
          <a:xfrm>
            <a:off x="181610" y="3907155"/>
            <a:ext cx="11430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反思：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954" name="文本框 39953"/>
          <p:cNvSpPr txBox="1"/>
          <p:nvPr/>
        </p:nvSpPr>
        <p:spPr>
          <a:xfrm>
            <a:off x="1334135" y="3907155"/>
            <a:ext cx="35814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为什么它们的性质不同？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955" name="文本框 39954"/>
          <p:cNvSpPr txBox="1"/>
          <p:nvPr/>
        </p:nvSpPr>
        <p:spPr>
          <a:xfrm>
            <a:off x="3676650" y="4367530"/>
            <a:ext cx="4238625" cy="5219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gradFill>
                  <a:gsLst>
                    <a:gs pos="0">
                      <a:srgbClr val="7B32B2"/>
                    </a:gs>
                    <a:gs pos="100000">
                      <a:srgbClr val="401A5D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这是因为它们的结构不同</a:t>
            </a:r>
            <a:endParaRPr lang="zh-CN" altLang="en-US" sz="2800" b="1" dirty="0">
              <a:gradFill>
                <a:gsLst>
                  <a:gs pos="0">
                    <a:srgbClr val="7B32B2"/>
                  </a:gs>
                  <a:gs pos="100000">
                    <a:srgbClr val="401A5D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962" name="文本框 39961"/>
          <p:cNvSpPr txBox="1"/>
          <p:nvPr/>
        </p:nvSpPr>
        <p:spPr>
          <a:xfrm>
            <a:off x="134620" y="1096645"/>
            <a:ext cx="1143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1800" b="1" dirty="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实验：</a:t>
            </a:r>
            <a:endParaRPr lang="zh-CN" altLang="en-US" sz="1800" b="1" dirty="0">
              <a:solidFill>
                <a:schemeClr val="tx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9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9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9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99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9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99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99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99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99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9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7" grpId="0"/>
      <p:bldP spid="39949" grpId="0"/>
      <p:bldP spid="39950" grpId="0"/>
      <p:bldP spid="39951" grpId="0"/>
      <p:bldP spid="39952" grpId="0"/>
      <p:bldP spid="39953" grpId="0"/>
      <p:bldP spid="39954" grpId="0"/>
      <p:bldP spid="39955" grpId="0"/>
      <p:bldP spid="3996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TextBox 2"/>
          <p:cNvSpPr txBox="1">
            <a:spLocks noChangeArrowheads="1"/>
          </p:cNvSpPr>
          <p:nvPr/>
        </p:nvSpPr>
        <p:spPr bwMode="auto">
          <a:xfrm>
            <a:off x="1384140" y="679966"/>
            <a:ext cx="278257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</a:rPr>
              <a:t>物质由元素组成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6628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 bwMode="auto">
          <a:xfrm>
            <a:off x="2545455" y="1140314"/>
            <a:ext cx="3658240" cy="53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1"/>
          <p:cNvSpPr txBox="1"/>
          <p:nvPr/>
        </p:nvSpPr>
        <p:spPr>
          <a:xfrm>
            <a:off x="973455" y="1718945"/>
            <a:ext cx="7329805" cy="138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fontAlgn="auto"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zh-CN" altLang="en-US" sz="21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有的物质由一种元素组成，如氧气由氧元素组成。</a:t>
            </a:r>
            <a:endParaRPr lang="en-US" altLang="zh-CN" sz="21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indent="-457200"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  <a:defRPr/>
            </a:pPr>
            <a:r>
              <a:rPr lang="zh-CN" altLang="en-US" sz="21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大部分物质由两种或更多种元素组成，如二氧化碳由</a:t>
            </a:r>
            <a:endParaRPr lang="en-US" altLang="zh-CN" sz="21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1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碳元素和氧元素两种元素组成。</a:t>
            </a:r>
            <a:endParaRPr lang="zh-CN" altLang="en-US" sz="2100" b="1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7829" name="文本框 77828"/>
          <p:cNvSpPr txBox="1"/>
          <p:nvPr/>
        </p:nvSpPr>
        <p:spPr>
          <a:xfrm>
            <a:off x="680085" y="2091055"/>
            <a:ext cx="625602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为什么铁矿石可以炼成铁，却不能炼成金？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830" name="文本框 77829"/>
          <p:cNvSpPr txBox="1"/>
          <p:nvPr/>
        </p:nvSpPr>
        <p:spPr>
          <a:xfrm>
            <a:off x="831215" y="2459355"/>
            <a:ext cx="625602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因为铁矿石含有铁元素，而不含金元素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831" name="文本框 77830"/>
          <p:cNvSpPr txBox="1"/>
          <p:nvPr/>
        </p:nvSpPr>
        <p:spPr>
          <a:xfrm>
            <a:off x="773430" y="2858135"/>
            <a:ext cx="625602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为什么水可以制取氢气，却不能把水变成油？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832" name="文本框 77831"/>
          <p:cNvSpPr txBox="1"/>
          <p:nvPr/>
        </p:nvSpPr>
        <p:spPr>
          <a:xfrm>
            <a:off x="933450" y="3234690"/>
            <a:ext cx="6256020" cy="3987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因为水中有氢元素，而不含碳元素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833" name="文本框 77832"/>
          <p:cNvSpPr txBox="1"/>
          <p:nvPr/>
        </p:nvSpPr>
        <p:spPr>
          <a:xfrm>
            <a:off x="680085" y="307340"/>
            <a:ext cx="7938135" cy="178371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1800" b="1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世间万物仅仅由</a:t>
            </a:r>
            <a:r>
              <a:rPr lang="en-US" altLang="zh-CN" sz="2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100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多种元素组成。物质可由一种也可由多种元素组成，如氧气由氧元素组成，金刚石由碳元素组成，二氧化碳由碳元素和氧元素组成，水是由氢元素和氧元素组成，碳酸氢铵由碳、氢、氧、氮四种元素组成。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★化学反应前后元素的种类不变。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7834" name="文本框 77833"/>
          <p:cNvSpPr txBox="1"/>
          <p:nvPr/>
        </p:nvSpPr>
        <p:spPr>
          <a:xfrm>
            <a:off x="499110" y="3801745"/>
            <a:ext cx="692086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为什么金刚石和石墨都是由碳元素组成，但性质却不同？</a:t>
            </a:r>
            <a:endParaRPr lang="zh-CN" altLang="en-US" sz="24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3">
                                            <p:txEl>
                                              <p:charRg st="0" end="10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833">
                                            <p:txEl>
                                              <p:charRg st="0" end="10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78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78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78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78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/>
      <p:bldP spid="77830" grpId="0"/>
      <p:bldP spid="77831" grpId="0"/>
      <p:bldP spid="77832" grpId="0"/>
      <p:bldP spid="7783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Box 4"/>
          <p:cNvSpPr txBox="1">
            <a:spLocks noChangeArrowheads="1"/>
          </p:cNvSpPr>
          <p:nvPr/>
        </p:nvSpPr>
        <p:spPr bwMode="auto">
          <a:xfrm>
            <a:off x="253762" y="352138"/>
            <a:ext cx="312928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800">
                <a:latin typeface="黑体" panose="02010609060101010101" pitchFamily="49" charset="-122"/>
                <a:ea typeface="黑体" panose="02010609060101010101" pitchFamily="49" charset="-122"/>
              </a:rPr>
              <a:t>物质由元素组成</a:t>
            </a:r>
            <a:endParaRPr lang="zh-CN" altLang="en-US" sz="280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165860" y="1268730"/>
            <a:ext cx="7343775" cy="22453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化学变化前后：物质种类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（有或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没有）改变，元素种类</a:t>
            </a:r>
            <a:r>
              <a:rPr lang="zh-CN" altLang="en-US" sz="28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             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（有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或没有）改变。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719445" y="1231265"/>
            <a:ext cx="14268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2060"/>
                </a:solidFill>
              </a:rPr>
              <a:t>有</a:t>
            </a:r>
            <a:endParaRPr lang="zh-CN" altLang="en-US" sz="2800" b="1">
              <a:solidFill>
                <a:srgbClr val="00206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44515" y="1913890"/>
            <a:ext cx="12160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002060"/>
                </a:solidFill>
              </a:rPr>
              <a:t>没有</a:t>
            </a:r>
            <a:endParaRPr lang="zh-CN" altLang="en-US" sz="2800" b="1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402002" y="576363"/>
            <a:ext cx="2108966" cy="525158"/>
            <a:chOff x="468" y="1101"/>
            <a:chExt cx="4428" cy="1102"/>
          </a:xfrm>
        </p:grpSpPr>
        <p:sp>
          <p:nvSpPr>
            <p:cNvPr id="11" name="MH_SubTitle_1"/>
            <p:cNvSpPr/>
            <p:nvPr/>
          </p:nvSpPr>
          <p:spPr bwMode="auto">
            <a:xfrm>
              <a:off x="468" y="1101"/>
              <a:ext cx="4428" cy="1102"/>
            </a:xfrm>
            <a:custGeom>
              <a:avLst/>
              <a:gdLst>
                <a:gd name="T0" fmla="*/ 52232 w 5009091"/>
                <a:gd name="T1" fmla="*/ 2731 h 1255217"/>
                <a:gd name="T2" fmla="*/ 51475 w 5009091"/>
                <a:gd name="T3" fmla="*/ 3046 h 1255217"/>
                <a:gd name="T4" fmla="*/ 51462 w 5009091"/>
                <a:gd name="T5" fmla="*/ 3059 h 1255217"/>
                <a:gd name="T6" fmla="*/ 51274 w 5009091"/>
                <a:gd name="T7" fmla="*/ 3375 h 1255217"/>
                <a:gd name="T8" fmla="*/ 54470 w 5009091"/>
                <a:gd name="T9" fmla="*/ 6588 h 1255217"/>
                <a:gd name="T10" fmla="*/ 54783 w 5009091"/>
                <a:gd name="T11" fmla="*/ 7349 h 1255217"/>
                <a:gd name="T12" fmla="*/ 54780 w 5009091"/>
                <a:gd name="T13" fmla="*/ 7371 h 1255217"/>
                <a:gd name="T14" fmla="*/ 54470 w 5009091"/>
                <a:gd name="T15" fmla="*/ 8153 h 1255217"/>
                <a:gd name="T16" fmla="*/ 51274 w 5009091"/>
                <a:gd name="T17" fmla="*/ 11367 h 1255217"/>
                <a:gd name="T18" fmla="*/ 51462 w 5009091"/>
                <a:gd name="T19" fmla="*/ 11682 h 1255217"/>
                <a:gd name="T20" fmla="*/ 51475 w 5009091"/>
                <a:gd name="T21" fmla="*/ 11696 h 1255217"/>
                <a:gd name="T22" fmla="*/ 52988 w 5009091"/>
                <a:gd name="T23" fmla="*/ 11696 h 1255217"/>
                <a:gd name="T24" fmla="*/ 56511 w 5009091"/>
                <a:gd name="T25" fmla="*/ 8153 h 1255217"/>
                <a:gd name="T26" fmla="*/ 56823 w 5009091"/>
                <a:gd name="T27" fmla="*/ 7371 h 1255217"/>
                <a:gd name="T28" fmla="*/ 56825 w 5009091"/>
                <a:gd name="T29" fmla="*/ 7349 h 1255217"/>
                <a:gd name="T30" fmla="*/ 56511 w 5009091"/>
                <a:gd name="T31" fmla="*/ 6588 h 1255217"/>
                <a:gd name="T32" fmla="*/ 52988 w 5009091"/>
                <a:gd name="T33" fmla="*/ 3046 h 1255217"/>
                <a:gd name="T34" fmla="*/ 52232 w 5009091"/>
                <a:gd name="T35" fmla="*/ 2731 h 1255217"/>
                <a:gd name="T36" fmla="*/ 51208 w 5009091"/>
                <a:gd name="T37" fmla="*/ 0 h 1255217"/>
                <a:gd name="T38" fmla="*/ 52409 w 5009091"/>
                <a:gd name="T39" fmla="*/ 500 h 1255217"/>
                <a:gd name="T40" fmla="*/ 58006 w 5009091"/>
                <a:gd name="T41" fmla="*/ 6128 h 1255217"/>
                <a:gd name="T42" fmla="*/ 58503 w 5009091"/>
                <a:gd name="T43" fmla="*/ 7336 h 1255217"/>
                <a:gd name="T44" fmla="*/ 58500 w 5009091"/>
                <a:gd name="T45" fmla="*/ 7371 h 1255217"/>
                <a:gd name="T46" fmla="*/ 58006 w 5009091"/>
                <a:gd name="T47" fmla="*/ 8613 h 1255217"/>
                <a:gd name="T48" fmla="*/ 52409 w 5009091"/>
                <a:gd name="T49" fmla="*/ 14241 h 1255217"/>
                <a:gd name="T50" fmla="*/ 50007 w 5009091"/>
                <a:gd name="T51" fmla="*/ 14241 h 1255217"/>
                <a:gd name="T52" fmla="*/ 49988 w 5009091"/>
                <a:gd name="T53" fmla="*/ 14221 h 1255217"/>
                <a:gd name="T54" fmla="*/ 49938 w 5009091"/>
                <a:gd name="T55" fmla="*/ 14232 h 1255217"/>
                <a:gd name="T56" fmla="*/ 1483 w 5009091"/>
                <a:gd name="T57" fmla="*/ 14232 h 1255217"/>
                <a:gd name="T58" fmla="*/ 0 w 5009091"/>
                <a:gd name="T59" fmla="*/ 12740 h 1255217"/>
                <a:gd name="T60" fmla="*/ 0 w 5009091"/>
                <a:gd name="T61" fmla="*/ 2001 h 1255217"/>
                <a:gd name="T62" fmla="*/ 1483 w 5009091"/>
                <a:gd name="T63" fmla="*/ 510 h 1255217"/>
                <a:gd name="T64" fmla="*/ 49938 w 5009091"/>
                <a:gd name="T65" fmla="*/ 510 h 1255217"/>
                <a:gd name="T66" fmla="*/ 49988 w 5009091"/>
                <a:gd name="T67" fmla="*/ 519 h 1255217"/>
                <a:gd name="T68" fmla="*/ 50007 w 5009091"/>
                <a:gd name="T69" fmla="*/ 500 h 1255217"/>
                <a:gd name="T70" fmla="*/ 51208 w 5009091"/>
                <a:gd name="T71" fmla="*/ 0 h 125521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09091"/>
                <a:gd name="T109" fmla="*/ 0 h 1255217"/>
                <a:gd name="T110" fmla="*/ 5009091 w 5009091"/>
                <a:gd name="T111" fmla="*/ 1255217 h 125521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09091" h="1255217">
                  <a:moveTo>
                    <a:pt x="4472112" y="232513"/>
                  </a:moveTo>
                  <a:cubicBezTo>
                    <a:pt x="4448677" y="232513"/>
                    <a:pt x="4425242" y="241454"/>
                    <a:pt x="4407361" y="259336"/>
                  </a:cubicBezTo>
                  <a:lnTo>
                    <a:pt x="4406178" y="260519"/>
                  </a:lnTo>
                  <a:lnTo>
                    <a:pt x="4390099" y="287363"/>
                  </a:lnTo>
                  <a:lnTo>
                    <a:pt x="4663721" y="561011"/>
                  </a:lnTo>
                  <a:cubicBezTo>
                    <a:pt x="4681601" y="578892"/>
                    <a:pt x="4690542" y="602330"/>
                    <a:pt x="4690542" y="625767"/>
                  </a:cubicBezTo>
                  <a:cubicBezTo>
                    <a:pt x="4690542" y="626383"/>
                    <a:pt x="4690535" y="626998"/>
                    <a:pt x="4690365" y="627610"/>
                  </a:cubicBezTo>
                  <a:cubicBezTo>
                    <a:pt x="4691004" y="651655"/>
                    <a:pt x="4682071" y="675856"/>
                    <a:pt x="4663721" y="694208"/>
                  </a:cubicBezTo>
                  <a:lnTo>
                    <a:pt x="4390100" y="967855"/>
                  </a:lnTo>
                  <a:lnTo>
                    <a:pt x="4406179" y="994698"/>
                  </a:lnTo>
                  <a:lnTo>
                    <a:pt x="4407362" y="995881"/>
                  </a:lnTo>
                  <a:cubicBezTo>
                    <a:pt x="4443122" y="1031646"/>
                    <a:pt x="4501103" y="1031646"/>
                    <a:pt x="4536863" y="995881"/>
                  </a:cubicBezTo>
                  <a:lnTo>
                    <a:pt x="4838508" y="694208"/>
                  </a:lnTo>
                  <a:cubicBezTo>
                    <a:pt x="4856858" y="675856"/>
                    <a:pt x="4865792" y="651655"/>
                    <a:pt x="4865152" y="627610"/>
                  </a:cubicBezTo>
                  <a:cubicBezTo>
                    <a:pt x="4865322" y="626998"/>
                    <a:pt x="4865329" y="626383"/>
                    <a:pt x="4865329" y="625767"/>
                  </a:cubicBezTo>
                  <a:cubicBezTo>
                    <a:pt x="4865329" y="602330"/>
                    <a:pt x="4856388" y="578892"/>
                    <a:pt x="4838508" y="561011"/>
                  </a:cubicBezTo>
                  <a:lnTo>
                    <a:pt x="4536862" y="259336"/>
                  </a:lnTo>
                  <a:cubicBezTo>
                    <a:pt x="4518982" y="241454"/>
                    <a:pt x="4495547" y="232513"/>
                    <a:pt x="4472112" y="232513"/>
                  </a:cubicBezTo>
                  <a:close/>
                  <a:moveTo>
                    <a:pt x="4384468" y="0"/>
                  </a:moveTo>
                  <a:cubicBezTo>
                    <a:pt x="4421694" y="0"/>
                    <a:pt x="4458920" y="14203"/>
                    <a:pt x="4487323" y="42608"/>
                  </a:cubicBezTo>
                  <a:lnTo>
                    <a:pt x="4966487" y="521818"/>
                  </a:lnTo>
                  <a:cubicBezTo>
                    <a:pt x="4994889" y="550223"/>
                    <a:pt x="5009091" y="587454"/>
                    <a:pt x="5009091" y="624683"/>
                  </a:cubicBezTo>
                  <a:cubicBezTo>
                    <a:pt x="5009091" y="625661"/>
                    <a:pt x="5009080" y="626638"/>
                    <a:pt x="5008811" y="627610"/>
                  </a:cubicBezTo>
                  <a:cubicBezTo>
                    <a:pt x="5009826" y="665805"/>
                    <a:pt x="4995635" y="704250"/>
                    <a:pt x="4966487" y="733401"/>
                  </a:cubicBezTo>
                  <a:lnTo>
                    <a:pt x="4487324" y="1212608"/>
                  </a:lnTo>
                  <a:cubicBezTo>
                    <a:pt x="4430520" y="1269420"/>
                    <a:pt x="4338418" y="1269420"/>
                    <a:pt x="4281613" y="1212608"/>
                  </a:cubicBezTo>
                  <a:lnTo>
                    <a:pt x="4279948" y="1210943"/>
                  </a:lnTo>
                  <a:lnTo>
                    <a:pt x="4275661" y="1211808"/>
                  </a:lnTo>
                  <a:lnTo>
                    <a:pt x="127005" y="1211808"/>
                  </a:lnTo>
                  <a:cubicBezTo>
                    <a:pt x="56862" y="1211808"/>
                    <a:pt x="0" y="1154946"/>
                    <a:pt x="0" y="1084803"/>
                  </a:cubicBezTo>
                  <a:lnTo>
                    <a:pt x="0" y="170413"/>
                  </a:lnTo>
                  <a:cubicBezTo>
                    <a:pt x="0" y="100270"/>
                    <a:pt x="56862" y="43408"/>
                    <a:pt x="127005" y="43408"/>
                  </a:cubicBezTo>
                  <a:lnTo>
                    <a:pt x="4275661" y="43408"/>
                  </a:lnTo>
                  <a:lnTo>
                    <a:pt x="4279946" y="44273"/>
                  </a:lnTo>
                  <a:lnTo>
                    <a:pt x="4281611" y="42608"/>
                  </a:lnTo>
                  <a:cubicBezTo>
                    <a:pt x="4310014" y="14203"/>
                    <a:pt x="4347241" y="0"/>
                    <a:pt x="4384468" y="0"/>
                  </a:cubicBezTo>
                  <a:close/>
                </a:path>
              </a:pathLst>
            </a:custGeom>
            <a:solidFill>
              <a:srgbClr val="4CB6AC"/>
            </a:solidFill>
            <a:ln w="19050">
              <a:solidFill>
                <a:srgbClr val="086A70"/>
              </a:solidFill>
            </a:ln>
          </p:spPr>
          <p:txBody>
            <a:bodyPr rIns="40507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zh-CN" sz="24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</a:t>
              </a:r>
              <a:r>
                <a:rPr lang="zh-CN" altLang="en-US" sz="24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知识点一</a:t>
              </a:r>
              <a:endParaRPr lang="en-US" altLang="zh-CN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69" name="Freeform 26"/>
            <p:cNvSpPr>
              <a:spLocks noEditPoints="1" noChangeArrowheads="1"/>
            </p:cNvSpPr>
            <p:nvPr/>
          </p:nvSpPr>
          <p:spPr bwMode="auto">
            <a:xfrm>
              <a:off x="608" y="1271"/>
              <a:ext cx="793" cy="667"/>
            </a:xfrm>
            <a:custGeom>
              <a:avLst/>
              <a:gdLst>
                <a:gd name="T0" fmla="*/ 924743 w 132"/>
                <a:gd name="T1" fmla="*/ 0 h 128"/>
                <a:gd name="T2" fmla="*/ 550911 w 132"/>
                <a:gd name="T3" fmla="*/ 263537 h 128"/>
                <a:gd name="T4" fmla="*/ 541073 w 132"/>
                <a:gd name="T5" fmla="*/ 263537 h 128"/>
                <a:gd name="T6" fmla="*/ 137728 w 132"/>
                <a:gd name="T7" fmla="*/ 673484 h 128"/>
                <a:gd name="T8" fmla="*/ 9838 w 132"/>
                <a:gd name="T9" fmla="*/ 1073670 h 128"/>
                <a:gd name="T10" fmla="*/ 137728 w 132"/>
                <a:gd name="T11" fmla="*/ 1249362 h 128"/>
                <a:gd name="T12" fmla="*/ 521398 w 132"/>
                <a:gd name="T13" fmla="*/ 1151756 h 128"/>
                <a:gd name="T14" fmla="*/ 1180523 w 132"/>
                <a:gd name="T15" fmla="*/ 517314 h 128"/>
                <a:gd name="T16" fmla="*/ 629612 w 132"/>
                <a:gd name="T17" fmla="*/ 927261 h 128"/>
                <a:gd name="T18" fmla="*/ 973931 w 132"/>
                <a:gd name="T19" fmla="*/ 458750 h 128"/>
                <a:gd name="T20" fmla="*/ 934580 w 132"/>
                <a:gd name="T21" fmla="*/ 653963 h 128"/>
                <a:gd name="T22" fmla="*/ 629612 w 132"/>
                <a:gd name="T23" fmla="*/ 956543 h 128"/>
                <a:gd name="T24" fmla="*/ 580424 w 132"/>
                <a:gd name="T25" fmla="*/ 790612 h 128"/>
                <a:gd name="T26" fmla="*/ 452534 w 132"/>
                <a:gd name="T27" fmla="*/ 663724 h 128"/>
                <a:gd name="T28" fmla="*/ 905067 w 132"/>
                <a:gd name="T29" fmla="*/ 351383 h 128"/>
                <a:gd name="T30" fmla="*/ 580424 w 132"/>
                <a:gd name="T31" fmla="*/ 790612 h 128"/>
                <a:gd name="T32" fmla="*/ 295131 w 132"/>
                <a:gd name="T33" fmla="*/ 624681 h 128"/>
                <a:gd name="T34" fmla="*/ 787015 w 132"/>
                <a:gd name="T35" fmla="*/ 283059 h 128"/>
                <a:gd name="T36" fmla="*/ 167241 w 132"/>
                <a:gd name="T37" fmla="*/ 1161516 h 128"/>
                <a:gd name="T38" fmla="*/ 78702 w 132"/>
                <a:gd name="T39" fmla="*/ 1112713 h 128"/>
                <a:gd name="T40" fmla="*/ 127890 w 132"/>
                <a:gd name="T41" fmla="*/ 937022 h 128"/>
                <a:gd name="T42" fmla="*/ 314806 w 132"/>
                <a:gd name="T43" fmla="*/ 1132234 h 128"/>
                <a:gd name="T44" fmla="*/ 344319 w 132"/>
                <a:gd name="T45" fmla="*/ 1122474 h 128"/>
                <a:gd name="T46" fmla="*/ 137728 w 132"/>
                <a:gd name="T47" fmla="*/ 897979 h 128"/>
                <a:gd name="T48" fmla="*/ 186916 w 132"/>
                <a:gd name="T49" fmla="*/ 732048 h 128"/>
                <a:gd name="T50" fmla="*/ 511560 w 132"/>
                <a:gd name="T51" fmla="*/ 1073670 h 128"/>
                <a:gd name="T52" fmla="*/ 344319 w 132"/>
                <a:gd name="T53" fmla="*/ 1122474 h 128"/>
                <a:gd name="T54" fmla="*/ 1062470 w 132"/>
                <a:gd name="T55" fmla="*/ 527075 h 128"/>
                <a:gd name="T56" fmla="*/ 964094 w 132"/>
                <a:gd name="T57" fmla="*/ 292819 h 128"/>
                <a:gd name="T58" fmla="*/ 796853 w 132"/>
                <a:gd name="T59" fmla="*/ 126888 h 128"/>
                <a:gd name="T60" fmla="*/ 1101821 w 132"/>
                <a:gd name="T61" fmla="*/ 156170 h 128"/>
                <a:gd name="T62" fmla="*/ 1131334 w 132"/>
                <a:gd name="T63" fmla="*/ 458750 h 1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2"/>
                <a:gd name="T97" fmla="*/ 0 h 128"/>
                <a:gd name="T98" fmla="*/ 132 w 132"/>
                <a:gd name="T99" fmla="*/ 128 h 12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2" h="128">
                  <a:moveTo>
                    <a:pt x="118" y="10"/>
                  </a:moveTo>
                  <a:cubicBezTo>
                    <a:pt x="111" y="4"/>
                    <a:pt x="102" y="0"/>
                    <a:pt x="94" y="0"/>
                  </a:cubicBezTo>
                  <a:cubicBezTo>
                    <a:pt x="87" y="0"/>
                    <a:pt x="80" y="3"/>
                    <a:pt x="75" y="8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2" y="71"/>
                    <a:pt x="11" y="73"/>
                    <a:pt x="10" y="76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0" y="113"/>
                    <a:pt x="0" y="114"/>
                  </a:cubicBezTo>
                  <a:cubicBezTo>
                    <a:pt x="0" y="122"/>
                    <a:pt x="6" y="128"/>
                    <a:pt x="14" y="128"/>
                  </a:cubicBezTo>
                  <a:cubicBezTo>
                    <a:pt x="16" y="128"/>
                    <a:pt x="19" y="127"/>
                    <a:pt x="19" y="127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55" y="118"/>
                    <a:pt x="57" y="116"/>
                    <a:pt x="59" y="11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32" y="42"/>
                    <a:pt x="130" y="23"/>
                    <a:pt x="118" y="10"/>
                  </a:cubicBezTo>
                  <a:close/>
                  <a:moveTo>
                    <a:pt x="64" y="95"/>
                  </a:moveTo>
                  <a:cubicBezTo>
                    <a:pt x="64" y="92"/>
                    <a:pt x="63" y="88"/>
                    <a:pt x="61" y="85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101" y="54"/>
                    <a:pt x="100" y="62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64" y="97"/>
                    <a:pt x="64" y="96"/>
                    <a:pt x="64" y="95"/>
                  </a:cubicBezTo>
                  <a:close/>
                  <a:moveTo>
                    <a:pt x="59" y="81"/>
                  </a:moveTo>
                  <a:cubicBezTo>
                    <a:pt x="58" y="79"/>
                    <a:pt x="56" y="76"/>
                    <a:pt x="54" y="74"/>
                  </a:cubicBezTo>
                  <a:cubicBezTo>
                    <a:pt x="51" y="72"/>
                    <a:pt x="49" y="70"/>
                    <a:pt x="46" y="6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7" y="31"/>
                    <a:pt x="90" y="33"/>
                    <a:pt x="92" y="36"/>
                  </a:cubicBezTo>
                  <a:cubicBezTo>
                    <a:pt x="94" y="38"/>
                    <a:pt x="96" y="40"/>
                    <a:pt x="97" y="43"/>
                  </a:cubicBezTo>
                  <a:lnTo>
                    <a:pt x="59" y="81"/>
                  </a:lnTo>
                  <a:close/>
                  <a:moveTo>
                    <a:pt x="42" y="66"/>
                  </a:moveTo>
                  <a:cubicBezTo>
                    <a:pt x="38" y="65"/>
                    <a:pt x="34" y="64"/>
                    <a:pt x="30" y="64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6" y="28"/>
                    <a:pt x="73" y="27"/>
                    <a:pt x="80" y="29"/>
                  </a:cubicBezTo>
                  <a:lnTo>
                    <a:pt x="42" y="66"/>
                  </a:lnTo>
                  <a:close/>
                  <a:moveTo>
                    <a:pt x="17" y="119"/>
                  </a:moveTo>
                  <a:cubicBezTo>
                    <a:pt x="16" y="120"/>
                    <a:pt x="15" y="120"/>
                    <a:pt x="14" y="120"/>
                  </a:cubicBezTo>
                  <a:cubicBezTo>
                    <a:pt x="11" y="120"/>
                    <a:pt x="8" y="117"/>
                    <a:pt x="8" y="114"/>
                  </a:cubicBezTo>
                  <a:cubicBezTo>
                    <a:pt x="8" y="113"/>
                    <a:pt x="8" y="112"/>
                    <a:pt x="8" y="11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7" y="96"/>
                    <a:pt x="22" y="98"/>
                    <a:pt x="26" y="102"/>
                  </a:cubicBezTo>
                  <a:cubicBezTo>
                    <a:pt x="30" y="106"/>
                    <a:pt x="32" y="111"/>
                    <a:pt x="32" y="116"/>
                  </a:cubicBezTo>
                  <a:lnTo>
                    <a:pt x="17" y="119"/>
                  </a:lnTo>
                  <a:close/>
                  <a:moveTo>
                    <a:pt x="35" y="115"/>
                  </a:moveTo>
                  <a:cubicBezTo>
                    <a:pt x="35" y="109"/>
                    <a:pt x="33" y="104"/>
                    <a:pt x="29" y="99"/>
                  </a:cubicBezTo>
                  <a:cubicBezTo>
                    <a:pt x="25" y="95"/>
                    <a:pt x="19" y="93"/>
                    <a:pt x="14" y="92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77"/>
                    <a:pt x="19" y="76"/>
                    <a:pt x="19" y="75"/>
                  </a:cubicBezTo>
                  <a:cubicBezTo>
                    <a:pt x="27" y="69"/>
                    <a:pt x="40" y="71"/>
                    <a:pt x="48" y="80"/>
                  </a:cubicBezTo>
                  <a:cubicBezTo>
                    <a:pt x="57" y="89"/>
                    <a:pt x="59" y="102"/>
                    <a:pt x="52" y="110"/>
                  </a:cubicBezTo>
                  <a:cubicBezTo>
                    <a:pt x="51" y="110"/>
                    <a:pt x="51" y="111"/>
                    <a:pt x="50" y="111"/>
                  </a:cubicBezTo>
                  <a:lnTo>
                    <a:pt x="35" y="115"/>
                  </a:lnTo>
                  <a:close/>
                  <a:moveTo>
                    <a:pt x="115" y="47"/>
                  </a:moveTo>
                  <a:cubicBezTo>
                    <a:pt x="108" y="54"/>
                    <a:pt x="108" y="54"/>
                    <a:pt x="108" y="54"/>
                  </a:cubicBezTo>
                  <a:cubicBezTo>
                    <a:pt x="108" y="53"/>
                    <a:pt x="108" y="52"/>
                    <a:pt x="108" y="51"/>
                  </a:cubicBezTo>
                  <a:cubicBezTo>
                    <a:pt x="107" y="43"/>
                    <a:pt x="104" y="36"/>
                    <a:pt x="98" y="30"/>
                  </a:cubicBezTo>
                  <a:cubicBezTo>
                    <a:pt x="91" y="24"/>
                    <a:pt x="83" y="20"/>
                    <a:pt x="74" y="20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4" y="10"/>
                    <a:pt x="89" y="8"/>
                    <a:pt x="94" y="8"/>
                  </a:cubicBezTo>
                  <a:cubicBezTo>
                    <a:pt x="100" y="8"/>
                    <a:pt x="107" y="11"/>
                    <a:pt x="112" y="16"/>
                  </a:cubicBezTo>
                  <a:cubicBezTo>
                    <a:pt x="117" y="21"/>
                    <a:pt x="120" y="27"/>
                    <a:pt x="120" y="33"/>
                  </a:cubicBezTo>
                  <a:cubicBezTo>
                    <a:pt x="120" y="38"/>
                    <a:pt x="118" y="43"/>
                    <a:pt x="115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51443" tIns="25721" rIns="51443" bIns="25721"/>
            <a:lstStyle/>
            <a:p>
              <a:pPr algn="just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3588372" y="637096"/>
            <a:ext cx="385572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化学研究物质的性质与变化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12292" name="TextBox 1"/>
          <p:cNvSpPr txBox="1">
            <a:spLocks noChangeArrowheads="1"/>
          </p:cNvSpPr>
          <p:nvPr/>
        </p:nvSpPr>
        <p:spPr bwMode="auto">
          <a:xfrm>
            <a:off x="1402002" y="1122956"/>
            <a:ext cx="5537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物质的变化</a:t>
            </a:r>
            <a:r>
              <a:rPr lang="en-US" altLang="zh-CN" sz="24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物理变化和化学变化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aphicFrame>
        <p:nvGraphicFramePr>
          <p:cNvPr id="33833" name="Group 4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613970" y="1562373"/>
          <a:ext cx="5887085" cy="3126740"/>
        </p:xfrm>
        <a:graphic>
          <a:graphicData uri="http://schemas.openxmlformats.org/drawingml/2006/table">
            <a:tbl>
              <a:tblPr/>
              <a:tblGrid>
                <a:gridCol w="1914525"/>
                <a:gridCol w="2219960"/>
                <a:gridCol w="1752600"/>
              </a:tblGrid>
              <a:tr h="38989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实验步骤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7508" marR="67508" marT="35082" marB="35082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实验现象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7508" marR="67508" marT="35082" marB="35082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实验结论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7508" marR="67508" marT="35082" marB="35082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804545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82" marB="35082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82" marB="35082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82" marB="35082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93218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82" marB="35082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82" marB="35082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82" marB="35082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1000125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82" marB="35082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82" marB="35082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82" marB="35082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</a:tbl>
          </a:graphicData>
        </a:graphic>
      </p:graphicFrame>
      <p:sp>
        <p:nvSpPr>
          <p:cNvPr id="9" name="Text Box 119"/>
          <p:cNvSpPr txBox="1">
            <a:spLocks noChangeArrowheads="1"/>
          </p:cNvSpPr>
          <p:nvPr/>
        </p:nvSpPr>
        <p:spPr bwMode="auto">
          <a:xfrm>
            <a:off x="1677085" y="1931532"/>
            <a:ext cx="1727899" cy="783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500" b="1">
                <a:latin typeface="Times New Roman" panose="02020603050405020304" pitchFamily="18" charset="0"/>
                <a:ea typeface="楷体" panose="02010609060101010101" pitchFamily="49" charset="-122"/>
              </a:rPr>
              <a:t>取一段蜡烛，观察外观特征（如颜色、形状等）</a:t>
            </a:r>
            <a:endParaRPr lang="zh-CN" altLang="en-US" sz="15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Text Box 121"/>
          <p:cNvSpPr txBox="1">
            <a:spLocks noChangeArrowheads="1"/>
          </p:cNvSpPr>
          <p:nvPr/>
        </p:nvSpPr>
        <p:spPr bwMode="auto">
          <a:xfrm>
            <a:off x="3634815" y="2060142"/>
            <a:ext cx="1947012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500" b="1">
                <a:latin typeface="Times New Roman" panose="02020603050405020304" pitchFamily="18" charset="0"/>
                <a:ea typeface="楷体" panose="02010609060101010101" pitchFamily="49" charset="-122"/>
              </a:rPr>
              <a:t>乳白色，固态、圆柱形</a:t>
            </a:r>
            <a:endParaRPr lang="zh-CN" altLang="en-US" sz="15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5" name="Text Box 122"/>
          <p:cNvSpPr txBox="1">
            <a:spLocks noChangeArrowheads="1"/>
          </p:cNvSpPr>
          <p:nvPr/>
        </p:nvSpPr>
        <p:spPr bwMode="auto">
          <a:xfrm>
            <a:off x="1715191" y="2908015"/>
            <a:ext cx="1717182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500" b="1">
                <a:latin typeface="Times New Roman" panose="02020603050405020304" pitchFamily="18" charset="0"/>
                <a:ea typeface="楷体" panose="02010609060101010101" pitchFamily="49" charset="-122"/>
              </a:rPr>
              <a:t>点燃蜡烛，观察现象</a:t>
            </a:r>
            <a:endParaRPr lang="zh-CN" altLang="en-US" sz="15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3824" name="TextBox 1"/>
          <p:cNvSpPr txBox="1">
            <a:spLocks noChangeArrowheads="1"/>
          </p:cNvSpPr>
          <p:nvPr/>
        </p:nvSpPr>
        <p:spPr bwMode="auto">
          <a:xfrm>
            <a:off x="3634815" y="2813939"/>
            <a:ext cx="1862463" cy="783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500" b="1">
                <a:latin typeface="Times New Roman" panose="02020603050405020304" pitchFamily="18" charset="0"/>
                <a:ea typeface="楷体" panose="02010609060101010101" pitchFamily="49" charset="-122"/>
              </a:rPr>
              <a:t>石蜡慢慢熔化，火焰分为三层，外层最明亮，内层最暗</a:t>
            </a:r>
            <a:endParaRPr lang="zh-CN" altLang="en-US" sz="15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3825" name="TextBox 14"/>
          <p:cNvSpPr txBox="1">
            <a:spLocks noChangeArrowheads="1"/>
          </p:cNvSpPr>
          <p:nvPr/>
        </p:nvSpPr>
        <p:spPr bwMode="auto">
          <a:xfrm>
            <a:off x="5767597" y="2676993"/>
            <a:ext cx="1727899" cy="1014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500" b="1">
                <a:latin typeface="Times New Roman" panose="02020603050405020304" pitchFamily="18" charset="0"/>
                <a:ea typeface="楷体" panose="02010609060101010101" pitchFamily="49" charset="-122"/>
              </a:rPr>
              <a:t>蜡烛燃烧产生的热量使蜡烛烛芯周围的固态石蜡熔化为液态</a:t>
            </a:r>
            <a:endParaRPr lang="zh-CN" altLang="en-US" sz="15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3826" name="TextBox 2"/>
          <p:cNvSpPr txBox="1">
            <a:spLocks noChangeArrowheads="1"/>
          </p:cNvSpPr>
          <p:nvPr/>
        </p:nvSpPr>
        <p:spPr bwMode="auto">
          <a:xfrm>
            <a:off x="1590153" y="3715400"/>
            <a:ext cx="1901761" cy="1014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500" b="1">
                <a:latin typeface="Times New Roman" panose="02020603050405020304" pitchFamily="18" charset="0"/>
                <a:ea typeface="楷体" panose="02010609060101010101" pitchFamily="49" charset="-122"/>
              </a:rPr>
              <a:t>在蜡烛火焰上方罩一干冷的小烧杯，观察烧杯内壁的变化</a:t>
            </a:r>
            <a:endParaRPr lang="zh-CN" altLang="en-US" sz="15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3827" name="TextBox 16"/>
          <p:cNvSpPr txBox="1">
            <a:spLocks noChangeArrowheads="1"/>
          </p:cNvSpPr>
          <p:nvPr/>
        </p:nvSpPr>
        <p:spPr bwMode="auto">
          <a:xfrm>
            <a:off x="3681257" y="3942849"/>
            <a:ext cx="1781487" cy="321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500" b="1">
                <a:latin typeface="Times New Roman" panose="02020603050405020304" pitchFamily="18" charset="0"/>
                <a:ea typeface="楷体" panose="02010609060101010101" pitchFamily="49" charset="-122"/>
              </a:rPr>
              <a:t>烧杯内壁有小水珠</a:t>
            </a:r>
            <a:endParaRPr lang="zh-CN" altLang="en-US" sz="15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3828" name="TextBox 17"/>
          <p:cNvSpPr txBox="1">
            <a:spLocks noChangeArrowheads="1"/>
          </p:cNvSpPr>
          <p:nvPr/>
        </p:nvSpPr>
        <p:spPr bwMode="auto">
          <a:xfrm>
            <a:off x="5828329" y="3942849"/>
            <a:ext cx="1556419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500" b="1">
                <a:latin typeface="Times New Roman" panose="02020603050405020304" pitchFamily="18" charset="0"/>
                <a:ea typeface="楷体" panose="02010609060101010101" pitchFamily="49" charset="-122"/>
              </a:rPr>
              <a:t>蜡烛燃烧有水生成</a:t>
            </a:r>
            <a:endParaRPr lang="zh-CN" altLang="en-US" sz="15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500"/>
                                        <p:tgtEl>
                                          <p:spTgt spid="3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292" grpId="0"/>
      <p:bldP spid="9" grpId="0"/>
      <p:bldP spid="10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42822" y="228383"/>
            <a:ext cx="2108966" cy="525158"/>
            <a:chOff x="468" y="1101"/>
            <a:chExt cx="4428" cy="1102"/>
          </a:xfrm>
        </p:grpSpPr>
        <p:sp>
          <p:nvSpPr>
            <p:cNvPr id="11" name="MH_SubTitle_1"/>
            <p:cNvSpPr/>
            <p:nvPr/>
          </p:nvSpPr>
          <p:spPr bwMode="auto">
            <a:xfrm>
              <a:off x="468" y="1101"/>
              <a:ext cx="4428" cy="1102"/>
            </a:xfrm>
            <a:custGeom>
              <a:avLst/>
              <a:gdLst>
                <a:gd name="T0" fmla="*/ 52232 w 5009091"/>
                <a:gd name="T1" fmla="*/ 2731 h 1255217"/>
                <a:gd name="T2" fmla="*/ 51475 w 5009091"/>
                <a:gd name="T3" fmla="*/ 3046 h 1255217"/>
                <a:gd name="T4" fmla="*/ 51462 w 5009091"/>
                <a:gd name="T5" fmla="*/ 3059 h 1255217"/>
                <a:gd name="T6" fmla="*/ 51274 w 5009091"/>
                <a:gd name="T7" fmla="*/ 3375 h 1255217"/>
                <a:gd name="T8" fmla="*/ 54470 w 5009091"/>
                <a:gd name="T9" fmla="*/ 6588 h 1255217"/>
                <a:gd name="T10" fmla="*/ 54783 w 5009091"/>
                <a:gd name="T11" fmla="*/ 7349 h 1255217"/>
                <a:gd name="T12" fmla="*/ 54780 w 5009091"/>
                <a:gd name="T13" fmla="*/ 7371 h 1255217"/>
                <a:gd name="T14" fmla="*/ 54470 w 5009091"/>
                <a:gd name="T15" fmla="*/ 8153 h 1255217"/>
                <a:gd name="T16" fmla="*/ 51274 w 5009091"/>
                <a:gd name="T17" fmla="*/ 11367 h 1255217"/>
                <a:gd name="T18" fmla="*/ 51462 w 5009091"/>
                <a:gd name="T19" fmla="*/ 11682 h 1255217"/>
                <a:gd name="T20" fmla="*/ 51475 w 5009091"/>
                <a:gd name="T21" fmla="*/ 11696 h 1255217"/>
                <a:gd name="T22" fmla="*/ 52988 w 5009091"/>
                <a:gd name="T23" fmla="*/ 11696 h 1255217"/>
                <a:gd name="T24" fmla="*/ 56511 w 5009091"/>
                <a:gd name="T25" fmla="*/ 8153 h 1255217"/>
                <a:gd name="T26" fmla="*/ 56823 w 5009091"/>
                <a:gd name="T27" fmla="*/ 7371 h 1255217"/>
                <a:gd name="T28" fmla="*/ 56825 w 5009091"/>
                <a:gd name="T29" fmla="*/ 7349 h 1255217"/>
                <a:gd name="T30" fmla="*/ 56511 w 5009091"/>
                <a:gd name="T31" fmla="*/ 6588 h 1255217"/>
                <a:gd name="T32" fmla="*/ 52988 w 5009091"/>
                <a:gd name="T33" fmla="*/ 3046 h 1255217"/>
                <a:gd name="T34" fmla="*/ 52232 w 5009091"/>
                <a:gd name="T35" fmla="*/ 2731 h 1255217"/>
                <a:gd name="T36" fmla="*/ 51208 w 5009091"/>
                <a:gd name="T37" fmla="*/ 0 h 1255217"/>
                <a:gd name="T38" fmla="*/ 52409 w 5009091"/>
                <a:gd name="T39" fmla="*/ 500 h 1255217"/>
                <a:gd name="T40" fmla="*/ 58006 w 5009091"/>
                <a:gd name="T41" fmla="*/ 6128 h 1255217"/>
                <a:gd name="T42" fmla="*/ 58503 w 5009091"/>
                <a:gd name="T43" fmla="*/ 7336 h 1255217"/>
                <a:gd name="T44" fmla="*/ 58500 w 5009091"/>
                <a:gd name="T45" fmla="*/ 7371 h 1255217"/>
                <a:gd name="T46" fmla="*/ 58006 w 5009091"/>
                <a:gd name="T47" fmla="*/ 8613 h 1255217"/>
                <a:gd name="T48" fmla="*/ 52409 w 5009091"/>
                <a:gd name="T49" fmla="*/ 14241 h 1255217"/>
                <a:gd name="T50" fmla="*/ 50007 w 5009091"/>
                <a:gd name="T51" fmla="*/ 14241 h 1255217"/>
                <a:gd name="T52" fmla="*/ 49988 w 5009091"/>
                <a:gd name="T53" fmla="*/ 14221 h 1255217"/>
                <a:gd name="T54" fmla="*/ 49938 w 5009091"/>
                <a:gd name="T55" fmla="*/ 14232 h 1255217"/>
                <a:gd name="T56" fmla="*/ 1483 w 5009091"/>
                <a:gd name="T57" fmla="*/ 14232 h 1255217"/>
                <a:gd name="T58" fmla="*/ 0 w 5009091"/>
                <a:gd name="T59" fmla="*/ 12740 h 1255217"/>
                <a:gd name="T60" fmla="*/ 0 w 5009091"/>
                <a:gd name="T61" fmla="*/ 2001 h 1255217"/>
                <a:gd name="T62" fmla="*/ 1483 w 5009091"/>
                <a:gd name="T63" fmla="*/ 510 h 1255217"/>
                <a:gd name="T64" fmla="*/ 49938 w 5009091"/>
                <a:gd name="T65" fmla="*/ 510 h 1255217"/>
                <a:gd name="T66" fmla="*/ 49988 w 5009091"/>
                <a:gd name="T67" fmla="*/ 519 h 1255217"/>
                <a:gd name="T68" fmla="*/ 50007 w 5009091"/>
                <a:gd name="T69" fmla="*/ 500 h 1255217"/>
                <a:gd name="T70" fmla="*/ 51208 w 5009091"/>
                <a:gd name="T71" fmla="*/ 0 h 125521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09091"/>
                <a:gd name="T109" fmla="*/ 0 h 1255217"/>
                <a:gd name="T110" fmla="*/ 5009091 w 5009091"/>
                <a:gd name="T111" fmla="*/ 1255217 h 125521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09091" h="1255217">
                  <a:moveTo>
                    <a:pt x="4472112" y="232513"/>
                  </a:moveTo>
                  <a:cubicBezTo>
                    <a:pt x="4448677" y="232513"/>
                    <a:pt x="4425242" y="241454"/>
                    <a:pt x="4407361" y="259336"/>
                  </a:cubicBezTo>
                  <a:lnTo>
                    <a:pt x="4406178" y="260519"/>
                  </a:lnTo>
                  <a:lnTo>
                    <a:pt x="4390099" y="287363"/>
                  </a:lnTo>
                  <a:lnTo>
                    <a:pt x="4663721" y="561011"/>
                  </a:lnTo>
                  <a:cubicBezTo>
                    <a:pt x="4681601" y="578892"/>
                    <a:pt x="4690542" y="602330"/>
                    <a:pt x="4690542" y="625767"/>
                  </a:cubicBezTo>
                  <a:cubicBezTo>
                    <a:pt x="4690542" y="626383"/>
                    <a:pt x="4690535" y="626998"/>
                    <a:pt x="4690365" y="627610"/>
                  </a:cubicBezTo>
                  <a:cubicBezTo>
                    <a:pt x="4691004" y="651655"/>
                    <a:pt x="4682071" y="675856"/>
                    <a:pt x="4663721" y="694208"/>
                  </a:cubicBezTo>
                  <a:lnTo>
                    <a:pt x="4390100" y="967855"/>
                  </a:lnTo>
                  <a:lnTo>
                    <a:pt x="4406179" y="994698"/>
                  </a:lnTo>
                  <a:lnTo>
                    <a:pt x="4407362" y="995881"/>
                  </a:lnTo>
                  <a:cubicBezTo>
                    <a:pt x="4443122" y="1031646"/>
                    <a:pt x="4501103" y="1031646"/>
                    <a:pt x="4536863" y="995881"/>
                  </a:cubicBezTo>
                  <a:lnTo>
                    <a:pt x="4838508" y="694208"/>
                  </a:lnTo>
                  <a:cubicBezTo>
                    <a:pt x="4856858" y="675856"/>
                    <a:pt x="4865792" y="651655"/>
                    <a:pt x="4865152" y="627610"/>
                  </a:cubicBezTo>
                  <a:cubicBezTo>
                    <a:pt x="4865322" y="626998"/>
                    <a:pt x="4865329" y="626383"/>
                    <a:pt x="4865329" y="625767"/>
                  </a:cubicBezTo>
                  <a:cubicBezTo>
                    <a:pt x="4865329" y="602330"/>
                    <a:pt x="4856388" y="578892"/>
                    <a:pt x="4838508" y="561011"/>
                  </a:cubicBezTo>
                  <a:lnTo>
                    <a:pt x="4536862" y="259336"/>
                  </a:lnTo>
                  <a:cubicBezTo>
                    <a:pt x="4518982" y="241454"/>
                    <a:pt x="4495547" y="232513"/>
                    <a:pt x="4472112" y="232513"/>
                  </a:cubicBezTo>
                  <a:close/>
                  <a:moveTo>
                    <a:pt x="4384468" y="0"/>
                  </a:moveTo>
                  <a:cubicBezTo>
                    <a:pt x="4421694" y="0"/>
                    <a:pt x="4458920" y="14203"/>
                    <a:pt x="4487323" y="42608"/>
                  </a:cubicBezTo>
                  <a:lnTo>
                    <a:pt x="4966487" y="521818"/>
                  </a:lnTo>
                  <a:cubicBezTo>
                    <a:pt x="4994889" y="550223"/>
                    <a:pt x="5009091" y="587454"/>
                    <a:pt x="5009091" y="624683"/>
                  </a:cubicBezTo>
                  <a:cubicBezTo>
                    <a:pt x="5009091" y="625661"/>
                    <a:pt x="5009080" y="626638"/>
                    <a:pt x="5008811" y="627610"/>
                  </a:cubicBezTo>
                  <a:cubicBezTo>
                    <a:pt x="5009826" y="665805"/>
                    <a:pt x="4995635" y="704250"/>
                    <a:pt x="4966487" y="733401"/>
                  </a:cubicBezTo>
                  <a:lnTo>
                    <a:pt x="4487324" y="1212608"/>
                  </a:lnTo>
                  <a:cubicBezTo>
                    <a:pt x="4430520" y="1269420"/>
                    <a:pt x="4338418" y="1269420"/>
                    <a:pt x="4281613" y="1212608"/>
                  </a:cubicBezTo>
                  <a:lnTo>
                    <a:pt x="4279948" y="1210943"/>
                  </a:lnTo>
                  <a:lnTo>
                    <a:pt x="4275661" y="1211808"/>
                  </a:lnTo>
                  <a:lnTo>
                    <a:pt x="127005" y="1211808"/>
                  </a:lnTo>
                  <a:cubicBezTo>
                    <a:pt x="56862" y="1211808"/>
                    <a:pt x="0" y="1154946"/>
                    <a:pt x="0" y="1084803"/>
                  </a:cubicBezTo>
                  <a:lnTo>
                    <a:pt x="0" y="170413"/>
                  </a:lnTo>
                  <a:cubicBezTo>
                    <a:pt x="0" y="100270"/>
                    <a:pt x="56862" y="43408"/>
                    <a:pt x="127005" y="43408"/>
                  </a:cubicBezTo>
                  <a:lnTo>
                    <a:pt x="4275661" y="43408"/>
                  </a:lnTo>
                  <a:lnTo>
                    <a:pt x="4279946" y="44273"/>
                  </a:lnTo>
                  <a:lnTo>
                    <a:pt x="4281611" y="42608"/>
                  </a:lnTo>
                  <a:cubicBezTo>
                    <a:pt x="4310014" y="14203"/>
                    <a:pt x="4347241" y="0"/>
                    <a:pt x="4384468" y="0"/>
                  </a:cubicBezTo>
                  <a:close/>
                </a:path>
              </a:pathLst>
            </a:custGeom>
            <a:solidFill>
              <a:srgbClr val="4CB6AC"/>
            </a:solidFill>
            <a:ln w="19050">
              <a:solidFill>
                <a:srgbClr val="086A70"/>
              </a:solidFill>
            </a:ln>
          </p:spPr>
          <p:txBody>
            <a:bodyPr rIns="40507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/>
                  <a:ea typeface="宋体" panose="02010600030101010101" pitchFamily="2" charset="-122"/>
                </a:defRPr>
              </a:lvl9pPr>
            </a:lstStyle>
            <a:p>
              <a:pPr algn="just" fontAlgn="auto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  <a:defRPr/>
              </a:pPr>
              <a:r>
                <a:rPr lang="en-US" altLang="zh-CN" sz="24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    </a:t>
              </a:r>
              <a:r>
                <a:rPr lang="zh-CN" altLang="en-US" sz="2400" b="1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知识点三</a:t>
              </a:r>
              <a:endParaRPr lang="en-US" altLang="zh-CN" sz="2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sp>
          <p:nvSpPr>
            <p:cNvPr id="69" name="Freeform 26"/>
            <p:cNvSpPr>
              <a:spLocks noEditPoints="1" noChangeArrowheads="1"/>
            </p:cNvSpPr>
            <p:nvPr/>
          </p:nvSpPr>
          <p:spPr bwMode="auto">
            <a:xfrm>
              <a:off x="608" y="1271"/>
              <a:ext cx="793" cy="667"/>
            </a:xfrm>
            <a:custGeom>
              <a:avLst/>
              <a:gdLst>
                <a:gd name="T0" fmla="*/ 924743 w 132"/>
                <a:gd name="T1" fmla="*/ 0 h 128"/>
                <a:gd name="T2" fmla="*/ 550911 w 132"/>
                <a:gd name="T3" fmla="*/ 263537 h 128"/>
                <a:gd name="T4" fmla="*/ 541073 w 132"/>
                <a:gd name="T5" fmla="*/ 263537 h 128"/>
                <a:gd name="T6" fmla="*/ 137728 w 132"/>
                <a:gd name="T7" fmla="*/ 673484 h 128"/>
                <a:gd name="T8" fmla="*/ 9838 w 132"/>
                <a:gd name="T9" fmla="*/ 1073670 h 128"/>
                <a:gd name="T10" fmla="*/ 137728 w 132"/>
                <a:gd name="T11" fmla="*/ 1249362 h 128"/>
                <a:gd name="T12" fmla="*/ 521398 w 132"/>
                <a:gd name="T13" fmla="*/ 1151756 h 128"/>
                <a:gd name="T14" fmla="*/ 1180523 w 132"/>
                <a:gd name="T15" fmla="*/ 517314 h 128"/>
                <a:gd name="T16" fmla="*/ 629612 w 132"/>
                <a:gd name="T17" fmla="*/ 927261 h 128"/>
                <a:gd name="T18" fmla="*/ 973931 w 132"/>
                <a:gd name="T19" fmla="*/ 458750 h 128"/>
                <a:gd name="T20" fmla="*/ 934580 w 132"/>
                <a:gd name="T21" fmla="*/ 653963 h 128"/>
                <a:gd name="T22" fmla="*/ 629612 w 132"/>
                <a:gd name="T23" fmla="*/ 956543 h 128"/>
                <a:gd name="T24" fmla="*/ 580424 w 132"/>
                <a:gd name="T25" fmla="*/ 790612 h 128"/>
                <a:gd name="T26" fmla="*/ 452534 w 132"/>
                <a:gd name="T27" fmla="*/ 663724 h 128"/>
                <a:gd name="T28" fmla="*/ 905067 w 132"/>
                <a:gd name="T29" fmla="*/ 351383 h 128"/>
                <a:gd name="T30" fmla="*/ 580424 w 132"/>
                <a:gd name="T31" fmla="*/ 790612 h 128"/>
                <a:gd name="T32" fmla="*/ 295131 w 132"/>
                <a:gd name="T33" fmla="*/ 624681 h 128"/>
                <a:gd name="T34" fmla="*/ 787015 w 132"/>
                <a:gd name="T35" fmla="*/ 283059 h 128"/>
                <a:gd name="T36" fmla="*/ 167241 w 132"/>
                <a:gd name="T37" fmla="*/ 1161516 h 128"/>
                <a:gd name="T38" fmla="*/ 78702 w 132"/>
                <a:gd name="T39" fmla="*/ 1112713 h 128"/>
                <a:gd name="T40" fmla="*/ 127890 w 132"/>
                <a:gd name="T41" fmla="*/ 937022 h 128"/>
                <a:gd name="T42" fmla="*/ 314806 w 132"/>
                <a:gd name="T43" fmla="*/ 1132234 h 128"/>
                <a:gd name="T44" fmla="*/ 344319 w 132"/>
                <a:gd name="T45" fmla="*/ 1122474 h 128"/>
                <a:gd name="T46" fmla="*/ 137728 w 132"/>
                <a:gd name="T47" fmla="*/ 897979 h 128"/>
                <a:gd name="T48" fmla="*/ 186916 w 132"/>
                <a:gd name="T49" fmla="*/ 732048 h 128"/>
                <a:gd name="T50" fmla="*/ 511560 w 132"/>
                <a:gd name="T51" fmla="*/ 1073670 h 128"/>
                <a:gd name="T52" fmla="*/ 344319 w 132"/>
                <a:gd name="T53" fmla="*/ 1122474 h 128"/>
                <a:gd name="T54" fmla="*/ 1062470 w 132"/>
                <a:gd name="T55" fmla="*/ 527075 h 128"/>
                <a:gd name="T56" fmla="*/ 964094 w 132"/>
                <a:gd name="T57" fmla="*/ 292819 h 128"/>
                <a:gd name="T58" fmla="*/ 796853 w 132"/>
                <a:gd name="T59" fmla="*/ 126888 h 128"/>
                <a:gd name="T60" fmla="*/ 1101821 w 132"/>
                <a:gd name="T61" fmla="*/ 156170 h 128"/>
                <a:gd name="T62" fmla="*/ 1131334 w 132"/>
                <a:gd name="T63" fmla="*/ 458750 h 12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2"/>
                <a:gd name="T97" fmla="*/ 0 h 128"/>
                <a:gd name="T98" fmla="*/ 132 w 132"/>
                <a:gd name="T99" fmla="*/ 128 h 12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2" h="128">
                  <a:moveTo>
                    <a:pt x="118" y="10"/>
                  </a:moveTo>
                  <a:cubicBezTo>
                    <a:pt x="111" y="4"/>
                    <a:pt x="102" y="0"/>
                    <a:pt x="94" y="0"/>
                  </a:cubicBezTo>
                  <a:cubicBezTo>
                    <a:pt x="87" y="0"/>
                    <a:pt x="80" y="3"/>
                    <a:pt x="75" y="8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6" y="27"/>
                    <a:pt x="56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55" y="27"/>
                    <a:pt x="55" y="27"/>
                    <a:pt x="55" y="27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2" y="71"/>
                    <a:pt x="11" y="73"/>
                    <a:pt x="10" y="76"/>
                  </a:cubicBezTo>
                  <a:cubicBezTo>
                    <a:pt x="1" y="110"/>
                    <a:pt x="1" y="110"/>
                    <a:pt x="1" y="110"/>
                  </a:cubicBezTo>
                  <a:cubicBezTo>
                    <a:pt x="1" y="110"/>
                    <a:pt x="0" y="113"/>
                    <a:pt x="0" y="114"/>
                  </a:cubicBezTo>
                  <a:cubicBezTo>
                    <a:pt x="0" y="122"/>
                    <a:pt x="6" y="128"/>
                    <a:pt x="14" y="128"/>
                  </a:cubicBezTo>
                  <a:cubicBezTo>
                    <a:pt x="16" y="128"/>
                    <a:pt x="19" y="127"/>
                    <a:pt x="19" y="127"/>
                  </a:cubicBezTo>
                  <a:cubicBezTo>
                    <a:pt x="53" y="118"/>
                    <a:pt x="53" y="118"/>
                    <a:pt x="53" y="118"/>
                  </a:cubicBezTo>
                  <a:cubicBezTo>
                    <a:pt x="55" y="118"/>
                    <a:pt x="57" y="116"/>
                    <a:pt x="59" y="114"/>
                  </a:cubicBezTo>
                  <a:cubicBezTo>
                    <a:pt x="120" y="53"/>
                    <a:pt x="120" y="53"/>
                    <a:pt x="120" y="53"/>
                  </a:cubicBezTo>
                  <a:cubicBezTo>
                    <a:pt x="132" y="42"/>
                    <a:pt x="130" y="23"/>
                    <a:pt x="118" y="10"/>
                  </a:cubicBezTo>
                  <a:close/>
                  <a:moveTo>
                    <a:pt x="64" y="95"/>
                  </a:moveTo>
                  <a:cubicBezTo>
                    <a:pt x="64" y="92"/>
                    <a:pt x="63" y="88"/>
                    <a:pt x="61" y="85"/>
                  </a:cubicBezTo>
                  <a:cubicBezTo>
                    <a:pt x="99" y="47"/>
                    <a:pt x="99" y="47"/>
                    <a:pt x="99" y="47"/>
                  </a:cubicBezTo>
                  <a:cubicBezTo>
                    <a:pt x="101" y="54"/>
                    <a:pt x="100" y="62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95" y="67"/>
                    <a:pt x="95" y="67"/>
                    <a:pt x="95" y="67"/>
                  </a:cubicBezTo>
                  <a:cubicBezTo>
                    <a:pt x="64" y="98"/>
                    <a:pt x="64" y="98"/>
                    <a:pt x="64" y="98"/>
                  </a:cubicBezTo>
                  <a:cubicBezTo>
                    <a:pt x="64" y="97"/>
                    <a:pt x="64" y="96"/>
                    <a:pt x="64" y="95"/>
                  </a:cubicBezTo>
                  <a:close/>
                  <a:moveTo>
                    <a:pt x="59" y="81"/>
                  </a:moveTo>
                  <a:cubicBezTo>
                    <a:pt x="58" y="79"/>
                    <a:pt x="56" y="76"/>
                    <a:pt x="54" y="74"/>
                  </a:cubicBezTo>
                  <a:cubicBezTo>
                    <a:pt x="51" y="72"/>
                    <a:pt x="49" y="70"/>
                    <a:pt x="46" y="6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7" y="31"/>
                    <a:pt x="90" y="33"/>
                    <a:pt x="92" y="36"/>
                  </a:cubicBezTo>
                  <a:cubicBezTo>
                    <a:pt x="94" y="38"/>
                    <a:pt x="96" y="40"/>
                    <a:pt x="97" y="43"/>
                  </a:cubicBezTo>
                  <a:lnTo>
                    <a:pt x="59" y="81"/>
                  </a:lnTo>
                  <a:close/>
                  <a:moveTo>
                    <a:pt x="42" y="66"/>
                  </a:moveTo>
                  <a:cubicBezTo>
                    <a:pt x="38" y="65"/>
                    <a:pt x="34" y="64"/>
                    <a:pt x="30" y="64"/>
                  </a:cubicBezTo>
                  <a:cubicBezTo>
                    <a:pt x="61" y="33"/>
                    <a:pt x="61" y="33"/>
                    <a:pt x="61" y="33"/>
                  </a:cubicBezTo>
                  <a:cubicBezTo>
                    <a:pt x="66" y="28"/>
                    <a:pt x="73" y="27"/>
                    <a:pt x="80" y="29"/>
                  </a:cubicBezTo>
                  <a:lnTo>
                    <a:pt x="42" y="66"/>
                  </a:lnTo>
                  <a:close/>
                  <a:moveTo>
                    <a:pt x="17" y="119"/>
                  </a:moveTo>
                  <a:cubicBezTo>
                    <a:pt x="16" y="120"/>
                    <a:pt x="15" y="120"/>
                    <a:pt x="14" y="120"/>
                  </a:cubicBezTo>
                  <a:cubicBezTo>
                    <a:pt x="11" y="120"/>
                    <a:pt x="8" y="117"/>
                    <a:pt x="8" y="114"/>
                  </a:cubicBezTo>
                  <a:cubicBezTo>
                    <a:pt x="8" y="113"/>
                    <a:pt x="8" y="112"/>
                    <a:pt x="8" y="112"/>
                  </a:cubicBezTo>
                  <a:cubicBezTo>
                    <a:pt x="13" y="96"/>
                    <a:pt x="13" y="96"/>
                    <a:pt x="13" y="96"/>
                  </a:cubicBezTo>
                  <a:cubicBezTo>
                    <a:pt x="17" y="96"/>
                    <a:pt x="22" y="98"/>
                    <a:pt x="26" y="102"/>
                  </a:cubicBezTo>
                  <a:cubicBezTo>
                    <a:pt x="30" y="106"/>
                    <a:pt x="32" y="111"/>
                    <a:pt x="32" y="116"/>
                  </a:cubicBezTo>
                  <a:lnTo>
                    <a:pt x="17" y="119"/>
                  </a:lnTo>
                  <a:close/>
                  <a:moveTo>
                    <a:pt x="35" y="115"/>
                  </a:moveTo>
                  <a:cubicBezTo>
                    <a:pt x="35" y="109"/>
                    <a:pt x="33" y="104"/>
                    <a:pt x="29" y="99"/>
                  </a:cubicBezTo>
                  <a:cubicBezTo>
                    <a:pt x="25" y="95"/>
                    <a:pt x="19" y="93"/>
                    <a:pt x="14" y="92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77"/>
                    <a:pt x="19" y="76"/>
                    <a:pt x="19" y="75"/>
                  </a:cubicBezTo>
                  <a:cubicBezTo>
                    <a:pt x="27" y="69"/>
                    <a:pt x="40" y="71"/>
                    <a:pt x="48" y="80"/>
                  </a:cubicBezTo>
                  <a:cubicBezTo>
                    <a:pt x="57" y="89"/>
                    <a:pt x="59" y="102"/>
                    <a:pt x="52" y="110"/>
                  </a:cubicBezTo>
                  <a:cubicBezTo>
                    <a:pt x="51" y="110"/>
                    <a:pt x="51" y="111"/>
                    <a:pt x="50" y="111"/>
                  </a:cubicBezTo>
                  <a:lnTo>
                    <a:pt x="35" y="115"/>
                  </a:lnTo>
                  <a:close/>
                  <a:moveTo>
                    <a:pt x="115" y="47"/>
                  </a:moveTo>
                  <a:cubicBezTo>
                    <a:pt x="108" y="54"/>
                    <a:pt x="108" y="54"/>
                    <a:pt x="108" y="54"/>
                  </a:cubicBezTo>
                  <a:cubicBezTo>
                    <a:pt x="108" y="53"/>
                    <a:pt x="108" y="52"/>
                    <a:pt x="108" y="51"/>
                  </a:cubicBezTo>
                  <a:cubicBezTo>
                    <a:pt x="107" y="43"/>
                    <a:pt x="104" y="36"/>
                    <a:pt x="98" y="30"/>
                  </a:cubicBezTo>
                  <a:cubicBezTo>
                    <a:pt x="91" y="24"/>
                    <a:pt x="83" y="20"/>
                    <a:pt x="74" y="20"/>
                  </a:cubicBezTo>
                  <a:cubicBezTo>
                    <a:pt x="81" y="13"/>
                    <a:pt x="81" y="13"/>
                    <a:pt x="81" y="13"/>
                  </a:cubicBezTo>
                  <a:cubicBezTo>
                    <a:pt x="84" y="10"/>
                    <a:pt x="89" y="8"/>
                    <a:pt x="94" y="8"/>
                  </a:cubicBezTo>
                  <a:cubicBezTo>
                    <a:pt x="100" y="8"/>
                    <a:pt x="107" y="11"/>
                    <a:pt x="112" y="16"/>
                  </a:cubicBezTo>
                  <a:cubicBezTo>
                    <a:pt x="117" y="21"/>
                    <a:pt x="120" y="27"/>
                    <a:pt x="120" y="33"/>
                  </a:cubicBezTo>
                  <a:cubicBezTo>
                    <a:pt x="120" y="38"/>
                    <a:pt x="118" y="43"/>
                    <a:pt x="115" y="4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lIns="51443" tIns="25721" rIns="51443" bIns="25721"/>
            <a:lstStyle/>
            <a:p>
              <a:pPr algn="just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00"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2593686" y="238155"/>
            <a:ext cx="3855720" cy="4603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  <a:buFont typeface="Arial" panose="020B0604020202020204" pitchFamily="34" charset="0"/>
              <a:buNone/>
              <a:defRPr/>
            </a:pPr>
            <a:r>
              <a:rPr kumimoji="1"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j-cs"/>
                <a:sym typeface="+mn-ea"/>
              </a:rPr>
              <a:t>化学研究物质的用途与制法</a:t>
            </a:r>
            <a:endParaRPr kumimoji="1" lang="zh-CN" altLang="en-US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+mj-cs"/>
              <a:sym typeface="+mn-ea"/>
            </a:endParaRPr>
          </a:p>
        </p:txBody>
      </p:sp>
      <p:graphicFrame>
        <p:nvGraphicFramePr>
          <p:cNvPr id="54311" name="Group 3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441698" y="834854"/>
          <a:ext cx="6261100" cy="3756025"/>
        </p:xfrm>
        <a:graphic>
          <a:graphicData uri="http://schemas.openxmlformats.org/drawingml/2006/table">
            <a:tbl>
              <a:tblPr/>
              <a:tblGrid>
                <a:gridCol w="1303020"/>
                <a:gridCol w="2170430"/>
                <a:gridCol w="2787650"/>
              </a:tblGrid>
              <a:tr h="611505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金刚石（ </a:t>
                      </a:r>
                      <a:r>
                        <a:rPr kumimoji="0" lang="en-US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C </a:t>
                      </a: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石墨（ </a:t>
                      </a:r>
                      <a:r>
                        <a:rPr kumimoji="0" lang="en-US" altLang="zh-CN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C </a:t>
                      </a: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）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727710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色态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无色透明、正八面体形状的固体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深灰色、有金属光泽，细鳞片状固体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664845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硬度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天然存在的最硬的物质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质软、滑、在纸上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可留下痕迹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404495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熔点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很高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高（耐高温）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403860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导电性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不导电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导电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833755"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用途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钻石、刻划玻璃、切割大理石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润滑剂、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hlink"/>
                        </a:buClr>
                        <a:buSzTx/>
                        <a:buFont typeface="Wingdings 2" panose="05020102010507070707" pitchFamily="18" charset="2"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铅笔芯、作电极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0" marR="68590" marT="34299" marB="34299" vert="horz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431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9" name="Text Box 5"/>
          <p:cNvSpPr txBox="1">
            <a:spLocks noChangeArrowheads="1"/>
          </p:cNvSpPr>
          <p:nvPr/>
        </p:nvSpPr>
        <p:spPr bwMode="auto">
          <a:xfrm>
            <a:off x="5363935" y="2417842"/>
            <a:ext cx="156210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fontAlgn="b">
              <a:buSzTx/>
              <a:buFont typeface="Times New Roman" panose="02020603050405020304" pitchFamily="18" charset="0"/>
              <a:buNone/>
            </a:pPr>
            <a:r>
              <a:rPr lang="zh-CN" altLang="en-US" sz="1800" b="1">
                <a:latin typeface="宋体" panose="02010600030101010101" pitchFamily="2" charset="-122"/>
              </a:rPr>
              <a:t>金刚石结构图</a:t>
            </a:r>
            <a:endParaRPr lang="zh-CN" altLang="en-US" sz="1800" b="1">
              <a:latin typeface="宋体" panose="02010600030101010101" pitchFamily="2" charset="-122"/>
            </a:endParaRPr>
          </a:p>
        </p:txBody>
      </p:sp>
      <p:sp>
        <p:nvSpPr>
          <p:cNvPr id="55300" name="Text Box 6"/>
          <p:cNvSpPr txBox="1">
            <a:spLocks noChangeArrowheads="1"/>
          </p:cNvSpPr>
          <p:nvPr/>
        </p:nvSpPr>
        <p:spPr bwMode="auto">
          <a:xfrm>
            <a:off x="7117908" y="2379819"/>
            <a:ext cx="133223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fontAlgn="b">
              <a:buSzTx/>
              <a:buFont typeface="Times New Roman" panose="02020603050405020304" pitchFamily="18" charset="0"/>
              <a:buNone/>
            </a:pPr>
            <a:r>
              <a:rPr lang="zh-CN" altLang="en-US" sz="1800" b="1">
                <a:latin typeface="宋体" panose="02010600030101010101" pitchFamily="2" charset="-122"/>
              </a:rPr>
              <a:t>石墨结构图</a:t>
            </a:r>
            <a:endParaRPr lang="zh-CN" altLang="en-US" sz="1800" b="1">
              <a:latin typeface="宋体" panose="02010600030101010101" pitchFamily="2" charset="-122"/>
            </a:endParaRPr>
          </a:p>
        </p:txBody>
      </p:sp>
      <p:sp>
        <p:nvSpPr>
          <p:cNvPr id="886791" name="Rectangle 2"/>
          <p:cNvSpPr>
            <a:spLocks noChangeArrowheads="1"/>
          </p:cNvSpPr>
          <p:nvPr/>
        </p:nvSpPr>
        <p:spPr bwMode="auto">
          <a:xfrm>
            <a:off x="819785" y="2669540"/>
            <a:ext cx="7556500" cy="7429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r>
              <a: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碳单质的物理性质不同，是因为碳原子的排列方式不同。</a:t>
            </a:r>
            <a:endParaRPr lang="zh-CN" altLang="en-US" sz="24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5302" name="Picture 9" descr="金刚石的碳原子排列"/>
          <p:cNvPicPr>
            <a:picLocks noChangeAspect="1"/>
          </p:cNvPicPr>
          <p:nvPr/>
        </p:nvPicPr>
        <p:blipFill>
          <a:blip r:embed="rId1">
            <a:clrChange>
              <a:clrFrom>
                <a:srgbClr val="FDFFFF"/>
              </a:clrFrom>
              <a:clrTo>
                <a:srgbClr val="FD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638040" y="318135"/>
            <a:ext cx="2359660" cy="206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11" descr="石墨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6997700" y="266700"/>
            <a:ext cx="1735455" cy="2039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326088" y="3610607"/>
            <a:ext cx="1562100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fontAlgn="b">
              <a:buSzTx/>
              <a:buFont typeface="Times New Roman" panose="02020603050405020304" pitchFamily="18" charset="0"/>
              <a:buNone/>
            </a:pPr>
            <a:r>
              <a:rPr lang="zh-CN" altLang="en-US" sz="2700" b="1">
                <a:latin typeface="楷体" panose="02010609060101010101" pitchFamily="49" charset="-122"/>
                <a:ea typeface="楷体" panose="02010609060101010101" pitchFamily="49" charset="-122"/>
              </a:rPr>
              <a:t>物质性质</a:t>
            </a:r>
            <a:endParaRPr lang="zh-CN" altLang="en-US" sz="27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3938477" y="3677293"/>
            <a:ext cx="1402802" cy="114320"/>
          </a:xfrm>
          <a:prstGeom prst="rightArrow">
            <a:avLst>
              <a:gd name="adj1" fmla="val 50000"/>
              <a:gd name="adj2" fmla="val 3067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fontAlgn="b">
              <a:buSzTx/>
              <a:buFont typeface="Times New Roman" panose="02020603050405020304" pitchFamily="18" charset="0"/>
              <a:buNone/>
            </a:pP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705" name="AutoShape 11"/>
          <p:cNvSpPr>
            <a:spLocks noChangeArrowheads="1"/>
          </p:cNvSpPr>
          <p:nvPr/>
        </p:nvSpPr>
        <p:spPr bwMode="auto">
          <a:xfrm rot="10800000">
            <a:off x="3855118" y="3852346"/>
            <a:ext cx="1402802" cy="114320"/>
          </a:xfrm>
          <a:prstGeom prst="rightArrow">
            <a:avLst>
              <a:gd name="adj1" fmla="val 50000"/>
              <a:gd name="adj2" fmla="val 3067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rot="10800000" wrap="none" anchor="ctr"/>
          <a:lstStyle/>
          <a:p>
            <a:pPr fontAlgn="b">
              <a:buSzTx/>
              <a:buFont typeface="Times New Roman" panose="02020603050405020304" pitchFamily="18" charset="0"/>
              <a:buNone/>
            </a:pP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Text Box 12"/>
          <p:cNvSpPr txBox="1">
            <a:spLocks noChangeArrowheads="1"/>
          </p:cNvSpPr>
          <p:nvPr/>
        </p:nvSpPr>
        <p:spPr bwMode="auto">
          <a:xfrm>
            <a:off x="4255238" y="3973811"/>
            <a:ext cx="64262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fontAlgn="b">
              <a:buSzTx/>
              <a:buFont typeface="Times New Roman" panose="02020603050405020304" pitchFamily="18" charset="0"/>
              <a:buNone/>
            </a:pP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</a:rPr>
              <a:t>反映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255238" y="3330761"/>
            <a:ext cx="642620" cy="3683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fontAlgn="b">
              <a:buSzTx/>
              <a:buFont typeface="Times New Roman" panose="02020603050405020304" pitchFamily="18" charset="0"/>
              <a:buNone/>
            </a:pPr>
            <a:r>
              <a:rPr lang="zh-CN" altLang="en-US" sz="1800" b="1">
                <a:latin typeface="楷体" panose="02010609060101010101" pitchFamily="49" charset="-122"/>
                <a:ea typeface="楷体" panose="02010609060101010101" pitchFamily="49" charset="-122"/>
              </a:rPr>
              <a:t>决定</a:t>
            </a:r>
            <a:endParaRPr lang="zh-CN" altLang="en-US" sz="1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5472270" y="3661813"/>
            <a:ext cx="1562100" cy="506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fontAlgn="b">
              <a:buSzTx/>
              <a:buFont typeface="Times New Roman" panose="02020603050405020304" pitchFamily="18" charset="0"/>
              <a:buNone/>
            </a:pPr>
            <a:r>
              <a:rPr lang="zh-CN" altLang="en-US" sz="2700" b="1">
                <a:latin typeface="楷体" panose="02010609060101010101" pitchFamily="49" charset="-122"/>
                <a:ea typeface="楷体" panose="02010609060101010101" pitchFamily="49" charset="-122"/>
              </a:rPr>
              <a:t>物质用途</a:t>
            </a:r>
            <a:endParaRPr lang="zh-CN" altLang="en-US" sz="27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0982" name="文本框 40981"/>
          <p:cNvSpPr txBox="1"/>
          <p:nvPr/>
        </p:nvSpPr>
        <p:spPr>
          <a:xfrm>
            <a:off x="45720" y="702945"/>
            <a:ext cx="5212080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金刚石硬度大，</a:t>
            </a:r>
            <a:endParaRPr lang="zh-CN" altLang="en-US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具有特殊的光学性质，不导电，</a:t>
            </a:r>
            <a:endParaRPr lang="zh-CN" altLang="en-US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用于刻划玻璃、制作钻石；</a:t>
            </a:r>
            <a:endParaRPr lang="zh-CN" altLang="en-US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石墨质软，能导电，有润滑性，</a:t>
            </a:r>
            <a:endParaRPr lang="zh-CN" altLang="en-US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en-US" sz="20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用于制铅笔芯、电极、高温润滑剂等。</a:t>
            </a:r>
            <a:endParaRPr lang="zh-CN" altLang="en-US" sz="20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6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67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67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9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>
                                            <p:txEl>
                                              <p:charRg st="42" end="6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982">
                                            <p:txEl>
                                              <p:charRg st="42" end="6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98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>
                                            <p:txEl>
                                              <p:charRg st="66" end="8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982">
                                            <p:txEl>
                                              <p:charRg st="66" end="8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>
                                            <p:txEl>
                                              <p:charRg st="81" end="9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0982">
                                            <p:txEl>
                                              <p:charRg st="81" end="9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>
                                            <p:txEl>
                                              <p:charRg st="98" end="1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0982">
                                            <p:txEl>
                                              <p:charRg st="98" end="1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6791" grpId="0"/>
      <p:bldP spid="10" grpId="0"/>
      <p:bldP spid="12" grpId="0" bldLvl="0" animBg="1"/>
      <p:bldP spid="29705" grpId="0" bldLvl="0" animBg="1"/>
      <p:bldP spid="14" grpId="0"/>
      <p:bldP spid="24" grpId="0"/>
      <p:bldP spid="2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1724843" y="1975445"/>
            <a:ext cx="5080095" cy="1429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煤、石油的综合利用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中草药的药理和药效的深入研究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457200" indent="-457200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由已知原料合成新物质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7351" name="New picture" hidden="1"/>
          <p:cNvPicPr/>
          <p:nvPr/>
        </p:nvPicPr>
        <p:blipFill>
          <a:blip r:embed="rId1"/>
          <a:stretch>
            <a:fillRect/>
          </a:stretch>
        </p:blipFill>
        <p:spPr>
          <a:xfrm>
            <a:off x="9306753" y="9059860"/>
            <a:ext cx="362013" cy="200060"/>
          </a:xfrm>
          <a:prstGeom prst="cube">
            <a:avLst/>
          </a:prstGeom>
        </p:spPr>
      </p:pic>
      <p:sp>
        <p:nvSpPr>
          <p:cNvPr id="72708" name="文本框 72707"/>
          <p:cNvSpPr txBox="1"/>
          <p:nvPr/>
        </p:nvSpPr>
        <p:spPr>
          <a:xfrm>
            <a:off x="394970" y="587375"/>
            <a:ext cx="5410200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三、化学研究物质的用途与制法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2709" name="文本框 72708"/>
          <p:cNvSpPr txBox="1"/>
          <p:nvPr/>
        </p:nvSpPr>
        <p:spPr>
          <a:xfrm>
            <a:off x="394970" y="986155"/>
            <a:ext cx="784860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sz="2000" b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0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用化学的方法可以制取自然界中已有的物质，也可制取自然界中没有的物质。</a:t>
            </a:r>
            <a:endParaRPr lang="zh-CN" altLang="en-US" sz="2000" b="1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73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73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73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0" grpId="0" uiExpand="1" build="p"/>
      <p:bldP spid="72708" grpId="0"/>
      <p:bldP spid="7270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TextBox 1"/>
          <p:cNvSpPr txBox="1">
            <a:spLocks noChangeArrowheads="1"/>
          </p:cNvSpPr>
          <p:nvPr/>
        </p:nvSpPr>
        <p:spPr bwMode="auto">
          <a:xfrm>
            <a:off x="1407956" y="595417"/>
            <a:ext cx="553720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物质的变化</a:t>
            </a:r>
            <a:r>
              <a:rPr lang="en-US" altLang="zh-CN" sz="24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——</a:t>
            </a:r>
            <a:r>
              <a:rPr lang="zh-CN" altLang="en-US" sz="2400" b="1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物理变化和化学变化</a:t>
            </a:r>
            <a:endParaRPr lang="zh-CN" altLang="en-US" sz="2400" b="1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graphicFrame>
        <p:nvGraphicFramePr>
          <p:cNvPr id="35877" name="Group 37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613970" y="1288482"/>
          <a:ext cx="5887085" cy="2971800"/>
        </p:xfrm>
        <a:graphic>
          <a:graphicData uri="http://schemas.openxmlformats.org/drawingml/2006/table">
            <a:tbl>
              <a:tblPr/>
              <a:tblGrid>
                <a:gridCol w="1914525"/>
                <a:gridCol w="2219960"/>
                <a:gridCol w="1752600"/>
              </a:tblGrid>
              <a:tr h="38989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实验步骤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7508" marR="67508" marT="35079" marB="35079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实验现象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7508" marR="67508" marT="35079" marB="35079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zh-CN" altLang="en-US" sz="2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楷体" panose="02010609060101010101" pitchFamily="49" charset="-122"/>
                        </a:rPr>
                        <a:t>实验结论</a:t>
                      </a: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</a:endParaRPr>
                    </a:p>
                  </a:txBody>
                  <a:tcPr marL="67508" marR="67508" marT="35079" marB="35079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80645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79" marB="35079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79" marB="35079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79" marB="35079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88773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79" marB="35079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79" marB="35079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79" marB="35079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  <a:tr h="887730"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79" marB="35079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79" marB="35079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  <a:tc>
                  <a:txBody>
                    <a:bodyPr wrap="square"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zh-CN" altLang="en-US" sz="2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楷体" panose="02010609060101010101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7508" marR="67508" marT="35079" marB="35079" vert="horz" anchor="ctr" anchorCtr="1" horzOverflow="overflow">
                    <a:lnL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ECE8"/>
                    </a:solidFill>
                  </a:tcPr>
                </a:tc>
              </a:tr>
            </a:tbl>
          </a:graphicData>
        </a:graphic>
      </p:graphicFrame>
      <p:sp>
        <p:nvSpPr>
          <p:cNvPr id="9" name="Text Box 119"/>
          <p:cNvSpPr txBox="1">
            <a:spLocks noChangeArrowheads="1"/>
          </p:cNvSpPr>
          <p:nvPr/>
        </p:nvSpPr>
        <p:spPr bwMode="auto">
          <a:xfrm>
            <a:off x="1637787" y="1644541"/>
            <a:ext cx="1881517" cy="1014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500" b="1">
                <a:latin typeface="Times New Roman" panose="02020603050405020304" pitchFamily="18" charset="0"/>
                <a:ea typeface="楷体" panose="02010609060101010101" pitchFamily="49" charset="-122"/>
              </a:rPr>
              <a:t>向上述小烧杯中加入少量澄清的石灰水，振荡，观察现象</a:t>
            </a:r>
            <a:endParaRPr lang="zh-CN" altLang="en-US" sz="15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Text Box 121"/>
          <p:cNvSpPr txBox="1">
            <a:spLocks noChangeArrowheads="1"/>
          </p:cNvSpPr>
          <p:nvPr/>
        </p:nvSpPr>
        <p:spPr bwMode="auto">
          <a:xfrm>
            <a:off x="3608616" y="1836265"/>
            <a:ext cx="1935104" cy="321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500" b="1">
                <a:latin typeface="Times New Roman" panose="02020603050405020304" pitchFamily="18" charset="0"/>
                <a:ea typeface="楷体" panose="02010609060101010101" pitchFamily="49" charset="-122"/>
              </a:rPr>
              <a:t>澄清的石灰水变浑浊</a:t>
            </a:r>
            <a:endParaRPr lang="zh-CN" altLang="en-US" sz="15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1" name="Text Box 122"/>
          <p:cNvSpPr txBox="1">
            <a:spLocks noChangeArrowheads="1"/>
          </p:cNvSpPr>
          <p:nvPr/>
        </p:nvSpPr>
        <p:spPr bwMode="auto">
          <a:xfrm>
            <a:off x="1692565" y="2455498"/>
            <a:ext cx="1620724" cy="783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500" b="1">
                <a:latin typeface="Times New Roman" panose="02020603050405020304" pitchFamily="18" charset="0"/>
                <a:ea typeface="楷体" panose="02010609060101010101" pitchFamily="49" charset="-122"/>
              </a:rPr>
              <a:t>取一小段粗玻璃管置于火焰中，观察发生的现象</a:t>
            </a:r>
            <a:endParaRPr lang="zh-CN" altLang="en-US" sz="15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5869" name="TextBox 1"/>
          <p:cNvSpPr txBox="1">
            <a:spLocks noChangeArrowheads="1"/>
          </p:cNvSpPr>
          <p:nvPr/>
        </p:nvSpPr>
        <p:spPr bwMode="auto">
          <a:xfrm>
            <a:off x="3715791" y="2590063"/>
            <a:ext cx="1862463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5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粗玻璃管另一端有“白烟”冒出</a:t>
            </a:r>
            <a:endParaRPr lang="zh-CN" altLang="en-US" sz="15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5870" name="TextBox 14"/>
          <p:cNvSpPr txBox="1">
            <a:spLocks noChangeArrowheads="1"/>
          </p:cNvSpPr>
          <p:nvPr/>
        </p:nvSpPr>
        <p:spPr bwMode="auto">
          <a:xfrm>
            <a:off x="5833093" y="2590063"/>
            <a:ext cx="1604052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500" b="1">
                <a:latin typeface="Times New Roman" panose="02020603050405020304" pitchFamily="18" charset="0"/>
                <a:ea typeface="楷体" panose="02010609060101010101" pitchFamily="49" charset="-122"/>
              </a:rPr>
              <a:t>说明火焰中有石蜡蒸气</a:t>
            </a:r>
            <a:endParaRPr lang="zh-CN" altLang="en-US" sz="15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2" name="Text Box 122"/>
          <p:cNvSpPr txBox="1">
            <a:spLocks noChangeArrowheads="1"/>
          </p:cNvSpPr>
          <p:nvPr/>
        </p:nvSpPr>
        <p:spPr bwMode="auto">
          <a:xfrm>
            <a:off x="5879535" y="1733853"/>
            <a:ext cx="1361123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1500" b="1">
                <a:latin typeface="Times New Roman" panose="02020603050405020304" pitchFamily="18" charset="0"/>
                <a:ea typeface="楷体" panose="02010609060101010101" pitchFamily="49" charset="-122"/>
              </a:rPr>
              <a:t>蜡烛燃烧有二氧化碳生成</a:t>
            </a:r>
            <a:endParaRPr lang="zh-CN" altLang="en-US" sz="15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5872" name="TextBox 2"/>
          <p:cNvSpPr txBox="1">
            <a:spLocks noChangeArrowheads="1"/>
          </p:cNvSpPr>
          <p:nvPr/>
        </p:nvSpPr>
        <p:spPr bwMode="auto">
          <a:xfrm>
            <a:off x="1749725" y="3411738"/>
            <a:ext cx="1715991" cy="5530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500" b="1">
                <a:latin typeface="Times New Roman" panose="02020603050405020304" pitchFamily="18" charset="0"/>
                <a:ea typeface="楷体" panose="02010609060101010101" pitchFamily="49" charset="-122"/>
              </a:rPr>
              <a:t>吹灭蜡烛，观察现象</a:t>
            </a:r>
            <a:endParaRPr lang="zh-CN" altLang="en-US" sz="1500" b="1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35873" name="TextBox 13"/>
          <p:cNvSpPr txBox="1">
            <a:spLocks noChangeArrowheads="1"/>
          </p:cNvSpPr>
          <p:nvPr/>
        </p:nvSpPr>
        <p:spPr bwMode="auto">
          <a:xfrm>
            <a:off x="3774142" y="3534393"/>
            <a:ext cx="1604053" cy="321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5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有“白烟”生成</a:t>
            </a:r>
            <a:endParaRPr lang="zh-CN" altLang="en-US" sz="15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5874" name="TextBox 15"/>
          <p:cNvSpPr txBox="1">
            <a:spLocks noChangeArrowheads="1"/>
          </p:cNvSpPr>
          <p:nvPr/>
        </p:nvSpPr>
        <p:spPr bwMode="auto">
          <a:xfrm>
            <a:off x="5847383" y="3316471"/>
            <a:ext cx="1556419" cy="78359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r>
              <a:rPr lang="zh-CN" altLang="en-US" sz="1500" b="1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产生的“白烟”是石蜡蒸气的白色小颗粒</a:t>
            </a:r>
            <a:endParaRPr lang="zh-CN" altLang="en-US" sz="1500" b="1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3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2" descr="new1-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993979" y="573952"/>
            <a:ext cx="4846442" cy="3511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59" name="Text Box 3"/>
          <p:cNvSpPr/>
          <p:nvPr>
            <p:custDataLst>
              <p:tags r:id="rId3"/>
            </p:custDataLst>
          </p:nvPr>
        </p:nvSpPr>
        <p:spPr>
          <a:xfrm>
            <a:off x="2070188" y="4246293"/>
            <a:ext cx="2292236" cy="32194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/>
            <a:r>
              <a:rPr lang="zh-CN" altLang="en-US" sz="1500">
                <a:effectLst>
                  <a:outerShdw blurRad="38100" dist="38100" dir="2700000">
                    <a:srgbClr val="000000"/>
                  </a:outerShdw>
                </a:effectLst>
              </a:rPr>
              <a:t>从蜡烛火焰中引出</a:t>
            </a:r>
            <a:r>
              <a:rPr lang="zh-CN" altLang="en-US" sz="150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/>
              </a:rPr>
              <a:t>“</a:t>
            </a:r>
            <a:r>
              <a:rPr lang="zh-CN" altLang="en-US" sz="1500">
                <a:effectLst>
                  <a:outerShdw blurRad="38100" dist="38100" dir="2700000">
                    <a:srgbClr val="000000"/>
                  </a:outerShdw>
                </a:effectLst>
              </a:rPr>
              <a:t>白烟</a:t>
            </a:r>
            <a:r>
              <a:rPr lang="zh-CN" altLang="en-US" sz="150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/>
              </a:rPr>
              <a:t>”</a:t>
            </a:r>
            <a:endParaRPr lang="zh-CN" altLang="en-US" sz="150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19460" name="Text Box 4"/>
          <p:cNvSpPr/>
          <p:nvPr>
            <p:custDataLst>
              <p:tags r:id="rId4"/>
            </p:custDataLst>
          </p:nvPr>
        </p:nvSpPr>
        <p:spPr>
          <a:xfrm>
            <a:off x="4974481" y="4220096"/>
            <a:ext cx="1380105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/>
            <a:r>
              <a:rPr lang="zh-CN" altLang="en-US" sz="150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/>
              </a:rPr>
              <a:t>“</a:t>
            </a:r>
            <a:r>
              <a:rPr lang="zh-CN" altLang="en-US" sz="1500">
                <a:effectLst>
                  <a:outerShdw blurRad="38100" dist="38100" dir="2700000">
                    <a:srgbClr val="000000"/>
                  </a:outerShdw>
                </a:effectLst>
              </a:rPr>
              <a:t>白烟</a:t>
            </a:r>
            <a:r>
              <a:rPr lang="zh-CN" altLang="en-US" sz="1500"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/>
              </a:rPr>
              <a:t>”</a:t>
            </a:r>
            <a:r>
              <a:rPr lang="zh-CN" altLang="en-US" sz="1500">
                <a:effectLst>
                  <a:outerShdw blurRad="38100" dist="38100" dir="2700000">
                    <a:srgbClr val="000000"/>
                  </a:outerShdw>
                </a:effectLst>
              </a:rPr>
              <a:t>可点燃</a:t>
            </a:r>
            <a:endParaRPr lang="zh-CN" altLang="en-US" sz="150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 fill="hold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 fill="hold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 animBg="1"/>
      <p:bldP spid="1946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Text Box 2"/>
          <p:cNvSpPr/>
          <p:nvPr>
            <p:custDataLst>
              <p:tags r:id="rId1"/>
            </p:custDataLst>
          </p:nvPr>
        </p:nvSpPr>
        <p:spPr>
          <a:xfrm>
            <a:off x="1330719" y="1836743"/>
            <a:ext cx="6670705" cy="13836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/>
            <a:r>
              <a:rPr lang="zh-CN" altLang="en-US" sz="2800">
                <a:effectLst/>
              </a:rPr>
              <a:t>⑵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点燃后，火焰上的烧杯内壁有</a:t>
            </a:r>
            <a:r>
              <a:rPr lang="zh-CN" altLang="en-US" sz="2800">
                <a:effectLst/>
                <a:latin typeface="Arial" panose="020B0604020202020204"/>
                <a:ea typeface="宋体" panose="02010600030101010101" pitchFamily="2" charset="-122"/>
              </a:rPr>
              <a:t>____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，加入少量澄清石灰水的烧杯内壁变</a:t>
            </a:r>
            <a:r>
              <a:rPr lang="zh-CN" altLang="en-US" sz="2800">
                <a:effectLst/>
                <a:latin typeface="Arial" panose="020B0604020202020204"/>
                <a:ea typeface="宋体" panose="02010600030101010101" pitchFamily="2" charset="-122"/>
              </a:rPr>
              <a:t>____，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蜡烛逐渐</a:t>
            </a:r>
            <a:r>
              <a:rPr lang="zh-CN" altLang="en-US" sz="2800" u="sng">
                <a:effectLst/>
                <a:latin typeface="Comic Sans MS" panose="030F0702030302020204" pitchFamily="66" charset="0"/>
              </a:rPr>
              <a:t>      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；</a:t>
            </a:r>
            <a:endParaRPr lang="zh-CN" altLang="en-US" sz="2800">
              <a:effectLst/>
              <a:latin typeface="Comic Sans MS" panose="030F0702030302020204" pitchFamily="66" charset="0"/>
            </a:endParaRPr>
          </a:p>
        </p:txBody>
      </p:sp>
      <p:sp>
        <p:nvSpPr>
          <p:cNvPr id="20483" name="Text Box 3"/>
          <p:cNvSpPr/>
          <p:nvPr>
            <p:custDataLst>
              <p:tags r:id="rId2"/>
            </p:custDataLst>
          </p:nvPr>
        </p:nvSpPr>
        <p:spPr>
          <a:xfrm>
            <a:off x="3275250" y="0"/>
            <a:ext cx="2807840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en-US" sz="3000">
                <a:solidFill>
                  <a:srgbClr val="0000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</a:rPr>
              <a:t>  蜡烛燃烧</a:t>
            </a:r>
            <a:endParaRPr lang="zh-CN" altLang="en-US" sz="3000">
              <a:solidFill>
                <a:srgbClr val="0000FF"/>
              </a:solidFill>
              <a:effectLst>
                <a:outerShdw blurRad="38100" dist="38100" dir="270000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484" name="Text Box 4"/>
          <p:cNvSpPr/>
          <p:nvPr>
            <p:custDataLst>
              <p:tags r:id="rId3"/>
            </p:custDataLst>
          </p:nvPr>
        </p:nvSpPr>
        <p:spPr>
          <a:xfrm>
            <a:off x="1277134" y="573952"/>
            <a:ext cx="5778816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en-US" sz="3000">
                <a:effectLst/>
                <a:latin typeface="Comic Sans MS" panose="030F0702030302020204" pitchFamily="66" charset="0"/>
              </a:rPr>
              <a:t>点燃时，蜡烛发生哪些变化？</a:t>
            </a:r>
            <a:endParaRPr lang="zh-CN" altLang="en-US" sz="3000">
              <a:effectLst/>
              <a:latin typeface="Comic Sans MS" panose="030F0702030302020204" pitchFamily="66" charset="0"/>
            </a:endParaRPr>
          </a:p>
        </p:txBody>
      </p:sp>
      <p:sp>
        <p:nvSpPr>
          <p:cNvPr id="20485" name="Text Box 5"/>
          <p:cNvSpPr/>
          <p:nvPr>
            <p:custDataLst>
              <p:tags r:id="rId4"/>
            </p:custDataLst>
          </p:nvPr>
        </p:nvSpPr>
        <p:spPr>
          <a:xfrm>
            <a:off x="1330719" y="1168148"/>
            <a:ext cx="3808089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en-US" sz="2800">
                <a:effectLst/>
                <a:latin typeface="黑体" panose="02010609060101010101" pitchFamily="49" charset="-122"/>
              </a:rPr>
              <a:t>⑴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起始，</a:t>
            </a:r>
            <a:r>
              <a:rPr lang="en-US" altLang="zh-CN" sz="2800">
                <a:effectLst/>
                <a:latin typeface="Comic Sans MS" panose="030F0702030302020204" pitchFamily="66" charset="0"/>
              </a:rPr>
              <a:t>_______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；</a:t>
            </a:r>
            <a:endParaRPr lang="zh-CN" altLang="en-US" sz="2800">
              <a:effectLst/>
              <a:latin typeface="Comic Sans MS" panose="030F0702030302020204" pitchFamily="66" charset="0"/>
            </a:endParaRPr>
          </a:p>
        </p:txBody>
      </p:sp>
      <p:sp>
        <p:nvSpPr>
          <p:cNvPr id="20486" name="Text Box 6"/>
          <p:cNvSpPr/>
          <p:nvPr>
            <p:custDataLst>
              <p:tags r:id="rId5"/>
            </p:custDataLst>
          </p:nvPr>
        </p:nvSpPr>
        <p:spPr>
          <a:xfrm>
            <a:off x="1331910" y="3274623"/>
            <a:ext cx="6265842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en-US" sz="2800">
                <a:effectLst/>
              </a:rPr>
              <a:t>⑶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刚熄灭时，</a:t>
            </a:r>
            <a:r>
              <a:rPr lang="en-US" altLang="zh-CN" sz="2800">
                <a:effectLst/>
                <a:latin typeface="Comic Sans MS" panose="030F0702030302020204" pitchFamily="66" charset="0"/>
              </a:rPr>
              <a:t>________________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；</a:t>
            </a:r>
            <a:endParaRPr lang="zh-CN" altLang="en-US" sz="2800">
              <a:effectLst/>
              <a:latin typeface="Comic Sans MS" panose="030F0702030302020204" pitchFamily="66" charset="0"/>
            </a:endParaRPr>
          </a:p>
        </p:txBody>
      </p:sp>
      <p:sp>
        <p:nvSpPr>
          <p:cNvPr id="20487" name="Text Box 7"/>
          <p:cNvSpPr/>
          <p:nvPr>
            <p:custDataLst>
              <p:tags r:id="rId6"/>
            </p:custDataLst>
          </p:nvPr>
        </p:nvSpPr>
        <p:spPr>
          <a:xfrm>
            <a:off x="1330719" y="3815233"/>
            <a:ext cx="6427787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en-US" sz="2800">
                <a:effectLst/>
              </a:rPr>
              <a:t>⑷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熄灭后一段时间，</a:t>
            </a:r>
            <a:r>
              <a:rPr lang="en-US" altLang="zh-CN" sz="2800">
                <a:effectLst/>
                <a:latin typeface="Comic Sans MS" panose="030F0702030302020204" pitchFamily="66" charset="0"/>
              </a:rPr>
              <a:t>__________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。</a:t>
            </a:r>
            <a:endParaRPr lang="zh-CN" altLang="en-US" sz="2800">
              <a:effectLst/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482" name="Text Box 2"/>
          <p:cNvSpPr/>
          <p:nvPr>
            <p:custDataLst>
              <p:tags r:id="rId1"/>
            </p:custDataLst>
          </p:nvPr>
        </p:nvSpPr>
        <p:spPr>
          <a:xfrm>
            <a:off x="1330719" y="1836743"/>
            <a:ext cx="6670705" cy="13836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/>
            <a:r>
              <a:rPr lang="zh-CN" altLang="en-US" sz="2800">
                <a:effectLst/>
              </a:rPr>
              <a:t>⑵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点燃后，火焰上的烧杯内壁有</a:t>
            </a:r>
            <a:r>
              <a:rPr lang="zh-CN" altLang="en-US" sz="2800">
                <a:effectLst/>
                <a:latin typeface="Arial" panose="020B0604020202020204"/>
                <a:ea typeface="宋体" panose="02010600030101010101" pitchFamily="2" charset="-122"/>
              </a:rPr>
              <a:t>____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，加入少量澄清石灰水的烧杯内壁变</a:t>
            </a:r>
            <a:r>
              <a:rPr lang="zh-CN" altLang="en-US" sz="2800">
                <a:effectLst/>
                <a:latin typeface="Arial" panose="020B0604020202020204"/>
                <a:ea typeface="宋体" panose="02010600030101010101" pitchFamily="2" charset="-122"/>
              </a:rPr>
              <a:t>____，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蜡烛逐渐</a:t>
            </a:r>
            <a:r>
              <a:rPr lang="zh-CN" altLang="en-US" sz="2800" u="sng">
                <a:effectLst/>
                <a:latin typeface="Comic Sans MS" panose="030F0702030302020204" pitchFamily="66" charset="0"/>
              </a:rPr>
              <a:t>      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；</a:t>
            </a:r>
            <a:endParaRPr lang="zh-CN" altLang="en-US" sz="2800">
              <a:effectLst/>
              <a:latin typeface="Comic Sans MS" panose="030F0702030302020204" pitchFamily="66" charset="0"/>
            </a:endParaRPr>
          </a:p>
        </p:txBody>
      </p:sp>
      <p:sp>
        <p:nvSpPr>
          <p:cNvPr id="20483" name="Text Box 3"/>
          <p:cNvSpPr/>
          <p:nvPr>
            <p:custDataLst>
              <p:tags r:id="rId2"/>
            </p:custDataLst>
          </p:nvPr>
        </p:nvSpPr>
        <p:spPr>
          <a:xfrm>
            <a:off x="3275250" y="0"/>
            <a:ext cx="2807840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en-US" sz="3000">
                <a:solidFill>
                  <a:srgbClr val="0000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</a:rPr>
              <a:t>  蜡烛燃烧</a:t>
            </a:r>
            <a:endParaRPr lang="zh-CN" altLang="en-US" sz="3000">
              <a:solidFill>
                <a:srgbClr val="0000FF"/>
              </a:solidFill>
              <a:effectLst>
                <a:outerShdw blurRad="38100" dist="38100" dir="270000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484" name="Text Box 4"/>
          <p:cNvSpPr/>
          <p:nvPr>
            <p:custDataLst>
              <p:tags r:id="rId3"/>
            </p:custDataLst>
          </p:nvPr>
        </p:nvSpPr>
        <p:spPr>
          <a:xfrm>
            <a:off x="1277134" y="573952"/>
            <a:ext cx="5778816" cy="55308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en-US" sz="3000">
                <a:effectLst/>
                <a:latin typeface="Comic Sans MS" panose="030F0702030302020204" pitchFamily="66" charset="0"/>
              </a:rPr>
              <a:t>点燃时，蜡烛发生哪些变化？</a:t>
            </a:r>
            <a:endParaRPr lang="zh-CN" altLang="en-US" sz="3000">
              <a:effectLst/>
              <a:latin typeface="Comic Sans MS" panose="030F0702030302020204" pitchFamily="66" charset="0"/>
            </a:endParaRPr>
          </a:p>
        </p:txBody>
      </p:sp>
      <p:sp>
        <p:nvSpPr>
          <p:cNvPr id="20485" name="Text Box 5"/>
          <p:cNvSpPr/>
          <p:nvPr>
            <p:custDataLst>
              <p:tags r:id="rId4"/>
            </p:custDataLst>
          </p:nvPr>
        </p:nvSpPr>
        <p:spPr>
          <a:xfrm>
            <a:off x="1330719" y="1168148"/>
            <a:ext cx="3808089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en-US" sz="2800">
                <a:effectLst/>
                <a:latin typeface="黑体" panose="02010609060101010101" pitchFamily="49" charset="-122"/>
              </a:rPr>
              <a:t>⑴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起始，</a:t>
            </a:r>
            <a:r>
              <a:rPr lang="en-US" altLang="zh-CN" sz="2800">
                <a:effectLst/>
                <a:latin typeface="Comic Sans MS" panose="030F0702030302020204" pitchFamily="66" charset="0"/>
              </a:rPr>
              <a:t>_______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；</a:t>
            </a:r>
            <a:endParaRPr lang="zh-CN" altLang="en-US" sz="2800">
              <a:effectLst/>
              <a:latin typeface="Comic Sans MS" panose="030F0702030302020204" pitchFamily="66" charset="0"/>
            </a:endParaRPr>
          </a:p>
        </p:txBody>
      </p:sp>
      <p:sp>
        <p:nvSpPr>
          <p:cNvPr id="20486" name="Text Box 6"/>
          <p:cNvSpPr/>
          <p:nvPr>
            <p:custDataLst>
              <p:tags r:id="rId5"/>
            </p:custDataLst>
          </p:nvPr>
        </p:nvSpPr>
        <p:spPr>
          <a:xfrm>
            <a:off x="1331910" y="3274623"/>
            <a:ext cx="6265842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en-US" sz="2800">
                <a:effectLst/>
              </a:rPr>
              <a:t>⑶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刚熄灭时，</a:t>
            </a:r>
            <a:r>
              <a:rPr lang="en-US" altLang="zh-CN" sz="2800">
                <a:effectLst/>
                <a:latin typeface="Comic Sans MS" panose="030F0702030302020204" pitchFamily="66" charset="0"/>
              </a:rPr>
              <a:t>________________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；</a:t>
            </a:r>
            <a:endParaRPr lang="zh-CN" altLang="en-US" sz="2800">
              <a:effectLst/>
              <a:latin typeface="Comic Sans MS" panose="030F0702030302020204" pitchFamily="66" charset="0"/>
            </a:endParaRPr>
          </a:p>
        </p:txBody>
      </p:sp>
      <p:sp>
        <p:nvSpPr>
          <p:cNvPr id="20487" name="Text Box 7"/>
          <p:cNvSpPr/>
          <p:nvPr>
            <p:custDataLst>
              <p:tags r:id="rId6"/>
            </p:custDataLst>
          </p:nvPr>
        </p:nvSpPr>
        <p:spPr>
          <a:xfrm>
            <a:off x="1330719" y="3815233"/>
            <a:ext cx="6427787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en-US" sz="2800">
                <a:effectLst/>
              </a:rPr>
              <a:t>⑷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熄灭后一段时间，</a:t>
            </a:r>
            <a:r>
              <a:rPr lang="en-US" altLang="zh-CN" sz="2800">
                <a:effectLst/>
                <a:latin typeface="Comic Sans MS" panose="030F0702030302020204" pitchFamily="66" charset="0"/>
              </a:rPr>
              <a:t>__________</a:t>
            </a:r>
            <a:r>
              <a:rPr lang="zh-CN" altLang="en-US" sz="2800">
                <a:effectLst/>
                <a:latin typeface="Comic Sans MS" panose="030F0702030302020204" pitchFamily="66" charset="0"/>
              </a:rPr>
              <a:t>。</a:t>
            </a:r>
            <a:endParaRPr lang="zh-CN" altLang="en-US" sz="2800">
              <a:effectLst/>
              <a:latin typeface="Comic Sans MS" panose="030F0702030302020204" pitchFamily="66" charset="0"/>
            </a:endParaRPr>
          </a:p>
        </p:txBody>
      </p:sp>
      <p:sp>
        <p:nvSpPr>
          <p:cNvPr id="20488" name="Text Box 8"/>
          <p:cNvSpPr/>
          <p:nvPr>
            <p:custDataLst>
              <p:tags r:id="rId7"/>
            </p:custDataLst>
          </p:nvPr>
        </p:nvSpPr>
        <p:spPr>
          <a:xfrm>
            <a:off x="2897775" y="1168148"/>
            <a:ext cx="1837362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</a:rPr>
              <a:t>蜡烛熔化</a:t>
            </a:r>
            <a:endParaRPr lang="zh-CN" altLang="en-US" sz="240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489" name="Text Box 9"/>
          <p:cNvSpPr/>
          <p:nvPr>
            <p:custDataLst>
              <p:tags r:id="rId8"/>
            </p:custDataLst>
          </p:nvPr>
        </p:nvSpPr>
        <p:spPr>
          <a:xfrm>
            <a:off x="6240183" y="1905483"/>
            <a:ext cx="183617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</a:rPr>
              <a:t>水雾</a:t>
            </a:r>
            <a:endParaRPr lang="zh-CN" altLang="en-US" sz="240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490" name="Text Box 10"/>
          <p:cNvSpPr/>
          <p:nvPr>
            <p:custDataLst>
              <p:tags r:id="rId9"/>
            </p:custDataLst>
          </p:nvPr>
        </p:nvSpPr>
        <p:spPr>
          <a:xfrm>
            <a:off x="3383610" y="3271051"/>
            <a:ext cx="3456811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</a:rPr>
              <a:t>烛芯上方出现一缕白烟</a:t>
            </a:r>
            <a:endParaRPr lang="zh-CN" altLang="en-US" sz="240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491" name="Text Box 11"/>
          <p:cNvSpPr/>
          <p:nvPr>
            <p:custDataLst>
              <p:tags r:id="rId10"/>
            </p:custDataLst>
          </p:nvPr>
        </p:nvSpPr>
        <p:spPr>
          <a:xfrm>
            <a:off x="4626776" y="3811662"/>
            <a:ext cx="2430366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</a:rPr>
              <a:t>蜡烛液体凝固</a:t>
            </a:r>
            <a:endParaRPr lang="zh-CN" altLang="en-US" sz="240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0492" name="AutoShape 12"/>
          <p:cNvSpPr/>
          <p:nvPr>
            <p:custDataLst>
              <p:tags r:id="rId11"/>
            </p:custDataLst>
          </p:nvPr>
        </p:nvSpPr>
        <p:spPr>
          <a:xfrm>
            <a:off x="4572000" y="1059787"/>
            <a:ext cx="1350335" cy="378665"/>
          </a:xfrm>
          <a:prstGeom prst="wedgeRoundRectCallout">
            <a:avLst>
              <a:gd name="adj1" fmla="val -79907"/>
              <a:gd name="adj2" fmla="val 37046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t"/>
          <a:p>
            <a:pPr algn="ctr" defTabSz="914400"/>
            <a:r>
              <a:rPr lang="zh-CN" altLang="en-US" sz="2100">
                <a:effectLst>
                  <a:outerShdw blurRad="38100" dist="38100" dir="2700000">
                    <a:srgbClr val="000000"/>
                  </a:outerShdw>
                </a:effectLst>
              </a:rPr>
              <a:t>物理变化</a:t>
            </a:r>
            <a:endParaRPr lang="zh-CN" altLang="en-US" sz="210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20493" name="AutoShape 13"/>
          <p:cNvSpPr/>
          <p:nvPr>
            <p:custDataLst>
              <p:tags r:id="rId12"/>
            </p:custDataLst>
          </p:nvPr>
        </p:nvSpPr>
        <p:spPr>
          <a:xfrm>
            <a:off x="6137866" y="1168148"/>
            <a:ext cx="1350335" cy="323890"/>
          </a:xfrm>
          <a:prstGeom prst="wedgeRoundRectCallout">
            <a:avLst>
              <a:gd name="adj1" fmla="val -2824"/>
              <a:gd name="adj2" fmla="val 236028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t"/>
          <a:p>
            <a:pPr algn="ctr" defTabSz="914400"/>
            <a:r>
              <a:rPr lang="zh-CN" altLang="en-US" sz="2100">
                <a:effectLst>
                  <a:outerShdw blurRad="38100" dist="38100" dir="2700000">
                    <a:srgbClr val="000000"/>
                  </a:outerShdw>
                </a:effectLst>
              </a:rPr>
              <a:t>化学变化</a:t>
            </a:r>
            <a:endParaRPr lang="zh-CN" altLang="en-US" sz="210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20494" name="AutoShape 14"/>
          <p:cNvSpPr/>
          <p:nvPr>
            <p:custDataLst>
              <p:tags r:id="rId13"/>
            </p:custDataLst>
          </p:nvPr>
        </p:nvSpPr>
        <p:spPr>
          <a:xfrm>
            <a:off x="4733945" y="2842373"/>
            <a:ext cx="1350335" cy="378665"/>
          </a:xfrm>
          <a:prstGeom prst="wedgeRoundRectCallout">
            <a:avLst>
              <a:gd name="adj1" fmla="val 93208"/>
              <a:gd name="adj2" fmla="val -58176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t"/>
          <a:p>
            <a:pPr algn="ctr" defTabSz="914400"/>
            <a:r>
              <a:rPr lang="zh-CN" altLang="en-US" sz="2100">
                <a:effectLst>
                  <a:outerShdw blurRad="38100" dist="38100" dir="2700000">
                    <a:srgbClr val="000000"/>
                  </a:outerShdw>
                </a:effectLst>
              </a:rPr>
              <a:t>化学变化</a:t>
            </a:r>
            <a:endParaRPr lang="zh-CN" altLang="en-US" sz="210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20495" name="AutoShape 15"/>
          <p:cNvSpPr/>
          <p:nvPr>
            <p:custDataLst>
              <p:tags r:id="rId14"/>
            </p:custDataLst>
          </p:nvPr>
        </p:nvSpPr>
        <p:spPr>
          <a:xfrm>
            <a:off x="6635608" y="3011463"/>
            <a:ext cx="1350335" cy="378665"/>
          </a:xfrm>
          <a:prstGeom prst="wedgeRoundRectCallout">
            <a:avLst>
              <a:gd name="adj1" fmla="val -58602"/>
              <a:gd name="adj2" fmla="val 102074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t"/>
          <a:p>
            <a:pPr algn="ctr" defTabSz="914400"/>
            <a:r>
              <a:rPr lang="zh-CN" altLang="en-US" sz="2100">
                <a:effectLst>
                  <a:outerShdw blurRad="38100" dist="38100" dir="2700000">
                    <a:srgbClr val="000000"/>
                  </a:outerShdw>
                </a:effectLst>
              </a:rPr>
              <a:t>物理变化</a:t>
            </a:r>
            <a:endParaRPr lang="zh-CN" altLang="en-US" sz="210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20496" name="AutoShape 16"/>
          <p:cNvSpPr/>
          <p:nvPr>
            <p:custDataLst>
              <p:tags r:id="rId15"/>
            </p:custDataLst>
          </p:nvPr>
        </p:nvSpPr>
        <p:spPr>
          <a:xfrm>
            <a:off x="6640371" y="3005509"/>
            <a:ext cx="1350335" cy="378665"/>
          </a:xfrm>
          <a:prstGeom prst="wedgeRoundRectCallout">
            <a:avLst>
              <a:gd name="adj1" fmla="val -57824"/>
              <a:gd name="adj2" fmla="val 232014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t"/>
          <a:p>
            <a:pPr algn="ctr" defTabSz="914400"/>
            <a:r>
              <a:rPr lang="zh-CN" altLang="en-US" sz="2100">
                <a:effectLst>
                  <a:outerShdw blurRad="38100" dist="38100" dir="2700000">
                    <a:srgbClr val="000000"/>
                  </a:outerShdw>
                </a:effectLst>
              </a:rPr>
              <a:t>物理变化</a:t>
            </a:r>
            <a:endParaRPr lang="zh-CN" altLang="en-US" sz="210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  <p:sp>
        <p:nvSpPr>
          <p:cNvPr id="20497" name="Text Box 17"/>
          <p:cNvSpPr/>
          <p:nvPr>
            <p:custDataLst>
              <p:tags r:id="rId16"/>
            </p:custDataLst>
          </p:nvPr>
        </p:nvSpPr>
        <p:spPr>
          <a:xfrm>
            <a:off x="6267571" y="2284148"/>
            <a:ext cx="97286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</a:rPr>
              <a:t>浑浊</a:t>
            </a:r>
            <a:endParaRPr lang="zh-CN" altLang="en-US" sz="1350" b="0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20498" name="Text Box 18"/>
          <p:cNvSpPr/>
          <p:nvPr>
            <p:custDataLst>
              <p:tags r:id="rId17"/>
            </p:custDataLst>
          </p:nvPr>
        </p:nvSpPr>
        <p:spPr>
          <a:xfrm>
            <a:off x="2412185" y="2744418"/>
            <a:ext cx="97167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defTabSz="914400">
              <a:spcBef>
                <a:spcPct val="50000"/>
              </a:spcBef>
            </a:pPr>
            <a:r>
              <a:rPr lang="zh-CN" altLang="en-US" sz="240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panose="030F0702030302020204" pitchFamily="66" charset="0"/>
              </a:rPr>
              <a:t>变短</a:t>
            </a:r>
            <a:endParaRPr lang="zh-CN" altLang="en-US" sz="1350" b="0">
              <a:latin typeface="Arial" panose="020B0604020202020204"/>
              <a:ea typeface="宋体" panose="02010600030101010101" pitchFamily="2" charset="-122"/>
            </a:endParaRPr>
          </a:p>
        </p:txBody>
      </p:sp>
      <p:sp>
        <p:nvSpPr>
          <p:cNvPr id="20499" name="AutoShape 19"/>
          <p:cNvSpPr/>
          <p:nvPr>
            <p:custDataLst>
              <p:tags r:id="rId18"/>
            </p:custDataLst>
          </p:nvPr>
        </p:nvSpPr>
        <p:spPr>
          <a:xfrm>
            <a:off x="3330025" y="2842373"/>
            <a:ext cx="1350335" cy="323890"/>
          </a:xfrm>
          <a:prstGeom prst="wedgeRoundRectCallout">
            <a:avLst>
              <a:gd name="adj1" fmla="val -63051"/>
              <a:gd name="adj2" fmla="val 21690"/>
              <a:gd name="adj3" fmla="val 16667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0" tIns="0" rIns="0" bIns="0" anchor="t"/>
          <a:p>
            <a:pPr algn="ctr" defTabSz="914400"/>
            <a:r>
              <a:rPr lang="zh-CN" altLang="en-US" sz="2100">
                <a:effectLst>
                  <a:outerShdw blurRad="38100" dist="38100" dir="2700000">
                    <a:srgbClr val="000000"/>
                  </a:outerShdw>
                </a:effectLst>
              </a:rPr>
              <a:t>物理变化</a:t>
            </a:r>
            <a:endParaRPr lang="zh-CN" altLang="en-US" sz="2100">
              <a:effectLst>
                <a:outerShdw blurRad="38100" dist="38100" dir="270000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 fill="hold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 fill="hold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 fill="hold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 fill="hold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 fill="hold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 fill="hold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2" grpId="0" bldLvl="0" animBg="1"/>
      <p:bldP spid="20493" grpId="0" bldLvl="0" animBg="1"/>
      <p:bldP spid="20494" grpId="0" bldLvl="0" animBg="1"/>
      <p:bldP spid="20495" grpId="0" bldLvl="0" animBg="1"/>
      <p:bldP spid="20496" grpId="0" bldLvl="0" animBg="1"/>
      <p:bldP spid="20499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2400" y="600075"/>
            <a:ext cx="914400" cy="675005"/>
          </a:xfrm>
          <a:solidFill>
            <a:schemeClr val="tx1"/>
          </a:solidFill>
        </p:spPr>
        <p:txBody>
          <a:bodyPr anchor="t"/>
          <a:p>
            <a:pPr>
              <a:lnSpc>
                <a:spcPct val="80000"/>
              </a:lnSpc>
              <a:buNone/>
            </a:pPr>
            <a:r>
              <a:rPr lang="zh-CN" altLang="en-US" sz="2000" b="1" dirty="0">
                <a:solidFill>
                  <a:schemeClr val="bg1"/>
                </a:solidFill>
                <a:ea typeface="黑体" panose="02010609060101010101" pitchFamily="49" charset="-122"/>
              </a:rPr>
              <a:t>石蜡 </a:t>
            </a:r>
            <a:endParaRPr lang="zh-CN" altLang="en-US" sz="2000" b="1" dirty="0">
              <a:solidFill>
                <a:schemeClr val="bg1"/>
              </a:solidFill>
              <a:ea typeface="黑体" panose="02010609060101010101" pitchFamily="49" charset="-122"/>
            </a:endParaRPr>
          </a:p>
          <a:p>
            <a:pPr>
              <a:lnSpc>
                <a:spcPct val="80000"/>
              </a:lnSpc>
              <a:buNone/>
            </a:pPr>
            <a:r>
              <a:rPr lang="zh-CN" altLang="en-US" sz="2000" b="1" dirty="0">
                <a:solidFill>
                  <a:schemeClr val="bg1"/>
                </a:solidFill>
                <a:ea typeface="黑体" panose="02010609060101010101" pitchFamily="49" charset="-122"/>
              </a:rPr>
              <a:t>固体 </a:t>
            </a:r>
            <a:endParaRPr lang="zh-CN" altLang="en-US" sz="2000" b="1" dirty="0">
              <a:solidFill>
                <a:schemeClr val="bg1"/>
              </a:solidFill>
              <a:ea typeface="黑体" panose="02010609060101010101" pitchFamily="49" charset="-122"/>
            </a:endParaRPr>
          </a:p>
          <a:p>
            <a:pPr>
              <a:lnSpc>
                <a:spcPct val="80000"/>
              </a:lnSpc>
              <a:buNone/>
            </a:pPr>
            <a:endParaRPr lang="zh-CN" altLang="en-US" sz="2000" b="1" dirty="0">
              <a:solidFill>
                <a:schemeClr val="bg1"/>
              </a:solidFill>
              <a:ea typeface="黑体" panose="02010609060101010101" pitchFamily="49" charset="-122"/>
            </a:endParaRPr>
          </a:p>
        </p:txBody>
      </p:sp>
      <p:sp>
        <p:nvSpPr>
          <p:cNvPr id="4" name="直接连接符 3"/>
          <p:cNvSpPr/>
          <p:nvPr/>
        </p:nvSpPr>
        <p:spPr>
          <a:xfrm>
            <a:off x="1295400" y="1057275"/>
            <a:ext cx="914400" cy="0"/>
          </a:xfrm>
          <a:prstGeom prst="line">
            <a:avLst/>
          </a:prstGeom>
          <a:ln w="412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" name="文本框 4"/>
          <p:cNvSpPr txBox="1"/>
          <p:nvPr/>
        </p:nvSpPr>
        <p:spPr>
          <a:xfrm>
            <a:off x="1240155" y="581978"/>
            <a:ext cx="914400" cy="39878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受热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90800" y="492125"/>
            <a:ext cx="1143635" cy="70675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石蜡   小液滴</a:t>
            </a:r>
            <a:endParaRPr lang="zh-CN" altLang="en-US" sz="2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" name="直接连接符 6"/>
          <p:cNvSpPr/>
          <p:nvPr/>
        </p:nvSpPr>
        <p:spPr>
          <a:xfrm>
            <a:off x="4114800" y="1057275"/>
            <a:ext cx="1066800" cy="0"/>
          </a:xfrm>
          <a:prstGeom prst="line">
            <a:avLst/>
          </a:prstGeom>
          <a:ln w="412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8" name="文本框 7"/>
          <p:cNvSpPr txBox="1"/>
          <p:nvPr/>
        </p:nvSpPr>
        <p:spPr>
          <a:xfrm>
            <a:off x="5334000" y="568325"/>
            <a:ext cx="720090" cy="70675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石蜡     蒸气</a:t>
            </a:r>
            <a:endParaRPr lang="zh-CN" altLang="en-US" sz="2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114800" y="568325"/>
            <a:ext cx="716280" cy="398780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受热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0" name="直接连接符 9"/>
          <p:cNvSpPr/>
          <p:nvPr/>
        </p:nvSpPr>
        <p:spPr>
          <a:xfrm>
            <a:off x="6363335" y="1057275"/>
            <a:ext cx="990600" cy="0"/>
          </a:xfrm>
          <a:prstGeom prst="line">
            <a:avLst/>
          </a:prstGeom>
          <a:ln w="412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11" name="文本框 10"/>
          <p:cNvSpPr txBox="1"/>
          <p:nvPr/>
        </p:nvSpPr>
        <p:spPr>
          <a:xfrm>
            <a:off x="7492365" y="492125"/>
            <a:ext cx="1371600" cy="706755"/>
          </a:xfrm>
          <a:prstGeom prst="rect">
            <a:avLst/>
          </a:prstGeom>
          <a:solidFill>
            <a:schemeClr val="tx1"/>
          </a:solidFill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石蜡 的小颗粒</a:t>
            </a:r>
            <a:endParaRPr lang="zh-CN" altLang="en-US" sz="2000" b="1" dirty="0">
              <a:solidFill>
                <a:schemeClr val="bg1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401435" y="599758"/>
            <a:ext cx="914400" cy="398780"/>
          </a:xfrm>
          <a:prstGeom prst="rect">
            <a:avLst/>
          </a:prstGeom>
          <a:solidFill>
            <a:srgbClr val="000000"/>
          </a:solidFill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冷凝</a:t>
            </a:r>
            <a:endParaRPr lang="zh-CN" altLang="en-US" sz="2000" b="1" dirty="0">
              <a:solidFill>
                <a:schemeClr val="bg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73050" y="1518920"/>
            <a:ext cx="7620000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此过程只是石蜡的状态发生改变，本质未变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33400" y="2108835"/>
            <a:ext cx="7543800" cy="39878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石蜡燃烧：发光、放热、产生二氧化碳和水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57200" y="2705418"/>
            <a:ext cx="7696200" cy="1274763"/>
            <a:chOff x="288" y="3167"/>
            <a:chExt cx="4848" cy="803"/>
          </a:xfrm>
        </p:grpSpPr>
        <p:sp>
          <p:nvSpPr>
            <p:cNvPr id="16" name="文本框 144402"/>
            <p:cNvSpPr txBox="1"/>
            <p:nvPr/>
          </p:nvSpPr>
          <p:spPr>
            <a:xfrm>
              <a:off x="288" y="3312"/>
              <a:ext cx="4848" cy="65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000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石蜡    </a:t>
              </a:r>
              <a:r>
                <a:rPr lang="en-US" altLang="zh-CN" sz="2000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+   </a:t>
              </a:r>
              <a:r>
                <a:rPr lang="zh-CN" altLang="en-US" sz="2000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氧气                   水     </a:t>
              </a:r>
              <a:r>
                <a:rPr lang="en-US" altLang="zh-CN" sz="2000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+      </a:t>
              </a:r>
              <a:r>
                <a:rPr lang="zh-CN" altLang="en-US" sz="2000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二氧化碳 </a:t>
              </a:r>
              <a:endPara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  <a:p>
              <a:pPr>
                <a:spcBef>
                  <a:spcPct val="50000"/>
                </a:spcBef>
              </a:pPr>
              <a:r>
                <a:rPr lang="zh-CN" altLang="en-US" sz="2000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                 </a:t>
              </a:r>
              <a:r>
                <a:rPr lang="en-US" altLang="zh-CN"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0</a:t>
              </a:r>
              <a:r>
                <a:rPr lang="en-US" altLang="zh-CN" sz="20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2</a:t>
              </a:r>
              <a:r>
                <a:rPr lang="en-US" altLang="zh-CN"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              H</a:t>
              </a:r>
              <a:r>
                <a:rPr lang="en-US" altLang="zh-CN" sz="20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2</a:t>
              </a:r>
              <a:r>
                <a:rPr lang="en-US" altLang="zh-CN" sz="28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O          CO</a:t>
              </a:r>
              <a:r>
                <a:rPr lang="en-US" altLang="zh-CN" sz="2000" b="1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2     </a:t>
              </a:r>
              <a:endParaRPr lang="en-US" altLang="zh-CN" sz="2000" b="1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  <p:sp>
          <p:nvSpPr>
            <p:cNvPr id="17" name="直接连接符 144404"/>
            <p:cNvSpPr/>
            <p:nvPr/>
          </p:nvSpPr>
          <p:spPr>
            <a:xfrm>
              <a:off x="1872" y="3504"/>
              <a:ext cx="1056" cy="0"/>
            </a:xfrm>
            <a:prstGeom prst="line">
              <a:avLst/>
            </a:prstGeom>
            <a:ln w="44450" cap="flat" cmpd="sng">
              <a:solidFill>
                <a:schemeClr val="bg1"/>
              </a:solidFill>
              <a:prstDash val="solid"/>
              <a:round/>
              <a:headEnd type="none" w="med" len="med"/>
              <a:tailEnd type="triangle" w="med" len="med"/>
            </a:ln>
          </p:spPr>
        </p:sp>
        <p:sp>
          <p:nvSpPr>
            <p:cNvPr id="18" name="文本框 144405"/>
            <p:cNvSpPr txBox="1"/>
            <p:nvPr/>
          </p:nvSpPr>
          <p:spPr>
            <a:xfrm>
              <a:off x="1504" y="3167"/>
              <a:ext cx="499" cy="251"/>
            </a:xfrm>
            <a:prstGeom prst="rect">
              <a:avLst/>
            </a:prstGeom>
            <a:solidFill>
              <a:schemeClr val="tx1"/>
            </a:solidFill>
            <a:ln w="9525">
              <a:noFill/>
            </a:ln>
          </p:spPr>
          <p:txBody>
            <a:bodyPr wrap="square" anchor="t">
              <a:spAutoFit/>
            </a:bodyPr>
            <a:p>
              <a:pPr>
                <a:spcBef>
                  <a:spcPct val="50000"/>
                </a:spcBef>
              </a:pPr>
              <a:r>
                <a:rPr lang="zh-CN" altLang="en-US" sz="2000" b="1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</a:rPr>
                <a:t>点燃</a:t>
              </a:r>
              <a:endParaRPr lang="zh-CN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9" name="直接连接符 18"/>
          <p:cNvSpPr/>
          <p:nvPr/>
        </p:nvSpPr>
        <p:spPr>
          <a:xfrm>
            <a:off x="2326640" y="3172460"/>
            <a:ext cx="914400" cy="0"/>
          </a:xfrm>
          <a:prstGeom prst="line">
            <a:avLst/>
          </a:prstGeom>
          <a:ln w="4127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0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4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charRg st="4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charRg st="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build="p"/>
      <p:bldP spid="6" grpId="0" bldLvl="0" animBg="1"/>
      <p:bldP spid="9" grpId="0" bldLvl="0" animBg="1"/>
      <p:bldP spid="11" grpId="0" bldLvl="0" animBg="1"/>
      <p:bldP spid="12" grpId="0" bldLvl="0" animBg="1"/>
      <p:bldP spid="13" grpId="0"/>
      <p:bldP spid="14" grpId="0"/>
    </p:bldLst>
  </p:timing>
</p:sld>
</file>

<file path=ppt/tags/tag1.xml><?xml version="1.0" encoding="utf-8"?>
<p:tagLst xmlns:p="http://schemas.openxmlformats.org/presentationml/2006/main">
  <p:tag name="AS_UNIQUEID" val="214"/>
</p:tagLst>
</file>

<file path=ppt/tags/tag10.xml><?xml version="1.0" encoding="utf-8"?>
<p:tagLst xmlns:p="http://schemas.openxmlformats.org/presentationml/2006/main">
  <p:tag name="AS_UNIQUEID" val="223"/>
</p:tagLst>
</file>

<file path=ppt/tags/tag11.xml><?xml version="1.0" encoding="utf-8"?>
<p:tagLst xmlns:p="http://schemas.openxmlformats.org/presentationml/2006/main">
  <p:tag name="AS_UNIQUEID" val="224"/>
</p:tagLst>
</file>

<file path=ppt/tags/tag12.xml><?xml version="1.0" encoding="utf-8"?>
<p:tagLst xmlns:p="http://schemas.openxmlformats.org/presentationml/2006/main">
  <p:tag name="AS_UNIQUEID" val="225"/>
</p:tagLst>
</file>

<file path=ppt/tags/tag13.xml><?xml version="1.0" encoding="utf-8"?>
<p:tagLst xmlns:p="http://schemas.openxmlformats.org/presentationml/2006/main">
  <p:tag name="AS_UNIQUEID" val="226"/>
</p:tagLst>
</file>

<file path=ppt/tags/tag14.xml><?xml version="1.0" encoding="utf-8"?>
<p:tagLst xmlns:p="http://schemas.openxmlformats.org/presentationml/2006/main">
  <p:tag name="AS_UNIQUEID" val="227"/>
</p:tagLst>
</file>

<file path=ppt/tags/tag15.xml><?xml version="1.0" encoding="utf-8"?>
<p:tagLst xmlns:p="http://schemas.openxmlformats.org/presentationml/2006/main">
  <p:tag name="AS_UNIQUEID" val="228"/>
</p:tagLst>
</file>

<file path=ppt/tags/tag16.xml><?xml version="1.0" encoding="utf-8"?>
<p:tagLst xmlns:p="http://schemas.openxmlformats.org/presentationml/2006/main">
  <p:tag name="KSO_WM_UNIT_TABLE_BEAUTIFY" val="smartTable{a318a3aa-848b-4572-bd9a-218e4b6360dc}"/>
</p:tagLst>
</file>

<file path=ppt/tags/tag17.xml><?xml version="1.0" encoding="utf-8"?>
<p:tagLst xmlns:p="http://schemas.openxmlformats.org/presentationml/2006/main">
  <p:tag name="KSO_WM_UNIT_TABLE_BEAUTIFY" val="smartTable{78bff2c3-b84c-46a5-a6e9-26680505dc50}"/>
</p:tagLst>
</file>

<file path=ppt/tags/tag18.xml><?xml version="1.0" encoding="utf-8"?>
<p:tagLst xmlns:p="http://schemas.openxmlformats.org/presentationml/2006/main">
  <p:tag name="AS_UNIQUEID" val="162"/>
</p:tagLst>
</file>

<file path=ppt/tags/tag19.xml><?xml version="1.0" encoding="utf-8"?>
<p:tagLst xmlns:p="http://schemas.openxmlformats.org/presentationml/2006/main">
  <p:tag name="AS_UNIQUEID" val="163"/>
</p:tagLst>
</file>

<file path=ppt/tags/tag2.xml><?xml version="1.0" encoding="utf-8"?>
<p:tagLst xmlns:p="http://schemas.openxmlformats.org/presentationml/2006/main">
  <p:tag name="AS_UNIQUEID" val="215"/>
</p:tagLst>
</file>

<file path=ppt/tags/tag20.xml><?xml version="1.0" encoding="utf-8"?>
<p:tagLst xmlns:p="http://schemas.openxmlformats.org/presentationml/2006/main">
  <p:tag name="AS_UNIQUEID" val="164"/>
</p:tagLst>
</file>

<file path=ppt/tags/tag21.xml><?xml version="1.0" encoding="utf-8"?>
<p:tagLst xmlns:p="http://schemas.openxmlformats.org/presentationml/2006/main">
  <p:tag name="AS_UNIQUEID" val="165"/>
</p:tagLst>
</file>

<file path=ppt/tags/tag22.xml><?xml version="1.0" encoding="utf-8"?>
<p:tagLst xmlns:p="http://schemas.openxmlformats.org/presentationml/2006/main">
  <p:tag name="AS_UNIQUEID" val="166"/>
</p:tagLst>
</file>

<file path=ppt/tags/tag23.xml><?xml version="1.0" encoding="utf-8"?>
<p:tagLst xmlns:p="http://schemas.openxmlformats.org/presentationml/2006/main">
  <p:tag name="AS_UNIQUEID" val="167"/>
</p:tagLst>
</file>

<file path=ppt/tags/tag24.xml><?xml version="1.0" encoding="utf-8"?>
<p:tagLst xmlns:p="http://schemas.openxmlformats.org/presentationml/2006/main">
  <p:tag name="AS_UNIQUEID" val="168"/>
</p:tagLst>
</file>

<file path=ppt/tags/tag25.xml><?xml version="1.0" encoding="utf-8"?>
<p:tagLst xmlns:p="http://schemas.openxmlformats.org/presentationml/2006/main">
  <p:tag name="AS_UNIQUEID" val="169"/>
</p:tagLst>
</file>

<file path=ppt/tags/tag26.xml><?xml version="1.0" encoding="utf-8"?>
<p:tagLst xmlns:p="http://schemas.openxmlformats.org/presentationml/2006/main">
  <p:tag name="AS_UNIQUEID" val="170"/>
</p:tagLst>
</file>

<file path=ppt/tags/tag27.xml><?xml version="1.0" encoding="utf-8"?>
<p:tagLst xmlns:p="http://schemas.openxmlformats.org/presentationml/2006/main">
  <p:tag name="AS_UNIQUEID" val="165"/>
</p:tagLst>
</file>

<file path=ppt/tags/tag28.xml><?xml version="1.0" encoding="utf-8"?>
<p:tagLst xmlns:p="http://schemas.openxmlformats.org/presentationml/2006/main">
  <p:tag name="AS_UNIQUEID" val="166"/>
</p:tagLst>
</file>

<file path=ppt/tags/tag29.xml><?xml version="1.0" encoding="utf-8"?>
<p:tagLst xmlns:p="http://schemas.openxmlformats.org/presentationml/2006/main">
  <p:tag name="AS_UNIQUEID" val="167"/>
</p:tagLst>
</file>

<file path=ppt/tags/tag3.xml><?xml version="1.0" encoding="utf-8"?>
<p:tagLst xmlns:p="http://schemas.openxmlformats.org/presentationml/2006/main">
  <p:tag name="AS_UNIQUEID" val="216"/>
</p:tagLst>
</file>

<file path=ppt/tags/tag30.xml><?xml version="1.0" encoding="utf-8"?>
<p:tagLst xmlns:p="http://schemas.openxmlformats.org/presentationml/2006/main">
  <p:tag name="AS_UNIQUEID" val="168"/>
</p:tagLst>
</file>

<file path=ppt/tags/tag31.xml><?xml version="1.0" encoding="utf-8"?>
<p:tagLst xmlns:p="http://schemas.openxmlformats.org/presentationml/2006/main">
  <p:tag name="AS_UNIQUEID" val="169"/>
</p:tagLst>
</file>

<file path=ppt/tags/tag32.xml><?xml version="1.0" encoding="utf-8"?>
<p:tagLst xmlns:p="http://schemas.openxmlformats.org/presentationml/2006/main">
  <p:tag name="AS_UNIQUEID" val="170"/>
</p:tagLst>
</file>

<file path=ppt/tags/tag33.xml><?xml version="1.0" encoding="utf-8"?>
<p:tagLst xmlns:p="http://schemas.openxmlformats.org/presentationml/2006/main">
  <p:tag name="AS_UNIQUEID" val="171"/>
</p:tagLst>
</file>

<file path=ppt/tags/tag34.xml><?xml version="1.0" encoding="utf-8"?>
<p:tagLst xmlns:p="http://schemas.openxmlformats.org/presentationml/2006/main">
  <p:tag name="AS_UNIQUEID" val="172"/>
</p:tagLst>
</file>

<file path=ppt/tags/tag35.xml><?xml version="1.0" encoding="utf-8"?>
<p:tagLst xmlns:p="http://schemas.openxmlformats.org/presentationml/2006/main">
  <p:tag name="AS_UNIQUEID" val="173"/>
</p:tagLst>
</file>

<file path=ppt/tags/tag36.xml><?xml version="1.0" encoding="utf-8"?>
<p:tagLst xmlns:p="http://schemas.openxmlformats.org/presentationml/2006/main">
  <p:tag name="AS_UNIQUEID" val="174"/>
</p:tagLst>
</file>

<file path=ppt/tags/tag37.xml><?xml version="1.0" encoding="utf-8"?>
<p:tagLst xmlns:p="http://schemas.openxmlformats.org/presentationml/2006/main">
  <p:tag name="AS_UNIQUEID" val="175"/>
</p:tagLst>
</file>

<file path=ppt/tags/tag38.xml><?xml version="1.0" encoding="utf-8"?>
<p:tagLst xmlns:p="http://schemas.openxmlformats.org/presentationml/2006/main">
  <p:tag name="AS_UNIQUEID" val="176"/>
</p:tagLst>
</file>

<file path=ppt/tags/tag39.xml><?xml version="1.0" encoding="utf-8"?>
<p:tagLst xmlns:p="http://schemas.openxmlformats.org/presentationml/2006/main">
  <p:tag name="AS_UNIQUEID" val="177"/>
</p:tagLst>
</file>

<file path=ppt/tags/tag4.xml><?xml version="1.0" encoding="utf-8"?>
<p:tagLst xmlns:p="http://schemas.openxmlformats.org/presentationml/2006/main">
  <p:tag name="AS_UNIQUEID" val="217"/>
</p:tagLst>
</file>

<file path=ppt/tags/tag40.xml><?xml version="1.0" encoding="utf-8"?>
<p:tagLst xmlns:p="http://schemas.openxmlformats.org/presentationml/2006/main">
  <p:tag name="AS_UNIQUEID" val="178"/>
</p:tagLst>
</file>

<file path=ppt/tags/tag41.xml><?xml version="1.0" encoding="utf-8"?>
<p:tagLst xmlns:p="http://schemas.openxmlformats.org/presentationml/2006/main">
  <p:tag name="AS_UNIQUEID" val="179"/>
</p:tagLst>
</file>

<file path=ppt/tags/tag42.xml><?xml version="1.0" encoding="utf-8"?>
<p:tagLst xmlns:p="http://schemas.openxmlformats.org/presentationml/2006/main">
  <p:tag name="AS_UNIQUEID" val="180"/>
</p:tagLst>
</file>

<file path=ppt/tags/tag43.xml><?xml version="1.0" encoding="utf-8"?>
<p:tagLst xmlns:p="http://schemas.openxmlformats.org/presentationml/2006/main">
  <p:tag name="AS_UNIQUEID" val="181"/>
</p:tagLst>
</file>

<file path=ppt/tags/tag44.xml><?xml version="1.0" encoding="utf-8"?>
<p:tagLst xmlns:p="http://schemas.openxmlformats.org/presentationml/2006/main">
  <p:tag name="AS_UNIQUEID" val="182"/>
</p:tagLst>
</file>

<file path=ppt/tags/tag45.xml><?xml version="1.0" encoding="utf-8"?>
<p:tagLst xmlns:p="http://schemas.openxmlformats.org/presentationml/2006/main">
  <p:tag name="AS_UNIQUEID" val="199"/>
</p:tagLst>
</file>

<file path=ppt/tags/tag46.xml><?xml version="1.0" encoding="utf-8"?>
<p:tagLst xmlns:p="http://schemas.openxmlformats.org/presentationml/2006/main">
  <p:tag name="AS_UNIQUEID" val="200"/>
</p:tagLst>
</file>

<file path=ppt/tags/tag47.xml><?xml version="1.0" encoding="utf-8"?>
<p:tagLst xmlns:p="http://schemas.openxmlformats.org/presentationml/2006/main">
  <p:tag name="AS_UNIQUEID" val="201"/>
</p:tagLst>
</file>

<file path=ppt/tags/tag48.xml><?xml version="1.0" encoding="utf-8"?>
<p:tagLst xmlns:p="http://schemas.openxmlformats.org/presentationml/2006/main">
  <p:tag name="AS_UNIQUEID" val="202"/>
</p:tagLst>
</file>

<file path=ppt/tags/tag49.xml><?xml version="1.0" encoding="utf-8"?>
<p:tagLst xmlns:p="http://schemas.openxmlformats.org/presentationml/2006/main">
  <p:tag name="AS_UNIQUEID" val="203"/>
</p:tagLst>
</file>

<file path=ppt/tags/tag5.xml><?xml version="1.0" encoding="utf-8"?>
<p:tagLst xmlns:p="http://schemas.openxmlformats.org/presentationml/2006/main">
  <p:tag name="AS_UNIQUEID" val="218"/>
</p:tagLst>
</file>

<file path=ppt/tags/tag50.xml><?xml version="1.0" encoding="utf-8"?>
<p:tagLst xmlns:p="http://schemas.openxmlformats.org/presentationml/2006/main">
  <p:tag name="AS_UNIQUEID" val="204"/>
</p:tagLst>
</file>

<file path=ppt/tags/tag51.xml><?xml version="1.0" encoding="utf-8"?>
<p:tagLst xmlns:p="http://schemas.openxmlformats.org/presentationml/2006/main">
  <p:tag name="AS_UNIQUEID" val="205"/>
</p:tagLst>
</file>

<file path=ppt/tags/tag52.xml><?xml version="1.0" encoding="utf-8"?>
<p:tagLst xmlns:p="http://schemas.openxmlformats.org/presentationml/2006/main">
  <p:tag name="AS_UNIQUEID" val="206"/>
</p:tagLst>
</file>

<file path=ppt/tags/tag53.xml><?xml version="1.0" encoding="utf-8"?>
<p:tagLst xmlns:p="http://schemas.openxmlformats.org/presentationml/2006/main">
  <p:tag name="AS_UNIQUEID" val="207"/>
</p:tagLst>
</file>

<file path=ppt/tags/tag54.xml><?xml version="1.0" encoding="utf-8"?>
<p:tagLst xmlns:p="http://schemas.openxmlformats.org/presentationml/2006/main">
  <p:tag name="AS_UNIQUEID" val="204"/>
</p:tagLst>
</file>

<file path=ppt/tags/tag55.xml><?xml version="1.0" encoding="utf-8"?>
<p:tagLst xmlns:p="http://schemas.openxmlformats.org/presentationml/2006/main">
  <p:tag name="AS_UNIQUEID" val="209"/>
</p:tagLst>
</file>

<file path=ppt/tags/tag56.xml><?xml version="1.0" encoding="utf-8"?>
<p:tagLst xmlns:p="http://schemas.openxmlformats.org/presentationml/2006/main">
  <p:tag name="AS_UNIQUEID" val="210"/>
</p:tagLst>
</file>

<file path=ppt/tags/tag57.xml><?xml version="1.0" encoding="utf-8"?>
<p:tagLst xmlns:p="http://schemas.openxmlformats.org/presentationml/2006/main">
  <p:tag name="AS_UNIQUEID" val="211"/>
</p:tagLst>
</file>

<file path=ppt/tags/tag58.xml><?xml version="1.0" encoding="utf-8"?>
<p:tagLst xmlns:p="http://schemas.openxmlformats.org/presentationml/2006/main">
  <p:tag name="AS_UNIQUEID" val="212"/>
</p:tagLst>
</file>

<file path=ppt/tags/tag59.xml><?xml version="1.0" encoding="utf-8"?>
<p:tagLst xmlns:p="http://schemas.openxmlformats.org/presentationml/2006/main">
  <p:tag name="AS_UNIQUEID" val="213"/>
</p:tagLst>
</file>

<file path=ppt/tags/tag6.xml><?xml version="1.0" encoding="utf-8"?>
<p:tagLst xmlns:p="http://schemas.openxmlformats.org/presentationml/2006/main">
  <p:tag name="AS_UNIQUEID" val="219"/>
</p:tagLst>
</file>

<file path=ppt/tags/tag60.xml><?xml version="1.0" encoding="utf-8"?>
<p:tagLst xmlns:p="http://schemas.openxmlformats.org/presentationml/2006/main">
  <p:tag name="KSO_WM_UNIT_TABLE_BEAUTIFY" val="smartTable{dbc059ab-cc1e-439a-92be-4a2743689299}"/>
</p:tagLst>
</file>

<file path=ppt/tags/tag61.xml><?xml version="1.0" encoding="utf-8"?>
<p:tagLst xmlns:p="http://schemas.openxmlformats.org/presentationml/2006/main">
  <p:tag name="KSO_WM_UNIT_TABLE_BEAUTIFY" val="smartTable{f8ca5de3-ce5c-490b-a5e3-7454e3e6c4dc}"/>
</p:tagLst>
</file>

<file path=ppt/tags/tag62.xml><?xml version="1.0" encoding="utf-8"?>
<p:tagLst xmlns:p="http://schemas.openxmlformats.org/presentationml/2006/main">
  <p:tag name="KSO_WM_UNIT_PLACING_PICTURE_USER_VIEWPORT" val="{&quot;height&quot;:4648.6982519685043,&quot;width&quot;:5764.4615740740746}"/>
</p:tagLst>
</file>

<file path=ppt/tags/tag63.xml><?xml version="1.0" encoding="utf-8"?>
<p:tagLst xmlns:p="http://schemas.openxmlformats.org/presentationml/2006/main">
  <p:tag name="KSO_WM_UNIT_PLACING_PICTURE_USER_VIEWPORT" val="{&quot;height&quot;:4800,&quot;width&quot;:4608}"/>
</p:tagLst>
</file>

<file path=ppt/tags/tag64.xml><?xml version="1.0" encoding="utf-8"?>
<p:tagLst xmlns:p="http://schemas.openxmlformats.org/presentationml/2006/main">
  <p:tag name="KSO_WM_UNIT_TABLE_BEAUTIFY" val="smartTable{c70860ba-085f-4e87-a979-6bae996d9530}"/>
</p:tagLst>
</file>

<file path=ppt/tags/tag65.xml><?xml version="1.0" encoding="utf-8"?>
<p:tagLst xmlns:p="http://schemas.openxmlformats.org/presentationml/2006/main">
  <p:tag name="KSO_WM_UNIT_TABLE_BEAUTIFY" val="smartTable{b783cba5-cf46-45ed-88c9-b8cc50bf3a76}"/>
</p:tagLst>
</file>

<file path=ppt/tags/tag66.xml><?xml version="1.0" encoding="utf-8"?>
<p:tagLst xmlns:p="http://schemas.openxmlformats.org/presentationml/2006/main">
  <p:tag name="KSO_WM_UNIT_TABLE_BEAUTIFY" val="smartTable{44ffc57b-ed74-44bc-ab5f-87b68dd9d29e}"/>
</p:tagLst>
</file>

<file path=ppt/tags/tag67.xml><?xml version="1.0" encoding="utf-8"?>
<p:tagLst xmlns:p="http://schemas.openxmlformats.org/presentationml/2006/main">
  <p:tag name="AS_NET" val="4.0.30319.42000"/>
  <p:tag name="AS_OS" val="Microsoft Windows NT 6.1.7601 Service Pack 1"/>
  <p:tag name="AS_RELEASE_DATE" val="2020.05.14"/>
  <p:tag name="AS_TITLE" val="Aspose.Slides for .NET 4.0 Client Profile"/>
  <p:tag name="AS_VERSION" val="20.5"/>
</p:tagLst>
</file>

<file path=ppt/tags/tag7.xml><?xml version="1.0" encoding="utf-8"?>
<p:tagLst xmlns:p="http://schemas.openxmlformats.org/presentationml/2006/main">
  <p:tag name="AS_UNIQUEID" val="220"/>
</p:tagLst>
</file>

<file path=ppt/tags/tag8.xml><?xml version="1.0" encoding="utf-8"?>
<p:tagLst xmlns:p="http://schemas.openxmlformats.org/presentationml/2006/main">
  <p:tag name="AS_UNIQUEID" val="221"/>
</p:tagLst>
</file>

<file path=ppt/tags/tag9.xml><?xml version="1.0" encoding="utf-8"?>
<p:tagLst xmlns:p="http://schemas.openxmlformats.org/presentationml/2006/main">
  <p:tag name="AS_UNIQUEID" val="222"/>
</p:tagLst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Arial"/>
      </a:majorFont>
      <a:minorFont>
        <a:latin typeface="Arial"/>
        <a:ea typeface="宋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黑体"/>
        <a:ea typeface="Arial"/>
        <a:cs typeface="Arial"/>
        <a:font script="Jpan" typeface="游ゴシック Light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5346</Words>
  <Application>WPS 演示</Application>
  <PresentationFormat>On-screen Show (4:3)</PresentationFormat>
  <Paragraphs>710</Paragraphs>
  <Slides>42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62" baseType="lpstr">
      <vt:lpstr>Arial</vt:lpstr>
      <vt:lpstr>宋体</vt:lpstr>
      <vt:lpstr>Wingdings</vt:lpstr>
      <vt:lpstr>Arial</vt:lpstr>
      <vt:lpstr>等线</vt:lpstr>
      <vt:lpstr>Times New Roman</vt:lpstr>
      <vt:lpstr>楷体</vt:lpstr>
      <vt:lpstr>黑体</vt:lpstr>
      <vt:lpstr>Comic Sans MS</vt:lpstr>
      <vt:lpstr>Calibri</vt:lpstr>
      <vt:lpstr>微软雅黑</vt:lpstr>
      <vt:lpstr>Arial Unicode MS</vt:lpstr>
      <vt:lpstr>Calibri</vt:lpstr>
      <vt:lpstr>华文中宋</vt:lpstr>
      <vt:lpstr>隶书</vt:lpstr>
      <vt:lpstr>方正舒体</vt:lpstr>
      <vt:lpstr>Wingdings</vt:lpstr>
      <vt:lpstr>华文新魏</vt:lpstr>
      <vt:lpstr>Wingdings 2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阅读短文，用“物理变化、化学变化、物理性质 化学性质”四个概念填空：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Administrator</cp:lastModifiedBy>
  <cp:revision>92</cp:revision>
  <dcterms:created xsi:type="dcterms:W3CDTF">2019-10-21T04:57:00Z</dcterms:created>
  <dcterms:modified xsi:type="dcterms:W3CDTF">2021-09-03T06:55:28Z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2052-11.1.0.10214</vt:lpwstr>
  </property>
</Properties>
</file>