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0" r:id="rId5"/>
    <p:sldId id="262" r:id="rId6"/>
    <p:sldId id="265" r:id="rId7"/>
    <p:sldId id="264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6600"/>
    <a:srgbClr val="66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38" name="任意多边形 14337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39" name="标题 14338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 w="9525"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 anchorCtr="0"/>
          <a:lstStyle>
            <a:lvl1pPr lvl="0">
              <a:defRPr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4340" name="副标题 14339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4341" name="日期占位符 14340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2" name="页脚占位符 1434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14343" name="灯片编号占位符 14342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14344" name="组合 14343"/>
          <p:cNvGrpSpPr/>
          <p:nvPr/>
        </p:nvGrpSpPr>
        <p:grpSpPr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4345" name="任意多边形 14344"/>
            <p:cNvSpPr/>
            <p:nvPr userDrawn="1"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46" name="任意多边形 14345"/>
            <p:cNvSpPr/>
            <p:nvPr userDrawn="1"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47" name="任意多边形 14346"/>
            <p:cNvSpPr/>
            <p:nvPr userDrawn="1"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4348" name="组合 14347"/>
            <p:cNvGrpSpPr/>
            <p:nvPr userDrawn="1"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4349" name="任意多边形 14348"/>
              <p:cNvSpPr/>
              <p:nvPr userDrawn="1"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50" name="任意多边形 14349"/>
              <p:cNvSpPr/>
              <p:nvPr userDrawn="1"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51" name="任意多边形 14350"/>
              <p:cNvSpPr/>
              <p:nvPr userDrawn="1"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52" name="任意多边形 14351"/>
              <p:cNvSpPr/>
              <p:nvPr userDrawn="1"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53" name="任意多边形 14352"/>
              <p:cNvSpPr/>
              <p:nvPr userDrawn="1"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14354" name="组合 14353"/>
          <p:cNvGrpSpPr/>
          <p:nvPr/>
        </p:nvGrpSpPr>
        <p:grpSpPr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355" name="任意多边形 14354"/>
            <p:cNvSpPr/>
            <p:nvPr userDrawn="1"/>
          </p:nvSpPr>
          <p:spPr>
            <a:xfrm rot="7320404">
              <a:off x="4909" y="2936"/>
              <a:ext cx="629" cy="293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6" name="任意多边形 14355"/>
            <p:cNvSpPr/>
            <p:nvPr userDrawn="1"/>
          </p:nvSpPr>
          <p:spPr>
            <a:xfrm rot="7320404">
              <a:off x="4893" y="2922"/>
              <a:ext cx="627" cy="29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7" name="任意多边形 14356"/>
            <p:cNvSpPr/>
            <p:nvPr userDrawn="1"/>
          </p:nvSpPr>
          <p:spPr>
            <a:xfrm rot="7320404">
              <a:off x="4999" y="2912"/>
              <a:ext cx="416" cy="265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4358" name="组合 14357"/>
            <p:cNvGrpSpPr/>
            <p:nvPr userDrawn="1"/>
          </p:nvGrpSpPr>
          <p:grpSpPr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4359" name="任意多边形 14358"/>
              <p:cNvSpPr/>
              <p:nvPr userDrawn="1"/>
            </p:nvSpPr>
            <p:spPr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60" name="任意多边形 14359"/>
              <p:cNvSpPr/>
              <p:nvPr userDrawn="1"/>
            </p:nvSpPr>
            <p:spPr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61" name="任意多边形 14360"/>
              <p:cNvSpPr/>
              <p:nvPr userDrawn="1"/>
            </p:nvSpPr>
            <p:spPr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62" name="任意多边形 14361"/>
              <p:cNvSpPr/>
              <p:nvPr userDrawn="1"/>
            </p:nvSpPr>
            <p:spPr>
              <a:xfrm rot="7320404">
                <a:off x="5363" y="2873"/>
                <a:ext cx="63" cy="118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63" name="任意多边形 14362"/>
              <p:cNvSpPr/>
              <p:nvPr userDrawn="1"/>
            </p:nvSpPr>
            <p:spPr>
              <a:xfrm rot="7320404">
                <a:off x="5136" y="2999"/>
                <a:ext cx="193" cy="10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4364" name="任意多边形 14363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65" name="任意多边形 14364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60611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138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862" y="1828800"/>
            <a:ext cx="3771138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314" name="任意多边形 13313"/>
          <p:cNvSpPr/>
          <p:nvPr/>
        </p:nvSpPr>
        <p:spPr>
          <a:xfrm rot="-3172564">
            <a:off x="7777163" y="-14287"/>
            <a:ext cx="1162050" cy="2084387"/>
          </a:xfrm>
          <a:custGeom>
            <a:avLst/>
            <a:gdLst/>
            <a:ahLst/>
            <a:cxnLst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3315" name="标题 13314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3316" name="文本占位符 13315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317" name="日期占位符 13316"/>
          <p:cNvSpPr>
            <a:spLocks noGrp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8" name="页脚占位符 13317"/>
          <p:cNvSpPr>
            <a:spLocks noGrp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3319" name="灯片编号占位符 13318"/>
          <p:cNvSpPr>
            <a:spLocks noGrp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0" name="任意多边形 13319"/>
          <p:cNvSpPr/>
          <p:nvPr/>
        </p:nvSpPr>
        <p:spPr>
          <a:xfrm rot="-3172564">
            <a:off x="7864475" y="23813"/>
            <a:ext cx="1165225" cy="2097087"/>
          </a:xfrm>
          <a:custGeom>
            <a:avLst/>
            <a:gdLst/>
            <a:ahLst/>
            <a:cxnLst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3321" name="任意多边形 13320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13322" name="组合 13321"/>
          <p:cNvGrpSpPr/>
          <p:nvPr/>
        </p:nvGrpSpPr>
        <p:grpSpPr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3323" name="任意多边形 13322"/>
            <p:cNvSpPr/>
            <p:nvPr userDrawn="1"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24" name="任意多边形 13323"/>
            <p:cNvSpPr/>
            <p:nvPr userDrawn="1"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25" name="任意多边形 13324"/>
            <p:cNvSpPr/>
            <p:nvPr userDrawn="1"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26" name="任意多边形 13325"/>
            <p:cNvSpPr/>
            <p:nvPr userDrawn="1"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27" name="任意多边形 13326"/>
            <p:cNvSpPr/>
            <p:nvPr userDrawn="1"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28" name="任意多边形 13327"/>
            <p:cNvSpPr/>
            <p:nvPr userDrawn="1"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29" name="任意多边形 13328"/>
            <p:cNvSpPr/>
            <p:nvPr userDrawn="1"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0" name="任意多边形 13329"/>
            <p:cNvSpPr/>
            <p:nvPr userDrawn="1"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1" name="任意多边形 13330"/>
            <p:cNvSpPr/>
            <p:nvPr userDrawn="1"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3332" name="组合 13331"/>
            <p:cNvGrpSpPr/>
            <p:nvPr userDrawn="1"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3333" name="组合 13332"/>
              <p:cNvGrpSpPr/>
              <p:nvPr userDrawn="1"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334" name="任意多边形 13333"/>
                <p:cNvSpPr/>
                <p:nvPr userDrawn="1"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35" name="任意多边形 13334"/>
                <p:cNvSpPr/>
                <p:nvPr userDrawn="1"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36" name="任意多边形 13335"/>
                <p:cNvSpPr/>
                <p:nvPr userDrawn="1"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3337" name="任意多边形 13336"/>
              <p:cNvSpPr/>
              <p:nvPr userDrawn="1"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338" name="任意多边形 13337"/>
              <p:cNvSpPr/>
              <p:nvPr userDrawn="1"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339" name="任意多边形 13338"/>
              <p:cNvSpPr/>
              <p:nvPr userDrawn="1"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3340" name="组合 13339"/>
              <p:cNvGrpSpPr/>
              <p:nvPr userDrawn="1"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341" name="任意多边形 13340"/>
                <p:cNvSpPr/>
                <p:nvPr userDrawn="1"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42" name="任意多边形 13341"/>
                <p:cNvSpPr/>
                <p:nvPr userDrawn="1"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43" name="任意多边形 13342"/>
                <p:cNvSpPr/>
                <p:nvPr userDrawn="1"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44" name="任意多边形 13343"/>
                <p:cNvSpPr/>
                <p:nvPr userDrawn="1"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45" name="任意多边形 13344"/>
                <p:cNvSpPr/>
                <p:nvPr userDrawn="1"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46" name="任意多边形 13345"/>
                <p:cNvSpPr/>
                <p:nvPr userDrawn="1"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47" name="任意多边形 13346"/>
                <p:cNvSpPr/>
                <p:nvPr userDrawn="1"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48" name="任意多边形 13347"/>
                <p:cNvSpPr/>
                <p:nvPr userDrawn="1"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</p:grpSp>
      <p:grpSp>
        <p:nvGrpSpPr>
          <p:cNvPr id="13349" name="组合 13348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3350" name="任意多边形 13349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51" name="任意多边形 13350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3352" name="组合 13351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3353" name="组合 13352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354" name="任意多边形 13353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3355" name="组合 13354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356" name="任意多边形 13355"/>
                <p:cNvSpPr/>
                <p:nvPr userDrawn="1"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57" name="任意多边形 13356"/>
                <p:cNvSpPr/>
                <p:nvPr userDrawn="1"/>
              </p:nvSpPr>
              <p:spPr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58" name="任意多边形 13357"/>
                <p:cNvSpPr/>
                <p:nvPr userDrawn="1"/>
              </p:nvSpPr>
              <p:spPr>
                <a:xfrm rot="-3172564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59" name="任意多边形 13358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60" name="任意多边形 13359"/>
                <p:cNvSpPr/>
                <p:nvPr userDrawn="1"/>
              </p:nvSpPr>
              <p:spPr>
                <a:xfrm rot="-3172564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61" name="任意多边形 13360"/>
                <p:cNvSpPr/>
                <p:nvPr userDrawn="1"/>
              </p:nvSpPr>
              <p:spPr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62" name="任意多边形 13361"/>
                <p:cNvSpPr/>
                <p:nvPr userDrawn="1"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363" name="任意多边形 13362"/>
                <p:cNvSpPr/>
                <p:nvPr userDrawn="1"/>
              </p:nvSpPr>
              <p:spPr>
                <a:xfrm rot="-3172564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13364" name="直接连接符 13363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323850" y="1989138"/>
            <a:ext cx="8532813" cy="2273300"/>
          </a:xfrm>
        </p:spPr>
        <p:txBody>
          <a:bodyPr anchor="b" anchorCtr="0"/>
          <a:p>
            <a:pPr defTabSz="914400">
              <a:buNone/>
            </a:pPr>
            <a:r>
              <a:rPr lang="zh-CN" altLang="en-US" sz="8000" b="1" kern="1200" baseline="0" dirty="0">
                <a:effectLst/>
                <a:latin typeface="Comic Sans MS" panose="030F0702030302020204" pitchFamily="66" charset="0"/>
                <a:ea typeface="微软雅黑" panose="020B0503020204020204" pitchFamily="34" charset="-122"/>
              </a:rPr>
              <a:t>解决问题的策略</a:t>
            </a:r>
            <a:br>
              <a:rPr lang="zh-CN" altLang="en-US" b="1" kern="1200" baseline="0" dirty="0">
                <a:effectLst/>
                <a:latin typeface="Comic Sans MS" panose="030F0702030302020204" pitchFamily="66" charset="0"/>
                <a:ea typeface="微软雅黑" panose="020B0503020204020204" pitchFamily="34" charset="-122"/>
              </a:rPr>
            </a:br>
            <a:r>
              <a:rPr lang="zh-CN" altLang="en-US" b="1" kern="1200" baseline="0" dirty="0">
                <a:effectLst/>
                <a:latin typeface="Comic Sans MS" panose="030F0702030302020204" pitchFamily="66" charset="0"/>
                <a:ea typeface="微软雅黑" panose="020B0503020204020204" pitchFamily="34" charset="-122"/>
              </a:rPr>
              <a:t>（一一列举）</a:t>
            </a:r>
            <a:endParaRPr lang="zh-CN" altLang="en-US" b="1" kern="1200" baseline="0" dirty="0">
              <a:effectLst/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547813" y="4730750"/>
            <a:ext cx="6032500" cy="1003300"/>
          </a:xfrm>
        </p:spPr>
        <p:txBody>
          <a:bodyPr anchor="t" anchorCtr="0"/>
          <a:p>
            <a:pPr defTabSz="914400">
              <a:buSzTx/>
            </a:pPr>
            <a:r>
              <a:rPr lang="zh-CN" altLang="en-US" b="1" kern="1200" baseline="0" dirty="0">
                <a:solidFill>
                  <a:srgbClr val="6600CC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常州市武进区林南小学  钱悦</a:t>
            </a:r>
            <a:endParaRPr lang="zh-CN" altLang="en-US" b="1" kern="1200" baseline="0" dirty="0">
              <a:solidFill>
                <a:srgbClr val="6600CC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buSzTx/>
            </a:pPr>
            <a:endParaRPr lang="en-US" altLang="zh-CN" b="1" kern="1200" baseline="0" dirty="0">
              <a:solidFill>
                <a:srgbClr val="6600CC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8" name="文本框 16387"/>
          <p:cNvSpPr txBox="1"/>
          <p:nvPr/>
        </p:nvSpPr>
        <p:spPr>
          <a:xfrm>
            <a:off x="323850" y="409575"/>
            <a:ext cx="12446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 dirty="0">
                <a:solidFill>
                  <a:srgbClr val="6600CC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例</a:t>
            </a:r>
            <a:r>
              <a:rPr lang="en-US" altLang="zh-CN" sz="3200" b="1" dirty="0">
                <a:solidFill>
                  <a:srgbClr val="6600CC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6600CC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：</a:t>
            </a:r>
            <a:endParaRPr lang="zh-CN" altLang="en-US" sz="3200" b="1" dirty="0">
              <a:solidFill>
                <a:srgbClr val="6600CC"/>
              </a:solidFill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16389" name="文本框 16388"/>
          <p:cNvSpPr txBox="1"/>
          <p:nvPr/>
        </p:nvSpPr>
        <p:spPr>
          <a:xfrm>
            <a:off x="755650" y="1093788"/>
            <a:ext cx="727392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王大叔用</a:t>
            </a:r>
            <a:r>
              <a:rPr lang="en-US" altLang="zh-CN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22</a:t>
            </a:r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根</a:t>
            </a:r>
            <a:r>
              <a:rPr lang="en-US" altLang="zh-CN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米长的木条围成一个长方形花圃，怎样围面积最大？</a:t>
            </a:r>
            <a:endParaRPr lang="zh-CN" altLang="en-US" sz="2400" b="1" dirty="0"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pic>
        <p:nvPicPr>
          <p:cNvPr id="16390" name="图片 16389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2138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6472" name="表格 16471"/>
          <p:cNvGraphicFramePr/>
          <p:nvPr/>
        </p:nvGraphicFramePr>
        <p:xfrm>
          <a:off x="827088" y="3068638"/>
          <a:ext cx="7631113" cy="1552575"/>
        </p:xfrm>
        <a:graphic>
          <a:graphicData uri="http://schemas.openxmlformats.org/drawingml/2006/table">
            <a:tbl>
              <a:tblPr/>
              <a:tblGrid>
                <a:gridCol w="1925638"/>
                <a:gridCol w="1155700"/>
                <a:gridCol w="1120775"/>
                <a:gridCol w="1189037"/>
                <a:gridCol w="1120775"/>
                <a:gridCol w="1119188"/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长</a:t>
                      </a:r>
                      <a:r>
                        <a:rPr lang="en-US" altLang="zh-CN" b="1"/>
                        <a:t>(cm)</a:t>
                      </a:r>
                      <a:endParaRPr lang="zh-CN" altLang="en-US" b="1"/>
                    </a:p>
                  </a:txBody>
                  <a:tcPr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10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9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8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7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>
                          <a:solidFill>
                            <a:schemeClr val="tx2"/>
                          </a:solidFill>
                        </a:rPr>
                        <a:t>6</a:t>
                      </a:r>
                      <a:endParaRPr lang="zh-CN" alt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宽</a:t>
                      </a:r>
                      <a:r>
                        <a:rPr lang="en-US" altLang="zh-CN" b="1"/>
                        <a:t>(cm)</a:t>
                      </a:r>
                      <a:endParaRPr lang="zh-CN" altLang="en-US" b="1"/>
                    </a:p>
                  </a:txBody>
                  <a:tcPr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1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2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3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4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>
                          <a:solidFill>
                            <a:schemeClr val="tx2"/>
                          </a:solidFill>
                        </a:rPr>
                        <a:t>5</a:t>
                      </a:r>
                      <a:endParaRPr lang="zh-CN" alt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面积</a:t>
                      </a:r>
                      <a:r>
                        <a:rPr lang="en-US" altLang="zh-CN" b="1"/>
                        <a:t>(cm</a:t>
                      </a:r>
                      <a:r>
                        <a:rPr lang="en-US" altLang="zh-CN" b="1" baseline="30000"/>
                        <a:t>2</a:t>
                      </a:r>
                      <a:r>
                        <a:rPr lang="en-US" altLang="zh-CN" b="1"/>
                        <a:t>)</a:t>
                      </a:r>
                      <a:endParaRPr lang="zh-CN" altLang="en-US" b="1"/>
                    </a:p>
                  </a:txBody>
                  <a:tcPr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10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18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24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28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>
                          <a:solidFill>
                            <a:schemeClr val="tx2"/>
                          </a:solidFill>
                        </a:rPr>
                        <a:t>30</a:t>
                      </a:r>
                      <a:endParaRPr lang="zh-CN" alt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8" name="文本框 16447"/>
          <p:cNvSpPr txBox="1"/>
          <p:nvPr/>
        </p:nvSpPr>
        <p:spPr>
          <a:xfrm>
            <a:off x="1116013" y="4843463"/>
            <a:ext cx="76327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周长一定时，围成长方形的长和宽差越小，面积越大；长和宽差越大，面积越小。</a:t>
            </a:r>
            <a:endParaRPr lang="zh-CN" altLang="en-US" sz="2400" b="1" dirty="0">
              <a:solidFill>
                <a:schemeClr val="folHlink"/>
              </a:solidFill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pic>
        <p:nvPicPr>
          <p:cNvPr id="16449" name="图片 16448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48038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0" name="图片 16449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3938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1" name="图片 16450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79838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2" name="图片 16451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95738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3" name="图片 16452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11638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4" name="图片 16453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27538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5" name="图片 16454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3438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6" name="图片 16455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59338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7" name="图片 16456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75238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8" name="图片 16457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91138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59" name="图片 16458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07038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0" name="图片 16459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24525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1" name="图片 16460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40425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2" name="图片 16461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56325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3" name="图片 16462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72225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4" name="图片 16463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88125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5" name="图片 16464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04025" y="1628775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6" name="图片 16465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19925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7" name="图片 16466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35825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8" name="图片 16467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1725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69" name="图片 16468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7625" y="1630363"/>
            <a:ext cx="107950" cy="1079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6" name="文本框 18435"/>
          <p:cNvSpPr txBox="1"/>
          <p:nvPr/>
        </p:nvSpPr>
        <p:spPr>
          <a:xfrm>
            <a:off x="323850" y="404813"/>
            <a:ext cx="18097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 dirty="0">
                <a:solidFill>
                  <a:srgbClr val="6600CC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试一试：</a:t>
            </a:r>
            <a:endParaRPr lang="zh-CN" altLang="en-US" sz="3200" b="1" dirty="0">
              <a:solidFill>
                <a:srgbClr val="6600CC"/>
              </a:solidFill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18437" name="文本框 18436"/>
          <p:cNvSpPr txBox="1"/>
          <p:nvPr/>
        </p:nvSpPr>
        <p:spPr>
          <a:xfrm>
            <a:off x="755650" y="1196975"/>
            <a:ext cx="7561263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如果用</a:t>
            </a:r>
            <a:r>
              <a:rPr lang="en-US" altLang="zh-CN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10</a:t>
            </a:r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根</a:t>
            </a:r>
            <a:r>
              <a:rPr lang="en-US" altLang="zh-CN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米长的木条靠墙角围成一个长方形花圃，一共有几种不同的围法？怎样围面积最大？</a:t>
            </a:r>
            <a:endParaRPr lang="zh-CN" altLang="en-US" sz="2400" b="1" dirty="0"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grpSp>
        <p:nvGrpSpPr>
          <p:cNvPr id="18473" name="组合 18472"/>
          <p:cNvGrpSpPr/>
          <p:nvPr/>
        </p:nvGrpSpPr>
        <p:grpSpPr>
          <a:xfrm>
            <a:off x="971550" y="2349500"/>
            <a:ext cx="7272338" cy="3959225"/>
            <a:chOff x="612" y="1480"/>
            <a:chExt cx="4581" cy="2494"/>
          </a:xfrm>
        </p:grpSpPr>
        <p:sp>
          <p:nvSpPr>
            <p:cNvPr id="18440" name="直接连接符 18439"/>
            <p:cNvSpPr/>
            <p:nvPr/>
          </p:nvSpPr>
          <p:spPr>
            <a:xfrm>
              <a:off x="793" y="1480"/>
              <a:ext cx="0" cy="2313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1" name="直接连接符 18440"/>
            <p:cNvSpPr/>
            <p:nvPr/>
          </p:nvSpPr>
          <p:spPr>
            <a:xfrm>
              <a:off x="793" y="3793"/>
              <a:ext cx="4400" cy="0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2" name="直接连接符 18441"/>
            <p:cNvSpPr/>
            <p:nvPr/>
          </p:nvSpPr>
          <p:spPr>
            <a:xfrm flipH="1">
              <a:off x="612" y="1570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3" name="直接连接符 18442"/>
            <p:cNvSpPr/>
            <p:nvPr/>
          </p:nvSpPr>
          <p:spPr>
            <a:xfrm flipH="1">
              <a:off x="612" y="1798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4" name="直接连接符 18443"/>
            <p:cNvSpPr/>
            <p:nvPr/>
          </p:nvSpPr>
          <p:spPr>
            <a:xfrm flipH="1">
              <a:off x="612" y="2024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5" name="直接连接符 18444"/>
            <p:cNvSpPr/>
            <p:nvPr/>
          </p:nvSpPr>
          <p:spPr>
            <a:xfrm flipH="1">
              <a:off x="612" y="2251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6" name="直接连接符 18445"/>
            <p:cNvSpPr/>
            <p:nvPr/>
          </p:nvSpPr>
          <p:spPr>
            <a:xfrm flipH="1">
              <a:off x="612" y="2478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7" name="直接连接符 18446"/>
            <p:cNvSpPr/>
            <p:nvPr/>
          </p:nvSpPr>
          <p:spPr>
            <a:xfrm flipH="1">
              <a:off x="612" y="2704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8" name="直接连接符 18447"/>
            <p:cNvSpPr/>
            <p:nvPr/>
          </p:nvSpPr>
          <p:spPr>
            <a:xfrm flipH="1">
              <a:off x="612" y="2932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9" name="直接连接符 18448"/>
            <p:cNvSpPr/>
            <p:nvPr/>
          </p:nvSpPr>
          <p:spPr>
            <a:xfrm flipH="1">
              <a:off x="612" y="3158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0" name="直接连接符 18449"/>
            <p:cNvSpPr/>
            <p:nvPr/>
          </p:nvSpPr>
          <p:spPr>
            <a:xfrm flipH="1">
              <a:off x="612" y="3385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1" name="直接连接符 18450"/>
            <p:cNvSpPr/>
            <p:nvPr/>
          </p:nvSpPr>
          <p:spPr>
            <a:xfrm flipH="1">
              <a:off x="612" y="3657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2" name="直接连接符 18451"/>
            <p:cNvSpPr/>
            <p:nvPr/>
          </p:nvSpPr>
          <p:spPr>
            <a:xfrm flipH="1">
              <a:off x="794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3" name="直接连接符 18452"/>
            <p:cNvSpPr/>
            <p:nvPr/>
          </p:nvSpPr>
          <p:spPr>
            <a:xfrm flipH="1">
              <a:off x="1021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4" name="直接连接符 18453"/>
            <p:cNvSpPr/>
            <p:nvPr/>
          </p:nvSpPr>
          <p:spPr>
            <a:xfrm flipH="1">
              <a:off x="1247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5" name="直接连接符 18454"/>
            <p:cNvSpPr/>
            <p:nvPr/>
          </p:nvSpPr>
          <p:spPr>
            <a:xfrm flipH="1">
              <a:off x="1474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6" name="直接连接符 18455"/>
            <p:cNvSpPr/>
            <p:nvPr/>
          </p:nvSpPr>
          <p:spPr>
            <a:xfrm flipH="1">
              <a:off x="1701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7" name="直接连接符 18456"/>
            <p:cNvSpPr/>
            <p:nvPr/>
          </p:nvSpPr>
          <p:spPr>
            <a:xfrm flipH="1">
              <a:off x="1927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8" name="直接连接符 18457"/>
            <p:cNvSpPr/>
            <p:nvPr/>
          </p:nvSpPr>
          <p:spPr>
            <a:xfrm flipH="1">
              <a:off x="2154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9" name="直接连接符 18458"/>
            <p:cNvSpPr/>
            <p:nvPr/>
          </p:nvSpPr>
          <p:spPr>
            <a:xfrm flipH="1">
              <a:off x="2381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0" name="直接连接符 18459"/>
            <p:cNvSpPr/>
            <p:nvPr/>
          </p:nvSpPr>
          <p:spPr>
            <a:xfrm flipH="1">
              <a:off x="2608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1" name="直接连接符 18460"/>
            <p:cNvSpPr/>
            <p:nvPr/>
          </p:nvSpPr>
          <p:spPr>
            <a:xfrm flipH="1">
              <a:off x="2834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2" name="直接连接符 18461"/>
            <p:cNvSpPr/>
            <p:nvPr/>
          </p:nvSpPr>
          <p:spPr>
            <a:xfrm flipH="1">
              <a:off x="3061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3" name="直接连接符 18462"/>
            <p:cNvSpPr/>
            <p:nvPr/>
          </p:nvSpPr>
          <p:spPr>
            <a:xfrm flipH="1">
              <a:off x="3288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4" name="直接连接符 18463"/>
            <p:cNvSpPr/>
            <p:nvPr/>
          </p:nvSpPr>
          <p:spPr>
            <a:xfrm flipH="1">
              <a:off x="3514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5" name="直接连接符 18464"/>
            <p:cNvSpPr/>
            <p:nvPr/>
          </p:nvSpPr>
          <p:spPr>
            <a:xfrm flipH="1">
              <a:off x="3741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6" name="直接连接符 18465"/>
            <p:cNvSpPr/>
            <p:nvPr/>
          </p:nvSpPr>
          <p:spPr>
            <a:xfrm flipH="1">
              <a:off x="3969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7" name="直接连接符 18466"/>
            <p:cNvSpPr/>
            <p:nvPr/>
          </p:nvSpPr>
          <p:spPr>
            <a:xfrm flipH="1">
              <a:off x="4196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8" name="直接连接符 18467"/>
            <p:cNvSpPr/>
            <p:nvPr/>
          </p:nvSpPr>
          <p:spPr>
            <a:xfrm flipH="1">
              <a:off x="4422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9" name="直接连接符 18468"/>
            <p:cNvSpPr/>
            <p:nvPr/>
          </p:nvSpPr>
          <p:spPr>
            <a:xfrm flipH="1">
              <a:off x="4649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70" name="直接连接符 18469"/>
            <p:cNvSpPr/>
            <p:nvPr/>
          </p:nvSpPr>
          <p:spPr>
            <a:xfrm flipH="1">
              <a:off x="4876" y="3793"/>
              <a:ext cx="181" cy="181"/>
            </a:xfrm>
            <a:prstGeom prst="line">
              <a:avLst/>
            </a:prstGeom>
            <a:ln w="38100" cap="flat" cmpd="sng">
              <a:solidFill>
                <a:srgbClr val="CC6600"/>
              </a:solidFill>
              <a:prstDash val="solid"/>
              <a:headEnd type="none" w="med" len="med"/>
              <a:tailEnd type="none" w="med" len="med"/>
            </a:ln>
          </p:spPr>
        </p:sp>
      </p:grpSp>
      <p:pic>
        <p:nvPicPr>
          <p:cNvPr id="18474" name="图片 18473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2488" y="2278063"/>
            <a:ext cx="128587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75" name="图片 18474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14625" y="2276475"/>
            <a:ext cx="128588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76" name="图片 18475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90888" y="2278063"/>
            <a:ext cx="128587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77" name="图片 18476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1275" y="2276475"/>
            <a:ext cx="128588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78" name="图片 18477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27538" y="2276475"/>
            <a:ext cx="128587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79" name="图片 18478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94350" y="2276475"/>
            <a:ext cx="128588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80" name="图片 18479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03800" y="2276475"/>
            <a:ext cx="128588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81" name="图片 18480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27763" y="2276475"/>
            <a:ext cx="128587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82" name="图片 18481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75463" y="2276475"/>
            <a:ext cx="128587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83" name="图片 18482" descr="小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67600" y="2276475"/>
            <a:ext cx="128588" cy="1295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8" name="文本框 21507"/>
          <p:cNvSpPr txBox="1"/>
          <p:nvPr/>
        </p:nvSpPr>
        <p:spPr>
          <a:xfrm>
            <a:off x="323850" y="404813"/>
            <a:ext cx="18097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 dirty="0">
                <a:solidFill>
                  <a:srgbClr val="6600CC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练一练：</a:t>
            </a:r>
            <a:endParaRPr lang="zh-CN" altLang="en-US" sz="3200" b="1" dirty="0">
              <a:solidFill>
                <a:srgbClr val="6600CC"/>
              </a:solidFill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21509" name="文本框 21508"/>
          <p:cNvSpPr txBox="1"/>
          <p:nvPr/>
        </p:nvSpPr>
        <p:spPr>
          <a:xfrm>
            <a:off x="755650" y="1052513"/>
            <a:ext cx="72009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一个音乐闹钟，每隔一段相等的时间就发出铃声。已经知道上午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9:00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9:40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10:20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11:00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发出铃声，那么下面哪些时间也会发出铃声？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569" name="图片 21568" descr="6EPWb6jg1ob_80_DX850_DY850_CX425_CY2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92725" y="4221163"/>
            <a:ext cx="3176588" cy="1874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70" name="文本框 21569"/>
          <p:cNvSpPr txBox="1"/>
          <p:nvPr/>
        </p:nvSpPr>
        <p:spPr>
          <a:xfrm>
            <a:off x="1404938" y="2527300"/>
            <a:ext cx="8858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0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13:00</a:t>
            </a:r>
            <a:endParaRPr lang="en-US" altLang="zh-CN" sz="2000" b="1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71" name="文本框 21570"/>
          <p:cNvSpPr txBox="1"/>
          <p:nvPr/>
        </p:nvSpPr>
        <p:spPr>
          <a:xfrm>
            <a:off x="2965450" y="2527300"/>
            <a:ext cx="8858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0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14:40</a:t>
            </a:r>
            <a:endParaRPr lang="en-US" altLang="zh-CN" sz="2000" b="1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72" name="文本框 21571"/>
          <p:cNvSpPr txBox="1"/>
          <p:nvPr/>
        </p:nvSpPr>
        <p:spPr>
          <a:xfrm>
            <a:off x="4549775" y="2527300"/>
            <a:ext cx="8858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0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15:40</a:t>
            </a:r>
            <a:endParaRPr lang="en-US" altLang="zh-CN" sz="2000" b="1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73" name="文本框 21572"/>
          <p:cNvSpPr txBox="1"/>
          <p:nvPr/>
        </p:nvSpPr>
        <p:spPr>
          <a:xfrm>
            <a:off x="6207125" y="2527300"/>
            <a:ext cx="8858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0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16:00</a:t>
            </a:r>
            <a:endParaRPr lang="en-US" altLang="zh-CN" sz="2000" b="1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700" name="文本框 29699"/>
          <p:cNvSpPr txBox="1"/>
          <p:nvPr/>
        </p:nvSpPr>
        <p:spPr>
          <a:xfrm>
            <a:off x="323850" y="404813"/>
            <a:ext cx="22161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 dirty="0">
                <a:solidFill>
                  <a:srgbClr val="6600CC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想想做做：</a:t>
            </a:r>
            <a:endParaRPr lang="zh-CN" altLang="en-US" sz="3200" b="1" dirty="0">
              <a:solidFill>
                <a:srgbClr val="6600CC"/>
              </a:solidFill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29701" name="文本框 29700"/>
          <p:cNvSpPr txBox="1"/>
          <p:nvPr/>
        </p:nvSpPr>
        <p:spPr>
          <a:xfrm>
            <a:off x="466725" y="1268413"/>
            <a:ext cx="3744913" cy="140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）小丽邮寄一份材料，贴了以下四枚邮票，她一共花了多少邮资？</a:t>
            </a:r>
            <a:endParaRPr lang="zh-CN" altLang="en-US" sz="2400" b="1" dirty="0"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29702" name="文本框 29701"/>
          <p:cNvSpPr txBox="1"/>
          <p:nvPr/>
        </p:nvSpPr>
        <p:spPr>
          <a:xfrm>
            <a:off x="2411413" y="523875"/>
            <a:ext cx="56165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下面各题能用一一列举的策略解决吗？</a:t>
            </a:r>
            <a:endParaRPr lang="zh-CN" altLang="en-US" sz="2400" b="1" dirty="0"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29703" name="文本框 29702"/>
          <p:cNvSpPr txBox="1"/>
          <p:nvPr/>
        </p:nvSpPr>
        <p:spPr>
          <a:xfrm>
            <a:off x="4643438" y="1268413"/>
            <a:ext cx="3671887" cy="140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latin typeface="Comic Sans MS" panose="030F0702030302020204" pitchFamily="66" charset="0"/>
                <a:ea typeface="微软雅黑" panose="020B0503020204020204" pitchFamily="34" charset="-122"/>
              </a:rPr>
              <a:t>）小芳也有下面四枚邮票，用这些邮票能付多少种不同的邮资？</a:t>
            </a:r>
            <a:endParaRPr lang="zh-CN" altLang="en-US" sz="2400" b="1" dirty="0"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pic>
        <p:nvPicPr>
          <p:cNvPr id="29709" name="图片 29708" descr="邮票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3438" y="3213100"/>
            <a:ext cx="1519237" cy="223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10" name="图片 29709" descr="邮票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3141663"/>
            <a:ext cx="1535112" cy="23034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11" name="图片 29710" descr="邮票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313" y="3141663"/>
            <a:ext cx="1535112" cy="23034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12" name="图片 29711" descr="邮票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59563" y="3213100"/>
            <a:ext cx="1519237" cy="2232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6" name="文本框 28675"/>
          <p:cNvSpPr txBox="1"/>
          <p:nvPr/>
        </p:nvSpPr>
        <p:spPr>
          <a:xfrm>
            <a:off x="323850" y="404813"/>
            <a:ext cx="22161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 dirty="0">
                <a:solidFill>
                  <a:srgbClr val="6600CC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课后练习：</a:t>
            </a:r>
            <a:endParaRPr lang="zh-CN" altLang="en-US" sz="3200" b="1" dirty="0">
              <a:solidFill>
                <a:srgbClr val="6600CC"/>
              </a:solidFill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5B9"/>
      </a:accent5>
      <a:accent6>
        <a:srgbClr val="000000"/>
      </a:accent6>
      <a:hlink>
        <a:srgbClr val="00B200"/>
      </a:hlink>
      <a:folHlink>
        <a:srgbClr val="703DFF"/>
      </a:folHlink>
    </a:clrScheme>
    <a:fontScheme name="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5B9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B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272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808000"/>
        </a:lt2>
        <a:accent1>
          <a:srgbClr val="99CC00"/>
        </a:accent1>
        <a:accent2>
          <a:srgbClr val="003300"/>
        </a:accent2>
        <a:accent3>
          <a:srgbClr val="ADB9AA"/>
        </a:accent3>
        <a:accent4>
          <a:srgbClr val="DCDCDC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CECFF"/>
        </a:dk2>
        <a:lt2>
          <a:srgbClr val="808080"/>
        </a:lt2>
        <a:accent1>
          <a:srgbClr val="33CCCC"/>
        </a:accent1>
        <a:accent2>
          <a:srgbClr val="006699"/>
        </a:accent2>
        <a:accent3>
          <a:srgbClr val="AAADB9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00FF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6666FF"/>
        </a:lt2>
        <a:accent1>
          <a:srgbClr val="33CCFF"/>
        </a:accent1>
        <a:accent2>
          <a:srgbClr val="0000FF"/>
        </a:accent2>
        <a:accent3>
          <a:srgbClr val="AAAAB9"/>
        </a:accent3>
        <a:accent4>
          <a:srgbClr val="DCDCDC"/>
        </a:accent4>
        <a:accent5>
          <a:srgbClr val="ADE2FF"/>
        </a:accent5>
        <a:accent6>
          <a:srgbClr val="0000E5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80"/>
        </a:lt1>
        <a:dk2>
          <a:srgbClr val="FFFFFF"/>
        </a:dk2>
        <a:lt2>
          <a:srgbClr val="000000"/>
        </a:lt2>
        <a:accent1>
          <a:srgbClr val="CC66FF"/>
        </a:accent1>
        <a:accent2>
          <a:srgbClr val="990099"/>
        </a:accent2>
        <a:accent3>
          <a:srgbClr val="C1AAC1"/>
        </a:accent3>
        <a:accent4>
          <a:srgbClr val="DCDCDC"/>
        </a:accent4>
        <a:accent5>
          <a:srgbClr val="E2B9FF"/>
        </a:accent5>
        <a:accent6>
          <a:srgbClr val="890089"/>
        </a:accent6>
        <a:hlink>
          <a:srgbClr val="FF99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FF3300"/>
        </a:lt2>
        <a:accent1>
          <a:srgbClr val="FF7C80"/>
        </a:accent1>
        <a:accent2>
          <a:srgbClr val="990000"/>
        </a:accent2>
        <a:accent3>
          <a:srgbClr val="C1AAAA"/>
        </a:accent3>
        <a:accent4>
          <a:srgbClr val="DCDCDC"/>
        </a:accent4>
        <a:accent5>
          <a:srgbClr val="FFBFC1"/>
        </a:accent5>
        <a:accent6>
          <a:srgbClr val="890000"/>
        </a:accent6>
        <a:hlink>
          <a:srgbClr val="FF66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365</Words>
  <Application>WPS 演示</Application>
  <PresentationFormat>在屏幕上显示</PresentationFormat>
  <Paragraphs>73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Comic Sans MS</vt:lpstr>
      <vt:lpstr>微软雅黑</vt:lpstr>
      <vt:lpstr>Arial Unicode MS</vt:lpstr>
      <vt:lpstr>Calibri</vt:lpstr>
      <vt:lpstr>Crayons</vt:lpstr>
      <vt:lpstr>解决问题的策略 （一一列举）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bnsx.net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解决问题的策略 （一一列举）</dc:title>
  <dc:creator>Dragon</dc:creator>
  <cp:lastModifiedBy>木槿流年花似水…</cp:lastModifiedBy>
  <cp:revision>11</cp:revision>
  <dcterms:created xsi:type="dcterms:W3CDTF">2017-10-11T11:22:00Z</dcterms:created>
  <dcterms:modified xsi:type="dcterms:W3CDTF">2022-09-24T01:01:32Z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2052-11.8.2.8361</vt:lpwstr>
  </property>
</Properties>
</file>