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3"/>
    <p:sldId id="397" r:id="rId4"/>
    <p:sldId id="396" r:id="rId5"/>
    <p:sldId id="273" r:id="rId6"/>
    <p:sldId id="372" r:id="rId7"/>
    <p:sldId id="374" r:id="rId8"/>
    <p:sldId id="378" r:id="rId9"/>
    <p:sldId id="377" r:id="rId10"/>
    <p:sldId id="379" r:id="rId11"/>
    <p:sldId id="373" r:id="rId12"/>
    <p:sldId id="380" r:id="rId13"/>
    <p:sldId id="381" r:id="rId14"/>
    <p:sldId id="301" r:id="rId15"/>
    <p:sldId id="390" r:id="rId16"/>
    <p:sldId id="383" r:id="rId17"/>
    <p:sldId id="398" r:id="rId18"/>
    <p:sldId id="399" r:id="rId19"/>
    <p:sldId id="384" r:id="rId20"/>
    <p:sldId id="400" r:id="rId21"/>
    <p:sldId id="401" r:id="rId22"/>
    <p:sldId id="402" r:id="rId23"/>
    <p:sldId id="298" r:id="rId24"/>
  </p:sldIdLst>
  <p:sldSz cx="12192000" cy="6858000"/>
  <p:notesSz cx="6858000" cy="9144000"/>
  <p:embeddedFontLst>
    <p:embeddedFont>
      <p:font typeface="Aa润行体 (非商业使用)" panose="02010600010101010101" pitchFamily="2" charset="-122"/>
      <p:regular r:id="rId28"/>
    </p:embeddedFont>
    <p:embeddedFont>
      <p:font typeface="楷体" panose="02010609060101010101" charset="-122"/>
      <p:regular r:id="rId29"/>
    </p:embeddedFont>
    <p:embeddedFont>
      <p:font typeface="隶书" panose="02010509060101010101" charset="-122"/>
      <p:regular r:id="rId30"/>
    </p:embeddedFont>
    <p:embeddedFont>
      <p:font typeface="等线" panose="02010600030101010101" charset="-122"/>
      <p:regular r:id="rId31"/>
    </p:embeddedFont>
    <p:embeddedFont>
      <p:font typeface="等线 Light" panose="02010600030101010101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3300"/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 autoAdjust="0"/>
    <p:restoredTop sz="94660"/>
  </p:normalViewPr>
  <p:slideViewPr>
    <p:cSldViewPr snapToGrid="0">
      <p:cViewPr>
        <p:scale>
          <a:sx n="104" d="100"/>
          <a:sy n="104" d="100"/>
        </p:scale>
        <p:origin x="1136" y="880"/>
      </p:cViewPr>
      <p:guideLst>
        <p:guide pos="3781"/>
        <p:guide orient="horz" pos="1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9.xml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F3A4B-1C50-416A-9857-66697D1A2E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346F-F05C-4C1A-99F9-93805FB11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tags" Target="../tags/tag6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50490" y="1009650"/>
            <a:ext cx="7185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0070C0"/>
                </a:solidFill>
              </a:rPr>
              <a:t>三人行，必有我师焉。</a:t>
            </a:r>
            <a:endParaRPr lang="zh-CN" altLang="en-US" sz="4800" b="1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03170" y="2193925"/>
            <a:ext cx="8940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0070C0"/>
                </a:solidFill>
              </a:rPr>
              <a:t>学而不思则罔，思而不学则殆。</a:t>
            </a:r>
            <a:endParaRPr lang="zh-CN" altLang="en-US" sz="4800" b="1">
              <a:solidFill>
                <a:srgbClr val="0070C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50490" y="3602355"/>
            <a:ext cx="8940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0070C0"/>
                </a:solidFill>
              </a:rPr>
              <a:t>学而时习之，不亦说乎。</a:t>
            </a:r>
            <a:endParaRPr lang="zh-CN" altLang="en-US" sz="4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5" y="350906"/>
            <a:ext cx="1418803" cy="7809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859"/>
            <a:ext cx="12674600" cy="2632657"/>
          </a:xfrm>
          <a:prstGeom prst="rect">
            <a:avLst/>
          </a:prstGeom>
        </p:spPr>
      </p:pic>
      <p:pic>
        <p:nvPicPr>
          <p:cNvPr id="4" name="图片 3" descr="51miz-E754484-B274C1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47340" y="-1586230"/>
            <a:ext cx="1120140" cy="4438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65630" y="340995"/>
            <a:ext cx="321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2">
                    <a:lumMod val="50000"/>
                  </a:schemeClr>
                </a:solidFill>
              </a:rPr>
              <a:t>学习任务单二</a:t>
            </a:r>
            <a:endParaRPr lang="zh-CN" altLang="en-US" sz="32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2265" y="1403985"/>
            <a:ext cx="6131560" cy="4660900"/>
          </a:xfrm>
          <a:prstGeom prst="roundRect">
            <a:avLst/>
          </a:prstGeom>
          <a:pattFill prst="pct25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（1）学着教材的样子，在你不理解的字词右上角标上序号。再在注释下面标上相同的序号。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（2）小组交流疑难之处，尝试互相解决。把你认为正确的解释写在注释中。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630" y="226060"/>
            <a:ext cx="4213225" cy="623760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326630" y="226060"/>
            <a:ext cx="4213225" cy="6237605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64135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4623244"/>
            <a:ext cx="12674600" cy="26326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3996452"/>
            <a:ext cx="1396365" cy="2756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06" y="5348903"/>
            <a:ext cx="1396364" cy="1403598"/>
          </a:xfrm>
          <a:prstGeom prst="rect">
            <a:avLst/>
          </a:prstGeom>
        </p:spPr>
      </p:pic>
      <p:pic>
        <p:nvPicPr>
          <p:cNvPr id="4" name="图片 3" descr="51miz-E754484-B274C1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119755" y="-1409700"/>
            <a:ext cx="1120140" cy="4438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38045" y="517525"/>
            <a:ext cx="321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2">
                    <a:lumMod val="50000"/>
                  </a:schemeClr>
                </a:solidFill>
              </a:rPr>
              <a:t>学习任务单三</a:t>
            </a:r>
            <a:endParaRPr lang="zh-CN" altLang="en-US" sz="320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6"/>
            </p:custDataLst>
          </p:nvPr>
        </p:nvGraphicFramePr>
        <p:xfrm>
          <a:off x="1173480" y="1656080"/>
          <a:ext cx="9845675" cy="3333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285"/>
                <a:gridCol w="3432175"/>
                <a:gridCol w="4260215"/>
              </a:tblGrid>
              <a:tr h="9423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/>
                        <a:t>辩论人</a:t>
                      </a:r>
                      <a:endParaRPr lang="zh-CN" altLang="en-US" sz="36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>
                          <a:sym typeface="+mn-ea"/>
                        </a:rPr>
                        <a:t>观点</a:t>
                      </a:r>
                      <a:endParaRPr lang="zh-CN" altLang="en-US" sz="36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/>
                        <a:t>依据</a:t>
                      </a:r>
                      <a:endParaRPr lang="zh-CN" altLang="en-US" sz="3600"/>
                    </a:p>
                  </a:txBody>
                  <a:tcPr/>
                </a:tc>
              </a:tr>
              <a:tr h="14154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一小儿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/>
                    </a:p>
                  </a:txBody>
                  <a:tcPr/>
                </a:tc>
              </a:tr>
              <a:tr h="975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一小儿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173480" y="1656080"/>
            <a:ext cx="9982835" cy="3350895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64135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4623244"/>
            <a:ext cx="12674600" cy="26326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" y="3996452"/>
            <a:ext cx="1396365" cy="2756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06" y="5348903"/>
            <a:ext cx="1396364" cy="1403598"/>
          </a:xfrm>
          <a:prstGeom prst="rect">
            <a:avLst/>
          </a:prstGeom>
        </p:spPr>
      </p:pic>
      <p:pic>
        <p:nvPicPr>
          <p:cNvPr id="4" name="图片 3" descr="51miz-E754484-B274C1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119755" y="-1409700"/>
            <a:ext cx="1120140" cy="4438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38045" y="517525"/>
            <a:ext cx="321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2">
                    <a:lumMod val="50000"/>
                  </a:schemeClr>
                </a:solidFill>
              </a:rPr>
              <a:t>学习任务单三</a:t>
            </a:r>
            <a:endParaRPr lang="zh-CN" altLang="en-US" sz="320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6"/>
            </p:custDataLst>
          </p:nvPr>
        </p:nvGraphicFramePr>
        <p:xfrm>
          <a:off x="1173480" y="1656080"/>
          <a:ext cx="9845675" cy="3333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285"/>
                <a:gridCol w="3432175"/>
                <a:gridCol w="4260215"/>
              </a:tblGrid>
              <a:tr h="9423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/>
                        <a:t>辩论人</a:t>
                      </a:r>
                      <a:endParaRPr lang="zh-CN" altLang="en-US" sz="36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>
                          <a:sym typeface="+mn-ea"/>
                        </a:rPr>
                        <a:t>观点</a:t>
                      </a:r>
                      <a:endParaRPr lang="zh-CN" altLang="en-US" sz="36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/>
                        <a:t>依据</a:t>
                      </a:r>
                      <a:endParaRPr lang="zh-CN" altLang="en-US" sz="3600"/>
                    </a:p>
                  </a:txBody>
                  <a:tcPr/>
                </a:tc>
              </a:tr>
              <a:tr h="14154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一小儿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600">
                          <a:sym typeface="+mn-ea"/>
                        </a:rPr>
                        <a:t>日始出时去人近，日中时远也</a:t>
                      </a:r>
                      <a:endParaRPr lang="zh-CN" altLang="en-US" sz="26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600"/>
                        <a:t>日初出大如车盖，日中则如盘盂，远者小而近者大。</a:t>
                      </a:r>
                      <a:endParaRPr lang="zh-CN" altLang="en-US" sz="2600"/>
                    </a:p>
                  </a:txBody>
                  <a:tcPr/>
                </a:tc>
              </a:tr>
              <a:tr h="975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一小儿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>
                          <a:sym typeface="+mn-ea"/>
                        </a:rPr>
                        <a:t>日初出远，日中时近</a:t>
                      </a:r>
                      <a:endParaRPr lang="zh-CN" altLang="en-US" sz="26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26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600"/>
                        <a:t>日初出沧沧凉凉，日中如探汤，近者热而远者凉。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1168400" y="1683385"/>
            <a:ext cx="9850755" cy="3350895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359535" y="130175"/>
            <a:ext cx="8702675" cy="6399530"/>
          </a:xfrm>
          <a:prstGeom prst="roundRect">
            <a:avLst/>
          </a:prstGeom>
          <a:pattFill prst="pct25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94560" y="264160"/>
            <a:ext cx="7616825" cy="5296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 b="1"/>
              <a:t>两小儿辩日</a:t>
            </a:r>
            <a:endParaRPr lang="zh-CN" altLang="en-US" sz="3200" b="1"/>
          </a:p>
          <a:p>
            <a:r>
              <a:rPr lang="en-US" altLang="zh-CN" sz="3200" b="1">
                <a:solidFill>
                  <a:schemeClr val="tx1">
                    <a:alpha val="15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15000"/>
                  </a:schemeClr>
                </a:solidFill>
              </a:rPr>
              <a:t>孔子东游，见两小儿辩斗，问其故。</a:t>
            </a:r>
            <a:endParaRPr lang="zh-CN" altLang="en-US" sz="3200" b="1">
              <a:solidFill>
                <a:schemeClr val="tx1">
                  <a:alpha val="15000"/>
                </a:schemeClr>
              </a:solidFill>
            </a:endParaRPr>
          </a:p>
          <a:p>
            <a:r>
              <a:rPr lang="en-US" altLang="zh-CN" sz="3200" b="1">
                <a:solidFill>
                  <a:schemeClr val="tx1">
                    <a:alpha val="15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15000"/>
                  </a:schemeClr>
                </a:solidFill>
              </a:rPr>
              <a:t>一儿曰：</a:t>
            </a:r>
            <a:r>
              <a:rPr lang="zh-CN" altLang="en-US" sz="3200" b="1"/>
              <a:t>“我以日始出时去人近，而日中时远也。”</a:t>
            </a:r>
            <a:endParaRPr lang="zh-CN" altLang="en-US" sz="3200" b="1"/>
          </a:p>
          <a:p>
            <a:r>
              <a:rPr lang="en-US" altLang="zh-CN" sz="3200" b="1">
                <a:solidFill>
                  <a:schemeClr val="tx1">
                    <a:alpha val="14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14000"/>
                  </a:schemeClr>
                </a:solidFill>
              </a:rPr>
              <a:t>一儿曰：</a:t>
            </a:r>
            <a:r>
              <a:rPr lang="zh-CN" altLang="en-US" sz="3200" b="1"/>
              <a:t>“我以日初出远，而日中时近也。”</a:t>
            </a:r>
            <a:endParaRPr lang="zh-CN" altLang="en-US" sz="3200" b="1"/>
          </a:p>
          <a:p>
            <a:r>
              <a:rPr lang="en-US" altLang="zh-CN" sz="3200" b="1">
                <a:solidFill>
                  <a:schemeClr val="tx1">
                    <a:alpha val="15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15000"/>
                  </a:schemeClr>
                </a:solidFill>
              </a:rPr>
              <a:t>一儿曰：</a:t>
            </a:r>
            <a:r>
              <a:rPr lang="zh-CN" altLang="en-US" sz="3200" b="1"/>
              <a:t>“日初出大如车盖，及日中则如盘盂，此不为远者小而近者大乎？”</a:t>
            </a:r>
            <a:endParaRPr lang="zh-CN" altLang="en-US" sz="3200" b="1"/>
          </a:p>
          <a:p>
            <a:r>
              <a:rPr lang="en-US" altLang="zh-CN" sz="3200" b="1">
                <a:solidFill>
                  <a:schemeClr val="tx1">
                    <a:alpha val="16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16000"/>
                  </a:schemeClr>
                </a:solidFill>
              </a:rPr>
              <a:t>一儿曰：</a:t>
            </a:r>
            <a:r>
              <a:rPr lang="zh-CN" altLang="en-US" sz="3200" b="1"/>
              <a:t>“日初出沧沧凉凉，及其日中如探汤，此不为近者热而远者凉乎？”</a:t>
            </a:r>
            <a:endParaRPr lang="zh-CN" altLang="en-US" sz="3200" b="1"/>
          </a:p>
          <a:p>
            <a:r>
              <a:rPr lang="en-US" altLang="zh-CN" sz="3200" b="1">
                <a:solidFill>
                  <a:schemeClr val="tx1">
                    <a:alpha val="17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17000"/>
                  </a:schemeClr>
                </a:solidFill>
              </a:rPr>
              <a:t>孔子不能决也。</a:t>
            </a:r>
            <a:endParaRPr lang="zh-CN" altLang="en-US" sz="3200" b="1">
              <a:solidFill>
                <a:schemeClr val="tx1">
                  <a:alpha val="17000"/>
                </a:schemeClr>
              </a:solidFill>
            </a:endParaRPr>
          </a:p>
          <a:p>
            <a:r>
              <a:rPr lang="en-US" altLang="zh-CN" sz="3200" b="1">
                <a:solidFill>
                  <a:schemeClr val="tx1">
                    <a:alpha val="17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17000"/>
                  </a:schemeClr>
                </a:solidFill>
              </a:rPr>
              <a:t>两小儿笑曰：“孰为汝多知乎？</a:t>
            </a:r>
            <a:r>
              <a:rPr lang="zh-CN" altLang="en-US" sz="3200">
                <a:solidFill>
                  <a:schemeClr val="tx1">
                    <a:alpha val="17000"/>
                  </a:schemeClr>
                </a:solidFill>
              </a:rPr>
              <a:t>”</a:t>
            </a:r>
            <a:endParaRPr lang="zh-CN" altLang="en-US" sz="3200">
              <a:solidFill>
                <a:schemeClr val="tx1">
                  <a:alpha val="17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4623244"/>
            <a:ext cx="12674600" cy="26326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65" y="2850912"/>
            <a:ext cx="1396365" cy="2756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6" y="5454948"/>
            <a:ext cx="1396364" cy="1403598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713980" y="1740535"/>
            <a:ext cx="4304030" cy="4000500"/>
          </a:xfrm>
          <a:prstGeom prst="roundRect">
            <a:avLst/>
          </a:prstGeom>
          <a:pattFill prst="pct25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读2-5自然段，关注对话的语言，你有什么独到的发现呢？（可以从语言用词上、语言形式、人物特点等方面去发现。）看谁的发现多而且有价值。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 descr="51miz-E754484-B274C1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24645" y="-1515745"/>
            <a:ext cx="1120140" cy="4438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3570" y="461645"/>
            <a:ext cx="321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2">
                    <a:lumMod val="50000"/>
                  </a:schemeClr>
                </a:solidFill>
              </a:rPr>
              <a:t>学习任务单四</a:t>
            </a:r>
            <a:endParaRPr lang="zh-CN" altLang="en-US" sz="32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3875" y="299720"/>
            <a:ext cx="5486400" cy="6257925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405" y="334645"/>
            <a:ext cx="5434330" cy="622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359535" y="130175"/>
            <a:ext cx="8702675" cy="6399530"/>
          </a:xfrm>
          <a:prstGeom prst="roundRect">
            <a:avLst/>
          </a:prstGeom>
          <a:pattFill prst="pct25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94560" y="264160"/>
            <a:ext cx="7616825" cy="5296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</a:rPr>
              <a:t>两小儿辩日</a:t>
            </a:r>
            <a:endParaRPr lang="zh-CN" altLang="en-US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  </a:t>
            </a:r>
            <a:r>
              <a:rPr lang="zh-CN" altLang="en-US" sz="3200" b="1">
                <a:solidFill>
                  <a:schemeClr val="tx1"/>
                </a:solidFill>
              </a:rPr>
              <a:t>孔子东游，见两小儿辩斗，问其故。</a:t>
            </a:r>
            <a:endParaRPr lang="zh-CN" altLang="en-US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>
                    <a:alpha val="22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22000"/>
                  </a:schemeClr>
                </a:solidFill>
              </a:rPr>
              <a:t>一儿曰：“我以日始出时去人近，而日中时远也。”</a:t>
            </a:r>
            <a:endParaRPr lang="zh-CN" altLang="en-US" sz="3200" b="1">
              <a:solidFill>
                <a:schemeClr val="tx1">
                  <a:alpha val="22000"/>
                </a:schemeClr>
              </a:solidFill>
            </a:endParaRPr>
          </a:p>
          <a:p>
            <a:r>
              <a:rPr lang="en-US" altLang="zh-CN" sz="3200" b="1">
                <a:solidFill>
                  <a:schemeClr val="tx1">
                    <a:alpha val="22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22000"/>
                  </a:schemeClr>
                </a:solidFill>
              </a:rPr>
              <a:t>一儿曰：“我以日初出远，而日中时近也。”</a:t>
            </a:r>
            <a:endParaRPr lang="zh-CN" altLang="en-US" sz="3200" b="1">
              <a:solidFill>
                <a:schemeClr val="tx1">
                  <a:alpha val="22000"/>
                </a:schemeClr>
              </a:solidFill>
            </a:endParaRPr>
          </a:p>
          <a:p>
            <a:r>
              <a:rPr lang="en-US" altLang="zh-CN" sz="3200" b="1">
                <a:solidFill>
                  <a:schemeClr val="tx1">
                    <a:alpha val="22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22000"/>
                  </a:schemeClr>
                </a:solidFill>
              </a:rPr>
              <a:t>一儿曰：“日初出大如车盖，及日中则如盘盂，此不为远者小而近者大乎？”</a:t>
            </a:r>
            <a:endParaRPr lang="zh-CN" altLang="en-US" sz="3200" b="1">
              <a:solidFill>
                <a:schemeClr val="tx1">
                  <a:alpha val="22000"/>
                </a:schemeClr>
              </a:solidFill>
            </a:endParaRPr>
          </a:p>
          <a:p>
            <a:r>
              <a:rPr lang="en-US" altLang="zh-CN" sz="3200" b="1">
                <a:solidFill>
                  <a:schemeClr val="tx1">
                    <a:alpha val="22000"/>
                  </a:schemeClr>
                </a:solidFill>
              </a:rPr>
              <a:t>      </a:t>
            </a:r>
            <a:r>
              <a:rPr lang="zh-CN" altLang="en-US" sz="3200" b="1">
                <a:solidFill>
                  <a:schemeClr val="tx1">
                    <a:alpha val="22000"/>
                  </a:schemeClr>
                </a:solidFill>
              </a:rPr>
              <a:t>一儿曰：“日初出沧沧凉凉，及其日中如探汤，此不为近者热而远者凉乎？”</a:t>
            </a:r>
            <a:endParaRPr lang="zh-CN" altLang="en-US" sz="3200" b="1">
              <a:solidFill>
                <a:schemeClr val="tx1">
                  <a:alpha val="22000"/>
                </a:schemeClr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  </a:t>
            </a:r>
            <a:r>
              <a:rPr lang="zh-CN" altLang="en-US" sz="3200" b="1">
                <a:solidFill>
                  <a:schemeClr val="tx1"/>
                </a:solidFill>
              </a:rPr>
              <a:t>孔子不能决也。</a:t>
            </a:r>
            <a:endParaRPr lang="zh-CN" altLang="en-US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  </a:t>
            </a:r>
            <a:r>
              <a:rPr lang="zh-CN" altLang="en-US" sz="3200" b="1">
                <a:solidFill>
                  <a:schemeClr val="tx1"/>
                </a:solidFill>
              </a:rPr>
              <a:t>两小儿笑曰：“孰为汝多知乎？</a:t>
            </a:r>
            <a:r>
              <a:rPr lang="zh-CN" altLang="en-US" sz="3200">
                <a:solidFill>
                  <a:schemeClr val="tx1"/>
                </a:solidFill>
              </a:rPr>
              <a:t>”</a:t>
            </a:r>
            <a:endParaRPr lang="zh-CN" alt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5" y="350906"/>
            <a:ext cx="1418803" cy="7809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859"/>
            <a:ext cx="12674600" cy="26326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95" y="351155"/>
            <a:ext cx="5434330" cy="6223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44265" y="316230"/>
            <a:ext cx="5486400" cy="6257925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5" y="350906"/>
            <a:ext cx="1418803" cy="7809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" y="4438459"/>
            <a:ext cx="12674600" cy="2632657"/>
          </a:xfrm>
          <a:prstGeom prst="rect">
            <a:avLst/>
          </a:prstGeom>
        </p:spPr>
      </p:pic>
      <p:pic>
        <p:nvPicPr>
          <p:cNvPr id="2" name="两小儿辩日科学常识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2190" y="351790"/>
            <a:ext cx="10039350" cy="61899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64770" y="-55880"/>
            <a:ext cx="12192000" cy="697039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169035" y="141605"/>
            <a:ext cx="9727565" cy="6716395"/>
          </a:xfrm>
          <a:prstGeom prst="roundRect">
            <a:avLst/>
          </a:prstGeom>
          <a:pattFill prst="pct25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0995" y="681355"/>
            <a:ext cx="8970645" cy="4720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3200">
                <a:solidFill>
                  <a:schemeClr val="tx1"/>
                </a:solidFill>
              </a:rPr>
              <a:t>天文学家说——</a:t>
            </a:r>
            <a:endParaRPr lang="zh-CN" altLang="en-US" sz="3200">
              <a:solidFill>
                <a:schemeClr val="tx1"/>
              </a:solidFill>
            </a:endParaRPr>
          </a:p>
          <a:p>
            <a:pPr algn="l"/>
            <a:endParaRPr lang="zh-CN" altLang="en-US" sz="3200">
              <a:solidFill>
                <a:schemeClr val="tx1"/>
              </a:solidFill>
            </a:endParaRPr>
          </a:p>
          <a:p>
            <a:pPr algn="l"/>
            <a:r>
              <a:rPr lang="en-US" altLang="zh-CN" sz="3200">
                <a:solidFill>
                  <a:schemeClr val="tx1"/>
                </a:solidFill>
              </a:rPr>
              <a:t>    </a:t>
            </a:r>
            <a:r>
              <a:rPr lang="en-US" altLang="zh-CN" sz="2800">
                <a:solidFill>
                  <a:schemeClr val="tx1"/>
                </a:solidFill>
              </a:rPr>
              <a:t>  </a:t>
            </a:r>
            <a:r>
              <a:rPr lang="zh-CN" altLang="en-US" sz="2800">
                <a:solidFill>
                  <a:schemeClr val="tx1"/>
                </a:solidFill>
              </a:rPr>
              <a:t>不要争论了，你们两个都错了！</a:t>
            </a:r>
            <a:endParaRPr lang="zh-CN" altLang="en-US" sz="2800">
              <a:solidFill>
                <a:schemeClr val="tx1"/>
              </a:solidFill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</a:rPr>
              <a:t>      </a:t>
            </a:r>
            <a:r>
              <a:rPr lang="zh-CN" altLang="en-US" sz="2800">
                <a:solidFill>
                  <a:schemeClr val="tx1"/>
                </a:solidFill>
              </a:rPr>
              <a:t>早晨太阳初升，天空黑沉沉，太阳格外明亮，对比强烈，故而显大；正午天空格外明亮，太阳和</a:t>
            </a:r>
            <a:r>
              <a:rPr lang="zh-CN" altLang="en-US" sz="2800">
                <a:sym typeface="+mn-ea"/>
              </a:rPr>
              <a:t>天空</a:t>
            </a:r>
            <a:r>
              <a:rPr lang="zh-CN" altLang="en-US" sz="2800">
                <a:solidFill>
                  <a:schemeClr val="tx1"/>
                </a:solidFill>
              </a:rPr>
              <a:t>亮度反差不大，故而显小。</a:t>
            </a:r>
            <a:endParaRPr lang="zh-CN" altLang="en-US" sz="2800">
              <a:solidFill>
                <a:schemeClr val="tx1"/>
              </a:solidFill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</a:rPr>
              <a:t>      </a:t>
            </a:r>
            <a:r>
              <a:rPr lang="zh-CN" altLang="en-US" sz="2800">
                <a:solidFill>
                  <a:schemeClr val="tx1"/>
                </a:solidFill>
              </a:rPr>
              <a:t>早晨太阳斜射大地，正午太阳直射大地，直射比斜射热量高。所以，早晨凉爽，而正午炎热。</a:t>
            </a:r>
            <a:endParaRPr lang="zh-CN" altLang="en-US" sz="2800">
              <a:solidFill>
                <a:schemeClr val="tx1"/>
              </a:solidFill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</a:rPr>
              <a:t>      </a:t>
            </a:r>
            <a:r>
              <a:rPr lang="zh-CN" altLang="en-US" sz="2800">
                <a:solidFill>
                  <a:schemeClr val="tx1"/>
                </a:solidFill>
              </a:rPr>
              <a:t>所以，早晨和正午太阳到地球的距离是一样的，无远近之别。</a:t>
            </a:r>
            <a:endParaRPr lang="zh-CN" altLang="en-US" sz="2800">
              <a:solidFill>
                <a:schemeClr val="tx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530465" y="4904740"/>
            <a:ext cx="2226945" cy="1729105"/>
            <a:chOff x="1751012" y="298450"/>
            <a:chExt cx="7608888" cy="6319837"/>
          </a:xfrm>
        </p:grpSpPr>
        <p:sp>
          <p:nvSpPr>
            <p:cNvPr id="3" name="椭圆 2"/>
            <p:cNvSpPr/>
            <p:nvPr/>
          </p:nvSpPr>
          <p:spPr>
            <a:xfrm>
              <a:off x="3048000" y="304800"/>
              <a:ext cx="6311900" cy="6310313"/>
            </a:xfrm>
            <a:prstGeom prst="ellipse">
              <a:avLst/>
            </a:prstGeom>
            <a:noFill/>
            <a:ln w="9525" cap="flat" cmpd="sng">
              <a:solidFill>
                <a:srgbClr val="33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050">
                <a:latin typeface="阿里巴巴普惠体"/>
                <a:ea typeface="阿里巴巴普惠体"/>
                <a:cs typeface="阿里巴巴普惠体"/>
                <a:sym typeface="阿里巴巴普惠体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5367338" y="2586038"/>
              <a:ext cx="1673225" cy="1673225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lIns="0" tIns="0" rIns="0" bIns="0" anchor="ctr" anchorCtr="0"/>
            <a:p>
              <a:pPr algn="ctr"/>
              <a:r>
                <a:rPr lang="zh-CN" altLang="en-US" sz="3200" dirty="0">
                  <a:latin typeface="阿里巴巴普惠体"/>
                  <a:ea typeface="阿里巴巴普惠体"/>
                  <a:cs typeface="阿里巴巴普惠体"/>
                  <a:sym typeface="阿里巴巴普惠体"/>
                </a:rPr>
                <a:t>太阳</a:t>
              </a:r>
              <a:endParaRPr lang="zh-CN" altLang="en-US" sz="1200" dirty="0">
                <a:latin typeface="阿里巴巴普惠体"/>
                <a:ea typeface="阿里巴巴普惠体"/>
                <a:cs typeface="阿里巴巴普惠体"/>
                <a:sym typeface="阿里巴巴普惠体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751012" y="4659313"/>
              <a:ext cx="2212976" cy="1958974"/>
              <a:chOff x="78" y="2683"/>
              <a:chExt cx="1394" cy="1234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1019" y="2847"/>
                <a:ext cx="453" cy="453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accent1"/>
                </a:solidFill>
              </a:ln>
            </p:spPr>
            <p:txBody>
              <a:bodyPr wrap="none" anchor="ctr" anchorCtr="0"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latin typeface="阿里巴巴普惠体"/>
                    <a:ea typeface="阿里巴巴普惠体"/>
                    <a:cs typeface="阿里巴巴普惠体"/>
                    <a:sym typeface="阿里巴巴普惠体"/>
                  </a:rPr>
                  <a:t>地球</a:t>
                </a:r>
                <a:endParaRPr lang="zh-CN" altLang="en-US" sz="1200" dirty="0">
                  <a:latin typeface="阿里巴巴普惠体"/>
                  <a:ea typeface="阿里巴巴普惠体"/>
                  <a:cs typeface="阿里巴巴普惠体"/>
                  <a:sym typeface="阿里巴巴普惠体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78" y="2683"/>
                <a:ext cx="1073" cy="12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tIns="0" bIns="0">
                <a:no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400" dirty="0">
                    <a:solidFill>
                      <a:srgbClr val="000000"/>
                    </a:solidFill>
                    <a:effectLst>
                      <a:outerShdw blurRad="38100" dist="38100" dir="2700000">
                        <a:srgbClr val="FFFFFF"/>
                      </a:outerShdw>
                    </a:effectLst>
                    <a:latin typeface="阿里巴巴普惠体"/>
                    <a:ea typeface="阿里巴巴普惠体"/>
                    <a:cs typeface="阿里巴巴普惠体"/>
                    <a:sym typeface="阿里巴巴普惠体"/>
                  </a:rPr>
                  <a:t>早晨</a:t>
                </a:r>
                <a:endParaRPr lang="zh-CN" altLang="en-US" sz="1200" dirty="0">
                  <a:solidFill>
                    <a:srgbClr val="000000"/>
                  </a:solidFill>
                  <a:latin typeface="阿里巴巴普惠体"/>
                  <a:ea typeface="阿里巴巴普惠体"/>
                  <a:cs typeface="阿里巴巴普惠体"/>
                  <a:sym typeface="阿里巴巴普惠体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2574925" y="298450"/>
              <a:ext cx="1941513" cy="2286001"/>
              <a:chOff x="190" y="712"/>
              <a:chExt cx="1223" cy="144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960" y="960"/>
                <a:ext cx="453" cy="453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txBody>
              <a:bodyPr wrap="none" anchor="ctr" anchorCtr="0"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latin typeface="阿里巴巴普惠体"/>
                    <a:ea typeface="阿里巴巴普惠体"/>
                    <a:cs typeface="阿里巴巴普惠体"/>
                    <a:sym typeface="阿里巴巴普惠体"/>
                  </a:rPr>
                  <a:t>地球</a:t>
                </a:r>
                <a:endParaRPr lang="zh-CN" altLang="en-US" sz="1200" dirty="0">
                  <a:latin typeface="阿里巴巴普惠体"/>
                  <a:ea typeface="阿里巴巴普惠体"/>
                  <a:cs typeface="阿里巴巴普惠体"/>
                  <a:sym typeface="阿里巴巴普惠体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90" y="712"/>
                <a:ext cx="996" cy="144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tIns="0" bIns="0">
                <a:no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400" dirty="0">
                    <a:solidFill>
                      <a:srgbClr val="000000"/>
                    </a:solidFill>
                    <a:effectLst>
                      <a:outerShdw blurRad="38100" dist="38100" dir="2700000">
                        <a:srgbClr val="FFFFFF"/>
                      </a:outerShdw>
                    </a:effectLst>
                    <a:latin typeface="阿里巴巴普惠体"/>
                    <a:ea typeface="阿里巴巴普惠体"/>
                    <a:cs typeface="阿里巴巴普惠体"/>
                    <a:sym typeface="阿里巴巴普惠体"/>
                  </a:rPr>
                  <a:t>中午</a:t>
                </a:r>
                <a:endParaRPr lang="zh-CN" altLang="en-US" sz="1200">
                  <a:solidFill>
                    <a:srgbClr val="000000"/>
                  </a:solidFill>
                  <a:latin typeface="阿里巴巴普惠体"/>
                  <a:ea typeface="阿里巴巴普惠体"/>
                  <a:cs typeface="阿里巴巴普惠体"/>
                  <a:sym typeface="阿里巴巴普惠体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" y="3996452"/>
            <a:ext cx="1396365" cy="27560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06" y="5348903"/>
            <a:ext cx="1396364" cy="14035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5" y="350906"/>
            <a:ext cx="1418803" cy="7809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" y="4438459"/>
            <a:ext cx="12674600" cy="263265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37105" y="2428875"/>
            <a:ext cx="78105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 b="1"/>
              <a:t>谈体会</a:t>
            </a:r>
            <a:r>
              <a:rPr lang="en-US" altLang="zh-CN" sz="8800" b="1"/>
              <a:t>  </a:t>
            </a:r>
            <a:r>
              <a:rPr lang="zh-CN" altLang="en-US" sz="8800" b="1"/>
              <a:t>说收获</a:t>
            </a:r>
            <a:endParaRPr lang="zh-CN" altLang="en-US" sz="8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348343" y="293915"/>
            <a:ext cx="11495314" cy="62701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134235" y="892175"/>
            <a:ext cx="259588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孔子介绍</a:t>
            </a:r>
            <a:endParaRPr lang="zh-CN" altLang="en-US" sz="4000" b="1" dirty="0"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0510" y="2000885"/>
            <a:ext cx="5104765" cy="3623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孔子</a:t>
            </a:r>
            <a:r>
              <a:rPr lang="en-US" altLang="zh-CN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(</a:t>
            </a:r>
            <a:r>
              <a:rPr lang="zh-CN" altLang="en-US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公元前</a:t>
            </a:r>
            <a:r>
              <a:rPr lang="en-US" altLang="zh-CN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551—</a:t>
            </a:r>
            <a:r>
              <a:rPr lang="zh-CN" altLang="en-US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公元前</a:t>
            </a:r>
            <a:r>
              <a:rPr lang="en-US" altLang="zh-CN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479)</a:t>
            </a:r>
            <a:r>
              <a:rPr lang="zh-CN" altLang="en-US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，名丘，字仲尼。鲁国陬邑</a:t>
            </a:r>
            <a:r>
              <a:rPr lang="en-US" altLang="zh-CN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(</a:t>
            </a:r>
            <a:r>
              <a:rPr lang="zh-CN" altLang="en-US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今山东曲阜东南</a:t>
            </a:r>
            <a:r>
              <a:rPr lang="en-US" altLang="zh-CN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)</a:t>
            </a:r>
            <a:r>
              <a:rPr lang="zh-CN" altLang="en-US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人，春秋末期</a:t>
            </a:r>
            <a:r>
              <a:rPr lang="zh-CN" altLang="en-US" sz="2400" dirty="0">
                <a:solidFill>
                  <a:srgbClr val="FF0000"/>
                </a:solidFill>
                <a:latin typeface="阿里巴巴普惠体"/>
                <a:ea typeface="阿里巴巴普惠体"/>
                <a:cs typeface="阿里巴巴普惠体"/>
                <a:sym typeface="阿里巴巴普惠体"/>
              </a:rPr>
              <a:t>思想家、政治家、教育家，儒家学派的创始人</a:t>
            </a:r>
            <a:r>
              <a:rPr lang="zh-CN" altLang="en-US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。他的一生言行被他的学生编成</a:t>
            </a:r>
            <a:r>
              <a:rPr lang="en-US" altLang="zh-CN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《</a:t>
            </a:r>
            <a:r>
              <a:rPr lang="zh-CN" altLang="en-US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论语</a:t>
            </a:r>
            <a:r>
              <a:rPr lang="en-US" altLang="zh-CN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》</a:t>
            </a:r>
            <a:r>
              <a:rPr lang="zh-CN" altLang="en-US" sz="2400" dirty="0">
                <a:latin typeface="阿里巴巴普惠体"/>
                <a:ea typeface="阿里巴巴普惠体"/>
                <a:cs typeface="阿里巴巴普惠体"/>
                <a:sym typeface="阿里巴巴普惠体"/>
              </a:rPr>
              <a:t>一书，留传于世。 </a:t>
            </a:r>
            <a:endParaRPr lang="zh-CN" altLang="en-US" sz="2400" dirty="0">
              <a:latin typeface="阿里巴巴普惠体"/>
              <a:ea typeface="阿里巴巴普惠体"/>
              <a:cs typeface="阿里巴巴普惠体"/>
              <a:sym typeface="阿里巴巴普惠体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733540" y="546100"/>
            <a:ext cx="3855085" cy="5584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3" grpId="1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74545" y="1790065"/>
            <a:ext cx="9884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0070C0"/>
                </a:solidFill>
              </a:rPr>
              <a:t>知之为知之，不知为不知，是知也。</a:t>
            </a:r>
            <a:endParaRPr lang="zh-CN" altLang="en-US" sz="4800" b="1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74545" y="2961640"/>
            <a:ext cx="8940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0070C0"/>
                </a:solidFill>
                <a:sym typeface="+mn-ea"/>
              </a:rPr>
              <a:t>敏而好学</a:t>
            </a:r>
            <a:r>
              <a:rPr lang="en-US" altLang="zh-CN" sz="4800" b="1">
                <a:solidFill>
                  <a:srgbClr val="0070C0"/>
                </a:solidFill>
                <a:sym typeface="+mn-ea"/>
              </a:rPr>
              <a:t> </a:t>
            </a:r>
            <a:r>
              <a:rPr lang="zh-CN" altLang="en-US" sz="4800" b="1">
                <a:solidFill>
                  <a:srgbClr val="0070C0"/>
                </a:solidFill>
                <a:sym typeface="+mn-ea"/>
              </a:rPr>
              <a:t>，不耻下问。</a:t>
            </a:r>
            <a:endParaRPr lang="zh-CN" altLang="en-US" sz="4800" b="1">
              <a:solidFill>
                <a:srgbClr val="0070C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74545" y="4133850"/>
            <a:ext cx="8940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0070C0"/>
                </a:solidFill>
              </a:rPr>
              <a:t>默而知之，学而不厌，诲人不倦。</a:t>
            </a:r>
            <a:endParaRPr lang="zh-CN" altLang="en-US" sz="4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07695" y="1398270"/>
            <a:ext cx="4670425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958840" y="2056765"/>
            <a:ext cx="5580380" cy="348678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zh-CN" altLang="en-US"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《列子》是中国古代先秦思想文化史上著名的典籍，属于诸子学派著作。《列子》内容形式多为民间传说、寓言故事和神话等，都带有足以警世的教训，包含深刻的哲学思想，也具有一定的文学价值。是一部智慧之书，它能开启人们心智，给人以启示，给人以智慧。</a:t>
            </a:r>
            <a:endParaRPr lang="zh-CN" altLang="en-US" sz="28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53250" y="514350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好书推荐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1862"/>
            <a:ext cx="1396365" cy="27560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1" y="5454313"/>
            <a:ext cx="1396364" cy="140359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72765" y="2484120"/>
            <a:ext cx="6862445" cy="2032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9600" b="1" dirty="0">
                <a:latin typeface="隶书" panose="02010509060101010101" charset="-122"/>
                <a:ea typeface="隶书" panose="02010509060101010101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谢谢指导！</a:t>
            </a:r>
            <a:endParaRPr lang="zh-CN" altLang="en-US" sz="9600" b="1" dirty="0">
              <a:latin typeface="隶书" panose="02010509060101010101" charset="-122"/>
              <a:ea typeface="隶书" panose="02010509060101010101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73325" y="1752515"/>
            <a:ext cx="75818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9600" b="1" dirty="0"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两小儿辩日</a:t>
            </a:r>
            <a:endParaRPr lang="zh-CN" altLang="en-US" sz="9600" b="1" dirty="0"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91965" y="4319900"/>
            <a:ext cx="1635760" cy="344170"/>
            <a:chOff x="6759" y="6336"/>
            <a:chExt cx="2576" cy="542"/>
          </a:xfrm>
        </p:grpSpPr>
        <p:sp>
          <p:nvSpPr>
            <p:cNvPr id="13" name="矩形: 圆角 12"/>
            <p:cNvSpPr/>
            <p:nvPr/>
          </p:nvSpPr>
          <p:spPr>
            <a:xfrm>
              <a:off x="6759" y="6336"/>
              <a:ext cx="2576" cy="53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947" y="6347"/>
              <a:ext cx="2208" cy="5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教师：杨莉萍</a:t>
              </a:r>
              <a:endParaRPr lang="zh-CN" altLang="en-US" sz="16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64275" y="4320183"/>
            <a:ext cx="1707186" cy="343987"/>
            <a:chOff x="9865" y="6336"/>
            <a:chExt cx="2688" cy="542"/>
          </a:xfrm>
        </p:grpSpPr>
        <p:sp>
          <p:nvSpPr>
            <p:cNvPr id="15" name="矩形: 圆角 14"/>
            <p:cNvSpPr/>
            <p:nvPr/>
          </p:nvSpPr>
          <p:spPr>
            <a:xfrm>
              <a:off x="9865" y="6336"/>
              <a:ext cx="2576" cy="53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865" y="6347"/>
              <a:ext cx="2688" cy="5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班级：</a:t>
              </a:r>
              <a:r>
                <a:rPr 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六年级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3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班</a:t>
              </a:r>
              <a:endParaRPr lang="zh-CN" altLang="en-US" sz="16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137167" y="3537960"/>
            <a:ext cx="3917666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小学六年级语文下册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14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课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1862"/>
            <a:ext cx="1396365" cy="27560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1" y="5454313"/>
            <a:ext cx="1396364" cy="14035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5" y="350906"/>
            <a:ext cx="1418803" cy="7809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859"/>
            <a:ext cx="12674600" cy="26326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3996452"/>
            <a:ext cx="1396365" cy="2756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06" y="5348903"/>
            <a:ext cx="1396364" cy="140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660" y="119380"/>
            <a:ext cx="4261485" cy="657034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137025" y="119380"/>
            <a:ext cx="4262120" cy="663321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5" y="350906"/>
            <a:ext cx="1418803" cy="7809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859"/>
            <a:ext cx="12674600" cy="26326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3996452"/>
            <a:ext cx="1396365" cy="2756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06" y="5348903"/>
            <a:ext cx="1396364" cy="14035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570" y="584200"/>
            <a:ext cx="7571105" cy="49618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05380" y="536575"/>
            <a:ext cx="7633970" cy="501015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64135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4623244"/>
            <a:ext cx="12674600" cy="26326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3996452"/>
            <a:ext cx="1396365" cy="2756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06" y="5348903"/>
            <a:ext cx="1396364" cy="1403598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319655" y="1524635"/>
            <a:ext cx="9372600" cy="3669030"/>
          </a:xfrm>
          <a:prstGeom prst="roundRect">
            <a:avLst/>
          </a:prstGeom>
          <a:pattFill prst="pct25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（1）用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快速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特快速度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读两小儿的对话，如果读不好，多练习几遍。要求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字音正确，发音清楚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（2）分别用最快的速度读给同桌听。谁能把句子读得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字音准、节奏快、语速稳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，谁就是胜利者。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 descr="51miz-E754484-B274C1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119755" y="-1409700"/>
            <a:ext cx="1120140" cy="4438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38045" y="517525"/>
            <a:ext cx="321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2">
                    <a:lumMod val="50000"/>
                  </a:schemeClr>
                </a:solidFill>
              </a:rPr>
              <a:t>学习任务单一</a:t>
            </a:r>
            <a:endParaRPr lang="zh-CN" altLang="en-US" sz="320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5" y="350906"/>
            <a:ext cx="1418803" cy="7809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859"/>
            <a:ext cx="12674600" cy="26326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3996452"/>
            <a:ext cx="1396365" cy="2756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06" y="5348903"/>
            <a:ext cx="1396364" cy="14035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570" y="584200"/>
            <a:ext cx="7571105" cy="49618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05380" y="536575"/>
            <a:ext cx="7633970" cy="501015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5" y="350906"/>
            <a:ext cx="1418803" cy="7809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859"/>
            <a:ext cx="12674600" cy="26326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" y="3996452"/>
            <a:ext cx="1396365" cy="2756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06" y="5348903"/>
            <a:ext cx="1396364" cy="140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660" y="119380"/>
            <a:ext cx="4261485" cy="657034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137025" y="119380"/>
            <a:ext cx="4262120" cy="663321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9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5" y="350906"/>
            <a:ext cx="1418803" cy="7809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859"/>
            <a:ext cx="12674600" cy="26326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95" y="351155"/>
            <a:ext cx="5434330" cy="6223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44265" y="316230"/>
            <a:ext cx="5486400" cy="6257925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3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4.xml><?xml version="1.0" encoding="utf-8"?>
<p:tagLst xmlns:p="http://schemas.openxmlformats.org/presentationml/2006/main">
  <p:tag name="KSO_WM_UNIT_TABLE_BEAUTIFY" val="smartTable{48d652c4-294e-4634-bcc1-6240eb255bff}"/>
  <p:tag name="TABLE_ENDDRAG_ORIGIN_RECT" val="775*262"/>
  <p:tag name="TABLE_ENDDRAG_RECT" val="162*132*775*262"/>
</p:tagLst>
</file>

<file path=ppt/tags/tag5.xml><?xml version="1.0" encoding="utf-8"?>
<p:tagLst xmlns:p="http://schemas.openxmlformats.org/presentationml/2006/main">
  <p:tag name="KSO_WM_UNIT_TABLE_BEAUTIFY" val="smartTable{48d652c4-294e-4634-bcc1-6240eb255bff}"/>
  <p:tag name="TABLE_ENDDRAG_ORIGIN_RECT" val="775*262"/>
  <p:tag name="TABLE_ENDDRAG_RECT" val="162*132*775*262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594*4563*621*621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8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9.xml><?xml version="1.0" encoding="utf-8"?>
<p:tagLst xmlns:p="http://schemas.openxmlformats.org/presentationml/2006/main">
  <p:tag name="KSO_WPP_MARK_KEY" val="9dd8e96f-eb65-469f-ac7d-ec40ac207f3f"/>
  <p:tag name="COMMONDATA" val="eyJoZGlkIjoiYjc2OGE3ZDdmMWViZDA1MDRmYWVhYzY0MDFlODNlNz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1267</Words>
  <Application>WPS 演示</Application>
  <PresentationFormat>宽屏</PresentationFormat>
  <Paragraphs>116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宋体</vt:lpstr>
      <vt:lpstr>Wingdings</vt:lpstr>
      <vt:lpstr>Aa润行体 (非商业使用)</vt:lpstr>
      <vt:lpstr>阿里巴巴普惠体</vt:lpstr>
      <vt:lpstr>楷体</vt:lpstr>
      <vt:lpstr>阿里巴巴普惠体</vt:lpstr>
      <vt:lpstr>Segoe Print</vt:lpstr>
      <vt:lpstr>隶书</vt:lpstr>
      <vt:lpstr>等线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追风的女儿</cp:lastModifiedBy>
  <cp:revision>25</cp:revision>
  <dcterms:created xsi:type="dcterms:W3CDTF">2022-09-10T07:16:00Z</dcterms:created>
  <dcterms:modified xsi:type="dcterms:W3CDTF">2022-11-30T15:33:39Z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47154AEB4EE4ED2DE9391C63F2D7D7FD</vt:lpwstr>
  </property>
  <property fmtid="{D5CDD505-2E9C-101B-9397-08002B2CF9AE}" pid="3" name="KSOProductBuildVer">
    <vt:lpwstr>2052-11.1.0.12763</vt:lpwstr>
  </property>
</Properties>
</file>