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41.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handoutMasterIdLst>
    <p:handoutMasterId r:id="rId30"/>
  </p:handoutMasterIdLst>
  <p:sldIdLst>
    <p:sldId id="523" r:id="rId3"/>
    <p:sldId id="978" r:id="rId5"/>
    <p:sldId id="1172" r:id="rId6"/>
    <p:sldId id="1205" r:id="rId7"/>
    <p:sldId id="1173" r:id="rId8"/>
    <p:sldId id="1174" r:id="rId9"/>
    <p:sldId id="1175" r:id="rId10"/>
    <p:sldId id="1176" r:id="rId11"/>
    <p:sldId id="1185" r:id="rId12"/>
    <p:sldId id="1186" r:id="rId13"/>
    <p:sldId id="1188" r:id="rId14"/>
    <p:sldId id="1187" r:id="rId15"/>
    <p:sldId id="1177" r:id="rId16"/>
    <p:sldId id="1179" r:id="rId17"/>
    <p:sldId id="1180" r:id="rId18"/>
    <p:sldId id="1181" r:id="rId19"/>
    <p:sldId id="1189" r:id="rId20"/>
    <p:sldId id="1104" r:id="rId21"/>
    <p:sldId id="1182" r:id="rId22"/>
    <p:sldId id="1183" r:id="rId23"/>
    <p:sldId id="1184" r:id="rId24"/>
    <p:sldId id="1178" r:id="rId25"/>
    <p:sldId id="1149" r:id="rId26"/>
    <p:sldId id="1202" r:id="rId27"/>
    <p:sldId id="1203" r:id="rId28"/>
    <p:sldId id="1040" r:id="rId29"/>
  </p:sldIdLst>
  <p:sldSz cx="9144000" cy="5143500" type="screen16x9"/>
  <p:notesSz cx="6858000" cy="9144000"/>
  <p:embeddedFontLst>
    <p:embeddedFont>
      <p:font typeface="黑体" panose="02010609060101010101" pitchFamily="49" charset="-122"/>
      <p:regular r:id="rId34"/>
    </p:embeddedFont>
    <p:embeddedFont>
      <p:font typeface="Calibri" panose="020F0502020204030204" pitchFamily="34" charset="0"/>
      <p:regular r:id="rId35"/>
      <p:bold r:id="rId36"/>
      <p:italic r:id="rId37"/>
      <p:boldItalic r:id="rId38"/>
    </p:embeddedFont>
    <p:embeddedFont>
      <p:font typeface="微软雅黑" panose="020B0503020204020204" pitchFamily="34" charset="-122"/>
      <p:regular r:id="rId39"/>
    </p:embeddedFont>
    <p:embeddedFont>
      <p:font typeface="楷体" panose="02010609060101010101" pitchFamily="49" charset="-122"/>
      <p:regular r:id="rId40"/>
    </p:embeddedFont>
  </p:embeddedFontLst>
  <p:custDataLst>
    <p:tags r:id="rId41"/>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6" userDrawn="1">
          <p15:clr>
            <a:srgbClr val="A4A3A4"/>
          </p15:clr>
        </p15:guide>
        <p15:guide id="2" pos="15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CC"/>
    <a:srgbClr val="00B050"/>
    <a:srgbClr val="0000FF"/>
    <a:srgbClr val="FF00FF"/>
    <a:srgbClr val="FFFFFF"/>
    <a:srgbClr val="FF6600"/>
    <a:srgbClr val="FFFFCC"/>
    <a:srgbClr val="CC3300"/>
    <a:srgbClr val="A38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667" autoAdjust="0"/>
  </p:normalViewPr>
  <p:slideViewPr>
    <p:cSldViewPr showGuides="1">
      <p:cViewPr>
        <p:scale>
          <a:sx n="100" d="100"/>
          <a:sy n="100" d="100"/>
        </p:scale>
        <p:origin x="-594" y="-168"/>
      </p:cViewPr>
      <p:guideLst>
        <p:guide orient="horz" pos="2646"/>
        <p:guide pos="1581"/>
      </p:guideLst>
    </p:cSldViewPr>
  </p:slideViewPr>
  <p:notesTextViewPr>
    <p:cViewPr>
      <p:scale>
        <a:sx n="1" d="1"/>
        <a:sy n="1" d="1"/>
      </p:scale>
      <p:origin x="0" y="0"/>
    </p:cViewPr>
  </p:notesTextViewPr>
  <p:sorterViewPr>
    <p:cViewPr>
      <p:scale>
        <a:sx n="66" d="100"/>
        <a:sy n="66" d="100"/>
      </p:scale>
      <p:origin x="0" y="4578"/>
    </p:cViewPr>
  </p:sorterViewPr>
  <p:notesViewPr>
    <p:cSldViewPr>
      <p:cViewPr varScale="1">
        <p:scale>
          <a:sx n="65" d="100"/>
          <a:sy n="65" d="100"/>
        </p:scale>
        <p:origin x="-2502" y="-114"/>
      </p:cViewPr>
      <p:guideLst>
        <p:guide orient="horz" pos="3076"/>
        <p:guide pos="223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36.xml"/><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0C8EF0-063C-4EC8-822D-D4BEE606CB4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7F7337-2D4C-4836-9F96-E27918AAD3E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2E35E-6DB1-4671-AA13-E9173BD066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CD010-A9A3-4117-BFBF-9C1583B3E1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5514D-1C19-4227-9FDB-AE9C2557C60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2" name="矩形 1"/>
          <p:cNvSpPr/>
          <p:nvPr userDrawn="1"/>
        </p:nvSpPr>
        <p:spPr>
          <a:xfrm>
            <a:off x="0" y="0"/>
            <a:ext cx="9144000" cy="5383213"/>
          </a:xfrm>
          <a:prstGeom prst="rect">
            <a:avLst/>
          </a:prstGeom>
          <a:gradFill>
            <a:gsLst>
              <a:gs pos="0">
                <a:schemeClr val="bg1"/>
              </a:gs>
              <a:gs pos="100000">
                <a:srgbClr val="B7E0EC"/>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a:p>
        </p:txBody>
      </p:sp>
      <p:pic>
        <p:nvPicPr>
          <p:cNvPr id="3" name="图片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73438"/>
            <a:ext cx="91440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9" descr="구름"/>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95838" y="179388"/>
            <a:ext cx="6826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0" descr="구름"/>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5825" y="503238"/>
            <a:ext cx="10429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10"/>
          <p:cNvGrpSpPr/>
          <p:nvPr userDrawn="1"/>
        </p:nvGrpSpPr>
        <p:grpSpPr bwMode="auto">
          <a:xfrm>
            <a:off x="2371725" y="2062163"/>
            <a:ext cx="4398963" cy="3019425"/>
            <a:chOff x="2371725" y="2061566"/>
            <a:chExt cx="4398963" cy="3019838"/>
          </a:xfrm>
        </p:grpSpPr>
        <p:sp>
          <p:nvSpPr>
            <p:cNvPr id="7" name="Oval 17"/>
            <p:cNvSpPr>
              <a:spLocks noChangeArrowheads="1"/>
            </p:cNvSpPr>
            <p:nvPr userDrawn="1"/>
          </p:nvSpPr>
          <p:spPr bwMode="auto">
            <a:xfrm>
              <a:off x="2371725" y="4338821"/>
              <a:ext cx="4398963" cy="742583"/>
            </a:xfrm>
            <a:prstGeom prst="ellipse">
              <a:avLst/>
            </a:prstGeom>
            <a:gradFill rotWithShape="1">
              <a:gsLst>
                <a:gs pos="0">
                  <a:srgbClr val="0E320D"/>
                </a:gs>
                <a:gs pos="100000">
                  <a:srgbClr val="1F6B1B">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ko-KR" altLang="en-US">
                <a:ea typeface="Malgun Gothic" panose="020B0503020000020004" pitchFamily="34" charset="-127"/>
              </a:endParaRPr>
            </a:p>
          </p:txBody>
        </p:sp>
        <p:pic>
          <p:nvPicPr>
            <p:cNvPr id="8" name="Picture 16" descr="꽃"/>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32510" y="2061566"/>
              <a:ext cx="2845692" cy="274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矩形 3"/>
          <p:cNvSpPr>
            <a:spLocks noChangeArrowheads="1"/>
          </p:cNvSpPr>
          <p:nvPr userDrawn="1"/>
        </p:nvSpPr>
        <p:spPr bwMode="auto">
          <a:xfrm>
            <a:off x="5580063" y="5080000"/>
            <a:ext cx="31194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a:solidFill>
                  <a:srgbClr val="414141"/>
                </a:solidFill>
              </a:rPr>
              <a:t> </a:t>
            </a:r>
            <a:endParaRPr lang="zh-CN" altLang="en-US" sz="1100">
              <a:solidFill>
                <a:srgbClr val="414141"/>
              </a:solidFill>
            </a:endParaRPr>
          </a:p>
        </p:txBody>
      </p:sp>
      <p:sp>
        <p:nvSpPr>
          <p:cNvPr id="10" name="TextBox 3"/>
          <p:cNvSpPr>
            <a:spLocks noChangeArrowheads="1"/>
          </p:cNvSpPr>
          <p:nvPr userDrawn="1"/>
        </p:nvSpPr>
        <p:spPr bwMode="auto">
          <a:xfrm>
            <a:off x="2087563" y="1006475"/>
            <a:ext cx="49688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400"/>
            <a:r>
              <a:rPr lang="zh-CN" altLang="en-US" sz="2800">
                <a:solidFill>
                  <a:srgbClr val="014079"/>
                </a:solidFill>
                <a:ea typeface="微软雅黑" panose="020B0503020204020204" pitchFamily="34" charset="-122"/>
                <a:sym typeface="Calibri" panose="020F0502020204030204" pitchFamily="34" charset="0"/>
              </a:rPr>
              <a:t>感受美好自然，培养语文素养！</a:t>
            </a:r>
            <a:endParaRPr lang="zh-CN" altLang="en-US" sz="2800">
              <a:solidFill>
                <a:srgbClr val="014079"/>
              </a:solidFill>
            </a:endParaRPr>
          </a:p>
        </p:txBody>
      </p:sp>
      <p:sp>
        <p:nvSpPr>
          <p:cNvPr id="11" name="TextBox 3"/>
          <p:cNvSpPr>
            <a:spLocks noChangeArrowheads="1"/>
          </p:cNvSpPr>
          <p:nvPr userDrawn="1"/>
        </p:nvSpPr>
        <p:spPr bwMode="auto">
          <a:xfrm>
            <a:off x="1833563" y="1471613"/>
            <a:ext cx="53990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400"/>
            <a:r>
              <a:rPr lang="en-US" altLang="zh-CN" sz="1600">
                <a:solidFill>
                  <a:srgbClr val="014079"/>
                </a:solidFill>
              </a:rPr>
              <a:t>GAN SHOU MEI HAO ZI RAN</a:t>
            </a:r>
            <a:r>
              <a:rPr lang="zh-CN" altLang="en-US" sz="1600">
                <a:solidFill>
                  <a:srgbClr val="014079"/>
                </a:solidFill>
              </a:rPr>
              <a:t>   </a:t>
            </a:r>
            <a:r>
              <a:rPr lang="en-US" altLang="zh-CN" sz="1600">
                <a:solidFill>
                  <a:srgbClr val="014079"/>
                </a:solidFill>
              </a:rPr>
              <a:t> PEI YANG YU WEN SU YANG</a:t>
            </a:r>
            <a:endParaRPr lang="zh-CN" altLang="en-US" sz="1600">
              <a:solidFill>
                <a:srgbClr val="014079"/>
              </a:solidFill>
            </a:endParaRPr>
          </a:p>
        </p:txBody>
      </p:sp>
      <p:pic>
        <p:nvPicPr>
          <p:cNvPr id="12" name="图片 8" descr="C:\Users\sunrj\Desktop\凤凰教师.png凤凰教师"/>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7325" y="90488"/>
            <a:ext cx="1187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日期占位符 1"/>
          <p:cNvSpPr>
            <a:spLocks noGrp="1"/>
          </p:cNvSpPr>
          <p:nvPr>
            <p:ph type="dt" sz="half" idx="10"/>
          </p:nvPr>
        </p:nvSpPr>
        <p:spPr/>
        <p:txBody>
          <a:bodyPr/>
          <a:lstStyle>
            <a:lvl1pPr>
              <a:defRPr/>
            </a:lvl1pPr>
          </a:lstStyle>
          <a:p>
            <a:pPr>
              <a:defRPr/>
            </a:pPr>
            <a:fld id="{4080CC94-9A6E-4674-A539-EC9B8DD75B07}" type="datetimeFigureOut">
              <a:rPr lang="zh-CN" altLang="en-US"/>
            </a:fld>
            <a:endParaRPr lang="zh-CN" altLang="en-US"/>
          </a:p>
        </p:txBody>
      </p:sp>
      <p:sp>
        <p:nvSpPr>
          <p:cNvPr id="14" name="页脚占位符 2"/>
          <p:cNvSpPr>
            <a:spLocks noGrp="1"/>
          </p:cNvSpPr>
          <p:nvPr>
            <p:ph type="ftr" sz="quarter" idx="11"/>
          </p:nvPr>
        </p:nvSpPr>
        <p:spPr/>
        <p:txBody>
          <a:bodyPr/>
          <a:lstStyle>
            <a:lvl1pPr>
              <a:defRPr/>
            </a:lvl1pPr>
          </a:lstStyle>
          <a:p>
            <a:pPr>
              <a:defRPr/>
            </a:pPr>
            <a:endParaRPr lang="zh-CN" altLang="en-US"/>
          </a:p>
        </p:txBody>
      </p:sp>
      <p:sp>
        <p:nvSpPr>
          <p:cNvPr id="15" name="灯片编号占位符 3"/>
          <p:cNvSpPr>
            <a:spLocks noGrp="1"/>
          </p:cNvSpPr>
          <p:nvPr>
            <p:ph type="sldNum" sz="quarter" idx="12"/>
          </p:nvPr>
        </p:nvSpPr>
        <p:spPr/>
        <p:txBody>
          <a:bodyPr/>
          <a:lstStyle>
            <a:lvl1pPr>
              <a:defRPr/>
            </a:lvl1pPr>
          </a:lstStyle>
          <a:p>
            <a:fld id="{98EF5EBF-6F13-461A-8C67-708D229BE60E}"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8" descr="C:\Users\sunrj\Desktop\凤凰教师.png凤凰教师"/>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7325" y="90488"/>
            <a:ext cx="1187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p:cNvSpPr>
            <a:spLocks noGrp="1"/>
          </p:cNvSpPr>
          <p:nvPr>
            <p:ph type="dt" sz="half" idx="10"/>
          </p:nvPr>
        </p:nvSpPr>
        <p:spPr/>
        <p:txBody>
          <a:bodyPr/>
          <a:lstStyle>
            <a:lvl1pPr>
              <a:defRPr/>
            </a:lvl1pPr>
          </a:lstStyle>
          <a:p>
            <a:pPr>
              <a:defRPr/>
            </a:pPr>
            <a:fld id="{4080CC94-9A6E-4674-A539-EC9B8DD75B07}" type="datetimeFigureOut">
              <a:rPr lang="zh-CN" altLang="en-US"/>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a:lvl1pPr>
          </a:lstStyle>
          <a:p>
            <a:fld id="{973AFE98-ABF1-46F8-B156-C0A5CBCDC57B}"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9" Type="http://schemas.microsoft.com/office/2007/relationships/hdphoto" Target="../media/image8.wdp"/><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B050">
            <a:alpha val="10000"/>
          </a:srgbClr>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384" y="123478"/>
            <a:ext cx="915984" cy="360040"/>
          </a:xfrm>
          <a:prstGeom prst="rect">
            <a:avLst/>
          </a:prstGeom>
        </p:spPr>
      </p:pic>
      <p:sp>
        <p:nvSpPr>
          <p:cNvPr id="5" name="矩形 4"/>
          <p:cNvSpPr/>
          <p:nvPr/>
        </p:nvSpPr>
        <p:spPr>
          <a:xfrm flipH="1">
            <a:off x="1" y="123478"/>
            <a:ext cx="2771800" cy="216000"/>
          </a:xfrm>
          <a:prstGeom prst="rect">
            <a:avLst/>
          </a:prstGeom>
          <a:gradFill flip="none" rotWithShape="1">
            <a:gsLst>
              <a:gs pos="40000">
                <a:schemeClr val="accent5">
                  <a:lumMod val="60000"/>
                  <a:lumOff val="40000"/>
                </a:schemeClr>
              </a:gs>
              <a:gs pos="97000">
                <a:schemeClr val="bg1">
                  <a:alpha val="0"/>
                </a:schemeClr>
              </a:gs>
              <a:gs pos="70000">
                <a:schemeClr val="accent5">
                  <a:lumMod val="40000"/>
                  <a:lumOff val="60000"/>
                  <a:alpha val="7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黑体" panose="02010609060101010101" pitchFamily="49" charset="-122"/>
            </a:endParaRPr>
          </a:p>
        </p:txBody>
      </p:sp>
      <p:sp>
        <p:nvSpPr>
          <p:cNvPr id="6" name="文本框 10"/>
          <p:cNvSpPr txBox="1"/>
          <p:nvPr/>
        </p:nvSpPr>
        <p:spPr>
          <a:xfrm>
            <a:off x="193237" y="51470"/>
            <a:ext cx="2069797" cy="307777"/>
          </a:xfrm>
          <a:prstGeom prst="rect">
            <a:avLst/>
          </a:prstGeom>
          <a:noFill/>
        </p:spPr>
        <p:txBody>
          <a:bodyPr wrap="none" rtlCol="0">
            <a:spAutoFit/>
          </a:bodyPr>
          <a:lstStyle/>
          <a:p>
            <a:r>
              <a:rPr kumimoji="1" lang="en-US" altLang="zh-CN" sz="1400" b="0" dirty="0" smtClean="0">
                <a:latin typeface="黑体" panose="02010609060101010101" pitchFamily="49" charset="-122"/>
                <a:ea typeface="黑体" panose="02010609060101010101" pitchFamily="49" charset="-122"/>
              </a:rPr>
              <a:t>6  </a:t>
            </a:r>
            <a:r>
              <a:rPr kumimoji="1" lang="zh-CN" altLang="en-US" sz="1400" b="0" dirty="0" smtClean="0">
                <a:latin typeface="黑体" panose="02010609060101010101" pitchFamily="49" charset="-122"/>
                <a:ea typeface="黑体" panose="02010609060101010101" pitchFamily="49" charset="-122"/>
              </a:rPr>
              <a:t>骑鹅旅行记（节选）</a:t>
            </a:r>
            <a:endParaRPr kumimoji="1" lang="zh-CN" altLang="en-US" sz="1400" b="0" dirty="0">
              <a:latin typeface="黑体" panose="02010609060101010101" pitchFamily="49" charset="-122"/>
              <a:ea typeface="黑体" panose="02010609060101010101" pitchFamily="49" charset="-122"/>
            </a:endParaRPr>
          </a:p>
        </p:txBody>
      </p:sp>
      <p:pic>
        <p:nvPicPr>
          <p:cNvPr id="4098"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backgroundRemoval t="8475" b="100000" l="0" r="100000"/>
                    </a14:imgEffect>
                  </a14:imgLayer>
                </a14:imgProps>
              </a:ext>
              <a:ext uri="{28A0092B-C50C-407E-A947-70E740481C1C}">
                <a14:useLocalDpi xmlns:a14="http://schemas.microsoft.com/office/drawing/2010/main" val="0"/>
              </a:ext>
            </a:extLst>
          </a:blip>
          <a:srcRect/>
          <a:stretch>
            <a:fillRect/>
          </a:stretch>
        </p:blipFill>
        <p:spPr bwMode="auto">
          <a:xfrm>
            <a:off x="-108520" y="4443958"/>
            <a:ext cx="938212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tags" Target="../tags/tag1.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22.wdp"/><Relationship Id="rId7" Type="http://schemas.openxmlformats.org/officeDocument/2006/relationships/image" Target="../media/image21.png"/><Relationship Id="rId6" Type="http://schemas.openxmlformats.org/officeDocument/2006/relationships/tags" Target="../tags/tag16.xml"/><Relationship Id="rId5" Type="http://schemas.openxmlformats.org/officeDocument/2006/relationships/slide" Target="slide12.xml"/><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tags" Target="../tags/tag15.xml"/><Relationship Id="rId1"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slide" Target="slide12.xml"/><Relationship Id="rId5" Type="http://schemas.openxmlformats.org/officeDocument/2006/relationships/image" Target="../media/image31.png"/><Relationship Id="rId4" Type="http://schemas.openxmlformats.org/officeDocument/2006/relationships/tags" Target="../tags/tag23.xml"/><Relationship Id="rId3" Type="http://schemas.openxmlformats.org/officeDocument/2006/relationships/slide" Target="slide5.xml"/><Relationship Id="rId2" Type="http://schemas.openxmlformats.org/officeDocument/2006/relationships/image" Target="../media/image29.jpeg"/><Relationship Id="rId10" Type="http://schemas.openxmlformats.org/officeDocument/2006/relationships/slideLayout" Target="../slideLayouts/slideLayout1.xml"/><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image" Target="../media/image11.jpeg"/><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33.xml"/><Relationship Id="rId4" Type="http://schemas.openxmlformats.org/officeDocument/2006/relationships/image" Target="../media/image33.png"/><Relationship Id="rId3" Type="http://schemas.openxmlformats.org/officeDocument/2006/relationships/tags" Target="../tags/tag32.xml"/><Relationship Id="rId2" Type="http://schemas.openxmlformats.org/officeDocument/2006/relationships/image" Target="../media/image11.jpeg"/><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1.jpeg"/><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webp"/><Relationship Id="rId4" Type="http://schemas.openxmlformats.org/officeDocument/2006/relationships/image" Target="../media/image40.jpeg"/><Relationship Id="rId3" Type="http://schemas.openxmlformats.org/officeDocument/2006/relationships/image" Target="file:///C:\Documents and Settings\Administrator\Application Data\Tencent\Users\994282119\QQ\WinTemp\RichOle\LN$$P8Y$ATDG4CNX{DR_}AY.png" TargetMode="External"/><Relationship Id="rId2" Type="http://schemas.openxmlformats.org/officeDocument/2006/relationships/image" Target="../media/image39.png"/><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file:///C:\Documents and Settings\Administrator\Application Data\Tencent\Users\994282119\QQ\WinTemp\RichOle\$EASWATGZR43KSFQ2LK}B}U.png" TargetMode="External"/><Relationship Id="rId2" Type="http://schemas.openxmlformats.org/officeDocument/2006/relationships/image" Target="../media/image43.png"/><Relationship Id="rId1" Type="http://schemas.openxmlformats.org/officeDocument/2006/relationships/tags" Target="../tags/tag35.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hyperlink" Target="&#22320;&#29425;&#35895;&#30340;&#32650;&#32676;&#65288;&#29255;&#27573;&#65289;.mp4" TargetMode="Externa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1.jpe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9" Type="http://schemas.microsoft.com/office/2007/relationships/hdphoto" Target="../media/image18.wdp"/><Relationship Id="rId8" Type="http://schemas.openxmlformats.org/officeDocument/2006/relationships/image" Target="../media/image17.png"/><Relationship Id="rId7" Type="http://schemas.openxmlformats.org/officeDocument/2006/relationships/tags" Target="../tags/tag6.xml"/><Relationship Id="rId6" Type="http://schemas.microsoft.com/office/2007/relationships/hdphoto" Target="../media/image16.wdp"/><Relationship Id="rId5" Type="http://schemas.openxmlformats.org/officeDocument/2006/relationships/image" Target="../media/image15.png"/><Relationship Id="rId4" Type="http://schemas.openxmlformats.org/officeDocument/2006/relationships/tags" Target="../tags/tag5.xml"/><Relationship Id="rId3" Type="http://schemas.openxmlformats.org/officeDocument/2006/relationships/slide" Target="slide6.xml"/><Relationship Id="rId2" Type="http://schemas.openxmlformats.org/officeDocument/2006/relationships/image" Target="../media/image14.png"/><Relationship Id="rId16" Type="http://schemas.openxmlformats.org/officeDocument/2006/relationships/slideLayout" Target="../slideLayouts/slideLayout1.xml"/><Relationship Id="rId15" Type="http://schemas.microsoft.com/office/2007/relationships/hdphoto" Target="../media/image22.wdp"/><Relationship Id="rId14" Type="http://schemas.openxmlformats.org/officeDocument/2006/relationships/image" Target="../media/image21.png"/><Relationship Id="rId13" Type="http://schemas.openxmlformats.org/officeDocument/2006/relationships/slide" Target="slide8.xml"/><Relationship Id="rId12" Type="http://schemas.microsoft.com/office/2007/relationships/hdphoto" Target="../media/image20.wdp"/><Relationship Id="rId11" Type="http://schemas.openxmlformats.org/officeDocument/2006/relationships/image" Target="../media/image19.png"/><Relationship Id="rId10" Type="http://schemas.openxmlformats.org/officeDocument/2006/relationships/slide" Target="slide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slide" Target="slide9.xml"/><Relationship Id="rId7" Type="http://schemas.microsoft.com/office/2007/relationships/hdphoto" Target="../media/image26.wdp"/><Relationship Id="rId6" Type="http://schemas.openxmlformats.org/officeDocument/2006/relationships/image" Target="../media/image25.png"/><Relationship Id="rId5" Type="http://schemas.openxmlformats.org/officeDocument/2006/relationships/tags" Target="../tags/tag8.xml"/><Relationship Id="rId4" Type="http://schemas.openxmlformats.org/officeDocument/2006/relationships/slide" Target="slide5.xml"/><Relationship Id="rId3" Type="http://schemas.openxmlformats.org/officeDocument/2006/relationships/image" Target="../media/image24.png"/><Relationship Id="rId2" Type="http://schemas.openxmlformats.org/officeDocument/2006/relationships/image" Target="../media/image23.jpeg"/><Relationship Id="rId10"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slide" Target="slide9.xml"/><Relationship Id="rId7" Type="http://schemas.microsoft.com/office/2007/relationships/hdphoto" Target="../media/image26.wdp"/><Relationship Id="rId6" Type="http://schemas.openxmlformats.org/officeDocument/2006/relationships/image" Target="../media/image25.png"/><Relationship Id="rId5" Type="http://schemas.openxmlformats.org/officeDocument/2006/relationships/tags" Target="../tags/tag11.xml"/><Relationship Id="rId4" Type="http://schemas.openxmlformats.org/officeDocument/2006/relationships/slide" Target="slide5.xml"/><Relationship Id="rId3" Type="http://schemas.openxmlformats.org/officeDocument/2006/relationships/image" Target="../media/image27.png"/><Relationship Id="rId2" Type="http://schemas.openxmlformats.org/officeDocument/2006/relationships/image" Target="../media/image23.jpeg"/><Relationship Id="rId10" Type="http://schemas.openxmlformats.org/officeDocument/2006/relationships/slideLayout" Target="../slideLayouts/slideLayout1.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26.wdp"/><Relationship Id="rId7" Type="http://schemas.openxmlformats.org/officeDocument/2006/relationships/image" Target="../media/image25.png"/><Relationship Id="rId6" Type="http://schemas.openxmlformats.org/officeDocument/2006/relationships/tags" Target="../tags/tag14.xml"/><Relationship Id="rId5" Type="http://schemas.openxmlformats.org/officeDocument/2006/relationships/slide" Target="slide5.xml"/><Relationship Id="rId4" Type="http://schemas.openxmlformats.org/officeDocument/2006/relationships/tags" Target="../tags/tag13.xml"/><Relationship Id="rId3" Type="http://schemas.openxmlformats.org/officeDocument/2006/relationships/slide" Target="slide9.xml"/><Relationship Id="rId2" Type="http://schemas.openxmlformats.org/officeDocument/2006/relationships/image" Target="../media/image29.jpeg"/><Relationship Id="rId1"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204" y="0"/>
            <a:ext cx="9172204" cy="520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组合 12"/>
          <p:cNvGrpSpPr/>
          <p:nvPr/>
        </p:nvGrpSpPr>
        <p:grpSpPr>
          <a:xfrm>
            <a:off x="0" y="134511"/>
            <a:ext cx="3419872" cy="307777"/>
            <a:chOff x="-36512" y="134511"/>
            <a:chExt cx="2771800" cy="307777"/>
          </a:xfrm>
        </p:grpSpPr>
        <p:sp>
          <p:nvSpPr>
            <p:cNvPr id="15" name="矩形 14"/>
            <p:cNvSpPr/>
            <p:nvPr/>
          </p:nvSpPr>
          <p:spPr>
            <a:xfrm flipH="1">
              <a:off x="-36512" y="159510"/>
              <a:ext cx="2771800" cy="252000"/>
            </a:xfrm>
            <a:prstGeom prst="rect">
              <a:avLst/>
            </a:prstGeom>
            <a:gradFill flip="none" rotWithShape="1">
              <a:gsLst>
                <a:gs pos="40000">
                  <a:schemeClr val="bg1"/>
                </a:gs>
                <a:gs pos="99000">
                  <a:schemeClr val="bg1">
                    <a:alpha val="0"/>
                  </a:schemeClr>
                </a:gs>
                <a:gs pos="77000">
                  <a:schemeClr val="bg1">
                    <a:alpha val="5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黑体" panose="02010609060101010101" pitchFamily="49" charset="-122"/>
              </a:endParaRPr>
            </a:p>
          </p:txBody>
        </p:sp>
        <p:sp>
          <p:nvSpPr>
            <p:cNvPr id="16" name="文本框 1"/>
            <p:cNvSpPr txBox="1"/>
            <p:nvPr/>
          </p:nvSpPr>
          <p:spPr>
            <a:xfrm>
              <a:off x="46018" y="134511"/>
              <a:ext cx="1750324" cy="307777"/>
            </a:xfrm>
            <a:prstGeom prst="rect">
              <a:avLst/>
            </a:prstGeom>
            <a:noFill/>
          </p:spPr>
          <p:txBody>
            <a:bodyPr wrap="none" rtlCol="0">
              <a:spAutoFit/>
            </a:bodyPr>
            <a:lstStyle/>
            <a:p>
              <a:r>
                <a:rPr kumimoji="1" lang="zh-CN" altLang="en-US" dirty="0" smtClean="0">
                  <a:latin typeface="黑体" panose="02010609060101010101" pitchFamily="49" charset="-122"/>
                  <a:ea typeface="黑体" panose="02010609060101010101" pitchFamily="49" charset="-122"/>
                </a:rPr>
                <a:t>    语文  </a:t>
              </a:r>
              <a:r>
                <a:rPr kumimoji="1" lang="zh-CN" altLang="en-US" dirty="0">
                  <a:latin typeface="黑体" panose="02010609060101010101" pitchFamily="49" charset="-122"/>
                  <a:ea typeface="黑体" panose="02010609060101010101" pitchFamily="49" charset="-122"/>
                </a:rPr>
                <a:t>六</a:t>
              </a:r>
              <a:r>
                <a:rPr kumimoji="1" lang="zh-CN" altLang="en-US" dirty="0" smtClean="0">
                  <a:latin typeface="黑体" panose="02010609060101010101" pitchFamily="49" charset="-122"/>
                  <a:ea typeface="黑体" panose="02010609060101010101" pitchFamily="49" charset="-122"/>
                </a:rPr>
                <a:t>年级  </a:t>
              </a:r>
              <a:r>
                <a:rPr kumimoji="1" lang="zh-CN" altLang="en-US" dirty="0">
                  <a:latin typeface="黑体" panose="02010609060101010101" pitchFamily="49" charset="-122"/>
                  <a:ea typeface="黑体" panose="02010609060101010101" pitchFamily="49" charset="-122"/>
                </a:rPr>
                <a:t>下</a:t>
              </a:r>
              <a:r>
                <a:rPr kumimoji="1" lang="zh-CN" altLang="en-US" dirty="0" smtClean="0">
                  <a:latin typeface="黑体" panose="02010609060101010101" pitchFamily="49" charset="-122"/>
                  <a:ea typeface="黑体" panose="02010609060101010101" pitchFamily="49" charset="-122"/>
                </a:rPr>
                <a:t>册</a:t>
              </a:r>
              <a:endParaRPr kumimoji="1" lang="zh-CN" altLang="en-US" dirty="0">
                <a:latin typeface="黑体" panose="02010609060101010101" pitchFamily="49" charset="-122"/>
                <a:ea typeface="黑体" panose="02010609060101010101" pitchFamily="49" charset="-122"/>
              </a:endParaRPr>
            </a:p>
          </p:txBody>
        </p:sp>
      </p:grpSp>
      <p:sp>
        <p:nvSpPr>
          <p:cNvPr id="17" name="TextBox 48"/>
          <p:cNvSpPr txBox="1"/>
          <p:nvPr>
            <p:custDataLst>
              <p:tags r:id="rId2"/>
            </p:custDataLst>
          </p:nvPr>
        </p:nvSpPr>
        <p:spPr>
          <a:xfrm>
            <a:off x="323850" y="3796030"/>
            <a:ext cx="8331200" cy="899160"/>
          </a:xfrm>
          <a:prstGeom prst="rect">
            <a:avLst/>
          </a:prstGeom>
          <a:noFill/>
          <a:ln w="19050">
            <a:solidFill>
              <a:schemeClr val="tx1"/>
            </a:solidFill>
          </a:ln>
          <a:effectLst>
            <a:softEdge rad="31750"/>
          </a:effectLst>
        </p:spPr>
        <p:txBody>
          <a:bodyPr wrap="square" lIns="68580" tIns="34290" rIns="68580" bIns="34290" rtlCol="0">
            <a:spAutoFit/>
          </a:bodyPr>
          <a:lstStyle/>
          <a:p>
            <a:r>
              <a:rPr lang="en-US" altLang="zh-CN" sz="5400" b="1" dirty="0" smtClean="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6* </a:t>
            </a:r>
            <a:r>
              <a:rPr lang="zh-CN" altLang="en-US" sz="5400" b="1" dirty="0" smtClean="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骑鹅旅行记（节选）</a:t>
            </a:r>
            <a:endParaRPr lang="zh-CN" altLang="en-US" sz="54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7504" y="555526"/>
            <a:ext cx="7504812" cy="2677656"/>
          </a:xfrm>
          <a:prstGeom prst="rect">
            <a:avLst/>
          </a:prstGeom>
        </p:spPr>
        <p:txBody>
          <a:bodyPr wrap="square">
            <a:spAutoFit/>
          </a:bodyPr>
          <a:lstStyle/>
          <a:p>
            <a:pPr>
              <a:lnSpc>
                <a:spcPct val="120000"/>
              </a:lnSpc>
            </a:pPr>
            <a:r>
              <a:rPr lang="zh-CN" altLang="en-US" sz="2800" b="1" dirty="0" smtClean="0">
                <a:solidFill>
                  <a:prstClr val="black"/>
                </a:solidFill>
                <a:latin typeface="楷体" panose="02010609060101010101" pitchFamily="49" charset="-122"/>
                <a:ea typeface="楷体" panose="02010609060101010101" pitchFamily="49" charset="-122"/>
              </a:rPr>
              <a:t>   “你过来，我也叫你尝尝去年夏天你经常用木鞋打我的滋味！”</a:t>
            </a:r>
            <a:r>
              <a:rPr lang="en-US" altLang="zh-CN" sz="2800" b="1" dirty="0" smtClean="0">
                <a:solidFill>
                  <a:prstClr val="black"/>
                </a:solidFill>
                <a:latin typeface="楷体" panose="02010609060101010101" pitchFamily="49" charset="-122"/>
                <a:ea typeface="楷体" panose="02010609060101010101" pitchFamily="49" charset="-122"/>
              </a:rPr>
              <a:t>……</a:t>
            </a:r>
            <a:endParaRPr lang="en-US" altLang="zh-CN" sz="2800" b="1" dirty="0" smtClean="0">
              <a:solidFill>
                <a:prstClr val="black"/>
              </a:solidFill>
              <a:latin typeface="楷体" panose="02010609060101010101" pitchFamily="49" charset="-122"/>
              <a:ea typeface="楷体" panose="02010609060101010101" pitchFamily="49" charset="-122"/>
            </a:endParaRPr>
          </a:p>
          <a:p>
            <a:pPr>
              <a:lnSpc>
                <a:spcPct val="120000"/>
              </a:lnSpc>
            </a:pPr>
            <a:r>
              <a:rPr lang="en-US" altLang="zh-CN" sz="2800" b="1" dirty="0">
                <a:solidFill>
                  <a:prstClr val="black"/>
                </a:solidFill>
                <a:latin typeface="楷体" panose="02010609060101010101" pitchFamily="49" charset="-122"/>
                <a:ea typeface="楷体" panose="02010609060101010101" pitchFamily="49" charset="-122"/>
              </a:rPr>
              <a:t> </a:t>
            </a:r>
            <a:r>
              <a:rPr lang="en-US" altLang="zh-CN" sz="2800" b="1" dirty="0" smtClean="0">
                <a:solidFill>
                  <a:prstClr val="black"/>
                </a:solidFill>
                <a:latin typeface="楷体" panose="02010609060101010101" pitchFamily="49" charset="-122"/>
                <a:ea typeface="楷体" panose="02010609060101010101" pitchFamily="49" charset="-122"/>
              </a:rPr>
              <a:t>   </a:t>
            </a:r>
            <a:r>
              <a:rPr lang="zh-CN" altLang="en-US" sz="2800" b="1" dirty="0" smtClean="0">
                <a:solidFill>
                  <a:prstClr val="black"/>
                </a:solidFill>
                <a:latin typeface="楷体" panose="02010609060101010101" pitchFamily="49" charset="-122"/>
                <a:ea typeface="楷体" panose="02010609060101010101" pitchFamily="49" charset="-122"/>
              </a:rPr>
              <a:t>“你过来，你曾经把马蜂放进我的耳朵，现在我要报仇！”</a:t>
            </a:r>
            <a:r>
              <a:rPr lang="en-US" altLang="zh-CN" sz="2800" b="1" dirty="0" smtClean="0">
                <a:solidFill>
                  <a:prstClr val="black"/>
                </a:solidFill>
                <a:latin typeface="楷体" panose="02010609060101010101" pitchFamily="49" charset="-122"/>
                <a:ea typeface="楷体" panose="02010609060101010101" pitchFamily="49" charset="-122"/>
              </a:rPr>
              <a:t>……</a:t>
            </a:r>
            <a:endParaRPr lang="en-US" altLang="zh-CN" sz="2800" b="1" dirty="0" smtClean="0">
              <a:solidFill>
                <a:prstClr val="black"/>
              </a:solidFill>
              <a:latin typeface="楷体" panose="02010609060101010101" pitchFamily="49" charset="-122"/>
              <a:ea typeface="楷体" panose="02010609060101010101" pitchFamily="49" charset="-122"/>
            </a:endParaRPr>
          </a:p>
          <a:p>
            <a:pPr>
              <a:lnSpc>
                <a:spcPct val="120000"/>
              </a:lnSpc>
            </a:pPr>
            <a:r>
              <a:rPr lang="en-US" altLang="zh-CN" sz="2800" b="1" dirty="0">
                <a:solidFill>
                  <a:prstClr val="black"/>
                </a:solidFill>
                <a:latin typeface="楷体" panose="02010609060101010101" pitchFamily="49" charset="-122"/>
                <a:ea typeface="楷体" panose="02010609060101010101" pitchFamily="49" charset="-122"/>
              </a:rPr>
              <a:t> </a:t>
            </a:r>
            <a:r>
              <a:rPr lang="en-US" altLang="zh-CN" sz="2800" b="1" dirty="0" smtClean="0">
                <a:solidFill>
                  <a:prstClr val="black"/>
                </a:solidFill>
                <a:latin typeface="楷体" panose="02010609060101010101" pitchFamily="49" charset="-122"/>
                <a:ea typeface="楷体" panose="02010609060101010101" pitchFamily="49" charset="-122"/>
              </a:rPr>
              <a:t>   </a:t>
            </a:r>
            <a:endParaRPr lang="en-US" altLang="zh-CN" sz="2800" b="1" dirty="0" smtClean="0">
              <a:solidFill>
                <a:prstClr val="black"/>
              </a:solidFill>
              <a:latin typeface="楷体" panose="02010609060101010101" pitchFamily="49" charset="-122"/>
              <a:ea typeface="楷体" panose="02010609060101010101" pitchFamily="49" charset="-122"/>
            </a:endParaRPr>
          </a:p>
        </p:txBody>
      </p:sp>
      <p:sp>
        <p:nvSpPr>
          <p:cNvPr id="7" name="TextBox 2"/>
          <p:cNvSpPr txBox="1"/>
          <p:nvPr/>
        </p:nvSpPr>
        <p:spPr>
          <a:xfrm>
            <a:off x="6984776" y="1055168"/>
            <a:ext cx="2051720" cy="6524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defRPr/>
            </a:pPr>
            <a:r>
              <a:rPr lang="zh-CN" altLang="en-US" sz="2800" dirty="0" smtClean="0">
                <a:solidFill>
                  <a:srgbClr val="FF0000"/>
                </a:solidFill>
                <a:latin typeface="黑体" panose="02010609060101010101" pitchFamily="49" charset="-122"/>
                <a:ea typeface="黑体" panose="02010609060101010101" pitchFamily="49" charset="-122"/>
              </a:rPr>
              <a:t>欺负小动物</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2" name="矩形 1"/>
          <p:cNvSpPr/>
          <p:nvPr/>
        </p:nvSpPr>
        <p:spPr>
          <a:xfrm>
            <a:off x="317104" y="2715766"/>
            <a:ext cx="6271120" cy="2160591"/>
          </a:xfrm>
          <a:prstGeom prst="rect">
            <a:avLst/>
          </a:prstGeom>
        </p:spPr>
        <p:txBody>
          <a:bodyPr wrap="square">
            <a:spAutoFit/>
          </a:bodyPr>
          <a:lstStyle/>
          <a:p>
            <a:pPr lvl="0">
              <a:lnSpc>
                <a:spcPct val="120000"/>
              </a:lnSpc>
            </a:pPr>
            <a:r>
              <a:rPr lang="zh-CN" altLang="en-US" sz="2800" b="1" dirty="0">
                <a:solidFill>
                  <a:prstClr val="black"/>
                </a:solidFill>
                <a:latin typeface="楷体" panose="02010609060101010101" pitchFamily="49" charset="-122"/>
                <a:ea typeface="楷体" panose="02010609060101010101" pitchFamily="49" charset="-122"/>
              </a:rPr>
              <a:t> </a:t>
            </a:r>
            <a:r>
              <a:rPr lang="zh-CN" altLang="en-US" sz="2800" b="1" dirty="0" smtClean="0">
                <a:solidFill>
                  <a:prstClr val="black"/>
                </a:solidFill>
                <a:latin typeface="楷体" panose="02010609060101010101" pitchFamily="49" charset="-122"/>
                <a:ea typeface="楷体" panose="02010609060101010101" pitchFamily="49" charset="-122"/>
              </a:rPr>
              <a:t>   “</a:t>
            </a:r>
            <a:r>
              <a:rPr lang="zh-CN" altLang="en-US" sz="2800" b="1" dirty="0">
                <a:solidFill>
                  <a:prstClr val="black"/>
                </a:solidFill>
                <a:latin typeface="楷体" panose="02010609060101010101" pitchFamily="49" charset="-122"/>
                <a:ea typeface="楷体" panose="02010609060101010101" pitchFamily="49" charset="-122"/>
              </a:rPr>
              <a:t>你曾多次从你母亲腿下抽走她挤奶时坐的小凳，你多次在你母亲提着奶捅走过时伸脚绊倒她，你多次气得她站在这里流眼泪！”</a:t>
            </a:r>
            <a:endParaRPr lang="en-US" altLang="zh-CN" sz="2800" b="1" dirty="0">
              <a:solidFill>
                <a:prstClr val="black"/>
              </a:solidFill>
              <a:latin typeface="楷体" panose="02010609060101010101" pitchFamily="49" charset="-122"/>
              <a:ea typeface="楷体" panose="02010609060101010101" pitchFamily="49" charset="-122"/>
            </a:endParaRPr>
          </a:p>
        </p:txBody>
      </p:sp>
      <p:sp>
        <p:nvSpPr>
          <p:cNvPr id="5" name="TextBox 2"/>
          <p:cNvSpPr txBox="1"/>
          <p:nvPr/>
        </p:nvSpPr>
        <p:spPr>
          <a:xfrm>
            <a:off x="6860276" y="2906939"/>
            <a:ext cx="1672164" cy="6524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defRPr/>
            </a:pPr>
            <a:r>
              <a:rPr lang="zh-CN" altLang="en-US" sz="2800" dirty="0" smtClean="0">
                <a:solidFill>
                  <a:srgbClr val="FF0000"/>
                </a:solidFill>
                <a:latin typeface="黑体" panose="02010609060101010101" pitchFamily="49" charset="-122"/>
                <a:ea typeface="黑体" panose="02010609060101010101" pitchFamily="49" charset="-122"/>
              </a:rPr>
              <a:t>调皮捣蛋</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8" name="TextBox 2"/>
          <p:cNvSpPr txBox="1"/>
          <p:nvPr/>
        </p:nvSpPr>
        <p:spPr>
          <a:xfrm>
            <a:off x="6848242" y="3723878"/>
            <a:ext cx="2044238" cy="6524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defRPr/>
            </a:pPr>
            <a:r>
              <a:rPr lang="zh-CN" altLang="en-US" sz="2800" dirty="0" smtClean="0">
                <a:solidFill>
                  <a:srgbClr val="FF0000"/>
                </a:solidFill>
                <a:latin typeface="黑体" panose="02010609060101010101" pitchFamily="49" charset="-122"/>
                <a:ea typeface="黑体" panose="02010609060101010101" pitchFamily="49" charset="-122"/>
              </a:rPr>
              <a:t>惹母亲生气</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3" name="矩形 2"/>
          <p:cNvSpPr/>
          <p:nvPr/>
        </p:nvSpPr>
        <p:spPr>
          <a:xfrm>
            <a:off x="107504" y="1165131"/>
            <a:ext cx="1988045" cy="523220"/>
          </a:xfrm>
          <a:prstGeom prst="rect">
            <a:avLst/>
          </a:prstGeom>
        </p:spPr>
        <p:txBody>
          <a:bodyPr wrap="none">
            <a:spAutoFit/>
          </a:bodyPr>
          <a:lstStyle/>
          <a:p>
            <a:r>
              <a:rPr lang="zh-CN" altLang="en-US" sz="2800" b="1" dirty="0">
                <a:solidFill>
                  <a:srgbClr val="FF0000"/>
                </a:solidFill>
                <a:latin typeface="楷体" panose="02010609060101010101" pitchFamily="49" charset="-122"/>
                <a:ea typeface="楷体" panose="02010609060101010101" pitchFamily="49" charset="-122"/>
              </a:rPr>
              <a:t>用木鞋打我</a:t>
            </a:r>
            <a:endParaRPr lang="zh-CN" altLang="en-US" dirty="0">
              <a:solidFill>
                <a:srgbClr val="FF0000"/>
              </a:solidFill>
            </a:endParaRPr>
          </a:p>
        </p:txBody>
      </p:sp>
      <p:sp>
        <p:nvSpPr>
          <p:cNvPr id="4" name="矩形 3"/>
          <p:cNvSpPr/>
          <p:nvPr/>
        </p:nvSpPr>
        <p:spPr>
          <a:xfrm>
            <a:off x="3690108" y="1678712"/>
            <a:ext cx="3430747" cy="523220"/>
          </a:xfrm>
          <a:prstGeom prst="rect">
            <a:avLst/>
          </a:prstGeom>
        </p:spPr>
        <p:txBody>
          <a:bodyPr wrap="none">
            <a:spAutoFit/>
          </a:bodyPr>
          <a:lstStyle/>
          <a:p>
            <a:r>
              <a:rPr lang="zh-CN" altLang="en-US" sz="2800" b="1" dirty="0">
                <a:solidFill>
                  <a:srgbClr val="FF0000"/>
                </a:solidFill>
                <a:latin typeface="楷体" panose="02010609060101010101" pitchFamily="49" charset="-122"/>
                <a:ea typeface="楷体" panose="02010609060101010101" pitchFamily="49" charset="-122"/>
              </a:rPr>
              <a:t>把马蜂放进我的耳朵</a:t>
            </a:r>
            <a:endParaRPr lang="zh-CN" altLang="en-US" dirty="0">
              <a:solidFill>
                <a:srgbClr val="FF0000"/>
              </a:solidFill>
            </a:endParaRPr>
          </a:p>
        </p:txBody>
      </p:sp>
      <p:cxnSp>
        <p:nvCxnSpPr>
          <p:cNvPr id="10" name="直接连接符 9"/>
          <p:cNvCxnSpPr/>
          <p:nvPr/>
        </p:nvCxnSpPr>
        <p:spPr>
          <a:xfrm>
            <a:off x="2195736" y="3233182"/>
            <a:ext cx="42484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28019" y="3728085"/>
            <a:ext cx="22717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75856" y="3741817"/>
            <a:ext cx="32849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28019" y="4299942"/>
            <a:ext cx="3262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436557" y="4285099"/>
            <a:ext cx="2124236" cy="148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501787" y="4731990"/>
            <a:ext cx="2124236" cy="148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81" name="Picture 9">
            <a:hlinkClick r:id="rId1" action="ppaction://hlinksldjump"/>
          </p:cNvPr>
          <p:cNvPicPr>
            <a:picLocks noChangeAspect="1" noChangeArrowheads="1"/>
          </p:cNvPicPr>
          <p:nvPr>
            <p:custDataLst>
              <p:tags r:id="rId2"/>
            </p:custDataLst>
          </p:nvPr>
        </p:nvPicPr>
        <p:blipFill>
          <a:blip r:embed="rId3" cstate="print">
            <a:extLst>
              <a:ext uri="{BEBA8EAE-BF5A-486C-A8C5-ECC9F3942E4B}">
                <a14:imgProps xmlns:a14="http://schemas.microsoft.com/office/drawing/2010/main">
                  <a14:imgLayer r:embed="rId4">
                    <a14:imgEffect>
                      <a14:backgroundRemoval t="447" b="100000" l="0" r="84483">
                        <a14:foregroundMark x1="30172" y1="37136" x2="40517" y2="36018"/>
                        <a14:foregroundMark x1="48851" y1="57942" x2="42241" y2="44743"/>
                        <a14:foregroundMark x1="50575" y1="33110" x2="50575" y2="33110"/>
                      </a14:backgroundRemoval>
                    </a14:imgEffect>
                  </a14:imgLayer>
                </a14:imgProps>
              </a:ext>
              <a:ext uri="{28A0092B-C50C-407E-A947-70E740481C1C}">
                <a14:useLocalDpi xmlns:a14="http://schemas.microsoft.com/office/drawing/2010/main" val="0"/>
              </a:ext>
            </a:extLst>
          </a:blip>
          <a:srcRect/>
          <a:stretch>
            <a:fillRect/>
          </a:stretch>
        </p:blipFill>
        <p:spPr bwMode="auto">
          <a:xfrm rot="177168">
            <a:off x="7397750" y="4389120"/>
            <a:ext cx="521970" cy="67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a:hlinkClick r:id="rId5" action="ppaction://hlinksldjump"/>
          </p:cNvPr>
          <p:cNvPicPr>
            <a:picLocks noChangeAspect="1" noChangeArrowheads="1"/>
          </p:cNvPicPr>
          <p:nvPr>
            <p:custDataLst>
              <p:tags r:id="rId6"/>
            </p:custDataLst>
          </p:nvPr>
        </p:nvPicPr>
        <p:blipFill>
          <a:blip r:embed="rId7">
            <a:extLst>
              <a:ext uri="{BEBA8EAE-BF5A-486C-A8C5-ECC9F3942E4B}">
                <a14:imgProps xmlns:a14="http://schemas.microsoft.com/office/drawing/2010/main">
                  <a14:imgLayer r:embed="rId8">
                    <a14:imgEffect>
                      <a14:backgroundRemoval t="2092" b="100000" l="4531" r="98706"/>
                    </a14:imgEffect>
                  </a14:imgLayer>
                </a14:imgProps>
              </a:ext>
              <a:ext uri="{28A0092B-C50C-407E-A947-70E740481C1C}">
                <a14:useLocalDpi xmlns:a14="http://schemas.microsoft.com/office/drawing/2010/main" val="0"/>
              </a:ext>
            </a:extLst>
          </a:blip>
          <a:srcRect/>
          <a:stretch>
            <a:fillRect/>
          </a:stretch>
        </p:blipFill>
        <p:spPr bwMode="auto">
          <a:xfrm>
            <a:off x="8100695" y="4515485"/>
            <a:ext cx="632460" cy="48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22" presetClass="entr" presetSubtype="8"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ldLvl="0" animBg="1"/>
      <p:bldP spid="2" grpId="0"/>
      <p:bldP spid="5" grpId="0" bldLvl="0" animBg="1"/>
      <p:bldP spid="8" grpId="0" bldLvl="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339975" y="123190"/>
            <a:ext cx="4027805" cy="5033645"/>
          </a:xfrm>
          <a:prstGeom prst="rect">
            <a:avLst/>
          </a:prstGeom>
        </p:spPr>
      </p:pic>
      <p:grpSp>
        <p:nvGrpSpPr>
          <p:cNvPr id="5" name="组合 4"/>
          <p:cNvGrpSpPr/>
          <p:nvPr/>
        </p:nvGrpSpPr>
        <p:grpSpPr>
          <a:xfrm>
            <a:off x="6129452" y="2643505"/>
            <a:ext cx="2664296" cy="1031738"/>
            <a:chOff x="4193311" y="4287558"/>
            <a:chExt cx="2664296" cy="1355590"/>
          </a:xfrm>
        </p:grpSpPr>
        <p:sp>
          <p:nvSpPr>
            <p:cNvPr id="7" name="云形 6"/>
            <p:cNvSpPr/>
            <p:nvPr>
              <p:custDataLst>
                <p:tags r:id="rId2"/>
              </p:custDataLst>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楷体" panose="02010609060101010101" pitchFamily="49" charset="-122"/>
                <a:ea typeface="楷体" panose="02010609060101010101" pitchFamily="49" charset="-122"/>
              </a:endParaRPr>
            </a:p>
          </p:txBody>
        </p:sp>
        <p:sp>
          <p:nvSpPr>
            <p:cNvPr id="8" name="TextBox 6"/>
            <p:cNvSpPr txBox="1"/>
            <p:nvPr>
              <p:custDataLst>
                <p:tags r:id="rId3"/>
              </p:custDataLst>
            </p:nvPr>
          </p:nvSpPr>
          <p:spPr>
            <a:xfrm>
              <a:off x="4326653" y="4503214"/>
              <a:ext cx="2225040" cy="928598"/>
            </a:xfrm>
            <a:prstGeom prst="rect">
              <a:avLst/>
            </a:prstGeom>
            <a:noFill/>
          </p:spPr>
          <p:txBody>
            <a:bodyPr wrap="none" rtlCol="0">
              <a:spAutoFit/>
            </a:bodyPr>
            <a:p>
              <a:r>
                <a:rPr lang="zh-CN" altLang="en-US" sz="4000" b="1" dirty="0" smtClean="0">
                  <a:latin typeface="楷体" panose="02010609060101010101" pitchFamily="49" charset="-122"/>
                  <a:ea typeface="楷体" panose="02010609060101010101" pitchFamily="49" charset="-122"/>
                </a:rPr>
                <a:t>勇敢负责</a:t>
              </a:r>
              <a:endParaRPr lang="zh-CN" altLang="en-US" sz="4000" b="1" dirty="0">
                <a:latin typeface="楷体" panose="02010609060101010101" pitchFamily="49" charset="-122"/>
                <a:ea typeface="楷体" panose="02010609060101010101" pitchFamily="49" charset="-122"/>
              </a:endParaRPr>
            </a:p>
          </p:txBody>
        </p:sp>
      </p:grpSp>
      <p:grpSp>
        <p:nvGrpSpPr>
          <p:cNvPr id="3" name="组合 2"/>
          <p:cNvGrpSpPr/>
          <p:nvPr/>
        </p:nvGrpSpPr>
        <p:grpSpPr>
          <a:xfrm>
            <a:off x="179502" y="1491615"/>
            <a:ext cx="2664296" cy="1031738"/>
            <a:chOff x="4193311" y="4287558"/>
            <a:chExt cx="2664296" cy="1355590"/>
          </a:xfrm>
        </p:grpSpPr>
        <p:sp>
          <p:nvSpPr>
            <p:cNvPr id="4" name="云形 3"/>
            <p:cNvSpPr/>
            <p:nvPr>
              <p:custDataLst>
                <p:tags r:id="rId4"/>
              </p:custDataLst>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楷体" panose="02010609060101010101" pitchFamily="49" charset="-122"/>
                <a:ea typeface="楷体" panose="02010609060101010101" pitchFamily="49" charset="-122"/>
              </a:endParaRPr>
            </a:p>
          </p:txBody>
        </p:sp>
        <p:sp>
          <p:nvSpPr>
            <p:cNvPr id="6" name="TextBox 6"/>
            <p:cNvSpPr txBox="1"/>
            <p:nvPr>
              <p:custDataLst>
                <p:tags r:id="rId5"/>
              </p:custDataLst>
            </p:nvPr>
          </p:nvSpPr>
          <p:spPr>
            <a:xfrm>
              <a:off x="4326653" y="4503214"/>
              <a:ext cx="2225040" cy="928598"/>
            </a:xfrm>
            <a:prstGeom prst="rect">
              <a:avLst/>
            </a:prstGeom>
            <a:noFill/>
          </p:spPr>
          <p:txBody>
            <a:bodyPr wrap="none" rtlCol="0">
              <a:spAutoFit/>
            </a:bodyPr>
            <a:p>
              <a:r>
                <a:rPr lang="zh-CN" altLang="en-US" sz="4000" b="1" dirty="0" smtClean="0">
                  <a:latin typeface="楷体" panose="02010609060101010101" pitchFamily="49" charset="-122"/>
                  <a:ea typeface="楷体" panose="02010609060101010101" pitchFamily="49" charset="-122"/>
                </a:rPr>
                <a:t>体谅父母</a:t>
              </a:r>
              <a:endParaRPr lang="zh-CN" altLang="en-US" sz="4000" b="1" dirty="0">
                <a:latin typeface="楷体" panose="02010609060101010101" pitchFamily="49" charset="-122"/>
                <a:ea typeface="楷体" panose="02010609060101010101" pitchFamily="49" charset="-122"/>
              </a:endParaRPr>
            </a:p>
          </p:txBody>
        </p:sp>
      </p:grpSp>
      <p:grpSp>
        <p:nvGrpSpPr>
          <p:cNvPr id="9" name="组合 8"/>
          <p:cNvGrpSpPr/>
          <p:nvPr/>
        </p:nvGrpSpPr>
        <p:grpSpPr>
          <a:xfrm>
            <a:off x="6094527" y="1327785"/>
            <a:ext cx="2664296" cy="1031738"/>
            <a:chOff x="4193311" y="4287558"/>
            <a:chExt cx="2664296" cy="1355590"/>
          </a:xfrm>
        </p:grpSpPr>
        <p:sp>
          <p:nvSpPr>
            <p:cNvPr id="10" name="云形 9"/>
            <p:cNvSpPr/>
            <p:nvPr>
              <p:custDataLst>
                <p:tags r:id="rId6"/>
              </p:custDataLst>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楷体" panose="02010609060101010101" pitchFamily="49" charset="-122"/>
                <a:ea typeface="楷体" panose="02010609060101010101" pitchFamily="49" charset="-122"/>
              </a:endParaRPr>
            </a:p>
          </p:txBody>
        </p:sp>
        <p:sp>
          <p:nvSpPr>
            <p:cNvPr id="11" name="TextBox 6"/>
            <p:cNvSpPr txBox="1"/>
            <p:nvPr>
              <p:custDataLst>
                <p:tags r:id="rId7"/>
              </p:custDataLst>
            </p:nvPr>
          </p:nvSpPr>
          <p:spPr>
            <a:xfrm>
              <a:off x="4326653" y="4503214"/>
              <a:ext cx="2225040" cy="928598"/>
            </a:xfrm>
            <a:prstGeom prst="rect">
              <a:avLst/>
            </a:prstGeom>
            <a:noFill/>
          </p:spPr>
          <p:txBody>
            <a:bodyPr wrap="none" rtlCol="0">
              <a:spAutoFit/>
            </a:bodyPr>
            <a:p>
              <a:r>
                <a:rPr lang="zh-CN" altLang="en-US" sz="4000" b="1" dirty="0" smtClean="0">
                  <a:latin typeface="楷体" panose="02010609060101010101" pitchFamily="49" charset="-122"/>
                  <a:ea typeface="楷体" panose="02010609060101010101" pitchFamily="49" charset="-122"/>
                </a:rPr>
                <a:t>懂事孝顺</a:t>
              </a:r>
              <a:endParaRPr lang="zh-CN" altLang="en-US" sz="4000" b="1"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41 (3)"/>
          <p:cNvPicPr>
            <a:picLocks noChangeAspect="1"/>
          </p:cNvPicPr>
          <p:nvPr/>
        </p:nvPicPr>
        <p:blipFill>
          <a:blip r:embed="rId1"/>
          <a:stretch>
            <a:fillRect/>
          </a:stretch>
        </p:blipFill>
        <p:spPr>
          <a:xfrm>
            <a:off x="611505" y="51435"/>
            <a:ext cx="3771900" cy="5143500"/>
          </a:xfrm>
          <a:prstGeom prst="rect">
            <a:avLst/>
          </a:prstGeom>
        </p:spPr>
      </p:pic>
      <p:pic>
        <p:nvPicPr>
          <p:cNvPr id="3" name="图片 2" descr="641 (4)"/>
          <p:cNvPicPr>
            <a:picLocks noChangeAspect="1"/>
          </p:cNvPicPr>
          <p:nvPr/>
        </p:nvPicPr>
        <p:blipFill>
          <a:blip r:embed="rId2"/>
          <a:stretch>
            <a:fillRect/>
          </a:stretch>
        </p:blipFill>
        <p:spPr>
          <a:xfrm>
            <a:off x="4509135" y="51435"/>
            <a:ext cx="3968750" cy="5143500"/>
          </a:xfrm>
          <a:prstGeom prst="rect">
            <a:avLst/>
          </a:prstGeom>
        </p:spPr>
      </p:pic>
      <p:pic>
        <p:nvPicPr>
          <p:cNvPr id="4" name="Picture 2">
            <a:hlinkClick r:id="rId3" action="ppaction://hlinksldjump"/>
          </p:cNvPr>
          <p:cNvPicPr>
            <a:picLocks noChangeAspect="1" noChangeArrowheads="1"/>
          </p:cNvPicPr>
          <p:nvPr>
            <p:custDataLst>
              <p:tags r:id="rId4"/>
            </p:custDataLst>
          </p:nvPr>
        </p:nvPicPr>
        <p:blipFill>
          <a:blip r:embed="rId5">
            <a:clrChange>
              <a:clrFrom>
                <a:srgbClr val="ADEFFB"/>
              </a:clrFrom>
              <a:clrTo>
                <a:srgbClr val="ADEFFB">
                  <a:alpha val="0"/>
                </a:srgbClr>
              </a:clrTo>
            </a:clrChange>
            <a:extLst>
              <a:ext uri="{28A0092B-C50C-407E-A947-70E740481C1C}">
                <a14:useLocalDpi xmlns:a14="http://schemas.microsoft.com/office/drawing/2010/main" val="0"/>
              </a:ext>
            </a:extLst>
          </a:blip>
          <a:srcRect/>
          <a:stretch>
            <a:fillRect/>
          </a:stretch>
        </p:blipFill>
        <p:spPr bwMode="auto">
          <a:xfrm>
            <a:off x="8604250" y="4587875"/>
            <a:ext cx="441325" cy="49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右箭头 5">
            <a:hlinkClick r:id="rId6" action="ppaction://hlinksldjump"/>
          </p:cNvPr>
          <p:cNvSpPr/>
          <p:nvPr>
            <p:custDataLst>
              <p:tags r:id="rId7"/>
            </p:custDataLst>
          </p:nvPr>
        </p:nvSpPr>
        <p:spPr>
          <a:xfrm>
            <a:off x="8676640" y="4227830"/>
            <a:ext cx="360045" cy="215900"/>
          </a:xfrm>
          <a:prstGeom prst="rightArrow">
            <a:avLst/>
          </a:prstGeom>
          <a:gradFill>
            <a:gsLst>
              <a:gs pos="0">
                <a:srgbClr val="14CD68"/>
              </a:gs>
              <a:gs pos="100000">
                <a:srgbClr val="0B6E38"/>
              </a:gs>
            </a:gsLst>
            <a:lin ang="54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3851707" y="4156075"/>
            <a:ext cx="2664296" cy="1031738"/>
            <a:chOff x="4193311" y="4287558"/>
            <a:chExt cx="2664296" cy="1355590"/>
          </a:xfrm>
        </p:grpSpPr>
        <p:sp>
          <p:nvSpPr>
            <p:cNvPr id="10" name="云形 9"/>
            <p:cNvSpPr/>
            <p:nvPr>
              <p:custDataLst>
                <p:tags r:id="rId8"/>
              </p:custDataLst>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楷体" panose="02010609060101010101" pitchFamily="49" charset="-122"/>
                <a:ea typeface="楷体" panose="02010609060101010101" pitchFamily="49" charset="-122"/>
              </a:endParaRPr>
            </a:p>
          </p:txBody>
        </p:sp>
        <p:sp>
          <p:nvSpPr>
            <p:cNvPr id="11" name="TextBox 6"/>
            <p:cNvSpPr txBox="1"/>
            <p:nvPr>
              <p:custDataLst>
                <p:tags r:id="rId9"/>
              </p:custDataLst>
            </p:nvPr>
          </p:nvSpPr>
          <p:spPr>
            <a:xfrm>
              <a:off x="4409846" y="4571226"/>
              <a:ext cx="1955800" cy="765906"/>
            </a:xfrm>
            <a:prstGeom prst="rect">
              <a:avLst/>
            </a:prstGeom>
            <a:noFill/>
          </p:spPr>
          <p:txBody>
            <a:bodyPr wrap="none" rtlCol="0">
              <a:noAutofit/>
            </a:bodyPr>
            <a:p>
              <a:r>
                <a:rPr lang="zh-CN" altLang="en-US" sz="4000" b="1" dirty="0" smtClean="0">
                  <a:latin typeface="楷体" panose="02010609060101010101" pitchFamily="49" charset="-122"/>
                  <a:ea typeface="楷体" panose="02010609060101010101" pitchFamily="49" charset="-122"/>
                </a:rPr>
                <a:t>善于反思</a:t>
              </a:r>
              <a:endParaRPr lang="zh-CN" altLang="en-US" sz="4000" b="1"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MXSGWLA{S~99W{))CEBT8"/>
          <p:cNvPicPr>
            <a:picLocks noChangeAspect="1"/>
          </p:cNvPicPr>
          <p:nvPr>
            <p:custDataLst>
              <p:tags r:id="rId1"/>
            </p:custDataLst>
          </p:nvPr>
        </p:nvPicPr>
        <p:blipFill>
          <a:blip r:embed="rId2"/>
          <a:stretch>
            <a:fillRect/>
          </a:stretch>
        </p:blipFill>
        <p:spPr>
          <a:xfrm>
            <a:off x="539750" y="1861185"/>
            <a:ext cx="8021955" cy="2548890"/>
          </a:xfrm>
          <a:prstGeom prst="rect">
            <a:avLst/>
          </a:prstGeom>
        </p:spPr>
      </p:pic>
      <p:sp>
        <p:nvSpPr>
          <p:cNvPr id="3" name="文本框 2"/>
          <p:cNvSpPr txBox="1"/>
          <p:nvPr/>
        </p:nvSpPr>
        <p:spPr>
          <a:xfrm>
            <a:off x="3131820" y="411480"/>
            <a:ext cx="2800985" cy="1198880"/>
          </a:xfrm>
          <a:prstGeom prst="rect">
            <a:avLst/>
          </a:prstGeom>
          <a:noFill/>
        </p:spPr>
        <p:txBody>
          <a:bodyPr wrap="square" rtlCol="0">
            <a:spAutoFit/>
          </a:bodyPr>
          <a:p>
            <a:pPr algn="ctr"/>
            <a:r>
              <a:rPr lang="zh-CN" altLang="en-US" sz="3600" b="1">
                <a:solidFill>
                  <a:srgbClr val="FF0000"/>
                </a:solidFill>
              </a:rPr>
              <a:t>语文园地二</a:t>
            </a:r>
            <a:r>
              <a:rPr lang="en-US" altLang="zh-CN" sz="3600" b="1">
                <a:solidFill>
                  <a:srgbClr val="FF0000"/>
                </a:solidFill>
              </a:rPr>
              <a:t>    </a:t>
            </a:r>
            <a:endParaRPr lang="en-US" altLang="zh-CN" sz="3600" b="1">
              <a:solidFill>
                <a:srgbClr val="FF0000"/>
              </a:solidFill>
            </a:endParaRPr>
          </a:p>
          <a:p>
            <a:pPr algn="ctr"/>
            <a:r>
              <a:rPr lang="en-US" altLang="zh-CN" sz="3600" b="1">
                <a:solidFill>
                  <a:srgbClr val="FF0000"/>
                </a:solidFill>
              </a:rPr>
              <a:t> </a:t>
            </a:r>
            <a:r>
              <a:rPr lang="zh-CN" altLang="en-US" sz="3600" b="1">
                <a:solidFill>
                  <a:schemeClr val="tx2"/>
                </a:solidFill>
              </a:rPr>
              <a:t>交流平台</a:t>
            </a:r>
            <a:endParaRPr lang="zh-CN" altLang="en-US" sz="3600" b="1">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69062" y="1136650"/>
            <a:ext cx="2664296" cy="1031738"/>
            <a:chOff x="4193311" y="4287558"/>
            <a:chExt cx="2664296" cy="1355590"/>
          </a:xfrm>
        </p:grpSpPr>
        <p:sp>
          <p:nvSpPr>
            <p:cNvPr id="6" name="云形 5"/>
            <p:cNvSpPr/>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7" name="TextBox 6"/>
            <p:cNvSpPr txBox="1"/>
            <p:nvPr/>
          </p:nvSpPr>
          <p:spPr>
            <a:xfrm>
              <a:off x="4326653" y="4503214"/>
              <a:ext cx="2242922" cy="707886"/>
            </a:xfrm>
            <a:prstGeom prst="rect">
              <a:avLst/>
            </a:prstGeom>
            <a:noFill/>
          </p:spPr>
          <p:txBody>
            <a:bodyPr wrap="none" rtlCol="0">
              <a:spAutoFit/>
            </a:bodyPr>
            <a:lstStyle/>
            <a:p>
              <a:r>
                <a:rPr lang="zh-CN" altLang="en-US" sz="4000" b="1" dirty="0" smtClean="0">
                  <a:latin typeface="楷体" panose="02010609060101010101" pitchFamily="49" charset="-122"/>
                  <a:ea typeface="楷体" panose="02010609060101010101" pitchFamily="49" charset="-122"/>
                </a:rPr>
                <a:t>积极乐观</a:t>
              </a:r>
              <a:endParaRPr lang="zh-CN" altLang="en-US" sz="4000" b="1" dirty="0">
                <a:latin typeface="楷体" panose="02010609060101010101" pitchFamily="49" charset="-122"/>
                <a:ea typeface="楷体" panose="02010609060101010101" pitchFamily="49" charset="-122"/>
              </a:endParaRPr>
            </a:p>
          </p:txBody>
        </p:sp>
      </p:grpSp>
      <p:grpSp>
        <p:nvGrpSpPr>
          <p:cNvPr id="8" name="组合 7"/>
          <p:cNvGrpSpPr/>
          <p:nvPr/>
        </p:nvGrpSpPr>
        <p:grpSpPr>
          <a:xfrm>
            <a:off x="3277374" y="1136650"/>
            <a:ext cx="2664296" cy="1031738"/>
            <a:chOff x="4193311" y="4287558"/>
            <a:chExt cx="2664296" cy="1355590"/>
          </a:xfrm>
        </p:grpSpPr>
        <p:sp>
          <p:nvSpPr>
            <p:cNvPr id="9" name="云形 8"/>
            <p:cNvSpPr/>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0" name="TextBox 9"/>
            <p:cNvSpPr txBox="1"/>
            <p:nvPr/>
          </p:nvSpPr>
          <p:spPr>
            <a:xfrm>
              <a:off x="4326653" y="4503214"/>
              <a:ext cx="2242922" cy="707886"/>
            </a:xfrm>
            <a:prstGeom prst="rect">
              <a:avLst/>
            </a:prstGeom>
            <a:noFill/>
          </p:spPr>
          <p:txBody>
            <a:bodyPr wrap="none" rtlCol="0">
              <a:spAutoFit/>
            </a:bodyPr>
            <a:lstStyle/>
            <a:p>
              <a:r>
                <a:rPr lang="zh-CN" altLang="en-US" sz="4000" b="1" dirty="0" smtClean="0">
                  <a:latin typeface="楷体" panose="02010609060101010101" pitchFamily="49" charset="-122"/>
                  <a:ea typeface="楷体" panose="02010609060101010101" pitchFamily="49" charset="-122"/>
                </a:rPr>
                <a:t>聪明能干</a:t>
              </a:r>
              <a:endParaRPr lang="zh-CN" altLang="en-US" sz="4000" b="1" dirty="0">
                <a:latin typeface="楷体" panose="02010609060101010101" pitchFamily="49" charset="-122"/>
                <a:ea typeface="楷体" panose="02010609060101010101" pitchFamily="49" charset="-122"/>
              </a:endParaRPr>
            </a:p>
          </p:txBody>
        </p:sp>
      </p:grpSp>
      <p:grpSp>
        <p:nvGrpSpPr>
          <p:cNvPr id="11" name="组合 10"/>
          <p:cNvGrpSpPr/>
          <p:nvPr/>
        </p:nvGrpSpPr>
        <p:grpSpPr>
          <a:xfrm>
            <a:off x="6013678" y="1028454"/>
            <a:ext cx="2664296" cy="1031738"/>
            <a:chOff x="4193311" y="4287558"/>
            <a:chExt cx="2664296" cy="1355590"/>
          </a:xfrm>
        </p:grpSpPr>
        <p:sp>
          <p:nvSpPr>
            <p:cNvPr id="12" name="云形 11"/>
            <p:cNvSpPr/>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3" name="TextBox 12"/>
            <p:cNvSpPr txBox="1"/>
            <p:nvPr/>
          </p:nvSpPr>
          <p:spPr>
            <a:xfrm>
              <a:off x="4326653" y="4503214"/>
              <a:ext cx="2242922" cy="707886"/>
            </a:xfrm>
            <a:prstGeom prst="rect">
              <a:avLst/>
            </a:prstGeom>
            <a:noFill/>
          </p:spPr>
          <p:txBody>
            <a:bodyPr wrap="none" rtlCol="0">
              <a:spAutoFit/>
            </a:bodyPr>
            <a:lstStyle/>
            <a:p>
              <a:r>
                <a:rPr lang="zh-CN" altLang="en-US" sz="4000" b="1" dirty="0" smtClean="0">
                  <a:latin typeface="楷体" panose="02010609060101010101" pitchFamily="49" charset="-122"/>
                  <a:ea typeface="楷体" panose="02010609060101010101" pitchFamily="49" charset="-122"/>
                </a:rPr>
                <a:t>不畏艰难</a:t>
              </a:r>
              <a:endParaRPr lang="zh-CN" altLang="en-US" sz="4000" b="1" dirty="0">
                <a:latin typeface="楷体" panose="02010609060101010101" pitchFamily="49" charset="-122"/>
                <a:ea typeface="楷体" panose="02010609060101010101" pitchFamily="49" charset="-122"/>
              </a:endParaRPr>
            </a:p>
          </p:txBody>
        </p:sp>
      </p:grpSp>
      <p:grpSp>
        <p:nvGrpSpPr>
          <p:cNvPr id="23" name="组合 22"/>
          <p:cNvGrpSpPr/>
          <p:nvPr/>
        </p:nvGrpSpPr>
        <p:grpSpPr>
          <a:xfrm>
            <a:off x="469062" y="2324966"/>
            <a:ext cx="2664296" cy="1031738"/>
            <a:chOff x="4193311" y="4287558"/>
            <a:chExt cx="2664296" cy="1355590"/>
          </a:xfrm>
        </p:grpSpPr>
        <p:sp>
          <p:nvSpPr>
            <p:cNvPr id="24" name="云形 23"/>
            <p:cNvSpPr/>
            <p:nvPr/>
          </p:nvSpPr>
          <p:spPr>
            <a:xfrm>
              <a:off x="4193311" y="4287558"/>
              <a:ext cx="2664296"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5" name="TextBox 24"/>
            <p:cNvSpPr txBox="1"/>
            <p:nvPr/>
          </p:nvSpPr>
          <p:spPr>
            <a:xfrm>
              <a:off x="4326653" y="4503215"/>
              <a:ext cx="2242922" cy="930084"/>
            </a:xfrm>
            <a:prstGeom prst="rect">
              <a:avLst/>
            </a:prstGeom>
            <a:noFill/>
          </p:spPr>
          <p:txBody>
            <a:bodyPr wrap="none" rtlCol="0">
              <a:spAutoFit/>
            </a:bodyPr>
            <a:lstStyle/>
            <a:p>
              <a:r>
                <a:rPr lang="zh-CN" altLang="en-US" sz="4000" b="1" dirty="0" smtClean="0">
                  <a:latin typeface="楷体" panose="02010609060101010101" pitchFamily="49" charset="-122"/>
                  <a:ea typeface="楷体" panose="02010609060101010101" pitchFamily="49" charset="-122"/>
                </a:rPr>
                <a:t>顽强生存</a:t>
              </a:r>
              <a:endParaRPr lang="zh-CN" altLang="en-US" sz="4000" b="1" dirty="0">
                <a:latin typeface="楷体" panose="02010609060101010101" pitchFamily="49" charset="-122"/>
                <a:ea typeface="楷体" panose="02010609060101010101" pitchFamily="49" charset="-122"/>
              </a:endParaRPr>
            </a:p>
          </p:txBody>
        </p:sp>
      </p:grpSp>
      <p:grpSp>
        <p:nvGrpSpPr>
          <p:cNvPr id="26" name="组合 25"/>
          <p:cNvGrpSpPr/>
          <p:nvPr/>
        </p:nvGrpSpPr>
        <p:grpSpPr>
          <a:xfrm>
            <a:off x="3277374" y="2324966"/>
            <a:ext cx="1872208" cy="1031738"/>
            <a:chOff x="4193311" y="4287558"/>
            <a:chExt cx="1872208" cy="1355590"/>
          </a:xfrm>
        </p:grpSpPr>
        <p:sp>
          <p:nvSpPr>
            <p:cNvPr id="27" name="云形 26"/>
            <p:cNvSpPr/>
            <p:nvPr/>
          </p:nvSpPr>
          <p:spPr>
            <a:xfrm>
              <a:off x="4193311" y="4287558"/>
              <a:ext cx="1872208"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8" name="TextBox 27"/>
            <p:cNvSpPr txBox="1"/>
            <p:nvPr/>
          </p:nvSpPr>
          <p:spPr>
            <a:xfrm>
              <a:off x="4409335" y="4503215"/>
              <a:ext cx="1213794" cy="930084"/>
            </a:xfrm>
            <a:prstGeom prst="rect">
              <a:avLst/>
            </a:prstGeom>
            <a:noFill/>
          </p:spPr>
          <p:txBody>
            <a:bodyPr wrap="none" rtlCol="0">
              <a:spAutoFit/>
            </a:bodyPr>
            <a:lstStyle/>
            <a:p>
              <a:r>
                <a:rPr lang="zh-CN" altLang="en-US" sz="4000" b="1" dirty="0" smtClean="0">
                  <a:latin typeface="楷体" panose="02010609060101010101" pitchFamily="49" charset="-122"/>
                  <a:ea typeface="楷体" panose="02010609060101010101" pitchFamily="49" charset="-122"/>
                </a:rPr>
                <a:t>幽默</a:t>
              </a:r>
              <a:endParaRPr lang="zh-CN" altLang="en-US" sz="4000" b="1" dirty="0">
                <a:latin typeface="楷体" panose="02010609060101010101" pitchFamily="49" charset="-122"/>
                <a:ea typeface="楷体" panose="02010609060101010101" pitchFamily="49" charset="-122"/>
              </a:endParaRPr>
            </a:p>
          </p:txBody>
        </p:sp>
      </p:grpSp>
      <p:grpSp>
        <p:nvGrpSpPr>
          <p:cNvPr id="29" name="组合 28"/>
          <p:cNvGrpSpPr/>
          <p:nvPr/>
        </p:nvGrpSpPr>
        <p:grpSpPr>
          <a:xfrm>
            <a:off x="5365606" y="2216770"/>
            <a:ext cx="3405392" cy="1031738"/>
            <a:chOff x="4193311" y="4287558"/>
            <a:chExt cx="3405392" cy="1355590"/>
          </a:xfrm>
        </p:grpSpPr>
        <p:sp>
          <p:nvSpPr>
            <p:cNvPr id="30" name="云形 29"/>
            <p:cNvSpPr/>
            <p:nvPr/>
          </p:nvSpPr>
          <p:spPr>
            <a:xfrm>
              <a:off x="4193311" y="4287558"/>
              <a:ext cx="3405392" cy="1355590"/>
            </a:xfrm>
            <a:prstGeom prst="cloud">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31" name="TextBox 30"/>
            <p:cNvSpPr txBox="1"/>
            <p:nvPr/>
          </p:nvSpPr>
          <p:spPr>
            <a:xfrm>
              <a:off x="4326653" y="4503215"/>
              <a:ext cx="3272050" cy="930084"/>
            </a:xfrm>
            <a:prstGeom prst="rect">
              <a:avLst/>
            </a:prstGeom>
            <a:noFill/>
          </p:spPr>
          <p:txBody>
            <a:bodyPr wrap="none" rtlCol="0">
              <a:spAutoFit/>
            </a:bodyPr>
            <a:lstStyle/>
            <a:p>
              <a:r>
                <a:rPr lang="zh-CN" altLang="en-US" sz="4000" b="1" dirty="0" smtClean="0">
                  <a:latin typeface="楷体" panose="02010609060101010101" pitchFamily="49" charset="-122"/>
                  <a:ea typeface="楷体" panose="02010609060101010101" pitchFamily="49" charset="-122"/>
                </a:rPr>
                <a:t>具有辩证思维</a:t>
              </a:r>
              <a:endParaRPr lang="zh-CN" altLang="en-US" sz="4000" b="1"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rcRect l="14590" t="19840" r="8863" b="5506"/>
          <a:stretch>
            <a:fillRect/>
          </a:stretch>
        </p:blipFill>
        <p:spPr>
          <a:xfrm>
            <a:off x="2509520" y="79375"/>
            <a:ext cx="4180205" cy="5023485"/>
          </a:xfrm>
          <a:prstGeom prst="rect">
            <a:avLst/>
          </a:prstGeom>
        </p:spPr>
      </p:pic>
      <p:grpSp>
        <p:nvGrpSpPr>
          <p:cNvPr id="4" name="组合 3"/>
          <p:cNvGrpSpPr/>
          <p:nvPr/>
        </p:nvGrpSpPr>
        <p:grpSpPr>
          <a:xfrm>
            <a:off x="4110990" y="2354580"/>
            <a:ext cx="4017645" cy="2545715"/>
            <a:chOff x="6474" y="3708"/>
            <a:chExt cx="6327" cy="4009"/>
          </a:xfrm>
        </p:grpSpPr>
        <p:sp>
          <p:nvSpPr>
            <p:cNvPr id="14" name="云形标注 13"/>
            <p:cNvSpPr/>
            <p:nvPr>
              <p:custDataLst>
                <p:tags r:id="rId3"/>
              </p:custDataLst>
            </p:nvPr>
          </p:nvSpPr>
          <p:spPr>
            <a:xfrm rot="20460000">
              <a:off x="6983" y="3897"/>
              <a:ext cx="5818" cy="3820"/>
            </a:xfrm>
            <a:prstGeom prst="cloudCallout">
              <a:avLst>
                <a:gd name="adj1" fmla="val -34346"/>
                <a:gd name="adj2" fmla="val -61462"/>
              </a:avLst>
            </a:prstGeom>
          </p:spPr>
          <p:style>
            <a:lnRef idx="1">
              <a:schemeClr val="accent3"/>
            </a:lnRef>
            <a:fillRef idx="2">
              <a:schemeClr val="accent3"/>
            </a:fillRef>
            <a:effectRef idx="1">
              <a:schemeClr val="accent3"/>
            </a:effectRef>
            <a:fontRef idx="minor">
              <a:schemeClr val="dk1"/>
            </a:fontRef>
          </p:style>
          <p:txBody>
            <a:bodyPr rtlCol="0" anchor="ctr"/>
            <a:p>
              <a:pPr algn="ctr"/>
              <a:r>
                <a:rPr lang="en-US" altLang="zh-CN" sz="2000" b="1" dirty="0" smtClean="0">
                  <a:latin typeface="宋体" panose="02010600030101010101" pitchFamily="2" charset="-122"/>
                  <a:ea typeface="宋体" panose="02010600030101010101" pitchFamily="2" charset="-122"/>
                </a:rPr>
                <a:t>    </a:t>
              </a:r>
              <a:r>
                <a:rPr lang="zh-CN" altLang="en-US" sz="2000" b="1" dirty="0" smtClean="0">
                  <a:latin typeface="宋体" panose="02010600030101010101" pitchFamily="2" charset="-122"/>
                  <a:ea typeface="宋体" panose="02010600030101010101" pitchFamily="2" charset="-122"/>
                </a:rPr>
                <a:t>猜想：鹤群是如何表演的，表演的过程中还会有哪些动物，尼尔斯有没有参与这场大会？</a:t>
              </a:r>
              <a:endParaRPr lang="zh-CN" altLang="en-US" sz="2000" b="1" dirty="0">
                <a:latin typeface="宋体" panose="02010600030101010101" pitchFamily="2" charset="-122"/>
                <a:ea typeface="宋体" panose="02010600030101010101" pitchFamily="2" charset="-122"/>
              </a:endParaRPr>
            </a:p>
          </p:txBody>
        </p:sp>
        <p:pic>
          <p:nvPicPr>
            <p:cNvPr id="5" name="图片 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rot="19057708">
              <a:off x="6474" y="3708"/>
              <a:ext cx="528" cy="744"/>
            </a:xfrm>
            <a:prstGeom prst="rect">
              <a:avLst/>
            </a:prstGeom>
          </p:spPr>
        </p:pic>
      </p:grpSp>
      <p:sp>
        <p:nvSpPr>
          <p:cNvPr id="3" name="矩形 2"/>
          <p:cNvSpPr/>
          <p:nvPr/>
        </p:nvSpPr>
        <p:spPr>
          <a:xfrm>
            <a:off x="2700020" y="2355215"/>
            <a:ext cx="1367790" cy="216535"/>
          </a:xfrm>
          <a:prstGeom prst="rect">
            <a:avLst/>
          </a:prstGeom>
          <a:grpFill/>
          <a:ln>
            <a:solidFill>
              <a:srgbClr val="FF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rcRect l="14590" t="19840" r="8863" b="5506"/>
          <a:stretch>
            <a:fillRect/>
          </a:stretch>
        </p:blipFill>
        <p:spPr>
          <a:xfrm>
            <a:off x="2509520" y="79375"/>
            <a:ext cx="4180205" cy="5023485"/>
          </a:xfrm>
          <a:prstGeom prst="rect">
            <a:avLst/>
          </a:prstGeom>
        </p:spPr>
      </p:pic>
      <p:pic>
        <p:nvPicPr>
          <p:cNvPr id="5" name="图片 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rot="6637707">
            <a:off x="4684630" y="3727752"/>
            <a:ext cx="335134" cy="472337"/>
          </a:xfrm>
          <a:prstGeom prst="rect">
            <a:avLst/>
          </a:prstGeom>
        </p:spPr>
      </p:pic>
      <p:sp>
        <p:nvSpPr>
          <p:cNvPr id="3" name="矩形 2"/>
          <p:cNvSpPr/>
          <p:nvPr/>
        </p:nvSpPr>
        <p:spPr>
          <a:xfrm>
            <a:off x="5132070" y="3867785"/>
            <a:ext cx="1445895" cy="262255"/>
          </a:xfrm>
          <a:prstGeom prst="rect">
            <a:avLst/>
          </a:prstGeom>
          <a:grpFill/>
          <a:ln>
            <a:solidFill>
              <a:srgbClr val="FF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云形标注 3"/>
          <p:cNvSpPr/>
          <p:nvPr>
            <p:custDataLst>
              <p:tags r:id="rId5"/>
            </p:custDataLst>
          </p:nvPr>
        </p:nvSpPr>
        <p:spPr>
          <a:xfrm>
            <a:off x="4140200" y="555625"/>
            <a:ext cx="3957955" cy="2716530"/>
          </a:xfrm>
          <a:prstGeom prst="cloudCallout">
            <a:avLst>
              <a:gd name="adj1" fmla="val -26723"/>
              <a:gd name="adj2" fmla="val 67733"/>
            </a:avLst>
          </a:prstGeom>
        </p:spPr>
        <p:style>
          <a:lnRef idx="1">
            <a:schemeClr val="accent3"/>
          </a:lnRef>
          <a:fillRef idx="2">
            <a:schemeClr val="accent3"/>
          </a:fillRef>
          <a:effectRef idx="1">
            <a:schemeClr val="accent3"/>
          </a:effectRef>
          <a:fontRef idx="minor">
            <a:schemeClr val="dk1"/>
          </a:fontRef>
        </p:style>
        <p:txBody>
          <a:bodyPr rtlCol="0" anchor="ctr"/>
          <a:p>
            <a:pPr algn="ctr"/>
            <a:r>
              <a:rPr lang="zh-CN" altLang="en-US" sz="2800" b="1" dirty="0" smtClean="0">
                <a:latin typeface="宋体" panose="02010600030101010101" pitchFamily="2" charset="-122"/>
                <a:ea typeface="宋体" panose="02010600030101010101" pitchFamily="2" charset="-122"/>
              </a:rPr>
              <a:t>    </a:t>
            </a:r>
            <a:r>
              <a:rPr lang="zh-CN" altLang="en-US" sz="2400" b="1" dirty="0" smtClean="0">
                <a:latin typeface="宋体" panose="02010600030101010101" pitchFamily="2" charset="-122"/>
                <a:ea typeface="宋体" panose="02010600030101010101" pitchFamily="2" charset="-122"/>
              </a:rPr>
              <a:t>猜想：“白银”指的是什么，尼尔斯与“大海中的白银”有什么关系？</a:t>
            </a:r>
            <a:endParaRPr lang="zh-CN" altLang="en-US" sz="24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204" y="0"/>
            <a:ext cx="9172204" cy="520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00596" y="2899306"/>
            <a:ext cx="9036496" cy="1568450"/>
          </a:xfrm>
          <a:prstGeom prst="rect">
            <a:avLst/>
          </a:prstGeom>
          <a:noFill/>
        </p:spPr>
        <p:txBody>
          <a:bodyPr wrap="square">
            <a:spAutoFit/>
          </a:bodyPr>
          <a:lstStyle/>
          <a:p>
            <a:pPr>
              <a:lnSpc>
                <a:spcPct val="150000"/>
              </a:lnSpc>
              <a:defRPr/>
            </a:pPr>
            <a:r>
              <a:rPr lang="en-US" altLang="zh-CN" sz="3000" kern="0" dirty="0">
                <a:latin typeface="黑体" panose="02010609060101010101" pitchFamily="49" charset="-122"/>
                <a:ea typeface="黑体" panose="02010609060101010101" pitchFamily="49" charset="-122"/>
              </a:rPr>
              <a:t>    </a:t>
            </a:r>
            <a:r>
              <a:rPr lang="zh-CN" altLang="en-US" sz="3200" b="1" kern="0" dirty="0" smtClean="0">
                <a:latin typeface="黑体" panose="02010609060101010101" pitchFamily="49" charset="-122"/>
                <a:ea typeface="黑体" panose="02010609060101010101" pitchFamily="49" charset="-122"/>
              </a:rPr>
              <a:t>爬上鹅背，跟随大雁进行了一段神奇的旅行之后，尼尔斯会有哪些变化呢？</a:t>
            </a:r>
            <a:endParaRPr lang="zh-CN" altLang="en-US" sz="3200" b="1" kern="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25425" y="339725"/>
            <a:ext cx="8723630" cy="4399915"/>
          </a:xfrm>
          <a:prstGeom prst="rect">
            <a:avLst/>
          </a:prstGeom>
          <a:noFill/>
        </p:spPr>
        <p:txBody>
          <a:bodyPr wrap="square" rtlCol="0">
            <a:spAutoFit/>
          </a:bodyPr>
          <a:p>
            <a:pPr algn="l"/>
            <a:r>
              <a:rPr lang="zh-CN" altLang="en-US" sz="2000" b="1">
                <a:latin typeface="宋体" panose="02010600030101010101" pitchFamily="2" charset="-122"/>
                <a:ea typeface="宋体" panose="02010600030101010101" pitchFamily="2" charset="-122"/>
                <a:cs typeface="宋体" panose="02010600030101010101" pitchFamily="2" charset="-122"/>
              </a:rPr>
              <a:t>《骑鹅旅行记》创作背景：</a:t>
            </a:r>
            <a:endParaRPr lang="zh-CN" altLang="en-US" sz="2000" b="1">
              <a:latin typeface="宋体" panose="02010600030101010101" pitchFamily="2" charset="-122"/>
              <a:ea typeface="宋体" panose="02010600030101010101" pitchFamily="2" charset="-122"/>
              <a:cs typeface="宋体" panose="02010600030101010101" pitchFamily="2" charset="-122"/>
            </a:endParaRPr>
          </a:p>
          <a:p>
            <a:pPr algn="l"/>
            <a:r>
              <a:rPr lang="en-US" altLang="zh-CN" sz="2000" b="1">
                <a:latin typeface="宋体" panose="02010600030101010101" pitchFamily="2" charset="-122"/>
                <a:ea typeface="宋体" panose="02010600030101010101" pitchFamily="2" charset="-122"/>
                <a:cs typeface="宋体" panose="02010600030101010101" pitchFamily="2" charset="-122"/>
              </a:rPr>
              <a:t>    </a:t>
            </a:r>
            <a:r>
              <a:rPr lang="zh-CN" altLang="en-US" sz="2000" b="1">
                <a:latin typeface="宋体" panose="02010600030101010101" pitchFamily="2" charset="-122"/>
                <a:ea typeface="宋体" panose="02010600030101010101" pitchFamily="2" charset="-122"/>
                <a:cs typeface="宋体" panose="02010600030101010101" pitchFamily="2" charset="-122"/>
              </a:rPr>
              <a:t>1887年，一位名叫达林的师范学院院长请长期担任地理、历史教师的塞尔玛，写作一本以小学儿童为对象的通俗读物，向瑞典儿童介绍历史和地理。她创作时，心中有一个明确的意图：“为了教育瑞典儿童热爱自己的祖国。”从教育学观点出发，她认为“只有孩子们了解自己的国家，熟悉祖国的历史，才能使他们真正热爱和尊重自己的祖国”。作者为了写好这部作品，历时几年访遍瑞典大江南北，认真搜集境内各种动、植物的详细资料，细心观察飞鸟走禽的生活习性和规律，并且在收集资料的途中也不忘对当地风俗、民间传说等故事的搜集，这样就极大的丰富了作品的真实性。在该书中，作者用新颖、灵活的手法，幽默而生动的笔调为孩子们描绘了瑞典一幅幅气象万千的美丽图画，并通过引人入胜的故事情节，对瑞典的地理和地貌、动物、植物、文化古迹、内地居民和偏僻少数民族地区的人民的生活和风俗习惯，进行了真实的记录，融文艺性、知识性、科学性于一体。是世界文学史上第一部，也是唯一一部获得诺贝尔文学奖的童话作品。</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rcRect l="14590" t="19840" r="8863" b="5506"/>
          <a:stretch>
            <a:fillRect/>
          </a:stretch>
        </p:blipFill>
        <p:spPr>
          <a:xfrm>
            <a:off x="2509520" y="79375"/>
            <a:ext cx="4180205" cy="50234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5"/>
          <p:cNvSpPr>
            <a:spLocks noChangeArrowheads="1"/>
          </p:cNvSpPr>
          <p:nvPr/>
        </p:nvSpPr>
        <p:spPr bwMode="auto">
          <a:xfrm>
            <a:off x="2483768" y="1059582"/>
            <a:ext cx="6480720" cy="3192145"/>
          </a:xfrm>
          <a:prstGeom prst="rect">
            <a:avLst/>
          </a:prstGeom>
          <a:noFill/>
          <a:ln w="9525">
            <a:noFill/>
            <a:miter lim="800000"/>
          </a:ln>
        </p:spPr>
        <p:txBody>
          <a:bodyPr wrap="square">
            <a:spAutoFit/>
          </a:bodyPr>
          <a:lstStyle/>
          <a:p>
            <a:pPr>
              <a:lnSpc>
                <a:spcPct val="120000"/>
              </a:lnSpc>
            </a:pPr>
            <a:r>
              <a:rPr lang="zh-CN" altLang="en-US" sz="2800" dirty="0" smtClean="0">
                <a:solidFill>
                  <a:srgbClr val="0000FF"/>
                </a:solidFill>
                <a:latin typeface="黑体" panose="02010609060101010101" pitchFamily="49" charset="-122"/>
                <a:ea typeface="黑体" panose="02010609060101010101" pitchFamily="49" charset="-122"/>
              </a:rPr>
              <a:t>    </a:t>
            </a:r>
            <a:r>
              <a:rPr lang="zh-CN" altLang="en-US" sz="2800" b="1" u="sng" dirty="0" smtClean="0">
                <a:solidFill>
                  <a:srgbClr val="0000FF"/>
                </a:solidFill>
                <a:latin typeface="楷体" panose="02010609060101010101" pitchFamily="49" charset="-122"/>
                <a:ea typeface="楷体" panose="02010609060101010101" pitchFamily="49" charset="-122"/>
              </a:rPr>
              <a:t>塞</a:t>
            </a:r>
            <a:r>
              <a:rPr lang="zh-CN" altLang="en-US" sz="2800" b="1" u="sng" dirty="0">
                <a:solidFill>
                  <a:srgbClr val="0000FF"/>
                </a:solidFill>
                <a:latin typeface="楷体" panose="02010609060101010101" pitchFamily="49" charset="-122"/>
                <a:ea typeface="楷体" panose="02010609060101010101" pitchFamily="49" charset="-122"/>
              </a:rPr>
              <a:t>尔玛</a:t>
            </a:r>
            <a:r>
              <a:rPr lang="en-US" altLang="zh-CN" sz="2800" b="1" u="sng" dirty="0">
                <a:solidFill>
                  <a:srgbClr val="0000FF"/>
                </a:solidFill>
                <a:latin typeface="楷体" panose="02010609060101010101" pitchFamily="49" charset="-122"/>
                <a:ea typeface="楷体" panose="02010609060101010101" pitchFamily="49" charset="-122"/>
              </a:rPr>
              <a:t>·</a:t>
            </a:r>
            <a:r>
              <a:rPr lang="zh-CN" altLang="en-US" sz="2800" b="1" u="sng" dirty="0" smtClean="0">
                <a:solidFill>
                  <a:srgbClr val="0000FF"/>
                </a:solidFill>
                <a:latin typeface="楷体" panose="02010609060101010101" pitchFamily="49" charset="-122"/>
                <a:ea typeface="楷体" panose="02010609060101010101" pitchFamily="49" charset="-122"/>
              </a:rPr>
              <a:t>拉格洛芙</a:t>
            </a:r>
            <a:r>
              <a:rPr lang="zh-CN" altLang="en-US" sz="2800" b="1" dirty="0" smtClean="0">
                <a:latin typeface="楷体" panose="02010609060101010101" pitchFamily="49" charset="-122"/>
                <a:ea typeface="楷体" panose="02010609060101010101" pitchFamily="49" charset="-122"/>
              </a:rPr>
              <a:t>（</a:t>
            </a:r>
            <a:r>
              <a:rPr lang="en-US" altLang="zh-CN" sz="2800" b="1" dirty="0" smtClean="0">
                <a:latin typeface="楷体" panose="02010609060101010101" pitchFamily="49" charset="-122"/>
                <a:ea typeface="楷体" panose="02010609060101010101" pitchFamily="49" charset="-122"/>
              </a:rPr>
              <a:t>1850-1940</a:t>
            </a:r>
            <a:r>
              <a:rPr lang="zh-CN" altLang="en-US" sz="2800" b="1" dirty="0" smtClean="0">
                <a:latin typeface="楷体" panose="02010609060101010101" pitchFamily="49" charset="-122"/>
                <a:ea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rPr>
              <a:t>瑞典</a:t>
            </a:r>
            <a:r>
              <a:rPr lang="zh-CN" altLang="en-US" sz="2800" b="1" dirty="0">
                <a:latin typeface="楷体" panose="02010609060101010101" pitchFamily="49" charset="-122"/>
                <a:ea typeface="楷体" panose="02010609060101010101" pitchFamily="49" charset="-122"/>
              </a:rPr>
              <a:t>女作家，</a:t>
            </a:r>
            <a:r>
              <a:rPr lang="en-US" altLang="zh-CN" sz="2800" b="1" dirty="0">
                <a:latin typeface="楷体" panose="02010609060101010101" pitchFamily="49" charset="-122"/>
                <a:ea typeface="楷体" panose="02010609060101010101" pitchFamily="49" charset="-122"/>
              </a:rPr>
              <a:t>1909</a:t>
            </a:r>
            <a:r>
              <a:rPr lang="zh-CN" altLang="en-US" sz="2800" b="1" dirty="0">
                <a:latin typeface="楷体" panose="02010609060101010101" pitchFamily="49" charset="-122"/>
                <a:ea typeface="楷体" panose="02010609060101010101" pitchFamily="49" charset="-122"/>
              </a:rPr>
              <a:t>年诺贝尔文学奖获得者</a:t>
            </a:r>
            <a:r>
              <a:rPr lang="zh-CN" altLang="en-US" sz="2800" b="1" dirty="0" smtClean="0">
                <a:latin typeface="楷体" panose="02010609060101010101" pitchFamily="49" charset="-122"/>
                <a:ea typeface="楷体" panose="02010609060101010101" pitchFamily="49" charset="-122"/>
              </a:rPr>
              <a:t>。</a:t>
            </a:r>
            <a:r>
              <a:rPr lang="en-US" altLang="zh-CN" sz="2800" b="1" dirty="0" smtClean="0">
                <a:latin typeface="楷体" panose="02010609060101010101" pitchFamily="49" charset="-122"/>
                <a:ea typeface="楷体" panose="02010609060101010101" pitchFamily="49" charset="-122"/>
              </a:rPr>
              <a:t>1914</a:t>
            </a:r>
            <a:r>
              <a:rPr lang="zh-CN" altLang="en-US" sz="2800" b="1" dirty="0">
                <a:latin typeface="楷体" panose="02010609060101010101" pitchFamily="49" charset="-122"/>
                <a:ea typeface="楷体" panose="02010609060101010101" pitchFamily="49" charset="-122"/>
              </a:rPr>
              <a:t>年当选瑞典学院院士，挪威、芬兰、比利时和法国等国家还把本国的最高勋章授予了她</a:t>
            </a:r>
            <a:r>
              <a:rPr lang="zh-CN" altLang="en-US" sz="2800" b="1" dirty="0" smtClean="0">
                <a:latin typeface="楷体" panose="02010609060101010101" pitchFamily="49" charset="-122"/>
                <a:ea typeface="楷体" panose="02010609060101010101" pitchFamily="49" charset="-122"/>
              </a:rPr>
              <a:t>。瑞典最</a:t>
            </a:r>
            <a:r>
              <a:rPr lang="zh-CN" altLang="en-US" sz="2800" b="1" dirty="0">
                <a:latin typeface="楷体" panose="02010609060101010101" pitchFamily="49" charset="-122"/>
                <a:ea typeface="楷体" panose="02010609060101010101" pitchFamily="49" charset="-122"/>
              </a:rPr>
              <a:t>重要的儿童文学奖就是用</a:t>
            </a:r>
            <a:r>
              <a:rPr lang="zh-CN" altLang="en-US" sz="2800" b="1" dirty="0">
                <a:solidFill>
                  <a:srgbClr val="FF0000"/>
                </a:solidFill>
                <a:latin typeface="楷体" panose="02010609060101010101" pitchFamily="49" charset="-122"/>
                <a:ea typeface="楷体" panose="02010609060101010101" pitchFamily="49" charset="-122"/>
              </a:rPr>
              <a:t>尼尔斯</a:t>
            </a:r>
            <a:r>
              <a:rPr lang="zh-CN" altLang="en-US" sz="2800" b="1" dirty="0">
                <a:latin typeface="楷体" panose="02010609060101010101" pitchFamily="49" charset="-122"/>
                <a:ea typeface="楷体" panose="02010609060101010101" pitchFamily="49" charset="-122"/>
              </a:rPr>
              <a:t>这个名字命名的</a:t>
            </a:r>
            <a:r>
              <a:rPr lang="zh-CN" altLang="en-US" sz="2800" b="1" dirty="0" smtClean="0">
                <a:latin typeface="楷体" panose="02010609060101010101" pitchFamily="49" charset="-122"/>
                <a:ea typeface="楷体" panose="02010609060101010101" pitchFamily="49" charset="-122"/>
              </a:rPr>
              <a:t>。</a:t>
            </a:r>
            <a:endParaRPr lang="zh-CN" altLang="en-US" sz="2800" b="1" dirty="0" smtClean="0">
              <a:latin typeface="楷体" panose="02010609060101010101" pitchFamily="49" charset="-122"/>
              <a:ea typeface="楷体" panose="02010609060101010101" pitchFamily="49" charset="-122"/>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4746"/>
          <a:stretch>
            <a:fillRect/>
          </a:stretch>
        </p:blipFill>
        <p:spPr bwMode="auto">
          <a:xfrm>
            <a:off x="210791" y="1059582"/>
            <a:ext cx="2160240" cy="300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512" y="0"/>
            <a:ext cx="9180512" cy="51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10380" cy="51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9705" y="51435"/>
            <a:ext cx="3710940" cy="5088255"/>
          </a:xfrm>
          <a:prstGeom prst="rect">
            <a:avLst/>
          </a:prstGeom>
        </p:spPr>
      </p:pic>
      <p:grpSp>
        <p:nvGrpSpPr>
          <p:cNvPr id="5" name="组合 4"/>
          <p:cNvGrpSpPr/>
          <p:nvPr/>
        </p:nvGrpSpPr>
        <p:grpSpPr>
          <a:xfrm>
            <a:off x="4068445" y="123190"/>
            <a:ext cx="4685030" cy="3615742"/>
            <a:chOff x="6633" y="194"/>
            <a:chExt cx="7378" cy="5263"/>
          </a:xfrm>
        </p:grpSpPr>
        <p:pic>
          <p:nvPicPr>
            <p:cNvPr id="3" name="图片 2"/>
            <p:cNvPicPr>
              <a:picLocks noChangeAspect="1"/>
            </p:cNvPicPr>
            <p:nvPr/>
          </p:nvPicPr>
          <p:blipFill>
            <a:blip r:embed="rId2"/>
            <a:srcRect l="7142" r="24341"/>
            <a:stretch>
              <a:fillRect/>
            </a:stretch>
          </p:blipFill>
          <p:spPr>
            <a:xfrm>
              <a:off x="6633" y="988"/>
              <a:ext cx="7378" cy="4469"/>
            </a:xfrm>
            <a:prstGeom prst="rect">
              <a:avLst/>
            </a:prstGeom>
          </p:spPr>
        </p:pic>
        <p:sp>
          <p:nvSpPr>
            <p:cNvPr id="4" name="文本框 3"/>
            <p:cNvSpPr txBox="1"/>
            <p:nvPr/>
          </p:nvSpPr>
          <p:spPr>
            <a:xfrm>
              <a:off x="9242" y="194"/>
              <a:ext cx="2419" cy="670"/>
            </a:xfrm>
            <a:prstGeom prst="rect">
              <a:avLst/>
            </a:prstGeom>
            <a:noFill/>
          </p:spPr>
          <p:txBody>
            <a:bodyPr wrap="square" rtlCol="0">
              <a:spAutoFit/>
            </a:bodyPr>
            <a:p>
              <a:r>
                <a:rPr lang="zh-CN" altLang="en-US" sz="2400" b="1">
                  <a:solidFill>
                    <a:srgbClr val="FF0000"/>
                  </a:solidFill>
                </a:rPr>
                <a:t>第五页</a:t>
              </a:r>
              <a:endParaRPr lang="zh-CN" altLang="en-US" sz="2400" b="1">
                <a:solidFill>
                  <a:srgbClr val="FF0000"/>
                </a:solidFill>
              </a:endParaRPr>
            </a:p>
          </p:txBody>
        </p:sp>
      </p:grpSp>
      <p:sp>
        <p:nvSpPr>
          <p:cNvPr id="6" name="文本框 5"/>
          <p:cNvSpPr txBox="1"/>
          <p:nvPr/>
        </p:nvSpPr>
        <p:spPr>
          <a:xfrm>
            <a:off x="4068445" y="4083685"/>
            <a:ext cx="4832985" cy="460375"/>
          </a:xfrm>
          <a:prstGeom prst="rect">
            <a:avLst/>
          </a:prstGeom>
          <a:noFill/>
        </p:spPr>
        <p:txBody>
          <a:bodyPr wrap="square" rtlCol="0">
            <a:spAutoFit/>
          </a:bodyPr>
          <a:p>
            <a:r>
              <a:rPr lang="zh-CN" altLang="en-US" sz="2400" b="1">
                <a:solidFill>
                  <a:srgbClr val="FF0000"/>
                </a:solidFill>
                <a:latin typeface="楷体" panose="02010609060101010101" pitchFamily="49" charset="-122"/>
                <a:ea typeface="楷体" panose="02010609060101010101" pitchFamily="49" charset="-122"/>
              </a:rPr>
              <a:t>为了教育瑞典儿童热爱自己的祖国。</a:t>
            </a:r>
            <a:endParaRPr lang="zh-CN" altLang="en-US" sz="2400" b="1">
              <a:solidFill>
                <a:srgbClr val="FF0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11505" y="411480"/>
            <a:ext cx="7868285" cy="4092575"/>
          </a:xfrm>
          <a:prstGeom prst="rect">
            <a:avLst/>
          </a:prstGeom>
          <a:noFill/>
          <a:ln w="9525">
            <a:noFill/>
          </a:ln>
        </p:spPr>
        <p:txBody>
          <a:bodyPr wrap="square">
            <a:spAutoFit/>
          </a:bodyPr>
          <a:p>
            <a:pPr indent="0"/>
            <a:r>
              <a:rPr lang="zh-CN" sz="2000" b="1">
                <a:solidFill>
                  <a:srgbClr val="FF0000"/>
                </a:solidFill>
                <a:latin typeface="Calibri" panose="020F0502020204030204" pitchFamily="34" charset="0"/>
                <a:ea typeface="宋体" panose="02010600030101010101" pitchFamily="2" charset="-122"/>
              </a:rPr>
              <a:t>我们的语文实践作业</a:t>
            </a:r>
            <a:endParaRPr lang="zh-CN" sz="2000" b="1">
              <a:latin typeface="Calibri" panose="020F0502020204030204" pitchFamily="34" charset="0"/>
              <a:ea typeface="宋体" panose="02010600030101010101" pitchFamily="2" charset="-122"/>
            </a:endParaRPr>
          </a:p>
          <a:p>
            <a:pPr indent="0"/>
            <a:r>
              <a:rPr sz="2000" b="1">
                <a:latin typeface="Calibri" panose="020F0502020204030204" pitchFamily="34" charset="0"/>
                <a:ea typeface="宋体" panose="02010600030101010101" pitchFamily="2" charset="-122"/>
              </a:rPr>
              <a:t>1.阅读《骑鹅旅行记》，到书中验证自己的猜测，用学过的圈点、勾画、批注等读书方法梳理整本书的内容和结构，并尝试用上一课学过的方法写故事梗概。</a:t>
            </a:r>
            <a:endParaRPr sz="2000" b="1">
              <a:latin typeface="Calibri" panose="020F0502020204030204" pitchFamily="34" charset="0"/>
              <a:ea typeface="宋体" panose="02010600030101010101" pitchFamily="2" charset="-122"/>
            </a:endParaRPr>
          </a:p>
          <a:p>
            <a:pPr indent="0"/>
            <a:r>
              <a:rPr sz="2000" b="1">
                <a:latin typeface="Calibri" panose="020F0502020204030204" pitchFamily="34" charset="0"/>
                <a:ea typeface="宋体" panose="02010600030101010101" pitchFamily="2" charset="-122"/>
              </a:rPr>
              <a:t>2.尝试画一画尼尔斯的旅游路线图并把在各个地方发生的故事标注在上面或者还可以根据故事内容画成有趣的跳跳棋哦。</a:t>
            </a:r>
            <a:endParaRPr sz="2000" b="1">
              <a:latin typeface="Calibri" panose="020F0502020204030204" pitchFamily="34" charset="0"/>
              <a:ea typeface="宋体" panose="02010600030101010101" pitchFamily="2" charset="-122"/>
            </a:endParaRPr>
          </a:p>
          <a:p>
            <a:pPr indent="0"/>
            <a:r>
              <a:rPr sz="2000" b="1">
                <a:latin typeface="Calibri" panose="020F0502020204030204" pitchFamily="34" charset="0"/>
                <a:ea typeface="宋体" panose="02010600030101010101" pitchFamily="2" charset="-122"/>
              </a:rPr>
              <a:t>3.摘抄书中描写自然景色的句段，</a:t>
            </a:r>
            <a:r>
              <a:rPr lang="zh-CN" sz="2000" b="1">
                <a:latin typeface="Calibri" panose="020F0502020204030204" pitchFamily="34" charset="0"/>
                <a:ea typeface="宋体" panose="02010600030101010101" pitchFamily="2" charset="-122"/>
              </a:rPr>
              <a:t>也可以概括</a:t>
            </a:r>
            <a:r>
              <a:rPr sz="2000" b="1">
                <a:latin typeface="Calibri" panose="020F0502020204030204" pitchFamily="34" charset="0"/>
                <a:ea typeface="宋体" panose="02010600030101010101" pitchFamily="2" charset="-122"/>
                <a:sym typeface="+mn-ea"/>
              </a:rPr>
              <a:t>特别精彩、特别感兴趣的情节，尝试写简评</a:t>
            </a:r>
            <a:r>
              <a:rPr lang="zh-CN" sz="2000" b="1">
                <a:latin typeface="Calibri" panose="020F0502020204030204" pitchFamily="34" charset="0"/>
                <a:ea typeface="宋体" panose="02010600030101010101" pitchFamily="2" charset="-122"/>
                <a:sym typeface="+mn-ea"/>
              </a:rPr>
              <a:t>，并积累</a:t>
            </a:r>
            <a:r>
              <a:rPr sz="2000" b="1">
                <a:latin typeface="Calibri" panose="020F0502020204030204" pitchFamily="34" charset="0"/>
                <a:ea typeface="宋体" panose="02010600030101010101" pitchFamily="2" charset="-122"/>
              </a:rPr>
              <a:t>丰富自己的语言仓库。</a:t>
            </a:r>
            <a:endParaRPr sz="2000" b="1">
              <a:latin typeface="Calibri" panose="020F0502020204030204" pitchFamily="34" charset="0"/>
              <a:ea typeface="宋体" panose="02010600030101010101" pitchFamily="2" charset="-122"/>
            </a:endParaRPr>
          </a:p>
          <a:p>
            <a:pPr indent="0"/>
            <a:r>
              <a:rPr lang="en-US" sz="2000" b="1">
                <a:latin typeface="Calibri" panose="020F0502020204030204" pitchFamily="34" charset="0"/>
                <a:ea typeface="宋体" panose="02010600030101010101" pitchFamily="2" charset="-122"/>
              </a:rPr>
              <a:t>4</a:t>
            </a:r>
            <a:r>
              <a:rPr sz="2000" b="1">
                <a:latin typeface="Calibri" panose="020F0502020204030204" pitchFamily="34" charset="0"/>
                <a:ea typeface="宋体" panose="02010600030101010101" pitchFamily="2" charset="-122"/>
              </a:rPr>
              <a:t>.选择自己感兴趣的话题展开研究。</a:t>
            </a:r>
            <a:endParaRPr sz="2000" b="1">
              <a:latin typeface="Calibri" panose="020F0502020204030204" pitchFamily="34" charset="0"/>
              <a:ea typeface="宋体" panose="02010600030101010101" pitchFamily="2" charset="-122"/>
            </a:endParaRPr>
          </a:p>
          <a:p>
            <a:pPr indent="0"/>
            <a:r>
              <a:rPr sz="2000" b="1">
                <a:latin typeface="Calibri" panose="020F0502020204030204" pitchFamily="34" charset="0"/>
                <a:ea typeface="宋体" panose="02010600030101010101" pitchFamily="2" charset="-122"/>
              </a:rPr>
              <a:t>如：形形色色的动物      </a:t>
            </a:r>
            <a:endParaRPr sz="2000" b="1">
              <a:latin typeface="Calibri" panose="020F0502020204030204" pitchFamily="34" charset="0"/>
              <a:ea typeface="宋体" panose="02010600030101010101" pitchFamily="2" charset="-122"/>
            </a:endParaRPr>
          </a:p>
          <a:p>
            <a:pPr indent="0"/>
            <a:r>
              <a:rPr lang="en-US" sz="2000" b="1">
                <a:latin typeface="Calibri" panose="020F0502020204030204" pitchFamily="34" charset="0"/>
                <a:ea typeface="宋体" panose="02010600030101010101" pitchFamily="2" charset="-122"/>
              </a:rPr>
              <a:t>        </a:t>
            </a:r>
            <a:r>
              <a:rPr sz="2000" b="1">
                <a:latin typeface="Calibri" panose="020F0502020204030204" pitchFamily="34" charset="0"/>
                <a:ea typeface="宋体" panose="02010600030101010101" pitchFamily="2" charset="-122"/>
              </a:rPr>
              <a:t>各种各样的植物      </a:t>
            </a:r>
            <a:endParaRPr sz="2000" b="1">
              <a:latin typeface="Calibri" panose="020F0502020204030204" pitchFamily="34" charset="0"/>
              <a:ea typeface="宋体" panose="02010600030101010101" pitchFamily="2" charset="-122"/>
            </a:endParaRPr>
          </a:p>
          <a:p>
            <a:pPr indent="0"/>
            <a:r>
              <a:rPr lang="en-US" sz="2000" b="1">
                <a:latin typeface="Calibri" panose="020F0502020204030204" pitchFamily="34" charset="0"/>
                <a:ea typeface="宋体" panose="02010600030101010101" pitchFamily="2" charset="-122"/>
              </a:rPr>
              <a:t>        </a:t>
            </a:r>
            <a:r>
              <a:rPr sz="2000" b="1">
                <a:latin typeface="Calibri" panose="020F0502020204030204" pitchFamily="34" charset="0"/>
                <a:ea typeface="宋体" panose="02010600030101010101" pitchFamily="2" charset="-122"/>
              </a:rPr>
              <a:t>神神秘秘的传说      </a:t>
            </a:r>
            <a:endParaRPr sz="2000" b="1">
              <a:latin typeface="Calibri" panose="020F0502020204030204" pitchFamily="34" charset="0"/>
              <a:ea typeface="宋体" panose="02010600030101010101" pitchFamily="2" charset="-122"/>
            </a:endParaRPr>
          </a:p>
          <a:p>
            <a:pPr indent="0"/>
            <a:r>
              <a:rPr lang="en-US" sz="2000" b="1">
                <a:latin typeface="Calibri" panose="020F0502020204030204" pitchFamily="34" charset="0"/>
                <a:ea typeface="宋体" panose="02010600030101010101" pitchFamily="2" charset="-122"/>
              </a:rPr>
              <a:t>        </a:t>
            </a:r>
            <a:r>
              <a:rPr sz="2000" b="1">
                <a:latin typeface="Calibri" panose="020F0502020204030204" pitchFamily="34" charset="0"/>
                <a:ea typeface="宋体" panose="02010600030101010101" pitchFamily="2" charset="-122"/>
              </a:rPr>
              <a:t>有趣的各地风俗</a:t>
            </a:r>
            <a:endParaRPr sz="2000" b="1">
              <a:latin typeface="Calibri" panose="020F050202020403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0" y="0"/>
            <a:ext cx="4735830" cy="3815715"/>
          </a:xfrm>
          <a:prstGeom prst="rect">
            <a:avLst/>
          </a:prstGeom>
          <a:noFill/>
          <a:ln w="9525">
            <a:noFill/>
          </a:ln>
        </p:spPr>
      </p:pic>
      <p:pic>
        <p:nvPicPr>
          <p:cNvPr id="1073742918" name="图片 1073742917" descr="C:\Documents and Settings\Administrator\Application Data\Tencent\Users\994282119\QQ\WinTemp\RichOle\LN$$P8Y$ATDG4CNX{DR_}AY.png"/>
          <p:cNvPicPr>
            <a:picLocks noChangeAspect="1"/>
          </p:cNvPicPr>
          <p:nvPr/>
        </p:nvPicPr>
        <p:blipFill>
          <a:blip r:embed="rId2" r:link="rId3"/>
          <a:stretch>
            <a:fillRect/>
          </a:stretch>
        </p:blipFill>
        <p:spPr>
          <a:xfrm>
            <a:off x="4572000" y="0"/>
            <a:ext cx="4517390" cy="3453130"/>
          </a:xfrm>
          <a:prstGeom prst="rect">
            <a:avLst/>
          </a:prstGeom>
          <a:noFill/>
          <a:ln w="9525">
            <a:noFill/>
          </a:ln>
        </p:spPr>
      </p:pic>
      <p:pic>
        <p:nvPicPr>
          <p:cNvPr id="105" name="图片 104"/>
          <p:cNvPicPr/>
          <p:nvPr/>
        </p:nvPicPr>
        <p:blipFill>
          <a:blip r:embed="rId4"/>
          <a:stretch>
            <a:fillRect/>
          </a:stretch>
        </p:blipFill>
        <p:spPr>
          <a:xfrm>
            <a:off x="-36195" y="1998345"/>
            <a:ext cx="4607560" cy="3187065"/>
          </a:xfrm>
          <a:prstGeom prst="rect">
            <a:avLst/>
          </a:prstGeom>
          <a:noFill/>
          <a:ln w="9525">
            <a:noFill/>
          </a:ln>
        </p:spPr>
      </p:pic>
      <p:pic>
        <p:nvPicPr>
          <p:cNvPr id="2" name="图片 1"/>
          <p:cNvPicPr/>
          <p:nvPr/>
        </p:nvPicPr>
        <p:blipFill>
          <a:blip r:embed="rId5"/>
          <a:stretch>
            <a:fillRect/>
          </a:stretch>
        </p:blipFill>
        <p:spPr>
          <a:xfrm>
            <a:off x="4529455" y="1995805"/>
            <a:ext cx="4591050" cy="3200400"/>
          </a:xfrm>
          <a:prstGeom prst="rect">
            <a:avLst/>
          </a:prstGeom>
          <a:noFill/>
          <a:ln w="9525">
            <a:noFill/>
          </a:ln>
        </p:spPr>
      </p:pic>
      <p:pic>
        <p:nvPicPr>
          <p:cNvPr id="3" name="图片 2"/>
          <p:cNvPicPr/>
          <p:nvPr/>
        </p:nvPicPr>
        <p:blipFill>
          <a:blip r:embed="rId6"/>
          <a:stretch>
            <a:fillRect/>
          </a:stretch>
        </p:blipFill>
        <p:spPr>
          <a:xfrm>
            <a:off x="2373630" y="170180"/>
            <a:ext cx="4452620" cy="4632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37429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919" name="图片 1073742918" descr="C:\Documents and Settings\Administrator\Application Data\Tencent\Users\994282119\QQ\WinTemp\RichOle\$EASWATGZR43KSFQ2LK}B}U.png"/>
          <p:cNvPicPr>
            <a:picLocks noChangeAspect="1"/>
          </p:cNvPicPr>
          <p:nvPr>
            <p:custDataLst>
              <p:tags r:id="rId1"/>
            </p:custDataLst>
          </p:nvPr>
        </p:nvPicPr>
        <p:blipFill>
          <a:blip r:embed="rId2" r:link="rId3"/>
          <a:stretch>
            <a:fillRect/>
          </a:stretch>
        </p:blipFill>
        <p:spPr>
          <a:xfrm>
            <a:off x="899795" y="123825"/>
            <a:ext cx="7381240" cy="48310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4"/>
          <p:cNvSpPr txBox="1"/>
          <p:nvPr/>
        </p:nvSpPr>
        <p:spPr>
          <a:xfrm>
            <a:off x="696436" y="339502"/>
            <a:ext cx="1931348" cy="561692"/>
          </a:xfrm>
          <a:prstGeom prst="rect">
            <a:avLst/>
          </a:prstGeom>
          <a:noFill/>
        </p:spPr>
        <p:txBody>
          <a:bodyPr wrap="square" lIns="68580" tIns="34290" rIns="68580" bIns="34290" rtlCol="0">
            <a:spAutoFit/>
          </a:bodyPr>
          <a:lstStyle/>
          <a:p>
            <a:r>
              <a:rPr lang="zh-CN" altLang="en-US" sz="3200" b="1" dirty="0">
                <a:solidFill>
                  <a:srgbClr val="875000"/>
                </a:solidFill>
                <a:latin typeface="YouYuan" panose="02010509060101010101" pitchFamily="49" charset="-122"/>
                <a:ea typeface="YouYuan" panose="02010509060101010101" pitchFamily="49" charset="-122"/>
              </a:rPr>
              <a:t>拓展延伸</a:t>
            </a:r>
            <a:endParaRPr lang="zh-CN" altLang="en-US" sz="3200" b="1" dirty="0">
              <a:solidFill>
                <a:srgbClr val="875000"/>
              </a:solidFill>
              <a:latin typeface="YouYuan" panose="02010509060101010101" pitchFamily="49" charset="-122"/>
              <a:ea typeface="YouYuan" panose="02010509060101010101" pitchFamily="49" charset="-122"/>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520" y="392179"/>
            <a:ext cx="366860" cy="456338"/>
          </a:xfrm>
          <a:prstGeom prst="rect">
            <a:avLst/>
          </a:prstGeom>
        </p:spPr>
      </p:pic>
      <p:sp>
        <p:nvSpPr>
          <p:cNvPr id="12" name="Rectangle 1">
            <a:hlinkClick r:id="rId2" action="ppaction://hlinkfile"/>
          </p:cNvPr>
          <p:cNvSpPr>
            <a:spLocks noChangeArrowheads="1"/>
          </p:cNvSpPr>
          <p:nvPr/>
        </p:nvSpPr>
        <p:spPr bwMode="auto">
          <a:xfrm>
            <a:off x="251460" y="1892300"/>
            <a:ext cx="2084070" cy="119888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600" b="1" i="0" u="none" strike="noStrike" cap="none" normalizeH="0" baseline="0" dirty="0" smtClean="0">
                <a:ln>
                  <a:noFill/>
                </a:ln>
                <a:effectLst/>
                <a:latin typeface="黑体" panose="02010609060101010101" pitchFamily="49" charset="-122"/>
                <a:ea typeface="黑体" panose="02010609060101010101" pitchFamily="49" charset="-122"/>
                <a:cs typeface="宋体" panose="02010600030101010101" pitchFamily="2" charset="-122"/>
              </a:rPr>
              <a:t>地狱谷的羊群片段</a:t>
            </a:r>
            <a:endParaRPr kumimoji="0" lang="zh-CN" sz="3600" b="1" i="0" u="none" strike="noStrike" cap="none" normalizeH="0" baseline="0" dirty="0" smtClean="0">
              <a:ln>
                <a:noFill/>
              </a:ln>
              <a:effectLst/>
              <a:latin typeface="黑体" panose="02010609060101010101" pitchFamily="49" charset="-122"/>
              <a:ea typeface="黑体" panose="02010609060101010101" pitchFamily="49" charset="-122"/>
              <a:cs typeface="宋体" panose="02010600030101010101" pitchFamily="2" charset="-122"/>
            </a:endParaRPr>
          </a:p>
        </p:txBody>
      </p:sp>
      <p:pic>
        <p:nvPicPr>
          <p:cNvPr id="3" name="视频：地狱谷的羊群（片段）">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2446020" y="60960"/>
            <a:ext cx="6628765" cy="50399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rcRect l="14590" t="19840" r="8863" b="5506"/>
          <a:stretch>
            <a:fillRect/>
          </a:stretch>
        </p:blipFill>
        <p:spPr>
          <a:xfrm>
            <a:off x="2509520" y="79375"/>
            <a:ext cx="4180205" cy="50234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79705" y="628015"/>
            <a:ext cx="4392295" cy="3451225"/>
          </a:xfrm>
          <a:prstGeom prst="rect">
            <a:avLst/>
          </a:prstGeom>
        </p:spPr>
      </p:pic>
      <p:pic>
        <p:nvPicPr>
          <p:cNvPr id="4" name="图片 3"/>
          <p:cNvPicPr>
            <a:picLocks noChangeAspect="1"/>
          </p:cNvPicPr>
          <p:nvPr/>
        </p:nvPicPr>
        <p:blipFill>
          <a:blip r:embed="rId3"/>
          <a:stretch>
            <a:fillRect/>
          </a:stretch>
        </p:blipFill>
        <p:spPr>
          <a:xfrm rot="5400000">
            <a:off x="5147945" y="153035"/>
            <a:ext cx="3439160" cy="43897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H8XUS4S{U(KSCDDU)$J03}T"/>
          <p:cNvPicPr>
            <a:picLocks noChangeAspect="1"/>
          </p:cNvPicPr>
          <p:nvPr>
            <p:custDataLst>
              <p:tags r:id="rId1"/>
            </p:custDataLst>
          </p:nvPr>
        </p:nvPicPr>
        <p:blipFill>
          <a:blip r:embed="rId2"/>
          <a:stretch>
            <a:fillRect/>
          </a:stretch>
        </p:blipFill>
        <p:spPr>
          <a:xfrm rot="5400000">
            <a:off x="3245485" y="-553720"/>
            <a:ext cx="3721735" cy="5965190"/>
          </a:xfrm>
          <a:prstGeom prst="rect">
            <a:avLst/>
          </a:prstGeom>
        </p:spPr>
      </p:pic>
      <p:grpSp>
        <p:nvGrpSpPr>
          <p:cNvPr id="5" name="组合 4"/>
          <p:cNvGrpSpPr/>
          <p:nvPr/>
        </p:nvGrpSpPr>
        <p:grpSpPr>
          <a:xfrm>
            <a:off x="179705" y="267335"/>
            <a:ext cx="3856990" cy="1966595"/>
            <a:chOff x="4705" y="4957"/>
            <a:chExt cx="4911" cy="1990"/>
          </a:xfrm>
        </p:grpSpPr>
        <p:sp>
          <p:nvSpPr>
            <p:cNvPr id="2" name="椭圆形标注 1"/>
            <p:cNvSpPr/>
            <p:nvPr/>
          </p:nvSpPr>
          <p:spPr>
            <a:xfrm>
              <a:off x="4705" y="4957"/>
              <a:ext cx="4911" cy="1990"/>
            </a:xfrm>
            <a:prstGeom prst="wedgeEllipseCallout">
              <a:avLst/>
            </a:prstGeom>
            <a:solidFill>
              <a:schemeClr val="bg1"/>
            </a:solidFill>
            <a:ln w="12700" cmpd="sng">
              <a:solidFill>
                <a:schemeClr val="tx1"/>
              </a:solidFill>
              <a:prstDash val="solid"/>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5159" y="5407"/>
              <a:ext cx="4313" cy="1089"/>
            </a:xfrm>
            <a:prstGeom prst="rect">
              <a:avLst/>
            </a:prstGeom>
            <a:noFill/>
            <a:ln w="9525">
              <a:noFill/>
            </a:ln>
          </p:spPr>
          <p:txBody>
            <a:bodyPr wrap="square">
              <a:spAutoFit/>
            </a:bodyPr>
            <a:p>
              <a:pPr indent="0"/>
              <a:r>
                <a:rPr lang="zh-CN" sz="3200" b="1">
                  <a:solidFill>
                    <a:srgbClr val="FF0000"/>
                  </a:solidFill>
                  <a:latin typeface="Calibri" panose="020F0502020204030204" pitchFamily="34" charset="0"/>
                  <a:ea typeface="宋体" panose="02010600030101010101" pitchFamily="2" charset="-122"/>
                </a:rPr>
                <a:t>尼尔斯变成了小狐仙后……最后……</a:t>
              </a:r>
              <a:endParaRPr lang="zh-CN" altLang="en-US" sz="3200" b="1">
                <a:solidFill>
                  <a:srgbClr val="FF0000"/>
                </a:solidFill>
                <a:latin typeface="Calibri" panose="020F0502020204030204" pitchFamily="34" charset="0"/>
                <a:ea typeface="宋体" panose="02010600030101010101" pitchFamily="2" charset="-122"/>
              </a:endParaRPr>
            </a:p>
          </p:txBody>
        </p:sp>
      </p:grpSp>
      <p:pic>
        <p:nvPicPr>
          <p:cNvPr id="3075" name="Picture 3">
            <a:hlinkClick r:id="rId3" action="ppaction://hlinksldjump"/>
          </p:cNvPr>
          <p:cNvPicPr>
            <a:picLocks noChangeAspect="1" noChangeArrowheads="1"/>
          </p:cNvPicPr>
          <p:nvPr>
            <p:custDataLst>
              <p:tags r:id="rId4"/>
            </p:custDataLst>
          </p:nvPr>
        </p:nvPicPr>
        <p:blipFill>
          <a:blip r:embed="rId5" cstate="print">
            <a:extLst>
              <a:ext uri="{BEBA8EAE-BF5A-486C-A8C5-ECC9F3942E4B}">
                <a14:imgProps xmlns:a14="http://schemas.microsoft.com/office/drawing/2010/main">
                  <a14:imgLayer r:embed="rId6">
                    <a14:imgEffect>
                      <a14:backgroundRemoval t="0" b="100000" l="0" r="100000">
                        <a14:foregroundMark x1="17555" y1="90164" x2="17555" y2="90164"/>
                        <a14:foregroundMark x1="24765" y1="83279" x2="24765" y2="83279"/>
                        <a14:foregroundMark x1="63323" y1="80984" x2="63323" y2="80984"/>
                        <a14:foregroundMark x1="58934" y1="82623" x2="58934" y2="82623"/>
                        <a14:foregroundMark x1="54859" y1="83934" x2="54859" y2="83934"/>
                        <a14:foregroundMark x1="61755" y1="85246" x2="61755" y2="85246"/>
                        <a14:foregroundMark x1="56426" y1="83934" x2="56426" y2="83934"/>
                      </a14:backgroundRemoval>
                    </a14:imgEffect>
                  </a14:imgLayer>
                </a14:imgProps>
              </a:ext>
              <a:ext uri="{28A0092B-C50C-407E-A947-70E740481C1C}">
                <a14:useLocalDpi xmlns:a14="http://schemas.microsoft.com/office/drawing/2010/main" val="0"/>
              </a:ext>
            </a:extLst>
          </a:blip>
          <a:srcRect/>
          <a:stretch>
            <a:fillRect/>
          </a:stretch>
        </p:blipFill>
        <p:spPr bwMode="auto">
          <a:xfrm>
            <a:off x="611505" y="4290060"/>
            <a:ext cx="549910" cy="526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custDataLst>
              <p:tags r:id="rId7"/>
            </p:custDataLst>
          </p:nvPr>
        </p:nvPicPr>
        <p:blipFill>
          <a:blip r:embed="rId8" cstate="print">
            <a:extLst>
              <a:ext uri="{BEBA8EAE-BF5A-486C-A8C5-ECC9F3942E4B}">
                <a14:imgProps xmlns:a14="http://schemas.microsoft.com/office/drawing/2010/main">
                  <a14:imgLayer r:embed="rId9">
                    <a14:imgEffect>
                      <a14:backgroundRemoval t="0" b="100000" l="1546" r="100000">
                        <a14:foregroundMark x1="69588" y1="20046" x2="78866" y2="20737"/>
                        <a14:foregroundMark x1="71392" y1="21198" x2="65464" y2="18203"/>
                        <a14:foregroundMark x1="78093" y1="20968" x2="78093" y2="20968"/>
                        <a14:foregroundMark x1="77320" y1="18433" x2="77320" y2="18433"/>
                      </a14:backgroundRemoval>
                    </a14:imgEffect>
                  </a14:imgLayer>
                </a14:imgProps>
              </a:ext>
              <a:ext uri="{28A0092B-C50C-407E-A947-70E740481C1C}">
                <a14:useLocalDpi xmlns:a14="http://schemas.microsoft.com/office/drawing/2010/main" val="0"/>
              </a:ext>
            </a:extLst>
          </a:blip>
          <a:srcRect/>
          <a:stretch>
            <a:fillRect/>
          </a:stretch>
        </p:blipFill>
        <p:spPr bwMode="auto">
          <a:xfrm>
            <a:off x="1979930" y="4371975"/>
            <a:ext cx="450215"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858" b="92878" l="3263" r="92541"/>
                    </a14:imgEffect>
                  </a14:imgLayer>
                </a14:imgProps>
              </a:ext>
              <a:ext uri="{28A0092B-C50C-407E-A947-70E740481C1C}">
                <a14:useLocalDpi xmlns:a14="http://schemas.microsoft.com/office/drawing/2010/main" val="0"/>
              </a:ext>
            </a:extLst>
          </a:blip>
          <a:srcRect/>
          <a:stretch>
            <a:fillRect/>
          </a:stretch>
        </p:blipFill>
        <p:spPr bwMode="auto">
          <a:xfrm>
            <a:off x="3924300" y="4370070"/>
            <a:ext cx="815340" cy="64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2092" b="100000" l="4531" r="98706"/>
                    </a14:imgEffect>
                  </a14:imgLayer>
                </a14:imgProps>
              </a:ext>
              <a:ext uri="{28A0092B-C50C-407E-A947-70E740481C1C}">
                <a14:useLocalDpi xmlns:a14="http://schemas.microsoft.com/office/drawing/2010/main" val="0"/>
              </a:ext>
            </a:extLst>
          </a:blip>
          <a:srcRect/>
          <a:stretch>
            <a:fillRect/>
          </a:stretch>
        </p:blipFill>
        <p:spPr bwMode="auto">
          <a:xfrm>
            <a:off x="6300470" y="4332605"/>
            <a:ext cx="856615" cy="66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41 (1)"/>
          <p:cNvPicPr>
            <a:picLocks noChangeAspect="1"/>
          </p:cNvPicPr>
          <p:nvPr>
            <p:custDataLst>
              <p:tags r:id="rId1"/>
            </p:custDataLst>
          </p:nvPr>
        </p:nvPicPr>
        <p:blipFill>
          <a:blip r:embed="rId2"/>
          <a:stretch>
            <a:fillRect/>
          </a:stretch>
        </p:blipFill>
        <p:spPr>
          <a:xfrm>
            <a:off x="4502785" y="50800"/>
            <a:ext cx="4027170" cy="5090795"/>
          </a:xfrm>
          <a:prstGeom prst="rect">
            <a:avLst/>
          </a:prstGeom>
        </p:spPr>
      </p:pic>
      <p:pic>
        <p:nvPicPr>
          <p:cNvPr id="3" name="图片 2"/>
          <p:cNvPicPr>
            <a:picLocks noChangeAspect="1"/>
          </p:cNvPicPr>
          <p:nvPr/>
        </p:nvPicPr>
        <p:blipFill>
          <a:blip r:embed="rId3"/>
          <a:stretch>
            <a:fillRect/>
          </a:stretch>
        </p:blipFill>
        <p:spPr>
          <a:xfrm>
            <a:off x="466090" y="51435"/>
            <a:ext cx="3962400" cy="5090160"/>
          </a:xfrm>
          <a:prstGeom prst="rect">
            <a:avLst/>
          </a:prstGeom>
        </p:spPr>
      </p:pic>
      <p:pic>
        <p:nvPicPr>
          <p:cNvPr id="3081" name="Picture 9">
            <a:hlinkClick r:id="rId4" action="ppaction://hlinksldjump"/>
          </p:cNvPr>
          <p:cNvPicPr>
            <a:picLocks noChangeAspect="1" noChangeArrowheads="1"/>
          </p:cNvPicPr>
          <p:nvPr>
            <p:custDataLst>
              <p:tags r:id="rId5"/>
            </p:custDataLst>
          </p:nvPr>
        </p:nvPicPr>
        <p:blipFill>
          <a:blip r:embed="rId6" cstate="print">
            <a:extLst>
              <a:ext uri="{BEBA8EAE-BF5A-486C-A8C5-ECC9F3942E4B}">
                <a14:imgProps xmlns:a14="http://schemas.microsoft.com/office/drawing/2010/main">
                  <a14:imgLayer r:embed="rId7">
                    <a14:imgEffect>
                      <a14:backgroundRemoval t="447" b="100000" l="0" r="84483">
                        <a14:foregroundMark x1="30172" y1="37136" x2="40517" y2="36018"/>
                        <a14:foregroundMark x1="48851" y1="57942" x2="42241" y2="44743"/>
                        <a14:foregroundMark x1="50575" y1="33110" x2="50575" y2="33110"/>
                      </a14:backgroundRemoval>
                    </a14:imgEffect>
                  </a14:imgLayer>
                </a14:imgProps>
              </a:ext>
              <a:ext uri="{28A0092B-C50C-407E-A947-70E740481C1C}">
                <a14:useLocalDpi xmlns:a14="http://schemas.microsoft.com/office/drawing/2010/main" val="0"/>
              </a:ext>
            </a:extLst>
          </a:blip>
          <a:srcRect/>
          <a:stretch>
            <a:fillRect/>
          </a:stretch>
        </p:blipFill>
        <p:spPr bwMode="auto">
          <a:xfrm rot="177168">
            <a:off x="8621395" y="4384675"/>
            <a:ext cx="521970" cy="67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右箭头 3">
            <a:hlinkClick r:id="rId8" action="ppaction://hlinksldjump"/>
          </p:cNvPr>
          <p:cNvSpPr/>
          <p:nvPr>
            <p:custDataLst>
              <p:tags r:id="rId9"/>
            </p:custDataLst>
          </p:nvPr>
        </p:nvSpPr>
        <p:spPr>
          <a:xfrm>
            <a:off x="8676640" y="4227830"/>
            <a:ext cx="360045" cy="215900"/>
          </a:xfrm>
          <a:prstGeom prst="rightArrow">
            <a:avLst/>
          </a:prstGeom>
          <a:gradFill>
            <a:gsLst>
              <a:gs pos="0">
                <a:srgbClr val="14CD68"/>
              </a:gs>
              <a:gs pos="100000">
                <a:srgbClr val="0B6E38"/>
              </a:gs>
            </a:gsLst>
            <a:lin ang="54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41 (1)"/>
          <p:cNvPicPr>
            <a:picLocks noChangeAspect="1"/>
          </p:cNvPicPr>
          <p:nvPr>
            <p:custDataLst>
              <p:tags r:id="rId1"/>
            </p:custDataLst>
          </p:nvPr>
        </p:nvPicPr>
        <p:blipFill>
          <a:blip r:embed="rId2"/>
          <a:stretch>
            <a:fillRect/>
          </a:stretch>
        </p:blipFill>
        <p:spPr>
          <a:xfrm>
            <a:off x="323850" y="51435"/>
            <a:ext cx="4027170" cy="5090795"/>
          </a:xfrm>
          <a:prstGeom prst="rect">
            <a:avLst/>
          </a:prstGeom>
        </p:spPr>
      </p:pic>
      <p:pic>
        <p:nvPicPr>
          <p:cNvPr id="5" name="图片 4"/>
          <p:cNvPicPr>
            <a:picLocks noChangeAspect="1"/>
          </p:cNvPicPr>
          <p:nvPr/>
        </p:nvPicPr>
        <p:blipFill>
          <a:blip r:embed="rId3"/>
          <a:stretch>
            <a:fillRect/>
          </a:stretch>
        </p:blipFill>
        <p:spPr>
          <a:xfrm>
            <a:off x="4428490" y="51435"/>
            <a:ext cx="4121785" cy="5072380"/>
          </a:xfrm>
          <a:prstGeom prst="rect">
            <a:avLst/>
          </a:prstGeom>
        </p:spPr>
      </p:pic>
      <p:pic>
        <p:nvPicPr>
          <p:cNvPr id="3081" name="Picture 9">
            <a:hlinkClick r:id="rId4" action="ppaction://hlinksldjump"/>
          </p:cNvPr>
          <p:cNvPicPr>
            <a:picLocks noChangeAspect="1" noChangeArrowheads="1"/>
          </p:cNvPicPr>
          <p:nvPr>
            <p:custDataLst>
              <p:tags r:id="rId5"/>
            </p:custDataLst>
          </p:nvPr>
        </p:nvPicPr>
        <p:blipFill>
          <a:blip r:embed="rId6" cstate="print">
            <a:extLst>
              <a:ext uri="{BEBA8EAE-BF5A-486C-A8C5-ECC9F3942E4B}">
                <a14:imgProps xmlns:a14="http://schemas.microsoft.com/office/drawing/2010/main">
                  <a14:imgLayer r:embed="rId7">
                    <a14:imgEffect>
                      <a14:backgroundRemoval t="447" b="100000" l="0" r="84483">
                        <a14:foregroundMark x1="30172" y1="37136" x2="40517" y2="36018"/>
                        <a14:foregroundMark x1="48851" y1="57942" x2="42241" y2="44743"/>
                        <a14:foregroundMark x1="50575" y1="33110" x2="50575" y2="33110"/>
                      </a14:backgroundRemoval>
                    </a14:imgEffect>
                  </a14:imgLayer>
                </a14:imgProps>
              </a:ext>
              <a:ext uri="{28A0092B-C50C-407E-A947-70E740481C1C}">
                <a14:useLocalDpi xmlns:a14="http://schemas.microsoft.com/office/drawing/2010/main" val="0"/>
              </a:ext>
            </a:extLst>
          </a:blip>
          <a:srcRect/>
          <a:stretch>
            <a:fillRect/>
          </a:stretch>
        </p:blipFill>
        <p:spPr bwMode="auto">
          <a:xfrm rot="177168">
            <a:off x="8621395" y="4384675"/>
            <a:ext cx="521970" cy="67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右箭头 2">
            <a:hlinkClick r:id="rId8" action="ppaction://hlinksldjump"/>
          </p:cNvPr>
          <p:cNvSpPr/>
          <p:nvPr>
            <p:custDataLst>
              <p:tags r:id="rId9"/>
            </p:custDataLst>
          </p:nvPr>
        </p:nvSpPr>
        <p:spPr>
          <a:xfrm>
            <a:off x="8676640" y="4227830"/>
            <a:ext cx="360045" cy="215900"/>
          </a:xfrm>
          <a:prstGeom prst="rightArrow">
            <a:avLst/>
          </a:prstGeom>
          <a:gradFill>
            <a:gsLst>
              <a:gs pos="0">
                <a:srgbClr val="14CD68"/>
              </a:gs>
              <a:gs pos="100000">
                <a:srgbClr val="0B6E38"/>
              </a:gs>
            </a:gsLst>
            <a:lin ang="54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41 (3)"/>
          <p:cNvPicPr>
            <a:picLocks noChangeAspect="1"/>
          </p:cNvPicPr>
          <p:nvPr/>
        </p:nvPicPr>
        <p:blipFill>
          <a:blip r:embed="rId1"/>
          <a:stretch>
            <a:fillRect/>
          </a:stretch>
        </p:blipFill>
        <p:spPr>
          <a:xfrm>
            <a:off x="611505" y="51435"/>
            <a:ext cx="3771900" cy="5143500"/>
          </a:xfrm>
          <a:prstGeom prst="rect">
            <a:avLst/>
          </a:prstGeom>
        </p:spPr>
      </p:pic>
      <p:pic>
        <p:nvPicPr>
          <p:cNvPr id="3" name="图片 2" descr="641 (4)"/>
          <p:cNvPicPr>
            <a:picLocks noChangeAspect="1"/>
          </p:cNvPicPr>
          <p:nvPr/>
        </p:nvPicPr>
        <p:blipFill>
          <a:blip r:embed="rId2"/>
          <a:stretch>
            <a:fillRect/>
          </a:stretch>
        </p:blipFill>
        <p:spPr>
          <a:xfrm>
            <a:off x="4427855" y="51435"/>
            <a:ext cx="3968750" cy="5143500"/>
          </a:xfrm>
          <a:prstGeom prst="rect">
            <a:avLst/>
          </a:prstGeom>
        </p:spPr>
      </p:pic>
      <p:sp>
        <p:nvSpPr>
          <p:cNvPr id="6" name="右箭头 5">
            <a:hlinkClick r:id="rId3" action="ppaction://hlinksldjump"/>
          </p:cNvPr>
          <p:cNvSpPr/>
          <p:nvPr>
            <p:custDataLst>
              <p:tags r:id="rId4"/>
            </p:custDataLst>
          </p:nvPr>
        </p:nvSpPr>
        <p:spPr>
          <a:xfrm>
            <a:off x="8676640" y="4227830"/>
            <a:ext cx="360045" cy="215900"/>
          </a:xfrm>
          <a:prstGeom prst="rightArrow">
            <a:avLst/>
          </a:prstGeom>
          <a:gradFill>
            <a:gsLst>
              <a:gs pos="0">
                <a:srgbClr val="14CD68"/>
              </a:gs>
              <a:gs pos="100000">
                <a:srgbClr val="0B6E38"/>
              </a:gs>
            </a:gsLst>
            <a:lin ang="54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081" name="Picture 9">
            <a:hlinkClick r:id="rId5" action="ppaction://hlinksldjump"/>
          </p:cNvPr>
          <p:cNvPicPr>
            <a:picLocks noChangeAspect="1" noChangeArrowheads="1"/>
          </p:cNvPicPr>
          <p:nvPr>
            <p:custDataLst>
              <p:tags r:id="rId6"/>
            </p:custDataLst>
          </p:nvPr>
        </p:nvPicPr>
        <p:blipFill>
          <a:blip r:embed="rId7" cstate="print">
            <a:extLst>
              <a:ext uri="{BEBA8EAE-BF5A-486C-A8C5-ECC9F3942E4B}">
                <a14:imgProps xmlns:a14="http://schemas.microsoft.com/office/drawing/2010/main">
                  <a14:imgLayer r:embed="rId8">
                    <a14:imgEffect>
                      <a14:backgroundRemoval t="447" b="100000" l="0" r="84483">
                        <a14:foregroundMark x1="30172" y1="37136" x2="40517" y2="36018"/>
                        <a14:foregroundMark x1="48851" y1="57942" x2="42241" y2="44743"/>
                        <a14:foregroundMark x1="50575" y1="33110" x2="50575" y2="33110"/>
                      </a14:backgroundRemoval>
                    </a14:imgEffect>
                  </a14:imgLayer>
                </a14:imgProps>
              </a:ext>
              <a:ext uri="{28A0092B-C50C-407E-A947-70E740481C1C}">
                <a14:useLocalDpi xmlns:a14="http://schemas.microsoft.com/office/drawing/2010/main" val="0"/>
              </a:ext>
            </a:extLst>
          </a:blip>
          <a:srcRect/>
          <a:stretch>
            <a:fillRect/>
          </a:stretch>
        </p:blipFill>
        <p:spPr bwMode="auto">
          <a:xfrm rot="177168">
            <a:off x="8621395" y="4384675"/>
            <a:ext cx="521970" cy="67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11560" y="699542"/>
            <a:ext cx="8064896" cy="2677656"/>
          </a:xfrm>
          <a:prstGeom prst="rect">
            <a:avLst/>
          </a:prstGeom>
        </p:spPr>
        <p:txBody>
          <a:bodyPr wrap="square">
            <a:spAutoFit/>
          </a:bodyPr>
          <a:lstStyle/>
          <a:p>
            <a:pPr>
              <a:lnSpc>
                <a:spcPct val="150000"/>
              </a:lnSpc>
            </a:pPr>
            <a:r>
              <a:rPr lang="zh-CN" altLang="en-US" sz="2800" b="1" dirty="0" smtClean="0">
                <a:solidFill>
                  <a:prstClr val="black"/>
                </a:solidFill>
                <a:latin typeface="楷体" panose="02010609060101010101" pitchFamily="49" charset="-122"/>
                <a:ea typeface="楷体" panose="02010609060101010101" pitchFamily="49" charset="-122"/>
              </a:rPr>
              <a:t>     他先得意扬扬地念了一阵经，然后才说：   </a:t>
            </a:r>
            <a:endParaRPr lang="en-US" altLang="zh-CN" sz="2800" b="1" dirty="0" smtClean="0">
              <a:solidFill>
                <a:prstClr val="black"/>
              </a:solidFill>
              <a:latin typeface="楷体" panose="02010609060101010101" pitchFamily="49" charset="-122"/>
              <a:ea typeface="楷体" panose="02010609060101010101" pitchFamily="49" charset="-122"/>
            </a:endParaRPr>
          </a:p>
          <a:p>
            <a:pPr>
              <a:lnSpc>
                <a:spcPct val="150000"/>
              </a:lnSpc>
            </a:pPr>
            <a:r>
              <a:rPr lang="zh-CN" altLang="en-US" sz="2800" b="1" dirty="0" smtClean="0">
                <a:solidFill>
                  <a:prstClr val="black"/>
                </a:solidFill>
                <a:latin typeface="楷体" panose="02010609060101010101" pitchFamily="49" charset="-122"/>
                <a:ea typeface="楷体" panose="02010609060101010101" pitchFamily="49" charset="-122"/>
              </a:rPr>
              <a:t>“要我帮你的忙？是不是因为你经常揪我的尾巴？”</a:t>
            </a:r>
            <a:endParaRPr lang="en-US" altLang="zh-CN" sz="2800" b="1" dirty="0" smtClean="0">
              <a:solidFill>
                <a:prstClr val="black"/>
              </a:solidFill>
              <a:latin typeface="楷体" panose="02010609060101010101" pitchFamily="49" charset="-122"/>
              <a:ea typeface="楷体" panose="02010609060101010101" pitchFamily="49" charset="-122"/>
            </a:endParaRPr>
          </a:p>
          <a:p>
            <a:pPr>
              <a:lnSpc>
                <a:spcPct val="150000"/>
              </a:lnSpc>
            </a:pPr>
            <a:r>
              <a:rPr lang="en-US" altLang="zh-CN" sz="2800" b="1" dirty="0" smtClean="0">
                <a:solidFill>
                  <a:prstClr val="black"/>
                </a:solidFill>
                <a:latin typeface="楷体" panose="02010609060101010101" pitchFamily="49" charset="-122"/>
                <a:ea typeface="楷体" panose="02010609060101010101" pitchFamily="49" charset="-122"/>
              </a:rPr>
              <a:t>     ……</a:t>
            </a:r>
            <a:r>
              <a:rPr lang="zh-CN" altLang="en-US" sz="2800" b="1" dirty="0" smtClean="0">
                <a:solidFill>
                  <a:prstClr val="black"/>
                </a:solidFill>
                <a:latin typeface="楷体" panose="02010609060101010101" pitchFamily="49" charset="-122"/>
                <a:ea typeface="楷体" panose="02010609060101010101" pitchFamily="49" charset="-122"/>
              </a:rPr>
              <a:t>“怎么着？我还要揪你的尾巴！”他说着便向猫扑了过去。</a:t>
            </a:r>
            <a:endParaRPr lang="en-US" altLang="zh-CN" sz="2800" b="1" dirty="0" smtClean="0">
              <a:solidFill>
                <a:prstClr val="black"/>
              </a:solidFill>
              <a:latin typeface="楷体" panose="02010609060101010101" pitchFamily="49" charset="-122"/>
              <a:ea typeface="楷体" panose="02010609060101010101" pitchFamily="49" charset="-122"/>
            </a:endParaRPr>
          </a:p>
        </p:txBody>
      </p:sp>
      <p:sp>
        <p:nvSpPr>
          <p:cNvPr id="7" name="TextBox 2"/>
          <p:cNvSpPr txBox="1"/>
          <p:nvPr/>
        </p:nvSpPr>
        <p:spPr>
          <a:xfrm>
            <a:off x="3707904" y="3651870"/>
            <a:ext cx="2224258" cy="7325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defRPr/>
            </a:pPr>
            <a:r>
              <a:rPr lang="zh-CN" altLang="en-US" sz="3200" dirty="0" smtClean="0">
                <a:solidFill>
                  <a:srgbClr val="FF0000"/>
                </a:solidFill>
                <a:latin typeface="黑体" panose="02010609060101010101" pitchFamily="49" charset="-122"/>
                <a:ea typeface="黑体" panose="02010609060101010101" pitchFamily="49" charset="-122"/>
              </a:rPr>
              <a:t>欺负小动物</a:t>
            </a:r>
            <a:endParaRPr lang="zh-CN" altLang="en-US" sz="3200" dirty="0">
              <a:solidFill>
                <a:srgbClr val="FF0000"/>
              </a:solidFill>
              <a:latin typeface="黑体" panose="02010609060101010101" pitchFamily="49" charset="-122"/>
              <a:ea typeface="黑体" panose="02010609060101010101" pitchFamily="49" charset="-122"/>
            </a:endParaRPr>
          </a:p>
        </p:txBody>
      </p:sp>
      <p:sp>
        <p:nvSpPr>
          <p:cNvPr id="4" name="矩形 3"/>
          <p:cNvSpPr/>
          <p:nvPr/>
        </p:nvSpPr>
        <p:spPr>
          <a:xfrm>
            <a:off x="5614020" y="1544221"/>
            <a:ext cx="2709396" cy="523220"/>
          </a:xfrm>
          <a:prstGeom prst="rect">
            <a:avLst/>
          </a:prstGeom>
        </p:spPr>
        <p:txBody>
          <a:bodyPr wrap="none">
            <a:spAutoFit/>
          </a:bodyPr>
          <a:lstStyle/>
          <a:p>
            <a:r>
              <a:rPr lang="zh-CN" altLang="en-US" sz="2800" b="1" dirty="0">
                <a:solidFill>
                  <a:srgbClr val="FF0000"/>
                </a:solidFill>
                <a:latin typeface="楷体" panose="02010609060101010101" pitchFamily="49" charset="-122"/>
                <a:ea typeface="楷体" panose="02010609060101010101" pitchFamily="49" charset="-122"/>
              </a:rPr>
              <a:t>经常揪我的尾巴</a:t>
            </a:r>
            <a:endParaRPr lang="zh-CN" altLang="en-US" dirty="0">
              <a:solidFill>
                <a:srgbClr val="FF0000"/>
              </a:solidFill>
            </a:endParaRPr>
          </a:p>
        </p:txBody>
      </p:sp>
      <p:sp>
        <p:nvSpPr>
          <p:cNvPr id="5" name="矩形 4"/>
          <p:cNvSpPr/>
          <p:nvPr/>
        </p:nvSpPr>
        <p:spPr>
          <a:xfrm>
            <a:off x="4375026" y="2182768"/>
            <a:ext cx="2709396" cy="523220"/>
          </a:xfrm>
          <a:prstGeom prst="rect">
            <a:avLst/>
          </a:prstGeom>
        </p:spPr>
        <p:txBody>
          <a:bodyPr wrap="none">
            <a:spAutoFit/>
          </a:bodyPr>
          <a:lstStyle/>
          <a:p>
            <a:r>
              <a:rPr lang="zh-CN" altLang="en-US" sz="2800" b="1" dirty="0">
                <a:solidFill>
                  <a:srgbClr val="FF0000"/>
                </a:solidFill>
                <a:latin typeface="楷体" panose="02010609060101010101" pitchFamily="49" charset="-122"/>
                <a:ea typeface="楷体" panose="02010609060101010101" pitchFamily="49" charset="-122"/>
              </a:rPr>
              <a:t>还要揪你的尾巴</a:t>
            </a:r>
            <a:endParaRPr lang="zh-CN"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p:bldP spid="5" grpId="0"/>
    </p:bldLst>
  </p:timing>
</p:sld>
</file>

<file path=ppt/tags/tag1.xml><?xml version="1.0" encoding="utf-8"?>
<p:tagLst xmlns:p="http://schemas.openxmlformats.org/presentationml/2006/main">
  <p:tag name="KSO_WM_UNIT_PLACING_PICTURE_USER_VIEWPORT" val="{&quot;height&quot;:1416,&quot;width&quot;:14684.296062992125}"/>
</p:tagLst>
</file>

<file path=ppt/tags/tag10.xml><?xml version="1.0" encoding="utf-8"?>
<p:tagLst xmlns:p="http://schemas.openxmlformats.org/presentationml/2006/main">
  <p:tag name="KSO_WM_UNIT_PLACING_PICTURE_USER_VIEWPORT" val="{&quot;height&quot;:8100,&quot;width&quot;:5927}"/>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29490,&quot;width&quot;:1917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UNIT_PLACING_PICTURE_USER_VIEWPORT" val="{&quot;height&quot;:29490,&quot;width&quot;:19170}"/>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22530,&quot;width&quot;:3001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UNIT_PLACING_PICTURE_USER_VIEWPORT" val="{&quot;height&quot;:29490,&quot;width&quot;:19170}"/>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PLACING_PICTURE_USER_VIEWPORT" val="{&quot;height&quot;:29490,&quot;width&quot;:19170}"/>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PP_MARK_KEY" val="4e42b021-93c8-45a6-9651-603258ccb457"/>
  <p:tag name="COMMONDATA" val="eyJoZGlkIjoiMTg2MTU1NjAxYzAzNjM3NzkxMTc5ODY4MGIzMDUxN2IifQ=="/>
</p:tagLst>
</file>

<file path=ppt/tags/tag4.xml><?xml version="1.0" encoding="utf-8"?>
<p:tagLst xmlns:p="http://schemas.openxmlformats.org/presentationml/2006/main">
  <p:tag name="KSO_WM_BEAUTIFY_FLAG" val=""/>
  <p:tag name="KSO_WM_UNIT_PLACING_PICTURE_USER_VIEWPORT" val="{&quot;height&quot;:7905,&quot;width&quot;:3705}"/>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PLACING_PICTURE_USER_VIEWPORT" val="{&quot;height&quot;:8100,&quot;width&quot;:5927}"/>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七彩课堂》课件模板（新）">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a:noFill/>
        </a:ln>
        <a:effectLst>
          <a:outerShdw blurRad="444500" dist="254000" dir="8100000" algn="tr" rotWithShape="0">
            <a:prstClr val="black">
              <a:alpha val="5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1329</Words>
  <Application>WPS 演示</Application>
  <PresentationFormat>全屏显示(16:9)</PresentationFormat>
  <Paragraphs>84</Paragraphs>
  <Slides>26</Slides>
  <Notes>5</Notes>
  <HiddenSlides>3</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Arial</vt:lpstr>
      <vt:lpstr>宋体</vt:lpstr>
      <vt:lpstr>Wingdings</vt:lpstr>
      <vt:lpstr>黑体</vt:lpstr>
      <vt:lpstr>Malgun Gothic</vt:lpstr>
      <vt:lpstr>Calibri</vt:lpstr>
      <vt:lpstr>微软雅黑</vt:lpstr>
      <vt:lpstr>楷体</vt:lpstr>
      <vt:lpstr>Times New Roman</vt:lpstr>
      <vt:lpstr>Arial Unicode MS</vt:lpstr>
      <vt:lpstr>YouYuan</vt:lpstr>
      <vt:lpstr>《七彩课堂》课件模板（新）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3588.pptx</dc:title>
  <dc:creator/>
  <cp:lastModifiedBy>Administrator</cp:lastModifiedBy>
  <cp:revision>107</cp:revision>
  <dcterms:created xsi:type="dcterms:W3CDTF">2017-03-17T02:28:00Z</dcterms:created>
  <dcterms:modified xsi:type="dcterms:W3CDTF">2023-02-20T23:17:33Z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BAE6132345D645F39794949BBDE93BFC</vt:lpwstr>
  </property>
</Properties>
</file>