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13"/>
  </p:handoutMasterIdLst>
  <p:sldIdLst>
    <p:sldId id="483" r:id="rId4"/>
    <p:sldId id="490" r:id="rId6"/>
    <p:sldId id="544" r:id="rId7"/>
    <p:sldId id="546" r:id="rId8"/>
    <p:sldId id="541" r:id="rId9"/>
    <p:sldId id="484" r:id="rId10"/>
    <p:sldId id="542" r:id="rId11"/>
    <p:sldId id="485" r:id="rId12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ngyan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DDDDDD"/>
    <a:srgbClr val="003300"/>
    <a:srgbClr val="800080"/>
    <a:srgbClr val="660066"/>
    <a:srgbClr val="0033CC"/>
    <a:srgbClr val="990000"/>
    <a:srgbClr val="66FF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876" y="-420"/>
      </p:cViewPr>
      <p:guideLst>
        <p:guide orient="horz" pos="2171"/>
        <p:guide pos="380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02T13:56:37.097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495736-5525-481E-95B1-85B85FA815DD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3252" name="Rectangle 4"/>
          <p:cNvSpPr>
            <a:spLocks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 anchorCtr="0"/>
          <a:p>
            <a:pPr lvl="0" eaLnBrk="1" hangingPunct="1"/>
            <a:endParaRPr lang="zh-CN" altLang="en-US" dirty="0"/>
          </a:p>
        </p:txBody>
      </p:sp>
      <p:sp>
        <p:nvSpPr>
          <p:cNvPr id="542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 anchorCtr="0"/>
          <a:p>
            <a:pPr lvl="0" eaLnBrk="1" hangingPunct="1"/>
            <a:endParaRPr lang="zh-CN" altLang="en-US" dirty="0"/>
          </a:p>
        </p:txBody>
      </p:sp>
      <p:sp>
        <p:nvSpPr>
          <p:cNvPr id="553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 anchorCtr="0"/>
          <a:p>
            <a:pPr lvl="0" eaLnBrk="1" hangingPunct="1"/>
            <a:endParaRPr lang="zh-CN" altLang="en-US" dirty="0"/>
          </a:p>
        </p:txBody>
      </p:sp>
      <p:sp>
        <p:nvSpPr>
          <p:cNvPr id="553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 anchorCtr="0"/>
          <a:p>
            <a:pPr lvl="0" eaLnBrk="1" hangingPunct="1"/>
            <a:endParaRPr lang="zh-CN" altLang="en-US" dirty="0"/>
          </a:p>
        </p:txBody>
      </p:sp>
      <p:sp>
        <p:nvSpPr>
          <p:cNvPr id="553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52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 anchorCtr="0"/>
          <a:p>
            <a:pPr lvl="0" eaLnBrk="1" hangingPunct="1"/>
            <a:endParaRPr lang="zh-CN" altLang="en-US" dirty="0"/>
          </a:p>
        </p:txBody>
      </p:sp>
      <p:sp>
        <p:nvSpPr>
          <p:cNvPr id="952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381000"/>
            <a:ext cx="10871200" cy="1112838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11200" y="1676400"/>
            <a:ext cx="5334000" cy="4191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248400" y="1676400"/>
            <a:ext cx="5334000" cy="20193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48400" y="3848100"/>
            <a:ext cx="5334000" cy="20193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8" name="日期占位符 5"/>
          <p:cNvSpPr>
            <a:spLocks noGrp="1"/>
          </p:cNvSpPr>
          <p:nvPr>
            <p:ph type="dt" sz="half" idx="12"/>
          </p:nvPr>
        </p:nvSpPr>
        <p:spPr>
          <a:xfrm>
            <a:off x="609600" y="6019800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页脚占位符 6"/>
          <p:cNvSpPr>
            <a:spLocks noGrp="1"/>
          </p:cNvSpPr>
          <p:nvPr>
            <p:ph type="ftr" sz="quarter" idx="13"/>
          </p:nvPr>
        </p:nvSpPr>
        <p:spPr>
          <a:xfrm>
            <a:off x="4165600" y="6019800"/>
            <a:ext cx="3860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" name="灯片编号占位符 7"/>
          <p:cNvSpPr>
            <a:spLocks noGrp="1"/>
          </p:cNvSpPr>
          <p:nvPr>
            <p:ph type="sldNum" sz="quarter" idx="4"/>
          </p:nvPr>
        </p:nvSpPr>
        <p:spPr>
          <a:xfrm>
            <a:off x="8737600" y="6019800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381000"/>
            <a:ext cx="10871200" cy="1112838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11200" y="1676400"/>
            <a:ext cx="5334000" cy="4191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48400" y="1676400"/>
            <a:ext cx="5334000" cy="4191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019800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019800"/>
            <a:ext cx="3860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019800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711200" y="381000"/>
            <a:ext cx="10871200" cy="1112838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711200" y="1676400"/>
            <a:ext cx="5334000" cy="20193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248400" y="1676400"/>
            <a:ext cx="5334000" cy="20193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711200" y="3848100"/>
            <a:ext cx="5334000" cy="20193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48400" y="3848100"/>
            <a:ext cx="5334000" cy="20193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2"/>
          </p:nvPr>
        </p:nvSpPr>
        <p:spPr>
          <a:xfrm>
            <a:off x="609600" y="6019800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165600" y="6019800"/>
            <a:ext cx="3860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737600" y="6019800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11200" y="381000"/>
            <a:ext cx="10871200" cy="54864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019800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019800"/>
            <a:ext cx="3860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019800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image" Target="../media/image1.jpeg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171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175" name="图片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819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8195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8199" name="图片 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comments" Target="../comments/comment1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1.wav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1.wav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microsoft.com/office/2007/relationships/media" Target="../media/media2.mp3"/><Relationship Id="rId3" Type="http://schemas.openxmlformats.org/officeDocument/2006/relationships/audio" Target="../media/media2.mp3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WordArt 6"/>
          <p:cNvSpPr>
            <a:spLocks noChangeArrowheads="1" noChangeShapeType="1"/>
          </p:cNvSpPr>
          <p:nvPr/>
        </p:nvSpPr>
        <p:spPr bwMode="auto">
          <a:xfrm>
            <a:off x="1882775" y="1557338"/>
            <a:ext cx="8426450" cy="2011363"/>
          </a:xfrm>
          <a:prstGeom prst="rect">
            <a:avLst/>
          </a:prstGeom>
        </p:spPr>
        <p:txBody>
          <a:bodyPr wrap="none" fromWordArt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8500" b="1" i="0" u="none" strike="noStrike" kern="10" cap="none" spc="0" normalizeH="0" baseline="0" noProof="0" dirty="0">
                <a:ln w="9525">
                  <a:noFill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  <a:sym typeface="+mn-ea"/>
              </a:rPr>
              <a:t>解决问题的</a:t>
            </a:r>
            <a:r>
              <a:rPr kumimoji="0" lang="zh-CN" altLang="en-US" sz="8500" b="1" i="0" u="none" strike="noStrike" kern="10" cap="none" spc="0" normalizeH="0" baseline="0" noProof="0" dirty="0">
                <a:ln w="9525">
                  <a:noFill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  <a:sym typeface="+mn-ea"/>
              </a:rPr>
              <a:t>策略</a:t>
            </a:r>
            <a:endParaRPr kumimoji="0" lang="zh-CN" altLang="en-US" sz="8500" b="1" i="0" u="none" strike="noStrike" kern="10" cap="none" spc="0" normalizeH="0" baseline="0" noProof="0" dirty="0">
              <a:ln w="9525">
                <a:noFill/>
                <a:round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  <a:sym typeface="+mn-ea"/>
            </a:endParaRPr>
          </a:p>
        </p:txBody>
      </p:sp>
      <p:pic>
        <p:nvPicPr>
          <p:cNvPr id="13316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563" y="2420938"/>
            <a:ext cx="3319462" cy="3321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1536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055370" y="980440"/>
                <a:ext cx="10829925" cy="1515110"/>
              </a:xfrm>
            </p:spPr>
            <p:txBody>
              <a:bodyPr vert="horz" wrap="square" lIns="91440" tIns="45720" rIns="91440" bIns="45720" anchor="t" anchorCtr="0"/>
              <a:p>
                <a:pPr marL="0" indent="0" eaLnBrk="1" hangingPunct="1">
                  <a:buNone/>
                </a:pPr>
                <a:r>
                  <a:rPr sz="3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星河小学美术组男生人数占总人数的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DejaVu Math TeX Gyre" panose="02000503000000000000" charset="0"/>
                            <a:ea typeface="微软雅黑" panose="020B0503020204020204" pitchFamily="34" charset="-122"/>
                            <a:cs typeface="DejaVu Math TeX Gyre" panose="02000503000000000000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DejaVu Math TeX Gyre" panose="02000503000000000000" charset="0"/>
                            <a:ea typeface="微软雅黑" panose="020B0503020204020204" pitchFamily="34" charset="-122"/>
                            <a:cs typeface="DejaVu Math TeX Gyre" panose="02000503000000000000" charset="0"/>
                          </a:rPr>
                          <m:t>2</m:t>
                        </m:r>
                      </m:num>
                      <m:den>
                        <m:r>
                          <a:rPr lang="en-US" sz="3200" i="1" dirty="0">
                            <a:latin typeface="DejaVu Math TeX Gyre" panose="02000503000000000000" charset="0"/>
                            <a:ea typeface="微软雅黑" panose="020B0503020204020204" pitchFamily="34" charset="-122"/>
                            <a:cs typeface="DejaVu Math TeX Gyre" panose="02000503000000000000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3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，已知女生有21人，男生有多少人？</a:t>
                </a:r>
                <a:endParaRPr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1536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5370" y="980440"/>
                <a:ext cx="10829925" cy="151511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  <p:bldLst>
      <p:bldP spid="153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1536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055370" y="980440"/>
                <a:ext cx="10829925" cy="1515110"/>
              </a:xfrm>
            </p:spPr>
            <p:txBody>
              <a:bodyPr vert="horz" wrap="square" lIns="91440" tIns="45720" rIns="91440" bIns="45720" anchor="t" anchorCtr="0"/>
              <a:p>
                <a:pPr marL="0" indent="0" eaLnBrk="1" hangingPunct="1">
                  <a:buNone/>
                </a:pPr>
                <a:r>
                  <a:rPr sz="3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星河小学美术组男生人数占总人数的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DejaVu Math TeX Gyre" panose="02000503000000000000" charset="0"/>
                            <a:ea typeface="微软雅黑" panose="020B0503020204020204" pitchFamily="34" charset="-122"/>
                            <a:cs typeface="DejaVu Math TeX Gyre" panose="02000503000000000000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DejaVu Math TeX Gyre" panose="02000503000000000000" charset="0"/>
                            <a:ea typeface="微软雅黑" panose="020B0503020204020204" pitchFamily="34" charset="-122"/>
                            <a:cs typeface="DejaVu Math TeX Gyre" panose="02000503000000000000" charset="0"/>
                          </a:rPr>
                          <m:t>2</m:t>
                        </m:r>
                      </m:num>
                      <m:den>
                        <m:r>
                          <a:rPr lang="en-US" sz="3200" i="1" dirty="0">
                            <a:latin typeface="DejaVu Math TeX Gyre" panose="02000503000000000000" charset="0"/>
                            <a:ea typeface="微软雅黑" panose="020B0503020204020204" pitchFamily="34" charset="-122"/>
                            <a:cs typeface="DejaVu Math TeX Gyre" panose="02000503000000000000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3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，已知女生有21人，男生有多少人？</a:t>
                </a:r>
                <a:endParaRPr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1536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5370" y="980440"/>
                <a:ext cx="10829925" cy="151511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767715" y="2495550"/>
                <a:ext cx="10908665" cy="3275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3200"/>
                  <a:t>组学要求：</a:t>
                </a:r>
                <a:endParaRPr lang="zh-CN" altLang="en-US" sz="3200"/>
              </a:p>
              <a:p>
                <a:r>
                  <a:rPr lang="zh-CN" altLang="en-US" sz="3200"/>
                  <a:t>（1）想一想：“男生人数占总人数的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fPr>
                      <m:num>
                        <m:r>
                          <a:rPr lang="en-US" altLang="zh-CN" sz="32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num>
                      <m:den>
                        <m:r>
                          <a:rPr lang="en-US" altLang="zh-CN" sz="32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3200"/>
                  <a:t>”表示数量之间有怎样的数量关系？你准备用什么方法来解决这个问题？</a:t>
                </a:r>
                <a:endParaRPr lang="zh-CN" altLang="en-US" sz="3200"/>
              </a:p>
              <a:p>
                <a:r>
                  <a:rPr lang="zh-CN" altLang="en-US" sz="3200"/>
                  <a:t>（2）说一说：可以有多少种不同的方法解决这个问题。</a:t>
                </a:r>
                <a:endParaRPr lang="zh-CN" altLang="en-US" sz="3200"/>
              </a:p>
              <a:p>
                <a:r>
                  <a:rPr lang="zh-CN" altLang="en-US" sz="3200"/>
                  <a:t>（3）算一算：选择其中一种方法进行列式解答。</a:t>
                </a:r>
                <a:endParaRPr lang="zh-CN" altLang="en-US" sz="3200"/>
              </a:p>
              <a:p>
                <a:r>
                  <a:rPr lang="zh-CN" altLang="en-US" sz="3200"/>
                  <a:t>（4）比一比：小组交流看看哪种方法最好。</a:t>
                </a:r>
                <a:endParaRPr lang="zh-CN" altLang="en-US" sz="320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15" y="2495550"/>
                <a:ext cx="10908665" cy="32759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文武贝-夜的钢琴曲5-1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11410" y="5614035"/>
            <a:ext cx="582930" cy="44831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7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363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1536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068705" y="404495"/>
                <a:ext cx="10829925" cy="755650"/>
              </a:xfrm>
            </p:spPr>
            <p:txBody>
              <a:bodyPr vert="horz" wrap="square" lIns="91440" tIns="45720" rIns="91440" bIns="45720" anchor="t" anchorCtr="0"/>
              <a:p>
                <a:pPr marL="0" indent="0" eaLnBrk="1" hangingPunct="1">
                  <a:buNone/>
                </a:pPr>
                <a:r>
                  <a:rPr sz="3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男生人数占总人数的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DejaVu Math TeX Gyre" panose="02000503000000000000" charset="0"/>
                            <a:ea typeface="微软雅黑" panose="020B0503020204020204" pitchFamily="34" charset="-122"/>
                            <a:cs typeface="DejaVu Math TeX Gyre" panose="02000503000000000000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DejaVu Math TeX Gyre" panose="02000503000000000000" charset="0"/>
                            <a:ea typeface="微软雅黑" panose="020B0503020204020204" pitchFamily="34" charset="-122"/>
                            <a:cs typeface="DejaVu Math TeX Gyre" panose="02000503000000000000" charset="0"/>
                          </a:rPr>
                          <m:t>2</m:t>
                        </m:r>
                      </m:num>
                      <m:den>
                        <m:r>
                          <a:rPr lang="en-US" sz="3200" i="1" dirty="0">
                            <a:latin typeface="DejaVu Math TeX Gyre" panose="02000503000000000000" charset="0"/>
                            <a:ea typeface="微软雅黑" panose="020B0503020204020204" pitchFamily="34" charset="-122"/>
                            <a:cs typeface="DejaVu Math TeX Gyre" panose="02000503000000000000" charset="0"/>
                          </a:rPr>
                          <m:t>5</m:t>
                        </m:r>
                      </m:den>
                    </m:f>
                    <m:r>
                      <a:rPr lang="en-US" sz="3200" i="1" dirty="0">
                        <a:latin typeface="DejaVu Math TeX Gyre" panose="02000503000000000000" charset="0"/>
                        <a:ea typeface="微软雅黑" panose="020B0503020204020204" pitchFamily="34" charset="-122"/>
                        <a:cs typeface="DejaVu Math TeX Gyre" panose="02000503000000000000" charset="0"/>
                      </a:rPr>
                      <m:t>？</m:t>
                    </m:r>
                  </m:oMath>
                </a14:m>
                <a:endParaRPr sz="3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1536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8705" y="404495"/>
                <a:ext cx="10829925" cy="75565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1055370" y="2996565"/>
            <a:ext cx="1397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转化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79650" y="3048000"/>
            <a:ext cx="9359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转化成男、女生人数的比是2：3，然后按比的知识解答，求出结果。</a:t>
            </a:r>
            <a:endParaRPr lang="zh-CN" alt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2279650" y="3480435"/>
                <a:ext cx="9193530" cy="1003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/>
                  <a:t>转化成男生人数是女生人数的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num>
                      <m:den>
                        <m: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400"/>
                  <a:t>，根据女生有21人，直接用分数乘法解答。</a:t>
                </a:r>
                <a:endParaRPr lang="zh-CN" altLang="en-US" sz="240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650" y="3480435"/>
                <a:ext cx="9193530" cy="10039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2279650" y="4293235"/>
                <a:ext cx="9068435" cy="1004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/>
                  <a:t>转化成女生人数是总人数的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3</m:t>
                        </m:r>
                      </m:num>
                      <m:den>
                        <m:r>
                          <a:rPr lang="en-US" altLang="zh-CN" sz="24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400"/>
                  <a:t>，根据女生有21人，先用除法求出总人数，再求男生人数。</a:t>
                </a:r>
                <a:endParaRPr lang="zh-CN" altLang="en-US" sz="240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650" y="4293235"/>
                <a:ext cx="9068435" cy="10045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1068705" y="1475740"/>
            <a:ext cx="1491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画图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29970" y="5238115"/>
            <a:ext cx="1422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假设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79650" y="5292725"/>
            <a:ext cx="88493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ym typeface="+mn-ea"/>
              </a:rPr>
              <a:t>把总人数看作单位“1”，假设总人数有x人，列方程解答，先求总人数，再求男生人数。</a:t>
            </a:r>
            <a:endParaRPr lang="zh-CN" altLang="en-US" sz="2400"/>
          </a:p>
        </p:txBody>
      </p:sp>
      <p:cxnSp>
        <p:nvCxnSpPr>
          <p:cNvPr id="10" name="直接连接符 9"/>
          <p:cNvCxnSpPr>
            <a:endCxn id="7" idx="3"/>
          </p:cNvCxnSpPr>
          <p:nvPr/>
        </p:nvCxnSpPr>
        <p:spPr>
          <a:xfrm flipH="1" flipV="1">
            <a:off x="2560320" y="1767840"/>
            <a:ext cx="7620" cy="5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665095" y="2108200"/>
            <a:ext cx="1127125" cy="12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4110990" y="1755775"/>
            <a:ext cx="7620" cy="5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792220" y="1988820"/>
            <a:ext cx="15875" cy="149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679700" y="1979930"/>
            <a:ext cx="15875" cy="149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792220" y="2116455"/>
            <a:ext cx="1127125" cy="12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904740" y="1979930"/>
            <a:ext cx="15875" cy="149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909820" y="2120265"/>
            <a:ext cx="1127125" cy="12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033770" y="1971040"/>
            <a:ext cx="15875" cy="149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033770" y="2116455"/>
            <a:ext cx="1127125" cy="12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7146925" y="1971675"/>
            <a:ext cx="15875" cy="149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163435" y="2108835"/>
            <a:ext cx="1127125" cy="12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275320" y="1970405"/>
            <a:ext cx="15875" cy="149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右大括号 31"/>
          <p:cNvSpPr/>
          <p:nvPr/>
        </p:nvSpPr>
        <p:spPr>
          <a:xfrm rot="16200000">
            <a:off x="3645535" y="680720"/>
            <a:ext cx="330200" cy="2251710"/>
          </a:xfrm>
          <a:prstGeom prst="rightBrace">
            <a:avLst>
              <a:gd name="adj1" fmla="val 8382"/>
              <a:gd name="adj2" fmla="val 4922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右大括号 32"/>
          <p:cNvSpPr/>
          <p:nvPr/>
        </p:nvSpPr>
        <p:spPr>
          <a:xfrm rot="16200000">
            <a:off x="6454140" y="115570"/>
            <a:ext cx="295910" cy="3330575"/>
          </a:xfrm>
          <a:prstGeom prst="rightBrace">
            <a:avLst>
              <a:gd name="adj1" fmla="val 8382"/>
              <a:gd name="adj2" fmla="val 4922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右大括号 33"/>
          <p:cNvSpPr/>
          <p:nvPr/>
        </p:nvSpPr>
        <p:spPr>
          <a:xfrm rot="5400000">
            <a:off x="3656330" y="1194435"/>
            <a:ext cx="330200" cy="2251710"/>
          </a:xfrm>
          <a:prstGeom prst="rightBrace">
            <a:avLst>
              <a:gd name="adj1" fmla="val 8382"/>
              <a:gd name="adj2" fmla="val 50705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本框 34"/>
              <p:cNvSpPr txBox="1"/>
              <p:nvPr/>
            </p:nvSpPr>
            <p:spPr>
              <a:xfrm>
                <a:off x="3215640" y="1089660"/>
                <a:ext cx="1901825" cy="543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000"/>
                  <a:t>男生占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</m:num>
                      <m:den>
                        <m:r>
                          <a:rPr lang="en-US" altLang="zh-CN" sz="20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5</m:t>
                        </m:r>
                      </m:den>
                    </m:f>
                  </m:oMath>
                </a14:m>
                <a:endParaRPr lang="zh-CN" altLang="en-US" sz="2000"/>
              </a:p>
            </p:txBody>
          </p:sp>
        </mc:Choice>
        <mc:Fallback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640" y="1089660"/>
                <a:ext cx="1901825" cy="5435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文本框 35"/>
          <p:cNvSpPr txBox="1"/>
          <p:nvPr/>
        </p:nvSpPr>
        <p:spPr>
          <a:xfrm>
            <a:off x="5925185" y="1165860"/>
            <a:ext cx="19018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女生</a:t>
            </a:r>
            <a:r>
              <a:rPr lang="en-US" altLang="zh-CN" sz="2000"/>
              <a:t>21</a:t>
            </a:r>
            <a:r>
              <a:rPr lang="zh-CN" altLang="en-US" sz="2000"/>
              <a:t>人</a:t>
            </a:r>
            <a:endParaRPr lang="zh-CN" altLang="en-US" sz="2000"/>
          </a:p>
        </p:txBody>
      </p:sp>
      <p:sp>
        <p:nvSpPr>
          <p:cNvPr id="37" name="文本框 36"/>
          <p:cNvSpPr txBox="1"/>
          <p:nvPr/>
        </p:nvSpPr>
        <p:spPr>
          <a:xfrm>
            <a:off x="3432175" y="2452370"/>
            <a:ext cx="19018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？</a:t>
            </a:r>
            <a:r>
              <a:rPr lang="zh-CN" altLang="en-US" sz="2000"/>
              <a:t>人</a:t>
            </a:r>
            <a:endParaRPr lang="zh-CN" altLang="en-US" sz="200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96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32900" y="4259263"/>
            <a:ext cx="2351088" cy="2101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12165" y="1916430"/>
            <a:ext cx="105683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宋体" charset="0"/>
                <a:ea typeface="宋体" charset="0"/>
                <a:cs typeface="宋体" charset="0"/>
              </a:rPr>
              <a:t>（</a:t>
            </a:r>
            <a:r>
              <a:rPr lang="en-US" altLang="zh-CN" sz="2400">
                <a:latin typeface="宋体" charset="0"/>
                <a:ea typeface="宋体" charset="0"/>
                <a:cs typeface="宋体" charset="0"/>
              </a:rPr>
              <a:t>1</a:t>
            </a:r>
            <a:r>
              <a:rPr lang="zh-CN" altLang="en-US" sz="2400">
                <a:latin typeface="宋体" charset="0"/>
                <a:ea typeface="宋体" charset="0"/>
                <a:cs typeface="宋体" charset="0"/>
              </a:rPr>
              <a:t>）白塔小学有一块长方形花圃，长8米。在修建校园时，花圃的长增加了3米，这样花圃的面积就增加了18平方米。原来花圃的面积是多少平方米？</a:t>
            </a:r>
            <a:endParaRPr lang="zh-CN" altLang="en-US" sz="2400">
              <a:latin typeface="宋体" charset="0"/>
              <a:ea typeface="宋体" charset="0"/>
              <a:cs typeface="宋体" charset="0"/>
            </a:endParaRPr>
          </a:p>
        </p:txBody>
      </p:sp>
      <p:pic>
        <p:nvPicPr>
          <p:cNvPr id="19463" name="图片 5"/>
          <p:cNvPicPr>
            <a:picLocks noChangeAspect="1"/>
          </p:cNvPicPr>
          <p:nvPr/>
        </p:nvPicPr>
        <p:blipFill>
          <a:blip r:embed="rId2"/>
          <a:srcRect l="7843"/>
          <a:stretch>
            <a:fillRect/>
          </a:stretch>
        </p:blipFill>
        <p:spPr>
          <a:xfrm>
            <a:off x="804545" y="332423"/>
            <a:ext cx="5240655" cy="1944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410460" y="779780"/>
            <a:ext cx="20294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黑体" charset="0"/>
                <a:ea typeface="黑体" charset="0"/>
              </a:rPr>
              <a:t>选一选</a:t>
            </a:r>
            <a:endParaRPr lang="zh-CN" altLang="en-US" sz="4000">
              <a:latin typeface="黑体" charset="0"/>
              <a:ea typeface="黑体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1860" y="2953385"/>
            <a:ext cx="101695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（</a:t>
            </a:r>
            <a:r>
              <a:rPr lang="en-US" altLang="zh-CN" sz="2400"/>
              <a:t>2</a:t>
            </a:r>
            <a:r>
              <a:rPr lang="zh-CN" altLang="en-US" sz="2400"/>
              <a:t>）从右边的4张扑克牌中选出2张，有多少种不同的选法？（红桃5，方块6，方块7，红桃8）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911860" y="4004945"/>
            <a:ext cx="86715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（3）小明读一本书，已读页数是全书的25%。如果他再读30页，已读页数与未读页数的比是2：5。这本书共有多少页?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983615" y="5056505"/>
            <a:ext cx="86709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（</a:t>
            </a:r>
            <a:r>
              <a:rPr lang="en-US" altLang="zh-CN" sz="2400"/>
              <a:t>4</a:t>
            </a:r>
            <a:r>
              <a:rPr lang="zh-CN" altLang="en-US" sz="2400"/>
              <a:t>）小亮把720毫升果汁倒入6个小杯和1个大杯，正好都倒满。小杯容重是大杯的，小杯和大杯的容量各是多少毫升？</a:t>
            </a:r>
            <a:endParaRPr lang="zh-CN" altLang="en-US" sz="2400"/>
          </a:p>
        </p:txBody>
      </p:sp>
    </p:spTree>
  </p:cSld>
  <p:clrMapOvr>
    <a:masterClrMapping/>
  </p:clrMapOvr>
  <p:transition spd="slow">
    <p:random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96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32900" y="4259263"/>
            <a:ext cx="2351088" cy="2101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738630" y="1916430"/>
            <a:ext cx="87153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宋体" charset="0"/>
                <a:ea typeface="宋体" charset="0"/>
                <a:cs typeface="宋体" charset="0"/>
              </a:rPr>
              <a:t>赵大娘家养的公鸡与母鸡的只数比是4:7，母鸡比公鸡少30只。赵大娘家养的公鸡有多少只？</a:t>
            </a:r>
            <a:endParaRPr lang="zh-CN" altLang="en-US" sz="3600">
              <a:latin typeface="宋体" charset="0"/>
              <a:ea typeface="宋体" charset="0"/>
              <a:cs typeface="宋体" charset="0"/>
            </a:endParaRPr>
          </a:p>
        </p:txBody>
      </p:sp>
      <p:pic>
        <p:nvPicPr>
          <p:cNvPr id="19463" name="图片 5"/>
          <p:cNvPicPr>
            <a:picLocks noChangeAspect="1"/>
          </p:cNvPicPr>
          <p:nvPr/>
        </p:nvPicPr>
        <p:blipFill>
          <a:blip r:embed="rId2"/>
          <a:srcRect l="7843"/>
          <a:stretch>
            <a:fillRect/>
          </a:stretch>
        </p:blipFill>
        <p:spPr>
          <a:xfrm>
            <a:off x="767715" y="332423"/>
            <a:ext cx="5240655" cy="1944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410460" y="779780"/>
            <a:ext cx="20294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黑体" charset="0"/>
                <a:ea typeface="黑体" charset="0"/>
              </a:rPr>
              <a:t>算一算</a:t>
            </a:r>
            <a:endParaRPr lang="zh-CN" altLang="en-US" sz="4000">
              <a:latin typeface="黑体" charset="0"/>
              <a:ea typeface="黑体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96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32900" y="4259263"/>
            <a:ext cx="2351088" cy="2101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47725" y="1916430"/>
            <a:ext cx="106883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宋体" charset="0"/>
                <a:ea typeface="宋体" charset="0"/>
                <a:cs typeface="宋体" charset="0"/>
              </a:rPr>
              <a:t>学校举办春季运动会，参加比赛的运动员在170-180人之间，男运动员的人数是女运动员的，你知道男、女运动员各有多少人吗？</a:t>
            </a:r>
            <a:endParaRPr lang="zh-CN" altLang="en-US" sz="3200">
              <a:latin typeface="宋体" charset="0"/>
              <a:ea typeface="宋体" charset="0"/>
              <a:cs typeface="宋体" charset="0"/>
            </a:endParaRPr>
          </a:p>
        </p:txBody>
      </p:sp>
      <p:pic>
        <p:nvPicPr>
          <p:cNvPr id="19463" name="图片 5"/>
          <p:cNvPicPr>
            <a:picLocks noChangeAspect="1"/>
          </p:cNvPicPr>
          <p:nvPr/>
        </p:nvPicPr>
        <p:blipFill>
          <a:blip r:embed="rId2"/>
          <a:srcRect l="7843"/>
          <a:stretch>
            <a:fillRect/>
          </a:stretch>
        </p:blipFill>
        <p:spPr>
          <a:xfrm>
            <a:off x="767715" y="332423"/>
            <a:ext cx="5240655" cy="1944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410460" y="779780"/>
            <a:ext cx="20294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黑体" charset="0"/>
                <a:ea typeface="黑体" charset="0"/>
              </a:rPr>
              <a:t>战一</a:t>
            </a:r>
            <a:r>
              <a:rPr lang="zh-CN" altLang="en-US" sz="4000">
                <a:latin typeface="黑体" charset="0"/>
                <a:ea typeface="黑体" charset="0"/>
              </a:rPr>
              <a:t>战</a:t>
            </a:r>
            <a:endParaRPr lang="zh-CN" altLang="en-US" sz="4000">
              <a:latin typeface="黑体" charset="0"/>
              <a:ea typeface="黑体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7715" y="3717290"/>
            <a:ext cx="927290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对学要求：</a:t>
            </a:r>
            <a:endParaRPr lang="zh-CN" altLang="en-US" sz="2800"/>
          </a:p>
          <a:p>
            <a:r>
              <a:rPr lang="zh-CN" altLang="en-US" sz="2800"/>
              <a:t>（1）想一想：如何解决这个问题</a:t>
            </a:r>
            <a:endParaRPr lang="zh-CN" altLang="en-US" sz="2800"/>
          </a:p>
          <a:p>
            <a:r>
              <a:rPr lang="zh-CN" altLang="en-US" sz="2800"/>
              <a:t>（2）说一说：与同桌说说你选择什么策略，是怎样选择策略解决问题的？</a:t>
            </a:r>
            <a:endParaRPr lang="zh-CN" altLang="en-US" sz="2800"/>
          </a:p>
          <a:p>
            <a:r>
              <a:rPr lang="zh-CN" altLang="en-US" sz="2800"/>
              <a:t>（3）算一算：把你的计算过程写下来</a:t>
            </a:r>
            <a:endParaRPr lang="zh-CN" altLang="en-US" sz="2800"/>
          </a:p>
        </p:txBody>
      </p:sp>
      <p:pic>
        <p:nvPicPr>
          <p:cNvPr id="5" name="Key Sounds Label (キー・サウンズ・レーベル)-Bloom of Youth (风华正茂)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6665" y="5751195"/>
            <a:ext cx="565150" cy="519430"/>
          </a:xfrm>
          <a:prstGeom prst="rect">
            <a:avLst/>
          </a:prstGeom>
        </p:spPr>
      </p:pic>
    </p:spTree>
  </p:cSld>
  <p:clrMapOvr>
    <a:masterClrMapping/>
  </p:clrMapOvr>
  <p:transition spd="slow">
    <p:random/>
    <p:sndAc>
      <p:stSnd>
        <p:snd r:embed="rId6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226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WordArt 6"/>
          <p:cNvSpPr>
            <a:spLocks noChangeArrowheads="1" noChangeShapeType="1"/>
          </p:cNvSpPr>
          <p:nvPr/>
        </p:nvSpPr>
        <p:spPr bwMode="auto">
          <a:xfrm>
            <a:off x="1882775" y="1557338"/>
            <a:ext cx="8426450" cy="2011363"/>
          </a:xfrm>
          <a:prstGeom prst="rect">
            <a:avLst/>
          </a:prstGeom>
        </p:spPr>
        <p:txBody>
          <a:bodyPr wrap="none" fromWordArt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8500" b="1" i="0" u="none" strike="noStrike" kern="10" cap="none" spc="0" normalizeH="0" baseline="0" noProof="0" dirty="0">
                <a:ln w="9525">
                  <a:noFill/>
                  <a:rou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  <a:sym typeface="+mn-ea"/>
              </a:rPr>
              <a:t>谢谢观看</a:t>
            </a:r>
            <a:endParaRPr kumimoji="0" lang="zh-CN" altLang="en-US" sz="8500" b="1" i="0" u="none" strike="noStrike" kern="10" cap="none" spc="0" normalizeH="0" baseline="0" noProof="0" dirty="0">
              <a:ln w="9525">
                <a:noFill/>
                <a:round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  <a:sym typeface="+mn-ea"/>
            </a:endParaRPr>
          </a:p>
        </p:txBody>
      </p:sp>
      <p:pic>
        <p:nvPicPr>
          <p:cNvPr id="5222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563" y="2420938"/>
            <a:ext cx="3319462" cy="3321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theme/theme1.xml><?xml version="1.0" encoding="utf-8"?>
<a:theme xmlns:a="http://schemas.openxmlformats.org/drawingml/2006/main" name="PPT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设计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www.33ppt.com</Template>
  <TotalTime>0</TotalTime>
  <Words>808</Words>
  <Application>WPS 文字</Application>
  <PresentationFormat>自定义</PresentationFormat>
  <Paragraphs>59</Paragraphs>
  <Slides>8</Slides>
  <Notes>41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8" baseType="lpstr">
      <vt:lpstr>Arial</vt:lpstr>
      <vt:lpstr>宋体</vt:lpstr>
      <vt:lpstr>Wingdings</vt:lpstr>
      <vt:lpstr>汉仪书宋二KW</vt:lpstr>
      <vt:lpstr>Calibri Light</vt:lpstr>
      <vt:lpstr>Helvetica Neue</vt:lpstr>
      <vt:lpstr>等线 Light</vt:lpstr>
      <vt:lpstr>汉仪中等线KW</vt:lpstr>
      <vt:lpstr>华文新魏</vt:lpstr>
      <vt:lpstr>微软雅黑</vt:lpstr>
      <vt:lpstr>汉仪旗黑</vt:lpstr>
      <vt:lpstr>DejaVu Math TeX Gyre</vt:lpstr>
      <vt:lpstr>宋体</vt:lpstr>
      <vt:lpstr>黑体</vt:lpstr>
      <vt:lpstr>Arial Unicode MS</vt:lpstr>
      <vt:lpstr>等线</vt:lpstr>
      <vt:lpstr>Calibri</vt:lpstr>
      <vt:lpstr>汉仪中黑KW</vt:lpstr>
      <vt:lpstr>PPT</vt:lpstr>
      <vt:lpstr>PPT设计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当图网</dc:title>
  <dc:creator>Administrator</dc:creator>
  <cp:lastModifiedBy>13605171792</cp:lastModifiedBy>
  <cp:revision>54</cp:revision>
  <dcterms:created xsi:type="dcterms:W3CDTF">2023-03-06T01:01:14Z</dcterms:created>
  <dcterms:modified xsi:type="dcterms:W3CDTF">2023-03-06T01:01:14Z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2052-4.6.1.7467</vt:lpwstr>
  </property>
  <property fmtid="{D5CDD505-2E9C-101B-9397-08002B2CF9AE}" pid="3" name="KSOTemplateUUID">
    <vt:lpwstr>v1.0_library_kGhoih9VlZSfwwM3pLShzw==</vt:lpwstr>
  </property>
  <property fmtid="{D5CDD505-2E9C-101B-9397-08002B2CF9AE}" pid="4" name="ICV">
    <vt:lpwstr>2CEE79ABBEE24E551E390064C7F3D69E</vt:lpwstr>
  </property>
</Properties>
</file>