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rels" ContentType="application/vnd.openxmlformats-package.relationships+xml"/>
  <Override PartName="/customXml/itemProps6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25"/>
  </p:handoutMasterIdLst>
  <p:sldIdLst>
    <p:sldId id="256" r:id="rId3"/>
    <p:sldId id="316" r:id="rId4"/>
    <p:sldId id="271" r:id="rId5"/>
    <p:sldId id="263" r:id="rId6"/>
    <p:sldId id="272" r:id="rId7"/>
    <p:sldId id="273" r:id="rId8"/>
    <p:sldId id="301" r:id="rId9"/>
    <p:sldId id="259" r:id="rId11"/>
    <p:sldId id="288" r:id="rId12"/>
    <p:sldId id="302" r:id="rId13"/>
    <p:sldId id="261" r:id="rId14"/>
    <p:sldId id="304" r:id="rId15"/>
    <p:sldId id="262" r:id="rId16"/>
    <p:sldId id="269" r:id="rId17"/>
    <p:sldId id="267" r:id="rId18"/>
    <p:sldId id="264" r:id="rId19"/>
    <p:sldId id="274" r:id="rId20"/>
    <p:sldId id="266" r:id="rId21"/>
    <p:sldId id="268" r:id="rId22"/>
    <p:sldId id="270" r:id="rId23"/>
    <p:sldId id="275"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9ECBF9"/>
    <a:srgbClr val="FEC9CE"/>
    <a:srgbClr val="F89EE2"/>
    <a:srgbClr val="F13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6" d="100"/>
          <a:sy n="66" d="100"/>
        </p:scale>
        <p:origin x="1036" y="796"/>
      </p:cViewPr>
      <p:guideLst/>
    </p:cSldViewPr>
  </p:slideViewPr>
  <p:notesTextViewPr>
    <p:cViewPr>
      <p:scale>
        <a:sx n="1" d="1"/>
        <a:sy n="1" d="1"/>
      </p:scale>
      <p:origin x="0" y="0"/>
    </p:cViewPr>
  </p:notesTextViewPr>
  <p:sorterViewPr>
    <p:cViewPr>
      <p:scale>
        <a:sx n="75" d="100"/>
        <a:sy n="75" d="100"/>
      </p:scale>
      <p:origin x="0" y="-13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63.xml"/><Relationship Id="rId30" Type="http://schemas.openxmlformats.org/officeDocument/2006/relationships/customXml" Target="../customXml/item1.xml"/><Relationship Id="rId3" Type="http://schemas.openxmlformats.org/officeDocument/2006/relationships/slide" Target="slides/slide1.xml"/><Relationship Id="rId29" Type="http://schemas.openxmlformats.org/officeDocument/2006/relationships/customXmlProps" Target="../customXml/itemProps6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1.xml"/><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tags" Target="../tags/tag50.xml"/><Relationship Id="rId2" Type="http://schemas.openxmlformats.org/officeDocument/2006/relationships/image" Target="../media/image51.jpeg"/><Relationship Id="rId1" Type="http://schemas.openxmlformats.org/officeDocument/2006/relationships/tags" Target="../tags/tag49.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image" Target="../media/image3.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tags" Target="../tags/tag5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1.xml"/><Relationship Id="rId2" Type="http://schemas.openxmlformats.org/officeDocument/2006/relationships/image" Target="../media/image2.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ags" Target="../tags/tag2.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png"/><Relationship Id="rId13" Type="http://schemas.openxmlformats.org/officeDocument/2006/relationships/slideLayout" Target="../slideLayouts/slideLayout2.xml"/><Relationship Id="rId12" Type="http://schemas.openxmlformats.org/officeDocument/2006/relationships/image" Target="../media/image16.jpeg"/><Relationship Id="rId11" Type="http://schemas.openxmlformats.org/officeDocument/2006/relationships/image" Target="../media/image15.png"/><Relationship Id="rId10" Type="http://schemas.openxmlformats.org/officeDocument/2006/relationships/tags" Target="../tags/tag3.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tags" Target="../tags/tag4.xml"/><Relationship Id="rId2" Type="http://schemas.openxmlformats.org/officeDocument/2006/relationships/image" Target="../media/image17.png"/><Relationship Id="rId12" Type="http://schemas.openxmlformats.org/officeDocument/2006/relationships/slideLayout" Target="../slideLayouts/slideLayout2.xml"/><Relationship Id="rId11" Type="http://schemas.openxmlformats.org/officeDocument/2006/relationships/image" Target="../media/image22.png"/><Relationship Id="rId10" Type="http://schemas.openxmlformats.org/officeDocument/2006/relationships/tags" Target="../tags/tag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tags" Target="../tags/tag8.xml"/><Relationship Id="rId2" Type="http://schemas.microsoft.com/office/2007/relationships/hdphoto" Target="../media/image24.wdp"/><Relationship Id="rId16" Type="http://schemas.openxmlformats.org/officeDocument/2006/relationships/slideLayout" Target="../slideLayouts/slideLayout2.xml"/><Relationship Id="rId15" Type="http://schemas.openxmlformats.org/officeDocument/2006/relationships/image" Target="../media/image30.png"/><Relationship Id="rId14" Type="http://schemas.openxmlformats.org/officeDocument/2006/relationships/image" Target="../media/image29.png"/><Relationship Id="rId13" Type="http://schemas.openxmlformats.org/officeDocument/2006/relationships/tags" Target="../tags/tag14.xml"/><Relationship Id="rId12" Type="http://schemas.openxmlformats.org/officeDocument/2006/relationships/image" Target="../media/image28.jpeg"/><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1" Type="http://schemas.openxmlformats.org/officeDocument/2006/relationships/notesSlide" Target="../notesSlides/notesSlide1.xml"/><Relationship Id="rId40" Type="http://schemas.openxmlformats.org/officeDocument/2006/relationships/slideLayout" Target="../slideLayouts/slideLayout1.xml"/><Relationship Id="rId4" Type="http://schemas.openxmlformats.org/officeDocument/2006/relationships/tags" Target="../tags/tag17.xml"/><Relationship Id="rId39" Type="http://schemas.openxmlformats.org/officeDocument/2006/relationships/image" Target="../media/image40.png"/><Relationship Id="rId38" Type="http://schemas.openxmlformats.org/officeDocument/2006/relationships/image" Target="../media/image39.jpeg"/><Relationship Id="rId37" Type="http://schemas.openxmlformats.org/officeDocument/2006/relationships/image" Target="../media/image38.jpeg"/><Relationship Id="rId36" Type="http://schemas.openxmlformats.org/officeDocument/2006/relationships/image" Target="../media/image37.jpeg"/><Relationship Id="rId35" Type="http://schemas.openxmlformats.org/officeDocument/2006/relationships/image" Target="../media/image36.png"/><Relationship Id="rId34" Type="http://schemas.openxmlformats.org/officeDocument/2006/relationships/tags" Target="../tags/tag43.xml"/><Relationship Id="rId33" Type="http://schemas.openxmlformats.org/officeDocument/2006/relationships/tags" Target="../tags/tag42.xml"/><Relationship Id="rId32" Type="http://schemas.openxmlformats.org/officeDocument/2006/relationships/tags" Target="../tags/tag41.xml"/><Relationship Id="rId31" Type="http://schemas.openxmlformats.org/officeDocument/2006/relationships/tags" Target="../tags/tag40.xml"/><Relationship Id="rId30" Type="http://schemas.openxmlformats.org/officeDocument/2006/relationships/tags" Target="../tags/tag39.xml"/><Relationship Id="rId3" Type="http://schemas.openxmlformats.org/officeDocument/2006/relationships/tags" Target="../tags/tag16.xml"/><Relationship Id="rId29" Type="http://schemas.openxmlformats.org/officeDocument/2006/relationships/image" Target="../media/image35.png"/><Relationship Id="rId28" Type="http://schemas.openxmlformats.org/officeDocument/2006/relationships/tags" Target="../tags/tag38.xml"/><Relationship Id="rId27" Type="http://schemas.openxmlformats.org/officeDocument/2006/relationships/tags" Target="../tags/tag37.xml"/><Relationship Id="rId26" Type="http://schemas.openxmlformats.org/officeDocument/2006/relationships/tags" Target="../tags/tag36.xml"/><Relationship Id="rId25" Type="http://schemas.openxmlformats.org/officeDocument/2006/relationships/image" Target="../media/image34.png"/><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image" Target="../media/image33.png"/><Relationship Id="rId20" Type="http://schemas.openxmlformats.org/officeDocument/2006/relationships/tags" Target="../tags/tag32.xml"/><Relationship Id="rId2" Type="http://schemas.openxmlformats.org/officeDocument/2006/relationships/image" Target="../media/image31.png"/><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image" Target="../media/image32.png"/><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43.jpeg"/><Relationship Id="rId2" Type="http://schemas.openxmlformats.org/officeDocument/2006/relationships/image" Target="../media/image42.jpeg"/><Relationship Id="rId16" Type="http://schemas.openxmlformats.org/officeDocument/2006/relationships/slideLayout" Target="../slideLayouts/slideLayout1.xml"/><Relationship Id="rId15" Type="http://schemas.openxmlformats.org/officeDocument/2006/relationships/tags" Target="../tags/tag48.xml"/><Relationship Id="rId14" Type="http://schemas.openxmlformats.org/officeDocument/2006/relationships/image" Target="../media/image50.jpeg"/><Relationship Id="rId13" Type="http://schemas.openxmlformats.org/officeDocument/2006/relationships/image" Target="../media/image49.jpeg"/><Relationship Id="rId12" Type="http://schemas.openxmlformats.org/officeDocument/2006/relationships/tags" Target="../tags/tag47.xml"/><Relationship Id="rId11" Type="http://schemas.microsoft.com/office/2007/relationships/hdphoto" Target="../media/image48.wdp"/><Relationship Id="rId10" Type="http://schemas.openxmlformats.org/officeDocument/2006/relationships/image" Target="../media/image47.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1" b="10200"/>
          <a:stretch>
            <a:fillRect/>
          </a:stretch>
        </p:blipFill>
        <p:spPr>
          <a:xfrm>
            <a:off x="66040" y="2892213"/>
            <a:ext cx="12192000" cy="4097867"/>
          </a:xfrm>
          <a:prstGeom prst="rect">
            <a:avLst/>
          </a:prstGeom>
        </p:spPr>
      </p:pic>
      <p:sp>
        <p:nvSpPr>
          <p:cNvPr id="3" name="矩形 2" descr="7b0a20202020227461726765744d6f64756c65223a202270726f636573734f6e6c696e65466f6e7473220a7d0a"/>
          <p:cNvSpPr/>
          <p:nvPr/>
        </p:nvSpPr>
        <p:spPr>
          <a:xfrm>
            <a:off x="1159098" y="1227068"/>
            <a:ext cx="9786174" cy="768350"/>
          </a:xfrm>
          <a:prstGeom prst="rect">
            <a:avLst/>
          </a:prstGeom>
        </p:spPr>
        <p:txBody>
          <a:bodyPr wrap="square">
            <a:spAutoFit/>
          </a:bodyPr>
          <a:lstStyle/>
          <a:p>
            <a:pPr algn="dist"/>
            <a:r>
              <a:rPr lang="zh-CN" altLang="en-US" sz="4400">
                <a:solidFill>
                  <a:schemeClr val="tx1">
                    <a:lumMod val="75000"/>
                    <a:lumOff val="25000"/>
                  </a:schemeClr>
                </a:solidFill>
                <a:latin typeface="字由点字腾凌体" panose="02010601030101010101" charset="-122"/>
                <a:ea typeface="字由点字腾凌体" panose="02010601030101010101" charset="-122"/>
                <a:cs typeface="字由点字腾凌体" panose="02010601030101010101" charset="-122"/>
                <a:sym typeface="字由点字腾凌体" panose="02010601030101010101" charset="-122"/>
              </a:rPr>
              <a:t>浅溪声喧静水深流 清溪泛舟向美而行</a:t>
            </a:r>
            <a:endParaRPr lang="zh-CN" altLang="en-US" sz="4400">
              <a:solidFill>
                <a:schemeClr val="tx1">
                  <a:lumMod val="75000"/>
                  <a:lumOff val="25000"/>
                </a:schemeClr>
              </a:solidFill>
              <a:latin typeface="字由点字腾凌体" panose="02010601030101010101" charset="-122"/>
              <a:ea typeface="字由点字腾凌体" panose="02010601030101010101" charset="-122"/>
              <a:cs typeface="字由点字腾凌体" panose="02010601030101010101" charset="-122"/>
              <a:sym typeface="字由点字腾凌体" panose="02010601030101010101" charset="-122"/>
            </a:endParaRPr>
          </a:p>
        </p:txBody>
      </p:sp>
      <p:grpSp>
        <p:nvGrpSpPr>
          <p:cNvPr id="4" name="组合 11"/>
          <p:cNvGrpSpPr/>
          <p:nvPr/>
        </p:nvGrpSpPr>
        <p:grpSpPr>
          <a:xfrm>
            <a:off x="10516012" y="3101080"/>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8" y="6563"/>
              <a:ext cx="531"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弘雅</a:t>
              </a:r>
              <a:endParaRPr lang="zh-CN" altLang="en-US" sz="1200">
                <a:solidFill>
                  <a:schemeClr val="bg1"/>
                </a:solidFill>
                <a:latin typeface="禹卫书法行书繁体" panose="02000603000000000000" charset="-122"/>
                <a:ea typeface="禹卫书法行书繁体" panose="02000603000000000000" charset="-122"/>
              </a:endParaRPr>
            </a:p>
          </p:txBody>
        </p:sp>
      </p:grpSp>
      <p:sp>
        <p:nvSpPr>
          <p:cNvPr id="7" name="矩形 6" descr="7b0a20202020227461726765744d6f64756c65223a202270726f636573734f6e6c696e65466f6e7473220a7d0a"/>
          <p:cNvSpPr/>
          <p:nvPr>
            <p:custDataLst>
              <p:tags r:id="rId3"/>
            </p:custDataLst>
          </p:nvPr>
        </p:nvSpPr>
        <p:spPr>
          <a:xfrm>
            <a:off x="527685" y="2269490"/>
            <a:ext cx="10676255" cy="1814830"/>
          </a:xfrm>
          <a:prstGeom prst="rect">
            <a:avLst/>
          </a:prstGeom>
        </p:spPr>
        <p:txBody>
          <a:bodyPr wrap="square">
            <a:spAutoFit/>
          </a:bodyPr>
          <a:p>
            <a:pPr algn="ctr">
              <a:lnSpc>
                <a:spcPct val="140000"/>
              </a:lnSpc>
            </a:pPr>
            <a:r>
              <a:rPr lang="zh-CN" altLang="en-US" sz="4000">
                <a:solidFill>
                  <a:schemeClr val="tx1">
                    <a:lumMod val="75000"/>
                    <a:lumOff val="25000"/>
                  </a:schemeClr>
                </a:solidFill>
                <a:latin typeface="汉仪魏碑简" panose="02010600000101010101" charset="-128"/>
                <a:ea typeface="汉仪魏碑简" panose="02010600000101010101" charset="-128"/>
                <a:cs typeface="汉仪魏碑简" panose="02010600000101010101" charset="-128"/>
                <a:sym typeface="字由点字腾凌体" panose="02010601030101010101" charset="-122"/>
              </a:rPr>
              <a:t>   ——课程教学中心2023春学期工作总结</a:t>
            </a:r>
            <a:endParaRPr lang="zh-CN" altLang="en-US" sz="4000">
              <a:solidFill>
                <a:schemeClr val="tx1">
                  <a:lumMod val="75000"/>
                  <a:lumOff val="25000"/>
                </a:schemeClr>
              </a:solidFill>
              <a:latin typeface="汉仪魏碑简" panose="02010600000101010101" charset="-128"/>
              <a:ea typeface="汉仪魏碑简" panose="02010600000101010101" charset="-128"/>
              <a:cs typeface="汉仪魏碑简" panose="02010600000101010101" charset="-128"/>
              <a:sym typeface="字由点字腾凌体" panose="02010601030101010101" charset="-122"/>
            </a:endParaRPr>
          </a:p>
          <a:p>
            <a:pPr algn="ctr">
              <a:lnSpc>
                <a:spcPct val="140000"/>
              </a:lnSpc>
            </a:pPr>
            <a:r>
              <a:rPr lang="en-US" altLang="zh-CN" sz="4000">
                <a:solidFill>
                  <a:schemeClr val="tx1">
                    <a:lumMod val="75000"/>
                    <a:lumOff val="25000"/>
                  </a:schemeClr>
                </a:solidFill>
                <a:latin typeface="汉仪魏碑简" panose="02010600000101010101" charset="-128"/>
                <a:ea typeface="汉仪魏碑简" panose="02010600000101010101" charset="-128"/>
                <a:cs typeface="汉仪魏碑简" panose="02010600000101010101" charset="-128"/>
                <a:sym typeface="字由点字腾凌体" panose="02010601030101010101" charset="-122"/>
              </a:rPr>
              <a:t>2023.7.4</a:t>
            </a:r>
            <a:endParaRPr lang="en-US" altLang="zh-CN" sz="4000">
              <a:solidFill>
                <a:schemeClr val="tx1">
                  <a:lumMod val="75000"/>
                  <a:lumOff val="25000"/>
                </a:schemeClr>
              </a:solidFill>
              <a:latin typeface="汉仪魏碑简" panose="02010600000101010101" charset="-128"/>
              <a:ea typeface="汉仪魏碑简" panose="02010600000101010101" charset="-128"/>
              <a:cs typeface="汉仪魏碑简" panose="02010600000101010101" charset="-128"/>
              <a:sym typeface="字由点字腾凌体" panose="0201060103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988131" y="447114"/>
            <a:ext cx="5872480" cy="521970"/>
          </a:xfrm>
          <a:prstGeom prst="rect">
            <a:avLst/>
          </a:prstGeom>
          <a:noFill/>
        </p:spPr>
        <p:txBody>
          <a:bodyPr wrap="none" rtlCol="0">
            <a:spAutoFit/>
          </a:bodyPr>
          <a:lstStyle/>
          <a:p>
            <a:pPr algn="l"/>
            <a:r>
              <a:rPr sz="28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以竞赛为平台，构建育人体系一条线</a:t>
            </a:r>
            <a:endParaRPr sz="28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sp>
        <p:nvSpPr>
          <p:cNvPr id="62" name="矩形 61"/>
          <p:cNvSpPr/>
          <p:nvPr/>
        </p:nvSpPr>
        <p:spPr>
          <a:xfrm>
            <a:off x="228600" y="266700"/>
            <a:ext cx="11734800" cy="6324600"/>
          </a:xfrm>
          <a:prstGeom prst="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形状 83"/>
          <p:cNvSpPr/>
          <p:nvPr/>
        </p:nvSpPr>
        <p:spPr>
          <a:xfrm>
            <a:off x="6721475" y="2035175"/>
            <a:ext cx="2531110" cy="2639060"/>
          </a:xfrm>
          <a:prstGeom prst="leftCircularArrow">
            <a:avLst>
              <a:gd name="adj1" fmla="val 2550"/>
              <a:gd name="adj2" fmla="val 309429"/>
              <a:gd name="adj3" fmla="val 2084940"/>
              <a:gd name="adj4" fmla="val 9024489"/>
              <a:gd name="adj5" fmla="val 2975"/>
            </a:avLst>
          </a:pr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 name="形状 4"/>
          <p:cNvSpPr/>
          <p:nvPr/>
        </p:nvSpPr>
        <p:spPr>
          <a:xfrm>
            <a:off x="1785620" y="2035175"/>
            <a:ext cx="2356485" cy="2755265"/>
          </a:xfrm>
          <a:prstGeom prst="leftCircularArrow">
            <a:avLst>
              <a:gd name="adj1" fmla="val 2550"/>
              <a:gd name="adj2" fmla="val 309429"/>
              <a:gd name="adj3" fmla="val 2084940"/>
              <a:gd name="adj4" fmla="val 9024489"/>
              <a:gd name="adj5" fmla="val 2975"/>
            </a:avLst>
          </a:pr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任意多边形: 形状 5"/>
          <p:cNvSpPr/>
          <p:nvPr/>
        </p:nvSpPr>
        <p:spPr>
          <a:xfrm>
            <a:off x="949049" y="3319509"/>
            <a:ext cx="2014779" cy="801211"/>
          </a:xfrm>
          <a:custGeom>
            <a:avLst/>
            <a:gdLst>
              <a:gd name="connsiteX0" fmla="*/ 0 w 2014779"/>
              <a:gd name="connsiteY0" fmla="*/ 80121 h 801211"/>
              <a:gd name="connsiteX1" fmla="*/ 80121 w 2014779"/>
              <a:gd name="connsiteY1" fmla="*/ 0 h 801211"/>
              <a:gd name="connsiteX2" fmla="*/ 1934658 w 2014779"/>
              <a:gd name="connsiteY2" fmla="*/ 0 h 801211"/>
              <a:gd name="connsiteX3" fmla="*/ 2014779 w 2014779"/>
              <a:gd name="connsiteY3" fmla="*/ 80121 h 801211"/>
              <a:gd name="connsiteX4" fmla="*/ 2014779 w 2014779"/>
              <a:gd name="connsiteY4" fmla="*/ 721090 h 801211"/>
              <a:gd name="connsiteX5" fmla="*/ 1934658 w 2014779"/>
              <a:gd name="connsiteY5" fmla="*/ 801211 h 801211"/>
              <a:gd name="connsiteX6" fmla="*/ 80121 w 2014779"/>
              <a:gd name="connsiteY6" fmla="*/ 801211 h 801211"/>
              <a:gd name="connsiteX7" fmla="*/ 0 w 2014779"/>
              <a:gd name="connsiteY7" fmla="*/ 721090 h 801211"/>
              <a:gd name="connsiteX8" fmla="*/ 0 w 2014779"/>
              <a:gd name="connsiteY8" fmla="*/ 8012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779" h="801211">
                <a:moveTo>
                  <a:pt x="0" y="80121"/>
                </a:moveTo>
                <a:cubicBezTo>
                  <a:pt x="0" y="35871"/>
                  <a:pt x="35871" y="0"/>
                  <a:pt x="80121" y="0"/>
                </a:cubicBezTo>
                <a:lnTo>
                  <a:pt x="1934658" y="0"/>
                </a:lnTo>
                <a:cubicBezTo>
                  <a:pt x="1978908" y="0"/>
                  <a:pt x="2014779" y="35871"/>
                  <a:pt x="2014779" y="80121"/>
                </a:cubicBezTo>
                <a:lnTo>
                  <a:pt x="2014779" y="721090"/>
                </a:lnTo>
                <a:cubicBezTo>
                  <a:pt x="2014779" y="765340"/>
                  <a:pt x="1978908" y="801211"/>
                  <a:pt x="1934658" y="801211"/>
                </a:cubicBezTo>
                <a:lnTo>
                  <a:pt x="80121" y="801211"/>
                </a:lnTo>
                <a:cubicBezTo>
                  <a:pt x="35871" y="801211"/>
                  <a:pt x="0" y="765340"/>
                  <a:pt x="0" y="721090"/>
                </a:cubicBezTo>
                <a:lnTo>
                  <a:pt x="0" y="80121"/>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67" tIns="74267" rIns="99667" bIns="74267" numCol="1" spcCol="1270" anchor="ctr" anchorCtr="0">
            <a:noAutofit/>
          </a:bodyPr>
          <a:lstStyle/>
          <a:p>
            <a:pPr marL="0" lvl="0" indent="0" algn="ctr" defTabSz="1778000">
              <a:lnSpc>
                <a:spcPct val="90000"/>
              </a:lnSpc>
              <a:spcBef>
                <a:spcPct val="0"/>
              </a:spcBef>
              <a:spcAft>
                <a:spcPct val="35000"/>
              </a:spcAft>
              <a:buNone/>
            </a:pPr>
            <a:endParaRPr lang="zh-CN" altLang="en-US" sz="4000" kern="1200">
              <a:solidFill>
                <a:schemeClr val="bg1"/>
              </a:solidFill>
            </a:endParaRPr>
          </a:p>
        </p:txBody>
      </p:sp>
      <p:sp>
        <p:nvSpPr>
          <p:cNvPr id="15" name="矩形 14"/>
          <p:cNvSpPr/>
          <p:nvPr/>
        </p:nvSpPr>
        <p:spPr>
          <a:xfrm>
            <a:off x="1407799" y="3535448"/>
            <a:ext cx="1097280" cy="368300"/>
          </a:xfrm>
          <a:prstGeom prst="rect">
            <a:avLst/>
          </a:prstGeom>
        </p:spPr>
        <p:txBody>
          <a:bodyPr wrap="none">
            <a:spAutoFit/>
          </a:bodyPr>
          <a:lstStyle/>
          <a:p>
            <a:pPr algn="ctr"/>
            <a:r>
              <a:rPr lang="zh-CN" altLang="en-US" dirty="0">
                <a:solidFill>
                  <a:schemeClr val="bg1"/>
                </a:solidFill>
                <a:latin typeface="腾祥铁山楷书简" panose="01010104010101010101" pitchFamily="2" charset="-122"/>
                <a:ea typeface="腾祥铁山楷书简" panose="01010104010101010101" pitchFamily="2" charset="-122"/>
              </a:rPr>
              <a:t>素养</a:t>
            </a:r>
            <a:r>
              <a:rPr lang="zh-CN" altLang="en-US" dirty="0">
                <a:solidFill>
                  <a:schemeClr val="bg1"/>
                </a:solidFill>
                <a:latin typeface="腾祥铁山楷书简" panose="01010104010101010101" pitchFamily="2" charset="-122"/>
                <a:ea typeface="腾祥铁山楷书简" panose="01010104010101010101" pitchFamily="2" charset="-122"/>
              </a:rPr>
              <a:t>发展</a:t>
            </a:r>
            <a:endParaRPr lang="zh-CN" altLang="en-US" dirty="0">
              <a:solidFill>
                <a:schemeClr val="bg1"/>
              </a:solidFill>
              <a:latin typeface="腾祥铁山楷书简" panose="01010104010101010101" pitchFamily="2" charset="-122"/>
              <a:ea typeface="腾祥铁山楷书简" panose="01010104010101010101" pitchFamily="2" charset="-122"/>
            </a:endParaRPr>
          </a:p>
        </p:txBody>
      </p:sp>
      <p:sp>
        <p:nvSpPr>
          <p:cNvPr id="77" name="形状 76"/>
          <p:cNvSpPr/>
          <p:nvPr/>
        </p:nvSpPr>
        <p:spPr>
          <a:xfrm flipV="1">
            <a:off x="4253865" y="2173605"/>
            <a:ext cx="2356485" cy="2776220"/>
          </a:xfrm>
          <a:prstGeom prst="leftCircularArrow">
            <a:avLst>
              <a:gd name="adj1" fmla="val 2550"/>
              <a:gd name="adj2" fmla="val 309429"/>
              <a:gd name="adj3" fmla="val 2084940"/>
              <a:gd name="adj4" fmla="val 9024489"/>
              <a:gd name="adj5" fmla="val 2975"/>
            </a:avLst>
          </a:pr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1" name="任意多边形: 形状 80"/>
          <p:cNvSpPr/>
          <p:nvPr/>
        </p:nvSpPr>
        <p:spPr>
          <a:xfrm>
            <a:off x="3417082" y="2864281"/>
            <a:ext cx="2014779" cy="801211"/>
          </a:xfrm>
          <a:custGeom>
            <a:avLst/>
            <a:gdLst>
              <a:gd name="connsiteX0" fmla="*/ 0 w 2014779"/>
              <a:gd name="connsiteY0" fmla="*/ 80121 h 801211"/>
              <a:gd name="connsiteX1" fmla="*/ 80121 w 2014779"/>
              <a:gd name="connsiteY1" fmla="*/ 0 h 801211"/>
              <a:gd name="connsiteX2" fmla="*/ 1934658 w 2014779"/>
              <a:gd name="connsiteY2" fmla="*/ 0 h 801211"/>
              <a:gd name="connsiteX3" fmla="*/ 2014779 w 2014779"/>
              <a:gd name="connsiteY3" fmla="*/ 80121 h 801211"/>
              <a:gd name="connsiteX4" fmla="*/ 2014779 w 2014779"/>
              <a:gd name="connsiteY4" fmla="*/ 721090 h 801211"/>
              <a:gd name="connsiteX5" fmla="*/ 1934658 w 2014779"/>
              <a:gd name="connsiteY5" fmla="*/ 801211 h 801211"/>
              <a:gd name="connsiteX6" fmla="*/ 80121 w 2014779"/>
              <a:gd name="connsiteY6" fmla="*/ 801211 h 801211"/>
              <a:gd name="connsiteX7" fmla="*/ 0 w 2014779"/>
              <a:gd name="connsiteY7" fmla="*/ 721090 h 801211"/>
              <a:gd name="connsiteX8" fmla="*/ 0 w 2014779"/>
              <a:gd name="connsiteY8" fmla="*/ 8012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779" h="801211">
                <a:moveTo>
                  <a:pt x="0" y="80121"/>
                </a:moveTo>
                <a:cubicBezTo>
                  <a:pt x="0" y="35871"/>
                  <a:pt x="35871" y="0"/>
                  <a:pt x="80121" y="0"/>
                </a:cubicBezTo>
                <a:lnTo>
                  <a:pt x="1934658" y="0"/>
                </a:lnTo>
                <a:cubicBezTo>
                  <a:pt x="1978908" y="0"/>
                  <a:pt x="2014779" y="35871"/>
                  <a:pt x="2014779" y="80121"/>
                </a:cubicBezTo>
                <a:lnTo>
                  <a:pt x="2014779" y="721090"/>
                </a:lnTo>
                <a:cubicBezTo>
                  <a:pt x="2014779" y="765340"/>
                  <a:pt x="1978908" y="801211"/>
                  <a:pt x="1934658" y="801211"/>
                </a:cubicBezTo>
                <a:lnTo>
                  <a:pt x="80121" y="801211"/>
                </a:lnTo>
                <a:cubicBezTo>
                  <a:pt x="35871" y="801211"/>
                  <a:pt x="0" y="765340"/>
                  <a:pt x="0" y="721090"/>
                </a:cubicBezTo>
                <a:lnTo>
                  <a:pt x="0" y="80121"/>
                </a:ln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67" tIns="74267" rIns="99667" bIns="74267" numCol="1" spcCol="1270" anchor="ctr" anchorCtr="0">
            <a:noAutofit/>
          </a:bodyPr>
          <a:lstStyle/>
          <a:p>
            <a:pPr marL="0" lvl="0" indent="0" algn="ctr" defTabSz="1778000">
              <a:lnSpc>
                <a:spcPct val="90000"/>
              </a:lnSpc>
              <a:spcBef>
                <a:spcPct val="0"/>
              </a:spcBef>
              <a:spcAft>
                <a:spcPct val="35000"/>
              </a:spcAft>
              <a:buNone/>
            </a:pPr>
            <a:endParaRPr lang="zh-CN" altLang="en-US" sz="4000" kern="1200">
              <a:solidFill>
                <a:schemeClr val="bg1"/>
              </a:solidFill>
            </a:endParaRPr>
          </a:p>
        </p:txBody>
      </p:sp>
      <p:sp>
        <p:nvSpPr>
          <p:cNvPr id="82" name="矩形 81"/>
          <p:cNvSpPr/>
          <p:nvPr/>
        </p:nvSpPr>
        <p:spPr>
          <a:xfrm>
            <a:off x="3532932" y="3080220"/>
            <a:ext cx="1783080" cy="368300"/>
          </a:xfrm>
          <a:prstGeom prst="rect">
            <a:avLst/>
          </a:prstGeom>
        </p:spPr>
        <p:txBody>
          <a:bodyPr wrap="none">
            <a:spAutoFit/>
          </a:bodyPr>
          <a:lstStyle/>
          <a:p>
            <a:pPr algn="ctr"/>
            <a:r>
              <a:rPr lang="zh-CN" altLang="en-US" dirty="0">
                <a:solidFill>
                  <a:schemeClr val="bg1"/>
                </a:solidFill>
                <a:latin typeface="腾祥铁山楷书简" panose="01010104010101010101" pitchFamily="2" charset="-122"/>
                <a:ea typeface="腾祥铁山楷书简" panose="01010104010101010101" pitchFamily="2" charset="-122"/>
              </a:rPr>
              <a:t>区质素评估</a:t>
            </a:r>
            <a:r>
              <a:rPr lang="zh-CN" altLang="en-US" dirty="0">
                <a:solidFill>
                  <a:schemeClr val="bg1"/>
                </a:solidFill>
                <a:latin typeface="腾祥铁山楷书简" panose="01010104010101010101" pitchFamily="2" charset="-122"/>
                <a:ea typeface="腾祥铁山楷书简" panose="01010104010101010101" pitchFamily="2" charset="-122"/>
              </a:rPr>
              <a:t>方案</a:t>
            </a:r>
            <a:endParaRPr lang="zh-CN" altLang="en-US" dirty="0">
              <a:solidFill>
                <a:schemeClr val="bg1"/>
              </a:solidFill>
              <a:latin typeface="腾祥铁山楷书简" panose="01010104010101010101" pitchFamily="2" charset="-122"/>
              <a:ea typeface="腾祥铁山楷书简" panose="01010104010101010101" pitchFamily="2" charset="-122"/>
            </a:endParaRPr>
          </a:p>
        </p:txBody>
      </p:sp>
      <p:sp>
        <p:nvSpPr>
          <p:cNvPr id="88" name="任意多边形: 形状 87"/>
          <p:cNvSpPr/>
          <p:nvPr/>
        </p:nvSpPr>
        <p:spPr>
          <a:xfrm>
            <a:off x="5885115" y="3319509"/>
            <a:ext cx="2014779" cy="801211"/>
          </a:xfrm>
          <a:custGeom>
            <a:avLst/>
            <a:gdLst>
              <a:gd name="connsiteX0" fmla="*/ 0 w 2014779"/>
              <a:gd name="connsiteY0" fmla="*/ 80121 h 801211"/>
              <a:gd name="connsiteX1" fmla="*/ 80121 w 2014779"/>
              <a:gd name="connsiteY1" fmla="*/ 0 h 801211"/>
              <a:gd name="connsiteX2" fmla="*/ 1934658 w 2014779"/>
              <a:gd name="connsiteY2" fmla="*/ 0 h 801211"/>
              <a:gd name="connsiteX3" fmla="*/ 2014779 w 2014779"/>
              <a:gd name="connsiteY3" fmla="*/ 80121 h 801211"/>
              <a:gd name="connsiteX4" fmla="*/ 2014779 w 2014779"/>
              <a:gd name="connsiteY4" fmla="*/ 721090 h 801211"/>
              <a:gd name="connsiteX5" fmla="*/ 1934658 w 2014779"/>
              <a:gd name="connsiteY5" fmla="*/ 801211 h 801211"/>
              <a:gd name="connsiteX6" fmla="*/ 80121 w 2014779"/>
              <a:gd name="connsiteY6" fmla="*/ 801211 h 801211"/>
              <a:gd name="connsiteX7" fmla="*/ 0 w 2014779"/>
              <a:gd name="connsiteY7" fmla="*/ 721090 h 801211"/>
              <a:gd name="connsiteX8" fmla="*/ 0 w 2014779"/>
              <a:gd name="connsiteY8" fmla="*/ 8012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779" h="801211">
                <a:moveTo>
                  <a:pt x="0" y="80121"/>
                </a:moveTo>
                <a:cubicBezTo>
                  <a:pt x="0" y="35871"/>
                  <a:pt x="35871" y="0"/>
                  <a:pt x="80121" y="0"/>
                </a:cubicBezTo>
                <a:lnTo>
                  <a:pt x="1934658" y="0"/>
                </a:lnTo>
                <a:cubicBezTo>
                  <a:pt x="1978908" y="0"/>
                  <a:pt x="2014779" y="35871"/>
                  <a:pt x="2014779" y="80121"/>
                </a:cubicBezTo>
                <a:lnTo>
                  <a:pt x="2014779" y="721090"/>
                </a:lnTo>
                <a:cubicBezTo>
                  <a:pt x="2014779" y="765340"/>
                  <a:pt x="1978908" y="801211"/>
                  <a:pt x="1934658" y="801211"/>
                </a:cubicBezTo>
                <a:lnTo>
                  <a:pt x="80121" y="801211"/>
                </a:lnTo>
                <a:cubicBezTo>
                  <a:pt x="35871" y="801211"/>
                  <a:pt x="0" y="765340"/>
                  <a:pt x="0" y="721090"/>
                </a:cubicBezTo>
                <a:lnTo>
                  <a:pt x="0" y="80121"/>
                </a:lnTo>
                <a:close/>
              </a:path>
            </a:pathLst>
          </a:cu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67" tIns="74267" rIns="99667" bIns="74267" numCol="1" spcCol="1270" anchor="ctr" anchorCtr="0">
            <a:noAutofit/>
          </a:bodyPr>
          <a:lstStyle/>
          <a:p>
            <a:pPr marL="0" lvl="0" indent="0" algn="ctr" defTabSz="1778000">
              <a:lnSpc>
                <a:spcPct val="90000"/>
              </a:lnSpc>
              <a:spcBef>
                <a:spcPct val="0"/>
              </a:spcBef>
              <a:spcAft>
                <a:spcPct val="35000"/>
              </a:spcAft>
              <a:buNone/>
            </a:pPr>
            <a:endParaRPr lang="zh-CN" altLang="en-US" sz="4000" kern="1200">
              <a:solidFill>
                <a:schemeClr val="bg1"/>
              </a:solidFill>
            </a:endParaRPr>
          </a:p>
        </p:txBody>
      </p:sp>
      <p:sp>
        <p:nvSpPr>
          <p:cNvPr id="89" name="矩形 88"/>
          <p:cNvSpPr/>
          <p:nvPr/>
        </p:nvSpPr>
        <p:spPr>
          <a:xfrm>
            <a:off x="6229565" y="3535448"/>
            <a:ext cx="1325880" cy="368300"/>
          </a:xfrm>
          <a:prstGeom prst="rect">
            <a:avLst/>
          </a:prstGeom>
        </p:spPr>
        <p:txBody>
          <a:bodyPr wrap="none">
            <a:spAutoFit/>
          </a:bodyPr>
          <a:lstStyle/>
          <a:p>
            <a:pPr algn="ctr"/>
            <a:r>
              <a:rPr lang="zh-CN" altLang="en-US" dirty="0">
                <a:solidFill>
                  <a:schemeClr val="bg1"/>
                </a:solidFill>
                <a:latin typeface="腾祥铁山楷书简" panose="01010104010101010101" pitchFamily="2" charset="-122"/>
                <a:ea typeface="腾祥铁山楷书简" panose="01010104010101010101" pitchFamily="2" charset="-122"/>
              </a:rPr>
              <a:t>省市区</a:t>
            </a:r>
            <a:r>
              <a:rPr lang="zh-CN" altLang="en-US" dirty="0">
                <a:solidFill>
                  <a:schemeClr val="bg1"/>
                </a:solidFill>
                <a:latin typeface="腾祥铁山楷书简" panose="01010104010101010101" pitchFamily="2" charset="-122"/>
                <a:ea typeface="腾祥铁山楷书简" panose="01010104010101010101" pitchFamily="2" charset="-122"/>
              </a:rPr>
              <a:t>竞赛</a:t>
            </a:r>
            <a:endParaRPr lang="zh-CN" altLang="en-US" dirty="0">
              <a:solidFill>
                <a:schemeClr val="bg1"/>
              </a:solidFill>
              <a:latin typeface="腾祥铁山楷书简" panose="01010104010101010101" pitchFamily="2" charset="-122"/>
              <a:ea typeface="腾祥铁山楷书简" panose="01010104010101010101" pitchFamily="2" charset="-122"/>
            </a:endParaRPr>
          </a:p>
        </p:txBody>
      </p:sp>
      <p:sp>
        <p:nvSpPr>
          <p:cNvPr id="95" name="任意多边形: 形状 94"/>
          <p:cNvSpPr/>
          <p:nvPr/>
        </p:nvSpPr>
        <p:spPr>
          <a:xfrm>
            <a:off x="8353149" y="2864281"/>
            <a:ext cx="2014779" cy="801211"/>
          </a:xfrm>
          <a:custGeom>
            <a:avLst/>
            <a:gdLst>
              <a:gd name="connsiteX0" fmla="*/ 0 w 2014779"/>
              <a:gd name="connsiteY0" fmla="*/ 80121 h 801211"/>
              <a:gd name="connsiteX1" fmla="*/ 80121 w 2014779"/>
              <a:gd name="connsiteY1" fmla="*/ 0 h 801211"/>
              <a:gd name="connsiteX2" fmla="*/ 1934658 w 2014779"/>
              <a:gd name="connsiteY2" fmla="*/ 0 h 801211"/>
              <a:gd name="connsiteX3" fmla="*/ 2014779 w 2014779"/>
              <a:gd name="connsiteY3" fmla="*/ 80121 h 801211"/>
              <a:gd name="connsiteX4" fmla="*/ 2014779 w 2014779"/>
              <a:gd name="connsiteY4" fmla="*/ 721090 h 801211"/>
              <a:gd name="connsiteX5" fmla="*/ 1934658 w 2014779"/>
              <a:gd name="connsiteY5" fmla="*/ 801211 h 801211"/>
              <a:gd name="connsiteX6" fmla="*/ 80121 w 2014779"/>
              <a:gd name="connsiteY6" fmla="*/ 801211 h 801211"/>
              <a:gd name="connsiteX7" fmla="*/ 0 w 2014779"/>
              <a:gd name="connsiteY7" fmla="*/ 721090 h 801211"/>
              <a:gd name="connsiteX8" fmla="*/ 0 w 2014779"/>
              <a:gd name="connsiteY8" fmla="*/ 8012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779" h="801211">
                <a:moveTo>
                  <a:pt x="0" y="80121"/>
                </a:moveTo>
                <a:cubicBezTo>
                  <a:pt x="0" y="35871"/>
                  <a:pt x="35871" y="0"/>
                  <a:pt x="80121" y="0"/>
                </a:cubicBezTo>
                <a:lnTo>
                  <a:pt x="1934658" y="0"/>
                </a:lnTo>
                <a:cubicBezTo>
                  <a:pt x="1978908" y="0"/>
                  <a:pt x="2014779" y="35871"/>
                  <a:pt x="2014779" y="80121"/>
                </a:cubicBezTo>
                <a:lnTo>
                  <a:pt x="2014779" y="721090"/>
                </a:lnTo>
                <a:cubicBezTo>
                  <a:pt x="2014779" y="765340"/>
                  <a:pt x="1978908" y="801211"/>
                  <a:pt x="1934658" y="801211"/>
                </a:cubicBezTo>
                <a:lnTo>
                  <a:pt x="80121" y="801211"/>
                </a:lnTo>
                <a:cubicBezTo>
                  <a:pt x="35871" y="801211"/>
                  <a:pt x="0" y="765340"/>
                  <a:pt x="0" y="721090"/>
                </a:cubicBezTo>
                <a:lnTo>
                  <a:pt x="0" y="80121"/>
                </a:ln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67" tIns="74267" rIns="99667" bIns="74267" numCol="1" spcCol="1270" anchor="ctr" anchorCtr="0">
            <a:noAutofit/>
          </a:bodyPr>
          <a:lstStyle/>
          <a:p>
            <a:pPr marL="0" lvl="0" indent="0" algn="ctr" defTabSz="1778000">
              <a:lnSpc>
                <a:spcPct val="90000"/>
              </a:lnSpc>
              <a:spcBef>
                <a:spcPct val="0"/>
              </a:spcBef>
              <a:spcAft>
                <a:spcPct val="35000"/>
              </a:spcAft>
              <a:buNone/>
            </a:pPr>
            <a:endParaRPr lang="zh-CN" altLang="en-US" sz="4000" kern="1200">
              <a:solidFill>
                <a:schemeClr val="bg1"/>
              </a:solidFill>
            </a:endParaRPr>
          </a:p>
        </p:txBody>
      </p:sp>
      <p:sp>
        <p:nvSpPr>
          <p:cNvPr id="96" name="矩形 95"/>
          <p:cNvSpPr/>
          <p:nvPr/>
        </p:nvSpPr>
        <p:spPr>
          <a:xfrm>
            <a:off x="8697599" y="3080220"/>
            <a:ext cx="1325880" cy="368300"/>
          </a:xfrm>
          <a:prstGeom prst="rect">
            <a:avLst/>
          </a:prstGeom>
        </p:spPr>
        <p:txBody>
          <a:bodyPr wrap="none">
            <a:spAutoFit/>
          </a:bodyPr>
          <a:lstStyle/>
          <a:p>
            <a:pPr algn="ctr"/>
            <a:r>
              <a:rPr lang="zh-CN" altLang="en-US" dirty="0">
                <a:solidFill>
                  <a:schemeClr val="bg1"/>
                </a:solidFill>
                <a:latin typeface="腾祥铁山楷书简" panose="01010104010101010101" pitchFamily="2" charset="-122"/>
                <a:ea typeface="腾祥铁山楷书简" panose="01010104010101010101" pitchFamily="2" charset="-122"/>
              </a:rPr>
              <a:t>课程、</a:t>
            </a:r>
            <a:r>
              <a:rPr lang="zh-CN" altLang="en-US" dirty="0">
                <a:solidFill>
                  <a:schemeClr val="bg1"/>
                </a:solidFill>
                <a:latin typeface="腾祥铁山楷书简" panose="01010104010101010101" pitchFamily="2" charset="-122"/>
                <a:ea typeface="腾祥铁山楷书简" panose="01010104010101010101" pitchFamily="2" charset="-122"/>
              </a:rPr>
              <a:t>社团</a:t>
            </a:r>
            <a:endParaRPr lang="zh-CN" altLang="en-US" dirty="0">
              <a:solidFill>
                <a:schemeClr val="bg1"/>
              </a:solidFill>
              <a:latin typeface="腾祥铁山楷书简" panose="01010104010101010101" pitchFamily="2" charset="-122"/>
              <a:ea typeface="腾祥铁山楷书简" panose="01010104010101010101" pitchFamily="2" charset="-122"/>
            </a:endParaRPr>
          </a:p>
        </p:txBody>
      </p:sp>
      <p:sp>
        <p:nvSpPr>
          <p:cNvPr id="2" name="矩形 1"/>
          <p:cNvSpPr/>
          <p:nvPr/>
        </p:nvSpPr>
        <p:spPr>
          <a:xfrm>
            <a:off x="2238375" y="4120515"/>
            <a:ext cx="1552575" cy="65341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r>
              <a:rPr lang="zh-CN" altLang="en-US"/>
              <a:t>对标</a:t>
            </a:r>
            <a:endParaRPr lang="zh-CN" altLang="en-US"/>
          </a:p>
        </p:txBody>
      </p:sp>
      <p:sp>
        <p:nvSpPr>
          <p:cNvPr id="3" name="矩形 2"/>
          <p:cNvSpPr/>
          <p:nvPr/>
        </p:nvSpPr>
        <p:spPr>
          <a:xfrm>
            <a:off x="4735830" y="2173605"/>
            <a:ext cx="1552575" cy="65341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r>
              <a:rPr lang="zh-CN" altLang="en-US"/>
              <a:t>梳理</a:t>
            </a:r>
            <a:endParaRPr lang="zh-CN" altLang="en-US"/>
          </a:p>
        </p:txBody>
      </p:sp>
      <p:sp>
        <p:nvSpPr>
          <p:cNvPr id="4" name="矩形 3"/>
          <p:cNvSpPr/>
          <p:nvPr/>
        </p:nvSpPr>
        <p:spPr>
          <a:xfrm>
            <a:off x="7308215" y="4020820"/>
            <a:ext cx="1552575" cy="65341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r>
              <a:rPr lang="zh-CN" altLang="en-US"/>
              <a:t>突破口</a:t>
            </a:r>
            <a:endParaRPr lang="zh-CN" altLang="en-US"/>
          </a:p>
        </p:txBody>
      </p:sp>
      <p:pic>
        <p:nvPicPr>
          <p:cNvPr id="8" name="图片 7" descr="C:\Users\Administrator\Desktop\2023电子工程师.jpg2023电子工程师"/>
          <p:cNvPicPr>
            <a:picLocks noChangeAspect="1"/>
          </p:cNvPicPr>
          <p:nvPr>
            <p:custDataLst>
              <p:tags r:id="rId1"/>
            </p:custDataLst>
          </p:nvPr>
        </p:nvPicPr>
        <p:blipFill>
          <a:blip r:embed="rId2"/>
          <a:srcRect/>
          <a:stretch>
            <a:fillRect/>
          </a:stretch>
        </p:blipFill>
        <p:spPr>
          <a:xfrm rot="16200000">
            <a:off x="699135" y="4394200"/>
            <a:ext cx="1841500" cy="2552700"/>
          </a:xfrm>
          <a:prstGeom prst="roundRect">
            <a:avLst>
              <a:gd name="adj" fmla="val 8594"/>
            </a:avLst>
          </a:prstGeom>
          <a:solidFill>
            <a:srgbClr val="FFFFFF">
              <a:shade val="85000"/>
            </a:srgbClr>
          </a:solidFill>
          <a:ln>
            <a:noFill/>
          </a:ln>
          <a:effectLst/>
        </p:spPr>
      </p:pic>
      <p:pic>
        <p:nvPicPr>
          <p:cNvPr id="9" name="图片 8" descr="C:\Users\Administrator\Desktop\mmexport1681092165269.jpgmmexport1681092165269"/>
          <p:cNvPicPr>
            <a:picLocks noChangeAspect="1"/>
          </p:cNvPicPr>
          <p:nvPr>
            <p:custDataLst>
              <p:tags r:id="rId3"/>
            </p:custDataLst>
          </p:nvPr>
        </p:nvPicPr>
        <p:blipFill>
          <a:blip r:embed="rId4"/>
          <a:srcRect/>
          <a:stretch>
            <a:fillRect/>
          </a:stretch>
        </p:blipFill>
        <p:spPr>
          <a:xfrm>
            <a:off x="9093835" y="4175125"/>
            <a:ext cx="2194560" cy="2416175"/>
          </a:xfrm>
          <a:prstGeom prst="roundRect">
            <a:avLst>
              <a:gd name="adj" fmla="val 8594"/>
            </a:avLst>
          </a:prstGeom>
          <a:solidFill>
            <a:srgbClr val="FFFFFF">
              <a:shade val="85000"/>
            </a:srgbClr>
          </a:solidFill>
          <a:ln>
            <a:noFill/>
          </a:ln>
          <a:effectLst/>
        </p:spPr>
      </p:pic>
      <p:pic>
        <p:nvPicPr>
          <p:cNvPr id="10" name="图片 9" descr="qq_pic_merged_1686537122653"/>
          <p:cNvPicPr>
            <a:picLocks noChangeAspect="1"/>
          </p:cNvPicPr>
          <p:nvPr/>
        </p:nvPicPr>
        <p:blipFill>
          <a:blip r:embed="rId5"/>
          <a:stretch>
            <a:fillRect/>
          </a:stretch>
        </p:blipFill>
        <p:spPr>
          <a:xfrm>
            <a:off x="4253865" y="4575810"/>
            <a:ext cx="3182620" cy="1932940"/>
          </a:xfrm>
          <a:prstGeom prst="rect">
            <a:avLst/>
          </a:prstGeom>
        </p:spPr>
      </p:pic>
      <p:pic>
        <p:nvPicPr>
          <p:cNvPr id="12" name="图片 11" descr="QQ图片20230617141743"/>
          <p:cNvPicPr>
            <a:picLocks noChangeAspect="1"/>
          </p:cNvPicPr>
          <p:nvPr/>
        </p:nvPicPr>
        <p:blipFill>
          <a:blip r:embed="rId6"/>
          <a:stretch>
            <a:fillRect/>
          </a:stretch>
        </p:blipFill>
        <p:spPr>
          <a:xfrm>
            <a:off x="438785" y="903605"/>
            <a:ext cx="3175000" cy="1786255"/>
          </a:xfrm>
          <a:prstGeom prst="ellipse">
            <a:avLst/>
          </a:prstGeom>
        </p:spPr>
      </p:pic>
      <p:pic>
        <p:nvPicPr>
          <p:cNvPr id="16" name="图片 15" descr="IMG_0632"/>
          <p:cNvPicPr>
            <a:picLocks noChangeAspect="1"/>
          </p:cNvPicPr>
          <p:nvPr/>
        </p:nvPicPr>
        <p:blipFill>
          <a:blip r:embed="rId7"/>
          <a:stretch>
            <a:fillRect/>
          </a:stretch>
        </p:blipFill>
        <p:spPr>
          <a:xfrm>
            <a:off x="8164195" y="695325"/>
            <a:ext cx="3363595" cy="1994535"/>
          </a:xfrm>
          <a:prstGeom prst="ellipse">
            <a:avLst/>
          </a:prstGeom>
        </p:spPr>
      </p:pic>
      <p:cxnSp>
        <p:nvCxnSpPr>
          <p:cNvPr id="7" name="直接连接符 6"/>
          <p:cNvCxnSpPr/>
          <p:nvPr>
            <p:custDataLst>
              <p:tags r:id="rId8"/>
            </p:custDataLst>
          </p:nvPr>
        </p:nvCxnSpPr>
        <p:spPr>
          <a:xfrm>
            <a:off x="5101375" y="96893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000" fill="hold">
                                          <p:stCondLst>
                                            <p:cond delay="0"/>
                                          </p:stCondLst>
                                        </p:cTn>
                                        <p:tgtEl>
                                          <p:spTgt spid="2"/>
                                        </p:tgtEl>
                                        <p:attrNameLst>
                                          <p:attrName>style.visibility</p:attrName>
                                        </p:attrNameLst>
                                      </p:cBhvr>
                                      <p:to>
                                        <p:strVal val="visible"/>
                                      </p:to>
                                    </p:set>
                                    <p:animEffect transition="in" filter="blinds(horizontal)">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blinds(horizontal)">
                                      <p:cBhvr>
                                        <p:cTn id="18" dur="500"/>
                                        <p:tgtEl>
                                          <p:spTgt spid="81"/>
                                        </p:tgtEl>
                                      </p:cBhvr>
                                    </p:animEffect>
                                  </p:childTnLst>
                                </p:cTn>
                              </p:par>
                              <p:par>
                                <p:cTn id="19" presetID="3" presetClass="entr" presetSubtype="1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blinds(horizontal)">
                                      <p:cBhvr>
                                        <p:cTn id="21" dur="500"/>
                                        <p:tgtEl>
                                          <p:spTgt spid="77"/>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000" fill="hold">
                                          <p:stCondLst>
                                            <p:cond delay="0"/>
                                          </p:stCondLst>
                                        </p:cTn>
                                        <p:tgtEl>
                                          <p:spTgt spid="3"/>
                                        </p:tgtEl>
                                        <p:attrNameLst>
                                          <p:attrName>style.visibility</p:attrName>
                                        </p:attrNameLst>
                                      </p:cBhvr>
                                      <p:to>
                                        <p:strVal val="visible"/>
                                      </p:to>
                                    </p:set>
                                    <p:animEffect transition="in" filter="blinds(horizontal)">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linds(horizontal)">
                                      <p:cBhvr>
                                        <p:cTn id="30" dur="500"/>
                                        <p:tgtEl>
                                          <p:spTgt spid="88"/>
                                        </p:tgtEl>
                                      </p:cBhvr>
                                    </p:animEffec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000" fill="hold">
                                          <p:stCondLst>
                                            <p:cond delay="0"/>
                                          </p:stCondLst>
                                        </p:cTn>
                                        <p:tgtEl>
                                          <p:spTgt spid="4"/>
                                        </p:tgtEl>
                                        <p:attrNameLst>
                                          <p:attrName>style.visibility</p:attrName>
                                        </p:attrNameLst>
                                      </p:cBhvr>
                                      <p:to>
                                        <p:strVal val="visible"/>
                                      </p:to>
                                    </p:set>
                                    <p:animEffect transition="in" filter="blinds(horizontal)">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blinds(horizontal)">
                                      <p:cBhvr>
                                        <p:cTn id="41" dur="500"/>
                                        <p:tgtEl>
                                          <p:spTgt spid="9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par>
                          <p:cTn id="47" fill="hold">
                            <p:stCondLst>
                              <p:cond delay="500"/>
                            </p:stCondLst>
                            <p:childTnLst>
                              <p:par>
                                <p:cTn id="48" presetID="3" presetClass="entr" presetSubtype="10" fill="hold" nodeType="afterEffect">
                                  <p:stCondLst>
                                    <p:cond delay="0"/>
                                  </p:stCondLst>
                                  <p:childTnLst>
                                    <p:set>
                                      <p:cBhvr>
                                        <p:cTn id="49" dur="1000" fill="hold">
                                          <p:stCondLst>
                                            <p:cond delay="0"/>
                                          </p:stCondLst>
                                        </p:cTn>
                                        <p:tgtEl>
                                          <p:spTgt spid="16"/>
                                        </p:tgtEl>
                                        <p:attrNameLst>
                                          <p:attrName>style.visibility</p:attrName>
                                        </p:attrNameLst>
                                      </p:cBhvr>
                                      <p:to>
                                        <p:strVal val="visible"/>
                                      </p:to>
                                    </p:set>
                                    <p:animEffect transition="in" filter="blinds(horizontal)">
                                      <p:cBhvr>
                                        <p:cTn id="50" dur="1000"/>
                                        <p:tgtEl>
                                          <p:spTgt spid="16"/>
                                        </p:tgtEl>
                                      </p:cBhvr>
                                    </p:animEffect>
                                  </p:childTnLst>
                                </p:cTn>
                              </p:par>
                            </p:childTnLst>
                          </p:cTn>
                        </p:par>
                        <p:par>
                          <p:cTn id="51" fill="hold">
                            <p:stCondLst>
                              <p:cond delay="1500"/>
                            </p:stCondLst>
                            <p:childTnLst>
                              <p:par>
                                <p:cTn id="52" presetID="3" presetClass="entr" presetSubtype="10" fill="hold" nodeType="afterEffect">
                                  <p:stCondLst>
                                    <p:cond delay="0"/>
                                  </p:stCondLst>
                                  <p:childTnLst>
                                    <p:set>
                                      <p:cBhvr>
                                        <p:cTn id="53" dur="1000" fill="hold">
                                          <p:stCondLst>
                                            <p:cond delay="0"/>
                                          </p:stCondLst>
                                        </p:cTn>
                                        <p:tgtEl>
                                          <p:spTgt spid="8"/>
                                        </p:tgtEl>
                                        <p:attrNameLst>
                                          <p:attrName>style.visibility</p:attrName>
                                        </p:attrNameLst>
                                      </p:cBhvr>
                                      <p:to>
                                        <p:strVal val="visible"/>
                                      </p:to>
                                    </p:set>
                                    <p:animEffect transition="in" filter="blinds(horizontal)">
                                      <p:cBhvr>
                                        <p:cTn id="54" dur="1000"/>
                                        <p:tgtEl>
                                          <p:spTgt spid="8"/>
                                        </p:tgtEl>
                                      </p:cBhvr>
                                    </p:animEffect>
                                  </p:childTnLst>
                                </p:cTn>
                              </p:par>
                            </p:childTnLst>
                          </p:cTn>
                        </p:par>
                        <p:par>
                          <p:cTn id="55" fill="hold">
                            <p:stCondLst>
                              <p:cond delay="2500"/>
                            </p:stCondLst>
                            <p:childTnLst>
                              <p:par>
                                <p:cTn id="56" presetID="3" presetClass="entr" presetSubtype="10" fill="hold" nodeType="afterEffect">
                                  <p:stCondLst>
                                    <p:cond delay="0"/>
                                  </p:stCondLst>
                                  <p:childTnLst>
                                    <p:set>
                                      <p:cBhvr>
                                        <p:cTn id="57" dur="1000" fill="hold">
                                          <p:stCondLst>
                                            <p:cond delay="0"/>
                                          </p:stCondLst>
                                        </p:cTn>
                                        <p:tgtEl>
                                          <p:spTgt spid="10"/>
                                        </p:tgtEl>
                                        <p:attrNameLst>
                                          <p:attrName>style.visibility</p:attrName>
                                        </p:attrNameLst>
                                      </p:cBhvr>
                                      <p:to>
                                        <p:strVal val="visible"/>
                                      </p:to>
                                    </p:set>
                                    <p:animEffect transition="in" filter="blinds(horizontal)">
                                      <p:cBhvr>
                                        <p:cTn id="58" dur="1000"/>
                                        <p:tgtEl>
                                          <p:spTgt spid="10"/>
                                        </p:tgtEl>
                                      </p:cBhvr>
                                    </p:animEffect>
                                  </p:childTnLst>
                                </p:cTn>
                              </p:par>
                            </p:childTnLst>
                          </p:cTn>
                        </p:par>
                        <p:par>
                          <p:cTn id="59" fill="hold">
                            <p:stCondLst>
                              <p:cond delay="3500"/>
                            </p:stCondLst>
                            <p:childTnLst>
                              <p:par>
                                <p:cTn id="60" presetID="3" presetClass="entr" presetSubtype="10" fill="hold" nodeType="afterEffect">
                                  <p:stCondLst>
                                    <p:cond delay="0"/>
                                  </p:stCondLst>
                                  <p:childTnLst>
                                    <p:set>
                                      <p:cBhvr>
                                        <p:cTn id="61" dur="1000" fill="hold">
                                          <p:stCondLst>
                                            <p:cond delay="0"/>
                                          </p:stCondLst>
                                        </p:cTn>
                                        <p:tgtEl>
                                          <p:spTgt spid="9"/>
                                        </p:tgtEl>
                                        <p:attrNameLst>
                                          <p:attrName>style.visibility</p:attrName>
                                        </p:attrNameLst>
                                      </p:cBhvr>
                                      <p:to>
                                        <p:strVal val="visible"/>
                                      </p:to>
                                    </p:set>
                                    <p:animEffect transition="in" filter="blinds(horizontal)">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P spid="81" grpId="0" animBg="1"/>
      <p:bldP spid="81" grpId="1" animBg="1"/>
      <p:bldP spid="3" grpId="0" bldLvl="0" animBg="1"/>
      <p:bldP spid="3" grpId="1" animBg="1"/>
      <p:bldP spid="88" grpId="0" animBg="1"/>
      <p:bldP spid="88" grpId="1" animBg="1"/>
      <p:bldP spid="4" grpId="0" animBg="1"/>
      <p:bldP spid="4" grpId="1" animBg="1"/>
      <p:bldP spid="95" grpId="0" animBg="1"/>
      <p:bldP spid="9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0" b="21140"/>
          <a:stretch>
            <a:fillRect/>
          </a:stretch>
        </p:blipFill>
        <p:spPr>
          <a:xfrm>
            <a:off x="-1" y="3429000"/>
            <a:ext cx="12192000" cy="3429001"/>
          </a:xfrm>
          <a:prstGeom prst="rect">
            <a:avLst/>
          </a:prstGeom>
        </p:spPr>
      </p:pic>
      <p:sp>
        <p:nvSpPr>
          <p:cNvPr id="3" name="矩形 2"/>
          <p:cNvSpPr/>
          <p:nvPr/>
        </p:nvSpPr>
        <p:spPr>
          <a:xfrm>
            <a:off x="1440299" y="600717"/>
            <a:ext cx="1200329" cy="1957343"/>
          </a:xfrm>
          <a:prstGeom prst="rect">
            <a:avLst/>
          </a:prstGeom>
        </p:spPr>
        <p:txBody>
          <a:bodyPr vert="eaVert" wrap="square">
            <a:spAutoFit/>
          </a:bodyPr>
          <a:lstStyle/>
          <a:p>
            <a:pPr algn="dist"/>
            <a:r>
              <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rPr>
              <a:t>叁</a:t>
            </a:r>
            <a:endPar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grpSp>
        <p:nvGrpSpPr>
          <p:cNvPr id="4" name="组合 11"/>
          <p:cNvGrpSpPr/>
          <p:nvPr/>
        </p:nvGrpSpPr>
        <p:grpSpPr>
          <a:xfrm>
            <a:off x="11337278" y="3058747"/>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8" y="6563"/>
              <a:ext cx="531"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弘雅</a:t>
              </a:r>
              <a:endParaRPr lang="zh-CN" altLang="en-US" sz="1200">
                <a:solidFill>
                  <a:schemeClr val="bg1"/>
                </a:solidFill>
                <a:latin typeface="禹卫书法行书繁体" panose="02000603000000000000" charset="-122"/>
                <a:ea typeface="禹卫书法行书繁体" panose="02000603000000000000" charset="-122"/>
              </a:endParaRPr>
            </a:p>
          </p:txBody>
        </p:sp>
      </p:grpSp>
      <p:sp>
        <p:nvSpPr>
          <p:cNvPr id="8" name="椭圆 7"/>
          <p:cNvSpPr/>
          <p:nvPr/>
        </p:nvSpPr>
        <p:spPr>
          <a:xfrm>
            <a:off x="1227664" y="766589"/>
            <a:ext cx="1625600" cy="162560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flipH="1">
            <a:off x="2894330" y="1336040"/>
            <a:ext cx="9100185" cy="706755"/>
          </a:xfrm>
          <a:prstGeom prst="rect">
            <a:avLst/>
          </a:prstGeom>
          <a:noFill/>
        </p:spPr>
        <p:txBody>
          <a:bodyPr vert="horz" wrap="square" rtlCol="0">
            <a:spAutoFit/>
          </a:bodyPr>
          <a:lstStyle/>
          <a:p>
            <a:pPr algn="dist"/>
            <a:r>
              <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rPr>
              <a:t>加强教务工作精细化，规范工作品质化</a:t>
            </a:r>
            <a:endPar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11" name="直接连接符 10"/>
          <p:cNvCxnSpPr/>
          <p:nvPr/>
        </p:nvCxnSpPr>
        <p:spPr>
          <a:xfrm>
            <a:off x="5308598" y="2189404"/>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3"/>
            </p:custDataLst>
          </p:nvPr>
        </p:nvSpPr>
        <p:spPr>
          <a:xfrm>
            <a:off x="4851400" y="2441575"/>
            <a:ext cx="3110230" cy="2241550"/>
          </a:xfrm>
          <a:prstGeom prst="rect">
            <a:avLst/>
          </a:prstGeom>
          <a:effectLst>
            <a:outerShdw blurRad="50800" dist="50800" dir="5400000" sx="1000" sy="1000" algn="ctr" rotWithShape="0">
              <a:srgbClr val="000000"/>
            </a:outerShdw>
          </a:effectLst>
        </p:spPr>
        <p:txBody>
          <a:bodyPr vert="eaVert"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a:latin typeface="杨任东竹石体-Extralight" panose="02000000000000000000" pitchFamily="2" charset="-122"/>
                <a:ea typeface="杨任东竹石体-Extralight" panose="02000000000000000000" pitchFamily="2" charset="-122"/>
              </a:rPr>
              <a:t>让生命诗意地</a:t>
            </a:r>
            <a:r>
              <a:rPr lang="zh-CN" altLang="en-US" sz="1050">
                <a:latin typeface="杨任东竹石体-Extralight" panose="02000000000000000000" pitchFamily="2" charset="-122"/>
                <a:ea typeface="杨任东竹石体-Extralight" panose="02000000000000000000" pitchFamily="2" charset="-122"/>
              </a:rPr>
              <a:t>栖居</a:t>
            </a:r>
            <a:endParaRPr lang="zh-CN" altLang="en-US" sz="1050">
              <a:latin typeface="杨任东竹石体-Extralight" panose="02000000000000000000" pitchFamily="2" charset="-122"/>
              <a:ea typeface="杨任东竹石体-Extralight" panose="02000000000000000000" pitchFamily="2"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18909" b="37355"/>
          <a:stretch>
            <a:fillRect/>
          </a:stretch>
        </p:blipFill>
        <p:spPr>
          <a:xfrm>
            <a:off x="0" y="2726143"/>
            <a:ext cx="12192000" cy="4292512"/>
          </a:xfrm>
          <a:prstGeom prst="rect">
            <a:avLst/>
          </a:prstGeom>
        </p:spPr>
      </p:pic>
      <p:sp>
        <p:nvSpPr>
          <p:cNvPr id="4" name="PA-矩形 3"/>
          <p:cNvSpPr/>
          <p:nvPr>
            <p:custDataLst>
              <p:tags r:id="rId3"/>
            </p:custDataLst>
          </p:nvPr>
        </p:nvSpPr>
        <p:spPr>
          <a:xfrm>
            <a:off x="4527776" y="1675074"/>
            <a:ext cx="4686912" cy="463551"/>
          </a:xfrm>
          <a:prstGeom prst="rect">
            <a:avLst/>
          </a:prstGeom>
          <a:solidFill>
            <a:srgbClr val="6061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常规事务、</a:t>
            </a: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承办活动</a:t>
            </a:r>
            <a:endParaRPr lang="zh-CN" altLang="en-US" sz="2400">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5" name="PA-椭圆 4"/>
          <p:cNvSpPr/>
          <p:nvPr>
            <p:custDataLst>
              <p:tags r:id="rId4"/>
            </p:custDataLst>
          </p:nvPr>
        </p:nvSpPr>
        <p:spPr>
          <a:xfrm>
            <a:off x="1209780" y="2922215"/>
            <a:ext cx="1587261" cy="1536171"/>
          </a:xfrm>
          <a:prstGeom prst="ellipse">
            <a:avLst/>
          </a:prstGeom>
          <a:solidFill>
            <a:srgbClr val="6061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zh-CN" altLang="en-US" sz="2665" dirty="0">
                <a:latin typeface="字魂73号-江南手书" panose="00000500000000000000" charset="-122"/>
                <a:ea typeface="字魂73号-江南手书" panose="00000500000000000000" charset="-122"/>
                <a:cs typeface="+mn-ea"/>
                <a:sym typeface="字魂73号-江南手书" panose="00000500000000000000" charset="-122"/>
              </a:rPr>
              <a:t>教务</a:t>
            </a:r>
            <a:r>
              <a:rPr lang="zh-CN" altLang="en-US" sz="2665" dirty="0">
                <a:latin typeface="字魂73号-江南手书" panose="00000500000000000000" charset="-122"/>
                <a:ea typeface="字魂73号-江南手书" panose="00000500000000000000" charset="-122"/>
                <a:cs typeface="+mn-ea"/>
                <a:sym typeface="字魂73号-江南手书" panose="00000500000000000000" charset="-122"/>
              </a:rPr>
              <a:t>工作</a:t>
            </a:r>
            <a:endParaRPr lang="zh-CN" altLang="en-US" sz="2665" dirty="0">
              <a:latin typeface="字魂73号-江南手书" panose="00000500000000000000" charset="-122"/>
              <a:ea typeface="字魂73号-江南手书" panose="00000500000000000000" charset="-122"/>
              <a:cs typeface="+mn-ea"/>
              <a:sym typeface="字魂73号-江南手书" panose="00000500000000000000" charset="-122"/>
            </a:endParaRPr>
          </a:p>
        </p:txBody>
      </p:sp>
      <p:cxnSp>
        <p:nvCxnSpPr>
          <p:cNvPr id="6" name="PA-StraightArrowConnector 5"/>
          <p:cNvCxnSpPr/>
          <p:nvPr>
            <p:custDataLst>
              <p:tags r:id="rId5"/>
            </p:custDataLst>
          </p:nvPr>
        </p:nvCxnSpPr>
        <p:spPr>
          <a:xfrm flipV="1">
            <a:off x="2455102" y="2138852"/>
            <a:ext cx="1240715" cy="973839"/>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8" name="PA-StraightArrowConnector 7"/>
          <p:cNvCxnSpPr/>
          <p:nvPr>
            <p:custDataLst>
              <p:tags r:id="rId6"/>
            </p:custDataLst>
          </p:nvPr>
        </p:nvCxnSpPr>
        <p:spPr>
          <a:xfrm flipV="1">
            <a:off x="2797042" y="3633995"/>
            <a:ext cx="898777" cy="2115"/>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PA-StraightArrowConnector 8"/>
          <p:cNvCxnSpPr/>
          <p:nvPr>
            <p:custDataLst>
              <p:tags r:id="rId7"/>
            </p:custDataLst>
          </p:nvPr>
        </p:nvCxnSpPr>
        <p:spPr>
          <a:xfrm>
            <a:off x="2382712" y="4388132"/>
            <a:ext cx="1367155" cy="86614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2" name="PA-矩形 11"/>
          <p:cNvSpPr/>
          <p:nvPr>
            <p:custDataLst>
              <p:tags r:id="rId8"/>
            </p:custDataLst>
          </p:nvPr>
        </p:nvSpPr>
        <p:spPr>
          <a:xfrm>
            <a:off x="4527776" y="3330875"/>
            <a:ext cx="4686912" cy="463551"/>
          </a:xfrm>
          <a:prstGeom prst="rect">
            <a:avLst/>
          </a:prstGeom>
          <a:solidFill>
            <a:srgbClr val="6061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六年级毕业</a:t>
            </a: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工作</a:t>
            </a:r>
            <a:endParaRPr lang="zh-CN" altLang="en-US" sz="2400">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15" name="PA-矩形 14"/>
          <p:cNvSpPr/>
          <p:nvPr>
            <p:custDataLst>
              <p:tags r:id="rId9"/>
            </p:custDataLst>
          </p:nvPr>
        </p:nvSpPr>
        <p:spPr>
          <a:xfrm>
            <a:off x="4527776" y="4986676"/>
            <a:ext cx="4686912" cy="463551"/>
          </a:xfrm>
          <a:prstGeom prst="rect">
            <a:avLst/>
          </a:prstGeom>
          <a:solidFill>
            <a:srgbClr val="6061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新生招生</a:t>
            </a:r>
            <a:r>
              <a:rPr lang="zh-CN" altLang="en-US" sz="2400">
                <a:latin typeface="字魂73号-江南手书" panose="00000500000000000000" charset="-122"/>
                <a:ea typeface="字魂73号-江南手书" panose="00000500000000000000" charset="-122"/>
                <a:cs typeface="+mn-ea"/>
                <a:sym typeface="字魂73号-江南手书" panose="00000500000000000000" charset="-122"/>
              </a:rPr>
              <a:t>工作</a:t>
            </a:r>
            <a:endParaRPr lang="zh-CN" altLang="en-US" sz="2400">
              <a:latin typeface="字魂73号-江南手书" panose="00000500000000000000" charset="-122"/>
              <a:ea typeface="字魂73号-江南手书" panose="00000500000000000000" charset="-122"/>
              <a:cs typeface="+mn-ea"/>
              <a:sym typeface="字魂73号-江南手书"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split orient="vert"/>
      </p:transition>
    </mc:Choice>
    <mc:Fallback>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2" grpId="0" bldLvl="0" animBg="1"/>
      <p:bldP spid="1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0" b="21140"/>
          <a:stretch>
            <a:fillRect/>
          </a:stretch>
        </p:blipFill>
        <p:spPr>
          <a:xfrm>
            <a:off x="-1" y="3429000"/>
            <a:ext cx="12192000" cy="3429001"/>
          </a:xfrm>
          <a:prstGeom prst="rect">
            <a:avLst/>
          </a:prstGeom>
        </p:spPr>
      </p:pic>
      <p:sp>
        <p:nvSpPr>
          <p:cNvPr id="3" name="矩形 2"/>
          <p:cNvSpPr/>
          <p:nvPr/>
        </p:nvSpPr>
        <p:spPr>
          <a:xfrm>
            <a:off x="1440299" y="600717"/>
            <a:ext cx="1200329" cy="1957343"/>
          </a:xfrm>
          <a:prstGeom prst="rect">
            <a:avLst/>
          </a:prstGeom>
        </p:spPr>
        <p:txBody>
          <a:bodyPr vert="eaVert" wrap="square">
            <a:spAutoFit/>
          </a:bodyPr>
          <a:lstStyle/>
          <a:p>
            <a:pPr algn="dist"/>
            <a:r>
              <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rPr>
              <a:t>肆</a:t>
            </a:r>
            <a:endPar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grpSp>
        <p:nvGrpSpPr>
          <p:cNvPr id="4" name="组合 11"/>
          <p:cNvGrpSpPr/>
          <p:nvPr/>
        </p:nvGrpSpPr>
        <p:grpSpPr>
          <a:xfrm>
            <a:off x="11337278" y="3058747"/>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8" y="6563"/>
              <a:ext cx="531"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弘雅</a:t>
              </a:r>
              <a:endParaRPr lang="zh-CN" altLang="en-US" sz="1200">
                <a:solidFill>
                  <a:schemeClr val="bg1"/>
                </a:solidFill>
                <a:latin typeface="禹卫书法行书繁体" panose="02000603000000000000" charset="-122"/>
                <a:ea typeface="禹卫书法行书繁体" panose="02000603000000000000" charset="-122"/>
              </a:endParaRPr>
            </a:p>
          </p:txBody>
        </p:sp>
      </p:grpSp>
      <p:sp>
        <p:nvSpPr>
          <p:cNvPr id="8" name="椭圆 7"/>
          <p:cNvSpPr/>
          <p:nvPr/>
        </p:nvSpPr>
        <p:spPr>
          <a:xfrm>
            <a:off x="1227664" y="766589"/>
            <a:ext cx="1625600" cy="162560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flipH="1">
            <a:off x="3507105" y="1132840"/>
            <a:ext cx="7475855" cy="706755"/>
          </a:xfrm>
          <a:prstGeom prst="rect">
            <a:avLst/>
          </a:prstGeom>
          <a:noFill/>
        </p:spPr>
        <p:txBody>
          <a:bodyPr vert="horz" wrap="square" rtlCol="0">
            <a:spAutoFit/>
          </a:bodyPr>
          <a:lstStyle/>
          <a:p>
            <a:pPr algn="dist"/>
            <a:r>
              <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rPr>
              <a:t>加强行知践悟，以思而求进</a:t>
            </a:r>
            <a:endPar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11" name="直接连接符 10"/>
          <p:cNvCxnSpPr/>
          <p:nvPr/>
        </p:nvCxnSpPr>
        <p:spPr>
          <a:xfrm>
            <a:off x="5308598" y="2189404"/>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3"/>
            </p:custDataLst>
          </p:nvPr>
        </p:nvSpPr>
        <p:spPr>
          <a:xfrm>
            <a:off x="5133975" y="2392045"/>
            <a:ext cx="3110230" cy="2241550"/>
          </a:xfrm>
          <a:prstGeom prst="rect">
            <a:avLst/>
          </a:prstGeom>
          <a:effectLst>
            <a:outerShdw blurRad="50800" dist="50800" dir="5400000" sx="1000" sy="1000" algn="ctr" rotWithShape="0">
              <a:srgbClr val="000000"/>
            </a:outerShdw>
          </a:effectLst>
        </p:spPr>
        <p:txBody>
          <a:bodyPr vert="eaVert"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a:latin typeface="杨任东竹石体-Extralight" panose="02000000000000000000" pitchFamily="2" charset="-122"/>
                <a:ea typeface="杨任东竹石体-Extralight" panose="02000000000000000000" pitchFamily="2" charset="-122"/>
              </a:rPr>
              <a:t>让生命诗意地</a:t>
            </a:r>
            <a:r>
              <a:rPr lang="zh-CN" altLang="en-US" sz="1050">
                <a:latin typeface="杨任东竹石体-Extralight" panose="02000000000000000000" pitchFamily="2" charset="-122"/>
                <a:ea typeface="杨任东竹石体-Extralight" panose="02000000000000000000" pitchFamily="2" charset="-122"/>
              </a:rPr>
              <a:t>栖居</a:t>
            </a:r>
            <a:endParaRPr lang="zh-CN" altLang="en-US" sz="1050">
              <a:latin typeface="杨任东竹石体-Extralight" panose="02000000000000000000" pitchFamily="2" charset="-122"/>
              <a:ea typeface="杨任东竹石体-Extralight" panose="02000000000000000000"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39878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下学期工作</a:t>
            </a:r>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方向</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728133" y="2175934"/>
            <a:ext cx="800829" cy="800829"/>
          </a:xfrm>
          <a:prstGeom prst="ellips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200">
                <a:latin typeface="杨任东竹石体-Extralight" panose="02000000000000000000" pitchFamily="2" charset="-122"/>
                <a:ea typeface="杨任东竹石体-Extralight" panose="02000000000000000000" pitchFamily="2" charset="-122"/>
              </a:rPr>
              <a:t>壹</a:t>
            </a:r>
            <a:endParaRPr lang="zh-CN" altLang="en-US" sz="3200">
              <a:solidFill>
                <a:schemeClr val="tx1"/>
              </a:solidFill>
              <a:latin typeface="杨任东竹石体-Extralight" panose="02000000000000000000" pitchFamily="2" charset="-122"/>
              <a:ea typeface="杨任东竹石体-Extralight" panose="02000000000000000000" pitchFamily="2" charset="-122"/>
            </a:endParaRPr>
          </a:p>
        </p:txBody>
      </p:sp>
      <p:sp>
        <p:nvSpPr>
          <p:cNvPr id="5" name="文本框 4"/>
          <p:cNvSpPr txBox="1"/>
          <p:nvPr/>
        </p:nvSpPr>
        <p:spPr>
          <a:xfrm>
            <a:off x="2058207" y="2175934"/>
            <a:ext cx="6339026" cy="1004570"/>
          </a:xfrm>
          <a:prstGeom prst="rect">
            <a:avLst/>
          </a:prstGeom>
          <a:noFill/>
        </p:spPr>
        <p:txBody>
          <a:bodyPr wrap="square" lIns="90170" rIns="90170" rtlCol="0">
            <a:spAutoFit/>
          </a:bodyPr>
          <a:lstStyle/>
          <a:p>
            <a:pPr algn="l">
              <a:lnSpc>
                <a:spcPct val="110000"/>
              </a:lnSpc>
            </a:pPr>
            <a:r>
              <a:rPr lang="en-US" altLang="zh-CN" sz="1200" spc="100">
                <a:uFillTx/>
                <a:latin typeface="杨任东竹石体-Extralight" panose="02000000000000000000" pitchFamily="2" charset="-122"/>
                <a:ea typeface="杨任东竹石体-Extralight" panose="02000000000000000000" pitchFamily="2" charset="-122"/>
              </a:rPr>
              <a:t>  </a:t>
            </a:r>
            <a:r>
              <a:rPr lang="en-US" altLang="zh-CN" spc="100">
                <a:uFillTx/>
                <a:latin typeface="杨任东竹石体-Extralight" panose="02000000000000000000" pitchFamily="2" charset="-122"/>
                <a:ea typeface="杨任东竹石体-Extralight" panose="02000000000000000000" pitchFamily="2" charset="-122"/>
              </a:rPr>
              <a:t> </a:t>
            </a:r>
            <a:r>
              <a:rPr lang="zh-CN" altLang="en-US" spc="100">
                <a:uFillTx/>
                <a:latin typeface="杨任东竹石体-Extralight" panose="02000000000000000000" pitchFamily="2" charset="-122"/>
                <a:ea typeface="杨任东竹石体-Extralight" panose="02000000000000000000" pitchFamily="2" charset="-122"/>
              </a:rPr>
              <a:t>进一步深化新课标理论的落地，以培养学生素养发展为目标，优化课程建设与实施，深化课堂教学改革，尤其在</a:t>
            </a:r>
            <a:r>
              <a:rPr lang="zh-CN" altLang="en-US" spc="100">
                <a:uFillTx/>
                <a:latin typeface="杨任东竹石体-Extralight" panose="02000000000000000000" pitchFamily="2" charset="-122"/>
                <a:ea typeface="杨任东竹石体-Extralight" panose="02000000000000000000" pitchFamily="2" charset="-122"/>
              </a:rPr>
              <a:t>跨学科课程的开发与实践方面做初步探索。</a:t>
            </a:r>
            <a:endParaRPr lang="zh-CN" altLang="en-US" spc="100">
              <a:uFillTx/>
              <a:latin typeface="杨任东竹石体-Extralight" panose="02000000000000000000" pitchFamily="2" charset="-122"/>
              <a:ea typeface="杨任东竹石体-Extralight" panose="02000000000000000000" pitchFamily="2" charset="-122"/>
            </a:endParaRPr>
          </a:p>
        </p:txBody>
      </p:sp>
      <p:sp>
        <p:nvSpPr>
          <p:cNvPr id="6" name="椭圆 5"/>
          <p:cNvSpPr/>
          <p:nvPr/>
        </p:nvSpPr>
        <p:spPr>
          <a:xfrm>
            <a:off x="728133" y="3797728"/>
            <a:ext cx="800829" cy="800829"/>
          </a:xfrm>
          <a:prstGeom prst="ellips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200">
                <a:solidFill>
                  <a:schemeClr val="tx1"/>
                </a:solidFill>
                <a:latin typeface="杨任东竹石体-Extralight" panose="02000000000000000000" pitchFamily="2" charset="-122"/>
                <a:ea typeface="杨任东竹石体-Extralight" panose="02000000000000000000" pitchFamily="2" charset="-122"/>
              </a:rPr>
              <a:t>贰</a:t>
            </a:r>
            <a:endParaRPr lang="zh-CN" altLang="en-US" sz="3200">
              <a:solidFill>
                <a:schemeClr val="tx1"/>
              </a:solidFill>
              <a:latin typeface="杨任东竹石体-Extralight" panose="02000000000000000000" pitchFamily="2" charset="-122"/>
              <a:ea typeface="杨任东竹石体-Extralight" panose="02000000000000000000" pitchFamily="2" charset="-122"/>
            </a:endParaRPr>
          </a:p>
        </p:txBody>
      </p:sp>
      <p:sp>
        <p:nvSpPr>
          <p:cNvPr id="7" name="文本框 6"/>
          <p:cNvSpPr txBox="1"/>
          <p:nvPr/>
        </p:nvSpPr>
        <p:spPr>
          <a:xfrm>
            <a:off x="2058207" y="3797728"/>
            <a:ext cx="6339026" cy="1106805"/>
          </a:xfrm>
          <a:prstGeom prst="rect">
            <a:avLst/>
          </a:prstGeom>
          <a:noFill/>
        </p:spPr>
        <p:txBody>
          <a:bodyPr wrap="square" lIns="90170" rIns="90170" rtlCol="0">
            <a:spAutoFit/>
          </a:bodyPr>
          <a:lstStyle/>
          <a:p>
            <a:pPr algn="l">
              <a:lnSpc>
                <a:spcPct val="110000"/>
              </a:lnSpc>
            </a:pPr>
            <a:r>
              <a:rPr lang="en-US" altLang="zh-CN" sz="2000" spc="100">
                <a:uFillTx/>
                <a:latin typeface="杨任东竹石体-Extralight" panose="02000000000000000000" pitchFamily="2" charset="-122"/>
                <a:ea typeface="杨任东竹石体-Extralight" panose="02000000000000000000" pitchFamily="2" charset="-122"/>
              </a:rPr>
              <a:t>  </a:t>
            </a:r>
            <a:r>
              <a:rPr lang="zh-CN" altLang="en-US" sz="2000" spc="100">
                <a:uFillTx/>
                <a:latin typeface="杨任东竹石体-Extralight" panose="02000000000000000000" pitchFamily="2" charset="-122"/>
                <a:ea typeface="杨任东竹石体-Extralight" panose="02000000000000000000" pitchFamily="2" charset="-122"/>
              </a:rPr>
              <a:t>在强抓质量的大背景下，要进一步寻找提质增效的路径与措施，以教—学—评一体化机制，发挥课程实施与评价一体化的效能。</a:t>
            </a:r>
            <a:endParaRPr lang="zh-CN" altLang="en-US" sz="2000" spc="100">
              <a:uFillTx/>
              <a:latin typeface="杨任东竹石体-Extralight" panose="02000000000000000000" pitchFamily="2" charset="-122"/>
              <a:ea typeface="杨任东竹石体-Extralight" panose="02000000000000000000" pitchFamily="2" charset="-122"/>
            </a:endParaRPr>
          </a:p>
        </p:txBody>
      </p:sp>
      <p:sp>
        <p:nvSpPr>
          <p:cNvPr id="8" name="椭圆 7"/>
          <p:cNvSpPr/>
          <p:nvPr/>
        </p:nvSpPr>
        <p:spPr>
          <a:xfrm>
            <a:off x="728133" y="5453086"/>
            <a:ext cx="800829" cy="800829"/>
          </a:xfrm>
          <a:prstGeom prst="ellips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200">
                <a:latin typeface="杨任东竹石体-Extralight" panose="02000000000000000000" pitchFamily="2" charset="-122"/>
                <a:ea typeface="杨任东竹石体-Extralight" panose="02000000000000000000" pitchFamily="2" charset="-122"/>
              </a:rPr>
              <a:t>叁</a:t>
            </a:r>
            <a:endParaRPr lang="zh-CN" altLang="en-US" sz="3200">
              <a:solidFill>
                <a:schemeClr val="tx1"/>
              </a:solidFill>
              <a:latin typeface="杨任东竹石体-Extralight" panose="02000000000000000000" pitchFamily="2" charset="-122"/>
              <a:ea typeface="杨任东竹石体-Extralight" panose="02000000000000000000" pitchFamily="2" charset="-122"/>
            </a:endParaRPr>
          </a:p>
        </p:txBody>
      </p:sp>
      <p:sp>
        <p:nvSpPr>
          <p:cNvPr id="9" name="文本框 8"/>
          <p:cNvSpPr txBox="1"/>
          <p:nvPr/>
        </p:nvSpPr>
        <p:spPr>
          <a:xfrm>
            <a:off x="2058035" y="5256530"/>
            <a:ext cx="6339205" cy="1303655"/>
          </a:xfrm>
          <a:prstGeom prst="rect">
            <a:avLst/>
          </a:prstGeom>
          <a:noFill/>
        </p:spPr>
        <p:txBody>
          <a:bodyPr wrap="square" lIns="90170" rIns="90170" rtlCol="0">
            <a:noAutofit/>
          </a:bodyPr>
          <a:lstStyle/>
          <a:p>
            <a:pPr algn="l">
              <a:lnSpc>
                <a:spcPct val="110000"/>
              </a:lnSpc>
            </a:pPr>
            <a:r>
              <a:rPr lang="en-US" altLang="zh-CN" sz="1200" spc="100">
                <a:uFillTx/>
                <a:latin typeface="杨任东竹石体-Extralight" panose="02000000000000000000" pitchFamily="2" charset="-122"/>
                <a:ea typeface="杨任东竹石体-Extralight" panose="02000000000000000000" pitchFamily="2" charset="-122"/>
              </a:rPr>
              <a:t> </a:t>
            </a:r>
            <a:r>
              <a:rPr lang="en-US" altLang="zh-CN" sz="2000" spc="100">
                <a:uFillTx/>
                <a:latin typeface="杨任东竹石体-Extralight" panose="02000000000000000000" pitchFamily="2" charset="-122"/>
                <a:ea typeface="杨任东竹石体-Extralight" panose="02000000000000000000" pitchFamily="2" charset="-122"/>
              </a:rPr>
              <a:t>   </a:t>
            </a:r>
            <a:r>
              <a:rPr lang="zh-CN" altLang="en-US" sz="2000" spc="100">
                <a:uFillTx/>
                <a:latin typeface="杨任东竹石体-Extralight" panose="02000000000000000000" pitchFamily="2" charset="-122"/>
                <a:ea typeface="杨任东竹石体-Extralight" panose="02000000000000000000" pitchFamily="2" charset="-122"/>
              </a:rPr>
              <a:t>进一步做好幼小衔接的系列课程开发与实践，从时间维度和内容维度两个方面，帮助学生顺利渡过入学阶段</a:t>
            </a:r>
            <a:r>
              <a:rPr lang="zh-CN" altLang="en-US" sz="1200" spc="100">
                <a:uFillTx/>
                <a:latin typeface="杨任东竹石体-Extralight" panose="02000000000000000000" pitchFamily="2" charset="-122"/>
                <a:ea typeface="杨任东竹石体-Extralight" panose="02000000000000000000" pitchFamily="2" charset="-122"/>
              </a:rPr>
              <a:t>。</a:t>
            </a:r>
            <a:endParaRPr lang="zh-CN" altLang="en-US" sz="1200" spc="100">
              <a:uFillTx/>
              <a:latin typeface="杨任东竹石体-Extralight" panose="02000000000000000000" pitchFamily="2" charset="-122"/>
              <a:ea typeface="杨任东竹石体-Extralight" panose="02000000000000000000" pitchFamily="2" charset="-122"/>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09586" y="1190308"/>
            <a:ext cx="3947611" cy="582009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84766" y="1497528"/>
            <a:ext cx="7707234" cy="4335993"/>
          </a:xfrm>
          <a:prstGeom prst="rect">
            <a:avLst/>
          </a:prstGeom>
        </p:spPr>
      </p:pic>
      <p:sp>
        <p:nvSpPr>
          <p:cNvPr id="6" name="文本框 5"/>
          <p:cNvSpPr txBox="1"/>
          <p:nvPr/>
        </p:nvSpPr>
        <p:spPr>
          <a:xfrm>
            <a:off x="971550" y="588010"/>
            <a:ext cx="3328670" cy="5737225"/>
          </a:xfrm>
          <a:prstGeom prst="rect">
            <a:avLst/>
          </a:prstGeom>
          <a:noFill/>
        </p:spPr>
        <p:txBody>
          <a:bodyPr vert="eaVert" wrap="square" lIns="90170" rIns="90170" rtlCol="0">
            <a:noAutofit/>
          </a:bodyPr>
          <a:lstStyle/>
          <a:p>
            <a:pPr algn="l">
              <a:lnSpc>
                <a:spcPct val="150000"/>
              </a:lnSpc>
            </a:pPr>
            <a:r>
              <a:rPr lang="en-US" altLang="zh-CN" sz="2400" spc="100">
                <a:uFillTx/>
                <a:latin typeface="杨任东竹石体-Extralight" panose="02000000000000000000" pitchFamily="2" charset="-122"/>
                <a:ea typeface="杨任东竹石体-Extralight" panose="02000000000000000000" pitchFamily="2" charset="-122"/>
              </a:rPr>
              <a:t>    </a:t>
            </a:r>
            <a:r>
              <a:rPr lang="zh-CN" altLang="en-US" sz="2400" spc="100">
                <a:uFillTx/>
                <a:latin typeface="杨任东竹石体-Extralight" panose="02000000000000000000" pitchFamily="2" charset="-122"/>
                <a:ea typeface="杨任东竹石体-Extralight" panose="02000000000000000000" pitchFamily="2" charset="-122"/>
              </a:rPr>
              <a:t>凡是过往皆为序章，我们将继续坚持向美而教、向美育人的方向，以问题解决为导向，以深化改革为动力，以提升质量为目标，积极推动课程建设，积极发展学生素养。以碧波荡轻舟的娴雅之态，砥砺前行、向美而行。</a:t>
            </a:r>
            <a:endParaRPr lang="zh-CN" altLang="en-US" sz="2400" spc="100">
              <a:uFillTx/>
              <a:latin typeface="杨任东竹石体-Extralight" panose="02000000000000000000" pitchFamily="2" charset="-122"/>
              <a:ea typeface="杨任东竹石体-Extralight" panose="02000000000000000000"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40011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输入章节标题</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9F754DE-2CAD-44b6-B708-469DEB6407EB-3" descr="wpp"/>
          <p:cNvPicPr>
            <a:picLocks noChangeAspect="1"/>
          </p:cNvPicPr>
          <p:nvPr/>
        </p:nvPicPr>
        <p:blipFill>
          <a:blip r:embed="rId1"/>
          <a:stretch>
            <a:fillRect/>
          </a:stretch>
        </p:blipFill>
        <p:spPr>
          <a:xfrm>
            <a:off x="0" y="347980"/>
            <a:ext cx="12192000" cy="616140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40011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输入章节标题</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993" y="1507067"/>
            <a:ext cx="4724397" cy="4724397"/>
          </a:xfrm>
          <a:prstGeom prst="rect">
            <a:avLst/>
          </a:prstGeom>
        </p:spPr>
      </p:pic>
      <p:sp>
        <p:nvSpPr>
          <p:cNvPr id="6" name="文本框 5"/>
          <p:cNvSpPr txBox="1"/>
          <p:nvPr/>
        </p:nvSpPr>
        <p:spPr>
          <a:xfrm>
            <a:off x="5530209" y="2109772"/>
            <a:ext cx="2455545" cy="460375"/>
          </a:xfrm>
          <a:prstGeom prst="rect">
            <a:avLst/>
          </a:prstGeom>
          <a:noFill/>
        </p:spPr>
        <p:txBody>
          <a:bodyPr wrap="square" rtlCol="0">
            <a:spAutoFit/>
          </a:bodyPr>
          <a:lstStyle/>
          <a:p>
            <a:pPr algn="dist"/>
            <a:r>
              <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rPr>
              <a:t>在此输入标题</a:t>
            </a:r>
            <a:endPar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endParaRPr>
          </a:p>
        </p:txBody>
      </p:sp>
      <p:sp>
        <p:nvSpPr>
          <p:cNvPr id="7" name="文本框 6"/>
          <p:cNvSpPr txBox="1"/>
          <p:nvPr/>
        </p:nvSpPr>
        <p:spPr>
          <a:xfrm>
            <a:off x="5530209" y="2729865"/>
            <a:ext cx="5696585" cy="699135"/>
          </a:xfrm>
          <a:prstGeom prst="rect">
            <a:avLst/>
          </a:prstGeom>
          <a:noFill/>
        </p:spPr>
        <p:txBody>
          <a:bodyPr wrap="square" lIns="90170" rIns="90170" rtlCol="0">
            <a:spAutoFit/>
          </a:bodyPr>
          <a:lstStyle/>
          <a:p>
            <a:pPr algn="l">
              <a:lnSpc>
                <a:spcPct val="11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在此添加文本内容整齐的排版使界面看起来更加美观正文字体建议十到十四号大小</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sym typeface="+mn-ea"/>
            </a:endParaRPr>
          </a:p>
        </p:txBody>
      </p:sp>
      <p:sp>
        <p:nvSpPr>
          <p:cNvPr id="8" name="文本框 7"/>
          <p:cNvSpPr txBox="1"/>
          <p:nvPr/>
        </p:nvSpPr>
        <p:spPr>
          <a:xfrm>
            <a:off x="5530209" y="4344103"/>
            <a:ext cx="2455545" cy="460375"/>
          </a:xfrm>
          <a:prstGeom prst="rect">
            <a:avLst/>
          </a:prstGeom>
          <a:noFill/>
        </p:spPr>
        <p:txBody>
          <a:bodyPr wrap="square" rtlCol="0">
            <a:spAutoFit/>
          </a:bodyPr>
          <a:lstStyle/>
          <a:p>
            <a:pPr algn="dist"/>
            <a:r>
              <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rPr>
              <a:t>在此输入标题</a:t>
            </a:r>
            <a:endPar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endParaRPr>
          </a:p>
        </p:txBody>
      </p:sp>
      <p:sp>
        <p:nvSpPr>
          <p:cNvPr id="9" name="文本框 8"/>
          <p:cNvSpPr txBox="1"/>
          <p:nvPr/>
        </p:nvSpPr>
        <p:spPr>
          <a:xfrm>
            <a:off x="5530209" y="4964196"/>
            <a:ext cx="5696585" cy="699135"/>
          </a:xfrm>
          <a:prstGeom prst="rect">
            <a:avLst/>
          </a:prstGeom>
          <a:noFill/>
        </p:spPr>
        <p:txBody>
          <a:bodyPr wrap="square" lIns="90170" rIns="90170" rtlCol="0">
            <a:spAutoFit/>
          </a:bodyPr>
          <a:lstStyle/>
          <a:p>
            <a:pPr algn="l">
              <a:lnSpc>
                <a:spcPct val="11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在此添加文本内容整齐的排版使界面看起来更加美观正文字体建议十到十四号大小</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sym typeface="+mn-ea"/>
            </a:endParaRPr>
          </a:p>
        </p:txBody>
      </p:sp>
      <p:cxnSp>
        <p:nvCxnSpPr>
          <p:cNvPr id="10" name="直接连接符 9"/>
          <p:cNvCxnSpPr/>
          <p:nvPr/>
        </p:nvCxnSpPr>
        <p:spPr>
          <a:xfrm>
            <a:off x="5677070" y="3874273"/>
            <a:ext cx="521953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40011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输入章节标题</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041819" y="3266987"/>
            <a:ext cx="8262621" cy="1933469"/>
          </a:xfrm>
          <a:prstGeom prst="rect">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80667" y="1406123"/>
            <a:ext cx="6071628" cy="4498857"/>
          </a:xfrm>
          <a:prstGeom prst="rect">
            <a:avLst/>
          </a:prstGeom>
        </p:spPr>
      </p:pic>
      <p:sp>
        <p:nvSpPr>
          <p:cNvPr id="7" name="文本框 6"/>
          <p:cNvSpPr txBox="1"/>
          <p:nvPr/>
        </p:nvSpPr>
        <p:spPr>
          <a:xfrm>
            <a:off x="1521312" y="3994219"/>
            <a:ext cx="5057282" cy="699135"/>
          </a:xfrm>
          <a:prstGeom prst="rect">
            <a:avLst/>
          </a:prstGeom>
          <a:noFill/>
        </p:spPr>
        <p:txBody>
          <a:bodyPr vert="eaVert" wrap="square" lIns="90170" rIns="90170" rtlCol="0">
            <a:spAutoFit/>
          </a:bodyPr>
          <a:lstStyle/>
          <a:p>
            <a:pPr algn="l">
              <a:lnSpc>
                <a:spcPct val="11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在此添加文本内容整齐的排版使界面看起来更加美观正文字体建议十到十四号大小</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sym typeface="+mn-ea"/>
            </a:endParaRPr>
          </a:p>
        </p:txBody>
      </p:sp>
      <p:sp>
        <p:nvSpPr>
          <p:cNvPr id="8" name="文本框 7"/>
          <p:cNvSpPr txBox="1"/>
          <p:nvPr/>
        </p:nvSpPr>
        <p:spPr>
          <a:xfrm>
            <a:off x="5098404" y="2450348"/>
            <a:ext cx="1649524" cy="461665"/>
          </a:xfrm>
          <a:prstGeom prst="rect">
            <a:avLst/>
          </a:prstGeom>
          <a:noFill/>
        </p:spPr>
        <p:txBody>
          <a:bodyPr wrap="square" rtlCol="0">
            <a:spAutoFit/>
          </a:bodyPr>
          <a:lstStyle/>
          <a:p>
            <a:pPr algn="dist"/>
            <a:r>
              <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rPr>
              <a:t>输入标题</a:t>
            </a:r>
            <a:endPar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40011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输入章节标题</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41066" y="1032932"/>
            <a:ext cx="5012273" cy="5012273"/>
          </a:xfrm>
          <a:prstGeom prst="rect">
            <a:avLst/>
          </a:prstGeom>
        </p:spPr>
      </p:pic>
      <p:sp>
        <p:nvSpPr>
          <p:cNvPr id="10" name="文本框 9"/>
          <p:cNvSpPr txBox="1"/>
          <p:nvPr/>
        </p:nvSpPr>
        <p:spPr>
          <a:xfrm>
            <a:off x="5786059" y="1822679"/>
            <a:ext cx="553998" cy="2136666"/>
          </a:xfrm>
          <a:prstGeom prst="rect">
            <a:avLst/>
          </a:prstGeom>
          <a:noFill/>
        </p:spPr>
        <p:txBody>
          <a:bodyPr vert="eaVert" wrap="square" rtlCol="0">
            <a:spAutoFit/>
          </a:bodyPr>
          <a:lstStyle/>
          <a:p>
            <a:pPr algn="dist"/>
            <a:r>
              <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rPr>
              <a:t>在此输入标题</a:t>
            </a:r>
            <a:endParaRPr lang="zh-CN" altLang="en-US" sz="2400">
              <a:solidFill>
                <a:schemeClr val="tx1">
                  <a:lumMod val="75000"/>
                  <a:lumOff val="25000"/>
                </a:schemeClr>
              </a:solidFill>
              <a:latin typeface="杨任东竹石体-Extralight" panose="02000000000000000000" pitchFamily="2" charset="-122"/>
              <a:ea typeface="杨任东竹石体-Extralight" panose="02000000000000000000" pitchFamily="2" charset="-122"/>
            </a:endParaRPr>
          </a:p>
        </p:txBody>
      </p:sp>
      <p:sp>
        <p:nvSpPr>
          <p:cNvPr id="11" name="文本框 10"/>
          <p:cNvSpPr txBox="1"/>
          <p:nvPr/>
        </p:nvSpPr>
        <p:spPr>
          <a:xfrm>
            <a:off x="4365830" y="2516946"/>
            <a:ext cx="1123897" cy="3422066"/>
          </a:xfrm>
          <a:prstGeom prst="rect">
            <a:avLst/>
          </a:prstGeom>
          <a:noFill/>
        </p:spPr>
        <p:txBody>
          <a:bodyPr vert="eaVert" wrap="square" lIns="90170" rIns="90170" rtlCol="0">
            <a:spAutoFit/>
          </a:bodyPr>
          <a:lstStyle/>
          <a:p>
            <a:pPr algn="l">
              <a:lnSpc>
                <a:spcPct val="17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在此添加美观正文</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endParaRPr>
          </a:p>
        </p:txBody>
      </p:sp>
      <p:sp>
        <p:nvSpPr>
          <p:cNvPr id="12" name="文本框 11"/>
          <p:cNvSpPr txBox="1"/>
          <p:nvPr/>
        </p:nvSpPr>
        <p:spPr>
          <a:xfrm>
            <a:off x="2577479" y="2516946"/>
            <a:ext cx="1123897" cy="3422066"/>
          </a:xfrm>
          <a:prstGeom prst="rect">
            <a:avLst/>
          </a:prstGeom>
          <a:noFill/>
        </p:spPr>
        <p:txBody>
          <a:bodyPr vert="eaVert" wrap="square" lIns="90170" rIns="90170" rtlCol="0">
            <a:spAutoFit/>
          </a:bodyPr>
          <a:lstStyle/>
          <a:p>
            <a:pPr algn="l">
              <a:lnSpc>
                <a:spcPct val="17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在此添加美观正文</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endParaRPr>
          </a:p>
        </p:txBody>
      </p:sp>
      <p:sp>
        <p:nvSpPr>
          <p:cNvPr id="13" name="文本框 12"/>
          <p:cNvSpPr txBox="1"/>
          <p:nvPr/>
        </p:nvSpPr>
        <p:spPr>
          <a:xfrm>
            <a:off x="777327" y="2516946"/>
            <a:ext cx="1123897" cy="3422066"/>
          </a:xfrm>
          <a:prstGeom prst="rect">
            <a:avLst/>
          </a:prstGeom>
          <a:noFill/>
        </p:spPr>
        <p:txBody>
          <a:bodyPr vert="eaVert" wrap="square" lIns="90170" rIns="90170" rtlCol="0">
            <a:spAutoFit/>
          </a:bodyPr>
          <a:lstStyle/>
          <a:p>
            <a:pPr algn="l">
              <a:lnSpc>
                <a:spcPct val="170000"/>
              </a:lnSpc>
            </a:pPr>
            <a:r>
              <a:rPr lang="zh-CN" altLang="en-US" sz="1200" spc="100">
                <a:solidFill>
                  <a:schemeClr val="tx1"/>
                </a:solidFill>
                <a:uFillTx/>
                <a:latin typeface="杨任东竹石体-Extralight" panose="02000000000000000000" pitchFamily="2" charset="-122"/>
                <a:ea typeface="杨任东竹石体-Extralight" panose="02000000000000000000" pitchFamily="2" charset="-122"/>
              </a:rPr>
              <a:t>在此添加文本内容整齐的排版使界面看起来更加美观正文字体建议十到十四号大小</a:t>
            </a:r>
            <a:r>
              <a:rPr lang="zh-CN" altLang="en-US" sz="1200" spc="100">
                <a:uFillTx/>
                <a:latin typeface="杨任东竹石体-Extralight" panose="02000000000000000000" pitchFamily="2" charset="-122"/>
                <a:ea typeface="杨任东竹石体-Extralight" panose="02000000000000000000" pitchFamily="2" charset="-122"/>
                <a:sym typeface="+mn-ea"/>
              </a:rPr>
              <a:t>在此添加美观正文</a:t>
            </a:r>
            <a:endParaRPr lang="zh-CN" altLang="en-US" sz="1200" spc="100">
              <a:solidFill>
                <a:schemeClr val="tx1"/>
              </a:solidFill>
              <a:uFillTx/>
              <a:latin typeface="杨任东竹石体-Extralight" panose="02000000000000000000" pitchFamily="2" charset="-122"/>
              <a:ea typeface="杨任东竹石体-Extralight" panose="02000000000000000000" pitchFamily="2" charset="-122"/>
            </a:endParaRPr>
          </a:p>
        </p:txBody>
      </p:sp>
      <p:cxnSp>
        <p:nvCxnSpPr>
          <p:cNvPr id="14" name="直接连接符 13"/>
          <p:cNvCxnSpPr/>
          <p:nvPr/>
        </p:nvCxnSpPr>
        <p:spPr>
          <a:xfrm>
            <a:off x="2143759" y="2641600"/>
            <a:ext cx="0" cy="1997367"/>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997959" y="2641600"/>
            <a:ext cx="0" cy="1997367"/>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402590" y="27940"/>
            <a:ext cx="12192000" cy="6858000"/>
            <a:chOff x="0" y="0"/>
            <a:chExt cx="12192000" cy="6858000"/>
          </a:xfrm>
        </p:grpSpPr>
        <p:pic>
          <p:nvPicPr>
            <p:cNvPr id="48" name="图片 47"/>
            <p:cNvPicPr>
              <a:picLocks noChangeAspect="1"/>
            </p:cNvPicPr>
            <p:nvPr/>
          </p:nvPicPr>
          <p:blipFill rotWithShape="1">
            <a:blip r:embed="rId1">
              <a:extLst>
                <a:ext uri="{28A0092B-C50C-407E-A947-70E740481C1C}">
                  <a14:useLocalDpi xmlns:a14="http://schemas.microsoft.com/office/drawing/2010/main" val="0"/>
                </a:ext>
              </a:extLst>
            </a:blip>
            <a:srcRect t="18909" b="37355"/>
            <a:stretch>
              <a:fillRect/>
            </a:stretch>
          </p:blipFill>
          <p:spPr>
            <a:xfrm>
              <a:off x="0" y="2565488"/>
              <a:ext cx="12192000" cy="4292512"/>
            </a:xfrm>
            <a:prstGeom prst="rect">
              <a:avLst/>
            </a:prstGeom>
          </p:spPr>
        </p:pic>
        <p:sp>
          <p:nvSpPr>
            <p:cNvPr id="47" name="矩形 46"/>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28600" y="266700"/>
              <a:ext cx="11734800" cy="6324600"/>
            </a:xfrm>
            <a:prstGeom prst="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3" name="图片 52"/>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041"/>
                    </a14:imgEffect>
                    <a14:imgEffect>
                      <a14:saturation sat="80000"/>
                    </a14:imgEffect>
                  </a14:imgLayer>
                </a14:imgProps>
              </a:ext>
              <a:ext uri="{28A0092B-C50C-407E-A947-70E740481C1C}">
                <a14:useLocalDpi xmlns:a14="http://schemas.microsoft.com/office/drawing/2010/main" val="0"/>
              </a:ext>
            </a:extLst>
          </a:blip>
          <a:srcRect l="3992" t="32688" b="32688"/>
          <a:stretch>
            <a:fillRect/>
          </a:stretch>
        </p:blipFill>
        <p:spPr>
          <a:xfrm>
            <a:off x="1181100" y="3697622"/>
            <a:ext cx="4360134" cy="1572376"/>
          </a:xfrm>
          <a:custGeom>
            <a:avLst/>
            <a:gdLst>
              <a:gd name="connsiteX0" fmla="*/ 0 w 4360134"/>
              <a:gd name="connsiteY0" fmla="*/ 0 h 1572376"/>
              <a:gd name="connsiteX1" fmla="*/ 4360134 w 4360134"/>
              <a:gd name="connsiteY1" fmla="*/ 0 h 1572376"/>
              <a:gd name="connsiteX2" fmla="*/ 4360134 w 4360134"/>
              <a:gd name="connsiteY2" fmla="*/ 1572376 h 1572376"/>
              <a:gd name="connsiteX3" fmla="*/ 0 w 4360134"/>
              <a:gd name="connsiteY3" fmla="*/ 1572376 h 1572376"/>
            </a:gdLst>
            <a:ahLst/>
            <a:cxnLst>
              <a:cxn ang="0">
                <a:pos x="connsiteX0" y="connsiteY0"/>
              </a:cxn>
              <a:cxn ang="0">
                <a:pos x="connsiteX1" y="connsiteY1"/>
              </a:cxn>
              <a:cxn ang="0">
                <a:pos x="connsiteX2" y="connsiteY2"/>
              </a:cxn>
              <a:cxn ang="0">
                <a:pos x="connsiteX3" y="connsiteY3"/>
              </a:cxn>
            </a:cxnLst>
            <a:rect l="l" t="t" r="r" b="b"/>
            <a:pathLst>
              <a:path w="4360134" h="1572376">
                <a:moveTo>
                  <a:pt x="0" y="0"/>
                </a:moveTo>
                <a:lnTo>
                  <a:pt x="4360134" y="0"/>
                </a:lnTo>
                <a:lnTo>
                  <a:pt x="4360134" y="1572376"/>
                </a:lnTo>
                <a:lnTo>
                  <a:pt x="0" y="1572376"/>
                </a:lnTo>
                <a:close/>
              </a:path>
            </a:pathLst>
          </a:custGeom>
        </p:spPr>
      </p:pic>
      <p:grpSp>
        <p:nvGrpSpPr>
          <p:cNvPr id="46" name="组合 45"/>
          <p:cNvGrpSpPr/>
          <p:nvPr/>
        </p:nvGrpSpPr>
        <p:grpSpPr>
          <a:xfrm>
            <a:off x="601806" y="1930105"/>
            <a:ext cx="2496447" cy="1702071"/>
            <a:chOff x="1926492" y="1687218"/>
            <a:chExt cx="2496447" cy="1702071"/>
          </a:xfrm>
        </p:grpSpPr>
        <p:sp>
          <p:nvSpPr>
            <p:cNvPr id="39" name="文本框 38"/>
            <p:cNvSpPr txBox="1"/>
            <p:nvPr/>
          </p:nvSpPr>
          <p:spPr>
            <a:xfrm>
              <a:off x="1926492" y="1687218"/>
              <a:ext cx="2496447" cy="1446550"/>
            </a:xfrm>
            <a:prstGeom prst="rect">
              <a:avLst/>
            </a:prstGeom>
            <a:noFill/>
          </p:spPr>
          <p:txBody>
            <a:bodyPr wrap="square" rtlCol="0">
              <a:spAutoFit/>
            </a:bodyPr>
            <a:lstStyle/>
            <a:p>
              <a:pPr algn="ctr"/>
              <a:r>
                <a:rPr lang="zh-CN" altLang="en-US" sz="88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目录</a:t>
              </a:r>
              <a:endParaRPr lang="zh-CN" altLang="en-US" sz="88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sp>
          <p:nvSpPr>
            <p:cNvPr id="40" name="文本框 39"/>
            <p:cNvSpPr txBox="1"/>
            <p:nvPr/>
          </p:nvSpPr>
          <p:spPr>
            <a:xfrm>
              <a:off x="1926492" y="2804514"/>
              <a:ext cx="2496447" cy="584775"/>
            </a:xfrm>
            <a:prstGeom prst="rect">
              <a:avLst/>
            </a:prstGeom>
            <a:noFill/>
          </p:spPr>
          <p:txBody>
            <a:bodyPr wrap="square" rtlCol="0">
              <a:spAutoFit/>
            </a:bodyPr>
            <a:lstStyle/>
            <a:p>
              <a:pPr algn="ctr"/>
              <a:r>
                <a:rPr lang="en-US" altLang="zh-CN" sz="3200" dirty="0">
                  <a:solidFill>
                    <a:schemeClr val="tx1">
                      <a:lumMod val="65000"/>
                      <a:lumOff val="35000"/>
                    </a:schemeClr>
                  </a:solidFill>
                  <a:latin typeface="华文新魏" panose="02010800040101010101" charset="-122"/>
                  <a:ea typeface="华文新魏" panose="02010800040101010101" charset="-122"/>
                </a:rPr>
                <a:t>Directory</a:t>
              </a:r>
              <a:endParaRPr lang="zh-CN" altLang="en-US" sz="3200" dirty="0">
                <a:solidFill>
                  <a:schemeClr val="tx1">
                    <a:lumMod val="65000"/>
                    <a:lumOff val="35000"/>
                  </a:schemeClr>
                </a:solidFill>
                <a:latin typeface="华文新魏" panose="02010800040101010101" charset="-122"/>
                <a:ea typeface="华文新魏" panose="02010800040101010101" charset="-122"/>
              </a:endParaRPr>
            </a:p>
          </p:txBody>
        </p:sp>
      </p:grpSp>
      <p:pic>
        <p:nvPicPr>
          <p:cNvPr id="2" name="图片 1" descr="1"/>
          <p:cNvPicPr>
            <a:picLocks noChangeAspect="1"/>
          </p:cNvPicPr>
          <p:nvPr>
            <p:custDataLst>
              <p:tags r:id="rId4"/>
            </p:custDataLst>
          </p:nvPr>
        </p:nvPicPr>
        <p:blipFill rotWithShape="1">
          <a:blip r:embed="rId5"/>
          <a:srcRect t="34281" b="10200"/>
          <a:stretch>
            <a:fillRect/>
          </a:stretch>
        </p:blipFill>
        <p:spPr>
          <a:xfrm>
            <a:off x="0" y="2760133"/>
            <a:ext cx="12192000" cy="4097867"/>
          </a:xfrm>
          <a:prstGeom prst="rect">
            <a:avLst/>
          </a:prstGeom>
        </p:spPr>
      </p:pic>
      <p:grpSp>
        <p:nvGrpSpPr>
          <p:cNvPr id="50" name="组合 49"/>
          <p:cNvGrpSpPr/>
          <p:nvPr/>
        </p:nvGrpSpPr>
        <p:grpSpPr>
          <a:xfrm>
            <a:off x="2182495" y="1165943"/>
            <a:ext cx="6948170" cy="4178388"/>
            <a:chOff x="5815711" y="1831837"/>
            <a:chExt cx="3006793" cy="3607288"/>
          </a:xfrm>
        </p:grpSpPr>
        <p:sp>
          <p:nvSpPr>
            <p:cNvPr id="9" name="文本框 8"/>
            <p:cNvSpPr txBox="1"/>
            <p:nvPr/>
          </p:nvSpPr>
          <p:spPr>
            <a:xfrm>
              <a:off x="6719783" y="1951823"/>
              <a:ext cx="2102721" cy="344275"/>
            </a:xfrm>
            <a:prstGeom prst="rect">
              <a:avLst/>
            </a:prstGeom>
            <a:noFill/>
          </p:spPr>
          <p:txBody>
            <a:bodyPr wrap="square" rtlCol="0">
              <a:spAutoFit/>
            </a:bodyPr>
            <a:lstStyle/>
            <a:p>
              <a:r>
                <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加强“新课标”内涵落地，强化课程建设。</a:t>
              </a:r>
              <a:endPar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grpSp>
          <p:nvGrpSpPr>
            <p:cNvPr id="6" name="组合 5"/>
            <p:cNvGrpSpPr/>
            <p:nvPr/>
          </p:nvGrpSpPr>
          <p:grpSpPr>
            <a:xfrm>
              <a:off x="5886243" y="1831837"/>
              <a:ext cx="794043" cy="595892"/>
              <a:chOff x="6445000" y="2132320"/>
              <a:chExt cx="794043" cy="595892"/>
            </a:xfrm>
          </p:grpSpPr>
          <p:sp>
            <p:nvSpPr>
              <p:cNvPr id="7" name="椭圆 6"/>
              <p:cNvSpPr/>
              <p:nvPr/>
            </p:nvSpPr>
            <p:spPr>
              <a:xfrm>
                <a:off x="6654757" y="2132320"/>
                <a:ext cx="584286" cy="5842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lumMod val="85000"/>
                      <a:lumOff val="15000"/>
                    </a:schemeClr>
                  </a:solidFill>
                </a:endParaRPr>
              </a:p>
            </p:txBody>
          </p:sp>
          <p:sp>
            <p:nvSpPr>
              <p:cNvPr id="8" name="文本框 7"/>
              <p:cNvSpPr txBox="1"/>
              <p:nvPr/>
            </p:nvSpPr>
            <p:spPr>
              <a:xfrm flipH="1">
                <a:off x="6445000" y="2224408"/>
                <a:ext cx="742511" cy="503804"/>
              </a:xfrm>
              <a:prstGeom prst="rect">
                <a:avLst/>
              </a:prstGeom>
              <a:noFill/>
            </p:spPr>
            <p:txBody>
              <a:bodyPr wrap="square" rtlCol="0">
                <a:spAutoFit/>
              </a:bodyPr>
              <a:lstStyle/>
              <a:p>
                <a:pPr algn="r"/>
                <a:r>
                  <a:rPr lang="en-US" altLang="zh-CN" sz="3200" dirty="0">
                    <a:solidFill>
                      <a:schemeClr val="tx1">
                        <a:lumMod val="85000"/>
                        <a:lumOff val="15000"/>
                      </a:schemeClr>
                    </a:solidFill>
                    <a:latin typeface="华文新魏" panose="02010800040101010101" charset="-122"/>
                    <a:ea typeface="华文新魏" panose="02010800040101010101" charset="-122"/>
                  </a:rPr>
                  <a:t>01/</a:t>
                </a:r>
                <a:endParaRPr lang="zh-CN" altLang="en-US" sz="3200" dirty="0">
                  <a:solidFill>
                    <a:schemeClr val="tx1">
                      <a:lumMod val="85000"/>
                      <a:lumOff val="15000"/>
                    </a:schemeClr>
                  </a:solidFill>
                  <a:latin typeface="华文新魏" panose="02010800040101010101" charset="-122"/>
                  <a:ea typeface="华文新魏" panose="02010800040101010101" charset="-122"/>
                </a:endParaRPr>
              </a:p>
            </p:txBody>
          </p:sp>
        </p:grpSp>
        <p:sp>
          <p:nvSpPr>
            <p:cNvPr id="16" name="文本框 15"/>
            <p:cNvSpPr txBox="1"/>
            <p:nvPr/>
          </p:nvSpPr>
          <p:spPr>
            <a:xfrm>
              <a:off x="6743549" y="2907197"/>
              <a:ext cx="1980029" cy="344275"/>
            </a:xfrm>
            <a:prstGeom prst="rect">
              <a:avLst/>
            </a:prstGeom>
            <a:noFill/>
          </p:spPr>
          <p:txBody>
            <a:bodyPr wrap="square" rtlCol="0">
              <a:spAutoFit/>
            </a:bodyPr>
            <a:lstStyle/>
            <a:p>
              <a:r>
                <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加强学生素养发展,深化育人一体化</a:t>
              </a:r>
              <a:endPar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grpSp>
          <p:nvGrpSpPr>
            <p:cNvPr id="13" name="组合 12"/>
            <p:cNvGrpSpPr/>
            <p:nvPr/>
          </p:nvGrpSpPr>
          <p:grpSpPr>
            <a:xfrm>
              <a:off x="5815711" y="2850803"/>
              <a:ext cx="864575" cy="595892"/>
              <a:chOff x="6374468" y="2132320"/>
              <a:chExt cx="864575" cy="595892"/>
            </a:xfrm>
          </p:grpSpPr>
          <p:sp>
            <p:nvSpPr>
              <p:cNvPr id="14" name="椭圆 13"/>
              <p:cNvSpPr/>
              <p:nvPr/>
            </p:nvSpPr>
            <p:spPr>
              <a:xfrm>
                <a:off x="6654757" y="2132320"/>
                <a:ext cx="584286" cy="5842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lumMod val="85000"/>
                      <a:lumOff val="15000"/>
                    </a:schemeClr>
                  </a:solidFill>
                </a:endParaRPr>
              </a:p>
            </p:txBody>
          </p:sp>
          <p:sp>
            <p:nvSpPr>
              <p:cNvPr id="15" name="文本框 14"/>
              <p:cNvSpPr txBox="1"/>
              <p:nvPr/>
            </p:nvSpPr>
            <p:spPr>
              <a:xfrm flipH="1">
                <a:off x="6374468" y="2224408"/>
                <a:ext cx="813043" cy="503804"/>
              </a:xfrm>
              <a:prstGeom prst="rect">
                <a:avLst/>
              </a:prstGeom>
              <a:noFill/>
            </p:spPr>
            <p:txBody>
              <a:bodyPr wrap="square" rtlCol="0">
                <a:spAutoFit/>
              </a:bodyPr>
              <a:lstStyle/>
              <a:p>
                <a:pPr algn="r"/>
                <a:r>
                  <a:rPr lang="en-US" altLang="zh-CN" sz="3200" dirty="0">
                    <a:solidFill>
                      <a:schemeClr val="tx1">
                        <a:lumMod val="50000"/>
                        <a:lumOff val="50000"/>
                      </a:schemeClr>
                    </a:solidFill>
                    <a:latin typeface="华文新魏" panose="02010800040101010101" charset="-122"/>
                    <a:ea typeface="华文新魏" panose="02010800040101010101" charset="-122"/>
                  </a:rPr>
                  <a:t>02/</a:t>
                </a:r>
                <a:endParaRPr lang="zh-CN" altLang="en-US" sz="3200" dirty="0">
                  <a:solidFill>
                    <a:schemeClr val="tx1">
                      <a:lumMod val="50000"/>
                      <a:lumOff val="50000"/>
                    </a:schemeClr>
                  </a:solidFill>
                  <a:latin typeface="华文新魏" panose="02010800040101010101" charset="-122"/>
                  <a:ea typeface="华文新魏" panose="02010800040101010101" charset="-122"/>
                </a:endParaRPr>
              </a:p>
            </p:txBody>
          </p:sp>
        </p:grpSp>
        <p:sp>
          <p:nvSpPr>
            <p:cNvPr id="23" name="文本框 22"/>
            <p:cNvSpPr txBox="1"/>
            <p:nvPr/>
          </p:nvSpPr>
          <p:spPr>
            <a:xfrm>
              <a:off x="6804553" y="3961248"/>
              <a:ext cx="1980029" cy="344275"/>
            </a:xfrm>
            <a:prstGeom prst="rect">
              <a:avLst/>
            </a:prstGeom>
            <a:noFill/>
          </p:spPr>
          <p:txBody>
            <a:bodyPr wrap="square" rtlCol="0">
              <a:spAutoFit/>
            </a:bodyPr>
            <a:lstStyle/>
            <a:p>
              <a:r>
                <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加强教务工作精细化，规范工作品质化</a:t>
              </a:r>
              <a:endPar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sp>
          <p:nvSpPr>
            <p:cNvPr id="22" name="文本框 21"/>
            <p:cNvSpPr txBox="1"/>
            <p:nvPr/>
          </p:nvSpPr>
          <p:spPr>
            <a:xfrm flipH="1">
              <a:off x="5815711" y="4017313"/>
              <a:ext cx="813043" cy="503804"/>
            </a:xfrm>
            <a:prstGeom prst="rect">
              <a:avLst/>
            </a:prstGeom>
            <a:noFill/>
          </p:spPr>
          <p:txBody>
            <a:bodyPr wrap="square" rtlCol="0">
              <a:spAutoFit/>
            </a:bodyPr>
            <a:lstStyle/>
            <a:p>
              <a:pPr algn="r"/>
              <a:r>
                <a:rPr lang="en-US" altLang="zh-CN" sz="3200" dirty="0">
                  <a:solidFill>
                    <a:schemeClr val="tx1">
                      <a:lumMod val="85000"/>
                      <a:lumOff val="15000"/>
                    </a:schemeClr>
                  </a:solidFill>
                  <a:latin typeface="华文新魏" panose="02010800040101010101" charset="-122"/>
                  <a:ea typeface="华文新魏" panose="02010800040101010101" charset="-122"/>
                </a:rPr>
                <a:t>03/</a:t>
              </a:r>
              <a:endParaRPr lang="zh-CN" altLang="en-US" sz="3200" dirty="0">
                <a:solidFill>
                  <a:schemeClr val="tx1">
                    <a:lumMod val="85000"/>
                    <a:lumOff val="15000"/>
                  </a:schemeClr>
                </a:solidFill>
                <a:latin typeface="华文新魏" panose="02010800040101010101" charset="-122"/>
                <a:ea typeface="华文新魏" panose="02010800040101010101" charset="-122"/>
              </a:endParaRPr>
            </a:p>
          </p:txBody>
        </p:sp>
        <p:sp>
          <p:nvSpPr>
            <p:cNvPr id="30" name="文本框 29"/>
            <p:cNvSpPr txBox="1"/>
            <p:nvPr/>
          </p:nvSpPr>
          <p:spPr>
            <a:xfrm>
              <a:off x="6804553" y="5014751"/>
              <a:ext cx="1980029" cy="344275"/>
            </a:xfrm>
            <a:prstGeom prst="rect">
              <a:avLst/>
            </a:prstGeom>
            <a:noFill/>
          </p:spPr>
          <p:txBody>
            <a:bodyPr wrap="square" rtlCol="0">
              <a:spAutoFit/>
            </a:bodyPr>
            <a:lstStyle/>
            <a:p>
              <a:r>
                <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rPr>
                <a:t>加强行知践悟，以思而求进</a:t>
              </a:r>
              <a:endParaRPr lang="zh-CN" altLang="en-US" sz="2000" dirty="0">
                <a:solidFill>
                  <a:schemeClr val="tx1">
                    <a:lumMod val="85000"/>
                    <a:lumOff val="15000"/>
                  </a:schemeClr>
                </a:solidFill>
                <a:latin typeface="腾祥范笑歌楷书简" panose="01010104010101010101" pitchFamily="2" charset="-122"/>
                <a:ea typeface="腾祥范笑歌楷书简" panose="01010104010101010101" pitchFamily="2" charset="-122"/>
              </a:endParaRPr>
            </a:p>
          </p:txBody>
        </p:sp>
        <p:sp>
          <p:nvSpPr>
            <p:cNvPr id="29" name="文本框 28"/>
            <p:cNvSpPr txBox="1"/>
            <p:nvPr/>
          </p:nvSpPr>
          <p:spPr>
            <a:xfrm flipH="1">
              <a:off x="5815712" y="4935321"/>
              <a:ext cx="813043" cy="503804"/>
            </a:xfrm>
            <a:prstGeom prst="rect">
              <a:avLst/>
            </a:prstGeom>
            <a:noFill/>
          </p:spPr>
          <p:txBody>
            <a:bodyPr wrap="square" rtlCol="0">
              <a:spAutoFit/>
            </a:bodyPr>
            <a:lstStyle/>
            <a:p>
              <a:pPr algn="r"/>
              <a:r>
                <a:rPr lang="en-US" altLang="zh-CN" sz="3200" dirty="0">
                  <a:solidFill>
                    <a:schemeClr val="tx1">
                      <a:lumMod val="50000"/>
                      <a:lumOff val="50000"/>
                    </a:schemeClr>
                  </a:solidFill>
                  <a:latin typeface="华文新魏" panose="02010800040101010101" charset="-122"/>
                  <a:ea typeface="华文新魏" panose="02010800040101010101" charset="-122"/>
                </a:rPr>
                <a:t>04/</a:t>
              </a:r>
              <a:endParaRPr lang="zh-CN" altLang="en-US" sz="3200" dirty="0">
                <a:solidFill>
                  <a:schemeClr val="tx1">
                    <a:lumMod val="50000"/>
                    <a:lumOff val="50000"/>
                  </a:schemeClr>
                </a:solidFill>
                <a:latin typeface="华文新魏" panose="02010800040101010101" charset="-122"/>
                <a:ea typeface="华文新魏" panose="02010800040101010101"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4703059" y="317943"/>
            <a:ext cx="2548809" cy="40011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输入章节标题</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387402" y="2419138"/>
            <a:ext cx="677108" cy="3109595"/>
          </a:xfrm>
          <a:prstGeom prst="rect">
            <a:avLst/>
          </a:prstGeom>
          <a:noFill/>
        </p:spPr>
        <p:txBody>
          <a:bodyPr vert="eaVert" wrap="square" rtlCol="0">
            <a:spAutoFit/>
          </a:bodyPr>
          <a:lstStyle/>
          <a:p>
            <a:pPr algn="dist"/>
            <a:r>
              <a:rPr lang="zh-CN" altLang="en-US" sz="3200">
                <a:solidFill>
                  <a:schemeClr val="tx1">
                    <a:lumMod val="75000"/>
                    <a:lumOff val="25000"/>
                  </a:schemeClr>
                </a:solidFill>
                <a:latin typeface="杨任东竹石体-Extralight" panose="02000000000000000000" pitchFamily="2" charset="-122"/>
                <a:ea typeface="杨任东竹石体-Extralight" panose="02000000000000000000" pitchFamily="2" charset="-122"/>
              </a:rPr>
              <a:t>在此输入标题</a:t>
            </a:r>
            <a:endParaRPr lang="zh-CN" altLang="en-US" sz="3200">
              <a:solidFill>
                <a:schemeClr val="tx1">
                  <a:lumMod val="75000"/>
                  <a:lumOff val="25000"/>
                </a:schemeClr>
              </a:solidFill>
              <a:latin typeface="杨任东竹石体-Extralight" panose="02000000000000000000" pitchFamily="2" charset="-122"/>
              <a:ea typeface="杨任东竹石体-Extralight" panose="02000000000000000000" pitchFamily="2" charset="-122"/>
            </a:endParaRPr>
          </a:p>
        </p:txBody>
      </p:sp>
      <p:pic>
        <p:nvPicPr>
          <p:cNvPr id="6" name="图片 5" descr="图片1"/>
          <p:cNvPicPr>
            <a:picLocks noChangeAspect="1"/>
          </p:cNvPicPr>
          <p:nvPr/>
        </p:nvPicPr>
        <p:blipFill>
          <a:blip r:embed="rId1"/>
          <a:stretch>
            <a:fillRect/>
          </a:stretch>
        </p:blipFill>
        <p:spPr>
          <a:xfrm>
            <a:off x="5234940" y="2444115"/>
            <a:ext cx="4937760" cy="1824990"/>
          </a:xfrm>
          <a:prstGeom prst="rect">
            <a:avLst/>
          </a:prstGeom>
        </p:spPr>
      </p:pic>
      <p:sp>
        <p:nvSpPr>
          <p:cNvPr id="7" name="文本框 6"/>
          <p:cNvSpPr txBox="1"/>
          <p:nvPr/>
        </p:nvSpPr>
        <p:spPr>
          <a:xfrm>
            <a:off x="5154295" y="4705985"/>
            <a:ext cx="4926965" cy="1031875"/>
          </a:xfrm>
          <a:prstGeom prst="rect">
            <a:avLst/>
          </a:prstGeom>
          <a:noFill/>
        </p:spPr>
        <p:txBody>
          <a:bodyPr wrap="square" lIns="90170" rIns="90170" rtlCol="0">
            <a:spAutoFit/>
          </a:bodyPr>
          <a:lstStyle/>
          <a:p>
            <a:pPr algn="l">
              <a:lnSpc>
                <a:spcPct val="170000"/>
              </a:lnSpc>
            </a:pPr>
            <a:r>
              <a:rPr lang="zh-CN" altLang="en-US" sz="1200" spc="100">
                <a:solidFill>
                  <a:schemeClr val="tx1"/>
                </a:solidFill>
                <a:uFillTx/>
                <a:latin typeface="华文新魏" panose="02010800040101010101" charset="-122"/>
                <a:ea typeface="华文新魏" panose="02010800040101010101" charset="-122"/>
              </a:rPr>
              <a:t>在此添加文本内容整齐的排版使界面看起来更加美观正文字体建议十到十四号大小</a:t>
            </a:r>
            <a:r>
              <a:rPr lang="zh-CN" altLang="en-US" sz="1200" spc="100">
                <a:uFillTx/>
                <a:latin typeface="华文新魏" panose="02010800040101010101" charset="-122"/>
                <a:ea typeface="华文新魏" panose="02010800040101010101" charset="-122"/>
                <a:sym typeface="+mn-ea"/>
              </a:rPr>
              <a:t>在此添加文本内容整齐的排版使界面看起来更加美观正文字体建议十到十四号大小</a:t>
            </a:r>
            <a:endParaRPr lang="zh-CN" altLang="en-US" sz="1200" spc="100">
              <a:solidFill>
                <a:schemeClr val="tx1"/>
              </a:solidFill>
              <a:uFillTx/>
              <a:latin typeface="华文新魏" panose="02010800040101010101" charset="-122"/>
              <a:ea typeface="华文新魏" panose="02010800040101010101" charset="-122"/>
            </a:endParaRPr>
          </a:p>
        </p:txBody>
      </p:sp>
      <p:cxnSp>
        <p:nvCxnSpPr>
          <p:cNvPr id="8" name="直接连接符 7"/>
          <p:cNvCxnSpPr/>
          <p:nvPr/>
        </p:nvCxnSpPr>
        <p:spPr>
          <a:xfrm>
            <a:off x="1999826" y="2472267"/>
            <a:ext cx="0" cy="3056466"/>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1" b="10200"/>
          <a:stretch>
            <a:fillRect/>
          </a:stretch>
        </p:blipFill>
        <p:spPr>
          <a:xfrm>
            <a:off x="0" y="2760133"/>
            <a:ext cx="12192000" cy="4097867"/>
          </a:xfrm>
          <a:prstGeom prst="rect">
            <a:avLst/>
          </a:prstGeom>
        </p:spPr>
      </p:pic>
      <p:sp>
        <p:nvSpPr>
          <p:cNvPr id="3" name="矩形 2"/>
          <p:cNvSpPr/>
          <p:nvPr/>
        </p:nvSpPr>
        <p:spPr>
          <a:xfrm>
            <a:off x="1202913" y="1227068"/>
            <a:ext cx="9786174" cy="1323439"/>
          </a:xfrm>
          <a:prstGeom prst="rect">
            <a:avLst/>
          </a:prstGeom>
        </p:spPr>
        <p:txBody>
          <a:bodyPr wrap="square">
            <a:spAutoFit/>
          </a:bodyPr>
          <a:lstStyle/>
          <a:p>
            <a:pPr algn="dist"/>
            <a:r>
              <a:rPr lang="zh-CN" altLang="en-US" sz="8000">
                <a:latin typeface="禹卫书法行书简体" panose="02000603000000000000" pitchFamily="2" charset="-122"/>
                <a:ea typeface="禹卫书法行书简体" panose="02000603000000000000" pitchFamily="2" charset="-122"/>
              </a:rPr>
              <a:t>分</a:t>
            </a:r>
            <a:r>
              <a:rPr lang="zh-CN" altLang="en-US" sz="4800">
                <a:latin typeface="禹卫书法行书简体" panose="02000603000000000000" pitchFamily="2" charset="-122"/>
                <a:ea typeface="禹卫书法行书简体" panose="02000603000000000000" pitchFamily="2" charset="-122"/>
              </a:rPr>
              <a:t>野</a:t>
            </a:r>
            <a:r>
              <a:rPr lang="zh-CN" altLang="en-US" sz="8000">
                <a:latin typeface="禹卫书法行书简体" panose="02000603000000000000" pitchFamily="2" charset="-122"/>
                <a:ea typeface="禹卫书法行书简体" panose="02000603000000000000" pitchFamily="2" charset="-122"/>
              </a:rPr>
              <a:t>中</a:t>
            </a:r>
            <a:r>
              <a:rPr lang="zh-CN" altLang="en-US" sz="4800">
                <a:latin typeface="禹卫书法行书简体" panose="02000603000000000000" pitchFamily="2" charset="-122"/>
                <a:ea typeface="禹卫书法行书简体" panose="02000603000000000000" pitchFamily="2" charset="-122"/>
              </a:rPr>
              <a:t>峰</a:t>
            </a:r>
            <a:r>
              <a:rPr lang="zh-CN" altLang="en-US" sz="8000">
                <a:latin typeface="禹卫书法行书简体" panose="02000603000000000000" pitchFamily="2" charset="-122"/>
                <a:ea typeface="禹卫书法行书简体" panose="02000603000000000000" pitchFamily="2" charset="-122"/>
              </a:rPr>
              <a:t>变</a:t>
            </a:r>
            <a:r>
              <a:rPr lang="zh-CN" altLang="en-US" sz="4800">
                <a:latin typeface="禹卫书法行书简体" panose="02000603000000000000" pitchFamily="2" charset="-122"/>
                <a:ea typeface="禹卫书法行书简体" panose="02000603000000000000" pitchFamily="2" charset="-122"/>
              </a:rPr>
              <a:t>  阴</a:t>
            </a:r>
            <a:r>
              <a:rPr lang="zh-CN" altLang="en-US" sz="8000">
                <a:latin typeface="禹卫书法行书简体" panose="02000603000000000000" pitchFamily="2" charset="-122"/>
                <a:ea typeface="禹卫书法行书简体" panose="02000603000000000000" pitchFamily="2" charset="-122"/>
              </a:rPr>
              <a:t>晴</a:t>
            </a:r>
            <a:r>
              <a:rPr lang="zh-CN" altLang="en-US" sz="4800">
                <a:latin typeface="禹卫书法行书简体" panose="02000603000000000000" pitchFamily="2" charset="-122"/>
                <a:ea typeface="禹卫书法行书简体" panose="02000603000000000000" pitchFamily="2" charset="-122"/>
              </a:rPr>
              <a:t>众</a:t>
            </a:r>
            <a:r>
              <a:rPr lang="zh-CN" altLang="en-US" sz="8000">
                <a:latin typeface="禹卫书法行书简体" panose="02000603000000000000" pitchFamily="2" charset="-122"/>
                <a:ea typeface="禹卫书法行书简体" panose="02000603000000000000" pitchFamily="2" charset="-122"/>
              </a:rPr>
              <a:t>壑</a:t>
            </a:r>
            <a:r>
              <a:rPr lang="zh-CN" altLang="en-US" sz="4800">
                <a:latin typeface="禹卫书法行书简体" panose="02000603000000000000" pitchFamily="2" charset="-122"/>
                <a:ea typeface="禹卫书法行书简体" panose="02000603000000000000" pitchFamily="2" charset="-122"/>
              </a:rPr>
              <a:t>殊</a:t>
            </a:r>
            <a:endParaRPr lang="zh-CN" altLang="en-US" sz="48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grpSp>
        <p:nvGrpSpPr>
          <p:cNvPr id="4" name="组合 11"/>
          <p:cNvGrpSpPr/>
          <p:nvPr/>
        </p:nvGrpSpPr>
        <p:grpSpPr>
          <a:xfrm>
            <a:off x="10516012" y="3101080"/>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5" y="6563"/>
              <a:ext cx="534"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山水</a:t>
              </a:r>
              <a:endParaRPr lang="zh-CN" altLang="en-US" sz="1200">
                <a:solidFill>
                  <a:schemeClr val="bg1"/>
                </a:solidFill>
                <a:latin typeface="禹卫书法行书繁体" panose="02000603000000000000" charset="-122"/>
                <a:ea typeface="禹卫书法行书繁体" panose="02000603000000000000" charset="-122"/>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0" b="21140"/>
          <a:stretch>
            <a:fillRect/>
          </a:stretch>
        </p:blipFill>
        <p:spPr>
          <a:xfrm>
            <a:off x="-1" y="3429000"/>
            <a:ext cx="12192000" cy="3429001"/>
          </a:xfrm>
          <a:prstGeom prst="rect">
            <a:avLst/>
          </a:prstGeom>
        </p:spPr>
      </p:pic>
      <p:sp>
        <p:nvSpPr>
          <p:cNvPr id="3" name="矩形 2"/>
          <p:cNvSpPr/>
          <p:nvPr/>
        </p:nvSpPr>
        <p:spPr>
          <a:xfrm>
            <a:off x="1442383" y="823602"/>
            <a:ext cx="1198245" cy="1957343"/>
          </a:xfrm>
          <a:prstGeom prst="rect">
            <a:avLst/>
          </a:prstGeom>
        </p:spPr>
        <p:txBody>
          <a:bodyPr vert="eaVert" wrap="square">
            <a:spAutoFit/>
          </a:bodyPr>
          <a:lstStyle/>
          <a:p>
            <a:pPr algn="dist"/>
            <a:r>
              <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rPr>
              <a:t>壹</a:t>
            </a:r>
            <a:endPar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grpSp>
        <p:nvGrpSpPr>
          <p:cNvPr id="4" name="组合 11"/>
          <p:cNvGrpSpPr/>
          <p:nvPr/>
        </p:nvGrpSpPr>
        <p:grpSpPr>
          <a:xfrm>
            <a:off x="11337278" y="3058747"/>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5" y="6563"/>
              <a:ext cx="534"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山水</a:t>
              </a:r>
              <a:endParaRPr lang="zh-CN" altLang="en-US" sz="1200">
                <a:solidFill>
                  <a:schemeClr val="bg1"/>
                </a:solidFill>
                <a:latin typeface="禹卫书法行书繁体" panose="02000603000000000000" charset="-122"/>
                <a:ea typeface="禹卫书法行书繁体" panose="02000603000000000000" charset="-122"/>
              </a:endParaRPr>
            </a:p>
          </p:txBody>
        </p:sp>
      </p:grpSp>
      <p:sp>
        <p:nvSpPr>
          <p:cNvPr id="8" name="椭圆 7"/>
          <p:cNvSpPr/>
          <p:nvPr/>
        </p:nvSpPr>
        <p:spPr>
          <a:xfrm>
            <a:off x="1227664" y="932324"/>
            <a:ext cx="1625600" cy="162560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flipH="1">
            <a:off x="3117215" y="1479550"/>
            <a:ext cx="8569325" cy="645160"/>
          </a:xfrm>
          <a:prstGeom prst="rect">
            <a:avLst/>
          </a:prstGeom>
          <a:noFill/>
        </p:spPr>
        <p:txBody>
          <a:bodyPr vert="horz" wrap="square" rtlCol="0">
            <a:spAutoFit/>
          </a:bodyPr>
          <a:lstStyle/>
          <a:p>
            <a:pPr algn="l"/>
            <a:r>
              <a:rPr lang="zh-CN" altLang="en-US" sz="3600" b="1">
                <a:solidFill>
                  <a:schemeClr val="tx1">
                    <a:lumMod val="75000"/>
                    <a:lumOff val="25000"/>
                  </a:schemeClr>
                </a:solidFill>
                <a:latin typeface="禹卫书法行书简体" panose="02000603000000000000" pitchFamily="2" charset="-122"/>
                <a:ea typeface="禹卫书法行书简体" panose="02000603000000000000" pitchFamily="2" charset="-122"/>
              </a:rPr>
              <a:t>加强“新课标”内涵落地，强化课程建设。</a:t>
            </a:r>
            <a:endParaRPr lang="zh-CN" altLang="en-US" sz="3600" b="1">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11" name="直接连接符 10"/>
          <p:cNvCxnSpPr/>
          <p:nvPr/>
        </p:nvCxnSpPr>
        <p:spPr>
          <a:xfrm flipV="1">
            <a:off x="2984498" y="2434514"/>
            <a:ext cx="8691880" cy="1651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9094470" y="2006600"/>
            <a:ext cx="2714625" cy="1833880"/>
          </a:xfrm>
          <a:prstGeom prst="round2SameRect">
            <a:avLst/>
          </a:prstGeom>
          <a:noFill/>
          <a:ln w="9525">
            <a:solidFill>
              <a:schemeClr val="bg2">
                <a:lumMod val="90000"/>
              </a:schemeClr>
            </a:solidFill>
          </a:ln>
        </p:spPr>
      </p:pic>
      <p:sp>
        <p:nvSpPr>
          <p:cNvPr id="2" name="文本框 1"/>
          <p:cNvSpPr txBox="1"/>
          <p:nvPr/>
        </p:nvSpPr>
        <p:spPr>
          <a:xfrm flipH="1">
            <a:off x="3564255" y="301625"/>
            <a:ext cx="5720080" cy="39878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1.强化调研效度，深化弘雅课堂转型。</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459230" y="992505"/>
            <a:ext cx="10405745" cy="2936240"/>
          </a:xfrm>
          <a:prstGeom prst="rect">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2" y="1274204"/>
            <a:ext cx="2476515" cy="2476515"/>
          </a:xfrm>
          <a:prstGeom prst="rect">
            <a:avLst/>
          </a:prstGeom>
        </p:spPr>
      </p:pic>
      <p:sp>
        <p:nvSpPr>
          <p:cNvPr id="9" name="矩形 8"/>
          <p:cNvSpPr/>
          <p:nvPr/>
        </p:nvSpPr>
        <p:spPr>
          <a:xfrm>
            <a:off x="299085" y="4103370"/>
            <a:ext cx="10364470" cy="2515870"/>
          </a:xfrm>
          <a:prstGeom prst="rect">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2" name="图片 111"/>
          <p:cNvPicPr/>
          <p:nvPr/>
        </p:nvPicPr>
        <p:blipFill>
          <a:blip r:embed="rId3"/>
          <a:stretch>
            <a:fillRect/>
          </a:stretch>
        </p:blipFill>
        <p:spPr>
          <a:xfrm>
            <a:off x="480695" y="4220845"/>
            <a:ext cx="3313430" cy="2205355"/>
          </a:xfrm>
          <a:prstGeom prst="rect">
            <a:avLst/>
          </a:prstGeom>
          <a:noFill/>
          <a:ln w="9525">
            <a:solidFill>
              <a:schemeClr val="bg2">
                <a:lumMod val="90000"/>
              </a:schemeClr>
            </a:solidFill>
          </a:ln>
        </p:spPr>
      </p:pic>
      <p:pic>
        <p:nvPicPr>
          <p:cNvPr id="115" name="图片 114"/>
          <p:cNvPicPr/>
          <p:nvPr/>
        </p:nvPicPr>
        <p:blipFill>
          <a:blip r:embed="rId4"/>
          <a:stretch>
            <a:fillRect/>
          </a:stretch>
        </p:blipFill>
        <p:spPr>
          <a:xfrm>
            <a:off x="3952875" y="4297680"/>
            <a:ext cx="3312160" cy="1959610"/>
          </a:xfrm>
          <a:prstGeom prst="rect">
            <a:avLst/>
          </a:prstGeom>
          <a:noFill/>
          <a:ln w="9525">
            <a:solidFill>
              <a:schemeClr val="bg2">
                <a:lumMod val="90000"/>
              </a:schemeClr>
            </a:solidFill>
          </a:ln>
        </p:spPr>
      </p:pic>
      <p:pic>
        <p:nvPicPr>
          <p:cNvPr id="114" name="图片 113"/>
          <p:cNvPicPr/>
          <p:nvPr/>
        </p:nvPicPr>
        <p:blipFill>
          <a:blip r:embed="rId5"/>
          <a:stretch>
            <a:fillRect/>
          </a:stretch>
        </p:blipFill>
        <p:spPr>
          <a:xfrm>
            <a:off x="7423785" y="4220845"/>
            <a:ext cx="3127375" cy="2324735"/>
          </a:xfrm>
          <a:prstGeom prst="rect">
            <a:avLst/>
          </a:prstGeom>
          <a:noFill/>
          <a:ln w="9525">
            <a:solidFill>
              <a:schemeClr val="bg2">
                <a:lumMod val="90000"/>
              </a:schemeClr>
            </a:solidFill>
          </a:ln>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578" y="4121623"/>
            <a:ext cx="2508923" cy="2508923"/>
          </a:xfrm>
          <a:prstGeom prst="rect">
            <a:avLst/>
          </a:prstGeom>
        </p:spPr>
      </p:pic>
      <p:pic>
        <p:nvPicPr>
          <p:cNvPr id="5" name="图片 4"/>
          <p:cNvPicPr>
            <a:picLocks noChangeAspect="1"/>
          </p:cNvPicPr>
          <p:nvPr/>
        </p:nvPicPr>
        <p:blipFill>
          <a:blip r:embed="rId7"/>
          <a:stretch>
            <a:fillRect/>
          </a:stretch>
        </p:blipFill>
        <p:spPr>
          <a:xfrm>
            <a:off x="2301875" y="1165225"/>
            <a:ext cx="3910330" cy="1888490"/>
          </a:xfrm>
          <a:prstGeom prst="rect">
            <a:avLst/>
          </a:prstGeom>
          <a:ln>
            <a:solidFill>
              <a:schemeClr val="bg2">
                <a:lumMod val="90000"/>
              </a:schemeClr>
            </a:solidFill>
          </a:ln>
        </p:spPr>
      </p:pic>
      <p:pic>
        <p:nvPicPr>
          <p:cNvPr id="10" name="图片 9"/>
          <p:cNvPicPr>
            <a:picLocks noChangeAspect="1"/>
          </p:cNvPicPr>
          <p:nvPr/>
        </p:nvPicPr>
        <p:blipFill>
          <a:blip r:embed="rId8"/>
          <a:stretch>
            <a:fillRect/>
          </a:stretch>
        </p:blipFill>
        <p:spPr>
          <a:xfrm>
            <a:off x="2827655" y="1584325"/>
            <a:ext cx="3752850" cy="1635760"/>
          </a:xfrm>
          <a:prstGeom prst="rect">
            <a:avLst/>
          </a:prstGeom>
          <a:ln>
            <a:solidFill>
              <a:schemeClr val="bg2">
                <a:lumMod val="90000"/>
              </a:schemeClr>
            </a:solidFill>
          </a:ln>
        </p:spPr>
      </p:pic>
      <p:pic>
        <p:nvPicPr>
          <p:cNvPr id="15" name="图片 14"/>
          <p:cNvPicPr>
            <a:picLocks noChangeAspect="1"/>
          </p:cNvPicPr>
          <p:nvPr/>
        </p:nvPicPr>
        <p:blipFill>
          <a:blip r:embed="rId9"/>
          <a:stretch>
            <a:fillRect/>
          </a:stretch>
        </p:blipFill>
        <p:spPr>
          <a:xfrm>
            <a:off x="3237230" y="2006600"/>
            <a:ext cx="3807460" cy="1542415"/>
          </a:xfrm>
          <a:prstGeom prst="rect">
            <a:avLst/>
          </a:prstGeom>
          <a:ln>
            <a:solidFill>
              <a:schemeClr val="bg2">
                <a:lumMod val="90000"/>
              </a:schemeClr>
            </a:solidFill>
          </a:ln>
        </p:spPr>
      </p:pic>
      <p:pic>
        <p:nvPicPr>
          <p:cNvPr id="14" name="图片 13"/>
          <p:cNvPicPr>
            <a:picLocks noChangeAspect="1"/>
          </p:cNvPicPr>
          <p:nvPr>
            <p:custDataLst>
              <p:tags r:id="rId10"/>
            </p:custDataLst>
          </p:nvPr>
        </p:nvPicPr>
        <p:blipFill>
          <a:blip r:embed="rId11"/>
          <a:stretch>
            <a:fillRect/>
          </a:stretch>
        </p:blipFill>
        <p:spPr>
          <a:xfrm>
            <a:off x="3794125" y="2336165"/>
            <a:ext cx="3552825" cy="1489075"/>
          </a:xfrm>
          <a:prstGeom prst="rect">
            <a:avLst/>
          </a:prstGeom>
          <a:ln>
            <a:solidFill>
              <a:schemeClr val="bg2">
                <a:lumMod val="90000"/>
              </a:schemeClr>
            </a:solidFill>
          </a:ln>
        </p:spPr>
      </p:pic>
      <p:sp>
        <p:nvSpPr>
          <p:cNvPr id="7" name="文本框 6"/>
          <p:cNvSpPr txBox="1"/>
          <p:nvPr/>
        </p:nvSpPr>
        <p:spPr>
          <a:xfrm>
            <a:off x="609600" y="2171700"/>
            <a:ext cx="1289050" cy="460375"/>
          </a:xfrm>
          <a:prstGeom prst="rect">
            <a:avLst/>
          </a:prstGeom>
        </p:spPr>
        <p:txBody>
          <a:bodyPr wrap="square">
            <a:spAutoFit/>
            <a:extLst>
              <a:ext uri="{4A0BC546-FE56-4ADE-93B0-CB8AF2F6F144}">
                <wpsdc:textFrameExt xmlns:wpsdc="http://www.wps.cn/officeDocument/2022/drawingmlCustomData" type="sub-title"/>
              </a:ext>
            </a:extLst>
          </a:bodyPr>
          <a:p>
            <a:r>
              <a:rPr lang="zh-CN" altLang="en-US" sz="2400" spc="200">
                <a:latin typeface="Arial" panose="020B0604020202020204" pitchFamily="34" charset="0"/>
                <a:ea typeface="微软雅黑" panose="020B0503020204020204" charset="-122"/>
              </a:rPr>
              <a:t>月调研</a:t>
            </a:r>
            <a:endParaRPr lang="zh-CN" altLang="en-US" sz="2400" spc="200">
              <a:latin typeface="Arial" panose="020B0604020202020204" pitchFamily="34" charset="0"/>
              <a:ea typeface="微软雅黑" panose="020B0503020204020204" charset="-122"/>
            </a:endParaRPr>
          </a:p>
        </p:txBody>
      </p:sp>
      <p:sp>
        <p:nvSpPr>
          <p:cNvPr id="8" name="文本框 7"/>
          <p:cNvSpPr txBox="1"/>
          <p:nvPr/>
        </p:nvSpPr>
        <p:spPr>
          <a:xfrm>
            <a:off x="10575925" y="4909185"/>
            <a:ext cx="1289050" cy="829945"/>
          </a:xfrm>
          <a:prstGeom prst="rect">
            <a:avLst/>
          </a:prstGeom>
        </p:spPr>
        <p:txBody>
          <a:bodyPr wrap="square">
            <a:spAutoFit/>
            <a:extLst>
              <a:ext uri="{4A0BC546-FE56-4ADE-93B0-CB8AF2F6F144}">
                <wpsdc:textFrameExt xmlns:wpsdc="http://www.wps.cn/officeDocument/2022/drawingmlCustomData" type="sub-title"/>
              </a:ext>
            </a:extLst>
          </a:bodyPr>
          <a:p>
            <a:r>
              <a:rPr lang="zh-CN" altLang="en-US" sz="2400" spc="200">
                <a:latin typeface="Arial" panose="020B0604020202020204" pitchFamily="34" charset="0"/>
                <a:ea typeface="微软雅黑" panose="020B0503020204020204" charset="-122"/>
              </a:rPr>
              <a:t>上级专项调研</a:t>
            </a:r>
            <a:endParaRPr lang="zh-CN" altLang="en-US" sz="2400" spc="200">
              <a:latin typeface="Arial" panose="020B0604020202020204" pitchFamily="34" charset="0"/>
              <a:ea typeface="微软雅黑" panose="020B0503020204020204" charset="-122"/>
            </a:endParaRPr>
          </a:p>
        </p:txBody>
      </p:sp>
      <p:pic>
        <p:nvPicPr>
          <p:cNvPr id="100" name="图片 99"/>
          <p:cNvPicPr/>
          <p:nvPr/>
        </p:nvPicPr>
        <p:blipFill>
          <a:blip r:embed="rId12"/>
          <a:stretch>
            <a:fillRect/>
          </a:stretch>
        </p:blipFill>
        <p:spPr>
          <a:xfrm>
            <a:off x="7472045" y="1071880"/>
            <a:ext cx="2851785" cy="1981835"/>
          </a:xfrm>
          <a:prstGeom prst="roundRect">
            <a:avLst/>
          </a:prstGeom>
          <a:noFill/>
          <a:ln w="9525">
            <a:solidFill>
              <a:schemeClr val="bg2">
                <a:lumMod val="9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par>
                          <p:cTn id="17" fill="hold">
                            <p:stCondLst>
                              <p:cond delay="1500"/>
                            </p:stCondLst>
                            <p:childTnLst>
                              <p:par>
                                <p:cTn id="18" presetID="3" presetClass="entr" presetSubtype="10" fill="hold" nodeType="after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par>
                          <p:cTn id="21" fill="hold">
                            <p:stCondLst>
                              <p:cond delay="2500"/>
                            </p:stCondLst>
                            <p:childTnLst>
                              <p:par>
                                <p:cTn id="22" presetID="3" presetClass="entr" presetSubtype="10" fill="hold" nodeType="after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1+#ppt_w/2"/>
                                          </p:val>
                                        </p:tav>
                                        <p:tav tm="100000">
                                          <p:val>
                                            <p:strVal val="#ppt_x"/>
                                          </p:val>
                                        </p:tav>
                                      </p:tavLst>
                                    </p:anim>
                                    <p:anim calcmode="lin" valueType="num">
                                      <p:cBhvr additive="base">
                                        <p:cTn id="30"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blinds(horizontal)">
                                      <p:cBhvr>
                                        <p:cTn id="35" dur="500"/>
                                        <p:tgtEl>
                                          <p:spTgt spid="10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14"/>
                                        </p:tgtEl>
                                        <p:attrNameLst>
                                          <p:attrName>style.visibility</p:attrName>
                                        </p:attrNameLst>
                                      </p:cBhvr>
                                      <p:to>
                                        <p:strVal val="visible"/>
                                      </p:to>
                                    </p:set>
                                    <p:anim calcmode="lin" valueType="num">
                                      <p:cBhvr additive="base">
                                        <p:cTn id="45" dur="500" fill="hold"/>
                                        <p:tgtEl>
                                          <p:spTgt spid="114"/>
                                        </p:tgtEl>
                                        <p:attrNameLst>
                                          <p:attrName>ppt_x</p:attrName>
                                        </p:attrNameLst>
                                      </p:cBhvr>
                                      <p:tavLst>
                                        <p:tav tm="0">
                                          <p:val>
                                            <p:strVal val="0-#ppt_w/2"/>
                                          </p:val>
                                        </p:tav>
                                        <p:tav tm="100000">
                                          <p:val>
                                            <p:strVal val="#ppt_x"/>
                                          </p:val>
                                        </p:tav>
                                      </p:tavLst>
                                    </p:anim>
                                    <p:anim calcmode="lin" valueType="num">
                                      <p:cBhvr additive="base">
                                        <p:cTn id="46" dur="500" fill="hold"/>
                                        <p:tgtEl>
                                          <p:spTgt spid="114"/>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ntr" presetSubtype="8" fill="hold" nodeType="afterEffect">
                                  <p:stCondLst>
                                    <p:cond delay="0"/>
                                  </p:stCondLst>
                                  <p:childTnLst>
                                    <p:set>
                                      <p:cBhvr>
                                        <p:cTn id="49" dur="2000" fill="hold">
                                          <p:stCondLst>
                                            <p:cond delay="0"/>
                                          </p:stCondLst>
                                        </p:cTn>
                                        <p:tgtEl>
                                          <p:spTgt spid="115"/>
                                        </p:tgtEl>
                                        <p:attrNameLst>
                                          <p:attrName>style.visibility</p:attrName>
                                        </p:attrNameLst>
                                      </p:cBhvr>
                                      <p:to>
                                        <p:strVal val="visible"/>
                                      </p:to>
                                    </p:set>
                                    <p:anim calcmode="lin" valueType="num">
                                      <p:cBhvr additive="base">
                                        <p:cTn id="50" dur="2000" fill="hold"/>
                                        <p:tgtEl>
                                          <p:spTgt spid="115"/>
                                        </p:tgtEl>
                                        <p:attrNameLst>
                                          <p:attrName>ppt_x</p:attrName>
                                        </p:attrNameLst>
                                      </p:cBhvr>
                                      <p:tavLst>
                                        <p:tav tm="0">
                                          <p:val>
                                            <p:strVal val="0-#ppt_w/2"/>
                                          </p:val>
                                        </p:tav>
                                        <p:tav tm="100000">
                                          <p:val>
                                            <p:strVal val="#ppt_x"/>
                                          </p:val>
                                        </p:tav>
                                      </p:tavLst>
                                    </p:anim>
                                    <p:anim calcmode="lin" valueType="num">
                                      <p:cBhvr additive="base">
                                        <p:cTn id="51" dur="2000" fill="hold"/>
                                        <p:tgtEl>
                                          <p:spTgt spid="115"/>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2" presetClass="entr" presetSubtype="8" fill="hold" nodeType="afterEffect">
                                  <p:stCondLst>
                                    <p:cond delay="0"/>
                                  </p:stCondLst>
                                  <p:childTnLst>
                                    <p:set>
                                      <p:cBhvr>
                                        <p:cTn id="54" dur="2000" fill="hold">
                                          <p:stCondLst>
                                            <p:cond delay="0"/>
                                          </p:stCondLst>
                                        </p:cTn>
                                        <p:tgtEl>
                                          <p:spTgt spid="112"/>
                                        </p:tgtEl>
                                        <p:attrNameLst>
                                          <p:attrName>style.visibility</p:attrName>
                                        </p:attrNameLst>
                                      </p:cBhvr>
                                      <p:to>
                                        <p:strVal val="visible"/>
                                      </p:to>
                                    </p:set>
                                    <p:anim calcmode="lin" valueType="num">
                                      <p:cBhvr additive="base">
                                        <p:cTn id="55" dur="2000" fill="hold"/>
                                        <p:tgtEl>
                                          <p:spTgt spid="112"/>
                                        </p:tgtEl>
                                        <p:attrNameLst>
                                          <p:attrName>ppt_x</p:attrName>
                                        </p:attrNameLst>
                                      </p:cBhvr>
                                      <p:tavLst>
                                        <p:tav tm="0">
                                          <p:val>
                                            <p:strVal val="0-#ppt_w/2"/>
                                          </p:val>
                                        </p:tav>
                                        <p:tav tm="100000">
                                          <p:val>
                                            <p:strVal val="#ppt_x"/>
                                          </p:val>
                                        </p:tav>
                                      </p:tavLst>
                                    </p:anim>
                                    <p:anim calcmode="lin" valueType="num">
                                      <p:cBhvr additive="base">
                                        <p:cTn id="56" dur="2000" fill="hold"/>
                                        <p:tgtEl>
                                          <p:spTgt spid="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p:cNvPicPr>
            <a:picLocks noChangeAspect="1"/>
          </p:cNvPicPr>
          <p:nvPr/>
        </p:nvPicPr>
        <p:blipFill rotWithShape="1">
          <a:blip r:embed="rId1"/>
          <a:srcRect t="34280" b="39082"/>
          <a:stretch>
            <a:fillRect/>
          </a:stretch>
        </p:blipFill>
        <p:spPr>
          <a:xfrm>
            <a:off x="0" y="4809068"/>
            <a:ext cx="12192000" cy="2048932"/>
          </a:xfrm>
          <a:prstGeom prst="rect">
            <a:avLst/>
          </a:prstGeom>
        </p:spPr>
      </p:pic>
      <p:pic>
        <p:nvPicPr>
          <p:cNvPr id="5" name="ECB019B1-382A-4266-B25C-5B523AA43C14-1" descr="wpp"/>
          <p:cNvPicPr>
            <a:picLocks noChangeAspect="1"/>
          </p:cNvPicPr>
          <p:nvPr/>
        </p:nvPicPr>
        <p:blipFill>
          <a:blip r:embed="rId2">
            <a:clrChange>
              <a:clrFrom>
                <a:srgbClr val="FFFFFF">
                  <a:alpha val="100000"/>
                </a:srgbClr>
              </a:clrFrom>
              <a:clrTo>
                <a:srgbClr val="FFFFFF">
                  <a:alpha val="100000"/>
                  <a:alpha val="0"/>
                </a:srgbClr>
              </a:clrTo>
            </a:clrChange>
          </a:blip>
          <a:srcRect l="6544" t="12946" r="5385" b="10213"/>
          <a:stretch>
            <a:fillRect/>
          </a:stretch>
        </p:blipFill>
        <p:spPr>
          <a:xfrm>
            <a:off x="1239520" y="1260475"/>
            <a:ext cx="8928100" cy="4984750"/>
          </a:xfrm>
          <a:prstGeom prst="rect">
            <a:avLst/>
          </a:prstGeom>
        </p:spPr>
      </p:pic>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3655060" y="300990"/>
            <a:ext cx="5080000" cy="368300"/>
          </a:xfrm>
          <a:prstGeom prst="rect">
            <a:avLst/>
          </a:prstGeom>
          <a:noFill/>
          <a:ln w="9525">
            <a:noFill/>
          </a:ln>
        </p:spPr>
        <p:txBody>
          <a:bodyPr>
            <a:spAutoFit/>
          </a:bodyPr>
          <a:p>
            <a:pPr indent="306070"/>
            <a:r>
              <a:rPr lang="en-US" b="1">
                <a:latin typeface="宋体" panose="02010600030101010101" pitchFamily="2" charset="-122"/>
              </a:rPr>
              <a:t>2.</a:t>
            </a:r>
            <a:r>
              <a:rPr lang="zh-CN" b="1">
                <a:ea typeface="宋体" panose="02010600030101010101" pitchFamily="2" charset="-122"/>
              </a:rPr>
              <a:t>加强学业质量监测，贯彻教学评一体化</a:t>
            </a:r>
            <a:endParaRPr lang="zh-CN" b="1">
              <a:ea typeface="宋体" panose="02010600030101010101" pitchFamily="2" charset="-122"/>
            </a:endParaRPr>
          </a:p>
        </p:txBody>
      </p:sp>
      <p:pic>
        <p:nvPicPr>
          <p:cNvPr id="9" name="图片 8"/>
          <p:cNvPicPr>
            <a:picLocks noChangeAspect="1"/>
          </p:cNvPicPr>
          <p:nvPr>
            <p:custDataLst>
              <p:tags r:id="rId3"/>
            </p:custDataLst>
          </p:nvPr>
        </p:nvPicPr>
        <p:blipFill>
          <a:blip r:embed="rId4"/>
          <a:stretch>
            <a:fillRect/>
          </a:stretch>
        </p:blipFill>
        <p:spPr>
          <a:xfrm>
            <a:off x="9365615" y="2156460"/>
            <a:ext cx="2319020" cy="1377315"/>
          </a:xfrm>
          <a:prstGeom prst="round2DiagRect">
            <a:avLst/>
          </a:prstGeom>
        </p:spPr>
      </p:pic>
      <p:pic>
        <p:nvPicPr>
          <p:cNvPr id="10" name="图片 9"/>
          <p:cNvPicPr>
            <a:picLocks noChangeAspect="1"/>
          </p:cNvPicPr>
          <p:nvPr/>
        </p:nvPicPr>
        <p:blipFill>
          <a:blip r:embed="rId5"/>
          <a:stretch>
            <a:fillRect/>
          </a:stretch>
        </p:blipFill>
        <p:spPr>
          <a:xfrm>
            <a:off x="9365615" y="3694430"/>
            <a:ext cx="2319020" cy="1381125"/>
          </a:xfrm>
          <a:prstGeom prst="roundRect">
            <a:avLst/>
          </a:prstGeom>
        </p:spPr>
      </p:pic>
      <p:pic>
        <p:nvPicPr>
          <p:cNvPr id="11" name="图片 10"/>
          <p:cNvPicPr>
            <a:picLocks noChangeAspect="1"/>
          </p:cNvPicPr>
          <p:nvPr/>
        </p:nvPicPr>
        <p:blipFill>
          <a:blip r:embed="rId6"/>
          <a:stretch>
            <a:fillRect/>
          </a:stretch>
        </p:blipFill>
        <p:spPr>
          <a:xfrm>
            <a:off x="9365615" y="5181600"/>
            <a:ext cx="2283460" cy="1303020"/>
          </a:xfrm>
          <a:prstGeom prst="round2DiagRect">
            <a:avLst/>
          </a:prstGeom>
        </p:spPr>
      </p:pic>
      <p:pic>
        <p:nvPicPr>
          <p:cNvPr id="2" name="图片 1"/>
          <p:cNvPicPr>
            <a:picLocks noChangeAspect="1"/>
          </p:cNvPicPr>
          <p:nvPr/>
        </p:nvPicPr>
        <p:blipFill>
          <a:blip r:embed="rId7"/>
          <a:srcRect r="11831"/>
          <a:stretch>
            <a:fillRect/>
          </a:stretch>
        </p:blipFill>
        <p:spPr>
          <a:xfrm rot="16200000">
            <a:off x="391160" y="1456055"/>
            <a:ext cx="1473200" cy="1883410"/>
          </a:xfrm>
          <a:prstGeom prst="round1Rect">
            <a:avLst/>
          </a:prstGeom>
        </p:spPr>
      </p:pic>
      <p:sp>
        <p:nvSpPr>
          <p:cNvPr id="6" name="圆角矩形 5"/>
          <p:cNvSpPr/>
          <p:nvPr/>
        </p:nvSpPr>
        <p:spPr>
          <a:xfrm>
            <a:off x="2520315" y="3888105"/>
            <a:ext cx="1739265" cy="617220"/>
          </a:xfrm>
          <a:prstGeom prst="roundRect">
            <a:avLst/>
          </a:prstGeom>
          <a:solidFill>
            <a:srgbClr val="F89E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5646420" y="3931920"/>
            <a:ext cx="1689100" cy="573405"/>
          </a:xfrm>
          <a:prstGeom prst="roundRect">
            <a:avLst/>
          </a:prstGeom>
          <a:gradFill>
            <a:gsLst>
              <a:gs pos="42000">
                <a:srgbClr val="88CBCC"/>
              </a:gs>
              <a:gs pos="0">
                <a:srgbClr val="ADDBDC"/>
              </a:gs>
              <a:gs pos="100000">
                <a:srgbClr val="62BBBB"/>
              </a:gs>
            </a:gsLst>
            <a:lin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452370" y="1870710"/>
            <a:ext cx="1289050" cy="41973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8"/>
            </p:custDataLst>
          </p:nvPr>
        </p:nvSpPr>
        <p:spPr>
          <a:xfrm>
            <a:off x="3954780" y="5551805"/>
            <a:ext cx="1258570" cy="41973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custDataLst>
              <p:tags r:id="rId9"/>
            </p:custDataLst>
          </p:nvPr>
        </p:nvSpPr>
        <p:spPr>
          <a:xfrm>
            <a:off x="8098155" y="4389120"/>
            <a:ext cx="1222375" cy="462915"/>
          </a:xfrm>
          <a:prstGeom prst="rect">
            <a:avLst/>
          </a:prstGeom>
          <a:gradFill>
            <a:gsLst>
              <a:gs pos="0">
                <a:srgbClr val="14CD68"/>
              </a:gs>
              <a:gs pos="100000">
                <a:srgbClr val="0B6E38"/>
              </a:gs>
            </a:gsLst>
            <a:lin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10"/>
            </p:custDataLst>
          </p:nvPr>
        </p:nvSpPr>
        <p:spPr>
          <a:xfrm>
            <a:off x="5689600" y="1783080"/>
            <a:ext cx="1394460" cy="462915"/>
          </a:xfrm>
          <a:prstGeom prst="rect">
            <a:avLst/>
          </a:prstGeom>
          <a:gradFill>
            <a:gsLst>
              <a:gs pos="0">
                <a:srgbClr val="56A0B9"/>
              </a:gs>
              <a:gs pos="100000">
                <a:srgbClr val="5DBDC3"/>
              </a:gs>
            </a:gsLst>
            <a:lin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C9F754DE-2CAD-44b6-B708-469DEB6407EB-2" descr="wpp"/>
          <p:cNvPicPr>
            <a:picLocks noChangeAspect="1"/>
          </p:cNvPicPr>
          <p:nvPr/>
        </p:nvPicPr>
        <p:blipFill>
          <a:blip r:embed="rId11">
            <a:clrChange>
              <a:clrFrom>
                <a:srgbClr val="3E648A">
                  <a:alpha val="100000"/>
                </a:srgbClr>
              </a:clrFrom>
              <a:clrTo>
                <a:srgbClr val="3E648A">
                  <a:alpha val="100000"/>
                  <a:alpha val="0"/>
                </a:srgbClr>
              </a:clrTo>
            </a:clrChange>
          </a:blip>
          <a:srcRect l="50958"/>
          <a:stretch>
            <a:fillRect/>
          </a:stretch>
        </p:blipFill>
        <p:spPr>
          <a:xfrm>
            <a:off x="3741420" y="1495425"/>
            <a:ext cx="1471930" cy="12249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bldLvl="0" animBg="1"/>
      <p:bldP spid="13" grpId="0" bldLvl="0" animBg="1"/>
      <p:bldP spid="14" grpId="0" bldLvl="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b="33739"/>
          <a:stretch>
            <a:fillRect/>
          </a:stretch>
        </p:blipFill>
        <p:spPr>
          <a:xfrm>
            <a:off x="0" y="2690890"/>
            <a:ext cx="12192000" cy="4224260"/>
          </a:xfrm>
          <a:prstGeom prst="rect">
            <a:avLst/>
          </a:prstGeom>
        </p:spPr>
      </p:pic>
      <p:pic>
        <p:nvPicPr>
          <p:cNvPr id="4" name="图片 3"/>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51467" y="-478578"/>
            <a:ext cx="4724397" cy="4724397"/>
          </a:xfrm>
          <a:prstGeom prst="rect">
            <a:avLst/>
          </a:prstGeom>
        </p:spPr>
      </p:pic>
      <p:sp>
        <p:nvSpPr>
          <p:cNvPr id="2" name="文本框 1"/>
          <p:cNvSpPr txBox="1"/>
          <p:nvPr/>
        </p:nvSpPr>
        <p:spPr>
          <a:xfrm flipH="1">
            <a:off x="3770630" y="304800"/>
            <a:ext cx="4997450" cy="398780"/>
          </a:xfrm>
          <a:prstGeom prst="rect">
            <a:avLst/>
          </a:prstGeom>
          <a:noFill/>
        </p:spPr>
        <p:txBody>
          <a:bodyPr vert="horz" wrap="square" rtlCol="0">
            <a:spAutoFit/>
          </a:bodyPr>
          <a:lstStyle/>
          <a:p>
            <a:pPr algn="dist"/>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3.借力节点展示，打造精品弘雅课堂</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3" name="直接连接符 2"/>
          <p:cNvCxnSpPr/>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0" name="图片 99"/>
          <p:cNvPicPr/>
          <p:nvPr/>
        </p:nvPicPr>
        <p:blipFill>
          <a:blip r:embed="rId5"/>
          <a:stretch>
            <a:fillRect/>
          </a:stretch>
        </p:blipFill>
        <p:spPr>
          <a:xfrm>
            <a:off x="616585" y="1733550"/>
            <a:ext cx="2534285" cy="1639570"/>
          </a:xfrm>
          <a:prstGeom prst="ellipse">
            <a:avLst/>
          </a:prstGeom>
          <a:noFill/>
          <a:ln w="9525">
            <a:noFill/>
          </a:ln>
        </p:spPr>
      </p:pic>
      <p:pic>
        <p:nvPicPr>
          <p:cNvPr id="101" name="图片 100"/>
          <p:cNvPicPr/>
          <p:nvPr/>
        </p:nvPicPr>
        <p:blipFill>
          <a:blip r:embed="rId6"/>
          <a:stretch>
            <a:fillRect/>
          </a:stretch>
        </p:blipFill>
        <p:spPr>
          <a:xfrm>
            <a:off x="56515" y="3482975"/>
            <a:ext cx="2433320" cy="1595120"/>
          </a:xfrm>
          <a:prstGeom prst="ellipse">
            <a:avLst/>
          </a:prstGeom>
          <a:noFill/>
          <a:ln w="9525">
            <a:noFill/>
          </a:ln>
        </p:spPr>
      </p:pic>
      <p:sp>
        <p:nvSpPr>
          <p:cNvPr id="6" name="圆角矩形 5"/>
          <p:cNvSpPr/>
          <p:nvPr/>
        </p:nvSpPr>
        <p:spPr>
          <a:xfrm>
            <a:off x="521970" y="758825"/>
            <a:ext cx="3177540" cy="74104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400">
                <a:latin typeface="安景臣毛笔行书" panose="02010601030101010101" charset="-122"/>
                <a:ea typeface="安景臣毛笔行书" panose="02010601030101010101" charset="-122"/>
              </a:rPr>
              <a:t>新优质展示</a:t>
            </a:r>
            <a:endParaRPr lang="zh-CN" altLang="en-US" sz="4400">
              <a:latin typeface="安景臣毛笔行书" panose="02010601030101010101" charset="-122"/>
              <a:ea typeface="安景臣毛笔行书" panose="02010601030101010101" charset="-122"/>
            </a:endParaRPr>
          </a:p>
        </p:txBody>
      </p:sp>
      <p:sp>
        <p:nvSpPr>
          <p:cNvPr id="8" name="下箭头 7"/>
          <p:cNvSpPr/>
          <p:nvPr/>
        </p:nvSpPr>
        <p:spPr>
          <a:xfrm>
            <a:off x="5876925" y="1790065"/>
            <a:ext cx="167640" cy="7867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3267075" y="2439670"/>
            <a:ext cx="596265" cy="3116580"/>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灵动与智慧共生</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sp>
        <p:nvSpPr>
          <p:cNvPr id="10" name="文本框 9"/>
          <p:cNvSpPr txBox="1"/>
          <p:nvPr/>
        </p:nvSpPr>
        <p:spPr>
          <a:xfrm>
            <a:off x="4577080" y="2978785"/>
            <a:ext cx="596265" cy="3597275"/>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理性与抒情</a:t>
            </a:r>
            <a:r>
              <a:rPr lang="zh-CN" altLang="en-US" sz="2800">
                <a:solidFill>
                  <a:schemeClr val="tx1">
                    <a:lumMod val="75000"/>
                    <a:lumOff val="25000"/>
                  </a:schemeClr>
                </a:solidFill>
                <a:latin typeface="安景臣毛笔行书" panose="02010601030101010101" charset="-122"/>
                <a:ea typeface="安景臣毛笔行书" panose="02010601030101010101" charset="-122"/>
              </a:rPr>
              <a:t>共融</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sp>
        <p:nvSpPr>
          <p:cNvPr id="11" name="文本框 10"/>
          <p:cNvSpPr txBox="1"/>
          <p:nvPr/>
        </p:nvSpPr>
        <p:spPr>
          <a:xfrm>
            <a:off x="5979160" y="2022475"/>
            <a:ext cx="596265" cy="3116580"/>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成长与</a:t>
            </a:r>
            <a:r>
              <a:rPr lang="zh-CN" altLang="en-US" sz="2800">
                <a:solidFill>
                  <a:schemeClr val="tx1">
                    <a:lumMod val="75000"/>
                    <a:lumOff val="25000"/>
                  </a:schemeClr>
                </a:solidFill>
                <a:latin typeface="安景臣毛笔行书" panose="02010601030101010101" charset="-122"/>
                <a:ea typeface="安景臣毛笔行书" panose="02010601030101010101" charset="-122"/>
              </a:rPr>
              <a:t>收获</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grpSp>
        <p:nvGrpSpPr>
          <p:cNvPr id="14" name="组合 13"/>
          <p:cNvGrpSpPr/>
          <p:nvPr/>
        </p:nvGrpSpPr>
        <p:grpSpPr>
          <a:xfrm>
            <a:off x="4047699" y="875174"/>
            <a:ext cx="1625600" cy="1625600"/>
            <a:chOff x="6374" y="1468"/>
            <a:chExt cx="2560" cy="2560"/>
          </a:xfrm>
        </p:grpSpPr>
        <p:sp>
          <p:nvSpPr>
            <p:cNvPr id="12" name="椭圆 11"/>
            <p:cNvSpPr/>
            <p:nvPr>
              <p:custDataLst>
                <p:tags r:id="rId7"/>
              </p:custDataLst>
            </p:nvPr>
          </p:nvSpPr>
          <p:spPr>
            <a:xfrm>
              <a:off x="6374" y="1468"/>
              <a:ext cx="2560" cy="256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853" y="1804"/>
              <a:ext cx="1879" cy="1888"/>
            </a:xfrm>
            <a:prstGeom prst="rect">
              <a:avLst/>
            </a:prstGeom>
          </p:spPr>
          <p:txBody>
            <a:bodyPr wrap="square">
              <a:spAutoFit/>
              <a:extLst>
                <a:ext uri="{4A0BC546-FE56-4ADE-93B0-CB8AF2F6F144}">
                  <wpsdc:textFrameExt xmlns:wpsdc="http://www.wps.cn/officeDocument/2022/drawingmlCustomData" type="sub-title"/>
                </a:ext>
              </a:extLst>
            </a:bodyPr>
            <a:p>
              <a:pPr algn="l"/>
              <a:r>
                <a:rPr lang="zh-CN" altLang="en-US" sz="3600" spc="200">
                  <a:latin typeface="安景臣毛笔行书" panose="02010601030101010101" charset="-122"/>
                  <a:ea typeface="安景臣毛笔行书" panose="02010601030101010101" charset="-122"/>
                </a:rPr>
                <a:t>打磨</a:t>
              </a:r>
              <a:endParaRPr lang="zh-CN" altLang="en-US" sz="3600" spc="200">
                <a:latin typeface="安景臣毛笔行书" panose="02010601030101010101" charset="-122"/>
                <a:ea typeface="安景臣毛笔行书" panose="02010601030101010101" charset="-122"/>
              </a:endParaRPr>
            </a:p>
            <a:p>
              <a:pPr algn="l"/>
              <a:r>
                <a:rPr lang="zh-CN" altLang="en-US" sz="3600" spc="200">
                  <a:latin typeface="安景臣毛笔行书" panose="02010601030101010101" charset="-122"/>
                  <a:ea typeface="安景臣毛笔行书" panose="02010601030101010101" charset="-122"/>
                </a:rPr>
                <a:t>精品</a:t>
              </a:r>
              <a:endParaRPr lang="zh-CN" altLang="en-US" sz="3600" spc="200">
                <a:latin typeface="安景臣毛笔行书" panose="02010601030101010101" charset="-122"/>
                <a:ea typeface="安景臣毛笔行书" panose="02010601030101010101" charset="-122"/>
              </a:endParaRPr>
            </a:p>
          </p:txBody>
        </p:sp>
      </p:grpSp>
      <p:grpSp>
        <p:nvGrpSpPr>
          <p:cNvPr id="15" name="组合 14"/>
          <p:cNvGrpSpPr/>
          <p:nvPr/>
        </p:nvGrpSpPr>
        <p:grpSpPr>
          <a:xfrm>
            <a:off x="8770620" y="758825"/>
            <a:ext cx="1625600" cy="1625600"/>
            <a:chOff x="6374" y="1468"/>
            <a:chExt cx="2560" cy="2560"/>
          </a:xfrm>
        </p:grpSpPr>
        <p:sp>
          <p:nvSpPr>
            <p:cNvPr id="16" name="椭圆 15"/>
            <p:cNvSpPr/>
            <p:nvPr>
              <p:custDataLst>
                <p:tags r:id="rId8"/>
              </p:custDataLst>
            </p:nvPr>
          </p:nvSpPr>
          <p:spPr>
            <a:xfrm>
              <a:off x="6374" y="1468"/>
              <a:ext cx="2560" cy="256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9"/>
              </p:custDataLst>
            </p:nvPr>
          </p:nvSpPr>
          <p:spPr>
            <a:xfrm>
              <a:off x="6865" y="1804"/>
              <a:ext cx="1879" cy="1888"/>
            </a:xfrm>
            <a:prstGeom prst="rect">
              <a:avLst/>
            </a:prstGeom>
          </p:spPr>
          <p:txBody>
            <a:bodyPr wrap="square">
              <a:spAutoFit/>
              <a:extLst>
                <a:ext uri="{4A0BC546-FE56-4ADE-93B0-CB8AF2F6F144}">
                  <wpsdc:textFrameExt xmlns:wpsdc="http://www.wps.cn/officeDocument/2022/drawingmlCustomData" type="sub-title"/>
                </a:ext>
              </a:extLst>
            </a:bodyPr>
            <a:p>
              <a:pPr algn="l"/>
              <a:r>
                <a:rPr lang="zh-CN" altLang="en-US" sz="3600" spc="200">
                  <a:latin typeface="安景臣毛笔行书" panose="02010601030101010101" charset="-122"/>
                  <a:ea typeface="安景臣毛笔行书" panose="02010601030101010101" charset="-122"/>
                </a:rPr>
                <a:t>承办</a:t>
              </a:r>
              <a:r>
                <a:rPr lang="zh-CN" altLang="en-US" sz="3600" spc="200">
                  <a:latin typeface="安景臣毛笔行书" panose="02010601030101010101" charset="-122"/>
                  <a:ea typeface="安景臣毛笔行书" panose="02010601030101010101" charset="-122"/>
                </a:rPr>
                <a:t>活动</a:t>
              </a:r>
              <a:endParaRPr lang="zh-CN" altLang="en-US" sz="3600" spc="200">
                <a:latin typeface="安景臣毛笔行书" panose="02010601030101010101" charset="-122"/>
                <a:ea typeface="安景臣毛笔行书" panose="02010601030101010101" charset="-122"/>
              </a:endParaRPr>
            </a:p>
          </p:txBody>
        </p:sp>
      </p:grpSp>
      <p:sp>
        <p:nvSpPr>
          <p:cNvPr id="18" name="文本框 17"/>
          <p:cNvSpPr txBox="1"/>
          <p:nvPr/>
        </p:nvSpPr>
        <p:spPr>
          <a:xfrm>
            <a:off x="7949565" y="2439670"/>
            <a:ext cx="596265" cy="1587500"/>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拟定方案</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sp>
        <p:nvSpPr>
          <p:cNvPr id="19" name="文本框 18"/>
          <p:cNvSpPr txBox="1"/>
          <p:nvPr>
            <p:custDataLst>
              <p:tags r:id="rId10"/>
            </p:custDataLst>
          </p:nvPr>
        </p:nvSpPr>
        <p:spPr>
          <a:xfrm>
            <a:off x="9193530" y="2557780"/>
            <a:ext cx="596265" cy="1587500"/>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多方</a:t>
            </a:r>
            <a:r>
              <a:rPr lang="zh-CN" altLang="en-US" sz="2800">
                <a:solidFill>
                  <a:schemeClr val="tx1">
                    <a:lumMod val="75000"/>
                    <a:lumOff val="25000"/>
                  </a:schemeClr>
                </a:solidFill>
                <a:latin typeface="安景臣毛笔行书" panose="02010601030101010101" charset="-122"/>
                <a:ea typeface="安景臣毛笔行书" panose="02010601030101010101" charset="-122"/>
              </a:rPr>
              <a:t>对接</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sp>
        <p:nvSpPr>
          <p:cNvPr id="20" name="文本框 19"/>
          <p:cNvSpPr txBox="1"/>
          <p:nvPr>
            <p:custDataLst>
              <p:tags r:id="rId11"/>
            </p:custDataLst>
          </p:nvPr>
        </p:nvSpPr>
        <p:spPr>
          <a:xfrm>
            <a:off x="10342880" y="2439670"/>
            <a:ext cx="596265" cy="1587500"/>
          </a:xfrm>
          <a:prstGeom prst="rect">
            <a:avLst/>
          </a:prstGeom>
          <a:noFill/>
          <a:ln>
            <a:solidFill>
              <a:schemeClr val="tx1"/>
            </a:solidFill>
          </a:ln>
        </p:spPr>
        <p:txBody>
          <a:bodyPr vert="eaVert" wrap="square" rtlCol="0">
            <a:noAutofit/>
          </a:bodyPr>
          <a:p>
            <a:pPr algn="dist"/>
            <a:r>
              <a:rPr lang="zh-CN" altLang="en-US" sz="2800">
                <a:solidFill>
                  <a:schemeClr val="tx1">
                    <a:lumMod val="75000"/>
                    <a:lumOff val="25000"/>
                  </a:schemeClr>
                </a:solidFill>
                <a:latin typeface="安景臣毛笔行书" panose="02010601030101010101" charset="-122"/>
                <a:ea typeface="安景臣毛笔行书" panose="02010601030101010101" charset="-122"/>
              </a:rPr>
              <a:t>精益求精</a:t>
            </a:r>
            <a:endParaRPr lang="zh-CN" altLang="en-US" sz="2800">
              <a:solidFill>
                <a:schemeClr val="tx1">
                  <a:lumMod val="75000"/>
                  <a:lumOff val="25000"/>
                </a:schemeClr>
              </a:solidFill>
              <a:latin typeface="安景臣毛笔行书" panose="02010601030101010101" charset="-122"/>
              <a:ea typeface="安景臣毛笔行书" panose="02010601030101010101" charset="-122"/>
            </a:endParaRPr>
          </a:p>
        </p:txBody>
      </p:sp>
      <p:pic>
        <p:nvPicPr>
          <p:cNvPr id="21" name="图片 20"/>
          <p:cNvPicPr/>
          <p:nvPr/>
        </p:nvPicPr>
        <p:blipFill>
          <a:blip r:embed="rId12"/>
          <a:stretch>
            <a:fillRect/>
          </a:stretch>
        </p:blipFill>
        <p:spPr>
          <a:xfrm>
            <a:off x="723265" y="5187950"/>
            <a:ext cx="2607310" cy="1595120"/>
          </a:xfrm>
          <a:prstGeom prst="ellipse">
            <a:avLst/>
          </a:prstGeom>
          <a:noFill/>
          <a:ln w="9525">
            <a:noFill/>
          </a:ln>
        </p:spPr>
      </p:pic>
      <p:pic>
        <p:nvPicPr>
          <p:cNvPr id="7" name="图片 6"/>
          <p:cNvPicPr>
            <a:picLocks noChangeAspect="1"/>
          </p:cNvPicPr>
          <p:nvPr>
            <p:custDataLst>
              <p:tags r:id="rId13"/>
            </p:custDataLst>
          </p:nvPr>
        </p:nvPicPr>
        <p:blipFill>
          <a:blip r:embed="rId14"/>
          <a:stretch>
            <a:fillRect/>
          </a:stretch>
        </p:blipFill>
        <p:spPr>
          <a:xfrm>
            <a:off x="8995410" y="4730115"/>
            <a:ext cx="3196590" cy="2127885"/>
          </a:xfrm>
          <a:prstGeom prst="roundRect">
            <a:avLst/>
          </a:prstGeom>
        </p:spPr>
      </p:pic>
      <p:pic>
        <p:nvPicPr>
          <p:cNvPr id="22" name="图片 21" descr="QQ图片20230619174533"/>
          <p:cNvPicPr>
            <a:picLocks noChangeAspect="1"/>
          </p:cNvPicPr>
          <p:nvPr/>
        </p:nvPicPr>
        <p:blipFill>
          <a:blip r:embed="rId15"/>
          <a:stretch>
            <a:fillRect/>
          </a:stretch>
        </p:blipFill>
        <p:spPr>
          <a:xfrm>
            <a:off x="6819265" y="4245610"/>
            <a:ext cx="2856230" cy="1873885"/>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ox(in)">
                                      <p:cBhvr>
                                        <p:cTn id="34" dur="2000"/>
                                        <p:tgtEl>
                                          <p:spTgt spid="100"/>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box(in)">
                                      <p:cBhvr>
                                        <p:cTn id="39" dur="2000"/>
                                        <p:tgtEl>
                                          <p:spTgt spid="101"/>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ox(in)">
                                      <p:cBhvr>
                                        <p:cTn id="44" dur="2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strips(down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strips(down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strips(down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linds(horizont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linds(horizontal)">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8" grpId="0" animBg="1"/>
      <p:bldP spid="20"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21397" y="-363955"/>
            <a:ext cx="4203874" cy="4203874"/>
          </a:xfrm>
          <a:prstGeom prst="rect">
            <a:avLst/>
          </a:prstGeom>
        </p:spPr>
      </p:pic>
      <p:cxnSp>
        <p:nvCxnSpPr>
          <p:cNvPr id="6" name="PA-直接连接符 5"/>
          <p:cNvCxnSpPr/>
          <p:nvPr>
            <p:custDataLst>
              <p:tags r:id="rId3"/>
            </p:custDataLst>
          </p:nvPr>
        </p:nvCxnSpPr>
        <p:spPr>
          <a:xfrm>
            <a:off x="4165072" y="2825783"/>
            <a:ext cx="1068859"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8" name="PA-直接连接符 7"/>
          <p:cNvCxnSpPr/>
          <p:nvPr>
            <p:custDataLst>
              <p:tags r:id="rId4"/>
            </p:custDataLst>
          </p:nvPr>
        </p:nvCxnSpPr>
        <p:spPr>
          <a:xfrm>
            <a:off x="6855208" y="2825783"/>
            <a:ext cx="1056157"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2" name="PA-组合 1"/>
          <p:cNvGrpSpPr/>
          <p:nvPr>
            <p:custDataLst>
              <p:tags r:id="rId5"/>
            </p:custDataLst>
          </p:nvPr>
        </p:nvGrpSpPr>
        <p:grpSpPr>
          <a:xfrm>
            <a:off x="1524250" y="2574747"/>
            <a:ext cx="1727105" cy="486833"/>
            <a:chOff x="1607608" y="3504711"/>
            <a:chExt cx="1821556" cy="513429"/>
          </a:xfrm>
        </p:grpSpPr>
        <p:cxnSp>
          <p:nvCxnSpPr>
            <p:cNvPr id="26" name="PA-直接连接符 25"/>
            <p:cNvCxnSpPr/>
            <p:nvPr>
              <p:custDataLst>
                <p:tags r:id="rId6"/>
              </p:custDataLst>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7" name="PA-直接连接符 26"/>
            <p:cNvCxnSpPr/>
            <p:nvPr>
              <p:custDataLst>
                <p:tags r:id="rId7"/>
              </p:custDataLst>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 name="PA-组合 2"/>
          <p:cNvGrpSpPr/>
          <p:nvPr>
            <p:custDataLst>
              <p:tags r:id="rId8"/>
            </p:custDataLst>
          </p:nvPr>
        </p:nvGrpSpPr>
        <p:grpSpPr>
          <a:xfrm>
            <a:off x="8851115" y="2593162"/>
            <a:ext cx="1727105" cy="486833"/>
            <a:chOff x="9335829" y="3504711"/>
            <a:chExt cx="1821556" cy="513429"/>
          </a:xfrm>
        </p:grpSpPr>
        <p:cxnSp>
          <p:nvCxnSpPr>
            <p:cNvPr id="28" name="PA-直接连接符 27"/>
            <p:cNvCxnSpPr/>
            <p:nvPr>
              <p:custDataLst>
                <p:tags r:id="rId9"/>
              </p:custDataLst>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9" name="PA-直接连接符 28"/>
            <p:cNvCxnSpPr/>
            <p:nvPr>
              <p:custDataLst>
                <p:tags r:id="rId10"/>
              </p:custDataLst>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4" name="PA-组合 14"/>
          <p:cNvGrpSpPr/>
          <p:nvPr>
            <p:custDataLst>
              <p:tags r:id="rId11"/>
            </p:custDataLst>
          </p:nvPr>
        </p:nvGrpSpPr>
        <p:grpSpPr>
          <a:xfrm>
            <a:off x="4847226" y="1884925"/>
            <a:ext cx="2304256" cy="1881717"/>
            <a:chOff x="5520831" y="2633756"/>
            <a:chExt cx="1709941" cy="1984515"/>
          </a:xfrm>
        </p:grpSpPr>
        <p:sp>
          <p:nvSpPr>
            <p:cNvPr id="5" name="PA-六边形 4"/>
            <p:cNvSpPr/>
            <p:nvPr>
              <p:custDataLst>
                <p:tags r:id="rId12"/>
              </p:custDataLst>
            </p:nvPr>
          </p:nvSpPr>
          <p:spPr>
            <a:xfrm rot="5400000">
              <a:off x="5383544" y="2771043"/>
              <a:ext cx="1984515" cy="1709941"/>
            </a:xfrm>
            <a:prstGeom prst="leftRightArrow">
              <a:avLst/>
            </a:prstGeom>
            <a:solidFill>
              <a:srgbClr val="60616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2400">
                <a:solidFill>
                  <a:srgbClr val="00B0F0"/>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49174" name="PA-矩形 35"/>
            <p:cNvSpPr>
              <a:spLocks noChangeArrowheads="1"/>
            </p:cNvSpPr>
            <p:nvPr>
              <p:custDataLst>
                <p:tags r:id="rId13"/>
              </p:custDataLst>
            </p:nvPr>
          </p:nvSpPr>
          <p:spPr bwMode="auto">
            <a:xfrm>
              <a:off x="5725140" y="3331916"/>
              <a:ext cx="1245623" cy="55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a:r>
                <a:rPr lang="zh-CN" altLang="en-US" sz="2800" b="1" dirty="0">
                  <a:solidFill>
                    <a:schemeClr val="bg1"/>
                  </a:solidFill>
                  <a:latin typeface="字魂73号-江南手书" panose="00000500000000000000" charset="-122"/>
                  <a:ea typeface="字魂73号-江南手书" panose="00000500000000000000" charset="-122"/>
                  <a:cs typeface="+mn-ea"/>
                  <a:sym typeface="字魂73号-江南手书" panose="00000500000000000000" charset="-122"/>
                </a:rPr>
                <a:t>幼小衔接</a:t>
              </a:r>
              <a:endParaRPr lang="zh-CN" altLang="en-US" sz="2800" b="1" dirty="0">
                <a:solidFill>
                  <a:schemeClr val="bg1"/>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grpSp>
      <p:grpSp>
        <p:nvGrpSpPr>
          <p:cNvPr id="11" name="PA-组合 3"/>
          <p:cNvGrpSpPr/>
          <p:nvPr>
            <p:custDataLst>
              <p:tags r:id="rId14"/>
            </p:custDataLst>
          </p:nvPr>
        </p:nvGrpSpPr>
        <p:grpSpPr>
          <a:xfrm>
            <a:off x="1190439" y="1797323"/>
            <a:ext cx="670948" cy="717551"/>
            <a:chOff x="1286157" y="2330521"/>
            <a:chExt cx="707640" cy="756750"/>
          </a:xfrm>
        </p:grpSpPr>
        <p:sp>
          <p:nvSpPr>
            <p:cNvPr id="10" name="PA-六边形 9"/>
            <p:cNvSpPr/>
            <p:nvPr>
              <p:custDataLst>
                <p:tags r:id="rId15"/>
              </p:custDataLst>
            </p:nvPr>
          </p:nvSpPr>
          <p:spPr>
            <a:xfrm rot="5400000">
              <a:off x="1261602" y="2355076"/>
              <a:ext cx="756750" cy="707640"/>
            </a:xfrm>
            <a:prstGeom prst="hexagon">
              <a:avLst/>
            </a:prstGeom>
            <a:solidFill>
              <a:srgbClr val="60616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2400">
                <a:solidFill>
                  <a:srgbClr val="262626"/>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pic>
          <p:nvPicPr>
            <p:cNvPr id="49176" name="PA-图片 29" descr="heart.png"/>
            <p:cNvPicPr>
              <a:picLocks noChangeAspect="1"/>
            </p:cNvPicPr>
            <p:nvPr>
              <p:custDataLst>
                <p:tags r:id="rId1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PA-组合 13"/>
          <p:cNvGrpSpPr/>
          <p:nvPr>
            <p:custDataLst>
              <p:tags r:id="rId18"/>
            </p:custDataLst>
          </p:nvPr>
        </p:nvGrpSpPr>
        <p:grpSpPr>
          <a:xfrm>
            <a:off x="3238021" y="2324133"/>
            <a:ext cx="939749" cy="1003300"/>
            <a:chOff x="3415770" y="3294875"/>
            <a:chExt cx="991141" cy="1058110"/>
          </a:xfrm>
        </p:grpSpPr>
        <p:sp>
          <p:nvSpPr>
            <p:cNvPr id="7" name="PA-六边形 6"/>
            <p:cNvSpPr/>
            <p:nvPr>
              <p:custDataLst>
                <p:tags r:id="rId19"/>
              </p:custDataLst>
            </p:nvPr>
          </p:nvSpPr>
          <p:spPr>
            <a:xfrm rot="5400000">
              <a:off x="3382286" y="3328359"/>
              <a:ext cx="1058110" cy="991141"/>
            </a:xfrm>
            <a:prstGeom prst="hexagon">
              <a:avLst/>
            </a:prstGeom>
            <a:solidFill>
              <a:srgbClr val="60616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2400">
                <a:solidFill>
                  <a:srgbClr val="262626"/>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pic>
          <p:nvPicPr>
            <p:cNvPr id="49178" name="PA-图片 32" descr="gift.png"/>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PA-组合 15"/>
          <p:cNvGrpSpPr/>
          <p:nvPr>
            <p:custDataLst>
              <p:tags r:id="rId22"/>
            </p:custDataLst>
          </p:nvPr>
        </p:nvGrpSpPr>
        <p:grpSpPr>
          <a:xfrm>
            <a:off x="7911364" y="2324133"/>
            <a:ext cx="939749" cy="1003300"/>
            <a:chOff x="8344687" y="3294875"/>
            <a:chExt cx="991141" cy="1058110"/>
          </a:xfrm>
        </p:grpSpPr>
        <p:sp>
          <p:nvSpPr>
            <p:cNvPr id="9" name="PA-六边形 8"/>
            <p:cNvSpPr/>
            <p:nvPr>
              <p:custDataLst>
                <p:tags r:id="rId23"/>
              </p:custDataLst>
            </p:nvPr>
          </p:nvSpPr>
          <p:spPr>
            <a:xfrm rot="5400000">
              <a:off x="8311203" y="3328359"/>
              <a:ext cx="1058110" cy="991141"/>
            </a:xfrm>
            <a:prstGeom prst="hexagon">
              <a:avLst/>
            </a:prstGeom>
            <a:solidFill>
              <a:srgbClr val="60616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2400">
                <a:solidFill>
                  <a:srgbClr val="262626"/>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pic>
          <p:nvPicPr>
            <p:cNvPr id="49180" name="PA-图片 37" descr="settings.png"/>
            <p:cNvPicPr>
              <a:picLocks noChangeAspect="1"/>
            </p:cNvPicPr>
            <p:nvPr>
              <p:custDataLst>
                <p:tags r:id="rId24"/>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7" name="PA-组合 16"/>
          <p:cNvGrpSpPr/>
          <p:nvPr>
            <p:custDataLst>
              <p:tags r:id="rId26"/>
            </p:custDataLst>
          </p:nvPr>
        </p:nvGrpSpPr>
        <p:grpSpPr>
          <a:xfrm>
            <a:off x="10235973" y="1797323"/>
            <a:ext cx="670948" cy="717551"/>
            <a:chOff x="10822540" y="2330521"/>
            <a:chExt cx="707640" cy="756750"/>
          </a:xfrm>
        </p:grpSpPr>
        <p:sp>
          <p:nvSpPr>
            <p:cNvPr id="12" name="PA-六边形 11"/>
            <p:cNvSpPr/>
            <p:nvPr>
              <p:custDataLst>
                <p:tags r:id="rId27"/>
              </p:custDataLst>
            </p:nvPr>
          </p:nvSpPr>
          <p:spPr>
            <a:xfrm rot="5400000">
              <a:off x="10797985" y="2355076"/>
              <a:ext cx="756750" cy="707640"/>
            </a:xfrm>
            <a:prstGeom prst="hexagon">
              <a:avLst/>
            </a:prstGeom>
            <a:solidFill>
              <a:srgbClr val="60616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2400" dirty="0">
                <a:solidFill>
                  <a:srgbClr val="262626"/>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pic>
          <p:nvPicPr>
            <p:cNvPr id="49181" name="PA-图片 38" descr="comments.png"/>
            <p:cNvPicPr>
              <a:picLocks noChangeAspect="1"/>
            </p:cNvPicPr>
            <p:nvPr>
              <p:custDataLst>
                <p:tags r:id="rId2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PA-文本框 24"/>
          <p:cNvSpPr txBox="1"/>
          <p:nvPr>
            <p:custDataLst>
              <p:tags r:id="rId30"/>
            </p:custDataLst>
          </p:nvPr>
        </p:nvSpPr>
        <p:spPr>
          <a:xfrm>
            <a:off x="2717431" y="1709441"/>
            <a:ext cx="1602740" cy="516890"/>
          </a:xfrm>
          <a:prstGeom prst="rect">
            <a:avLst/>
          </a:prstGeom>
          <a:noFill/>
        </p:spPr>
        <p:txBody>
          <a:bodyPr wrap="square" lIns="86683" tIns="43341" rIns="86683" bIns="43341" rtlCol="0">
            <a:spAutoFit/>
          </a:bodyPr>
          <a:lstStyle/>
          <a:p>
            <a:r>
              <a:rPr lang="zh-CN" altLang="en-US" sz="28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rPr>
              <a:t>流程设计</a:t>
            </a:r>
            <a:endParaRPr lang="zh-CN" altLang="en-US" sz="28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36" name="PA-文本框 24"/>
          <p:cNvSpPr txBox="1"/>
          <p:nvPr>
            <p:custDataLst>
              <p:tags r:id="rId31"/>
            </p:custDataLst>
          </p:nvPr>
        </p:nvSpPr>
        <p:spPr>
          <a:xfrm>
            <a:off x="5349532" y="1232556"/>
            <a:ext cx="1397000" cy="455295"/>
          </a:xfrm>
          <a:prstGeom prst="rect">
            <a:avLst/>
          </a:prstGeom>
          <a:noFill/>
        </p:spPr>
        <p:txBody>
          <a:bodyPr wrap="square" lIns="86683" tIns="43341" rIns="86683" bIns="43341" rtlCol="0">
            <a:spAutoFit/>
          </a:bodyPr>
          <a:lstStyle/>
          <a:p>
            <a:r>
              <a:rPr lang="zh-CN" altLang="en-US" sz="24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rPr>
              <a:t>制定方案</a:t>
            </a:r>
            <a:endParaRPr lang="zh-CN" altLang="en-US" sz="24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38" name="PA-文本框 24"/>
          <p:cNvSpPr txBox="1"/>
          <p:nvPr>
            <p:custDataLst>
              <p:tags r:id="rId32"/>
            </p:custDataLst>
          </p:nvPr>
        </p:nvSpPr>
        <p:spPr>
          <a:xfrm>
            <a:off x="7788910" y="1884680"/>
            <a:ext cx="1211580" cy="605155"/>
          </a:xfrm>
          <a:prstGeom prst="rect">
            <a:avLst/>
          </a:prstGeom>
          <a:noFill/>
        </p:spPr>
        <p:txBody>
          <a:bodyPr wrap="none" lIns="86683" tIns="43341" rIns="86683" bIns="43341" rtlCol="0">
            <a:noAutofit/>
          </a:bodyPr>
          <a:lstStyle/>
          <a:p>
            <a:r>
              <a:rPr lang="zh-CN" altLang="en-US" sz="24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rPr>
              <a:t>课程设置</a:t>
            </a:r>
            <a:endParaRPr lang="zh-CN" altLang="en-US" sz="2400" b="1" dirty="0">
              <a:solidFill>
                <a:schemeClr val="bg1">
                  <a:lumMod val="50000"/>
                </a:schemeClr>
              </a:solidFill>
              <a:latin typeface="字魂73号-江南手书" panose="00000500000000000000" charset="-122"/>
              <a:ea typeface="字魂73号-江南手书" panose="00000500000000000000" charset="-122"/>
              <a:cs typeface="+mn-ea"/>
              <a:sym typeface="字魂73号-江南手书" panose="00000500000000000000" charset="-122"/>
            </a:endParaRPr>
          </a:p>
        </p:txBody>
      </p:sp>
      <p:sp>
        <p:nvSpPr>
          <p:cNvPr id="20" name="文本框 19"/>
          <p:cNvSpPr txBox="1"/>
          <p:nvPr>
            <p:custDataLst>
              <p:tags r:id="rId33"/>
            </p:custDataLst>
          </p:nvPr>
        </p:nvSpPr>
        <p:spPr>
          <a:xfrm flipH="1">
            <a:off x="3290570" y="330200"/>
            <a:ext cx="6250305" cy="398780"/>
          </a:xfrm>
          <a:prstGeom prst="rect">
            <a:avLst/>
          </a:prstGeom>
          <a:noFill/>
        </p:spPr>
        <p:txBody>
          <a:bodyPr vert="horz" wrap="square" rtlCol="0">
            <a:spAutoFit/>
          </a:bodyPr>
          <a:p>
            <a:pPr algn="dist"/>
            <a:r>
              <a:rPr lang="en-US" altLang="zh-CN" sz="2000">
                <a:solidFill>
                  <a:schemeClr val="tx1">
                    <a:lumMod val="75000"/>
                    <a:lumOff val="25000"/>
                  </a:schemeClr>
                </a:solidFill>
                <a:latin typeface="禹卫书法行书简体" panose="02000603000000000000" pitchFamily="2" charset="-122"/>
                <a:ea typeface="禹卫书法行书简体" panose="02000603000000000000" pitchFamily="2" charset="-122"/>
              </a:rPr>
              <a:t>4.</a:t>
            </a:r>
            <a:r>
              <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rPr>
              <a:t>幼小双向合力，赋能幼小衔接课程开发</a:t>
            </a:r>
            <a:endParaRPr lang="zh-CN" altLang="en-US" sz="2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21" name="直接连接符 20"/>
          <p:cNvCxnSpPr/>
          <p:nvPr>
            <p:custDataLst>
              <p:tags r:id="rId34"/>
            </p:custDataLst>
          </p:nvPr>
        </p:nvCxnSpPr>
        <p:spPr>
          <a:xfrm>
            <a:off x="5173130" y="817806"/>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5"/>
          <a:stretch>
            <a:fillRect/>
          </a:stretch>
        </p:blipFill>
        <p:spPr>
          <a:xfrm>
            <a:off x="4910455" y="3963670"/>
            <a:ext cx="2371725" cy="2667635"/>
          </a:xfrm>
          <a:prstGeom prst="foldedCorner">
            <a:avLst/>
          </a:prstGeom>
        </p:spPr>
      </p:pic>
      <p:pic>
        <p:nvPicPr>
          <p:cNvPr id="106" name="图片 105"/>
          <p:cNvPicPr/>
          <p:nvPr/>
        </p:nvPicPr>
        <p:blipFill>
          <a:blip r:embed="rId36"/>
          <a:stretch>
            <a:fillRect/>
          </a:stretch>
        </p:blipFill>
        <p:spPr>
          <a:xfrm>
            <a:off x="0" y="2938145"/>
            <a:ext cx="2395220" cy="1982470"/>
          </a:xfrm>
          <a:prstGeom prst="cloud">
            <a:avLst/>
          </a:prstGeom>
          <a:noFill/>
          <a:ln w="9525">
            <a:noFill/>
          </a:ln>
        </p:spPr>
      </p:pic>
      <p:pic>
        <p:nvPicPr>
          <p:cNvPr id="104" name="图片 103"/>
          <p:cNvPicPr/>
          <p:nvPr/>
        </p:nvPicPr>
        <p:blipFill>
          <a:blip r:embed="rId37"/>
          <a:stretch>
            <a:fillRect/>
          </a:stretch>
        </p:blipFill>
        <p:spPr>
          <a:xfrm>
            <a:off x="1496060" y="4245610"/>
            <a:ext cx="3206750" cy="2449830"/>
          </a:xfrm>
          <a:prstGeom prst="cloud">
            <a:avLst/>
          </a:prstGeom>
          <a:noFill/>
          <a:ln w="9525">
            <a:noFill/>
          </a:ln>
        </p:spPr>
      </p:pic>
      <p:pic>
        <p:nvPicPr>
          <p:cNvPr id="105" name="图片 104"/>
          <p:cNvPicPr/>
          <p:nvPr/>
        </p:nvPicPr>
        <p:blipFill>
          <a:blip r:embed="rId38"/>
          <a:stretch>
            <a:fillRect/>
          </a:stretch>
        </p:blipFill>
        <p:spPr>
          <a:xfrm>
            <a:off x="7357745" y="3204845"/>
            <a:ext cx="2794635" cy="2140585"/>
          </a:xfrm>
          <a:prstGeom prst="cloud">
            <a:avLst/>
          </a:prstGeom>
          <a:noFill/>
          <a:ln w="9525">
            <a:noFill/>
          </a:ln>
        </p:spPr>
      </p:pic>
      <p:pic>
        <p:nvPicPr>
          <p:cNvPr id="25" name="图片 24"/>
          <p:cNvPicPr>
            <a:picLocks noChangeAspect="1"/>
          </p:cNvPicPr>
          <p:nvPr/>
        </p:nvPicPr>
        <p:blipFill>
          <a:blip r:embed="rId39"/>
          <a:srcRect/>
          <a:stretch>
            <a:fillRect/>
          </a:stretch>
        </p:blipFill>
        <p:spPr>
          <a:xfrm>
            <a:off x="9336405" y="4544060"/>
            <a:ext cx="3084195" cy="2313940"/>
          </a:xfrm>
          <a:prstGeom prst="cloud">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90"/>
                                          </p:val>
                                        </p:tav>
                                        <p:tav tm="100000">
                                          <p:val>
                                            <p:fltVal val="0"/>
                                          </p:val>
                                        </p:tav>
                                      </p:tavLst>
                                    </p:anim>
                                    <p:animEffect transition="in" filter="fade">
                                      <p:cBhvr>
                                        <p:cTn id="22" dur="500"/>
                                        <p:tgtEl>
                                          <p:spTgt spid="15"/>
                                        </p:tgtEl>
                                      </p:cBhvr>
                                    </p:animEffect>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31"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90"/>
                                          </p:val>
                                        </p:tav>
                                        <p:tav tm="100000">
                                          <p:val>
                                            <p:fltVal val="0"/>
                                          </p:val>
                                        </p:tav>
                                      </p:tavLst>
                                    </p:anim>
                                    <p:animEffect transition="in" filter="fade">
                                      <p:cBhvr>
                                        <p:cTn id="34" dur="500"/>
                                        <p:tgtEl>
                                          <p:spTgt spid="4"/>
                                        </p:tgtEl>
                                      </p:cBhvr>
                                    </p:animEffect>
                                  </p:childTnLst>
                                </p:cTn>
                              </p:par>
                            </p:childTnLst>
                          </p:cTn>
                        </p:par>
                        <p:par>
                          <p:cTn id="35" fill="hold">
                            <p:stCondLst>
                              <p:cond delay="2500"/>
                            </p:stCondLst>
                            <p:childTnLst>
                              <p:par>
                                <p:cTn id="36" presetID="2" presetClass="entr" presetSubtype="8"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 calcmode="lin" valueType="num">
                                      <p:cBhvr>
                                        <p:cTn id="45" dur="500" fill="hold"/>
                                        <p:tgtEl>
                                          <p:spTgt spid="16"/>
                                        </p:tgtEl>
                                        <p:attrNameLst>
                                          <p:attrName>style.rotation</p:attrName>
                                        </p:attrNameLst>
                                      </p:cBhvr>
                                      <p:tavLst>
                                        <p:tav tm="0">
                                          <p:val>
                                            <p:fltVal val="90"/>
                                          </p:val>
                                        </p:tav>
                                        <p:tav tm="100000">
                                          <p:val>
                                            <p:fltVal val="0"/>
                                          </p:val>
                                        </p:tav>
                                      </p:tavLst>
                                    </p:anim>
                                    <p:animEffect transition="in" filter="fade">
                                      <p:cBhvr>
                                        <p:cTn id="46" dur="500"/>
                                        <p:tgtEl>
                                          <p:spTgt spid="16"/>
                                        </p:tgtEl>
                                      </p:cBhvr>
                                    </p:animEffect>
                                  </p:childTnLst>
                                </p:cTn>
                              </p:par>
                            </p:childTnLst>
                          </p:cTn>
                        </p:par>
                        <p:par>
                          <p:cTn id="47" fill="hold">
                            <p:stCondLst>
                              <p:cond delay="3500"/>
                            </p:stCondLst>
                            <p:childTnLst>
                              <p:par>
                                <p:cTn id="48" presetID="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31"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 calcmode="lin" valueType="num">
                                      <p:cBhvr>
                                        <p:cTn id="57" dur="500" fill="hold"/>
                                        <p:tgtEl>
                                          <p:spTgt spid="17"/>
                                        </p:tgtEl>
                                        <p:attrNameLst>
                                          <p:attrName>style.rotation</p:attrName>
                                        </p:attrNameLst>
                                      </p:cBhvr>
                                      <p:tavLst>
                                        <p:tav tm="0">
                                          <p:val>
                                            <p:fltVal val="90"/>
                                          </p:val>
                                        </p:tav>
                                        <p:tav tm="100000">
                                          <p:val>
                                            <p:fltVal val="0"/>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p:tgtEl>
                                          <p:spTgt spid="36"/>
                                        </p:tgtEl>
                                        <p:attrNameLst>
                                          <p:attrName>ppt_y</p:attrName>
                                        </p:attrNameLst>
                                      </p:cBhvr>
                                      <p:tavLst>
                                        <p:tav tm="0">
                                          <p:val>
                                            <p:strVal val="#ppt_y-#ppt_h*1.125000"/>
                                          </p:val>
                                        </p:tav>
                                        <p:tav tm="100000">
                                          <p:val>
                                            <p:strVal val="#ppt_y"/>
                                          </p:val>
                                        </p:tav>
                                      </p:tavLst>
                                    </p:anim>
                                    <p:animEffect transition="in" filter="wipe(down)">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500"/>
                                  </p:stCondLst>
                                  <p:childTnLst>
                                    <p:set>
                                      <p:cBhvr>
                                        <p:cTn id="68" dur="1" fill="hold">
                                          <p:stCondLst>
                                            <p:cond delay="0"/>
                                          </p:stCondLst>
                                        </p:cTn>
                                        <p:tgtEl>
                                          <p:spTgt spid="22"/>
                                        </p:tgtEl>
                                        <p:attrNameLst>
                                          <p:attrName>style.visibility</p:attrName>
                                        </p:attrNameLst>
                                      </p:cBhvr>
                                      <p:to>
                                        <p:strVal val="visible"/>
                                      </p:to>
                                    </p:set>
                                    <p:animEffect transition="in" filter="box(in)">
                                      <p:cBhvr>
                                        <p:cTn id="69" dur="2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106"/>
                                        </p:tgtEl>
                                        <p:attrNameLst>
                                          <p:attrName>style.visibility</p:attrName>
                                        </p:attrNameLst>
                                      </p:cBhvr>
                                      <p:to>
                                        <p:strVal val="visible"/>
                                      </p:to>
                                    </p:set>
                                    <p:animEffect transition="in" filter="blinds(horizontal)">
                                      <p:cBhvr>
                                        <p:cTn id="78" dur="500"/>
                                        <p:tgtEl>
                                          <p:spTgt spid="106"/>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box(in)">
                                      <p:cBhvr>
                                        <p:cTn id="83" dur="2000"/>
                                        <p:tgtEl>
                                          <p:spTgt spid="104"/>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1"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additive="base">
                                        <p:cTn id="88" dur="500"/>
                                        <p:tgtEl>
                                          <p:spTgt spid="38"/>
                                        </p:tgtEl>
                                        <p:attrNameLst>
                                          <p:attrName>ppt_y</p:attrName>
                                        </p:attrNameLst>
                                      </p:cBhvr>
                                      <p:tavLst>
                                        <p:tav tm="0">
                                          <p:val>
                                            <p:strVal val="#ppt_y-#ppt_h*1.125000"/>
                                          </p:val>
                                        </p:tav>
                                        <p:tav tm="100000">
                                          <p:val>
                                            <p:strVal val="#ppt_y"/>
                                          </p:val>
                                        </p:tav>
                                      </p:tavLst>
                                    </p:anim>
                                    <p:animEffect transition="in" filter="wipe(down)">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blinds(horizontal)">
                                      <p:cBhvr>
                                        <p:cTn id="9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rotWithShape="1">
          <a:blip r:embed="rId1"/>
          <a:srcRect t="34280" b="21140"/>
          <a:stretch>
            <a:fillRect/>
          </a:stretch>
        </p:blipFill>
        <p:spPr>
          <a:xfrm>
            <a:off x="-1" y="3429000"/>
            <a:ext cx="12192000" cy="3429001"/>
          </a:xfrm>
          <a:prstGeom prst="rect">
            <a:avLst/>
          </a:prstGeom>
        </p:spPr>
      </p:pic>
      <p:sp>
        <p:nvSpPr>
          <p:cNvPr id="3" name="矩形 2"/>
          <p:cNvSpPr/>
          <p:nvPr/>
        </p:nvSpPr>
        <p:spPr>
          <a:xfrm>
            <a:off x="1442383" y="600717"/>
            <a:ext cx="1198245" cy="1957343"/>
          </a:xfrm>
          <a:prstGeom prst="rect">
            <a:avLst/>
          </a:prstGeom>
        </p:spPr>
        <p:txBody>
          <a:bodyPr vert="eaVert" wrap="square">
            <a:spAutoFit/>
          </a:bodyPr>
          <a:lstStyle/>
          <a:p>
            <a:pPr algn="dist"/>
            <a:r>
              <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rPr>
              <a:t>贰</a:t>
            </a:r>
            <a:endParaRPr lang="zh-CN" altLang="en-US" sz="66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grpSp>
        <p:nvGrpSpPr>
          <p:cNvPr id="4" name="组合 11"/>
          <p:cNvGrpSpPr/>
          <p:nvPr/>
        </p:nvGrpSpPr>
        <p:grpSpPr>
          <a:xfrm>
            <a:off x="11337278" y="3058747"/>
            <a:ext cx="473075" cy="567690"/>
            <a:chOff x="2438" y="6450"/>
            <a:chExt cx="652" cy="1090"/>
          </a:xfrm>
        </p:grpSpPr>
        <p:pic>
          <p:nvPicPr>
            <p:cNvPr id="5" name="图片 9" descr="image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38" y="6450"/>
              <a:ext cx="652" cy="1090"/>
            </a:xfrm>
            <a:prstGeom prst="rect">
              <a:avLst/>
            </a:prstGeom>
            <a:noFill/>
            <a:ln w="9525">
              <a:noFill/>
            </a:ln>
          </p:spPr>
        </p:pic>
        <p:sp>
          <p:nvSpPr>
            <p:cNvPr id="6" name="文本框 10"/>
            <p:cNvSpPr txBox="1"/>
            <p:nvPr/>
          </p:nvSpPr>
          <p:spPr>
            <a:xfrm>
              <a:off x="2498" y="6563"/>
              <a:ext cx="531" cy="864"/>
            </a:xfrm>
            <a:prstGeom prst="rect">
              <a:avLst/>
            </a:prstGeom>
            <a:noFill/>
            <a:ln w="9525">
              <a:noFill/>
            </a:ln>
          </p:spPr>
          <p:txBody>
            <a:bodyPr vert="eaVert" wrap="square" anchor="t">
              <a:spAutoFit/>
            </a:bodyPr>
            <a:lstStyle/>
            <a:p>
              <a:pPr algn="dist">
                <a:lnSpc>
                  <a:spcPct val="110000"/>
                </a:lnSpc>
              </a:pPr>
              <a:r>
                <a:rPr lang="zh-CN" altLang="en-US" sz="1200">
                  <a:solidFill>
                    <a:schemeClr val="bg1"/>
                  </a:solidFill>
                  <a:latin typeface="禹卫书法行书繁体" panose="02000603000000000000" charset="-122"/>
                  <a:ea typeface="禹卫书法行书繁体" panose="02000603000000000000" charset="-122"/>
                </a:rPr>
                <a:t>弘雅</a:t>
              </a:r>
              <a:endParaRPr lang="zh-CN" altLang="en-US" sz="1200">
                <a:solidFill>
                  <a:schemeClr val="bg1"/>
                </a:solidFill>
                <a:latin typeface="禹卫书法行书繁体" panose="02000603000000000000" charset="-122"/>
                <a:ea typeface="禹卫书法行书繁体" panose="02000603000000000000" charset="-122"/>
              </a:endParaRPr>
            </a:p>
          </p:txBody>
        </p:sp>
      </p:grpSp>
      <p:sp>
        <p:nvSpPr>
          <p:cNvPr id="8" name="椭圆 7"/>
          <p:cNvSpPr/>
          <p:nvPr/>
        </p:nvSpPr>
        <p:spPr>
          <a:xfrm>
            <a:off x="1227664" y="766589"/>
            <a:ext cx="1625600" cy="1625600"/>
          </a:xfrm>
          <a:prstGeom prst="ellipse">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flipH="1">
            <a:off x="3039745" y="1198245"/>
            <a:ext cx="8589010" cy="706755"/>
          </a:xfrm>
          <a:prstGeom prst="rect">
            <a:avLst/>
          </a:prstGeom>
          <a:noFill/>
        </p:spPr>
        <p:txBody>
          <a:bodyPr vert="horz" wrap="square" rtlCol="0">
            <a:spAutoFit/>
          </a:bodyPr>
          <a:lstStyle/>
          <a:p>
            <a:pPr algn="dist"/>
            <a:r>
              <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rPr>
              <a:t>加强学生素养发展,深化育人一体化</a:t>
            </a:r>
            <a:endParaRPr lang="zh-CN" altLang="en-US" sz="40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sp>
        <p:nvSpPr>
          <p:cNvPr id="30" name="矩形 29"/>
          <p:cNvSpPr/>
          <p:nvPr/>
        </p:nvSpPr>
        <p:spPr>
          <a:xfrm>
            <a:off x="4648200" y="2557780"/>
            <a:ext cx="3110230" cy="2241550"/>
          </a:xfrm>
          <a:prstGeom prst="rect">
            <a:avLst/>
          </a:prstGeom>
          <a:effectLst>
            <a:outerShdw blurRad="50800" dist="50800" dir="5400000" sx="1000" sy="1000" algn="ctr" rotWithShape="0">
              <a:srgbClr val="000000"/>
            </a:outerShdw>
          </a:effectLst>
        </p:spPr>
        <p:txBody>
          <a:bodyPr vert="eaVert"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a:latin typeface="杨任东竹石体-Extralight" panose="02000000000000000000" pitchFamily="2" charset="-122"/>
                <a:ea typeface="杨任东竹石体-Extralight" panose="02000000000000000000" pitchFamily="2" charset="-122"/>
              </a:rPr>
              <a:t>让生命诗意地</a:t>
            </a:r>
            <a:r>
              <a:rPr lang="zh-CN" altLang="en-US" sz="1050">
                <a:latin typeface="杨任东竹石体-Extralight" panose="02000000000000000000" pitchFamily="2" charset="-122"/>
                <a:ea typeface="杨任东竹石体-Extralight" panose="02000000000000000000" pitchFamily="2" charset="-122"/>
              </a:rPr>
              <a:t>栖居</a:t>
            </a:r>
            <a:endParaRPr lang="zh-CN" altLang="en-US" sz="1050">
              <a:latin typeface="杨任东竹石体-Extralight" panose="02000000000000000000" pitchFamily="2" charset="-122"/>
              <a:ea typeface="杨任东竹石体-Extralight" panose="02000000000000000000" pitchFamily="2" charset="-122"/>
            </a:endParaRPr>
          </a:p>
        </p:txBody>
      </p:sp>
      <p:cxnSp>
        <p:nvCxnSpPr>
          <p:cNvPr id="11" name="直接连接符 10"/>
          <p:cNvCxnSpPr/>
          <p:nvPr/>
        </p:nvCxnSpPr>
        <p:spPr>
          <a:xfrm>
            <a:off x="5308598" y="2189404"/>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205740" y="4593590"/>
            <a:ext cx="2765425" cy="1918970"/>
          </a:xfrm>
          <a:prstGeom prst="rect">
            <a:avLst/>
          </a:prstGeom>
          <a:noFill/>
          <a:ln w="9525">
            <a:noFill/>
          </a:ln>
          <a:effectLst>
            <a:softEdge rad="76200"/>
          </a:effectLst>
        </p:spPr>
      </p:pic>
      <p:pic>
        <p:nvPicPr>
          <p:cNvPr id="101" name="图片 100"/>
          <p:cNvPicPr/>
          <p:nvPr/>
        </p:nvPicPr>
        <p:blipFill>
          <a:blip r:embed="rId2"/>
          <a:stretch>
            <a:fillRect/>
          </a:stretch>
        </p:blipFill>
        <p:spPr>
          <a:xfrm>
            <a:off x="3029585" y="4593590"/>
            <a:ext cx="2938780" cy="1918970"/>
          </a:xfrm>
          <a:prstGeom prst="rect">
            <a:avLst/>
          </a:prstGeom>
          <a:noFill/>
          <a:ln w="9525">
            <a:noFill/>
          </a:ln>
          <a:effectLst>
            <a:softEdge rad="76200"/>
          </a:effectLst>
        </p:spPr>
      </p:pic>
      <p:pic>
        <p:nvPicPr>
          <p:cNvPr id="103" name="图片 102"/>
          <p:cNvPicPr/>
          <p:nvPr/>
        </p:nvPicPr>
        <p:blipFill>
          <a:blip r:embed="rId3"/>
          <a:stretch>
            <a:fillRect/>
          </a:stretch>
        </p:blipFill>
        <p:spPr>
          <a:xfrm>
            <a:off x="6017260" y="4607560"/>
            <a:ext cx="2998470" cy="1905635"/>
          </a:xfrm>
          <a:prstGeom prst="rect">
            <a:avLst/>
          </a:prstGeom>
          <a:noFill/>
          <a:ln w="9525">
            <a:noFill/>
          </a:ln>
          <a:effectLst>
            <a:softEdge rad="63500"/>
          </a:effectLst>
        </p:spPr>
      </p:pic>
      <p:sp>
        <p:nvSpPr>
          <p:cNvPr id="2" name="文本框 1"/>
          <p:cNvSpPr txBox="1"/>
          <p:nvPr>
            <p:custDataLst>
              <p:tags r:id="rId4"/>
            </p:custDataLst>
          </p:nvPr>
        </p:nvSpPr>
        <p:spPr>
          <a:xfrm flipH="1">
            <a:off x="3548380" y="324485"/>
            <a:ext cx="5102225" cy="460375"/>
          </a:xfrm>
          <a:prstGeom prst="rect">
            <a:avLst/>
          </a:prstGeom>
          <a:noFill/>
        </p:spPr>
        <p:txBody>
          <a:bodyPr vert="horz" wrap="square" rtlCol="0">
            <a:spAutoFit/>
          </a:bodyPr>
          <a:p>
            <a:pPr algn="dist"/>
            <a:r>
              <a:rPr sz="2400">
                <a:solidFill>
                  <a:schemeClr val="tx1">
                    <a:lumMod val="75000"/>
                    <a:lumOff val="25000"/>
                  </a:schemeClr>
                </a:solidFill>
                <a:latin typeface="禹卫书法行书简体" panose="02000603000000000000" pitchFamily="2" charset="-122"/>
                <a:ea typeface="禹卫书法行书简体" panose="02000603000000000000" pitchFamily="2" charset="-122"/>
              </a:rPr>
              <a:t>以活动为载体，实现育人目标综合化</a:t>
            </a:r>
            <a:endParaRPr sz="2400">
              <a:solidFill>
                <a:schemeClr val="tx1">
                  <a:lumMod val="75000"/>
                  <a:lumOff val="25000"/>
                </a:schemeClr>
              </a:solidFill>
              <a:latin typeface="禹卫书法行书简体" panose="02000603000000000000" pitchFamily="2" charset="-122"/>
              <a:ea typeface="禹卫书法行书简体" panose="02000603000000000000" pitchFamily="2" charset="-122"/>
            </a:endParaRPr>
          </a:p>
        </p:txBody>
      </p:sp>
      <p:cxnSp>
        <p:nvCxnSpPr>
          <p:cNvPr id="4" name="直接连接符 3"/>
          <p:cNvCxnSpPr/>
          <p:nvPr>
            <p:custDataLst>
              <p:tags r:id="rId5"/>
            </p:custDataLst>
          </p:nvPr>
        </p:nvCxnSpPr>
        <p:spPr>
          <a:xfrm>
            <a:off x="5173130" y="716841"/>
            <a:ext cx="1574798"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图片 6" descr="33"/>
          <p:cNvPicPr>
            <a:picLocks noChangeAspect="1"/>
          </p:cNvPicPr>
          <p:nvPr/>
        </p:nvPicPr>
        <p:blipFill>
          <a:blip r:embed="rId6"/>
          <a:stretch>
            <a:fillRect/>
          </a:stretch>
        </p:blipFill>
        <p:spPr>
          <a:xfrm>
            <a:off x="9089390" y="2569210"/>
            <a:ext cx="2980055" cy="2306955"/>
          </a:xfrm>
          <a:prstGeom prst="flowChartDocument">
            <a:avLst/>
          </a:prstGeom>
        </p:spPr>
      </p:pic>
      <p:pic>
        <p:nvPicPr>
          <p:cNvPr id="3" name="图片 2" descr="66"/>
          <p:cNvPicPr>
            <a:picLocks noChangeAspect="1"/>
          </p:cNvPicPr>
          <p:nvPr/>
        </p:nvPicPr>
        <p:blipFill>
          <a:blip r:embed="rId7"/>
          <a:srcRect t="4816"/>
          <a:stretch>
            <a:fillRect/>
          </a:stretch>
        </p:blipFill>
        <p:spPr>
          <a:xfrm>
            <a:off x="8750935" y="267335"/>
            <a:ext cx="3372485" cy="2103120"/>
          </a:xfrm>
          <a:prstGeom prst="flowChartTerminator">
            <a:avLst/>
          </a:prstGeom>
        </p:spPr>
      </p:pic>
      <p:pic>
        <p:nvPicPr>
          <p:cNvPr id="12" name="图片 11" descr="44"/>
          <p:cNvPicPr>
            <a:picLocks noChangeAspect="1"/>
          </p:cNvPicPr>
          <p:nvPr/>
        </p:nvPicPr>
        <p:blipFill>
          <a:blip r:embed="rId8"/>
          <a:stretch>
            <a:fillRect/>
          </a:stretch>
        </p:blipFill>
        <p:spPr>
          <a:xfrm>
            <a:off x="9089390" y="4738370"/>
            <a:ext cx="2979420" cy="1874520"/>
          </a:xfrm>
          <a:prstGeom prst="flowChartPunchedTape">
            <a:avLst/>
          </a:prstGeom>
        </p:spPr>
      </p:pic>
      <p:sp>
        <p:nvSpPr>
          <p:cNvPr id="18" name="文本框 17"/>
          <p:cNvSpPr txBox="1"/>
          <p:nvPr/>
        </p:nvSpPr>
        <p:spPr>
          <a:xfrm>
            <a:off x="7297420" y="3911600"/>
            <a:ext cx="1515745" cy="481330"/>
          </a:xfrm>
          <a:prstGeom prst="rect">
            <a:avLst/>
          </a:prstGeom>
          <a:ln w="19050">
            <a:solidFill>
              <a:schemeClr val="tx1"/>
            </a:solidFill>
          </a:ln>
        </p:spPr>
        <p:txBody>
          <a:bodyPr wrap="square">
            <a:noAutofit/>
            <a:extLst>
              <a:ext uri="{4A0BC546-FE56-4ADE-93B0-CB8AF2F6F144}">
                <wpsdc:textFrameExt xmlns:wpsdc="http://www.wps.cn/officeDocument/2022/drawingmlCustomData" type="sub-title"/>
              </a:ext>
            </a:extLst>
          </a:bodyPr>
          <a:p>
            <a:pPr algn="ctr"/>
            <a:r>
              <a:rPr lang="zh-CN" sz="2400">
                <a:latin typeface="Times New Roman" panose="02020603050405020304" charset="0"/>
                <a:ea typeface="宋体" panose="02010600030101010101" pitchFamily="2" charset="-122"/>
                <a:sym typeface="+mn-ea"/>
              </a:rPr>
              <a:t>开幕式</a:t>
            </a:r>
            <a:endParaRPr lang="zh-CN" altLang="en-US" sz="2400" spc="200">
              <a:latin typeface="Times New Roman" panose="02020603050405020304" charset="0"/>
              <a:ea typeface="宋体" panose="02010600030101010101" pitchFamily="2" charset="-122"/>
              <a:sym typeface="+mn-ea"/>
            </a:endParaRPr>
          </a:p>
        </p:txBody>
      </p:sp>
      <p:sp>
        <p:nvSpPr>
          <p:cNvPr id="29" name="椭圆 28"/>
          <p:cNvSpPr/>
          <p:nvPr/>
        </p:nvSpPr>
        <p:spPr>
          <a:xfrm>
            <a:off x="2815590" y="2692400"/>
            <a:ext cx="1280795" cy="1170305"/>
          </a:xfrm>
          <a:prstGeom prst="ellips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sz="1600" b="1">
                <a:latin typeface="Times New Roman" panose="02020603050405020304" charset="0"/>
                <a:ea typeface="宋体" panose="02010600030101010101" pitchFamily="2" charset="-122"/>
                <a:sym typeface="+mn-ea"/>
              </a:rPr>
              <a:t>基于理念更新的创新</a:t>
            </a:r>
            <a:endParaRPr lang="zh-CN" altLang="en-US" sz="1600" b="1">
              <a:solidFill>
                <a:schemeClr val="tx1"/>
              </a:solidFill>
              <a:latin typeface="Times New Roman" panose="02020603050405020304" charset="0"/>
              <a:ea typeface="宋体" panose="02010600030101010101" pitchFamily="2" charset="-122"/>
              <a:sym typeface="+mn-ea"/>
            </a:endParaRPr>
          </a:p>
        </p:txBody>
      </p:sp>
      <p:sp>
        <p:nvSpPr>
          <p:cNvPr id="30" name="椭圆 29"/>
          <p:cNvSpPr/>
          <p:nvPr/>
        </p:nvSpPr>
        <p:spPr>
          <a:xfrm>
            <a:off x="7414895" y="2662555"/>
            <a:ext cx="1280795" cy="1170305"/>
          </a:xfrm>
          <a:prstGeom prst="ellips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sz="1600" b="1">
                <a:latin typeface="Times New Roman" panose="02020603050405020304" charset="0"/>
                <a:ea typeface="宋体" panose="02010600030101010101" pitchFamily="2" charset="-122"/>
                <a:sym typeface="+mn-ea"/>
              </a:rPr>
              <a:t>基于学校文化品质的创新</a:t>
            </a:r>
            <a:endParaRPr lang="zh-CN" sz="1600" b="1">
              <a:latin typeface="Times New Roman" panose="02020603050405020304" charset="0"/>
              <a:ea typeface="宋体" panose="02010600030101010101" pitchFamily="2" charset="-122"/>
              <a:sym typeface="+mn-ea"/>
            </a:endParaRPr>
          </a:p>
        </p:txBody>
      </p:sp>
      <p:sp>
        <p:nvSpPr>
          <p:cNvPr id="31" name="文本框 30"/>
          <p:cNvSpPr txBox="1"/>
          <p:nvPr/>
        </p:nvSpPr>
        <p:spPr>
          <a:xfrm>
            <a:off x="1271905" y="3890645"/>
            <a:ext cx="2131695" cy="474980"/>
          </a:xfrm>
          <a:prstGeom prst="rect">
            <a:avLst/>
          </a:prstGeom>
          <a:noFill/>
          <a:ln w="19050">
            <a:solidFill>
              <a:schemeClr val="tx1"/>
            </a:solidFill>
          </a:ln>
        </p:spPr>
        <p:txBody>
          <a:bodyPr wrap="square">
            <a:noAutofit/>
          </a:bodyPr>
          <a:p>
            <a:pPr indent="0"/>
            <a:r>
              <a:rPr lang="zh-CN" sz="2000" b="0">
                <a:latin typeface="Times New Roman" panose="02020603050405020304" charset="0"/>
                <a:ea typeface="宋体" panose="02010600030101010101" pitchFamily="2" charset="-122"/>
              </a:rPr>
              <a:t>活动与课程融合</a:t>
            </a:r>
            <a:endParaRPr lang="zh-CN" sz="2000" b="0">
              <a:latin typeface="Times New Roman" panose="02020603050405020304" charset="0"/>
              <a:ea typeface="宋体" panose="02010600030101010101" pitchFamily="2" charset="-122"/>
            </a:endParaRPr>
          </a:p>
        </p:txBody>
      </p:sp>
      <p:sp>
        <p:nvSpPr>
          <p:cNvPr id="32" name="文本框 31"/>
          <p:cNvSpPr txBox="1"/>
          <p:nvPr/>
        </p:nvSpPr>
        <p:spPr>
          <a:xfrm>
            <a:off x="3603625" y="3886835"/>
            <a:ext cx="2113280" cy="474980"/>
          </a:xfrm>
          <a:prstGeom prst="rect">
            <a:avLst/>
          </a:prstGeom>
          <a:noFill/>
          <a:ln w="19050">
            <a:solidFill>
              <a:schemeClr val="tx1"/>
            </a:solidFill>
          </a:ln>
        </p:spPr>
        <p:txBody>
          <a:bodyPr wrap="square">
            <a:noAutofit/>
          </a:bodyPr>
          <a:p>
            <a:pPr indent="0"/>
            <a:r>
              <a:rPr lang="en-US" altLang="zh-CN" sz="2400" b="0">
                <a:latin typeface="Times New Roman" panose="02020603050405020304" charset="0"/>
                <a:ea typeface="宋体" panose="02010600030101010101" pitchFamily="2" charset="-122"/>
              </a:rPr>
              <a:t> </a:t>
            </a:r>
            <a:r>
              <a:rPr lang="zh-CN" sz="2400" b="0">
                <a:latin typeface="Times New Roman" panose="02020603050405020304" charset="0"/>
                <a:ea typeface="宋体" panose="02010600030101010101" pitchFamily="2" charset="-122"/>
              </a:rPr>
              <a:t>教学评一致性</a:t>
            </a:r>
            <a:endParaRPr lang="zh-CN" sz="2400" b="0">
              <a:latin typeface="Times New Roman" panose="02020603050405020304" charset="0"/>
              <a:ea typeface="宋体" panose="02010600030101010101" pitchFamily="2" charset="-122"/>
            </a:endParaRPr>
          </a:p>
        </p:txBody>
      </p:sp>
      <p:grpSp>
        <p:nvGrpSpPr>
          <p:cNvPr id="23" name="组合 22"/>
          <p:cNvGrpSpPr/>
          <p:nvPr/>
        </p:nvGrpSpPr>
        <p:grpSpPr>
          <a:xfrm>
            <a:off x="3603625" y="782955"/>
            <a:ext cx="5259705" cy="1586865"/>
            <a:chOff x="3562985" y="1775770"/>
            <a:chExt cx="7672807" cy="2959887"/>
          </a:xfrm>
        </p:grpSpPr>
        <p:pic>
          <p:nvPicPr>
            <p:cNvPr id="24" name="图片 23"/>
            <p:cNvPicPr>
              <a:picLocks noChangeAspect="1"/>
            </p:cNvPicPr>
            <p:nvPr>
              <p:custDataLst>
                <p:tags r:id="rId9"/>
              </p:custDataLst>
            </p:nvPr>
          </p:nvPicPr>
          <p:blipFill>
            <a:blip r:embed="rId10">
              <a:lum bright="70000" contrast="-70000"/>
              <a:extLst>
                <a:ext uri="{BEBA8EAE-BF5A-486C-A8C5-ECC9F3942E4B}">
                  <a14:imgProps xmlns:a14="http://schemas.microsoft.com/office/drawing/2010/main">
                    <a14:imgLayer r:embed="rId11">
                      <a14:imgEffect>
                        <a14:colorTemperature colorTemp="5465"/>
                      </a14:imgEffect>
                      <a14:imgEffect>
                        <a14:saturation sat="328000"/>
                      </a14:imgEffect>
                    </a14:imgLayer>
                  </a14:imgProps>
                </a:ext>
                <a:ext uri="{28A0092B-C50C-407E-A947-70E740481C1C}">
                  <a14:useLocalDpi xmlns:a14="http://schemas.microsoft.com/office/drawing/2010/main" val="0"/>
                </a:ext>
              </a:extLst>
            </a:blip>
            <a:stretch>
              <a:fillRect/>
            </a:stretch>
          </p:blipFill>
          <p:spPr>
            <a:xfrm>
              <a:off x="3562985" y="1775770"/>
              <a:ext cx="7672807" cy="2959887"/>
            </a:xfrm>
            <a:prstGeom prst="rect">
              <a:avLst/>
            </a:prstGeom>
          </p:spPr>
        </p:pic>
        <p:sp>
          <p:nvSpPr>
            <p:cNvPr id="26" name="文本框 25"/>
            <p:cNvSpPr txBox="1"/>
            <p:nvPr>
              <p:custDataLst>
                <p:tags r:id="rId12"/>
              </p:custDataLst>
            </p:nvPr>
          </p:nvSpPr>
          <p:spPr>
            <a:xfrm>
              <a:off x="3734355" y="2428854"/>
              <a:ext cx="5793279" cy="1283450"/>
            </a:xfrm>
            <a:prstGeom prst="rect">
              <a:avLst/>
            </a:prstGeom>
            <a:noFill/>
          </p:spPr>
          <p:txBody>
            <a:bodyPr wrap="square" rtlCol="0">
              <a:noAutofit/>
            </a:bodyPr>
            <a:p>
              <a:pPr algn="ctr"/>
              <a:r>
                <a:rPr lang="zh-CN" altLang="en-US" sz="4400" dirty="0">
                  <a:solidFill>
                    <a:schemeClr val="tx1">
                      <a:lumMod val="85000"/>
                      <a:lumOff val="15000"/>
                    </a:schemeClr>
                  </a:solidFill>
                  <a:latin typeface="字由点字虎啸体" panose="02010601030101010101" charset="-122"/>
                  <a:ea typeface="字由点字虎啸体" panose="02010601030101010101" charset="-122"/>
                </a:rPr>
                <a:t>弘雅文化节</a:t>
              </a:r>
              <a:endParaRPr lang="zh-CN" altLang="en-US" sz="4400" dirty="0">
                <a:solidFill>
                  <a:schemeClr val="tx1">
                    <a:lumMod val="85000"/>
                    <a:lumOff val="15000"/>
                  </a:schemeClr>
                </a:solidFill>
                <a:latin typeface="字由点字虎啸体" panose="02010601030101010101" charset="-122"/>
                <a:ea typeface="字由点字虎啸体" panose="02010601030101010101" charset="-122"/>
              </a:endParaRPr>
            </a:p>
          </p:txBody>
        </p:sp>
      </p:grpSp>
      <p:sp>
        <p:nvSpPr>
          <p:cNvPr id="15" name="左大括号 14"/>
          <p:cNvSpPr/>
          <p:nvPr/>
        </p:nvSpPr>
        <p:spPr>
          <a:xfrm rot="5400000">
            <a:off x="5457825" y="-150495"/>
            <a:ext cx="587375" cy="4880610"/>
          </a:xfrm>
          <a:prstGeom prst="leftBrace">
            <a:avLst/>
          </a:prstGeom>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pic>
        <p:nvPicPr>
          <p:cNvPr id="33" name="图片 32" descr="IMG_0307"/>
          <p:cNvPicPr>
            <a:picLocks noChangeAspect="1"/>
          </p:cNvPicPr>
          <p:nvPr/>
        </p:nvPicPr>
        <p:blipFill>
          <a:blip r:embed="rId13"/>
          <a:srcRect t="8880" r="475" b="14296"/>
          <a:stretch>
            <a:fillRect/>
          </a:stretch>
        </p:blipFill>
        <p:spPr>
          <a:xfrm>
            <a:off x="43815" y="2153285"/>
            <a:ext cx="2626995" cy="1545590"/>
          </a:xfrm>
          <a:prstGeom prst="flowChartAlternateProcess">
            <a:avLst/>
          </a:prstGeom>
        </p:spPr>
      </p:pic>
      <p:pic>
        <p:nvPicPr>
          <p:cNvPr id="34" name="图片 33" descr="IMG_0301"/>
          <p:cNvPicPr>
            <a:picLocks noChangeAspect="1"/>
          </p:cNvPicPr>
          <p:nvPr/>
        </p:nvPicPr>
        <p:blipFill>
          <a:blip r:embed="rId14"/>
          <a:stretch>
            <a:fillRect/>
          </a:stretch>
        </p:blipFill>
        <p:spPr>
          <a:xfrm>
            <a:off x="263525" y="318135"/>
            <a:ext cx="2766060" cy="1643380"/>
          </a:xfrm>
          <a:prstGeom prst="flowChartAlternateProcess">
            <a:avLst/>
          </a:prstGeom>
        </p:spPr>
      </p:pic>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linds(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 presetClass="entr" presetSubtype="1" fill="hold" nodeType="afterEffect">
                                  <p:stCondLst>
                                    <p:cond delay="0"/>
                                  </p:stCondLst>
                                  <p:childTnLst>
                                    <p:set>
                                      <p:cBhvr>
                                        <p:cTn id="38" dur="1000" fill="hold">
                                          <p:stCondLst>
                                            <p:cond delay="0"/>
                                          </p:stCondLst>
                                        </p:cTn>
                                        <p:tgtEl>
                                          <p:spTgt spid="33"/>
                                        </p:tgtEl>
                                        <p:attrNameLst>
                                          <p:attrName>style.visibility</p:attrName>
                                        </p:attrNameLst>
                                      </p:cBhvr>
                                      <p:to>
                                        <p:strVal val="visible"/>
                                      </p:to>
                                    </p:set>
                                    <p:anim calcmode="lin" valueType="num">
                                      <p:cBhvr additive="base">
                                        <p:cTn id="39" dur="1000" fill="hold"/>
                                        <p:tgtEl>
                                          <p:spTgt spid="33"/>
                                        </p:tgtEl>
                                        <p:attrNameLst>
                                          <p:attrName>ppt_x</p:attrName>
                                        </p:attrNameLst>
                                      </p:cBhvr>
                                      <p:tavLst>
                                        <p:tav tm="0">
                                          <p:val>
                                            <p:strVal val="#ppt_x"/>
                                          </p:val>
                                        </p:tav>
                                        <p:tav tm="100000">
                                          <p:val>
                                            <p:strVal val="#ppt_x"/>
                                          </p:val>
                                        </p:tav>
                                      </p:tavLst>
                                    </p:anim>
                                    <p:anim calcmode="lin" valueType="num">
                                      <p:cBhvr additive="base">
                                        <p:cTn id="40"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linds(horizontal)">
                                      <p:cBhvr>
                                        <p:cTn id="55" dur="500"/>
                                        <p:tgtEl>
                                          <p:spTgt spid="3"/>
                                        </p:tgtEl>
                                      </p:cBhvr>
                                    </p:animEffec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par>
                          <p:cTn id="61" fill="hold">
                            <p:stCondLst>
                              <p:cond delay="1000"/>
                            </p:stCondLst>
                            <p:childTnLst>
                              <p:par>
                                <p:cTn id="62" presetID="2" presetClass="entr" presetSubtype="4"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03"/>
                                        </p:tgtEl>
                                        <p:attrNameLst>
                                          <p:attrName>style.visibility</p:attrName>
                                        </p:attrNameLst>
                                      </p:cBhvr>
                                      <p:to>
                                        <p:strVal val="visible"/>
                                      </p:to>
                                    </p:set>
                                    <p:anim calcmode="lin" valueType="num">
                                      <p:cBhvr additive="base">
                                        <p:cTn id="70" dur="500" fill="hold"/>
                                        <p:tgtEl>
                                          <p:spTgt spid="103"/>
                                        </p:tgtEl>
                                        <p:attrNameLst>
                                          <p:attrName>ppt_x</p:attrName>
                                        </p:attrNameLst>
                                      </p:cBhvr>
                                      <p:tavLst>
                                        <p:tav tm="0">
                                          <p:val>
                                            <p:strVal val="#ppt_x"/>
                                          </p:val>
                                        </p:tav>
                                        <p:tav tm="100000">
                                          <p:val>
                                            <p:strVal val="#ppt_x"/>
                                          </p:val>
                                        </p:tav>
                                      </p:tavLst>
                                    </p:anim>
                                    <p:anim calcmode="lin" valueType="num">
                                      <p:cBhvr additive="base">
                                        <p:cTn id="71" dur="500" fill="hold"/>
                                        <p:tgtEl>
                                          <p:spTgt spid="103"/>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 presetClass="entr" presetSubtype="4" fill="hold" nodeType="afterEffect">
                                  <p:stCondLst>
                                    <p:cond delay="0"/>
                                  </p:stCondLst>
                                  <p:childTnLst>
                                    <p:set>
                                      <p:cBhvr>
                                        <p:cTn id="74" dur="1" fill="hold">
                                          <p:stCondLst>
                                            <p:cond delay="0"/>
                                          </p:stCondLst>
                                        </p:cTn>
                                        <p:tgtEl>
                                          <p:spTgt spid="101"/>
                                        </p:tgtEl>
                                        <p:attrNameLst>
                                          <p:attrName>style.visibility</p:attrName>
                                        </p:attrNameLst>
                                      </p:cBhvr>
                                      <p:to>
                                        <p:strVal val="visible"/>
                                      </p:to>
                                    </p:set>
                                    <p:anim calcmode="lin" valueType="num">
                                      <p:cBhvr additive="base">
                                        <p:cTn id="75" dur="500" fill="hold"/>
                                        <p:tgtEl>
                                          <p:spTgt spid="101"/>
                                        </p:tgtEl>
                                        <p:attrNameLst>
                                          <p:attrName>ppt_x</p:attrName>
                                        </p:attrNameLst>
                                      </p:cBhvr>
                                      <p:tavLst>
                                        <p:tav tm="0">
                                          <p:val>
                                            <p:strVal val="#ppt_x"/>
                                          </p:val>
                                        </p:tav>
                                        <p:tav tm="100000">
                                          <p:val>
                                            <p:strVal val="#ppt_x"/>
                                          </p:val>
                                        </p:tav>
                                      </p:tavLst>
                                    </p:anim>
                                    <p:anim calcmode="lin" valueType="num">
                                      <p:cBhvr additive="base">
                                        <p:cTn id="76" dur="500" fill="hold"/>
                                        <p:tgtEl>
                                          <p:spTgt spid="101"/>
                                        </p:tgtEl>
                                        <p:attrNameLst>
                                          <p:attrName>ppt_y</p:attrName>
                                        </p:attrNameLst>
                                      </p:cBhvr>
                                      <p:tavLst>
                                        <p:tav tm="0">
                                          <p:val>
                                            <p:strVal val="1+#ppt_h/2"/>
                                          </p:val>
                                        </p:tav>
                                        <p:tav tm="100000">
                                          <p:val>
                                            <p:strVal val="#ppt_y"/>
                                          </p:val>
                                        </p:tav>
                                      </p:tavLst>
                                    </p:anim>
                                  </p:childTnLst>
                                </p:cTn>
                              </p:par>
                            </p:childTnLst>
                          </p:cTn>
                        </p:par>
                        <p:par>
                          <p:cTn id="77" fill="hold">
                            <p:stCondLst>
                              <p:cond delay="1000"/>
                            </p:stCondLst>
                            <p:childTnLst>
                              <p:par>
                                <p:cTn id="78" presetID="2" presetClass="entr" presetSubtype="4" fill="hold" nodeType="afterEffect">
                                  <p:stCondLst>
                                    <p:cond delay="0"/>
                                  </p:stCondLst>
                                  <p:childTnLst>
                                    <p:set>
                                      <p:cBhvr>
                                        <p:cTn id="79" dur="1" fill="hold">
                                          <p:stCondLst>
                                            <p:cond delay="0"/>
                                          </p:stCondLst>
                                        </p:cTn>
                                        <p:tgtEl>
                                          <p:spTgt spid="100"/>
                                        </p:tgtEl>
                                        <p:attrNameLst>
                                          <p:attrName>style.visibility</p:attrName>
                                        </p:attrNameLst>
                                      </p:cBhvr>
                                      <p:to>
                                        <p:strVal val="visible"/>
                                      </p:to>
                                    </p:set>
                                    <p:anim calcmode="lin" valueType="num">
                                      <p:cBhvr additive="base">
                                        <p:cTn id="80" dur="500" fill="hold"/>
                                        <p:tgtEl>
                                          <p:spTgt spid="100"/>
                                        </p:tgtEl>
                                        <p:attrNameLst>
                                          <p:attrName>ppt_x</p:attrName>
                                        </p:attrNameLst>
                                      </p:cBhvr>
                                      <p:tavLst>
                                        <p:tav tm="0">
                                          <p:val>
                                            <p:strVal val="#ppt_x"/>
                                          </p:val>
                                        </p:tav>
                                        <p:tav tm="100000">
                                          <p:val>
                                            <p:strVal val="#ppt_x"/>
                                          </p:val>
                                        </p:tav>
                                      </p:tavLst>
                                    </p:anim>
                                    <p:anim calcmode="lin" valueType="num">
                                      <p:cBhvr additive="base">
                                        <p:cTn id="8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P spid="31" grpId="0" bldLvl="0" animBg="1"/>
      <p:bldP spid="32" grpId="0" bldLvl="0" animBg="1"/>
      <p:bldP spid="30" grpId="0" animBg="1"/>
      <p:bldP spid="1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PLACING_PICTURE_USER_VIEWPORT" val="{&quot;height&quot;:6163,&quot;width&quot;:9257}"/>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PA" val="v5.2.8"/>
</p:tagLst>
</file>

<file path=ppt/tags/tag17.xml><?xml version="1.0" encoding="utf-8"?>
<p:tagLst xmlns:p="http://schemas.openxmlformats.org/presentationml/2006/main">
  <p:tag name="PA" val="v5.2.8"/>
</p:tagLst>
</file>

<file path=ppt/tags/tag18.xml><?xml version="1.0" encoding="utf-8"?>
<p:tagLst xmlns:p="http://schemas.openxmlformats.org/presentationml/2006/main">
  <p:tag name="PA" val="v5.2.8"/>
</p:tagLst>
</file>

<file path=ppt/tags/tag19.xml><?xml version="1.0" encoding="utf-8"?>
<p:tagLst xmlns:p="http://schemas.openxmlformats.org/presentationml/2006/main">
  <p:tag name="PA" val="v5.2.8"/>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PA" val="v5.2.8"/>
</p:tagLst>
</file>

<file path=ppt/tags/tag21.xml><?xml version="1.0" encoding="utf-8"?>
<p:tagLst xmlns:p="http://schemas.openxmlformats.org/presentationml/2006/main">
  <p:tag name="PA" val="v5.2.8"/>
</p:tagLst>
</file>

<file path=ppt/tags/tag22.xml><?xml version="1.0" encoding="utf-8"?>
<p:tagLst xmlns:p="http://schemas.openxmlformats.org/presentationml/2006/main">
  <p:tag name="PA" val="v5.2.8"/>
</p:tagLst>
</file>

<file path=ppt/tags/tag23.xml><?xml version="1.0" encoding="utf-8"?>
<p:tagLst xmlns:p="http://schemas.openxmlformats.org/presentationml/2006/main">
  <p:tag name="PA" val="v5.2.8"/>
</p:tagLst>
</file>

<file path=ppt/tags/tag24.xml><?xml version="1.0" encoding="utf-8"?>
<p:tagLst xmlns:p="http://schemas.openxmlformats.org/presentationml/2006/main">
  <p:tag name="PA" val="v5.2.8"/>
</p:tagLst>
</file>

<file path=ppt/tags/tag25.xml><?xml version="1.0" encoding="utf-8"?>
<p:tagLst xmlns:p="http://schemas.openxmlformats.org/presentationml/2006/main">
  <p:tag name="PA" val="v5.2.8"/>
</p:tagLst>
</file>

<file path=ppt/tags/tag26.xml><?xml version="1.0" encoding="utf-8"?>
<p:tagLst xmlns:p="http://schemas.openxmlformats.org/presentationml/2006/main">
  <p:tag name="PA" val="v5.2.8"/>
</p:tagLst>
</file>

<file path=ppt/tags/tag27.xml><?xml version="1.0" encoding="utf-8"?>
<p:tagLst xmlns:p="http://schemas.openxmlformats.org/presentationml/2006/main">
  <p:tag name="PA" val="v5.2.8"/>
</p:tagLst>
</file>

<file path=ppt/tags/tag28.xml><?xml version="1.0" encoding="utf-8"?>
<p:tagLst xmlns:p="http://schemas.openxmlformats.org/presentationml/2006/main">
  <p:tag name="PA" val="v5.2.8"/>
</p:tagLst>
</file>

<file path=ppt/tags/tag29.xml><?xml version="1.0" encoding="utf-8"?>
<p:tagLst xmlns:p="http://schemas.openxmlformats.org/presentationml/2006/main">
  <p:tag name="PA" val="v5.2.8"/>
</p:tagLst>
</file>

<file path=ppt/tags/tag3.xml><?xml version="1.0" encoding="utf-8"?>
<p:tagLst xmlns:p="http://schemas.openxmlformats.org/presentationml/2006/main">
  <p:tag name="KSO_WM_UNIT_PLACING_PICTURE_USER_VIEWPORT" val="{&quot;height&quot;:2345,&quot;width&quot;:5595}"/>
</p:tagLst>
</file>

<file path=ppt/tags/tag30.xml><?xml version="1.0" encoding="utf-8"?>
<p:tagLst xmlns:p="http://schemas.openxmlformats.org/presentationml/2006/main">
  <p:tag name="PA" val="v5.2.8"/>
</p:tagLst>
</file>

<file path=ppt/tags/tag31.xml><?xml version="1.0" encoding="utf-8"?>
<p:tagLst xmlns:p="http://schemas.openxmlformats.org/presentationml/2006/main">
  <p:tag name="PA" val="v5.2.8"/>
</p:tagLst>
</file>

<file path=ppt/tags/tag32.xml><?xml version="1.0" encoding="utf-8"?>
<p:tagLst xmlns:p="http://schemas.openxmlformats.org/presentationml/2006/main">
  <p:tag name="PA" val="v5.2.8"/>
</p:tagLst>
</file>

<file path=ppt/tags/tag33.xml><?xml version="1.0" encoding="utf-8"?>
<p:tagLst xmlns:p="http://schemas.openxmlformats.org/presentationml/2006/main">
  <p:tag name="PA" val="v5.2.8"/>
</p:tagLst>
</file>

<file path=ppt/tags/tag34.xml><?xml version="1.0" encoding="utf-8"?>
<p:tagLst xmlns:p="http://schemas.openxmlformats.org/presentationml/2006/main">
  <p:tag name="PA" val="v5.2.8"/>
</p:tagLst>
</file>

<file path=ppt/tags/tag35.xml><?xml version="1.0" encoding="utf-8"?>
<p:tagLst xmlns:p="http://schemas.openxmlformats.org/presentationml/2006/main">
  <p:tag name="PA" val="v5.2.8"/>
</p:tagLst>
</file>

<file path=ppt/tags/tag36.xml><?xml version="1.0" encoding="utf-8"?>
<p:tagLst xmlns:p="http://schemas.openxmlformats.org/presentationml/2006/main">
  <p:tag name="PA" val="v5.2.8"/>
</p:tagLst>
</file>

<file path=ppt/tags/tag37.xml><?xml version="1.0" encoding="utf-8"?>
<p:tagLst xmlns:p="http://schemas.openxmlformats.org/presentationml/2006/main">
  <p:tag name="PA" val="v5.2.8"/>
</p:tagLst>
</file>

<file path=ppt/tags/tag38.xml><?xml version="1.0" encoding="utf-8"?>
<p:tagLst xmlns:p="http://schemas.openxmlformats.org/presentationml/2006/main">
  <p:tag name="PA" val="v5.2.8"/>
</p:tagLst>
</file>

<file path=ppt/tags/tag39.xml><?xml version="1.0" encoding="utf-8"?>
<p:tagLst xmlns:p="http://schemas.openxmlformats.org/presentationml/2006/main">
  <p:tag name="PA" val="v5.2.8"/>
</p:tagLst>
</file>

<file path=ppt/tags/tag4.xml><?xml version="1.0" encoding="utf-8"?>
<p:tagLst xmlns:p="http://schemas.openxmlformats.org/presentationml/2006/main">
  <p:tag name="KSO_WM_UNIT_PLACING_PICTURE_USER_VIEWPORT" val="{&quot;height&quot;:6891,&quot;width&quot;:13594}"/>
</p:tagLst>
</file>

<file path=ppt/tags/tag40.xml><?xml version="1.0" encoding="utf-8"?>
<p:tagLst xmlns:p="http://schemas.openxmlformats.org/presentationml/2006/main">
  <p:tag name="PA" val="v5.2.8"/>
</p:tagLst>
</file>

<file path=ppt/tags/tag41.xml><?xml version="1.0" encoding="utf-8"?>
<p:tagLst xmlns:p="http://schemas.openxmlformats.org/presentationml/2006/main">
  <p:tag name="PA" val="v5.2.8"/>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9.xml><?xml version="1.0" encoding="utf-8"?>
<p:tagLst xmlns:p="http://schemas.openxmlformats.org/presentationml/2006/main">
  <p:tag name="KSO_WM_UNIT_PLACING_PICTURE_USER_VIEWPORT" val="{&quot;height&quot;:4224,&quot;width&quot;:3048}"/>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PLACING_PICTURE_USER_VIEWPORT" val="{&quot;height&quot;:4224,&quot;width&quot;:3048}"/>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PA" val="v5.2.8"/>
</p:tagLst>
</file>

<file path=ppt/tags/tag55.xml><?xml version="1.0" encoding="utf-8"?>
<p:tagLst xmlns:p="http://schemas.openxmlformats.org/presentationml/2006/main">
  <p:tag name="PA" val="v5.2.8"/>
</p:tagLst>
</file>

<file path=ppt/tags/tag56.xml><?xml version="1.0" encoding="utf-8"?>
<p:tagLst xmlns:p="http://schemas.openxmlformats.org/presentationml/2006/main">
  <p:tag name="PA" val="v5.2.8"/>
</p:tagLst>
</file>

<file path=ppt/tags/tag57.xml><?xml version="1.0" encoding="utf-8"?>
<p:tagLst xmlns:p="http://schemas.openxmlformats.org/presentationml/2006/main">
  <p:tag name="PA" val="v5.2.8"/>
</p:tagLst>
</file>

<file path=ppt/tags/tag58.xml><?xml version="1.0" encoding="utf-8"?>
<p:tagLst xmlns:p="http://schemas.openxmlformats.org/presentationml/2006/main">
  <p:tag name="PA" val="v5.2.8"/>
</p:tagLst>
</file>

<file path=ppt/tags/tag59.xml><?xml version="1.0" encoding="utf-8"?>
<p:tagLst xmlns:p="http://schemas.openxmlformats.org/presentationml/2006/main">
  <p:tag name="PA" val="v5.2.8"/>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PA" val="v5.2.8"/>
</p:tagLst>
</file>

<file path=ppt/tags/tag61.xml><?xml version="1.0" encoding="utf-8"?>
<p:tagLst xmlns:p="http://schemas.openxmlformats.org/presentationml/2006/main">
  <p:tag name="KSO_WM_BEAUTIFY_FLAG" val=""/>
</p:tagLst>
</file>

<file path=ppt/tags/tag63.xml><?xml version="1.0" encoding="utf-8"?>
<p:tagLst xmlns:p="http://schemas.openxmlformats.org/presentationml/2006/main">
  <p:tag name="KSO_WPP_MARK_KEY" val="609f0e42-4630-40a6-b1cf-a9ec7dfdd118"/>
  <p:tag name="COMMONDATA" val="eyJjb3VudCI6MzEsImhkaWQiOiI4MTc3MDllZjBlY2YxOGVhYmFiODE1OWIxMDFjMDQyMSIsInVzZXJDb3VudCI6MzF9"/>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jM4NTgxOTgwOTI2IiwKCSJHcm91cElkIiA6ICIyODA3NzQ5NTUiLAoJIkltYWdlIiA6ICJpVkJPUncwS0dnb0FBQUFOU1VoRVVnQUFCS01BQUFMekNBWUFBQUROcE1UY0FBQUFDWEJJV1hNQUFBc1RBQUFMRXdFQW1wd1lBQUFnQUVsRVFWUjRuT3pkZVh4VTliMy84ZmVaTFh0Q1FoYkN2cThDQWtKQUxhZ3NWVnNYNmxKck42bTJwZTM5ZGZOcWIzdXJkdTl0YTIxcmU2MjEybEwxWWwwcTJsS3JvdXhsRFNESW1yQ0dMUkJJQ05rbXM1enorMk9Ta0lSSkNKaWNrMHhlejhlRFJ5WnpadVo4RW1XWWVjL24rL2thbG1WWkFnQUFBQUFBQUd6Z2Nyb0FBQUFBQUFBQWRCK0VVUUFBQUFBQUFMQU5ZUlFBQUFBQUFBQnNReGdGQUFBQUFBQUEyeEJHQVFBQUFBQUF3RGFFVVFBQUFBQUFBTEFOWVJRQUFBQUFBQUJzUXhnRkFBQUFBQUFBMnhCR0FRQUFBQUFBd0RhRVVRQUFBQUFBQUxBTllSUUFBQUFBQUFCc1F4Z0ZBQUFBQUFBQTJ4QkdBUUFBQUFBQXdEYUVVUUFBQUFBQUFMQU5ZUlFBQUFBQUFBQnNReGdGQUFBQUFBQUEyeEJHQVFBQUFBQUF3RGFFVVFBQUFBQUFBTEFOWVJRQUFBQUFBQUJzUXhnRkFBQUFBQUFBMnhCR0FRQUFBQUFBd0RhRVVRQUFBQUFBQUxBTllSUUFBQUFBQUFCc1F4Z0ZBQUFBQUFBQTJ4QkdBUUFBQUFBQXdEYUVVUUFBQUFBQUFMQU5ZUlFBQUFBQUFBQnNReGdGQUFBQUFBQUEyeEJHQVFBQUFBQUF3RGFFVVFBQUFBQUFBTEFOWVJRQUFBQUFBQUJzUXhnRkFBQUFBQUFBMnhCR0FRQUFBQUFBd0RhRVVRQUFBQUFBQUxBTllSUUFBQUFBQUFCc1F4Z0ZBQUFBQUFBQTJ4QkdBUUFBQUFBQXdEYUVVUUFBQUFBQUFMQU5ZUlFBQUFBQUFBQnNReGdGQUFBQUFBQUEyeEJHQVFBQUFBQUF3RGFFVVFBQUFBQUFBTEFOWVJRQUFBQUFBQUJzUXhnRkFBQUFBQUFBMnhCR0FRQUFBQUFBd0RhRVVRQUFBQUFBQUxDTngra0NQb2o1OCtkcjQ4YU5UcGNCQUFBQUFBRFFaWXdaTTBiUFB2dXNZK2Z2MHAxUkJGRUFBQUFBQUFBWFo4ZU9IWTZldjB0M1J0WGJ0R21UMHlVQUFBQUFBQUIwZXBNbVRYSzZoSzdkR1FVQUFBQUFBSUN1aFR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GlHTUFnQUFBQUFBZ0cwSW93QUFBQUFBQUdBYndpZ0FBQUFBQUFEWWhqQUtBQUFBQUFBQXRpR01BZ0FBQUFBQWdHMElvd0FBQUFBQUFHQWJ3aWdBQUFBQUFBRFloakFLQUFBQUFBQUF0aUdNQWdBQUFBQUFnRzBJb3dBQUFBQUFBR0Fid2lnQUFBQUFBQURZaGpBS0FBQUFBQUFBdHZFNFhRQUFBRUNzZVBqaGg3VnUzVHFueXdEVXExY3ZQZlhVVTRxUGozZTZGQUFBemtObkZBQUFRRHNoaUVKblVWeGNyRzNidGpsZEJnQUFVZEVaQlFBQTBNNlcvUFNuVHBlQWJpenY4Y2VWZXZ5NE1qSXluQzRGQUlDbzZJd0NBQUFBQUFDQWJRaWpBQUFBQUFBQVlCdkNLQUFBQUFBQUFOaUdNQW9BQUFBQUFBQzJJWXdDQUFBQUFBQ0FiZGhORDdDWlpWbDYrZVdYZGZqd1lhZExRWXpJenM3VzNYZmZMYmZiN1hRcEFBQUFBSEJCaEZHQXpkNTg4MDM5N0djL2M3b014SmhBSUtCNzc3M1g2VElBQUFBQTRJSllwZ2ZZckt5c3pPa1NFSU5LU2txY0xnRUFBQUFBMm9UT0tNQkJrNUtUTmJOSEQ2ZkxRQmUxdWJKUzc1dzVJMGt5RE1QaGFnQUFBQUNnYlFpakFBY05qSS9YOVJrWlRwZUJMc3B2bWcxaEZBQUFBQUIwRlN6VEF3QUFBQUFBZ0cwSW93QUFBQUFBQUdBYndpZ0FBQUFBQUFEWWhqQUtBQUFBQUFBQXRpR01BZ0FBQUFBQWdHMElvd0FBQUFBQUFHQWJ3aWdBQUFBNHo3S2NyZ0FBQU5qRTQzUUJBQUFBNklSTVUvTDdwY3JLeUorS0N1bk1HYW0wVkNvcmswNmRrb3FMSTMvdXVrdTYrZWEyUC9iaHc5STk5MFF1di9LSzlJdGZTSW1KMG5lLzJ5RS9paVRwMkRIcCtIRnAwcVJ6MS8zMnQ1R3ZuL3FVbEo0ZXVieHRtNVNiSzJWbGRWd3RBQUIwYzRSUkFBQUFpSGoyV2VsUGY1SnFhNlZnc08zM2UrMjFjMkhVd1lOTmo3bGNVdi8rVGE4TGg2WHk4c2psdERTcHFFZ3FMSlMrOEFVcE8vdmM3YTY0NHFKL0JFbFNmbjdUNzh2TEkrRlhlYmwwLy8zU25YZEdydi9MWHlKZmI3b3BFa1lkT2lSOS9ldVN4eU85OElMVXMrZWxuUjhBQUxTS01Bb0FBQUFSOVoxUUxURU1LVGxaNnRGRHlzaUloRFU1T1ZLdlhwRk9LcGRMdXYzMnB2ZEpUcFlDZ2FiWE5WNlNkL1hWa1hES3NxUmJiNVgrK0VkcHpKajIrNW1rU09EMTZVOUx2L21OOU10ZlN1UEdTU05Ibm4rN1J4K05kSUI5ODVzRVVRQUFkQ0RDS0FBQUFKenZzY2NpUytlU2tpS0JVbkt5bEpvcXVkMFgvMWpOdzZpV2pnVUNrVkNydWJRMDZlTWZiLzBjTDc1NHJ0dXEzc0dENTRkajRYQmtXVjVqelcvenkxOUcva2pTb2tWU3YzNnRueHNBQUZ3VXdpZ0FBQUNjYi9yMFM3K3Z6eWV0V1hOdW1WM3paWE9OUTZMbXg2THAwU095aEs4MWI3MTFmaGpWV0c3dWhjL1QyUEhqRjNkN0FBRFFab1JSQUdDVGRTZE9hRlZ4c1NUcGdmSGpIYTRHQUM2ZytleW4xdmg4VXUvZUxSOC9kYXBwWjFQajdxZVpNNXZlOXNVWHBjek10cCs3clo1OVZ2cmQ3OXArKzlkZmIvOGFBQUNBSk1Jb29FdXdKQzNZczBjWmNYRzZaZURBaHV2UEJnSXFycWxwOFg3OWs1TVYzMmc1UlhrZ29COXYyU0pKK25sZVh0VDdmR0hsU3IyMGY3OGs2VXo5VGtjdGVMKzBWTC9ic1VOeit2YlZqZjM2S2NIajBmM3IxdWxrVFkxdUd6Ukl0emFxdFMwZTM3Njk0ZHlyNndiaFBybHJsNTR2TEd4eVhYUDd6NTVWYVcydHJzaktVdGl5ZEthMnRzM243QkVYSjdkaFhGU2RsMnBWY1hIRDc1OHdDbWhmUWRQU253L1ZhbDlsV0Q4Ym05VGsyREcvcWQ4VVJwNHIwMzB1L2RlSWhDYkh2L1YrVmNQbDc0OUpVcnhMTFI1di90aFA3cS9SZ2FwSXNQS1pBZkVmK09mb1ZKb3ZYV3ZONE1IU1N5KzFmTncwVys1YWFuNTl0R1Y2bDhyak9UY1F2Ykx5NGdLbSt2dGR5ckpFQUFEUUtzSW9vQXY0ci9YcjlZZGR1NVRnOFdoUWFxckdaV1JJa2w0N2VGQmZYYk9teGZzdCtjaEhOTG5SMXRRUDUrZnJMd1VGa3FUWmZmdHFkcDgrSDZpdWwvZnYxNHY3OW1uUmdRTXF1T3N1R2VHd1h0aTdWOVdoa01iVWI1RjlFWTVWVjJ0N2FXbVQ2NHFqWE5mWVB3NGQwbjByVnlyVjY5V3FXMjdSMlVCQVV4WXRhdk01Tjh5ZHErRnBhWktrd1MrOEVQVTIyKys0UTcyZmYvNkNqM1ZaUm9aVzMzeXpjcDU3THVyeGNLT0J2UzNkeG0wWU90WjhsZ21BQzlwUUd0TFBkbGRMa3I0eExFRzlHaVZLNVVGTHJ4eUpoTlI5RXM0UG8rcVBTZEozUnlVcTNtVzBlTHg1R0xXeUpLajFwU0ZKMHF4c1h6djhKRjNVeFlUNitmblJsK20xdG5QZW9VT1h0ck5lMzc3U0cyOUVMaDgrM0xTR2FBNGZsdWJPalZ5dXZ4OEFBR2gzaEZGQUYvRDFzV1AxK3NHREtxNnAwYWVXTHRXS20yNVNlbHljeWxzYkNCdkZ0eSsvWEg4N2NFQ1Z3YUMrK3U5L2E4UGN1VXJ4ZWkrcEp0T3k5T3FCQTVLa1dYMzdxb2ZQcC84ckxGUjFLUEttYkhSNnVncGErQlRjWXhnYW5Kb3FTUXFhcHJ3dVY5VGJ0Y1hWdlhvcFBTNU94ZFhWK3NycTFmcnBsQ21YL0ZpbExYUlVXWTEzZldxRDJuRDRrbTlqVjVjV0VHdXFHLzJWK3ViV1NpM01TM1d1bUs2czhYTlRmbjVrYnRLamowcno1a21YWGRiMHRnc1hSb2FjUzlKVlY3WDlITGZkSmdXRFRiKzMyNlVFV3dBQW9OMFFSZ0ZkUUc1aW92NTh6VFg2Nkp0dktqTStYc1hWMVVxUGk5TS82ejdsalhlN1ZmenBUMHVTQ3NyTEd6cURUdm45RGQwNGJzTlFyOFJFUFRCK3ZCN0p6MWRaYmEzV256eXBXWmZZSGZYMmtTTTZVaFZadXZMWjRjTWxTVS90M3Qxdy9EUExsclY0MzR5NE9MMS8rKzM2OWZidGVxNmdRR3R1dlZVWmNYRnRQdmVpZ3dlVlgxS2lMNHdhcFFISnlmcEZYcDQrdld5WkRsZFc2bmgxZGNQdDZwY1pIcW1xMG4wclZraVMzcnp4UmtsU2p3VUx6bnZjVlRmZnJEY09IOVpQdDJ4Um42UWsvYlZ1amttQ3g2T2RkOXloMFMrL0xFbjYvZFZYYTBadXJnNVVWT2dqYjc0cFNkcDV4eDN5MWkzbGFHbDU0eSsyYm0xWXBuZWhKWkFBTGs2aVd4cVlGUGs3bU5Oc25WMXVuS0dmalV1V0pDVkZXWEZWZjB5UzRxSms0NDJQTi9mRndRbjZXTi9JOCt5WTFCaFl6bFcvOU50WDErVjEvLzFTUVlGVVdCZ0puNUxyZmhjblQwcFBQUlc1bkpZbWZmYXpiVC9Ib1VPdGZ4OU5Sb1owMzMydDMrYnBwNlZXT21tVm5DemRjc3U1N3kxTCt2dmZJNWVuVDVjdW9hTVhBQUJjR3NJb29JdVlscE9qNVRmZHBNc3lNbVJJK3AvMzN0TzZFeWNrU2RjMEdocmJ1TXZvRSsrK0swbDZiTm8wZlc3RUNFblMvRkdqdFB2TUdUMDRmcndHcGFSY2NqMVA3TnpaY0hsMm56NTY4L0JoYlQxOXVzMzNOd3hEdjkrNVU1WEJvSjR2TE5SWG0zL2kzb3FuZCsvV3Y0dUx0ZXpZTWEyNTVSYmROR0NBbnIvdU9sM2Z0Ni8yVjFRMDNDNW9tdnJLNnRVNkd3eHEzY21Ua2lJenNkSjgwWmZTak0zSTBKTzdka21TcnV2ZFcyUHJsa05LVXUra2MwdHowdVBpMURzcFNaVjFYV0ROandPdzMxV1pYcjA3UFMzcXNSNCtsMjd2MC9JU3V0YU9YZWo0akt4TDZ5N3R0RTZkaW54TlRJeDh2ZjkrYWY1ODZkZ3g2WUVIcE4vOEpoTGlQUEJBWkFaVC9XM1Nvdi91bzdxVVpYb3BLZEtkZDdiK3VDKysySG9ZbFo0dVBmVFF1ZS9ENFhOaDFMeDUwdGl4Rnl3ZEFBQzBEOElvb0pNN0V3ZzBMT25LVGtoUWJUaXM3YVdsK3ZYNzcwdUtkRVU5TkhGaXcrMzdKeWRyWW1hbU50ZS9vWkEwS1ROVEFkT1VXZGNsOWF0cDArU3JDNjFlM0xldnlma08xYis1aUhKc2FGcWFKbVZtYXMySkUxclphTXZyc0dYcGU1czJTWkw2SlNmcjRZa1Q5Zm1WS3lVMW5jblUzTzJEQm1sQlFZR2UyYjFiL3pGbVRKdCtIM3ZQbnRXLzYzYWt1MjN3NENZZFRodnE1M3cwcXF0K0lIcTlsL2J2VjNaQzAza3g5UUttcVRlS2lpUkpIeDB3b0UzMVJQT25QWHYwemJWclc3MU50TTRzaVk0cEFBNnJmODdzMlRQeWRkS2tTTmZUZ2dYU3hvM1NmLzZuRkFoSU8zWkVqdDkwazFUWGNkcUVaYlc4RzE5MXRlVDNOLzIrSXgwN0pyV3dBVWFEZWZPaVgvL0tLOUpGYnNZQkFBQXVqREFLTVMzMDdnYlZ2aFJaUnVXZG1TZmZuUjl1Y3J6cWl6OW91SnowaDRkdHUrL0YrT3l5WlZyUktQaDVac1lNM1Rab2tONjY4VWJkdTJLRmZwcVgxMlJZdU5zdzlNNUhQcUpEbFpXcURZZmxjN2swSUNWRk14Y3YxbnVOT3BmcUgrZUxxMWExZU83bXgrYU5HS0dKbVpsNnBObmcxNmQyN2RMdU0yY2tTZjg5WVVKRDBIVWhueG8yVEFzS0NuU29zbEx2SEQzYXB2djhlYzhlU1ZLUzE2dmJCdzNTRCt0Q3NHamkzVzZkdWVlZUprc1g2OE9lYUdIUTZ3Y1BxcXh1YnRSOUsxYklNQXoxVGt6VXVsdHZiVk50OVR5R29iZ291eStGTFV1aHVsMmlvaDBIQUVkVlZKd0xveG9IOGwvK3NyUnZuN1JxbGRSNDA0d3BVNlJ2Znp2Nll3V0RMZS9HTjMxNjY5OTNwRjY5bWc1YnIvLzN0V2ZQYzBzVEcxOFBBQUE2QkdFVVlwb1ZEa3UxZFVOU1ExRUdSdGNHejcvT2p2dTJneG4vK0ljazZZNGxTMXE5M2VMcnIyOFlGdDRlWHRtL1h4dExTcHBjZDJWT2p0eUdvU25aMmZyNGtDSDZlNk5QdzV2dmJKY1JGNmY5bi9pRUpPbUtyQ3dOVDB0VFFYbTVuaXNzVko4TExIV3JDZ2IxWEdHaEpPa1RRNGFvYjFLU05zeWRxMm12dmRaa3A3cDZQOXE4V1k5dTI5Ymt1cFk2a2t6TDBxL3F1czBrcWFKdXVHNlN4NlBUZm4rVGdlTmx0YlU2VmxXbGt2clpLcEtPMWMzUDZwMlVwTThNSDY3UDFNM1JhcXp4ektnVGRUTytBS0RUV0w1Y3Fndk1OWHIwdWV0cmE2VkJneUpoVkdOWFhpbDVMdUdsNUMyM1JKYjQxUzBsYjVqajlQcnJMZCtudkZ4NjVwbldIN2VGVFRPYWVQWFZjNkZUT0N6bDVVVXVQL3JvdVdWNmdVRGtad01BQUIyR01Bb3h3eW8rcGZDaHlDZVpybDZaY2czSWRiaWk5dkhReEluNmZOMHVlaC9FWDJmTlVpQWMxcmhYWG1seWZmTmxZVjlZdWJKaGFWdTBKV01MOSs2VkZPbnNxUTlvSm1SbTZxdVhYYWJQRGgrdWk5MEw3dU5EaHVpSG16ZnJ6Y09IZGNzRmxrSThWMWlvczRHQVhJYWhMNDBlTGJkaHRMZ0VVSXJNZ0xwejhPQ294NW92MzN1K3NGQTd5OG9rUlpaRGJwdzdWd01XTHBRa2ZXSFZLcjNicUhQclM2dFhuL2Q0OWNQTjI2cWxVRXlTTm4vc1krMGFJQUxkd2U2S3NGNG9paXo5R3BqazFyeUI4UTVYMUFVMWZoNjc4c3JJL0tWRmk2UVhYcERxdWwrYitQV3ZJK0hPcHo4dFhYKzkxSGdKdE04WDZhS0tOZ2Zxb1ljaVMvanF3Nmp2ZkNjU0pOV0hVZEYyRlQxelJ2cjk3eS81UjJ1emUrOXRPbEM5Zm5ZV0FBQm9WNFJSaUJtaGJZVUtMSHhEa3VTZE0wMitBYm55WGpkRm51bVRJamR3bjc5MExQSEpoODY3cmw1SDN2ZGlYSkdWSlgvNC9PNnFOYmZjb3FkMjdkS3JCdy9xcFpremxSRi83bzNYRHpadDB1S2lJcVY0dlJwZHQ0U3ZWd3R6a2k3VzZQUjB1UXhEODBhTTBKT05ocGcvTW1sUzFOdS9QSHUyQmlTZjI0bkswK3hOeHAyREIrdEhtemNyYUpyNlo5MjhwcFk4WGplajVQcCsvVFFrU2xoaldsYkRNanREMGkwREIrcEhkWjFJalUzSnpqN3Z1c3o0OW5uakdtMzVYVzJVLzM3TmJ4Y3lUWG5xbGplNm9yMFJBOUNxdzlXbW5pK0svUDNQeS9BUVJsMnNKVXVrK3VmMDRjTWpNNktXTHBVYWJkU2d2bjBqd1ZGeHNmVExYMHBWVlZKUmtmVGpIMHVQUFJhWkxYWGZmWkxMSmRVL3h6MzRvT1M5d0pEM3UrNDZOMS9LNDdtNFllanQ3ZkxMcGExYkk0SFlEVGRJVWY2OUFBQUFIeHhoRkdLYnh5M0QwL0pzSGlPK2xSMlVPdkMrSDlTNkV5ZmtENGYxbDRJQ1daSit2R1dMWHBrOVczRnV0NVlmTzZZM0RoK1dKRDB3ZnJ3eTR1TGE5ZHpEVWxQMW1XSEROTHBIanpiZGZrQnljcXZkUy8yU2t6VWxPMXNIS3lxVUhoZlhNSHNxbXZFWkdUcGVWYVd2dDdEajBVTWJOeW92SjBmU3ViQ25NTXF5amQ1UlB1bitjTDkrNnArY3JLSkdBOXpyL1czMmJCVlZWalowbFMzNzZFYzFJVE16Nml5cXhzS1dwYSt0V2FQbjY1WVdwbmk5cWc2RkZMWXN2VHA3dHE3cTFVdVdJbDFaRDIzY3FNK1BHcVgvbmpDaHhaOGZBRHJNaUJIUzRNR1JtVkh6NTBmQ29iZmZqaHpMenBZKzh4bnB0dHZPQlV0WFh5MDkrV1JrTjdwUUtQTG51dXNpeHpac09QZTQ5VHZnMWUxb0d0V0VDZEtCQTVFZ2F0Njhwck9iNmcwWUlQM3RiNjMvRExmZDFyU3JxVjd2M3VkMjdMdVFMMzNwWEEwdDdMd0tBQUErT01Jb3hBeWpWMDk1cG82VEpMa0c5SGE0bW82ejVzUUovVjlob1FydnVrdi9OV0dDZnJwbGkxWVZGK3Z1cFV2MTVkR2pkYy95NVRJdFM1T3pzdlRseGpNL29xZ01CdlhFenAxNmNQejROcDgveWV2VkR5ZFAxcUlEQjlwMCswTlJ3cDNlaVlsS2J2UkorZSt2dmxwOWs1UDFjSDUrcTJIVUN6Tm42a0JGaFFhbHBFUTl2dVRvMFlZUXF2SGpwL3A4S3JyN2JtMDVkVXJYTGw0YzliNXV3OUJyYytabzRxdXZSajNldUs3Y0M4eTJrcVFTdjEvM3JWalJNSHoraG43OTlNdXBVL1h6clZ1MW9LQkEzOSswU1QrY1BGbmYzYml4WVFiWEw3WnUxZFRzYk0zczArZUNqdytncVpHcGJuMXZkT1R2Wms3OEIrdEk3WmI2OTQvTVpIcjk5Y2hBOGF1dWlnUkUwNlpGUXFibXM2RXlNaUpkVXZmZEYxbXFsNVlXQ2JOYWtwVWxMVnQyN3Z1QkE4OEZSQlVWa2NmcDBlUDhBT2pGRnlOZkw5UmRKVW0vK2xWa2NIcGJ1VnpTSC80UXVWeGZ1OGNqTmVybUJRQUFIWU13Q2pIRE0yNjRQT1BPSHhvZGE1N1p2VnVTdFBiRUNYMXIvSGhWQm9QNjdmYnRldmZvMFlhNVJybUppVnB3elRVTnk3NmlXWEg4dUI3SnoxZUozNjhIeG8rL3FGbFBLVzE1VTFBbjJvRDF2MXh6VFpQNVVCY3pINmw1RUZYaTl6Y01MKzhaSDYvRXVqZE0yWTJXSlZZR2c1cThhRkhVNVk2TjViU3lsSEZwM2U4MnplZTc0SkxIVnc4YzBMZldyMWRKbzYzTHYzL0ZGZXFkbEtUdlRKaWd4VVZGMmxCU29nKy9FVmxXYWlpeTlQQnJsMTJtcVhXZFhRQXVUcjhFbHo0OW9IMDdRYnVkbEJUcFU1K0tYSGE3cFVjZXVmQjlzck1qblZRWFloaVJ4Mi9wdkMwZEd6TGt3bzlkcjMvL3R0KzJ2cVlXbHBnREFJQ094VWVIUUJmUWZPYlF5QjQ5TkRZalF3SFQxS1RNVEtVMit5UzVYMUtTQ3NyTG8rNHdWKy9aZ2dJZHFhcFMwRFIxcG03T1VsZTArZFFwU1pMUDVkTC9YWHV0amxaWFMyb2FXcG1XcGNMeWNoMk8wcVVWVFVsTmpTNXJOTWpYSHc1clVkMDhrMm10aEVYbGdZQSsvTVliK3R5S0ZTcngrK1dORWdabUp5VG84V2E3TkgxbHpCZzlkKzIxQkZFQUFBQUF1Z1U2bzRBdVlGTmQ0Q0pKUTFKVGRjL3c0ZnIrcGsxNjY4aVJob0hkVW1Ud3RXbFoybEJTb3JsdnY2MmU4Zkc2S2lkSFh4dzFTbGYxNnFXalZWVk5IbmRJYXFwKy82RVBLYjJkNTBvMXRtSHUzS2d6bzE3Y3QwOWZiTDVOZUNQUmRwdUxkbDNaUGZmb3FsNjlkUHVnUWNwTVNOQ2E0bUpKa1ozMDZ0VXYwd3VhcGt6TDBzbWFHbzJ0bS84VXJTUE1rbFRSYUtuSFk5dTI2VVJOalNUcHBsWStlVS96K1dUVURSL1BqSS9YMDlPbjY5YTZtU3YvTGk3V1gvZnQwK3JqeDdYbDlHbmRQbml3WHFuYjBlOTNPM2JvYndjTzZCTkRoMnBPMzc2YWxKa1pOY2dDQUFBQWdGaEFHQVYwQVZmMzZxWExNaktVNkhicjJldXUwNnpGaTNXa1ViRFVPeWxKL3psdW5EN1N2NzkrOXQ1N2VyNndVQUhUMUdtL1gwdVBIZE12cGs2VkpCMnVxcEtoU05qeXlXSEQ5SXU4dklabGJWMlZJZW01YTY5VlJseWNibCt5UlBXOVlETnljeVZKcHo3em1ZYUE2R0JGaFNiWERSeXZGMjNBZTNaQ2dnbysvbkZKMHJ0SGorcjJ1cVdHdlJJU2RGdHJNMUVrZld2OGVEMnhZNGQrZS9YVjJ0ZG9lUG8zMXE1dGNydmZYWFdWUGpsMHFCN096OWY3cGFVNlhsMnR4N1p0MDNNRkJkb3dkMjZIQm9SQUxLb05Xem9UakR3RCtOeUcwcjNzU2drQUFOQlpkZTEzb1VBandYZlhLL0JTcEF2Rk96TlB2anZuT0Z4UisvRzVYUHJ6akJuS1NVaFFxcytuNzB5WW9QdlhyZE9NM0Z6ZE9YaXdiaG93b0tHVDVyRnAwL1RnK1BGYXVIZXZYajkwU05mMzdkc3dDMmxxZHJZZUdEOWVPUWtKdW5ma1NDZC9KRTNLeXRMUDgvTGE1YkhxQTZYN3g0M1R5Wm9hbmE2dFZWN2RkdHlONTJZTlMwdFRabnk4VHRYTmN2cmtzR0hxR1g5dSsvZDRqMGV2elpuVE1BUmRrcWJuNXVyTFk4Ym9mM2ZzMFAvazVTbmUzZm91aWRmMjdxMXJlMGNHNkZ1V0phL0xwYUJwU29wMG9zM0l6ZFdIY25QbGM3bDBiZS9lV25uenpWcCs3SmdXRkJUbzdTTkg5TVBKa3dtaWdFdXc4bFJJOHpkWFNKTHlNanhhbU5mMldYUUFBQUN3RjJFVVlrZllsR29Ea2N1aGtMTzFkSUJoalphNmZYeklFTjArZUxCOExTemw2cFdZcUcrT0c2ZHZqaHQzM3JIdlRKalE2bm51SFRteVRidTV6ZXJUUjYvTW5oMzEyTlNjSFAxMTVreEpVdDhXZHA0Ym1wcXFvUmN4dUx3dHB1WGthT2xIUDZwZFo4N0laVVR2aW5oNTFpelZoc1BxbFppb2djMEc1cm9OUTlmMGJyb1RvOWZsMG84blQ5WW5odzdWNlBUMEpzY0dwNlJvNXgxM3RGaFBibUtpSGh3L1htaytuNjd2MTAvOW8relFaT2hjZ0ZVVENpbStpM2VxQVFBQUFNQ0Y4SzRINklMY2hpRjNDMkhMQjVXWG5kM1FWZFNhM2tsSjZ0MUMwSlNUa0tEcisvVnI3OUxheE9OeU5aa1gxZHlFek14TGV0em1RVlQ5dVZyNkhkUjdZUHo0TnA4amdTQUt1R1J4YmlrN0x2SzhtTzVqNWhvQUFFQm54anNmeEF6UGRWUGsvZERFdW05YVgwb0ZBSWd0MHpPOVdudmQrYUV4QUFBQU9oL0NLTVFNdytNbWhBSUFBQUFBb0pPamp4MEFBQUFBQUFDMklZd0NBQUFBQUFDQWJWaW1oNWhobmlxVGRheEVrbVJrcHN2Vk84dmhpZ0FBZGltc0RPdlZvN1dTcEg0Skx0M2RQOTdoaWdBQUFOQVN3aWpFalBEbTNRb3NmRU9TNUowelRiNjdiM1M0SWdDQVhRNVdtWHBxdjErU2xKZmhJWXdDQUFEb3hGaW1Cd0FBQUFBQUFOdlFHWVdZWVdUMmtIdmM4TWpsWEpib0FVQjNNaXpGclFkSEpFcVNlaWZ3V1JzQUFFQm5SaGlGbU9HWk9FcWVpYU9jTGdNQTRJQ0JpUzU5Y1hEbldabzM5ZkhIblM0QjNWaks4ZU5PbHdBQVFLc0lvd0FBQU5wSno1NDlkZnIwYWNJQU9NN2xjaWs5UGQzcE1nQUFpSW93Q2dBQW9KMDg4Y1FUS2k0dWRyb01RS21wcWVyWnM2ZlRaUUFBRUJWaEZPQ2dVOEdnM3ErcWNyb01kRkhIQWdHblN3QTZqWUFwVllSTVNaTFBaU2pGWXpoU1IzcDZPdDBvQUFBQUYwQVloWmdSWExwQndaZVhTSkk4MTAyVzc0NDVEbGQwWVN2S3k3V2l2TnpwTWdDZ3kxdFJFdFQ4elJXU3BMd01qeGJtcFRwY0VRQUFBRnBDR0lYWUVRckxxdkZITGdkRHp0YlNpb1NFQktkTFFBeEtURXgwdWdRQUFBQUFhQlBDS01CbU45eHdnL0x6ODVrcGduYVRucDZ1ejMzdWMwNlhBVGpLNjVJeWZKR2xlYWxlbDhQVkFBQUFvRFdHWlZtVzAwVmNxa21USmttU05tM2E1SEFsNkJSQ1lWbUJvS3E4dUZJQUFDQUFTVVJCVkNUSjhIZ2tIMWtyQUFBQUFBQ05kWVlzaFhmcmlCMGV0d3lQMitrcUFBQUFBQUJBSytoakJ3QUFBQUFBZ0cwSW93QUFBQUFBQUdBYmx1a2habGlWMWJMT1JMYjFObEtTWktRbE8xd1JBTUF1KzZ2Q1dudzhJRW5xRSsvU2JYM2pISzRJQUFBQUxTR01Rc3dJcmRtcXdNSTNKRW5lT2RQa3UvdEdoeXNDQU5obFg2V3AzeFRXU0pMeU1qeUVVUUFBQUowWXkvUUFBQUFBQUFCZ0d6cWpFRE9NNUFTNSt1WkVMdmRJY2JnYUFJQ2RCaVM1ZE4rZ2hNamxSRDVyQXdBQTZNd0lveEF6UEZkZUxzK1ZsenRkQmdEQUFjT1QzZnIyeUFTbnl3QUFBRUFiOE5FaEFBQUFBQUFBYkVNWUJRQUFBQUFBQU51d1RBOEFBSFI1SVV1cUNWdVNKTGNoSmJvTmh5c0NBQUJBU3dpakVETkN5ellxOFBMYmtpVHZkVlBrdlgyMnd4VUJBT3l5N0dSUTh6ZFhTSkx5TWp4YW1KZnFjRVVBQUFCb0NXRVVZb1lWRE1tcTlrY3VCNElPVndNQUFBQUFBS0loakFJQUFGMmV4eVdsZUNKTDh4STlMTkVEQUFEb3pBaWpFRE84MTA2VzU2ckxKVW1HbC8rMUFhQTd1VGJMcS9kbXB6dGRCZ0FBQU5xQWQreUlIVjRQSVJRQUFBQUFBSjJjeStrQ0FBQUFBQUFBMEgwUVJnRUFBQUFBQU1BMnJHbEM3UEFIWkZYWFJDN0h4OGxJakhlMkhnQ0FiWTdVbUZwZUVwQWs1Y1M1TkR2SDUzQkZBQUFBYUFsaEZHSkdjT1VtQlJhK0lVbnl6cGttMzkwM09sd1JBTUF1dTg2RzljaU9ha2xTWG9hSE1Bb0FBS0FUWTVrZUFBQUFBQUFBYkVObkZHS0dFUjhubzJkYTVISlNnc1BWQUFEczFEZkIwQ2Y3UjVabkQwcHlPMXdOQUFBQVdrTVloWmpobVQ1Um51a1RuUzREQU9DQVVha2UvV0FNTDJzQUFBQzZBcGJwQVFBQUFBQUF3RGFFVVFBQUFBQUFBTEFOL2V3QUFLRExDMXRTd0xRa1NXN0RrSStQMndBQUFEb3R3aWpFak5DeWpRcThza1NTNUxsMmlueTN6M0s0SWdDQVhaYWVER3IrNWdwSlVsNkdSd3Z6VWgydUNBQUFBQzBoakVMTXNJSWhXVlUxa1c4Q0FXZUxBUUFBQUFBQVVSRkdBUUNBTHMrUUphL0xrQlJacGdjQUFJRE9pekFLTWNOenpXUjVycnhja21SNCtWOGJBTHFUV1RrKzdmNnd6K2t5QUFBQTBBYThZMGZNTUh3ZXljZi8wZ0FBQUFBQWRHYnNOUU1BQUFBQUFBRGJFRVlCQUFBQUFBREFOcXhwQWdBQVhkNHh2NmwxcDRPU3BFeWZvZWxaekk4Q0FBRG9yQWlqRURPQ2I2OVZZT0Via2lUdm5HbnkzWDJqd3hVQkFPeXlvenlzQjdaVlNaTHlNanlFVVFBQUFKMFl5L1FBQUFBQUFBQmdHenFqQUFCQWw1ZWJZR2h1bnpoSjB0Qmt0OFBWQUFBQW9EV0VVWWdaM2puVDVKMHp6ZWt5QUFBT3VDelZvMGZIOGJJR0FBQ2dLMkNaSGdBQUFBQUFBR3hER0FVQUFBQUFBQURiRUVZQkFBQUFBQURBTmd4WFFNd0lMdHVvNE4vZWtTUjVyNTBzNzIyekhLNElBR0NYSlNlQ21yKzVRcEtVbCtIUndyeFVoeXNDQUFCQVN3aWpFRHVDSVZtVjFaSWtxemJnY0RFQUFBQUFBQ0FhbHVrQkFBQUFBQURBTm5SR0lXWjRycDRneitVakk5OGt4amxiREFEQVZyTnp2TnAzUTRiVFpRQUFBS0FOQ0tNUU00ekVlQ2t4M3VreUFBQUFBQUJBSzFpbUJ3QUFBQUFBQU5zUVJnRUFBQUFBQU1BMkxOTURBQUJkM2dtL3FjMW5RcEtrREoraHZBeXZ3eFVCQUFDZ0pZUlJpQm5CdDljcThNSy9KRW5lT2RQays4UU5EbGNFQUxETHR2S3cvbU5McFNRcEw4T2poWG1FVVFBQUFKMFZZUlJpaTJVMS9Rb0FBQUFBQURvVndpZ0FBTkRsWmNVWm1wa2Q2WVlha2NyTEd3QUFnTTZNVjJ1SUdkN1pVK1dkTlRYeWplRnNMUUFBZTEzZXc2T25KcVU0WFFZQUFBRGFnTjMwRURzTVEzTFYvVEZJb3dBQXdBZFRFdzdwTDBXN25DNERBSUNZUXhnRkFBQUFOT01QaC9URjk1YnE1YU43blM0RkFJQ1lReGdGQUFBQU5PSVBoelIvNjNLOVJCQUZBRUNIWUdZVVlrWm83VFlGMzF3dFNmSk1IU2Z2RFZjN1hCRUF3QzVMVHdiMDFmZXFKRW1UMHozNjgyVG1SK0hTMUpwaHpkKzZUSDg5VXVoMEtRQUF4Q3pDS01RTXE2Sks1cUhqa2NzakJqcGJEQURBVm1ITFVFM1lraVRWbXBiRDFhQ3JxZzJIOWFXdHl3bWlBQURvWUN6VEF3QUFRTGNYTU1QNjhyYmxXbmhrajlPbEFBQVE4K2lNUXN6d1RCMG5kMTFIbEpHYTVHd3hBQUJiWFpmdDFmWTVHWklrbCtpTXdzVUptR0Y5WmVzSy9kOWhnaWdBQU94QUdJV1lZYVFtRVVJQlFEZmxOcVFFZC8xM2hwT2xvSXNKV3FiKzM3YVZldTd3YnFkTEFRQ2cyeUNNQWdBQVFMY1VORTM5djIwcjlKZWlYVTZYQWdCQXQ4TE1LQUFBQUhRN0ljdlUxOTVmcVFVRVVRQUEySTdPS0FBQTBPV2REbGg2dnp3a1NlcmhOWFI1RDE3aW9HVWh5OVRYdHEzVW53N3RkTG9VQUFDNkpWNnBJV1lFMzE2cndGL2ZsQ1I1WjArVjd4TTNPRndSQU1BdW04dENtcis1UXBLVWwrSFJ3cnhVaHl0Q1p4VXlUWDFqK3lvOTA4WWdLdi9NU1YyLzl1OUtjWHVWNHZFcTJlTlRtdGVySkhma2NyTEhxeFNQVHoxOThjcnlKU2d6TGw2WnZnUzVEV2FYQVFEUUVzSW94QmJUakh5MTJFa0pBQUEwRmJZczNiOTl0ZjU0Y0VlYjczTW1XS3ZsSlVjdTZqd2V3OURncERTTlNFN1hzT1FleXZFbHFIZENzdm9uSkd0UVVwcXk0eEl1dG5RQUFHSUtZUlFBQU9qeU11TmNtcEhsbFNTTlRPSGxEYzRYdGl6OTUvYlYrc1BCN1IxK3JwQmxxYUR5akFvcXowUTludUdMMTlUMEhFM29rYTJCaVNrYW5KaW1NYWtaNnVHTjYvRGFBQURvREF6TDZyb3RKSk1tVFpJa2JkcTB5ZUZLMENsWVZxT09LRU55MFI0ZmsweFQ1cGtLcWJ4U1ptVzFqQnEvekNxL1ZPT1hWZTJYcW1wa1ZmdGwxZFEyWEdkVzFjZ0lobVNacG1SYWttVkd1dWhNeVhDN3BEaXZESjlQOG5sbHhQdGsrYnh5SlNYSVNFdVdraElqMThYNTVJcVBreExqNUVwTGtkS1M1VXBMbHVKOFR2OUdBS0JiT1ZscjZsQ1ZxZU8xcGs3VW1EcmlOM1dvS3F3dkQ0blhsQXh2MVB1RUxWTVA3bGlqLzkyL3plWnEyODVsR0JxZGtxRVptWDAwT2lWRGw2Vm1hRnhxcGhMY2hLc0FnUGJWR2JJVS9uVkQ3RENNeUI5MGVWYTFYOWFKMHpKTHltU1ZuWlYxdGpMeS9kR1RNaytXU21IejRoK3pwZXROVXdxR1pLbW15ZlZ0UGtOeWd0eTlzbVQweVphUmxTNVhlcXBjR1dsU1pvL0lWemVibGdMQXBhZzFMUjJvTXJXdk1xekROV0h0UEJ2V2h0S1FTbXFiUGtQSHV3MDlOajZweFNES3RDeDlxNU1IVVZLa3p1MW5UMnY3MmRNTjE4VzUzSnFlMlVjek1udHJmR3FtSnFmbjBEMEZBSWdKaEZFQUhHTUZncktPbjVKNUxCSXlXVWRPS3J6L3NLelQ1VTZYMW5hVk5RcnZMWkwyRnAxM3lQQzRaUXpxSS9ldy9qS3lNdVRLenBDUm14a0pxUUFBVFJUN0xiMWZIdFRlU2xNYnk0SmFlenFrZ05sNkE3L1BaZWhIWXhMMTRaem9YYXFtWmVtL2RxelI3enA1RU5XU1dqT3NKU2VMdE9SazVOOFl0MkZvZW1ZZnpjbnVyeWs5Y2pRNVBWcytsOXZoS2dFQXVIaUVVUURzWVpxUnpxYWlZcG5GcHhUZWMxRFcvaU95UW1Hbksrc3dWaWdzcTdCSVptR2pvTW93WktRbXl6MTJtRndEY21YMHlaWjdRSzZNSkliWkF1aGVpcXJEMm5JbXJLM2xJUzA3R1ZCUjljVjF2Ym9ONmFGUkNacmJKM3Fua0dsWitzN090WHA4LzliMktMZFRDRnVXbHBVYzBiSzZnZXFwbmpoOXJQZGd6Y2pzbzJzeSt5ZzNQc25oQ2dFQWFCdkNLTVNNY1A0T0JkOVpMMG55VEI0ano4dzhoeXZxNWdKQmhROGNsWG40aE14OWh4WGV1aWN5MDZtN3N5eFo1UlVLcmQ0c3JUNTN0V3RBcnR5WERaTjdZRys1aHZhVGtjNjI5TURGV0Y0UzBJUGJxaVZKRTlQZGVuSmlpc01Wb2JuVHRhWTJsWVgwL3RtdzNqb1IwTDdLUy84d3dwRDB3SWhFM2QwL1B1cHgwN0wwM1YxcjlldDk3MTN5T2JxQ3M2RmFMU2phcFFWRnUrUTJERjJYMVU4MzlScW82N0w2YVdnU1hiZ0FnTTZMTUFveHd5dzlxL0R1QTVJa1YvOWVEbGZURFptV3pDUEZNdmNkVVhqblBvVzI3SlppdU91cHZabUhqc3M4ZEZ4QlNUSU11ZnBreXoxcGxOd0Rlc3MxdEwrTVZEN3RCbG9UTkEyZERrUTZhODRHbWRYV1dleXRER3Q5YVZCTFMwSmFmckpXa1JqcGcvdVBvUW42L0tEb1FaUWxTdy92V3FmSDlzWjJFTlZjMkxJYWx2UVprcTdLeU5XZGZZZHJWbFkvRFU3aUF3NEFRT2RDR0FYZzBsWDdGZHE1VDJaaGtVSWJ0c3NxTyt0MFJiSEJzbVFlT1NIenlJbElPT1Z5eVgzWlVMbkhqNUI3eEFDNSt1WTRYU0VBUkJXMnBQZk9CTFd1TktURnh3SXFhTkw5MUQ1QjFMeUI4ZnI2c09oTG15M0wwby8yYk5TamU3ZTB5N202S2t2UzZ0TGpXbDE2WEM3RDBJMDVBL1NKdmlNME02c3ZBOUFCQUowQ1lSUmlodnZ5RVlyUFNwY2tHWFZmMGY3TXNuS1pPdzhvdksxQW9VMDc2WDZ5ZzJrcXZLMUE0VzBGa2lRakowUGVhWmZMTlhLZzNNTUhTQzY2UUlDck16MWFjVTBQU1ZJY2Z5VnNaVm5TanJNaHJUd1YxQ3RIYW5Yb0ltYy9YWXc3K3NicHU2TVNXNmpEMGs4Szh2WGpndndPTzM5WFpGcVdGaGNmMU9MaWcwcHd1Zlc1QWFOMVc1K2htcGJSUzBZN0JZUUFBRndzdzdLczFyY3A2Y1FtVFpva1NkcTBhWlBEbFFDeHpUcFRvZkRXQW9YV3Y2L1F6bjI4ZE8xRWpCNHA4czZZSk5lWW9YSVA3VWN3QmNBMmg2ckRXbm95cUw4ZHFkV3VpbzcvWU9LR1hqNzlia0p5aThkL1VwQ3ZIK3plME9GMXhJcFJ5ZW42NnBEeHVySFhRT1hFUlEvNEFBQ3hxVE5rS1lSUkFLS3lxdjBLdjErb2NQN09TQWVVMlhHZmRLTjlHRDE3eVBPaGlYSlBHQ0gzZ041T2x3TWdCdmxOYWZuSm9GNDc1dGVTRTBIYnpqczkwNnRucmtpUnE0VlBRLzZuY0pPK3QydTliZlhFa25pWFcvTUhqZFZkZllmcDhyUXNwOHNCQU5pZ00yUXBoRkVBempGTmhRc09LYlJoZTJTM3QwREk2WXB3aVZ4RCs4czdZNUxjNDBjdy9CekFCN2FySXF5M2lnTjYvcEJmWlVGN1h6cE9UdmZvMlNtcDhyWFErUG56dlp2MThNNTF0dFlVcTJabTlkTlhoNHpYckt4K2NodjBRUU5Bck9vTVdRb3pvd0RJS3E5VWVOTk9CWmV1bDNua3BOUGxvQjJZZTR0VXU3ZEk4cmpsdlhxaTNGUEd5RDFxc01TYkM4U28wd0ZUdTg1R2xvcWxlUTJOVGVNbHpnY1Z0S1FWSlVHOWNNaXY1YWZzNjRKcWJHeWFSMythbk5KaUVQWEx2VnNJb3RyUnV5V0g5VzdKWVkxS3lkQ0R3eWJxNXR4QlNuSjduUzRMQUJDRGVLV0dtQkZjc2s2QnYvNUxrdVNkUFUyK3U2NTN1S0pPenJJVUxqaWs4TnF0Q3E3YUlvVVpSQjZUUW1FRmwyOVVjUGxHdWZyM2tuZjJOTGtuanBLUkZIMG5LcUNyMmx3VzF2ek5GWktrdkF5UEZ1YXhsZjJsT2hNd3RmaDRRSDgrNk5mQkRoeEdmaUhEazkxYU1EbEZpZTZXUTNUaTlZNnhxNkpVOHphL285ejRKRDA4Y29vK2xqdFlhZXpDQndCb1I0UlJpQjJXSllYclhqUXozNmhsd1pCQ1czWXIrTzU2bVhzT09sME5iR1FXRmF2Mm1VWFN3amZrblQxTm5yeXhjdlhKZHJvc0FKM0VrUnBUZnoxY3F3VUgvYW9KT3p2RllWQ1NXMytlbktJZTN0YmpwbThPbmFDS1VGQS9aUWU5RG5IY1g2VXZ2YmRNRCs5YXArK09tS3lQOXhtbUhvUlNBSUIyUUJnRmRCTldaYlZDYTdjcCtOWWFXYWZLbkM0SFRxcXBWZkR2eXhWY3ZFS2VLV1BsblpVbjE5RCtUbGNGZkNBWlBrTlhaVWFXRTQxTWNUdGNUZGV5cnpLczU0djhlcjRvSUxNVGpCSTFKUDMzeUVUMWltL2I3cUNQakp5aThtQ3Ruamp3ZnNjVzFvMlYxTmJvYTl0VzZrZDdOdXI3SS9OMFo1OWhTdmF3ZkE4QWNPa1lZSTdZWVZxeTZqcWlESmZCRnZkMXJQSUtoWmJuSy9pdjFiTDhBYWZMUVNmbEhqdE0zZzlmS2ZlWUljeVZBcnFKbldmRGV1NlFYeThkcVhXNmxQTU1TSFRyNlN1U05UaXA3Y0hpZlZ2ZTFmT0g5M1JnVmFqWEp6NUpQeDQ5VGJmMUdTcXZ3ZXN0QU9ocU9rT1dRaGdGeENpcnRGekI1ZmtLdnJtYVhmSFFacTdCZmVYNzZIUzVMeCtwRnZkUUI5Q2w3YTh5OWVTK2F2M3RhT2YrZ0tKZmdrdlBYSkdpSWNsdEM2VENscWxQYmxxaTE0N3Q2K0RLVU8reWxBejlaTXlWbXBOTmR5MEFkQ1dkSVVzaGpBSmlqSFg2aklKTE55ajA5bHBaUVVJb1hCclhrSDd5M1hLTjNHT0gwU2tGeElqamZsTlBIL0Jyd1VHLzA2VzBXYjlFbDU2K0lrVkQyOWdoRlRERHVtUGp2L1RXaWFJT3JneU56Y3JxcDUrTW1hWnhxWmxPbHdJQWFJUE9rS1VRUmdFeHdxcXNWbkRwUmdVWEw2Y1RDdTNHUFhxd1BCK1pMcytZSVU2WEF1QVNsUVpNUFZjVTBCTjdxeFhxZ3EvNitzUWIrdFBrVkExdFk0ZFVkVGlrVzliOVE2dE9IKy9neXRDWTJ6RDB0U0dYNjJ0RHhpc25MdEhwY2dBQXJlZ01XUXBoRkdKR2VQdGVoZFpzbFNTNXh3NlZaOXA0aHl1eVNTQ280S3JOQ2l4YUtsVldPMTBOWXBUbjhoSHl6cjFPcmdHOW5TNEZpR3JONmFCK3NEUHlIRGd1emEyZmowdDJ1Q0xuMVpyU2k0ZjllclNnUmxWZE1ZVnFwSGRkSURXc2pZRlVlU2lnajY3OWh6YVduZWpneXRCY1QyKzhIaDE3dFQ3ZVo1aGNkTllDUUtmVUdiSVVKZzRpWnBqSFNoUmE4NTVDYTk2VGVlQ28wK1YwUE5OVWFOMDJWWC9uY1FXZVcwd1FoUTRWZW0rUGFoNzV2UUxQTDVaVmR0YnBjb0R6VklXa3dzcXdDaXZET2xKak9sMk9veXhMV25VcXFJK3RLZGYzZDFaMytTQktrbzc1TGMzYldLR0N5cmI5dDAzeitQUnEzbzBzRzNQQTZhQmY4emEvb3puL2ZrMWJ5MDg1WFE0QW9KTWlqQUs2b1BEK0kvTC9mSUZxbjN4WjFxa3pUcGVEYmlUNHpuclZmUHMzQ3Z4cnRWVFQrWGJnQXJxN1E5V212cjYxVXZkc3JORHVpckRUNWJTcjQzNVRuOHMvcXoxdC9MbXlmQWw2TmU5R2pVanUwY0dWSVpyVnBjZDE1Y3FYOVpPQ2ZGV0dPdmV3ZkFDQS9WaW1oNWhoSFM5UmVIK2tJOHJWTzB1dVFYMGNycWo5V2VXVkNpNWVvZUM3NnlXenkvN1ZSWXh3WldmSWU5ZjE4a3djNVhRcGdDcERsbzdWZFVRbGVnejFUZWhlbjdkVmhTejk2YUJmaisrdGlmbC9IbkxpRFQwektVV2pVajF0dXYyK3FuSjlaTzAvZExDYXJrNm5qRXJKMFArT202RXJlK1k2WFFvQVFKMGpTeUdNQXJxQ1VGakJsWnNVZUhtSlZOTjFka0ZDOStDK1lyVGk3cGdqSTZkbit6NndaYkdUSDlBRzYwcEQrdDZPS2hWV3hsWW5WR3R5NGwxNmVsS3lScmN4a05wWlVhcWIxdjVEUi8xVkhWd1pXdUtTb2E4TkdhL3ZqSmlzRkkvWDZYSUFvRnZyREZsSzkvcllFT2lDektKaTFmejh6d284K3crQ0tIUks0ZnlkcW43NENRWGZYaXVGMnVmTnNGbDhXc0VsNjlybHNZQllWUmF3OU1pT0tuMXkvZGx1RlVSSjBnbS9xWHMzVldySDJiYnRIanM2SlVPdjVOMm9MRjlDQjFlR2xwaXk5S3Q5NzJuNnFsY1lMQThBSUl3Q09pMS9yWUt2dnF2cVI1NlFXWERJNldxQTF0VUdGRmo0aHFxLzkzdUZDNHMrMEVOWkowdmwvOVZ6c2s2V3RsTnhRR3d4TFV0dkZnZDAvYW96ZXI2bys4NXVPK2szZFc5K1Jac0RxUWxwV1hwNXlnMUs4L2c2dURLMFpsZEZtYTVadlVnL0w5eXNnTm05UWxRQXdEbUVVVUFuWk80NXBPcnYvMEdCdnkrWDBYVlgwcUlic282Y2tQOS9ubEZnMFZJcDJMWTNpRTN1ZjdKVS9zZWVrM1hpdExyd0tuSTRvQ3hvYVgxcFVPdExnOXJWeG5DaUt5b05XSHJ3L1NwOVpVdWxUZ1g0TzFKU2ErbmUvRXB0UDl1MlVHTnFSaTh0blB4aEpiSk16RkZoeTlURHU5YnBwbldMbWVVRkFOMVUyeGJhQTExQThKMTFDcjc0bGlUSk16TlB2cnV1ZDdpaWkyZlYxRVlHbFA5emxkT2xBSmN1YkNyNCtqS0ZObTVYL0wxejVSclNyMDEzTTArV3F2YVh6OG84Y1RweUJXRVVMa0orYVVqek4xZElrdkl5UEZxWWwrcHdSZTN2MzZlRCt0YTJLaDMzbTA2WDBxbVUxRVk2cFA0NE1WbmplbHo0cGUzTXJINTZkdEpzM2IzeHJUWjE1b3hNVHRkTnVZTlVhNFpWYTRaVkhRcXBLaFJVWlNpZ0tqT2swa0N0eWdKK2xZVnFWUnVtMCtkaXJEaDFWRmV1ZkZuUFRKaWxHM0lHT0YwT0FNQkdoRkdJSGFZbHE3NFR3K3g2TDlURCs0OG9zT0R2TW91T08xMEswQzZzWXlXcStja3o4dDE4alR3M1hDWEQxM0luZ25teVZQNUgvOUpzYVI3RHl3RXBzbFBlNy9iVjZLbjl6QTFzeWFsYVUvZmxWK2lQVjZSb2ZCc0NxWS9tRE5UVEU2N1R2TTN2S0h5QjRIdEVTcnArT0dwcW0rb29xcW5RZStXbnRMMzh0QTdYVktxNHRrckgvRlU2VWxPcDB3SCsrMFZUR3FqVjNQWC8xTmVHak5mM1J1WXB3YzNiRXdEb0RuaTJCNXdXQ2l2dzVyOFZmUFVkeGZ4KzNCM0pNR1FreHN0SVRaYVJuQ0FseEV2eFBobHhQaGsrcnl5M1c0YlhMYm5kTWd4RE1pUkxoZ3haa1NBekhKWkNwaFFNeWdvRUkwdk1hZ095S210a1ZWWExyS2lXcXYxZE11aDBWRGlzd0tKM0ZkcTZXM0dmdjEydTNNenpibUtWbEVVSm9pU0p2dzlvdTNTZm9Ta1prY0J6VktyYjRXcmF6NjZ6WVQyd3JWSzdLdWk0dVpEVFFVdjM1VmZvNlRZR1VuZjJHYWFxY0ZCZmVXK0Z6TmFlYnk2aVM3Ti9Rb3I2SjZUbzVsNkR6anQycEtaU1MwNFdhVXY1S1Iyb1BxdkN5ak1xcXE1by9kemR5Ry8yYmRXR3NoUDYwNFJaR3BRVWU1Mk5BSUNtQ0tNUU03eXo4dVM5ZG5Ma0cxZlhHSWRtblRvai80TFhaVzdmNjNRcFhZS1JtaVJYVGs4WlBYdklTRXVXMHBMbHpzMlNrWnNsVjJhYTVPbllwelFyRkpaT2xTbDh2RVRXeVRKWnBlV3l6bFRJS2owcnM2UlVWbmtsUzh0YVlPNC9xcHJ2LzE1eG43MVpucW5qSkNQUzlXU1ZsS2ttYWhBRlhKd3IwajE2SVMvRjZUTGFqV2xKcnh5dDFVUGJxeFRpYVNVcVExSnV2RXNEazl6S1RYQXBPODdRZ0FTM2tqMXQ3NnFjMTMrMEtrSWhmV3Y3NmhZam9mYjY5ZmROU05hOEFhTTFyOUYxNWFHQUZoM2JwMytmUHE0OWxXWGFXVkdxeWxDd25jN1k5YXd0TGRhSFZyMmloWk0vck9rOSt6aGREZ0NnQXhGR0lYYTRYRjBtaEpLazhOWTlxbjFta2F5elZVNlgwdm40UEhMMXlaYlJLMHV1N0F5NUIvV1dhMGcvR1NsSmpwWmxlTnhTcjB4NWVwM2YzU05KVm1XMXpJSkRNb3VPeXp4Wkt2TllpY3lqSnk5cGtIZE04Z2RVKzRkWEZONjFYNzY3YnBCVjdaZi9Gd3RhRHFJSTl0Qk5uUTJhK3VudUdyMTBwUHZ1bE5lY3g1Q0dKTHMxUE5tai9va3VqVWwxYTBxR1IrbStELzd2L2xjSGo5UFpvRjgvMnBNZjlialZnWjFMYVI2Zjd1ay9TdmYwSHlWSkNwcGgvZlBFSWIxNThwQzJuVG1sN1JXbDNXN0h1Vk1CdjI1WTgzYzlldG5WbWovd3NrZzNNd0FnNWhCR0FUYXpRbUVGRnkxVjhKOHJuUzZsMHpCNnBzazl1SjljdmJQa0dqRlE3dUVESkUvWFcyWmpKQ2ZLUFhHVTNCTkhOVnhuaGNJeTl4NVdlUGQrbVVkT3lEeDRYTmFwTWdlcmRGNW81V2FGOXh5U3d1WUZmaGU4QVVIM1UxZ1oxamUyVm1wWEczZUhpMVhKSGtQajBqd2FudUxTNVdsZXpjajJLdlVpT3A0dTFuZEhURkY1TUtqZjd0OTYzakU3YzNHdnk2MWJjd2ZyMXR6QmtxUXp3VnI5cFdpM1ZwdzZvZzFsSjNTcW04eWRDbHVXdnZIK0t1V1huZEJ2eHMxUU1yc2ZBa0RNSVl3Q2JHU1ZuVlh0VTM5VGVOZCtwMHY1Lyt6ZGQzZ2MxZG5HNGQrVUxaSldYWll0dWZlR2V6ZVlYb3d4emFZbDFKZ1FPb0ZBaWtPQWowQUNDUW1CRUFpOVk2b0Iwd0tZRHNhOTRONTdsYXhldDh6TTk0ZHNZMk4xU3pxenEvZStybHdCclhiUFk2eXkrK3c1N3lpbHBTU2k5K3lFM3FVOTV0QSs2Rmx0VkVkcU5wcHBZUFRwZ3RHbnk0R1BPVG41UkJhdXhOcTRBM3Y5VnB5QzFuZFphMmYvRmZOcS9TVFpHU1ZhbHhrN1EveGhhU21oVnZpbGIyclFQOGxrY0tySjJEU1Q0OXA0OE9ndFcwZy9jTlRSRkVkQ3ZMQjExU0VmYjg2ZFVYVko4Zmo0ZGZkQi9McjdJR3pINGQxZEczaDc1MFptNWU5aVYyWHM3NngrWmZ0YU5wWVY4OHFJMDhqMnE5MGRMWVFRb21sSkdTVmloclY2RTlhQ0ZRQVlmYnBoRE8rbk9OR2g3SFZicVB6dm16ajVSYXFqdER4ZFIrL1dIcU5uWjR6QnZkRjdkVzdWMis2MXpEUThweC9EL3ZkNXJmVmJzUmF1d2xxM0ZXZnpqcXJaVkVLSUJwbVhIK0crMWVVQUhKVmtjTTlSMGZQQ05XVER3K3ZLZWJ5VlhTMHZZR3FNU2Zjd0pzM2tyR3h2a3h5NU8xTC9IWFE4cFpFdzAzZitPTXZSY2NrdVRWM1RtSlRkZzBuWlBYQndlSHZuUmw3ZnZwWnY4M1pTRUk3ZEk1MnpDM1p6OHF4M2VIM0U2UXhJU2xjZFJ3Z2hSQk9STWtyRURIdnJic0tmemEzNkYxMTNUeG5sT0lTL1cwem9oZmVnTlpVTXBvSFJ0eHRHNzY2WXh3eEdTNG1kd2NKTnplalJDYU5ISndDYzRqSWkzeTNHV3JVUmEvV21WajV2cWhWdUR4R05WaFIyV0ZwVTlmMFNGMFduZkF0RE5yZXZLT2ZqM1NIVlVWcEVpa2ZqdURZZWpzM3dNQ0hMaTdlRmR6L1ZSZGMwWGhoMk1xVldtRS8yYkFIVTdveXFpWWJHNU96dVRNN3VUcVVWNGNuTnk1bXhlek56OG5kaHhlQ3UwbzFseFp3MDZ4M2VISEU2eDJYSVlITWhoSWdGVWtZSjBad2lGcUczUHlQODBYZXFrN1FNUTBmdjNoRmpZRTg4eDQxQVM0eFhuU2pxYUVrSmVDWWNnMmZDTVRobEZVUytYVVRraHpYWXF6ZTN1bU5ycmV5UEsxcWh6V1VXMXk4dVpYVkpiTDlSRVcvQTBSa2VUczcwY25hMnQ4V1AzeldVcWVtOFBtSThaODErbjIveWRycXdpanFVM3pDNXFmdGdidW8rbUhXbGhmeDkzVUptNW14amQ3QmNkYlFtVlJ3T2NjYnM5M2x1eUVtYzM2R242amhDQ0NHT2tKUlJJbVlZUFRyaG5Yd3lBSHBYOWUrYU9XVVZCSjk2RzJ2SmF0VlJtcDNlTGdOamVEODh4dzlIeTBoVkhTZG1hQWx4ZU1ZZmpXZjgwZGdGUllRL240ZTlhRFgyemh6VjBWcUV1MSt1Q3JjWmxXN3l6dGhrQUJLaVlHZlU3THd3MXl3cXBUVGk5cXFqY1RSTlkwQ1N6b1FzSHovcjVDY1FCWDhuQi9QckJ0TkhUV0RDN1BkY1gwWWRyR2NnaGFlR25FVFFpdkR2VFV1WnRtMHRxMHBxdUdKcEZJbzROcGN0bXNtMnlsSiswMk9JNmpoQ0NDR09nT1k0MGZ2ZTg3Qmh3d0JZdUhDaDRpUkNITXJaVzBqRnYxN0MyUkc3cFlIbTgySU03SVY1OUdDTXdiMVZ4MmsxSE1mQldyNmV5SGVMc0plc3dRbUdWVWRxTnVheHcvQk5PVWQxRENHYTNMczdRL3gyYVNsMjFENERxMW1TcVhGS1d5OFhkdkl4TENYNjMvUE1DMVh5NFByRi9LWGZHTlZSR20zNnp2VTh2bWs1cy9KM1lVZnYwLzdEM054OU1QZjFIeXR2WEFnaFJDTzRvVXVKL21jSlFyaU10V1Vud1lkZXhpa29VUjJsV2VodFVqSEdETUp6eWhnNWhxZUFwbW1ZQTNwaUR1aUpVMXBPK09OWlJPWXV3OGt0VUIydEdjaExEQkZiYkFlZTJsVEJBMnNyWSs0WWFwY0VnMG5aWG43UjFVKzhFVHZmdStsZWYxUVhVUUNUczNzd09ic0hQeFRuOGVkVmMva2taeXNSeDFZZDY0Zzl0R0VKQmVGS0hoMTBQS2FtZnZpOUVFS0locEV5U29nbVpLM1lRUERmMDNDQ3NUZUlWdS9aQ2ZQWVlYaU9IZ0l1bi9mUldtaUJlTHpubllKbjBrbFlzNVlRK1dvKzFvYnRxbU0xb1JoN3RTNWF0WkR0OEkrMUZUeXpLWGF1bUtjQncxSk5MdXpvWTFKN24rbzRvZzZEa3RLWlBtb0N5NHJ6dUdQbGJHYm1ib3Y2WWVjdmJGMU5hU1RNczBOUHhxZEgyVmxRSVlSbzVhU01FcUtKUkdiL1FQQ3A2Y1RVdVF0Tnd4alFFOCtFWXpENmRGV2RSdFJBMDNYTWNVTXh4dzNGV3JxVzhNdzVXQ3ZXeDliWG9oQjFLQXpaYkN5djJ1MFJNRFI2SmJybmhXbUY1ZkNuNVdXOHV6TTIzcWpRTlkyeDZTYS83T3BuWElaSGRSelJRQU9TMG5sMzJFRVJaQUFBSUFCSlJFRlU5RVNXRk8zbHpsVnorRHgzTzFZVTc1U2F2bk1EWWR2bXhXR240RGZrcFkwUVFrUUwrWWt0WWtiazg3bUVYdnNFQVBQa1VYZ3ZQSzNGMWc1L01ZL1FpKyszMkhyTlRUTjBqTUY5OFV3YzU0cGg4S0wraklHOU1BYjJ3bHE3aGNpSDN4Qlp0aTU2UzZrb2pTM1VtRjlnY2MyaXF1UFJvOUpNcG8xS1VweW9Tb1hsY09zUHBYeXlKL3JudStrYUhKUGg0YXF1ZnNhbVN3a1Y3UVluWi9EZTZJbk1MOHpoRDh0bk1TdC9sK3BJamZiZTdrMzhmTUVudkRMOE5PS2trQkpDaUtnZ1A2MUZ6SEFzR3llODc4bSsxVUtYeVhZY1FoOTlTL2pObVMyelhuUFROTXhoZlRIUFBoNmpZNWJxTk9JSUdMMDZZL1M2RkhQOVZzSXp2c0phdGs1MXBBWnpwSTBTVWE3U2N2ajkwcktZS0tMR3BIdTRzWWVmVVdsU1FzV2FFU21aZkg3TXVieTJmUzMzcmwzQSt0SkMxWkVhNWFNOVcvajVnazk0ZGZocHNrTktDQ0dpZ1B5a0ZxS3hiSWZRdTU4VGZ1OXIxVW1PbktaaDlPMks5OXlUMEh0MlVwMUdOQ0dqUnllTVd5OGpzbnc5NFJsZllxL2JxanBTdlZVM21jemE5QlY2V25lMDVJNHRua2U0VzVKSFkwQnkxZEc4YmducWorZ0ZiWmk2dkl3UGQwZjMwYncraVFZMzlJamo5SFplMVZGRU03dW9ReThtWi9mZzNqWHplV3J6Q3ZMRDBUZmY3SDk3dG5ENXdzOTRhZmdwZUdXR2xCQkN1SnJtT05FN3VkQU5seU1VTG1MWk9KR3FIVkdhb1lQWmpFOUNISWZRMjU4UmZ2K2I1bHVqSldnYWVwZHNQR2Nkanpta2orbzBvZ1ZFNWl3bDlPNlhPTHYzcW81U0orT1lJZmgvT2VtUWowVVdQWWUxNGkyODV6eU5saWk3OTRRN0JXMzQ0N0xTcUo0UjFjNnZjMjMzT0M3cEpJUEpXNk05d1hKdVd2b043Ky9haEIyRnUxVFBiOStENTRhY2pLbkxWZmFFRUtJNmJ1aFNaR2VVaUIyR1hsVkNOVGZISVRUOU04SWZSSGNScFNVSDhFdzhEcy9KbzBDVHErTzFGdWJvZ1JoRCt4TCs0QnNpbjgvRkthdFFIYWxHTlgxVjJubnJDYzc0RmQ2em4wU1hRa3E0VE5CMnVITkY5QTRyOXh0d1VVYy90L1dLSTg2UTN3MnRWVnRmUEsrUEdNOTd1emR4MjdMdjJGcFJvanBTZzd5NVl6M0pwby8vRERwT2RSUWhoQkExa0xjTGhHZ0l4eUgwMXN6b0xxSThKcDZUUmhIL3Q1dnhuREphaXFoV1NQTjY4RTQ2Q2Y4OU4yQ09PRXAxbkpwVisyWjgxUWVkdldzSnZYY05UdG1lRm8wa1JHMUN0c1BkSzh0NWEzdDBGbEZqMDAzZUhKM0VIWDNqcFlnU0FKelZyaXRMVHZ3WlArL1FHMCtVN1RKNmVzc0s3bG8xVjNVTUlZUVFOWWl1M3lwQ0tCYWU4U1hoRDc5VkhhUFI5QjZkOFAveGwzZ3ZuUWgrT1hyUjJ1bHBTZml1dnhEL3JaZWhaYmRSSGVkdzFiMFdQdWhrdVpPN211QzdWK09VNWJaY0ppRnFFSGJnM2xYbHZMNHRxRHBLZzdYeGFUd3dNTUJMSTVQb2x5U2I1c1doNGcyVFo0ZWV4Q2RqejZaUFlxcnFPQTN5dDNVTGVXVERENnBqQ0NHRXFJYVVVVUxVVS9qVDd3bTkrNlhxR0kyaUJlTHgvdXgwNHY1MEZVYlg5cXJqQ0pjeEJ2UWsvdit1eFR4dExMVEVVZGY2cW1hazRVOC81T1N1SWpqamFwd3k5OC9BRXMxclFVR0VpK2VWY1BHOEV1NWRWZDZpYTBjY3VHOTFPYTlzamE0aVN0ZGdZcmFYajhlbE1LbTlEQ2dYdFJ1YmxzVzg0eTdnMGc2OTBXczhTTzArdjEvNVBlL3UycWc2aGhCQ2lKOXcwYXNPSWR3cjh1MGlRdFArcHpwR281aEQraEIzOTdWNFRodXJPb3B3TTY4SDM4OU9KKzcycXpDNlpLdE9BMVRiUlZWN3F0VEpXVUhvL1d0eEt2S2FQNVJ3cllLUXc1eThNSFB5d3F3c2pyVFl1aEVIN2w5ZHpndWJvK3ZLWTVsZWpZY0dCWGg0VUlBVVQvUVVDMEl0cjI3dzFOQ1RlR1BrZUxKOENhcmoxSXZ0T0Z5eDZEUG1Gc2l4YmlHRWNCTXBvNFNvUTJUaFNrTFB6VkFkbzhHMFFEemVLODdHOSt1TDBkSlRWTWNSVVVMdjFnSC9uMzZGT2Y1b05GUHRjWjFxWHg3WGNBRlllL2RTUXU5ZGgxT1IzNnlaaERpWTVjQURhOHA1UG9xS0tFMkQ4ZTE4ZkhwY0NtZGt5VzRvMFRnVDIzVmx6bkhuYzJ4NmRPeTJyclFpbkRmM0k5YVZGYXFPSW9RUVloOHBvNFNvaGJWMkM2RW4zOEt4YmRWUkdrVHYyeFgvSGIvQ2MveHcxVkZFTkRJTmZCZU54M2ZycGVodDA1WEZjS290bm1xK3hMaTlhd25COTY3RHFTaG92bERDdFlhbEdyd3lLb2xYUmlYeHA3N052MlBEY3VDZmE4dDVlbE5sMUZ6NFB0SFV1THRmUEk4T1NTRFJsTjFRNHNpMDljZno2ZEZuODVlK1kvQWI3cDgxbGh1cTRNTDVINU1YaXA3eVdBZ2hZcG1VVVVMVXdObVZTK1VqcitJRXc2cWoxSnZtTWZHZWZ3cHh2NStpdEVRUXNjSG8ydzNQeFJPVVhYR3grdm5sdGIvc2QzWXRKdlRCRFJBc2FwNVF3clhTdkRxajAweEdwNW4wU3pLYWRTM2JnWWZYVi9ERXh1aDVVVHNnMmVDdE1VbGMzTW12T29xSU1iZjJITUtNVVdlUTdYZi9zYjJWeGZsY3VuQW1JZHRTSFVVSUlWbzlLYU9FcUlaVFdFTGx3OU9ncEV4MWxIclQyNmJqKzkwVmVNNDRWblVVRVNQc25IeENUNzFkNDlHNDVsYmRxdldweGV3ZEN3aStmd05Pc0xpcEl3bUI3Y0IvTmxUdzZQb0sxVkhxeGREZ3NzNSszaDJiVEk5QTg1WjBvdlU2THFNOTN4dzdtV0VwbWFxajFPbUwzRzM4ZXRrM3FtTUlJVVNySjJXVUVEOFZqbEQ1eUt2WXU2UG42bHpHc0w3NDcvZ1ZScy9PcXFPSVdGRmVTZkNSYVRnS0M5bnFpNmY2RldQMjlubUUzcjhCSjFqU2xKRkVLK2NBajIybzRPRjEwVkZFSlhrMDdoK1F3RjM5NGxWSEVhMUFCMytBcjhkTjRwS092VjEvcmIzbnRxemk2UzByVk1jUVFvaFdUY29vSVE1bU93U2ZmUmQ3d3piVlNlckhOUEJjY0JyK0czK09GcEFYRzZKcE9CR0x5bWZld2Q2bTlzcEQxUjdKYThBdUxYdjdYTUlmM2lTRlZDdFJFbkZZVlJ4aFZYR0VMZVZOZndUSEFaN2NXTW0vb3FTSTZwYWdNMjFrRXBQYSsxUkhFYTJJcWVrOFBlUWsvajN3V0h5R3UzZmkzYnI4T3hZVjVxcU9JWVFRclphVVVVSWNKUHp4ZDBSbS82QTZScjFvU1FIOE4xK0NkOEl4cXFPSVdPSTRoR1o4aWJWd3Blb2sxYit6M3NDMzI2MnQzeFArNkdZSVJjK1JXOUU0Yy9JaVRKeFZ6TVJaeFV4ZDFyUi8zNDREejJ5cTVJRzE1VTM2dU0zbGhFd1BIeHlUVE45bW5wMGxSRTJ1Nm5JVXJ3MGZUNHJIdldWbzBMSzRlTUVuN0FsR3gvZTFFRUxFR2ltamhOZ25zbmdWb2VtZnFZNVJMM3JuTFB4L3VncmpxQjZxbzRnWUU1bS9uTWlITHBtbFVlM0Y5Qm8rdjhyYThoM0JEMitHc0x6Z0VJM3p3dFpLN2w5VHJtcDhXcjNwR2t6cDR1ZnBZWW40ZExjZmxCS3g3dlMybmZsd3pKbTBqd3VvamxLalRlWEZYTG5vY3l3bnVxNmFMSVFRc1VES0tDRUFaL2RlUWsrL0E1YjduNHdZSS9yanYvMHE5TXcwMVZGRWpMRTI3eVQ0eFBTcUNjMHU0RlRUUmpXMkRMQzNmRVB3bzF0d3d0Rnh4RW8wWE1DRVBva0dmUklOT3NVMzNZNmdsN1lFdVhlbCs0c292dzUzOW8zbjlyNXlaRnU0eDdDVVRENGJldzU5QXFtcW85VG9zOXh0L0huMWZOVXhoQkNpMVRGVkJ4QkN1Y29RbFkrK2psUG04aGVwbW9ibmxORjRMeG9QdXZUSW9tazVoU1VFSDVsVzFmYTQ1T3RMMDZyYjJkSDRSc0RlOUJXaGoyN0JlOFpEYUtaYzNqN1dqRW4zOE9FeHlVMzZtSzl2QzNMM3lySWorS3ByR1NrZWpRY0dKbkJpcGxkMUZDRU8welVoaWEvR1RlTHNPUjh3dDBEdExNS2EvR1A5SWs1czA0SGpNdHFyamlLRUVLMkdsRkdpZGJOdGdpOS9nTDF0dCtva3RUTU52T2VmaXVlMHNhcVRpQmlscFNRUy84L2JWTWVvMDVFZVBMSTNmVW5vazkvaE8rMEJNTjA3eTBTbzkvYjJJSGVzY0g4UmxlblRlWFJJZ0tHcDhwUk91RmVLeDhmL3hwN0ZXWE0rNEx1OFhhcmpITVp5SEs1YThnV3p4cDFIRzErYzZqaENDTkVxdU9QdGJ5RVVDWCt6aU1oM2kxWEhxSlhtOStINzFXUXBvb1FBam1SbjFINzJ1azhJZnZvSHNFSk5rRWZFb3ZkMmh2akQ4aklzbHpkUm5lSU5wbzFLbENKS1JJVjR3OE9IWTg3aUJKZnVQdHBhWHNLMVAzeWxPb1lRUXJRYVVrYUpWc3ZldHB2d3RJOVV4NmlWRm9qRGQ5MEZtQ01IcUk0aWhDczRUVFM0eDE3N0VhRlBwNElkYnBMSEU3SGp3MTBoZnJ1MDFQVkZWSzlFZzdkR0o5STFRYTZZSjZLSFR6ZDRiL1JFeG1kMlVoMmxXaC9zM3NSL05pNVZIVU1JSVZvRkthTkVxK1JVQmdrKy9pWk95TDB2UkxYa0FQNmJMc1lZMkV0MUZDRmNwT2thQW12TkI0Um0zZzUycE1rZVU2aXp1RERDbFF0S3VISkJDWDlmMDdnckozNjhPOFN0Uzh1SXVMMklDaGk4T1RxSmRKODhqUlBSeDZNYlRCODVnYk96dXFtT1VxMjdWczFsZlZtUjZoaENDQkh6NUZtTWFIMGNoL0FibjJMdnlGR2RwRVphV2pMK1d5OUg3OVZaZFJRaFhLV3BMMVp2clpwQjZMTTd3TGFhK0pGRlM5c2JkUGdxTjh4WHVXR1dGRGE4WVB3c0o4ek5TMG9KdStScWtqWHBHVEI0ZlV3U0FiT3B2eHVFYURtR3JqTnQrS21NYit1KzV6bGxWcGlybDN5SjVmWkxhQW9oUkpTVE1rcTBPcEVmMWhENTByMlg4SzBxb2k1RDc5Uk9kUlFoM0tjWlhoeFlLOThtL05VOU9GSkl0VnBmNW9TNWNYRUpZWmUvOXV5YW9QUEtxRVNTcElnU01jRFFkRjRkZmhwajA5ejNmT2Y3dkowOHNHNmg2aGhDQ0JIVFpPS2xhRlhzZ21LQ2o3L1ZMQzlvbTRLV2xvei9sa3ZRMjJlcWppSkVrd25QK1EvV21nL1FkQU4wQXpRVE5CMTBFMGZUMFhRVGRPUEEvKysvRGQwQTl0MW4zKzNXbnVYTmtqR3k5RlhRRER6SDMxNjF2b2c2QTFOTS9qMDRBTkNnNDJ2ZjdBMXozYUlTUXU3OHRYQkE1M2lkMTBZbGtlNlZyMDhSTytJTWszZEduY0ZwMzcvSGtxSmMxWEVPY0lDL3Ixdk01T3dlOUF5a3FJNGpoQkF4U2NvbzBYcllOcUZYUDRiS29Pb2sxZEpUay9EOSttTDBqdTU3aDFDSUkrRVpkVDFPd1Nhc05SOVVlN3RiT29ESUR5L2o2RHJlNC81STB4OElGTTJ0clUvampDeHZnKzR6YTIrWXF4ZTZ2NGpxRktmejJ1aGtNbnp5ZFNsaVQ3TEh4M3VqSjNMS3JIZFpVMXFnT3M0QjVWYVk2My80aW8vSG5vMnV5ZmVlRUVJME5YbDdUYlFha1huTHNPWXRVeDJqV2xwU1FsVVIxVGxMZFJRaG1wNm00UjMvQUVhdkNhcVQxTWxhL0NLUmIvN3UydDJUb3VuTXpZOXcxY0lTUXJicUpMWHJHRzh3YlhRU21WSkVpUmlXNll2anZkRm4wTjRmVUIzbEVOL203ZVN4emU1ODdpaUVFTkZPeWlqUktqajVSWVNlZTA5MWpHcHBjVDU4MTErRTNpVmJkUlFobW8rbTR4bi9ENHdlcDZwT1VxZndvbWNKei9xbkZGSXhiSDUraENrTFNnaTZ2SWhxSDZmenlzZ0FXWDU1dWlaaVgrZjRKTjRZT1o1RTA2TTZ5Z0VPOEpjMUM5aFYyYmdyZEFvaGhLaVpQTHNSc2M5eENMNytNVTR3cERySjRVd1QzMVdUTVhwM1VaMUVpR2FuNlFhZUNmOUM3MzZ5NmloMWlpeDRpc2pzaDFUSEVNMWdVVUZWRVZWcHVidHN6STR6ZUhsa0l1M2pETlZSaEdneHcxSXllWGJveVppNmUxNmlGSVFxdVczNXQ2cGpDQ0ZFekhIUFQzb2hta2xrMFNxc3VjMHo5UGlJNkJxK0tlZGdETzJyT29rUUxVYlRUWHhuUEl6ZTdRVFZVZW9VbnZjNGtka1BxNDRobXRBUFJSRXVuMTlDdWN1THFIWituUmRIQk9nVUwwV1VhSDNPYk5lVisvdU9jZFhrdnVrN04vQnB6bGJWTVlRUUlxWklHU1ZpbWxOU1J1amxEMVhIcUpiMzNKTXd4dzVTSFVPSWxxZWIrQ1krZ3RIMU9OVko2aFNlK3hqaE9mOVJIVU0wZ1dWRkVTNmJGeTFGVkNKZEU2U0lFcTNYRGQwSGNWV1gvcXBqSEdMcXl1OEoyWmJxR0VJSUVUT2tqQkl4TGZ6Qk56Z0Z4YXBqSE1ZWU14RFBtZTUvSVM1RXM5RTllQ2YrQjZQek1hcVQxQ2t5NXhIQzgvNnJPb1k0QXF0S0xDNmJYMEpweE4xRlZLWlA0N25oaVhRUFNCRWx4SU1EeGpFbXpUMFhkbGxSbk04RDZ4ZXJqaUdFRURGRHlpZ1JzK3hOT3doOThyM3FHSWN4ZW5YQlArVmMxVEdFVU0vdzRqbnpNZlJPWTFRbnFWUGsrNGVJTEhoS2RRelJDS3VMSTF3OHQ1amlzTHVMcURZK25XZUhKOUlyVVlvb0lRQk1UZWVGWVNmVDFoZXZPc29CajI3NGdaeGdoZW9ZUWdnUkU2U01FckhKZGdpOThZbXI1ZzBBYUpscGVLKzdBRHltNmloQ3VJSm0rdkNkOVRoYWgxR3FvOVFwL04wL0NDOThSblVNMFFEclNpMHVtVjlLa2N1THFBeWZ6alBERSttYkpMOGJoRGhZcDdqRXFvSG1tanRlc3VTSGcweGQ0YjQzT29VUUlocTU0eWU3RUUwc01uc0oxcXBOcW1NY3l1dkJmOTJGNkNtSnFwTUk0UzZtSC8vWlQ2QjNHS0U2U1owaTMvNmR5T0lYVk1jUTliQ2h6T2JpdWNVVWhHelZVV3FWNXRWNGFsaUEva215STBxSTZwelVwZ1AzOUhYUEd4YXZibC9MRDBWN1ZjY1FRb2lvSjJXVWlEM2xsWVRlK2t4MWlrTnBHcjdMejBUdmtxMDZpUkR1NUluRGU5WVRhRmxEVkNlcFUvanJ2eEpaT2sxMURGR0xUV1VXbDh3ckppL2s3aDFSVlVWVUlnT1RaVWVVRUxXNXVmdGdUbS9iV1hVTUFHd2M3bGcxUjNVTUlZU0llbEpHaVpnVCtuUzI2NGFXbThjTnh6emEvUyt5aFZCSjh5YmdQL2RwdExZRFZFZXBVL2lMdTdHV3Y2VTZocWpHdG5LTGkrZVZrRlBwN2gxUnFWNk54NGNsTWpoRmlpZ2g2cUpwR284UFBvRXNmNExxS0FCOG1yT1ZUM08ycW80aGhCQlJUY29vRVZQc3ZFSWlIODlTSGVNUWVwZjIrSDUrdXVvWVFrUUhid0RmcEdmUk10MTFTZS9xaEQ2N0hXdmxPNnBqaUlOc3I3QzRkRjRwZTF4ZVJLVjROQjRia3Nnd0thS0VxTGUydm5nZUczUTh1a3NtZ3Q2N2RqNk80KzdkbDBJSTRXWlNSb21ZRW43dks1ektvT29ZQjJqeGZuelhuQWRlaitvb1FrUU56WmVFYjlLejZKbjlWRWVwVStqVHFVUld2YWM2aGdCMlZUcGNQcStVYlJXVzZpaTFTdlpvUERvMGtaRnBVa1FKMFZDbnQrM01OZDJPVWgwRGdQbjVlM2h6NTNyVk1ZUVFJbXBKR1NWaWhyMXRGNUZ2RjZ1TzhTTk53L1B6MDlIYlphaE9Ja1RVMGZ3cGVNOTlCcjFOSDlWUjZ1QVEvdVIzV0dzK1ZCMmtWZHNUZExoc1hqR2J5OTFkUkNWNU5CNFpFbUMwRkZGQ05OcmRmVWJSTFNGWmRRd2M0S0gxUzdCbGQ1UVFRalNLbEZFaVpvVGUvUXBzOXh6Tk1FY2VoZWVZb2FwakNCRzF0TGcwdk9jK2k1YlJTM1dVT2ppRVByNlZ5TnIvcVE3U0t1VlUybHcrcjVpTlplNHVvaEpOalg4UERuQjB1dXlVRmVKSUpKcGVuaHg4QXFhbS9tWE00cUpjWHRtMlJuVU1JWVNJU3VwL2lndlJCT3d0TzdFV3JWUWQ0d0F0UFFYdkw4NVdIVU9JcUtmRnArTTc5MW0wOUo2cW85VE9jUWgvZEF2VytwbXFrN1FxdVVHYkt4YVVzSzdVM1VWVWdxbngwT0FBNHpLa2lCS2lLUnlUbnMxdmU2cS9NSXdEUExacG1jeU9Fa0tJUnBBeVNzU0UwTnRmVkQwamNBSE5OUEJkTmhITjcxTWRSWWlZb0NXMHdYZnVNMmhwM1ZWSHFZTkQ2TU9ic0RaK3JqcElxNUFYc3BteW9JUTFKZTR1b3VJTmpYOE1TT0Q0TmxKRUNkR1VmdE5qQ0ozaUFxcGpzS1FvbDdkMmJsQWRRd2dob282VVVTTHEyUnUyWXkxZHF6ckdBY2FZZ1JpRGVxdU9JVVJNMFFKdDl4VlMzVlJIcVoxakUzci9CdXpOMzZoT0V0TUt3ZzVURnBTeXN0amRSVlNjb2ZIQWdBUk9iZWRWSFVXSW1KTm9lbmx3d0xIS3I2M25BSTl1V3FvNGhSQkNSQjhwbzBUVUM3My9OYmhrZTdTZWtZcnYwak5WeHhBaUptbUpXZmpPZVFZdHBiUHFLTFZ6YklJenJzSGErcjNxSkRHcE1Pend5d1VsTEMrS3FJNVNLNzhPOXc5SVlIeVdGRkZDTkplSjdicHdicmI2WGJOejhuZnp5WjZ0cW1NSUlVUlVrVEpLUkRWNyt4NzM3SW95ZER5WG5BRmVPWW9oUkhQUmtyTHhudk1VZW5KSDFWRnE1MWlFM3IwS2U5c2MxVWxpU21IWTVxcUZKU3dwZEhrUlpXamNOeUNCaVZKRUNkSHM3dTAzaG9DcC9yblhmemN2VXgxQkNDR2lpcFJSSXFxRjMvdktOVmZRTXdmMndod3N4L09FYUc1NlNtZTg1enlObHRSZWRaVGEyWkdxUW1ySGZOVkpZa0p4eE9HYWhhVXNLbkIzRWVYVE5mNXlWRHhuWmN2Y1FDRmFRcmY0SlA2dnp5alZNZmcwWnlzclN2SlZ4eEJDaUtnaFpaU0lXczdlUWlLTFZxdU9VU1VRaisvS1NhcFRDTkZxYUtsZDhKMzdORnBTdHVvb3RYS3NFTUczcDJEdlhLUTZTbFFyaVRoY3U3Q1UrUzR2b3J5NnhqMUhKWENPRkZGQ3RLZ3JPL2VqYTN5aTBneTI0L0N2OVV1VVpoQkNpR2dpWlpTSVdxRVB2b2FJTzE2WWVDY2NBNEU0MVRHRWFGVzAxRzc0em5rYUxURkxkWlRhV1NHQzA2L0EzaVV2VWhxak5PSncvYUlTNXVTSFZVZXBsVmVIdS9zbk1MbTlITTBUb3FYRkdTYjM5aHVyT2didjdOeEFmcWhTZFF3aGhJZ0tVa2FKcU9TVVZXRE5YNkU2QmdCNjUydzhFOGFwamlGRXE2U2xkY2QzOXBOb2diYXFvOVRPQ2hKNit3cnNQWExGcFlZb3R4eHVYRkxLckR4M3ZQRlFFNit1Y1dmZmVDN29JRVdVRUtwTXl1N09tTFIyU2pPVVdXRWUyZmlEMGd4Q0NCRXRwSXdTVVNueTlRS2NzZ3JWTVVEVDhFNCtTWFVLSVZvMUxhTVgzbk9lUkF0a3FvNVNLeWRjUWZDdHk3SDNMRmNkSlNwVVdBNDNMU25sbTF4Mzc0anlhSEI3MzNoKzFzbXZPb29RclpvRzNOMW5GTHFtS2MzeDVvNzEyQzY1eXJNUVFyaVpsRkVpK29RamhEK2Jxem9GQU1iQW5oZ0RlNm1PSVVTcnAyZjB3WHZXRTJnSmJWUkhxVjI0bk9EMHk3RnozTEd6MDYwcUxiaDVTU2xmNXJpOGlOSTFwdlpONEpKT01pTktDRGM0TnFNOTU3ZnZvVFREaHJJaTN0cTVYbWtHSVlTSUJsSkdpYWhqclZpUGsxK2tPZ1o0UFhndkhLODZoUkJpSHoyekg5NHovNHNXbDZZNlN1MUNwWVNtWDQ2emQ2M3FKSzVVYVRuYytrTUpuN204aURJMStGMnZPQzd2TEVXVUVHN3ltKzVEbE82T2NvRFh0cTlUdHI0UVFrUUxLYU5FVkhGc20vRE1PYXBqQU9BWlBSQTkyK1c3TUlSb1pmUjJBL0NlOVNqNFUxUkhxWlVUTENINDFxVTQrUnRVUjNHVm9BMi9XMWJHeDN2Y1hrUnAvTFpYUEZPNnl0RThJZHhtVUhJR0Y3WHZxVFREek55dDdLb3NVNXBCQ0NIY1Rzb29FVjF5QzdIV2JGYWRBaTNlaitmY0UxWEhFRUpVUTg4YWl2K3N4OENmckRwS3JaektRb0p2WG94ZHNGRjFGRmNJMlRCMVdSa2Y3Z3FwamxJclE0UGY5SXJqbDkya2lCTENyYTd2TmhBTmRidWp3cmJOWTV1V0tWdGZDQ0dpZ1pSUklxcUV2MXNFRVV0MURJeWpCNk9sSnFtT0lZU29nWlk5RE4vRVI5SGNYa2hWRkJCNjh4THNnczJxb3lnVmNlQ081YVhNMkJsVUhhVldoZ1kzOTR6bmFpbWloSEMxWVNtWm5LZDRkdFQ3dXpZcFhWOElJZHhPeWlnUlBVSmhJdDh1VXAwQ0xTRU83NW5IcTQ0aGhLaUQzbUVFbmpQK2plWnpkM0hzbE9jUmV1dFNuS0t0cXFNb0VYSGc3cFhsdkxYRDNUdWlkT0RHSG5GYzExMktLQ0dpd1UzZEJpcWRIYldtdElCdjl1NVF0cjRRUXJpZGxGRWlhbGdidHVFVWxxaU9nWG44Q0xTa0JOVXhoQkQxWUhRY2plZU1oOEFiVUIybFZrNVpEc0UzTDJsMWhaVGx3RDJyeXBtMnRWSjFsRnJwR2x6Zk00NGJlOFNwamlLRXFLY1JxVzA1czIxWFplczd3TFR0Y3FFS0lZU29pWlJSSW1xRVA1K3JPZ0w0ZlhoT0c2czZoUkNpQVl4T1IrTTk0Mkh3dUx0RWRrcjNFSngrT1U3eGR0VlJXb1Rsd0Y5WGwvUHlGcmNYVVJyWGRQVnpzeFJSUWtTZHE3cjJWN3IrSnpsYmlUaTIwZ3hDQ09GV1VrYUpxT0FVbDJFdlc2ODZCcDVqQnN1dUtDR2lrTkg1R0x3VC91WCtRcXA0SjhHM0xzY3BqdTJqSFRidzl6WGxQTC9aM1VXVUJselYxY2V0dmVOVlJ4RkNOTUpKYlRyUVB6RmQyZnE3S3N0NGQ2ZGNwRUlJSWFvalpaU0lDdGFxalRoQnhmTkVUQVB6Rk5rVkpVUzBNcm9laDNmQ2crQnhkN0hnRkc4bk9QMEs3T0tkcXFNMEM5dUJmNjZ0NE9sTkxpK2lOUGhGRngrL2t5SktpS2lsb1hGVDk0RktNM3l3ZTdQUzlZVVF3cTJrakJMdTV6aEV2cGluT2dYbXFBSG9iZE5VeHhCQ0hBR2o2L0Y0eC84RFRIY2Z1WEtLdGhKOCt4YzRKYnRWUjJsU3RnTVByU3ZuOFEwVnFxUFU2WktPUHY3WXg5MDc2WVFRZFRzbnF4dkpIcSt5OWIvWXUwMk82Z2toUkRXa2pCS3U1K1FYWTI5U2YyVEZjL3h3MVJHRUVFM0E2SDRTdnRNZkFOUGxWMFVyM0V6b25TazRwYkZSU0RuQWZ6WlU4TmdHZCsrSUF2aDVSeDkzOVU5QTRZVzRoQkJOSk5uajQ0WnVnNVN0bnhPc2tLTjZRZ2hSRFNtamhPdFo2N2JnaE1KS00raTl1NkQzN0t3MGd4Q2k2ZWpkVDhGNzJ0L0I5S21PVWlzN2Z3UEJkMzZKVTVhak9zb1JjWUQvYnFqazRYVVZPS3JEMU9IQ2pqN3U3cCtBOUZCQ3hJN3pzM3VnSzJ5WFA4MXRYVmRLRlVLSStwQXlTcmhlK0tzRnFpUGdPVzZZNmdoQ2lDWm05RHdONzZuM2c2SHUrRVo5T0hucnFncXA4anpWVVJyRmNlQ3BUWlg4YzIyNTZpaDFPcSs5ajN2N0o2QkxFeVZFVE9tVG1NcnhHZTJWcmYvMVh2VTcvSVVRd20ya2pCS3U1dVFWWWEvZnBqU0RscHlJT2VJb3BSbUVFTTNENkRVQjc2bjN1YitRMnJ1RzRMdS93cW5JVngybFFSd0hudDFjeWQ5V3U3K0lPcmU5bDc4T2lKY2lTb2dZOWZNT3ZaV3R2Ylc4aE5uNXNYSGtXZ2dobW9xVVVjTFY3TTA3SUJKUm1zRThmamg0VEtVWmhCRE54K2c5RWUrSi93ZTZSM1dVV2prNXl3bk51RHFxQ3FrWHRsWnkzeHAzRjFFYWNHYVdsNzhOQ0dESWtDZ2hZdGFFZHAzeDZZYVN0UjNnblowYmxLd3RoQkJ1SldXVWNMWEl3cFdxSTJDT0dxQTZnaENpbVJuOUorTTk4VTdRM1YwODI3dVhFbnJ2T3Fnc1ZCMmxUaTl2Q1hMdnluSWNGdytKMG9BenNyejhZMkFDaHZSUVFzUzBOSStmU3pxcTJ4MDF0MkNQc3JXRkVNS05wSXdTN2xVWkpESi9oZElJUnArdTZObHRsR1lRUXJRTTQ2Z0w4QjUvaC9zTHFWMkxDYjUzSFFTTFZFZXAwV3ZiZ3R5OXFzejF3OHJIdC9QeXowRUJURG1iSjBTcmNIWldOMlZyTHl6TW9UQWNWTGErRUVLNGpaUlJ3clhzSFRrUVZudEV6emgycU5MMWhSQXR5eGg0RVo1amZ3K0tqbkxVbDcxekljSDNiOEFKbHFpT2NwZzN0bFZ5eC9JeWJKYzNVYWUwOWZDdlFRbVkwa01KMFdxY2tOR2V0cjU0Sld0SEhKczNkNnhUc3JZUVFyaVJsRkhDdGF5MWlpK0Q2L1ZnRGxLM25Wc0lvWVk1K0RJOFI5OEttcnQvUmRyYjV4SDY4TmV1S3FUZTNoN2tUeXZLc1ZVSHFjTkptUjRlR1pLSVIzWkVDZEdxZUhTRHl6djFVYmIrN0h3NXFpZUVFUHU1KzVtMmFOWEMzeXhRdXI0NThpaTBoRGlsR1lRUWFwakRyc1F6OWpmdUw2UzJ6aUw4MFMwNG9WTFZVWml4TThqVTVXVllMdDhSZFh5bWgvOE1TY1FqUFpRUXJkSUpiVG9vVzN0Qm9aUlJRZ2l4bjd1ZlpZdFd5OGt2d3RtMVYya0djMGhmcGVzTElkUXlSMXlGWjh5dnFScHo3VjdXbG04Si8rODNPS0V5WlJrKzNCWGk5OHZLaWJpOGlEcTJqWWYvRGszRUs4OStoR2kxamtuTEpzM2pWN0wydXJJaXRsVzRaemVyRUVLb0pFL0hoQ3ZaTzNMVUJ2RDdNUHFwRzNJcGhIQUhjK1ExbUdOdUJNM2xoZFNtcndsOWZCdUV5MXQ4N1k5M2g3aHRhUmxobHcrSkdwdHU4dmpRUkx6dS9xc1VRalF6ajY1elVZZWVTdFoySEljWnV6WXBXVnNJSWR4R3lpamhTdmJHSFVyWE40ZjFoVGlmMGd4Q0NIZndqTG9lejhqclhGOUkyUnUvSVBUSjd5QmMwV0pyZnBrYjVwWWxwWVJjWGtTTlRqTjVhbmdpUG5uV0k0UUF4bVZrSzF0N1NaSGFuZjlDQ09FVzhyUk11Rkw0dTBWSzF6ZUg5MWU2dmhEQ1hjd3hOMkVPdjFwMWpEcFo2MmNTK3ZRUEVLbHM5cldaMWk3NkFBQWdBRWxFUVZTK3lRMXp3K0pTUXU3dW9SaVo2dUdaNFluNFpWaTVFR0tmWTlQYll5aDZnMkZac1pSUlFnZ0JZS29PSU1SUE9RWEZPTGtGeXRiWFRBTzlSMGRsNnplVi9QeDh0bS9menJ4NTg1ZzNieDQ1T1RuazVPUVFEQVpWUnhNeHhEQU0wdFBUeWN6TXBGKy9mb3diTjQ1T25UclJ2bjE3TkpmdkpHb296OUczQUJhUitVK3BqbElyYTkzSGhEUWR6eW4zb1RYVFhKVHY5b2E1Ym5FcGxTNmZWajRzMWNPekl3TDRqZGo2V2hSQ0hKbDByNS9qTXpyd2VlNjJGbDk3UlhFK1paRXdDYWFueGRjV1FnZzNrVEpLdUk2OU0xZnArbnFQVG1pSkNVb3pOSlp0MjJ6WXNJRW5ubmlDTDcvOFVuVWMwUXBZbG5XZzZGeStmRGx2dlBFR0FOMjZkZVBXVzI5bHlKQWgrSHl4YytUVmMvUnRZRnRFRmo2ck9rcXRyTFVmZ1c3Z1Bma3ZZRGJ0Zi8vWmVWVkZWSVhMaTZnaEtTYlBqMGdremxDZFJBamhScWRsZGxKU1JrVWNtNWs1V3prbnUzdUxyeTJFRUc0aVpaUndIWHVYMmpMS0dCR2RSL1IyN05qQlhYZmR4ZUxGaXdId2FqcHRQWEVNaUUvaDJPUXNPdmppeWZUNDhldnliUythVHNTeDJSdXVaRSs0a25tbHVjd3B6bVYzdUlLTkd6ZHkvZlhYazVxYXl2MzMzOC9Rb1VQUjlkZzRHZTRaOTNzY0s0SzE1RVhWVVdwbHJYNmZzS2JqT2ZrZU1KcW1rSnFYSCtHYVJhV1V1Znl5ZVFPVERWNFltVVI4YXlxaWJCc2NCNHpXOUljV292R0dwMlFxVzN0ZXdSNHBvNFFRclo2OEtoV3VZeTFicDI1eFE4ZnNIMTFQRGl6TDRwMTMzdUcrKys0RElObndNRG05Q3hlMzZZNG5SbDc4Qy9jeU5aMTIzbmphZWVNWmxKREdWVzE3QS9CTjBXNmUzTDJHclFVRlhIMzExWnh5eWluY2RkZGR4TVhGS1U3Y05MekgzMDdZc1luODhBcmczbUltc21vR2ptYmdPZkgvMEk1d2g5VENnZ2hYTFN5aDFPVkZWTDhrZ3hkSEpwSFEyanFaN2JzZ1lrRzNUcXFUQ0JFVmhxYTBJYzR3cWJBaUxiNzJodkxpRmw5VENDSGNSc29vNFM0UkMydkZCbVhMYTRrSjBDWk4yZm9ORllsRXVQUE9PL25razA4dzBKaVEyb0ZiMngrRkhtT3pla1QwT1RhNUhjY210K09UZ3UwOHVITUZNMmZPWk5teVpiejg4c3VrcHFhcWp0Y2tQQ2ZjZ1dOSHNKYTlqcHNMS1d2bDIyaTZnZWVFTzhId051b3hGaFdHK2VYQ1V0Y1hVWDBTVFY0Y0VTRFJqTjZmZ1kyWjkzZmkwT0U4Y08wTkFOeHo4Mjk0OTl1dld5cXVpRkt0YWQ1ZlRmeUd5YW1ablppeGEyT0xyNzJpSkwvRjF4UkNDTGVSTWtxNGlwTlhXUFhPcmlKRy94NW9SblRzSm9wRUl0eDIyMjE4KysyM0JIU1RCN3VOb2s5Y3N1cFlRaHppdE5RT2pFdHV4L1ViWnJOaDkyNG1UNTdNRzIrOFFVWkdodXBvVGNKNzR2OFJjaXlzNVcrcWpsS3J5UEkzUWRQeG5IQUg2QTBibXZ0RFlZUmZMaWlsT096dUlxcG53T0RGRVFGU3ZkSHhNL3hnUnpMdnIxMWFHbmRkY2VXQmY3LzFncCt4ZU8wYXR1elozZFF4UlF4cGJmUCthbkpNV3BhU01tcGpXUkhGa1JCSlp1UGVJQkJDaUZnZ1paUndGV3UzMnN2ZEd2MjdLVjIvdml6TFl1clVxWHo3N2JlME1mMjgxT3RZNGczNWRoYnVGSytiUE5kekhMZHZXY2kzUlh1NDRJSUxtREZqQm9tSmlhcWpIVGxOdzN2U1BZUWRpOGlLdDFXbnFWVmsyZXVnR1hpTyt5TVk5U3VrbGhkRm1MS2doQ0tYRjFIZEF3WXZqMG9pM1J0OU96cCtPdS9QOW5nSXBhVlIycjA3aFVPSEVzek1KSnlhaWwxTk1lQUJIdEk4QlBqeHp4M3Y5M1BuUFg5bEZCRkNMZldIRUZGSHN5dzhoWVY0OC9OSlhMR0M1R1hMOE9ibHhmUzh2K3IwVDBwWHNxN3RPTXpLMjhYcGJUc3JXVjhJSWR4QVhyMEtWM0YyNTZsYjNEVFF1M1ZRdDM0RHZQTEtLM3p4eFJla21WNWU3bjBjY1hwckc0NGlvdEZmT2cvamQ1dm5NNmNvbDF0dXVZVW5uM3d5Tmw3a2FCcWVrLytLWTF0WXEyYW9UbE9yeU5KWHEzWklIVGNWNnJpWXdjcGlpMThzS0tYUTVVVlV0d1NEVjBZbWtoRmxSZFJQNS8xRkFnRnlUanlSUGVQSDQ1ajFlM3IyUjNUR2NmaWZlN0NtOHc4TWJuTFU3VFFXN3VZWUJxSDBkRUxwNlpUMjdNbXVjODRCSUhueFl0cS8vVGI1ZS9iRTVMeS9ueHFVbklHbWFUaE95LytjVzFLVUsyV1VFS0pWaTRGWEFTS1dXQnUzSzF0YlN3cWdaN3AvWHRUQ2hRdDUrT0dIOFdnYVQzUS9Xb29vRVZYKzFtVUVYWHdCRmk5ZXpPT1BQNjQ2VHRQUk5MeW4vZzJqOTBUVlNlcmdFUG5oRlVMZi9oM3Ntb2YycmlteHVHSitNZmtodXdXek5WeVhCSU9YUnlYU3hoZGRUMmNpa1FoMzNIRUg5OTEzSDQ2dXMvZVlZMWo2ajMrd2UrTEVlaGRSNDlDNFM2djVjMi9BWUdJMVJaVVF0U2thTW9TVjk5ekRsbC84QXN2blkrYk1tWngzM25rVUZCU29qdFlzMHIxK0JpU3EyUjIxdWJ4RXlicENDT0VXMGZYc1RjUThlKzBXWldzYjNUcUF5M2RwN0o4VEJmREhEb05vNjQzTmR5cEY3TktBUjdxTnh0UTBubm5tR2RhdVhhczZVdFBSTkx6ai80SFo2M1RWU2VyZ1lDMStnZkNzQjhFK2ZPZk11aEtMSythWGtCZHk5NDZvenZFR0w0OU1wRzBVRmxHMzNYWWJuM3p5Q1pHNE9OYjg0UTlzdmV5eUJ2MytTUWRlMWN4YXF5WU5lRWJ6MEU0S0tkRUkrV1BHc095QkI2aG8zNTdkKytiOTdkMnJkcFJDY3ptaGpacGQ4WnZraW5wQ2lGWXV1cDdCaVpqbWxGWGdGS2o3eGF6MzdLaHM3ZnI2NzMvL1MzRnhNYU1UMjNCU1NyYnFPRUkwU3JMcDVjYXNmZ0JNblRwVmNab21wbWw0VG44UXZmdkpxcFBVS2JMd0djS3ovdzNPajd1Zk5wUlpYTDZnaEp5Z3UzZEVkWWpUZVdsa0lsbis2SG9hYy9DOHYxQnFLc3YvOWpmS3UzUnAwR05vd0pPYVNmdDZsRXlad0N0MWxGWkMxTVQyKzFsMTExMFVEaDVNVVZFUkYxeHdBU1Vsc2JlYnAxY2dSY202Rzh1S2xLd3JoQkJ1SVRPamhHdllPUW92YzZ1QjBjUGQ1L1ozN2RyRjg4OC9qMTh6dUxmVFVOVnhoRGdpNTZaMzVzdWlYU3padkpucDA2Y3plZkprMVpHYWpxYmptL0FRb2ZldXhkcnlyZW8wdFlyTWZ4eE1MK2JJYTlsU0FaZlBLMkZQcGJ1THFQWnhPaStQVEtSOVhIUVZVZkRqdkw5d1VoSXIvL3puYW9lUzErVlhtczZrQnJ5WGVDSWFVekg0S3pJL1NqVE94dXV1by9zamo4Q3laYkUxNzIrZkh2RnFya1M4czdLTVN0dkMzOEJ4QzFjdC91TEFQejgxNU1SRGJsdFN0SmRITnk0Rm9IY2doZHQ2RHEzM2ZmTkNsZnhoeGZjQXhCc21Edzg4dHQ3M3JldjJQNno0bnJ4UUpRRDM5eDlMdXRkZjcvcyt0bWtaaXd0ekFiaSsyMEFHSjJmVSs3NUNDSGVMbmQ4a0l2cnRMVlMzZHB3ZnZhMjc1MFU5L2ZUVEFKeWQzZ212eklrU01lRHFkcjJCcWgxL3R1M3VBcVRCREEvZXN4NUQ3emhHZFpJNlJXYi9tMDF6cG5IWnZHSjJ1YnlJeXZMcnZEUXlpWTd4MGZjemNQKzhQOXN3V0QxMWFxT0txUDVvUFB5VE9WRnpPZnc0NVdmT29YK1AvNmNaakpMOVVlSUliTGpoQmlxeXNtSnYzaC9RSjBuTjh6L2JjVmhhMVBDamp5OXRXMzNnZnorMXJhTGt3RzJmNW14dDBIMUxyZkNCMjE3YmZ2Z1IrdHJ1VzlmdDcremNjT0MyVWl2Y29QdCttYnY5d0czYktnN2ZtVmRYTGlHRWUwa1pKVnpEemxOWFJtbkppUkNJVjdaK1hYYnMyTUdNR1ROSU5EeGMzYTZQNmpoQ05JbCs4YW1NQ3JTaG9LQ0FkOTk5VjNXY3BtZDQ4Wjc5QkhxSGthcVQxR3FISjRzcHVZUFlVZUh1SXFyZHZpS3FjM3owUFhVNWVON2Y1bC84Z25CNnd3Y214d092YVNhK2c3cW5RaHd1Y2c1L1lYY1pGcmtIL2JzSG1JWkpvaWFGbEdna1RXUHRiMytMYlJneE4rK3ZyUytPREVVek9KY1U1ZGI5U1VJSUVhUGttSjV3RFNkZjNkbDVvMzJtc3JYcjQ1MTMzc0Z4SEU1S3pzYVVGeE1pUm1qQVJXMjZNcmMwbHpmZWVJTkpreWFwanRUa05OT0g3OXhuQ0w0OUJYdkhmTlZ4RHJQVGJNZFZIZjdOTms5NzFWRnExZGF2OCtLSVJMb21SRjhSQlQvTyt5c2FNSURDa1kwckp4L1FUSTQ2YUhlVEExenZXR3l1NW5OMzRYQ1pFK0dqZytaRmRkTTBuc0xnSW1xK2lxSVF0YkVDQWJaZmVDR2RwazFqNnRTcFRKOCtYWFdrSmpNcXRTMGY3dG5jNHV0dXJ5aHQ4SDFxTzRvMk9Mbk5nZHZiK2c1L2s3VzIrMlo0L1FkdXIyNEhmbDFINEdxNy9mNmp4bElhQ1I5WXB5SDN2YjdiUU03SzZncFUvZm5xdW05dXNJTCtuNzhDUUJ0ZkhDdE91cmpXM0VJSWRhU01FcTVoNzFUMzdwRFdzYTJ5dGVzU0RvZVpObTBhR2pDbGJRL1ZjWVJvVWtNVDB1bmxUMkx0dW5Vc1dyU0lvVU5qY0I2YTRkMVhTUDBDZStkQzFXa08yRzFrY25XSGY3SFZxK1pLVXZYVnhxZnovUEJFdWdlaTcyZ2UvRGp2ei9aNjJYak5OWTE2akhQUXVlNG5tOWxmd0dZYU5lOW0reGliZnprV3Y5RisvTzkySVRxZm9QTmNMZmNUb2paN2p6K2UxQVVMMkx4MmJVek4reHVZbktHa2pNcmROMGVwSVM3dFdQTU8rWTV4Z1ZwdnIrMjJCTVBUNlB2V2RmdTVXZDBiZmQvak0ycC9zK1NuOTNWd0tJNkVBUERKV0FzaFhDMDYzMklVTWNuZXRsdloya1kzOTc0WW16VnJGc0Zna0NFSmFhU1lEWjh4SW9TYmFackd4TFNxSzFuKzczLy9VNXltR1prK3ZPYytnOTV1c09va0FPU2FHVnpkOFNFMiticW9qbEtyREovT2M4TUQ5RXFNM2hjVSsrZjk1UjUzSEk3SDA2akhlTzRuYzZMV09nN1hPWFh2Y1Bxalk3SGtKL09qZmpwelNvaUcybm51dVVCc3pmdkw4aWNvV1RlbnNsekp1a0lJNFFaU1JnbDNDSVp3aWhxK1ZSbXZCKy9GRTlBekduOVpYczB3MExQZGUwenYwMDgvQmVDRTVHekZTWVJvSHNjbnR3UGdzODgraTVrWE50WFJQSEg0SmorSDNuYUEwaHg1UmlyWHR2OG5HM3hkbGVhb1M1cFg0N25oaWZSTml0N3laUCs4djBoOFBEdU80QmpxUFZnRTkvMXpCWENSRnFHaUh2Y0xhbkNoWmxHMjc5OUR3RC9yVVdJSlVadXlidDBvT3Vxb21KcjNsK1ZYTXpkMGQxREtxS2JXeGh2SDNnbFhzWGZDVmF3KzVSTFZjWVFRdFpBeVNyaENZNHNvLzQwL3czUEtHSHkzWEFvcGlZMWIyKzlGUzFBenVMSXVvVkNJenovL0hKK21NejdWM1ROZGhHaXNGTlBIMElSMGlvdUxXYlJva2VvNHpjc1RqM2Z5OCtodGoxS3lmSUdSekRVZEhtUzF2NWVTOWVzcnphdng3UEFrK2lWRjc0NG8rSEhlWDhISWtXQTAvcy95b0dNeG1naHJISnMvWWJIWU9md0tlalZaNnpoY1I0VE5HcHpvaExsYmp1aUpJNlZwN0RuMVZBRGVlT01OeFdHYVJzZTRnSkoxOTBnWjFlUTBUU05nZWdpWUhoS014dTFHRlVLMERDbWpoQ3M0UldWMWY5SkJ0RGcvL2xzdXdSalFFd0M5ZlNaeHY3NFlMYm5oVHlhME9CLzQzUG5MYXVuU3BVUWlFZnJIcDhxNWR4SFRSaVpXRFNXZFBYdTI0aVROVC9NRzhFMStIcjFOM3haZHQ4aEk1TnIyRDdMSzcrNHJjcVo2ZFo0ZWxzaUE1T2orbWJkLzNwK2phZXc2ODh3amZyd2xqczBnSWp6b1dBMis3NHVPVFg4N3hDenFYMklKVVp2UzNyMHA3OVNKZGZ2bS9VVTdWY2YwOWdicnM4ZFJDQ0ZpazVSUndoWHNrdnJ2ak5JUzR2RGRjZ2xHMzI2SGZGenYyaDdmOVJlaEJScTIxVnBMU3dhWFhxRnU0Y0txWWNjREU5SVVKeEdpZVEwTFZGM3FmdTdjdVlxVHRCQnZJdDdKTDZKbjlHNlI1VXIwUks1ci8wK1d4L1Zya2ZVYUs5bWo4ZVRRQUlOU292ZG8zbjc3NS8yVjlPcEZKTEZ4TzNkL0tsajNwOVJJOWwrSUpxVnA3QjAzRG9pTmVYK1p2bmk4V3N1L0xLcTBMZkliTWNSY0NDRmlnWlJSd2gzSzZ2Zk9rSmFVZ08rV1N6RjZkYTcyZHFOWFozelhYd1QrK2cvNjF0dWsxdnR6VzlyOCtWV1hnaCtabUtFNGlSRE5xNmMvaVFUZFpPM2F0VlJVdEk1M2lqVi9Fcjd6WGtMUGFONGpjeVY2QXRkMWVJQWY0dFRPcXFwTGtrZmppYUdKREUyTi9pSUtmcHozVnpoaWhPSWtRalNQd24xWFA0MkZlWDhhMEMyUXJHVHRyUldOR0ZVaGFsUWNDVEZsMFdkTVdmUVpOeS85Um5VY0lVUXRwSXdTcnVEVW80elNraEx3L2VZeWpCNGRhLzA4bzI5WC9OZGZDTjc2SGIzVDJxYlg2L05hbW1WWnJGaXhBZ09OWG40MVQ1Q0VhQ202cHRFakxnbkxzbGl6Wm8zcU9DM0huNHgzOGd0b2FiVmY5cnF4U3ZWNGJtei9keGJIRFdxV3gyOHFBVlBqMGNFQlJxVEZSaEcxZjk2ZjdmR1FOM3EwNmpoQ05JdElZaUlsdlh2SHpMeS9UbkZOczRPeG9YWklHZFdrS3EwSTA3YXZaZHIydFV6ZnVVRjFIQ0ZFTGFTTUVxN2dWSVpxdlYxTFRTTHVkMU13dXRUdmluTEdnSjc0cnprZnpheDc1b2pSenAyN2pqWnYza3dvRktLVEx3R3ZIdHZmcWl2S0MxbFhVWHpJTkpQbDVRVzhsNytWTGNIU1JrODVtVk9TeStlRk8vbThjR2V0SHhQdTBEc3VDWURseTVjclR0S3l0TGcwL09lL2hKYmF0RmUzSzlmOTNKVDlOeGJFRDIzU3gyMXFDYWJHZjRZRUdKdmh6dGw5amJGLzNsOVp0MjQ0WHEvcU9FSTBtK0wrL1lIWW1QZlhNVjVOR1pVYmFoMjdnWVVRNHFkaTR5MUlFZlcwWU0xbGxKYVdUTnh2TDBmTGF0T2d4elNHOXNWNzFXU0NUN3dKZHMxMWhwYVIwcURIYlNuYnQyOEhvS05QelZETmx2U2ZYYXRZVVY1QXF1bmorWjdqU0RXOXZMVjNNMThVN1VJRHB2YzVrUXlQdnhHUHU1S3R3YXJoK0NlbFpOZjRzWnFzcXl3R0Iyd2NITUJ5YklLMlRkQ3hDTm8yRlhhRU1pdENpUjJteklwUWJJVXBpQVFwaUlRb2lBUTVOYVU5VjdmN2NTYlFKV3UvUHJCMlkzd3pZRUtqN3hzTnV2cXFYZ2hzM3J4WmJSQVY0dEx4bmZjU3dUY3Z4aW5jY3NRUFY2SDV1VG43ZnVZbERHK0NjTTBuM3RCNFpIQUM0MktvaUlJZjUvMlY5dXlwT0lrUXphdWtUOVVGRWViT25jdU5OOTZvT00yUnlXekU4NHltSUVQTW0xYXl4OGNiSThZRDREdUNxNWdLSVpxZmxGSENGZXlTNmwrZ2EyMVM4Zi8yQ3JUTXhnM3dOa2NOd0FtR0NEMzdidldmb0FFcGF0NEpxOHVPSFRzQWFPZHQyRUQyYUpNYnJtUmxlUUVBcWFhWFZOTkx5TEdaVzVJTFFMLzRsRVlWVVUzaHluWGZIZEg5WitSdjVmTE1IdmlydVJMaTFBNEQ2L1VZVCt4ZVEzN2tTTVlXUjQvc2ZWL3IrNHZZMWtaTGFMT3ZrTG9FcDJocm94OG5xUHU0T2Z1dmZKOHdxZ25UTmIwNFErUGh3UWtjMXliMmRnN3RuL2UzZjllSUVMR3F2Rk1uTEwvL3dMeS91TGc0MVpFYUxlQlI4N09vekFvcldUZFcrWFNEczdLNjFmMkpRZ2pscEl3U3J1QVVIMzVlWHN0TUkyN3FsV2lwU1RYZWI4dm5hL0FtK2NnYTBhWEd6L0VjT3d4Q1lVSXZmMWpOalNhYXg1M2ZCbHUyVk8yTzZPU043WjFSbnhidU9IQU03NVI5TzVXK0x0cE5tUjBCUUVmajZUMXJhMzJNTTFJN2tPV05KejhTeE5SMGtveUc3N0t3Y2RDcDMxVVZkVTBqWGplSjF3MXl3bFZYd2ZIckJzTURHU1FiSHBKTUwwbUdoMlREUzdrZHFiYU11bS83MGdabmpIWHRmVlZsMUxadDJ4UW5VVWNMdE1WMzNvdFZoVlJ4dzB1NW9PYmxscXg3bVpVd3BoblNOUjIvb2ZIUW9BUk96SXk5SW1yL3ZEOUgxeW52MUVsMUhDR2FsNjVUM3JFanhycDFyRm16aHNHREI2dE8xR2dKaHBybmd4V1dwV1JkSVlSUXpaMnZ3a1hyVTNyb0ZtVXRLNE80UC80U0xiSDZJc1p4SExaOHRvWXRuNjhHRFhUVG9PMlFtZ2ViZTA0ZURaVWhRbS9OUEhRZHJ4ZGNXa2JsNU9RQWtPbFZzeXVvSlRqQUIvbFZ4WU9oYVp5ZTJnR0E5L0ovM0JXeXJMeUFaZnQyVHRWa1FFSXFyK1J1NUg4RjI3bTRUWGVtdEczWTBSakxjYmhrN2RjTUNhUnpabXBIK3NZZmVuU3p2VGVlUjdxTnhxY2IrSFRqa01zL0g3dnNJNkJxZS85Zk93K3I5NXBQOWppNlhwOTM1NVpGN0E2M2ppMzhhV2JWVlREMzd0MnJPSWxhV21JV3Z2TmZJdmptcFEwcXBFS2FoOXV5L3N3M2dXT2FNZDJSOHhrYS94eVl3TWx0WTYrSWdoL24vVlZtWitONFl1djRZYXhKV3JtU3NtN2RzUHl4KzN1MkpaUjM3a3ppdW5Vc1g3NDh1c3NvVTgzM2E5Q1dNa29JMFRxNTgxVzRhSFhzeWgrUElXa2QyaEwvaHlzaFVQMVc3Nm9pYWpWYlB0OTN4UzBIMXJ5MUdOM1FhVE93ZlkxcmVDWWVpeE1NRW43L29NdThtbWE5aHB5cmtKdGJkVXd0ZGQ4TDlGZzBweVNISGFGeW9LcndTVE45ckNndjRJZXkvQVk5amtmVFdWQzZsN0JqTXlOL0s1ZG1kc2VqMVgvbyszZkZlOWdSS21kSGZqbWJLMHQ1clB1aHUwb01UZVAxdlp0NGZlK21HaDlqYTdEc1FERjFzSnJtUFAxcS9heDY1MnN0VEUwblVUY3BpVVFvS1NraE1kR2RSMmhiZ3BhWWpXL1Nzd1RmdWd5bmRIZWRueC9XVEg2ZmRUZGZKaDdYQXVrYXo2dkRBd1BpR2Q4dU5vc28rUEdZYVdYYnRpMjI1dVpHWCtiaGNCMWZldzJqck9HejdheUVCTFpkZE5FaEg0dmJ0ZzNOY2NDcHlxZFpGbm9vaEI0T280VkNHTUVnUmtVRlJubDUxZitYbGVFcExzWXNLY0ZUWEV6ZTZOSHNuRFRwd09QMXUvTk8vTHZyL242b3lhSW5ud1JBRDRmcDl0aGpKSzFZUWY3SWtXeis1UytKMzdLRlBuLzVTNk1mTTNIVnFtcHZqd1FDZVBQeTBNUDFPNHBWTUdKRWd6T29WcGxkdGFzNTJ1Zjl4U25hR1JXU01rb0kwVXBKR1NYY0lWajFKRTN2bklYLzkxTWd2dnAzS1E4cm92Wi8zTEpaOWZwQ01EVGE5Szk1S0xWMzBzbFFHU0k4YzA3VkIwd2RxamxDNVFaNWVYbEFiSmRSTCtZY2ZzbmRaL2VzTy9EUHovUTRoaXZYVjgxdDZ1Ukw0T1ZlTmIvUVBqT3RJMC9zWGtOQkpNZ1hSYnM0TGFYbVl2S24zc3JiZk9DZkw4aG8yaXVhUWRVT3NMQmpjMjI3UGdlT0h6Wkd5TEVCRHRtWkZXdVNUUzhsb1FqNStmbXR1b3dDMEZJNjQ1MzBIS0czcjhBcDNWUGo1MFUwZ3orMnU1T1ppU2UwWUxxRzgranc5NEVCenNpSzNTSUtmcHozRjBwUGI3RTF1enBOTjNNbVpkRWlQSVdGRGI1Zk9DWGxzREtxN3ozM0hGR1dOdDk4dys0enpzRDJIZjU3Y01zVlY5VHJNYkxmZmh0UGNmRWhIN005SGlKSlZTTUEwdWJObzJqUUlJS1ptVWVVdGVlLy9sWHR4NHY3OXlkdTI3YkRNdFFrR3N1b1lKdXFDOHhFKzd5L2hyeUoxWlNDdHExazNWaVZFeXluMjZjdkFwRHBpMlBqcVpjclRpU0VxSW1VVWNJZGdpR01IaDN4M1hZRm1yLzZGeW8vSHMxYlUvM3RsczNxVnhkZ1hES0t0RDQxdkNPdGFYaC9OZ0VuRkNieTlVSXdEZERyTnllb3BWVlVWQjNOaW92UjRtRmVTUzRyZm5MOGJsYnhIdWFYVmgzUkdwM1locDV4TmM4TCs2blRVenZ3OUo2MVdJN0QyM2xiNmwxR3Jhc3NQckFUSzlzYno3RkoxWC90WE55bU8yZW1IWDRVOUpLMVZUdnRzcnp4UE5DbCtpdVhyU3d2NU5vTjM5Y3JUMjN1M2ZZREVOdFgxZlByVmIrV0tpc3JGU2R4QnoydEc5NUp6eEthZmdWT1dlNWh0MXNZL0tuZEhmd3Y2UlFGNmVyUG8ydmNQeUNCTTJPOGlJSWY1LzBGMjdWVG5NUzlIRjNIOXZ1eC9INjgrVlUvZjIydmw1SisvWWdrSkJBSkJJZ2tKR0FGQWhqQllMVmxWT2ZubnoraUROc3Z1SUNrcFVzeHk4cm8rTnByYkw3eXlnTzNiYm44Y3NxNmR3Y2dic2NPc0czQ3FhbEVBZ0VBTXI3OWxzeVpNNnQ5M05ab2Z4a1Y3ZlArdklyZW5Bekx6cWdtRjluMzVsMVlpajRoWEUzS0tPRUtXdWNzL0wrK0dMelZuOWQzSEljdE0xZXo1WXZxaTZqOTdJak5pbGZtMGYvU2thVDFxcUdRMGpWOGw1MEZvUWoyenNOZjNMbEZLQlFDMUQwNWFrNFJ4K0dSWFljZmFaaGJXdlgzb2FOeFZkdmVoOXhXYklWNWJlL0d3KzR6TWJVakFjTkRtdWxqVEdJbTN4WHZZVlY1SVJzcVMrcVZaVnJ1ajQ5NVlVWlhkSzM2Y2pMRjlGSnNoZXIxbVBzbEdWVXZ2TE84Y2R5Y0xWZlZxby85dTc3QzlUelMwaHJvYVQzd1RYcU95cmN1ZzRvZmo3QmFHTnpaYmlvZkpKMm1NRjNkVEEzKzBqK2VjN0pqdjRpQ0grZjloVkpURlNjNWN2dVBvTlZtNks5K1ZlZm5CTnUwWWUxdmY0dnQ5ZUo0UE5nSHpkTGFmLzlRV2hvYnJydXUzdGxXMzM1N3ZUNnYyK09QNDkyMzAvaGdrWVFFZHA5eEJ1MCsvSkRkRXlZY01qY3FsSlpHNWI0eXNjOWYvb0llRExMdFp6OGo5NFNxM1llUmFuWnRMbjN3UWVLMmJUdXdRMnJqTmRkUTJxc1hqbWtlZU96OWY5Yk5VNmFRUDNyMElSL2JNMzQ4T3c0NmtoaE53c25KT0VUL3ZEK2ZvZWI1bHVVMDNURmJJWVNJSmxKR0NWZUl1L21TR2dlSkh6aWFWMGNSdFo4ZHRsajU4anlPdW53MEtkM2JWUDlKaG81dnlqbUV2NXpmMk1qTmJuOFpwV3JiZUhOYVhKYkhsdURoVjFDOElyTW5Nd3QzY2xKeTltRzdvZ29qSVI3YnRmcXcrNHhMYWtkZzM5WHpUay90d0hmRlZjZVpEaDZDWHBNZG9YSytMTm9GVkIySFBLT2FuVThIMjc4THFqcTdRdVdIM1g1eG0rNWMzYTQzYWFhUFNlbWR1V0QxbDBjMGpQekxvMDdIcUtFc2l4WG12ai9mL3E5L1VVVkw3NG52M0djSXZUTUZwNklBRzUyNzIvMk9HY2xucUk1V0sxUFgrSE8vT0NaM2lOM2p4aisxZjk1Zk9LbitPenRqbldNWVpNNmNTZHRhZGhQNWQrK3V0dGlxcVJCcnpIeW5uOG85NFFUeXhvN0ZpbzhuZnQrT05nQWpHRHdzUzhkWFg2WGpxNitTYzlKSlJKS1REM3VzU0NCQXdyNlpTWmJmVDlIQWdUaG1LM21hYlJoWThmRm81ZVZSUGUrdnZsZlViV3BTUlRXdFRGODg1V2RlcXpxR0VLSWVXc2x2U2VGNmRSVlJOUnpOcTRrVnNsangwanlPdW1JMHlWMXFtTnZoTWZHYzZ0N0xuNXVtU1RnY0p1STRlR09zZ09qcXF6cnFrT254a3hQKzhUaFdtdW5qNXV6K0hGUERVYm02akVuTUpObjBVaFFKOFduaERoTDAybi9FUGJ0bkxmYStkeVF2eXVoNnlDd20rNkNuaDAzOUJEWFQ0K2ZLdHIwTytkaDkyNWNDTUN5UXpxa0hIVEY4SjI4THF5dUttblI5TjdQMi9YYzNXOHVMdUFiUU0vdmhQZnNwS21kY3piMkpVM2c3K1N6VmtXcGxhZzcvMXkrQkN6dTJuaUlLZnB6M1Y5M3VtV2pUNVpsblZFZW80ampva1FnN0prL0dxR2g4b2I5L2lIalhwNTRpZWNtU0F4Ly9hZUhsYU5xQm5WSCtQWHZBY1FnbkpXSEZ4eCtZTlZXZDFIbnpBQ2dhTXFUMUZGSDdSQUlCelBMeXFKNzNwK3FabHVYSVViS21WdE11ZHlHRXU3U3UzNVFpcWpTMmlOb3ZVaGxtK1F0ekdIREZHSkk2cHpWeHV1Ym45WG9KaDhPRUhBc3ZzYlU3S3NQanA2MG5qanM2RHVhR2piTVB1YTJtV1U5MURUQ0hxbDAxSnlabjhVN2VGc3FzQ0dWVzdjUENQeStzMmhXVmJIbzVKNzN6SWJlRkRwb3o0TkVQL2UrL2Y4Y1R3SUxTdlZpT2cxODNHSlJROVhWVzNWWDFEcFlUcmp4UVB2M1V3dEk4RnBZZWZxU2t0ZGcvMzhIcmJSMUh1aHBLYXplQXZ3MTlqVGYyQmxSSHFaWGhXUHcrN3pFdTlGOEE5RlVkcDBYdG4vZFgzWnlqYUpNMmQyNlRQZGFlOGVQSkd6ZnVzSS8zdS9OT0FFSVpHYXkvNmFacTc1dXdhUk85NzcvL3lFTTgreXdBUllNSDEvcHB0dGZMeWovL0dZREJOOTZJSGd5eSs0d3pEaHpUYS9meHg0ZmRKN0IrZmRWOEtTQnQ5bXpTWmxmOWJ0dHp5aW5zT1AvOEk4L3VjdnUvM3FONTNwKzZBa09LRXlGRTZ5UmxsSENsdW9hVjE5Zi9zM2ZmNFZHVmFSdkE3ek45a2t4NlFocEo2S0ZERWxBRUJFVFJGWVhGdHFJckNyYlZkVzNMdXE2NnUvcXRxKzdhdTdoSXNhd294WWFpSU5XbEUwSUlCRWlBOU40ek01bCt6dmZIeWFSQUtrem1QV2ZtK1YxWExvYk1aTjRuYURJejl6enY4em90RG1TdjNvZHhpNmZBTUZCZTh6djBlajNNWmpOc3ZLdDFHNW92K1VkU0tsTDA1MjkxdUZoelF1Tnd5RlNER3lLUzhFVk5QaXJzWGIrTC9xL2tkSHhaazQvVW9Bam96NW5OMWRodVBsU1Fvdk4vZjRmQTQ0LzVCeUFBR0tRTHd1cGhsL2VxeGtSdEVGNUlTdTN3T2ZjV3YvbFhvdElBQUNBQVNVUkJWS3RDNDNCbjlORFd6NzlabHRNNjFOMGYyRnJlSWRiNndBdjUvdkRpaVdaOEtvTWc2b25xTjdHd2ZpM3M2MytBNXFhUG9ZZ2MwZk1YK2dqM0Z0UDJjNUdJMkNtbU1wdjc5aldCZ1FERW9LcDQ0VUtQMWNKcnRWQ2F6UWpLeSt2MGVzT3BVK2VkanVmZXBnY0FaWjNNZG9yOTdyc3UxenYzSkQybHhYTGU1eFEyRzlSTlRSQTRUcFpkZGU1T01EblArMk0xdTBtaTUrZ1FRa2kvb3pDS1NFNWJFSFgrZktBTDRXeTI0OWpxZlJpelpBb01jYUVldVU5dkNBc0xRMDFORFJwY2RrU29kVDEvZ2N6ME5ZZ3FzcGs3N1RpYUY1NklwZkZqV3Y4K09pQU1udzZmQVE3aUZyZnVYR0tJd2lXR3p1ZUtWYllMc1NMVW5RY2orVlpqNjJZK1F4OENReXZ2eFBIbXpvOU9yM1BhT2x4bmRNbjNpZjJGY0ErSkQrbGtKb3UvZXlYWGdvOEtwTjExb0JSY2VMejZIZHhldnhZQUlGZ2JZRnQvSjNRM2ZRSXVZaGpqNnJ6REhVYkpkcHVXdXl1VTQzQjQyYkllYjk2YkFlWnU3aTZvem1ocWFzNjczajNVMnhFY2pPcFpzekRtTDMvcGRCaDViMlYrOEFHRWxrNVhkVk5UbDJFVXI5RzBidFByamJDTURCaE90QjNLa1gvdnZRZzdlQkNoTFZzQnh5NWQydUgyN1lNdHQ2anQyeEcxZlRzY3djSElmdVdWWHE4dEZVTEw4Rzg1ei90amRmS2FyOCtDOUxaNmh3M1g3UlhENFRDMUZodW5YTSs0SWtKSVYyVDZUSW40S2tFUVVMUTExMk5CbEp2ZFpNUHgxZnN4ZHNrVUJBNlF4MURacUtnbzVPWGxvZDVoQjN3dmkrcFhubmhhMS80MHZqaE5RS2UzMmR4UTFubzVWTm43VGg3YXB0YzVYaERRNkxSRG9WQWdORlErd2JFM3ZKNW53ZnRuTG54V2pqY29CUjZQMXJ5UE8rdlhkTHpDVWcvYitqdWh2ZWtUY09GRDJCVG5SZTU1ZjV6TDFScDh5SWw3cnRKRjE5Nit5OFRETDdidDRlRW9uOWR4WmxyU3FsVUFBR05LU3V0SmRZQVk4clFmVHQ0YjVzR0RVWEh0dFYxZWYrNDJQYzA1cDhqWkl5TGcwdXY3dEtic3RRUTVjcDczNStCZFROWlYrdUJCTlN3NWVCY3lHc1JUVGFNMGZ2WnpTSWpNeVBjUmcvZ2NRUkJRdVBVVUNuLzJiQkRsWm11MDROaXFmUmkzNURMb282Uzl6UVVBSWlMRXdldTFUaHZqU3FRaFZLWEJiVkdEei92OFVGMy9oSXVaNXJaQXlMM0d2UEJFQU1Db2dGRHNOVloxNkx6YTFWU0JoODd1dzQwUlNaZ2JOaEJLanNPb2dJNkJ5ajB4SFllV3QvZDhjUllBSUQwb0V0ZUVkVDQzYTFkVEJXYUZ4RjdZTnlRRGpTNDdlQURob2FGUXlQQkZmSDk1OTR3Vjc1eVdkaENsZ0FzUDFYeUl4WFdmZFhxOTBGd0wyL3BGME56MEtSUmhnN3hjblhlNTUvMHBuRTY0NUxaVlR4Q2diSm41dzdsY2ZlcDZPcGVpWFlmTXVWc1czUjFQQUdBNGNRSWN6NFBYYUdBYUpuYlA5YlN1cHE2dU5YdzZsK0hrU1JoTzl1MTVoTXBzN2hBb0NVcGxselVVTEZseTN1ZHFMN3NNOFJzMmRBemcyc243NHgraGJteEU4dkxsQU1SdGZ1WkI0cy9Cc0ZkZkJRRFVUNTZNbXVuVHdjczB6RkU0eFJtTmNwNzM1MkIwcnAyS1prWVJRdnlVUEIveGlNOFJPNkw2TDRoeXM5WTM0K2pLdlJoMzkyWFFSd1QyNjFvWEt5bEpIS2hkWkRNeHJrUWFncFZxM0JwNWZoZ0ZBSHVNVlhpeTRGQzNYOS9aRnIrdUJvMy9PSG9POWhuRjQ5azVvSFV3K2RMNE1UaGxhY1RhbWdKc2FTaHRmZG9hcXRLZ3dXbkhVWE1kanByckVLWFc0Y2FJWkV3TTdEZzQzeDA0ZGVlUXFRYUh1cGdSRmFoVStYUVlWV1p2QmdERXgzY2V4dm1qRDg1YThGcXU5SU9vQjZzL3dyMTFIM2Q3TzhGY0EvdTZPNkM5NlROd1lVbmQzbGJPM1BQK09Mc2RrRmwzakthK3ZzdEFwYS9hejRmcXFrdUljem94N0kwM0FFR0FOUzRPT2M4KzI2djd0c2JFNE95REQzYjRuSHVMWDkwbGw2Qmk3dHpXenllc1dZUGduSnh1NzIvSVcyL0JtSkxTK3ZmMncrZHRVVkVRbEVwb2FtdGJ1OGJPNVRRWVVEWnZIZ1pzM3R6cGFYL0dFU05nT0hXcXc5L2RZWlNiUFR3Y3hoSHluYTNHdGZ6YnlIbmVuOVhaL2FFbi9VVjd6c3hLY25FaU5IcGtYU0hPbUZOUjF4a2hra1poRkdIT0hVUVY5SE1RNVdhdE0rUFl5cjBZdStReTZNSTczMzRsQlFrSkNRQ0E4bTRHY0pQKzhYVnRFYXd0N2ZwakE4TlJibS9HcXFvOEhEQldvN1FsTUhHYkY1NklSK05HWTUreENpc3I4NUJuYlVLMXc0b1BLazVpZFZVZS9oQTdDdWxCa2RoanJNS2pjYU83WFBPTnN1TUF4T0NydThCcFEyMGhmaDJlNkpQSEZydkRxSUVEQnpLdVJCcVc1MXZ4eWlscC8veHpBby83YTFiaGQzVXJlM1Y3d1Z3TjIvbzdvTDM1VTNBaGlmMWNIUnZ1ZVg4cW94Rk9tYzArMHhjVnRWNTJCZ2FpYWN5WWJtNHQ2dXJFdmZhem5icjZkOUNYbGJXR1g4NkEzajhlSyt4MkJKNDkyK2wxNnNiR0R0ZjFabWg2WUg0KytIWWRQYzZndHU3cDA0ODhBbHQwTkVhOCtDSUM4L083dkkrS3VYTXhZUFBtTHE4UEtDaG92V3lMak95eEpybFJtY1EzenVRODc4L1N3d204L1VXbnBEREtrNVFjaHhGQjhqcTBpQkIvUldFVVljbzlJOHBiUVpSYmM0MEoyU3YzWU96ZGwwRVhLczFBS2k0dURnQlFhdS9iNlVQK1NLOVFJbEhydVU2M0tZWm9mRlZiaUVxSEJRdkNFNkZYcVBCTlhSSDRkaDBERXdNanNIakFNRXhvNlg2YUZqd0FVNE1IWUZkakJaWlZua0tKelF5YndDTWxJQVJuYmNiV3NLa25XZVk2WkpucnVyM05kZUVEb2ZIQnR2NGltL2ovdXJzcjBKK3RLckRncFpNV1JwdEdlb2NEajhYMW4rSDNkY3Y3OUhXQ3FSSzJ0WXVndmVWVGNNRUovVlFkTys1NWYycWpFZEllTjMrKzhJTUhXeStiUm94QXdkMTM5L3cxWFlSUitwS1Mxc3RkaFMvaCsvYTFYdTdMQ1hLZTJLYW5ybXY3UFdzUEQyL3RoaElVQ2pqYUJTcEQzM3l6dFRQcVlnUWZPd1lBY0lTR3l2SzB2Rzd4UEZSbXMrem4vVmw0Vm1FVXZSd2poUGduK3UxSDJQSHdxWGw5MVZ4dHdyRlYrekIyOFJSb1E2UzNsV0x3NE1GUUtCVEl0NXJBQzRKUGRzSUF3QlV0WFVCUlhad1lPQ05FUE5Fb1N0WDFGUGVKZ1JINGRQZ01qOWIxM3BBcCtMRGlGR2FGeGtJQkR0ZUZEVVNoellUSlFWR1lHUktEZ1oyRVgxeEx2Vk9EQitEYnVpTFVPVzBZcWd2R0VGMHd0by81bGNkcTg5V1RkMDQxTndJQVJvMGF4YmdTdGo0dHRPSWZKeVRlRVFVZWQ5YXR3ZVBWNzEzUTF3dW1jdGpjVy9hQzR6eGNIVnZ1ZVgvcWhzNVB6SlNxd0xObkVYYW9iYnV6ZTM1VHQxL1RybFBvM0lIbmh0emMxc3ZOTGQyT05aZGZEa0FjRUI2U25ZMm9IVHRhYnhPYW1ZbmhMNytNNmxtelVEdHRHZ1NGQXViQkhiZG1sODJmMzJVdHlTdFdBQUNhUm8zcU1NQzh2ZEREaDFHZm5nNEFDRHA5R2dEZzB1bHcrdUdITWZpRER3QUE5cFp0ZVc3YTZ1b3UxK3pLaUpkZTZ2QjNYVVZGNjcrSG5MZmlkVVZsTm9QamVZU0doOHQ2M3AvUnllYjBXajJGVVlRUVAwVy8vUWdiZ29BQ2hrR1VtN21pQ2NkV2k0R1V4aUN0SSt2MGVqMkdEQm1Ddkx3OEZOcE1HS1R6c1hkU1d6eWJPTEhiNi8rUm1PcWxTanFLVXV2dzlNRHhyWDlmR3QvemRoVTNGY2ZoaG9pMjdoNE92aHNnZVlvQUFYbldKZ0QrSFVhdEtiYmgyUlBOUGQrUUtRRzMxYTNGMHVxM0wrNWVtc3JFUU9ybVQ4RVpmR2NXbXJ1elQxdFp5YmlTM2xNM05HRFFoeCsyYnBuajFXclVUNXJVNFRZS2h3T2puM2tHQXNkQlVLa0FRZWk0RmE5ZHQ0L1NhbTN0QkFMSHdUUmNQTHloNkxlL1JVQmhJYUszYmhVN3F0eGI5QXdHcUl4R0JPWGxJU2d2RDQ2d01GUmRjUVdNd3pzZSt1QU9uTG9UbkpQVDVZd29sMTdmR2thVkxWaUFJZSs4ZzRKNzc0WFNab091b2dJQVlENm5NL1A0ODgvREZoME5wZFVLWHFVQ0p3aElXdG03YmFsdThldlh0MzZ2OVdscGZmcGFPZEMwQkhaeW4vZG5jdHA3dmxFL0NGTEo3S0FEaVJNRUFTYVhHQ3h5NE9qZmx4QUpvekNLZUo4Z29HQXIreURLelZUV2lPTWY3OGVZdTZaQUhTaXRVMkRTMHRLUWw1ZUhERk90ejRaUmhBQkFtYTBadFU0YkJnNGNLT3R0SGhkalhZa056eHd6UzNwckhpQmdZY042UEZuMUpqeXhVMVJvS29GdDNTSm9iLzRFWEZETXhkK2hCTGpuL1dsck9qK0lRSXJVVFUzZ2VMNzE3eFZ6NThJUjNQR2tVbDZ0aGlVK3ZpMWtPa2REYXRzYkI1RTdkMEpoRTArQ05RMGRDbTFORFdJM2JrVHdzV1BuZFJyVlhINDVpaGN1UkhCMk51Sysrdzc2NG1LbzYrc1J2MzQ5WWpkdVJNbHZmb09ta1NNUmN2UW9paGN1N1BKN0dQajU1K0o2dzRhMUJrNmRpZHErSFRVelpxQng3RmprUGZZWWpDa3BHUHJtbTYzWEcwZU9CSURXQWVudUxYdUQzM3Z2dk8xL1hXMjN5Ny8zWGxoYXVzRWlkKzFDU0paNGVJVXRLZ3BONDhaMVdadGN1ZitieW4zZVg3V2R6Y2JhYUszMHV2UGxyTnB1UWVKUHF3QUFVUm85aXE5WnpMWWdRa2lYS0l3aTNpVUlLUFRDcVhsOTFWUmNqMk1mNzhQWXU2WkFwWmZPT3lpVEprM0NtalZya0dtdXhVMlJ5YXpMSWFUZlpKakZEb3RKNTNSaitJdXZ5dXo0aXd5Q3FGc2F2c1pUbGErQjR6eFhxZEJZQk52Nk82RzkrVE53QWZJZjdPeWU5NmV0cW1KY1NlODFKeWJpNUZOUFllamJiOE1lSG82S1gzVytyZGcwZlBoNVlaUXJJQUMxVTZhZzh1cXJXei9YT0hZc29yWnZoNmF1RHRVelo4S2wxU0p5NTg0T2daZHh4QWlVWDM5OWE5ZFU0NFFKYUJ3L0hxR1ptWWpmc0FIYXFpcHdEZ2ZNeWNuUWw1YTJoazA5Y1hkWGRjZTlEZENZa2dMTzZZUXRPaHBDeTJsM2pSTW1BQUFhV3Y1cy9kNkhEajB2aktwdTJYYm9WamRsQ2hSMk81cVRrMkdMaWdJQTJBWU1nS0JVZ25PNVVIcnp6ZWR0Wi9RRnVwWXVRTG5QKzh0dmJtS3k3Z0FQenJ3a2hCQTVvVENLZUkyM1Q4M3JxNmJDdXBZT3FVdWgxRXJqUjJQaXhJbmdPQTdaNW5xZm5odEZ5Q0dUR0VaZGR0bGxqQ3Z4dnUvSzdmanpVUk40U1NkUkFtNXMrQmJQVkw0TXJoOGlNNkcrQUxiMWQwRjc0MnB3QVJFZXYzOXZjcy83MDVXVkFUd1B5Q1I4Y0lTRzR0UVRUNGoxZHZGWVV6bG5EcXBuemdRQWNidWVVaWx1MlR1SE5TNE9wNTU4RXZFYk5vaGRTaHlIMm1uVG9Dc3ZSOVBvMGFoUFM0TnR3SUR6RitBNE5LU21vbkg4ZUVUdTJnVjFZeU1zQ1Ftd3hNY2pzMldta3llMEQ0UUVsUXJGQ3hlaWF2WnNCSjg0QVdkZzU4RkFRMW9hMFBJOTh6b2RMSEZ4TUtha2RMaE44YTIzbnZkMTFUTm13Qm9UQThPSkUrY0ZYQUJRZWRWVkFIbzNvMHVxQWdvTEFjaC9pM1d1c1o3SnVnT29NOHFqRkJ5SE9KMzRjeHloa2RZSURrSklSOUo0eFUxOG5pQUlLTnJ1L1ZQeitxb2h2d2JIUHptQTBZc21RNmxoLytNUkVoS0MxTlJVWkdSa1lLK3hDbE9ETzNueVRvak0yWGtYZGpkVlFxVlNZY3FVS2F6TDhhb2ZLdXhZbW1XQ1MrSkIxSUxHamZoNzViK2g2TWZlTGFFMkQvWU5pNkc1WWFXc0E2bjI4LzUwRlJXd3hzbG5RTHY3UkxtdUNBb0ZYTHJldmJoemhJYWlZTW1TMXI4WC9mYTN2YTVEVUNwUlBXdFcyeWM0RGtJL3Z4bGppNDVHZFhSMGw5ZGI0dU5odWNDWlNNWVJJN29jWEY1Njg4MFhkSitTSVFqUUZ4VUJrSGNZWmVkZHFMQjVmMTRmQnlBcElMakgyNUhlaTlUb2NYYk9uYXpMSUlUMGdqemVyaU95MWhwRWJUN0J1cFJlcVQ5ZGhlT2ZIZ0R2Y0xFdUJRQXdkKzVjQU1BUDlTVTkzSklRZWRwanJJSkQ0REY5K25Ub2V2bEMxeGRzcnJUajhTd1RuQklQb3VZMWJzS3pGZitDQW56UE43OUlmTTBwMkwrNkc3Q3k2VkR3bExTV0lkV0dFL0o0M0NQa1FtbXFxNkZwYkpUOXZMOEtXek40d2Z1L2pBT1VhaGhvd0RZaHhFOVJHRVg2bGR5Q0tMZjYzQ3JrL1BjZ2VHZi92L2pxeVl3Wk04QnhIQTZaYXVCazhFU0prUDRrQU5oVVh3b0F1T2FhYTlnVzQwVS9Wem53eUJFVEhPeC94WFJEd0xWTm0vR1BpaGVnaFBmQ2ViNzZCR3hmM1FOWUc3eTJwcWU1WjU4Wld1WVFFZUtyM0hPMDVEN3ZyOXhxWnJKdUpHM1JJNFQ0TVFxalNQK1JhUkRsVm51aUFpZldISUxnWXZ0cU1UUTBGTmRjY3cwc3ZBdGZWSjlsV2dzaG5sWmlNMk92c1FxaG9hR1lQWHMyNjNLOFlrZTFBMy9JTk1JdThTRHFtcWFmOFVMRlA3d2FSTG54bGNkZy9lb2VDTlpHcjYvdENlNTVmNEZuem9oem93anhVY0V0M1g5eW4vZFhidlgrRmoyQTVrVVJRdndiaFZHazMxUmtGS0ZzWHo0MHdib2VQMVFCR3RibGRxcm1XQmxPZm5tWWVTQjF5eTIzQUFBMk5kQldQZUpiUG04SldHKzU1Ulp3ZmpDZ2YxZU5BdzhlbG40UU5jZTRIUytXL3g5VUFydnR5a0psTnV6Zi9nNndHNW5WY0tIYzgvN1VSaU5Dc3JOWmwwTkl2K0FjRG9Sa1pmbkV2TDhTaTRuSnVyRTZPa25QMDJydFZvejQrUk9NK1BrVFRObTVsblU1aEpCdXNKL1FUSHhXVEhvU1l0SjdkOHh2VTFFZE10L2IxYzhWblM5eVRCeGkwaEo3dkozZGFJTTJsTjI3VitQR2pjT0VDUk53NU1nUmZGdGJoSGtSUGRkTWlOVFZPMjNZV0Y4TWp1TncyMjIzc1M2bjMrMnVkZURCd3liWUpCNUV6VGJ1eEV2bGY0Y2FUdGJGZ0MvTGhPMmJCNkNkL3dHZ0NXSmRUcC9NblRzWEdSa1pDTit6QjQzang3TXVoeENQQ3psNkZBcW5FOU5uelpMOXZMOGlDNXZRTzVKT2UvTTRsOENqc0ZuODc5bXNZZjg0UmdqcEdvVlJSQkkwQmpZUHhrcXRDaEVqWTVpczNWZVBQdm9vN3JyckxueGFmWWJDS09JVDNpMFhaNDBzV3JRSUJvT0JjVFg5YTErdEE3L0xNTUlpalhNUk9zVkJ3QXpqTDNpNTRtL1FDRko1QWkrQUx6MEUyN2NQUWp2L2ZVQXRueTRDOTd5LzRKd2NjQzRYQktXU2RVbUVlSTRnSUdMUEhnQytNZTh2bzc2S3liclJ0RTJQRU9MSGFKc2VrUVJOVVBmSFNmY1hlNU9WeWJvWFl1ellzWmc1Y3lZcUhCYThYU2JQT1Z5RXVCMHgxV0ZMUXluMGVqM3V1KzgrMXVYMHE4TU5UdHgvMklSbWlRZFIwODI3OFdyNVg2SGhIYXpMT1ljQXZtUS9iTjg5QkRqWXpIVzVFTzU1ZjBxYkRkR2JON011aHhDUDBsUlZJU1E3MnlmbS9mR0NnQ05OTlV6V0hoUVl6R1JkWHhhcDFTUDNxanVRZTlVZDJEZnpadGJsRUVLNlFXRVVrUVNGV2dsMW9QZm5SbG5yMlp5ZWNxR2VmUEpKY0J5SGRiWDVLTGF4bVc5QXlNWGlBZnl6SkFzQ2dHZWZmVmIyMnp1NmM2VEJpWHNPbVdCeVN2c2t6T21xTXJ4VzlsZG9CVHZyVXJyRUYrMkJiZVBEZ01QQ3VwUmVjOC83YzNlUUVPSXJZbjc2Q1lCdnpQc3JzWnBnZHJJSjRjY0ZSekZaMTVjcHdDRlJiMENpM29CNG5ieTJkeFBpYnlpTUlwSVJFTzM5YlRxMlJpc0VRZG92RXR1TGlvckMwMDgvRFFIQTQva0g0QlFrUFh5R2tFNzlYMUVtS2gwV3pKdzVVL2J2cUhmbmFLTVRkeDh5b3RFaDdaL1RhWkZxdkgvRldBU2wzZ0ZJL0VVbFgvZ0w3RDg4QWpqbDBkWHFudmVucTZ4RTVDN3Z6MFVrcEQrb21wb1ErYi8vK2N5OHZ4UEdlaWJycWhRS2pBNE9aN0kySVlSSUFZVlJSRElDR1lSUnZNT0Y1a3A1bmRRMGYvNTh6SjQ5RzVVT0t4N0xQOEM2SEVMNlpIWFZhV3hyTEVkWVdCaWVlKzQ1MmIrajNwVmpqVTdjZmRDSUJvZTB3KzRwRVNxOFB6RUlPaVdnbnZwSHFGS1hTRDZRY3VYdmhQMkh4eURJSkpCNjlORkhBUUFETm0xaVhBa2huaEcvYmgwQTM1bjNsMmR1WUxMdVFGMFExQnk5RkNPRStDLzZEVWdrUXhmR1pqQnRZMEV0azNVdmxFS2h3TFBQUG92NCtIaGttZXZ3cC95RHJFc2lwRmMrcno2TGxaVzU0RGdPNzczM0hvS0NmTE45L2tTVEMzZG5tRkFuOFNEcWtuQVZscVVhRUtCcUNaODREdXBwZjRKeXdpTHBCMUpudDhIeDR4OEJwNDExS1QxeXovdlQxdFlpNGNzdldaZER5RVVKeXMxRitMNTlQalh2TDZ1QnpieW9vWUVoVE5iMWRRNkJ4N2JxRW15ckxzSC9hc3RabDBNSTZRYUZVVVF5TkFZMlE4eWJxK1hWR1FVQUFRRUJXTGx5SlNJaUlyRGZWSTM3VCsrR2xaZndkR1RpOTk0b1BZNFBLazVDNERpOCsrNjdHRDU4T091UytzVkpveE5MRGhsUlk1UDIxcnowTUJVK1RETWdVSFZPNk1SeDBGeitGNmpHLzFiNmdkVHBuMkhidEJSd1NUK1Fjcy83aTlxNkZkcktTdGJsRUhKaEJBRkpLMWFBZzIvTis5dFdVOEprM1NRYVh0NHY2dTFXWEx2M1cxeTc5MXNzUFBnajYzSUlJZDFRc1M2QUVEZDFNSnNuTmRaNitaek8xRjVFUkFTKy9QSkwzSGJiYlRoUldZbWJUbTdEM3dkT3dDUUREY01rMGxIdHNPTEpna1BJc3phQjR6aDgrT0dIU0UxTlpWMVd2OGd6dWJEa2tCRlZObWwzUkUwSUZZT29vSE9ES0RlT2czckdVeEI0SjF4SFAvZHVjWDNFbjlrTSswOS9obnJPdjhDcDJMeWgwUnZ1ZVgvUFAvODhocjcrT25MKytVOElTaVhyc2dqcGsrVGx5Nkd0cS9PcGVYK2xWaE5LTFd3T2hFblM5LzhXeDhjZWV3eTcvR3hlblV1cmh1SFhNd0FBRHBzZGFVK25NYTdJdXhJU0VyQm16UnJvOVhyV3BSRFNJK3FNSXBJUkVNRm15NDdjWmthMUZ4b2FpaSsvL0JKWFhIRUZtbHdPTEMwNGlJZk83TVZacTN5L0orSWJqQzRIWGlvNWl0dE83VUNldFFteHNiRll2MzY5endaUlowd3VMRDVvUktWVjJrSFV1QkFWUGtvM0lFVGRROWNUcDRCbTF0K2dIUHNiN3hSMkVWeTVtK0RZOGhUZ2t1NUpnRURidkQ5dFhSMkd2dllhNjNJSTZaT1k3NzlIMk1HRFBqZnZMN09obXRuYVU4SmorbjBOZnd1aUFFQnBjeUR4aTUrUitNWFBpUC9hLzc3L2twSVNaR2Ruc3k2RGtGNmh6aWdpR2Jvd1BSUnFKWGlIZDdlYldldk1jRFRib1E3UWVIVmRUd2tLQ3NKTEw3MkU3ZHUzNDlsbm44WFI1bm9zenZzRmNab0FwQWRGWWxaSURDWUVSVUFCMzNqaVNLU3J3R3JDcnFZSy9OSlVpVFBXSmpoYlRxcGNzbVFKN3JyckxnUUdzcGtMMTkvT21zVWdxdHdxN2ExNVk0S1YrQ2c5Q0tFOUJWRnVuQUxxV1g4SFhIYTRjcjdxMytJdWt1dlVSamdVU3FpdmVnRlFTUE9walh2ZTM4bVRKMUdhbDRjaGI3MkZNdzgvekxvc1Fub1UvZE5QaVAzMld5aDhjTjVmZGhPYnVhRWFoUUtUd3daNGJiM0Q5OS92dGJVSU95UFhyb1crcmc3aDRYUktJNUVIYVQ1akkvNko0eEFVRjRxbVF1OCtNUkFFb081VUpRWk1IT2pWZFQxSnFWVGl5aXV2eEtXWFhvcU5HemZpL2ZmZlI2bkpoTks2SW54VFZ3UWxPT2dVU21nVUNpZ3BsQ0llSkFDd0NTN1llQjRPb1MyTTRUZ09OOXh3QTVZc1dZTFkyRmgyQmZhekFyTUxkeDh5b2xUaVFkU29ZQlZXVEFwQ3VLWnZEZEdjUWduTmxjL0R6anZoT3ZsZFAxWG5HYzRUM3dCS0RWUlhQQXRPb29HVWU5N2Z3b1VMZ1dQSE1PS0ZGNUMzZENsNGpUemZEQ0crTCtIenp4RzFZd2NVZ0UvTysvdXhzcERKdXNPRHdxQlIwRlpkUW9oL2srYXpOZUszZ2hQRHZCNUdBWUNwcEVIV1laUmJVRkFRYnIzMVZpeFlzQURIangvSC92MzdzWFBuVHVUbDVjSE1PMkdXOXV0bEluTlJVVkdZT25VcXBrMmJodFRVVklTRStQWkpRY1hOUEpZY01xS29XZG8vV0NrR0ZWYWtCeUdpajBGVUs0VUttamt2d1M3d2NKMzYzclBGZVpqejJGcUFVMEk5NjIrQVJGL290Wi8zVjFsUWdERi8valB5NzcwWHhsR2pXSmRHU0N0MVF3T0d2UDAyQW9xTGZYYmVYNDNkZ29QMWJBNFVHR1dnemhWQ0NLRXdpa2lLUG9MTk5oNXpaUk9UZGZ1TFZxdEZhbW9xVWxOVDhjQUREOEJ1dDhOaXNjQmlzY0Rsb2xQM2lPZHdIQWU5WGcrOVh1OHpKeXYxUm9tRngrS0RUU2lVZUJBMUxFaUpsZWxCaU5KZTVJaEloUXFhcS84Rk8rK0NLMC9hcHhNNXM5ZEE0QlRRekh4R3NvR1VlOTdmYzg4OWgyM2J0bUhvbTIvQ1BIUW9pbTYvSGRhNE9OYmxFVCttTkpzUnYyNGR3ZzhjZ01MaFFHeHNMTjU5OTEwa0pTV3hMczNqRHRaWGdkVnY4T0ZCb1l4V0pvUVE2YUF3aWtnS3F6REtXTm9BZ1JmQUtYeHpDNXRHbzRGR28vSDVUaFZDdktITXd1UHVnMGJrU3p5SUdocWt3S3BKQmtUclBIUldpVUlOelRVdml4MVNwemQ3NWo3N0NaLzl1VGhEYXNaVEFDZk5zMXJPbmZmSDVlVmg1SFBQd1JZVkJlUElrYWhQUzROcCtIQkFJYzM2aWUvUWxaVWhORE1USVVlT1FGOVNBa1hMbTFhK1B1K1A1ZkR5cWVHK3UzMmRFRUo2aThJb0lpa0JBNEtack91ME9OQ1lYNFBRSVZGTTFpZUV5RU9GbGNmZEdVYWNOa3U3dzNCd29CS3JKaGtRNDZrZ3lrMnBnZnFhVjRCTmo4RjFacXRuNzl1REJFR0FNK3RUUUtHRWV2cWZKUnRJZFRidmo2dXFncTZxQ2xFN2QwSlFLTUJyTk9BMUdnZ1VTaEVQNGdRQm5NTUJoZDBPaGRQWjlubU93d0kvbVBjSEFPdktUak5aVjY5VVlXcUViLy9iRWtKSWIxQVlSU1JGRzZ5REpsZ0hlNVBWNjJ2WG5hcWtNSW9RMHFVcUs0KzdEeG1SYTVSMkVKVWNLSFpFeFhvNmlHckJxYlRRWFBzNjdOOC9BdGZaSFJESDJFdVFJTUNadVZxY0lUVnRxV1FES2FEN2VYOUtxeFZLcS9jZkU0bi84TGQ1ZndDUWEycEFqckdPeWRvVFFpSnBlRGtoaElEQ0tDSkI0Y09qVVhHb3lPdnJHa3Nidkw0bUlVUWVxbTFpUjlSSmlRZFJpUUVLcko0VWpIaDlQd2N2U2kwMDE3NEorOGFINENyNEJaSU9wQTZ2QUtkUVFYWFpZd0FuN2EzWU5PK1BlSXUvenZ0ejIxMWJ4bXp0c2NHUnpOWW1oQkFwb1RDS1NJNGhQb3hOR0ZWY0Q5N0pRNkdTN3J2bmhCRHZxN1h6dURmRGhKd21hWWNCQS9WaUVKWFEzMEdVbTBvTHpYVnZ3LzdkNytFcS9KOTMxcndRZ2dESG9ROGhjQXFvcHp3aStVQ3FQWnIzUjBqLzJGSmR3bXp0OUxCb1ptc1RRb2lVMEt0dUlqa0IwVUZNMW5YWlhhakpLV2V5TmlGRW11cnRBdTdMTUNHNzBkbnpqUm1LMXl1d2FuSXdFZ084L0xDdTBrRnozVHRRSms3eDdycDlKUWh3SHZ3QXp2M3ZBSUpFdTdnSUlWN1I0TEJoWTBVK2s3VlZuQUx6WWdZeFdac1FRcVNHd2lnaU9VRnhJY3pldWE3THJXU3lMaUZFZWhvZEF1N0xNT0pJZzdTRHFGaWRBcXNtQlNQWjIwR1VtMW9QemZYdlFaRndDWnYxZTBzUTROajNMaHlIUHFSQWloQS90cVdxQ0hhZVRhZnIrSkJJaEtxMVROWW1oQkNwb1RDS1NJNUtyMEZJY2ppVHRSdlAxakJabHhBaUxVME9BUThjTnVLd3hJT29BVm9GVms4MllIQWc0NGR6ZFFBMDg5NkhJbllDMnpwNkpNQzU1dzA0RDY5Z1hRZ2hoSkdORlFYTTFrNExwUzE2aEJEaVJtRVVrYVR3NFd3ZXJLMTF6V2dxWW5PNkNpRkVHa3hPQVE4ZE1XRi9uY1NES0owQ3F5WUZZVWlnTkU1bDRqU0IwUHg2T1JReDQxbVgwajJCaDJQM3EzQm1ybUpkQ1NIRXk2cHRGbXdvUDhOcy9TdWlFcGl0VFFnaFVrTUR6SWtrQmNXeUc5WmFrMTJHNEVRMm5WbUVFTGFhWGNCRG1VYnNycEYyRUJXbFZXQkZ1Z0hERGRJSW90dzRyUUdhQmN0aDM3QVlmT1V4MXVWMGpYZkI4Y3UvQVU0SjFZUTdXRmREQ1BHU242dUw0ZUI1Sm11SHFyV1lPeUNaeWRwZTQzUUNScU80RlZvUUFKNEhIQTd4dzI0SExCYnhvN2xaL0docUVqOGFHNEdGQzRHQkE5dnV5MklSUDk5WFlXR0F0b3V0a0hsNXdGZGZBVmRjQWFTbUFnb0ZjUElrc0drVGNQdnRRSFEzYjRaWFZRRi8vYXQ0K2FtbmdLU2tydjhONnV1Qm1ocWdvZ0lvTGdhdXZCS0lpK3Y3OTBLSWo2TXdpa2lTWVdBWXdJSEphZUYxZVZVWTdQMWxDU0dNV1Z3Qy9wQnB4aThTRDZJaXRBcXNURGNnUldKQmxCdW5EWVoyd1FyWU5pd0dYM1djZFRsZDQxMXc3SHdSNEJSUWpiK2RkVFdFRUMvNHF2d3NzN1duUmNSQ3JmRHhUU2tGQmNETEwxL1kxLzczdjhBVFQ3VE5qYzNJQUQ3NXBPLzM4L0REd09qUjUzL2U1UkxYS0NzVDYweElFTmQ2ODAweE5GdTlHbGk2dEc5emErdnJnVTgvWW9TTmpnQUFJQUJKUkVGVWJRdlltcHJFUDgrZFN4Z1ZSV0VVSVoyZ01JcElranBRaTVDa0NEUVcxSHA5YlhORkU0ekY5V0lnUmdqeEMxYVhnRWVPbUxDajJzRzZsRzZGYVRpc1REZGdaTEEwZzZoV3VoQm9iMWdCMi9vN3dWZWZaRjFOMXdRWEhEdGZBQlFxcU1iK2huVTFoSkIrZE1iY2lJME13NmdwNGJITTFtWk9xV3pyVm1wdUZ2OGNOdzRJQ0FBQ0E5cyttcHZGUDgvMTFsdmQzMzlEQS9DM3YzVi9tM1hyeENBS0VEdWpZbUxFeTdObUFWdTNBcWRQQSt2WEF6ZmQxUHZ2eTJJQmp2V2lDemduQi9qVnIzcC92NFQ0Q1FxamlHUkZqSXhoRWtZQlFHVm1NWVZSaFBnSnEwdkFvMGRNMkZvbDdTQXFSTTFoZVpvQm82VWVSTG5wUXFHNVlTWHM2KzhDWDNPS2RUVmQ0NTF3YlA4L3NVTnF6TTJzcXlHRTlKTnZLL0xCWm9NZW9PQTRMRXdZem1oMVJ2NzBKN0ViU0tzVnd5Z0EyTFVMK093ejhmTHZmOS83KzNyNDRZdXJaYzhlWU5zMjhYSnNMREIvZnR0MUN4YUlZVkY1T2JCbEN4QVpDY3ljMlhhOXd3SFUxZ0oxN1diSzF0WjJ2aFV3TUJBSURSVzNDa1pFaUIxUkF3YUlYVmlFa1BOUUdFVWtpMlVZVkpkYkJVRVF3UFdsVlpjUUlqdDJIbGg2MUl3dEVnK2lEQ29PLzBrellFS292QjYyT1gwNE5EZXNnRzN0SFJEcTJYVWs5SWgzd3JIOU9iRkRhdFFDMXRVUVFqek15Zk40LzJ3MnMvVW5oa1FoVHRkSng0OHZhMmdBWG4yMTQrZmFiMTk3NElIenYrYjk5ejFmeDc1OWJkdjl0RnJnM25zQnRicnRlclVhdVA5KzRGLy9FanVkMXF3UnQvVE5uaTFlWDF3c1h0ZmVzbVhpbjMvL2U5dm5ubmdDR0RMRTgvVVQ0c1BrOWF5VytCWER3REFvMUVyd0RwZlgxN2JVbU5Cd3VocGh3K2dJWGtKOGxVTUFsaDQxWVZPRm5YVXAzVEtvT1B3bjNZQzBNSGsrWkhNQmtkRGV1QXEyZFlzZ05CU3dMcWRyTGdjY1cvOHFCbElwMTdPdWhoRGlRVnRyU2xCa01USmJmMnFFSDI3UmN3OHc3MHBQZytUVDBvQ2hRL3UrYmxpN043TTNid1kyYkJCclVTaUFlKzRCNHVQUC81cllXREdRZXZ0dE1ZajY4a3R4WVBuTmZlaVdwVGV3Q2VremVUNnpKWDVCcVZZaWFtdzhLZzhYTVZtL0lxT0l3aWhDZkpSVEFKN0lNdUw3Y21sM1JBVXFPWHlZWnNBa21RWlJibHpRZ0xaQXFwSE43L1JlY1RuZzJQSVVGQW9WRk1OcHZnY2h2dUtMMGp5bTY5K1dNSUxwK2t3TUhOaldRZVRXZnB2ZXVkZTVIVDBLdlB2dXhhOC9mVHJ3eXkvaVphVlNES0xHamV2NjlpTkhBdmZkQjN6NG9SaEk3ZGdCbU0zaTF5MWJCdXpmRDZ4WUlkN1dmWnFlZXdZVmNINzMxTGxlZmhrSURyNm9iNGtRWHlQdlo3ZkU1NFVOaTJJV1J0V2VxSURUNm9CS3ArNzV4b1FRMlhBSndKUFpKbndyOFNBcVFNbGhXWm9CazhOOTQ2R2FNOFJDYytNcTJOY3RndEJVd3JxY3JybnNzRy8rTTlRS0paUkQ1N0N1aGhCeWtVNmJHckNtT0pmWit1TkNJakVoSkpMWitreWR1eFd2dTIxNnp6NHJ6bGNhTVFKNDdqbHhWcFBOMXZjMTlYb3hmR3BxQW5idkZqdXdYSzZ1dzY5ektSU0FUaWZXZXQxMWJaL2ZzYVB0OHJKbHdEWFhBSU1HOWIwK1FrZ3IzM2lHUzN4VzZPQkljQW9PQWkvMGZHTVBjOW1jS04yYmo2Ulpmalp3a2hBZjVoSUVQSE84R1YrVlNudHJubDdKNGYzVUlFeUo4SzJIYVVWd1BMUTNyaFk3cEl5bHJNdnBrdUMwd2I1cEtUVFh2Z2Jsa0N0WmwwTUl1UWovTGNrRkQrOC9qM1M3TW1vZ3M3VzlybjNZeEhGOTI2Ym4vbHF0Vmp6cGJ1dFdjYnRjWC8zKzkySUhWRXdNc0hneGNQWXNzSDE3Nzc5ZXB3T1dMZ1VxSzl0TzNEdDZWTHdmdDlwYXNjTnI2dFMyejkxL3Z6aXd2YUtpYmZhViszTUFFQlRVOSsrRkVCL25XODl5aWMvUmh1Z1JNamdTRGFlcm1heGZjNnlNd2loQ2ZBUXZBSDg3M293dml5L2duVll2MGlxQWR5Y0dZbHFrYjNabGNpRUo0cGE5OVhkQ01KYjEvQVdzdUd5d2Ivb2pOTmUrQWVYZ1dheXJJWVJjZ0RxN0ZXK2ZQY3BzZlk3anNDZ3hoZG42WHVkbzEzR3NiSGZ5NjNQUHRRVTdodytMblVyeDhXSlFjLy85M2Q5blRFekhMaXIzMFBBLy9FRTgrYzd0bi84RTdPZTgwVFI1c3JqR2dBSGkzNy84VWd6QkVoS0FhZE02M25iZE9zRHBGTU93K1BpMjJWSTJHL0RGRngxdk8zS2tHRHBObml4Mlg3bnJqSW5wK0c4UUVkSDJmUk5DemtOaEZKRzhxREZ4ek1Jb1Uya0Q2bktyRUQ2Y1prY1JJbWNDZ09lT203Rkc0a0dVUmdHOE96RUlNNkkwckV2cFYxeG9JclEzckJRREtWTUY2M0s2NXJUQ3Z1a3hhT2ErQ1dYeUROYlZFRUw2YUYzWmFSaWQ3RHBoMDBLaWtCTEU3blJvcnpPYjJ5N3I5ZWRmNzNDMGJaZjd6Vy9hdW9hNlUxSFI4ZFE2dDdmZjdsMU5DUW5paDlVcW5wUUhpTnZyWnAzekpzTzZkZUtmT2wzSHorZm1BalUxUUhTME9OUWNBQllzQU1MRGdmejh0dHNGK3RscGlZUjRBSVZSUlBMQ2hrV0Q0emdJQXBzVzY3SjlaeW1NSWtUR0JBRjQvbVF6UHBWQkVQWE94Q0RNaXZidElNcU5DMHR1NlpCYUJNRlV4YnFjcmprc3NILy9LTFRYdlExRjByU2ViMDhJa1FRYjc4THJwNDh3cmVISzZFU202M3RkZGN1Ynh5b1ZFQkJ3L3ZYdHc1dms1TjdkNThWMFJyVlhVTkIyT2ZxYzUvVThMM1pGQVdKblZIc0RXN1paWG5WVjIvQjFBREFZZ05LVzdlWnFOUTBuSitRQ1VCaEZKRThmRVlqZ1FlRm9QRnZMWlAyNms1V3cxSnFoajZCM1BBaVJvNWRPTldOVmdaVjFHZDFTYzhDYjQ0TXcyMCtDS0RjdWJCQzBONnlDZGQwaW9MbUdkVGxkY3pURDl2M0QwRjczRGhTSmw3R3VoaERTQyt0TFR5Ty91WW5aK21xRkF2Y21qV2EyUGhORkxZY09SVWFLTTZQYUV3VGdwNS9FeTJxMUdCejE1bzNtaSsyTWNtcy9nSHpJa0k3WFdkczlSemkzb3lzMEZFaFBCMUk2Mlc2WjEzSktZMXpjK2Q4dklhUkhGRVlSV1Jnd0xvRlpHQ1h3QWtwK09ZMWh2eDdQWkgxQ3lJVjdPZGVDNWZuU0RxSlVIUEQ2aENETWlmR3ZJTXFOQ3g4QzNZMnJ4VURLd3ViM2ZLL1l6YkJ2L0FNMDg5NkRJdUVTMXRVUVFycmg0SG04bEhlWWFRMnpvd1lpWHU5SGIyUTZuY0RKaytKbGR6ZlJQLzRoL3FsUUFNdVhBOGVPaVg5M09JRFhYeGM3bEM2L1hCd0VIaFhWZGw5Mk96QjZ0RGhyNmx4ZGRVWjFaK05HSUROVHZCd1pDUXdlM1BGNms2bnRjbWZiQzMvN1c4Qm83UGk1K25vZ0owZThQR3hZNytvZ2hIUkFZUlNSaGREaGJMZnFWUjRwUWZLY2tWQUgrT2VMUlVMazZMVmNDejQ0WTJGZFJyZFVDZzZ2alF2RXIvdzBpSExqSW9aQ2UrTksyTmJmQlZqcVdKZlRKY0Z1Z3YzYkI2R2U5d0dVQ1pOWWwwTUk2Y0pYNVdlUWE2cG5Xc052NHYwc29EaDRFTEMwUE9hT0dpWE9WOHJOQmJLeWdPUEh4YUhsZ05obGxKd00vUENEZUp1cUttRHZYbkVZK0ZWWEFiR3g0cGE2VjEvdGZyM3VPcVBjYzZrcUtzU2g1Y2VQaTMvbk9IRldWVVVGc0htemVNS2RWZ3NVRnJaOXJjRncvdjNwOWVlSFVldlh0M1YycGFaMlh5c2hwRk1VUmhGWjBJY0hJbnprQU5UbXNCbDA2N0k2VUxRakYwT3VIY05rZlVKSTM3eDkyb0ozSlI1RUtUbmc1WEdCbUJ2cjMwR1VteUp5QkhRM3JJUnR3MklJRWcra0hOODlBTXhmQm1WY0d1dHlDQ0huY0FvOFhzZzl4TFNHQkgwUWJva2Z5clFHcjNNSFVWcXR1S1h0eFJlQnBuYmJKRU5EZ1huenhDNG9RUHh6MHlaZzJ6YXhVMnIvZnJGTHltSVI1eTkxMWhVRjlLNHpxcUlDYUd3VXU2L2NnUkhIQVRmZEJJd2JKM1kxN2RuVCtkZDJ0aDN2WElMUU5wOHFJZUg4YlgrRWtGNmhNSXJJUnZUNEJHWmhGQUJVWmhRamVYWUtsRnI2c1NGRXl0NDdZOEViZWRJT29oUWM4TkxZUU15aklLb0RMaW9GbWdYTFlkdXdCTEEyc0M2blM0TE5DTWMzdndQMzYvOUFFVHVCZFRtRWtIYldscDdHU1NQYnJxaDVNWU9nNUJSTWEvQzZLNjRRZzZqcWF2R2t1Vi85U3R3ZU4zSWtrSllHakI4UEtKVnR0dzhJQUc2OEVaZzJUZXhlbWpCQjdKamFzd2RZdmJybjlYcWFHZlhPTzhETW1jRDI3VUJJaUxqVmJ0dzQ4YnJRVUhGdWxjUFJkdnZBUVBHRXZkNTBPWEVjY045OVl0ajFxMS8xZkh0Q1NLYzRnZFcrSnc5SVN4UGZrY3pJeUdCY0NmRUdwOFdCdlMvOENON2hZbFpEMGhVamtEeG5KTFAxQ1NIZFcxbGd4Zk1ubWxtWDBTME93SXRqQTNGemdyYkgyL29ydmpJYjlxL3VobUJ0WkYxS3R6aGRDRFMvWGc1RnpEaldwUkJDQUppY0RxUnUveHhGRmxQUE4rNG5TbzdEa1ZrTE1Td29sRmtOYnU3WFNvZnZ2OS83aTdmdlNHTEY1UUoyN3dZdXVlVDhVL0lBOFJROW5oY3ZxM3A0czVubnhZNHFRQXkzVkNxeE8wcHp6cHRLZ3RCMk1wOUs1ZFh2ZitUYXRkRFgxZUdMTDc3QTBLRisxcGxIK2t3S1dZcWZSZlpFemxSNk5lSXVTV1phUS9uQlFqaXRqcDV2U0FqeHVrOEtiZElQb2pqZytURVVSUFZFTVdBc05QTS9CRFNkek82UUVNSGFDUHMzOTBHb1BzRzZGRUlJZ0pXRk9VeURLQUNZRlpVZ2lTQ0tPWTVqZjhLY1VpbHUvZXNzaUFMRXdlb3FWYzlCbFB1MkVSSGloL3YyNXdaUmdQZzlxOVhpQit2dm54Q0pvekNLeUVya21EaW02OXVOVmhSdnoyVmFBeUhrZkd1S2JYZzJ4OHk2akI0OU55b0F0dzZrSUtvM0ZMRVRvSjMvQVRoTkVPdFN1aVZZNm1IZHNBUjh6U25XcFJEaTF5cXN6WGcrOXlEck1uQnYwbWpXSlJCQ2lDeFFHRVZrSlRncEhFSHhJVXhyS050ZkFJZkp4clFHUWtpYnRTVTJQSE5NK2tIVTMwWUY0UFpFSGVzeVpFVVJudzdOdlBmQWFTUitQTHFsRHZZTlN5RFU1ckd1aEJDLzljN1pMRFE2N0V4ckdCc2NnZm14ZzVuV1FBZ2hja0ZoRkpFVmp1TVFkeW5iQjNtbjFZSDh6VGxNYXlDRWlEYVUydkJrdGhsU0huN0lBWGhtWkFEdVRLSWc2a0lvRWk2QjVycDN3S2tEV0pmU0xhRzVCdGIxaThIWG5XRmRDaUYrSjZ1eEJtK2N6V0pkQnU1STdNVkpiSVFRUWdCUUdFVmtLR3BNSFBNVDdTb1BGOE5TdzNZbUFTSCs3cnR5TzU0NEt2Mk9xRDhPMTJOeE1nVlJGME9SZUJrMGM5OEFWQkxmNHRoY0xYWklOUmF4cm9RUXZ5RUlBcDQ0dmh0Tzl5QnFSbUoxZ2JnL2VRelRHZ2doUkU0b2pDS3lvOUtyRVg4WjIrNG8zc25qelBmSG1OWkFpRC83dnR5R3g3Tk1rdTZJQW9ESGh1dnh3QkE5NnpKOGdpSjVCclRYdmdrb094a1lLeUdDcVFLMmRYZENhQ3hoWFFvaGZ1R0wwanpzckNsbFhRWnVUUmdHclVMSnVneENDSkVOQ3FPSUxFV1BUeEQzdmpCVWU3SUN0VG5sYklzZ3hBOXRyblRnc1N3emVJa25VWDhZcXNkREZFUjVsR0x3TEdoKzlScWdWTE11cFZ1Q3NReTI5WXNnTkpXeExvVVFuMVpqcytESjQzdFlsd0dEU28zSGhreGtYUVloaE1nS2hWRkVsZ0pqZ2hFNUtwWnRFUUp3OXFjY0NDNjJiZUdFK0pPdGxYYjg0WWdKTG9rSFVROE0wZUhSWVJSRTlRZmwwS3VndWVZVjZYZElOWlhDdHY0T0NNWUsxcVVRNHJOZXlEMkVDbHN6NnpLd01HRUVvclgwTzU4UVF2cUN3aWdpVy9GVDJKOVcwbHhwUk5HT1hOWmxFT0lYZGxRNzhQdE1FNXdTYjRtNmI3QU9TNGRMZTlpMjNDbUhYUVBOMWY4Q0ZCTHZrR29zZ1czZEhSQk1sYXhMSWNUbmJLc3V4dnY1MmF6TGdFR2x3VlBEMDFtWFFRZ2hza05oRkpHdDBDRlJDRW1LWUYwR2luZWRocVZXK2tPVUNaR3pYZFVPL082d0VRNXA1MUJZa3F6RG4wZFFFT1VOeXVIWFFuUDFpNENDN1lFV1BSRWFpMkJidHdpQ3VacDFLWVQ0akVhSEhROWw3WlRFM01DRkNjTVJvNlBmKzRRUTBsY1VSaEg1NG9DRTZVTllWd0dYelltOGI3SWdDRko0U2tTSTc5bFQ2OER2TWsxd1NIeEg3S0lrSFo0ZVNTOUl2RWs1NG5wb3JucEIrb0ZVUTRIWUlkVmN3N29VUW56Qzg2Y080bXh6RStzeXhLNm9FZFFWUlFnaEYwTGF6OTRJNlVIRXFGam9vNEpncVRZeHJhTSt0d29WQndvUmUwa3kwem9JOFRYNzZ4eTROOE1FbThTSFJOMmVxTVhmUjFFUXhZSnk1SHhvQkJmc1c1NEJCQmZyY3JvazFPZkR2bTRSdERkL0N1akRXWmREaUd4dHJ5bkJ1L2xIV1pjQlFEeEJMMFlyL2QvOUtldldzUzZCZUlHK3JvNTFDWVQwQ1lWUlJOWTRCWWVrSzBiZzVCY1pyRXRCL3VZY1JJeUtoY2FnWlYwS0lUN2hZSjBUOXh3eXdTcnhJT28zQ1ZyODMraEExbVg0TmVXb0c2RG1YWEJzK3p2QVN6ZVE0dXZPd0xwdUViUTNmUUpPSDhhNkhFSmtwOUxXalBzeXQ0R1hRRGQ2aUZxRHAwZE1ZbDFHdDZLaW9sQmRYWTJBMmxyV3BSQXZVYWxVQ0F1anh4Y2lEeFJHRWRtTEhwZUF3cTJuWUtsaDJ4M2xNTnVSdXlFVFl4WmRBbkFjMDFvSWtidkQ5VTdjbldGRXM4U0RxSnZpTmZqbkdBcWlwRUExNW1ad2dndjJiYzhCZ25UM2RBcTFlYkMxZEVoeHVoRFc1UkFpS3c4ZjNZVmlDOXZuZTI3M0pJMldmRmZVNTU5L2pxcXFLdFpsRUM4S0RnNUdSQVQ3bWJxRTlBYUZVVVQyT0NXSDVDdFRjR0xOSWRhbG9QWkVCVXIzNWlQK012WW4vUkVpVjBjYVhWaHl5QWl6VTlwQjFJSjRMVjRhRndpS25xVkRPZlpXc1VOcXgvTVNENlJ5WVY5L0p6UTNmZ3hPRjh5NkhFSmtZV1hSQ1h4VGZwWjFHUUNBZUYyZ0xFN1FDd3NMb3k0WlFvaGswUUJ6NGhNaXg4UWhJTXJBdWd3QVFQNVBPV2l1TnJJdWd4QlpPdHJveEpLRFRUQktQSWlhRjZmQnY4ZFNFQ1ZGcXZHM1F6M2pLVURpLzNYNDZoT3diN2dMc05IakJTRTl5VzZxeFIremYyRmRScXRIaDB4RW9Fck51Z3hDQ0pFMUNxT0lUMUNvRkVpK0tvVjFHUURFMC9WT3JjdUVJUEh0UllSSXpmRW1GNVljTktMUkllMmZuYm14R3J3eUxoQUthV2NkZmswNS9yZFFUZit6NUxkTTgxWEhZZHV3R0xCTFk5c1JJVkpVYjdmaXpvd3RhSFk1V1pjQ0FCaGpDTWZ2QjQ5bFhRWWhoTWdlaFZIRVowU09pWU1oUVJxdHlFMkZkVGp6UXpick1naVJqWk5HRnhZZk1xSmU0a0hVMVRGcXZENCtDRXFKaHh6K2p1TTRxRlB2Z25ycVV1a0hVcFhac0cxWUFzRnVabDBLSVpJalFNQ0RXVHVRWTVUT0tXSFBwRXlHUXVLL1Z3Z2hSQTRvakNJK2cxTndrdW1PQW9DeXZmbW96aTVsWFFZaGtuZmF6R1BKSVNOcWJkS2Q4UU1BYzJLMGVHdUNBVXA2RFNJUEhBZFYydDFRWGZhWTlBT3BpaXpZdjc0SGdxT1pkU21FU01wcnA0L2dLNG5NaVFLQUs2TUg0dGV4TkJlVUVFSThnY0lvNGxQQ2gwY2pmTVFBMW1VQUFBUmVRTjdYUjJHdG94Y1hoSFRsakpuSFhRZWJVR21WZGhCMVJiUWFiMDBJaEVyYW1RWTVGOGRCblg0ZjFGTWVZVjFKai9peXc3Qi9kUS9nc0xBdWhSQkorTG02R0g4N3NZOTFHYTBDbENxOE1ub2E2eklJSWNSblVCaEZmQXZIWWREVm95UXp0OVpodGlIbnZ3ZkFPMXlzU3lHa1g1UmFManhFeWpmeldITFFpUEtMdUE5dm1CbWx4cnNURFZCTDVQY0s2U09PZzJyUzc2QzY5QStzSytrUlg1WUIyemYzUVhEYVdKZENDRlBIbW1xeEtHTXpYSUowdG00L09HZ2NVZ3pTR0FkQkNDRytnTUlvNG5PQzRrSVFmOWtRMW1XME1wWTA0TlQ2VEVBNno2Y0k4WmpmSFRhaXp0NzNNS213MllVbGg1cFFZcEYyVURzOVVvMzNVZzNRMEtPbHZIRWMxSmM4Q0ZYNnZhd3I2UkZmY2dDT2pROEJ2RFNHTlJQaWJXVldNMzV6WUJQcTdOSUpaVWNFaGVHdktaTllsMEVJSVQ2Rm5sNFRuNVE0WXhoVWV1a2N1VnQxcEFTRjIwNnhMb01Rajh0cGN1R2hUQk9hKzNCNlpIR3oyQkZWMUN6dGpxZ3A0U3A4a0JvRUxUMVMrZ1pPQWZYVXg2R2NlQ2ZyU25ya0t0Z0YyM2NQQVlLMHcxcENQTTNrZE9DMlF6L2hUSE1UNjFKYWNRQmVIRDBGV29XU2RTbUVFT0pUNkNrMjhVbWFZSjI0WFU5Q0NyZWVSSFYyR2VzeUNQRzQvWFZPUEpabGdyTVhlVlNKaGNmZGg0d29rSGdRTlNsY2hRL1REZERSdEhMZndpbWd1ZnpQVUUzNExldEtlc1RuYjRmOSs0Y0JuZ0lwNGg5Y1BJLzdNcmRoWDEwRjYxSTYrSFhzWUZ3N0lKbDFHWVFRNG5Nb2pDSStLM1pTRWd3Sm9hekxhQ1h3QW5MWFo4Slkwc0M2RkVJODd1ZEtCNTQ1MXYzUjlHVldIdmNjYXNJWnM3UmZYS2VIcS9CUmVqQUNLSWp5VFp3UzZzdi9BdVhZVzFsWDBpUFg2Wi9oMlBRWUJWTEVMengrN0gvWVVINkdkUmtkRE5BRjRMV3gwMW1YUVFnaFBvbkNLT0t6T0tVQ1E2NGJDMDVDUjNvN3JRNGMvM2dmckhYZHYyZ25SSTdXbHRqdzhxbk9UNDhzdC9DNDk1QVJlU1pwZDBTbGhxcXdQTTJBUU5xTjRkc1VLbWhtL1JXcXNiZXdycVJIenJ5ZllQL3hqNEFnN1o4ZFFpN0czMC9zeDdLQ1k2ekxPTStMb3k1RHJDNlFkUm1FRU9LVEtJd2lQaTBrT1FKeFV3YXhMcU1EVzVNVlIxZnVoYVBaenJvVVFqenVnN05XckM3c09IUzIwc3JqdnNNbW5EUkt1N3RqUXFnS0g2VWJZRkJKSjhBbS9VaWhnbnJtMzZBY2RTUHJTbnJreXYwUnRoLy9SSUVVOFVsdm5EbUNmK1Zsc0M3alBMK09IWXpiRW9hekxvTVFRbndXaFZIRTV5WE5IZ0ZOc0k1MUdSMVlxazA0dG5vZmVJZTBYNXdUY2lIK2tXUEd4bkl4YksyMjhiai9zQWs1VGRJK0dXeGNpQW9mcFFVaFdFMUJsRjlScXFHNThqbW9SaTFnWFVrUEJQQ252b2RqODE4b2tDSStaV1hoQ2Z6bCtCN1daWnduVGhlSXQ4WmR6cm9NUWdqeGFSUkdFWituRHRSaTJMeHhyTXM0VDFOaEhZNTl2Qis4a3dJcDRsc0VBRThjTmVPYk1odnV6ekFpdTFIYVFkVG9ZQ1ZXVERJZ1ZFTVBpWDVKb1laNjl2OUJtWEk5NjBwNklNQjU0bXZZdHp3TmdRSXA0Z05XRnViZzkxazcwUHV6V0wyREEvRHZNVk1SclExZ1hRb2hoUGcwZXVaTi9FTEU2RmhFall0blhjWjU2dk9xY1B5VEF4QmM5TUtDK0JZYkwrRHhMRE95R3FVZHRvNHlLTEVpM1lBdzZvanliMG9OMUZmK0U4b1JjMWxYMGlOWHpnWTRmdjRySUVqdEpUd2h2YmU4NERoK243VVR2T1NpS09EbStHRzRLVzRvNnpJSUljVG5VUmhGL0FMSGNSaHkzVmlvQXpXc1N6bFAzYWxLSFAvc0lBVlNoSGhaaWtIc2lJclUwa01oQVRpVkZwbzVMMEk1N0JyV3BmVElkWHdkSE52L1RvRVVrYVZsQmNmd2g2UFNES0pTREdGNGQveE0xbVVRUW9oZm9HZmd4RzlvZzNVWXZtQUM2ekk2Vlp0VGpoTmZaRURncGZmRWpCQmZORHhJaVpXVGdoRkZRUlJwVDZtRjV1cC9Rem4wS3RhVjlNaDU5QXM0ZHZ3ZkJWSkVWdDQ0Y3dTUEh0MGx3UmdLMEN0VldENXhOZ3dxTmV0U0NDSEVMOUN6Y09KWElzZkVZVUJhSXVzeU9sVjl0QlFuMXh3Q1R4MVNoUFNyWVVGS3JKeGtRTFNXdHVhUlRxaTAwRnp6Q3BSRFpyT3VwRWZPclAvQ3NmT2ZGRWdSeVJNRUFVL2w3TVdUeC9kSU1vZ0NnR2RUTGtGNmFEVHJNZ2doeEc5UUdFWDh6cEM1WTZBTEMyUmRScWVxanBZaTUrUDljTm1sUFdlSEVMa2FFcWpFaWtuQmlOSFJ3eC9waGtvSDlUV3ZRamxvSnV0S2V1VE0raFNPWFMreUxvT1FMamtFSHZjYzJZYlhUbWV5THFWTGN3Y2s0NUVoNDFtWFFRZ2hmb1dlalJPL293N1FZTVF0RXdGT21sMFJ0YWNxa2IxaUQxeFdhWjlBUm9qY0RBcFVZTVdrSU1UcHBQbXpUNlNGVSt1aHZ2WjFLSk9uc3k2bGU0SUE1NUdQWWQvMUw5YVZFSEllbzhPT1d3NXN3bWZGcDFpWDBxVkJBY0ZZTm1FVzZ6SUlJY1R2VUJoRi9GTG9vRWdNbXBQQ3Vvd3VOUmJVSW5QWkx0aE5OdGFsRU9JVGtnSVVXSkZ1UUlKZXlib1VJaU9jT2dEcWE5K0VNbkVxNjFLNkp3aHdaYTZFNDMrdnNLNkVrRllsRmhPdTM3Y1JteW9MV1pmU3BRQ2xDaCtsemtha1ZzKzZGRUlJOFRzVVJoRy9sVEI5R0VLSFJMRXVvMHZtOGlaa0xmc2ZyUFhOckVzaFJOYVNBcFJZa1c1QVlnQUZVYVR2T0UwZzFOZTlCZVhBS2F4TDZaNGd3SG5vUDdCdmZnb1FhUFlnWWV0d1F6V3UzUDAxOXRWWHNDNmxTeHlBVjhkT3cyWGhzYXhMSVlRUXYwUmhGUEZiQ3BVQ0tUZE5oRHBReTdxVUxqVlhHNUg1L2k5b0xLaGxYUW9oc2pRd1FJbmw2VUZJRHFRZ2luVE5sYjhEbGpkR3dQTEdDTmkrdWYrODZ6bE5FTlRYdlExRndpUUcxZldOSzJjOWJGL2ZCemlwczVhdzhYWDVXY3paOHcwS21wdFlsOUt0ZTVKR1lYSGlLTlpsRUVLSTM2SXdpdmcxYlZnQVJ0NmFKdG41VVFCZ2I3SWdlOFZlVkIwcFlWMEtJYklTcjFkZ2VWb1FCbE1RUlR5QTB4cWd2ZjQ5Y0RFVFdKZlNJNzd3RjlqVzNnN0JVc2U2Rk9KSFhJS0E1MDd1eDIySGZvTEphV2RkVHJlbVI4VGg5YkdYc3k2REVFTDhHb1ZSeE8rRkRZdkdvRGtqV1pmUkxaZmRpWk5mWnFCdzZ5a0lkSVEzSVQySzFZbEIxTkFnQ3FLSUIybURvZjMxTWloaXhyR3VwRWQ4WlRhc2EyNkJVSGVHZFNuRUQxUlltN0ZnLy9kNE1UY0R2TVNmcHd3S0NNWW5hWE9nVXRETElFSUlZWWwrQ3hNQ1lPRGxReEUxTm81MUdkMFNlQUVGVzA3ZzVCZUh3VHRwSGdnaFhSbWc1YkE4M1lEaEJoWHJVb2hNS0FmTmhQN1JVOUEvZWdyYStjdTZ2UzJuQzRWbS9vZFFSSS94VW5VWG9iRVl0aThYd25sbUMrdEtpQS9iVTFlT21mL2JnTTFWUmF4TDZWRzRXb3ZQMHVjZ1JoZkF1aFJDQ1BGN0ZFWVJBb0JUS2pEOGhva0lpZzFoWFVxUHFvNFU0L0E3TzlGY2JXUmRDaUdTRTZYbHNEdzlHQ2tHNm9naS9ZZlRoMEc3NEQvZ29xVGRWUXNBZ3JVUnpoOGVoL1BBQjZ4TElUNkdGd1M4ZWpvVFYrK1cvbndvQU5BcFZWaVZkaFZTUTZOWmwwSUlJUVFVUmhIU1NxVlhZOVR0azZIVVNiK2J3bHpSaUNQdi80THE3RExXcFJBaUdaRmFCVDVJTldCVU1BVlJ4QXYwNGRBdStBaGM1SERXbGZSSWNObmgyUE02N0Q4OFFvUE5pVWNVTmh0eC9iNk5lRHBuTHh3eU9MMVJBZUR0Y1pkalRuUWk2MUlJSVlTMG9EQ0trSGIwa1lFWTg5dEx3Q21rTzlEY3pkRnN4NG5QRCtMTTk4Y0FpYzluSVBKakttdEVWWlo4aHVhSGF6aDhrQnFFQ2FIU0Q1T0o3K0FDSXFCZDhCRVU0WU5abDlJcnJ0d2ZZZnY4QnZBMXVheExJVEsydGpRUFUzZXR4ZGJxWXRhbDlOclRJeWJqam9FcHJNc2doQkRTRG9WUmhKd2pkR2dVaGkrUS9tbEpnRGhIcXVTWDB6anl3Uyt3MXBwWmwwTjhnUUNVN2o2TEl4L3NncVZHSHY5UGhhbzV2SjhhaElrVVJKRUx4RmVmaEgzems3QnZmaExPekZWOStsb3VNQnFhRzFhQ0MwM3VsOW84amE4OURkc1h0OEo1OUwrc1N5RXlVMlZyeHVMRFArT09qQzJvc1Z0Wmw5TnJkeWFtNE9rUjZhekxJSVFRY2c0S293anBSTXlrSkNUT2t2N1dDN2ZHd2pwa3ZMMEQ1UWNLNkxROWNzRWNKaHVPZmJ3WHA3ODdDcGZkSll1T3UxQTFody9TZ3BBZXBtWmRDcEV4d1ZRQlY4NVg0a2ZSM2o1L1BSY1VBKzFOcThHRnlHUUxrTU1NeDdibllQLytFUWcyNmMvNklleDlVWnFIUzNldXhlY2w4dXFxbXhjekdPK05uOG02REVJSUlaMmdNSXFRTGlSZm1ZSUJFd2V5THFQWG5GWUhjamNjd2ZGUDlzTmhwcGtncEc4YXpsVGo4RHM3VVh1aWtuVXB2UmFpNXZEdXhDQk1vaUNLU0VCcklCVWN6N3FVWG5QbC9RamJwL1BnS3RyTnVoUWlVWVhOUnR4MDRBZmNtYkVGWlZaNWRNdTZYUjJkaE0vUzUwREowY3NkUWdpUkl0clRRRWdYT0tVQ3d4YU1oOE5zUTExdUZldHllcTAycHdJWlpUc3diUDU0Ukl5TVlWME9rVGlYM1lXejN4OUQyWUVDV1hSQ3VSbFVITjZaYU1DbEVmUXdSaTZlWXNBWWFLNS9Gd0RBQlVSZThQMXdoamhvRnF5RS9jdUZFQ3kxbmlxdlh3bkdjdGkvdmgrcThRdWhudlluUUtsaFhSS1JBRHZQNDUyeldmaDNYZ1lhSEhiVzVmVFpqSWg0ZkRINUdxZ1ZGRVFSUW9oVTBXOW9RcnFoMUtpUWNtczZEQWxockV2cEUxdTd6bm5DQUFBZ0FFbEVRVlNEQmNjLzNvK2MveDZFM1VSZFVxUnpEV2Rxa1BIV2RwVHR6KzgwaUpKcU5oV2s0dkQyeENCY1JrRVU4UkF1SUJMS0lWZENPZVJLS0dJdmJtYWdJaXdKbWh0WEFKb2dEMVhuQmJ3RHpzeVBZZjM0V3JnS2RyS3VoakQyVTJVUnB1NWFpNmR5OXNveWlKb1NGb1AxbDF3TG5ZSk9WaVdFRUNtak1JcVFIcWdETkJoOXgyUUVSQmxZbDlJbmdpQ2crbWdwRHIyK0ZlWDc4MW1YUXlURVpYUGkxUHBNSFAxb055dzFKdGJsOU5rdEE3V1lIa2xiODRoMEtTSlRvSjMvSWFEU3NpNmxUNFRHWXRpL2VRRDJMVTlCc0JsWmwwTzg3SXk1RWJjZS9CSHo5MjlFZHBNOE92dk9sUllhalEyWFhJc2dGVDFHRUVLSTFGRVlSVWd2YUVQMEdMUDRVdWpDQTFtWDBtY09zeDI1WDJVaDY4UC93VnhKZzJyOVhlWGhZaHg2ZlJzcURoWkM0THR2ZlJJZ3pkYW9sZmxXZkZsTUhYOUUyaFR4YWRET2UxOSsyOTRFRjF6SDE4UDI4YlZ3NW14Z1hRM3hnZ3BiTXg3UC9nV3AyOWZnNi9LenJNdTVZSmVFRGNCM2wxNkhNSTJPZFNtRUVFSjZnY0lvUW5wSkh4NkljVXN1Z3paWW5rOXlHczdXNFBBN081SDNUUmFjRmdmcmNvaVhtU3VhY0dUWkx6ajVaUWFzRGMyOStocXVuMnU2VUFLQXA0Nlo4VWtSQlZKRTJoU0pVOFZaVkFxWkJWSUFCSE1WSEp1ZmduM3Q3ZURMTTFtWFEvcEJvOE9PL3p0NUFPTzMvaGZ2NVdmRHhydFlsM1RCcGtmRVllT1U2eEZPUVJRaGhNZ0doVkdFOUlFK01oQmo3NTRLalVHZVQzWjRod3RsZS9OeDRKVXRLTjZWQjRrMnZoQVBjbG9jeVBzNkM0ZmYyWUhHZkhsdXUraU1BT0RaNDJiODU2eUZkU25FQjdqeWQ4RHl4Z2hZM2hnQjJ6ZjNlL1MrbGNtWFEzUGRtK0RrMWlFRkFCRGdLajBFKzdvN3hLMTd6Yjd6TzhTZk5UcHMrSGZlWVl6Zi9qbGV5RDJFUnFmODVrSzFkMlhVUUh4NzZYVXdxT1Q0TTBZSUlmNkxwcjhTMGtlQkF3d1lmKzlVWlAxbk4reEdLK3R5TG9qRGJNZlpINDZqNG1BaEJsMDlDcEZqNGxpWFJEeU1kN3BRdkRNUHBYdno0YmpnSWZaUzdZMXE4OUlwQzJ3Q2g0ZUd5RE1nSnY1Qk9mZ0tZTzVic0gvL01PQ1Mzd3Qvd2VXQTYvaDZ1RTcvREZYcVhWQ25MUUZVOURNbk43VjJLOTQ5ZXhUL0tUaU9hcnR2QlBselk1THhlZnJWME5Dd2NrSUlrUjBLb3dpNUFBSFJZaUIxZFBrZTJKcmsrNFN1dWRxRTQ1OGVRSEJTT0pKbURVZDRTZ3pya3NoRkVuZ0JaZnZ6VWJ6ck5HejF2ZHVPMStWOVNmVTR2WE84bnRzTWk1UEhuMFlFc0M2RmtDNHBCOCtDZHY0eTJMNTlBSERLODQwTTJCcmgzUHNtbkZuL2hUcjlicWdtTEFJb0JKQzhJb3NSNzUvTnhvckNITmwzUWJWM2E4SXdMSjh3R3lvRmJmUWdoQkE1NGdTNXZOcm9SRnBhR2dBZ0l5T0RjU1hFWHpWWEc1RzlZaStzRi9taVh5cENraU9RT0dzNHdrY01ZRjBLNlNPQkYxQ1pXWXppblhsb3J2TE1LVmlKczBkZzBGVWp1NzNOa0UxMUhsbkxFeFluNi9EMHlBQVo5SE1SZitZcU9RRDdOL2NCRHZtK2tlSEdCY2RCUGZrQktNZmN3cm9VanhDYWE4RUZSTEF1dzJOMjE1WmhaZEVKZkZHYUJ3ZlBzeTdIWXpnQWp3NmRpQmRIVFdGZENpR0V5SllVc2hUcWpDTGtJZ1JFR1REKzNtbklYclhYWXdFQVM0MEZ0Y2hldVJjaHlSRVlPR01ZSWtaU3A1VFVDUzRlWmZzTFVMYjNMSnFyVFI2OTc5NkVPcUZxRGh3QUJkZnlBUTVjNitYT1B5ZGU1c1RMRUtEa3hKVTZYdS8rK3M3dm54TUU4Yy9XNnpoVVdIbjhyOGFCNlpGMHBEZVJMbVhDWkdodlhBMzcxL2RCc0Rhd0x1ZWlDRTFsc1AvOFYzQVpLNkNhY0FkVVkyNlczK21CN1RnUHZBOUY0bFFvQjg5aVhjb0ZNenNkMkZCMkJpdUxUbUJQWFRucmNqeE94U253N3pGVDhlQ2dzYXhMSVlRUWNwR29NNG9RRDdBMVdYRnM5VDZZU3VYOXd1SmNnYkVoaUx0MEVHSW5KWUZUVUwrSmxQQk9IbVY3ejZKazl4bllHdnFud3lKcGRncVNyMHJwbC9zbXhOOEpkV2RnKytvZUNNWXkxcVY0REJjUUNlVzRoVkNQdnczUWg3TXVwODhjVy80Q1Y5NVBVRi85TXBSRFpyTXVwMC8yMXBWalhka1pmRjZTaXpxN1RMZUI5c0NnMG1EWmhGbTRJVzRJNjFJSUlVVDJwSkNsVUJoRmlJZllUVGFjK1B3UUdzNVVzeTdGNDdRaGVzUk9Ua0w4WlVPZzBsUFhDVXZXT2pOSzkrYWpNclA0SWdhVDkwN2lGU013YUU3MzIvUUlJUmRPTUpiRDlzMzlFR3BPc1M3RnM5U0JVSTIrQWFxeHQ0Q0xHTTY2bWw1emJQa0xuTWMzQUdvOU5GZi9HOHFoYzFpWDFLMkM1aVo4WFg0V2EwcHljYVN4aG5VNS9XcUFOZ0NmcHMvQjlBZzZjSVVRUWp4QkNsa0tiZE1qeEVNMFFWcU1XWFFKVHEzTFJIVjJLZXR5UE1yV2FFSEJscE1vMlhVR0VhTmpFSk9XaU5BaFVhekw4aXQxcHlwUnRqOGZkU2NySWZEZWVRK0JldUdJditETGo4Q3grMVVBZ0NKbUF0VFQvdWlWZFRsRExMUTNmUXo3cHNmQkYrNzJ5cHBlNFRERGVlUVRPTE0rZ3lKaE1sUXA4NkZNdVU0K1cvZ2NGamgrL05QL3QzZmY4WG5WaGZ2L3IzUE9QYkwzYkpxZHRPbWtDMXBXeTk1REJFV1dERWRCUk1TQjhoTnhvcUxpRDFUOFVFRmxLQ3FDVUJGa0NGUW9VRXFoakc2Nm03VFpUWE5uM1B0OC8wZ2JDRzFLS2NrNUdhL240d0h0ZmU1em4zUGRBUnB5M2U4aG5SU1ROZTVVdDlQMHNibXJYUXQzYk5TLzZ6ZHJjY3QyRGR0UGxEK0NROUp6OU9lWko2azZKY1B0S0FDQUFVUVpCUXdneSsvUmhBdG15WmVXb0xxWE5yZ2RaOEJGUXhFMXZMRk5EVzlzVTFKZXF2S25GNnZ3c0RKNWs0ZkpEeGpEVExDdFMvV3ZiVkhUaXUzcWFuQmpUVExxS0l3T2RyQk44ZHFsUFErOHp1N0thQ1JreUgvbS95bnkvQThWWGZtUW8vY2VkSFpjOFcxTEZONjJSTWFMUDVjMTRTeFpFODZSbVRmMFIxemEwYUFpVDM5THNtT3l4cC9oV282NGJXdFpXNk9lYjY3Vk00M2I5TklvS2FEMk9HOU1sWDQvL1RnbFdmeklBZ0FqRFgreUF3UE1NQTFWblRsRmlWbEpXdi92RmRMd25RbTdYMTJOQVcxNmFwVzJQTGRXbWRWNXlwbFFvTnlwUmJMOC9MSHljY1RETWRVdjM2Ym1kK3EwYzBPenEvLysyS1BxUng3QVJSNi92TWYvVUVvdFZQVFZPeVI3NU94OHRvY2QzS25vOG5zVldYNnZyUHpKc2lwUGxEbnVOSmtaSlc1SDY1Y2REU244OUEzeXhxTHlUUHlFWS9ldEQzVnBVVk90RnJmdTBCUDFtN1U5Mk9uWXZZY0tqMkhxZXpXSDZadlZNOXlPQWdBWUpQelVDQXlTb2lNcmxaaWJvbFVQdktaWU1PcDJuRUVUajhUVXNtcUhXbGJ0MFBySDNsSFd1RHhsVFNoUTN0UWltVjdMN1hqRFFyUTdvdVlWMjlXNnRsRTcxemNxR295NEhVa1M0Nkl3ZXBoalppbmhvb1U5RDN3cExvV3c1SjN6WlpuWlZZbzhkYjNzNk9DdUNlY1dRMUs4WVlYaURTdWtWMjZYVlRSTFp2a3hzaXBQbERFVWk2bFlXSkgvM2loRGNWa1RQemtvdDlqVTFhN0Z6ZHUxZkZlVC90ZGNwMVdCMWxIOVVVQ09MMEYzVGp0T1p4U1V1UjBGQURDSUtLT0FRWlExTGw4enJwcXJGZmN2Vlhkemg5dHhCbDBzSEZYVGl1MXFXckZkRy83MXR0SXJjcFJlbnFPY1NZVkt6RTUyTzk2UUV0clZyYVlWMjdWelhhUGFOalFwSGgxNUl5R0E0Y0x3cDBpNVEyUG5TS3Y2RkJucEpRby9kbzNzUUszYmNRYVhIVmVzZHFsaXRVc1ZXZndMbWJrVFpaWWVKYlAwYUZsakQzVTczWHZpRVlYLysxMzViRnZXcEhNLzFxVzJkQVgwZWx1alZnZGF0U3JRcWlXdDlhb2JoU09mK2pNck0wOTNUVHRPRTFLSDMyNk1BSUNQaGpJS0dHUkorV21hZnVYUld2dndjcldzcm5jN2ptT2lvYWhhVnRlclpYVzlOajZ4UWtuNXFjcXN6RlZHWlk0eXFuTGw4WSt1WGZsaTRaaGExemFvYldPemRtMXFWbWQ5dTl1UlBoNWJzdTI0ZWorK3QvZjgxbjV2Z1hXNzc3bUdZY3BLNE5zTzhHSE12SW55ZitidkNqOXpnK0tiWDNBN2pqTnNXL0hHbFlvM3JwUmVXeUFqTVZORzhSeFpoZE5ramoxY1p1NTRkL1BGb3dvL2U1Tjhka3pXNUU5LzZPbGJ1d0phMXRhb3pWM3QydG9kME5xT05xM1kxYUttY0xjRFlZY2YwekIwZGZrVS9XVGlFZkthcHR0eEFBQU9NR3g3K0M1b014UzJJd1FPbEIyM3RlVy9hN1RsdVJHMmhmZEJNRXhES1dNeWxGYWNxZFRpVEdXTnk1TTN4ZTkyckFFVkRnUzE4OTBtZGRTMUtWRFhwa0J0bStMUm1OdXhQaExETUhybTFQUjJTeDhvbVQ0Q2YxcUNhczZmeVM2TXdFZGd4OEtLTHZtdG9xLzlYZ2YxSDk0SVlxVGt5eXlhSlRON25Jejh5YkxHekJqd3hlWWp6OXlnNk1wLzd2OGswNUozM28zeUhITGhmazk3cDcxRlp5MTVURHVDWFFPWWNHVEs4eWZwTjFQbjZ1ekNDcmVqQU1Db01SUzZGRDZpQmh4aW1JYktUcHFndEpJc3JYN3dkVVc3d201SGNvMGR0eFdvM2FsQTdVN3BGVW1HbEpDWnBKVENkQ1htcGlxbElFMXBaZGxLeUVoME8rb0JDZTNxVnZ2V25lcHNhRmRYWTBDQnVqWUZXNGIvdEF2YnRnZms1OStNaWh6Vm5EOVQvdlRoOGM4VEdDb015eWZ2a1YrVG1UOUY0YWR2a01KdTdLbzVOTmdkRFlxdGZWd3hQZDV6d1BUSXpLMlJrVE5PWm5xcGpLd0tHWG1UWktZVkRXNlFlRXlSUlQrUzdLZzgwejdiNzJsVDByTDE2T3d6ZE5hU3g5UVFZalJVZjQ3S0hxTzdwaCtuOHFRMHQ2TUFBQnhHR1FVNExLc21Yek8vUEU5ci92R0dkbTFxY1R2TzBHQkx3ZFl1QlZ1N0pPM29QZXhOOWlreEowVUptY2xLeUV5VVB5Tkp5WGtwU2k1SWx5ZlIyV2wra2E2d3Vob0Q2bTdxVUxDdFcrSDJvTHBiT3RUWjBLNUk1K2d0RnZmTGtFcU9HYWV5RTJwa1dFeTd3TkFWMjdSSTRZWHpKVWxtK1RIeW43M0E1VVI5V1ZVbktpRjNnc0pQMzZCNDNWSzM0d3dOOFdqUEl1Z05LOVJuektrL1RVWkdxY3owRWhtcEJUSlM4bVdrRnNwSUtaQ1JraWNqS1ZjeVArYm1Hblpja1VVL2tlSXhlV1pjM3U5cGg2VG5hT0djTTNYV2tzZlVTQ0hWUjVMbDBiZkh6ZFEzcW1iSU5OZ3VBd0JHSThvb3dBVUpXY21hY3NVUjJ2VGtTdFc5dE5IdE9FTldwRE9zU0dlcjJyZTA3dldjSjhFcmYzcUNmR21KOHFYNDVVbjB5a3J3eXZKYXNueVdUSjlIbHRlVTVmZks5T3d1UW95ZXZ4bW1JVHR1S3g2SktSYUs5dndhaWZVK2puU0ZGQTFHRlE0RUZla0lLeFRvVnJScmFPeHdOMXg0a253YTk4bHB5cDA4eHUwb3dJaGdwSStWNzV5N0ZYbjFEc1dXM1NYWmJIcXdUNkYyMlEzdktOYnd6cjZmTjAwcElVdG1VcmJrVDVHOHlUTDhLVEk4U1lwdFgvNFJibVFyOHVJdHN1TlJlV2Q5b2QrenBxWG45STZRYWc0SFA5cDdHYUZtWnVUcXQxT1AxZlNNSExlakFBQmNSQmtGdU1UeVdxbzZjNnF5cXZPMTdwRTNGZHJGcDZZZlJUUVlVVFFZVVdmRDZKMjJNbFJsVk9SbzNMblQyVUVSR0dDR3h5L2ZrVjlUdk9Sd1JmNTdvK0s3UnZodWU0TWhIcGU2bWhYdmF2NzQxN0p0UlJmL1VvcEY1SjM5cFg1UG01R1JxMy9OT1ZObkxubE1MYU80a0Vxd1BMcStlb2ErVlQxRGxzRm9XUUFZN1ZqQUhCZ0N3b0dRM24zMFRUV3YzUEhoSndORGxPbXhWSGJTQkJVZlhiVjdGQnFBd1dJSGR5bnl3aTJLclhyWTdTaVE1Sm45WlhrUHYyYS81eXpiMmFnemx6eW1uWkdRUTZtR2p1a1p1ZnIxbExrNk5EUGY3U2dBQUEyTkxvV1BKWUFod0pmcTE4U0xEOVA0YzZjN3ZoWVNNQkNTQzlJMGJmNVJLcDVMRVFVNHdVaElsKytrbjhoMyt1MHlrckxkampQcVJWKzlRNUhGdjlydk9iTXk4L1Rvbk5PVjRSMVp1OGZ1VDdySHA1OU9QRUtManpxWElnb0EwQWRsRkRCRUdJYWhna05MTmZNcnh5cDdZb0hiY1lBRFlwaUdTdVpWYS9yVjg1UmFuT2wySEdEVXNhcFBVY0lsajhrYWY0YmJVVVk1VzlGbEN4UlovTXY5bmpVN3MwQUw1NXloZEsvUG9WenVNQ1NkTTZaU1M0NzV0SzZybWliTDVFY09BRUJmZkdjQWhwaUV6Q1JOL3V3YzFady9VOTZVMGZQcEtZYWYxREhwbW5ibDBTby9kWklzNzhmY25RckF3VXZNbHUvVVcrVTcvZGRTQ2g5bXVDbTY3QzVGWHZ6NWZzK1puWm12UjJlZm9iUVJXa2hWSnFmcndjTk8xVjlubmF6eXBEUzM0d0FBaGlnV01BZUdxUHpweGNxc3pOV0d4OTlSNDF0MWJzY0JlbGsrU3lYSGp0Zll1VlV5TFQ3VHdQQVgzN0pZb1NlK0trbXlTbytXNzdULzMrVkVCOGVxUGxtSkpZY3IvUEp0aXIzOVYzYmNjMG4wOVQ5SThZaTg4NzdUN3ptSFp4WG9rY05PMXlkZWZWeUJhTmpCZElNbjNldlROUlhUOVBXcWFVcTArQkVEQUxCLy9CUUJER0crdEFSTnVPQlFUYm44Y0NYbHBib2RCMUJHWlk2bWYybWVTbzRkUnhHRkVjT09SNlZRUUFvRlpFZTYzSTd6OGZqVDVEdjJKdm5QLzd2TU1UUGNUak5xUlpmZnA4anpQOWp2T1VkbUYrckJRMDlSMGpBdmJqeUdxWXVLeDJ2cHZQTjE0L2haRkZFQWdBUENkd3RnR01nYW42K01paHpWTHQ2Z3JjK3ZVeXdjZFRzU1JobC9ScUlxVHBta3ZHbGozWTRDNEFDWUJWUGxQKzkrUlZjOHFPaVNPMlIzTmJzZGFkU0p2dldBRkl2S2U4S1ArajNuMk55eGV1aXcwM1R1MGlmVUhSdGUzOXNOU2NmbkZldW04WWZwTUJZbkJ3QjhSSVp0MjdiYklRN1dVTmlPRUhCYWNHZVhOdjVucFpyZVp1b2VCcC9wTVRWMmJyVks1bFhMOHZQNUJVYW9lRlNLZEV1U2JOT1M0VTF5T2REQXNvTnRpaXo1bldKdi82WG52Y0pSbm9ubnlIdmlUeVdqLzYxRy85dTBUZWU5K29TQzhaaUR5UTdlakl4Y2ZXdmNUSjFkVU9GMkZBREFRUmdLWFFwbEZEQk10YTVwMEtablZxdWpyczN0S0JpaHNzYm5xK0xVaVVvdVNIYzdDb0FCWU8vY3FNakx0eW4yN2xOdVJ4bDFQRFZueVh2eUxaTFIvL1RtZTdhdTFwVnZQdTlncW85dVJrYXVycXVjcms4VlZia2RCUUR3TVF5RkxvV1B1WUZoS3FzbVgxbmo4MVQvK2xadFhmU3V1cHM3M0k2RUVTS3RPRk1sSjlRb2V6elRMb0NSeE1pc2tPLzBYeXRldDB5UkpiOVJmTnNTdHlPTkd0RTEvNUlkajhwM3lpOGxjKy9kUjdjSE8vVzdUZSs0a096QVRFL1AxWFdWMC9UcHNkVnVSd0VBakJDVVVjQndaaGdxbUZXcTNFUEdhdnNyRzFYNzRnYUZBMEczVTJHWVNzeEpVZG54TmNxYnpycFF3RWhtRnMyUy81UDNLTGJoR1VXWDNhMTQvVnR1UnhvVll1dWVVTmkwZWdxcDk2a1BkdXE4cGYvUjI3dUcxcnBlaHFUWldRVzZxbXl5emg4N3p1MDRBSUFSaGpJS0dBRXNyNlhpdWRVcW1GV3F1c1ViVkxka2s2SmRJMk9yYUF3K2YwYWlTdVpXcTNCMm1ReDJ5QU5HQjhPUVZYV1NyTW9URkZ2L3RLSnYvRkh4SFpSU2c4bncrR1ZWbnRqbldGT29XNTkrN1VtOTBkYm9VcXE5ZVF4VHArV1hhbjc1WkIyZlcreDJIQURBQ0VVWkJZd2czaVNmeWs2YW9MRkhWYXJ1NVkycVc3SkprWTZRMjdFd1JDVmtKV3ZzVVpVcVBLeE1wb2NTQ3FOWGJOTWloUmZPbHlTWjVjZklmL1lDbHhNNXlEQmxWWjhpcStxa25sSnErWDJLYjJjdHpvRm1XRDU1VC9xWnJPcVRlNCsxUm9MNnpMSW50WFJuZzR2SjNwUG04ZW5UUmRXNnVtS3FKcVJtdWgwSEFERENVVVlCSTVBbnlhZlNFMnBVZEdTbHRyK3lTWFd2YkdUNkhub2w1YVpvN0ZGVnlwOVZJcE9SVUFDazkwcXA2bE1VMjdKWXNUZnZWMnpUSXJkVGpRZzlSZFJQWlkwN3JmZFlXeVNrQzE5N1dpKzE3SEF4V1krYWxFeWRQN1phWHlpYnBCeGZvdHR4QUFDakJHVVVNSUo1RXIwcU9XNmNpbzZzMEk3WHRtakhhNXZWMVJCd094WmNrbGFTcGNMWlpTcVlVYnpmTGNZQmpHNVc2Vkd5U285U3ZPRWRSZDk2UUxHMS81WmlUUDArS0taWDNoTitMR3Y4R2IySDJpTmhYYnpzYVMxcXJuVXRWckxIcXpNS3luWGgySEU2T2EvRXRSd0FnTkhMc0czYmRqdkV3Um9LMnhFQ3c0a2R0OVd5dWw0N1h0MmsxbmNicFdIN1h6OE9sR0VheXBrMFJtTm1seW1qS3RmdE9BQ0dJYnV6V2RHMy9xTG9xb2VsanFFeHBXeFlNRDN5SHY5RGVTYWQyM3VvSXhyUkphOC9yZjgwYkhFOGppRnBhbHFPemkycTBoVWxFNVRqWnhRVUFJeFdRNkZMWVdRVU1JcjBGQk9GeXBsVXFFQmRtM1lzMmF5R3Q3WXBIbzY1SFEwRHpKUGtVOEdNWW8yWlU2N0VuQlMzNHdBWXhvemtISG1QdUZiZTJWY3A5dTVUaXExZXFOaVdGOTJPTmJRWmxyekhmcjlQRWRVVmkranlOLzdyZUJGVmxaeXUwL1BMZFA3WWFzM0l5SFAwM2dBQTlJY3lDaGlsVW9zeWxIcnVORldjTmtrTnk3ZXFZWG10QXR0MnVoMExINGNoWlZUa0tHOWFzZklPR1N2TFo3bWRDTUJJWXZsazFad3BxK1pNeFZ2V0s3YjZFY1hXUGlFN3NOM3RaRU9MYWNsNzdFM3lUUGxVNzZGZ0xLclB2L0dzSHF2ZjVFaUVvb1FVblZsUXBrK09xZFRjbkNKSDdna0F3RWZCTkQwQXZkcTN0cXArMlZZMXZWMm5hRERpZGh3Y0lGK0tYN21IakZYQnJGS2xGS2E1SFFmQWFCS1BLcmJ4ZWNYV1A2WFl4bWVsY0pmYmlkeGxtUEllYzZNOGgxelVleWdjait1TGJ6Nm52OVd1RzdUYm1wS21wdWRvWGs2UlRzNHIwWEc1eFlOMkx3REE4RGNVdWhSR1JnSG9sVmFTcGJTU0xGV2VNVVZOYjllcVpYV0RXdGMxS0I1aEd0OVFZL2s5eWhxZnIreUpCY3FkWENUVHc2NTR3TUdLYlZxazhNTDVraVN6L0JqNXoxN2djcUpoeFBUSXFqcFJWdFdKVXJoVHNYZi8wMU5PYmY2ZkZCdGRIMm9ZaGluUHZCdjZGRkdSZUZ4WHY3Vm9VSXFvSk11amVUbEZPaXA3ak00cHJGUkZNaDlHQUFDR0Q4b29BSHV4ZkpZS1pwV3FZRmFwb3QwUk5TN2ZwdVkxOVdwYjN5UTdQbXdIVXc1N3BzZFVabldlc2lZVUtQK1FzYkw4L0JFT1lBanhKY3VhZEo2c1NlZEpvWFpGVmkrVXZmVVZ4YmErTEVXNzNVNDN1QXhEMWhIWHlUUHRzNzJIb3ZHNHZ2TDJDN3AvMjVvQnVZWFhORFU5UFZlek0vTjFaUFlZblp4WG9rU0w3d01BZ09HSjcyQUE5c3VUNk5XWUl5bzA1b2dLaFR0Q2FuNjdUbTBibTdWemZSTlQrUnpnU2ZRcWExeWVNaXB6bFR1bFNKNUVyOXVSQU9ERCtkUGtuWGFKTk8wU0tkS3QySWIvS3JiMUZjVzN2U3c3c01QdGRBUExNT1E5NHF2eUhQckYza054MjlZM1ZyNmtQMjFkZGRDWFRmUDRORE16VDRlazVlaXd6RHlka0ZlaU5JOXZJQklEQU9BNjFvd0NjRkRpMGJpYVYrMVEyL3BHdGExdlZuZHJwOXVSUm95azNCUmxWT1lxb3pwUE9UWDVNaXltNEFFWU9lSU5LeFRmdkVqeEhXOHBWcmRNaWd6dmRhYThoMzlGbnRsWDl6NjJKVjIvWXJGK3MvSHRBNzVHcXNlcktXazVtcENhcVhFcG1Ub3F1MUF6TW5KbHlCaUV4QUNBMFc0b2RDbU1qQUp3VUV5UHFieXBSY3FiMnJOTFQxZGpRQzFyNnRXK3JVMjdOalVyMGhGeU9lSHc0VTlMVUhwRmp0TEdaaXByUW9FU3M1UGRqZ1FBZzhiTW55d3pmM0xQZzFoWThkcWxpdFcrS3J0eGxlTDFiOHNPdGJzYjhDUHd6UDVTM3lMS3R2WGROYS8yVzBSbGV2MnFURTVYUlVxNnloSlRWWldjcmxtWitacVFraW5Eb0hnQ0FJd2VsRkVBQmtSU1hxcVM4bElsOWZ6UGVFZHRtMXJmYlZSWFEwQ0IycDNxYm1Ia2xDVEprQkt6VTVSYW5LSGsvRFJsVk9VcWJXeW0yNmtBd0IyV1QyYnBVVEpMaitwNUhJOHAzcmhDOGRxbGlyZHVVTHhwamV5VzlWSjhxRTBMTitRNTlJdnlIbjV0bjZQM2JsdWpGNXZyZEhaaGhiSjlDY3J6SjZyUW42enFsQXhOVE0xU1FVS1NTM2tCQUJoYUtLTUFERGpETUpSYW5LblU0dmRLbG5BZ3BKM3JHOVZSMTZiT3hnNTE3bWhUT0REeVIwLzUwaE9VbkordTVMd1VwUlJsS0xNcVY3N1VCTGRqQWNEUVpGb3lDdzZSV1hESWU4ZWlJY1YzTEZlOGNhWHNYZHNVYjlzc3UzV2o3STVHOVV5S2M1NW41aFh5SHZtMXZZNWZWakpCbDVWTWNDRVJBQUREQzJVVUFFZjRVdjNLbjE2cy9PbkZ2Y2ZDZ1pCMmJXNVdWMk5Bd2RZdWRUWUdGR3p0VktRejdHTFNnK05OOWlzeEoxbUoyU2xLeUVwU1NrR2Ewa3F6S0o2QTRTQWFsTjNWMHZON1Q0S01wR3gzODZBdmoxOW04UnlaeFhQNkhMWkRBZGxOcXhSdldpdTdzMUYyVjVNVXFGZThmYnZzemtZcEdoeWNPRE11ay9mbzZ3ZmwyZ0FBakJhVVVRQmM0MHYxSzNkSzBWN0hJMTFoZFRVRTFObllybEJidDBLQm9LSWRZWVVEUVlVN1FncDNoR1RING83bE5FeER2aFMvdktrSjhxY2x5SlBza3ovRkwzOTZrcEx5VTVWY2tDWnZFanNjQWNOVmJOc1NoUmZPbHlTWjVjZklmL1lDbHhQaFFCaitWQmxqWjhzY08zdWZ6OXVkemJMYmEyVjNOTWp1YkpMQ0FjVkRnWjRGMHlQZFVxUkxkalRZVTFwRmc0cTNicERDKzU5UzdwbDJpYnh6YnhpTXR3TUF3S2hDR1FWZ3lQRW0rWlJlbnEzMDhuMlBUckRqdHNLQm9JSnQzWXAwaEJUdENpc2FpaW9XamlvZWlTc1dqc3FPeG1YYnR1eTQzZnVyWWZlc1oyVmFwbVFhTWkxRGhtbktzQXdabGluTDU1SGx0K1JKOE1xYjdPOHBvRkw4OHFjbnlqQlpXUFpBWEhQTk5YcjU1WmZkam9FaElpVWxSZmZkZDU5S1MwdmRqb0pSeUVqT2taR2NjOERuaHg3OXZPS2JYK3ozZWMvVUMrUTk1c2FCaUFZQXdLaEhHUVZnMkRGTVEvNzBSUG5URTkyT2dnK2dpTUw3ZFhSMGFQSGl4VU8rakRKOEtUSnlheVJKWnZwWWw5TmdLTEltZmxMZTQ3N3ZkZ3dBQUVZTXlpZ0F3SUI3ZlQ0anlVYTdMejl1NjVWYXFiQ3cwTzBvSDhvc21xV0VpeGE2SFFORGxGVnpsbnduL2RUdEdBQUFqQ2ltMndFQUFBQ0FvY2dhZjdwOHAvekM3UmdBQUl3NGxGRUFBQURBQjFqVnA4aDM2cS9jamdFQXdJaEVHUVVBQUFDOGoxbDVvbnluM2VaMkRBQUFSaXpXakFJQUFLTmFiTk1paFJmT2x5U1o1Y2ZJZi9ZQ2x4UEJUVmJGOGZLZC9tdkpZTzA3QUFBR0MyVVVBQUFBSU1rc215ZmZtYitWRENZUEFBQXdtQ2lqQUFBQU1PcFpwVWZMTSsxaWlpZ0FBQnhBR1FVQUFFWTFxL3dZSlg1MXJkc3g0RExQOUV2ZGpnQUF3S2pCUno4QUFBQUFBQUJ3REdVVUFBQUFBQUFBSEVNWkJRQUFBQUFBQU1ld1poUUFBQmpkZ20yS042L3IrWDFDdXN5YzhlN21BUUFBR09FWUdRVUFHREk2UXZHOWptMXBDU3NZMmZ2NFVCZUoyYkx0Z2J2ZXFoMUJ4ZUo3WHpBYXQ3VmllN2RXYk8vV1BwN0dBWWp0ZUZPaGh5NVI2S0ZMRkhucFYyN0hBUUFBR1BFb293QUFydHZaRmROTi85cXVvdXZmMW0zUE5rcVN3bEZibjFxd1VaVTNydENQbjZqdmMvNEZkMi9TZzh0MjduV2RqbEJjNnhxQ2VuWk5RSDk0cVZsM0wyN2U1LzErOW1TOWpQbXZ5NWovK241emhhTzJmdmp2SGRxeEs3TFA1Mjk1cWw0dmJlalk1M1AvOTc4bTVYM2pMWDNuMGJyOTNtUFJ1b0NNK2EvcnNuczI5M3RPWFZ0RXMzKzZXdU52V3FrM3RuYjFlYTUrVjBSVGZyQktVMzZ3U2wzaDkwcTdwa0Iwdi9mOTFqL3I5Sm03TnVvemQyMGNsbVVmQUFBQWhpK202UUVBWFBkT1hiZHVmYVpCWGVHNHZ2NlBiYW9wU05BcGs5S1U3RGNWaTl2NjVkUDF1dUxJYkZYaytIWFB5eTM2MjJ1dGVtVDVUczJwU0ZaSmxrOHpmcnhhNnhxRDZ2ekF5Q3FmeDlCNU16TFZIb3pwTjg4MzZ2dG5qRkd5LzhBK2h3bEc0anI2RjJ1MWJFdVgvcmw4cDE3ODVuaWxKbGk5enorN0pxQnYvN09uYURwbmVvWWVubDhwdzNqdjlVK3RiRmR6UjFTSnZwNzdYZldYclhwK2JhRDMrV2V1cTlaMUQ5YXFLZEJUZEMxYUY5QjVDelpLa2s2WWtLb3I1K2Iybm52MUExdlZFWXFyMkdOb1ltR0NIbGphcWxNbXBTa3JlZTl2NDRGZ1REYy9VYS9ibm0zUXcxZFc2dlFwNmZ0OGYvOVpzVXZ2MUhWTGt1Njd2UHlBdmlZamxaR1VJNnZ5QkVtU21UL1o1VFFBQUFBakgyVVVBTUIxYzZ0VDlQQ1ZsVHJyanRjZlpGRUFBQkxwU1VSQlZQV0t4R3pkL01RT25USXBUVGQvb2tnUEx0dXBSSitwTjdkMXkyTWF1dmJ2MnlSSnY3dXdSQ1ZaUGtsU1pyTFZwNGhLOHBrNm9qSkY1VGsrdmRzWTFLZCt2MUZiV3NMNno0cDJQWHBWNVFGbFN2Q2FPbmxTdXBadDZkSmJ0ZDA2YjhGR1BYNU5sVHltb2ZaZ1RGKzRmNHNreVRTa1N3L1A3bE5FN2VxTzZkazE3WktrTy8vWHBEOHZhZFdZREsvV05nUjd6K2tNeGJWb2JVQ1JXTS9jdXZwZEVTMWFHMUJMWjFRWmlaWTB0K2U4KzVhMGFPRmJiYkpNUS9kY1ZxWmJubXJROXgvYnJqT25wbXZobDZyNlpQN2Rva2JkK2t5REduZVBpcnJpM3MxNjk4ZVRsZmErRW0yUFBWUCtUS09udEJ2TnpQeko4cDE1aDlzeEFBQUFSZzNLS0FDQXEvWTFWVzd4K280K3g3c2pjWjE3NTRZKzUzenV2aTM2M0gxYjlJdHp4K3J1UzBvVnQ2VS92dFNzbi95blhoTUtFL1RNVjZ0N3o3MzF2TEc2N0o3TldybTlXNGY5ZExYT201blpiNTVnSks3TkxXRkowb1dIWlduaG0yMWFzYjFuQk5HS3VtNGxlRTM5K0lrZDJ0UWNraVI5OGVoY2pjOVAwSnI2bnFLcE10ZXZCNWEyS2hUdEtYdnEyaUtTSWxyMm5RbGErR2FiTHY3akpoMWRuYUthZ2dRMS8rb1FMVm9YMExHM3J0Tm5EczNTUFplVjlYbmZTemQzNnFxL2JKVWtmZk9rZkIxYW1pelRNUFNEZjIvWFkyL3YwbTNQTnVoVDczc3YzOW85VWlzanlkSVZSK1RvMnVQemxKWmdxU2tRVlV0bjMybDdlNmIwZVMyak4zdC9Tck45U3ZReXN4OEFBQUFEZ3pJS0FERHNsZWY0SmFsM1N0d0huVHNqVXlWWlBwMzY2L1c2K3RqYy9SWXJiMjdyMXVHM3JObnIrTk9yMnZYMHF2YTlqdC81UXBQdWZLR3A5L0dHbTZmbzl0M3JYajN3K1hKZGNHaFc3M00vZjdwbjdhc0xEOHZhcTRTNzk1VVczZnRLaXlUcER5ODE2ek9IWnVxYkQ5ZjFsa2EzUGR1b1c1NnE3N01vK2cyUDFHbENZV0x2NHhrbFNicHlicTR1bXAybHIvMmpWdS9VZGFzb3c2dGJuMm5RTFUvMVhYZHJqMURVMW9UdnJlejM2eUZKcjk1UW84UEtrdmQ3RGdBQUFIQ2dLS01BQUVQQzlTY1g2UElqc2cvNC9QY1hLQjhzZGw3ZjB0VjdyT25XUTdTeks2YVpwY2xhKzZOSnlrNzI2R2RQN3J1WUdRaTJiV3Y3N2dYUHYvZXY3ZnJCWXp0VWxPblZOMDhxME51MTNUcDJmS3JPUGlSRFN6WjJTcExxMnlONmFtVzdLblA5T3FvcVJmZSswcUxxUEwvR1pQaDAwc1EwdmJtdFo4RnlRMUpSaGs4NUtSNWxKMXRhc1Qyb3RBUlRTemQxOXQ3N2IxK29VSFdlWHh1YVF2cjlpMDFhOEVKVG54RmlCeXZCdzZnb0FBQUFEQnpLS0FEQWtKQ2I0bEZOUVlMV040WSs5RnlQZGVCckhEMnhZcGV1L1BOV3phbEkxcCt2K1BDRnV1ZFVKTXRlTUhPZno1bFh2aTdibGk2ZW5hWDc5M090UTh1UzlOeWFnTjdkL1Y2QzBiaCsrM3pQYUtuS1hMOFd2dFdtSDU4OVJyYzkyNmp1M1R2WkpYaE41YVQwZkZ1ZVc1MnFpWVVKK3M1cEJicm0yRnhscDNqMkdzMFZqTVNWNERVVnQ2WGYvYTlKRGUwUjFkeTBRcWtKbGdMQm1HeGJ5azMxYU42NFZKMHdJVTAvKzJSUjMvZjVzelY2ZFhlUjFYNzd0RDZMczB2U3pVL3MwSTBMdDB1Uy9ONlJ2YVpVYk5NaWhSZk9seVNaNWNmSWYvWUNseE1CQUFDTWJKUlJBQUJYL1dOK2hTUnBhbEhQZExQcTc2NzQwTmZrcDNuN3ZPNk1xVDA3eGwxMnoyYTl1cWxUazhZazZ1OWZLSmRsR25wK2JVRFJ1SzNuMXdZMDZ5ZXI5YzhyRDJ3Qjh3K0syK3FkSW1lWit5OW5yanMrWHhNS0VuVEhvaWI5NmRJeVhYWkV0dWI4ckdmcTM5MkxtM1gzWW1uVy96ZEJ0ejdUMFB1YWxkdTd0WEwzMmxSN3BDVllTci8yelg3dnMvb0hrMVJUa0tDL2ZLNWNYLzdyVnExckNHcFhkMHdlMDlENEFyOXVQVytzdlAwVWQ3VTdlOWJGOG51TXZZb29TYjFyWGtrZmIyUlV6ZWJmU1RxdTc3WC9mTGJpelQxZkQvOUZDMlhtMXZRKzkySEYwR0M5RmdBQUFNNmhqQUlBdU9xOEdmMHZKdDRmWXgrdlcxTWYxTkxOUFNOOUFzR1l6bHV3VVQ4NmU0eXVtcGVyU1dNU2RkWWQ2OVhjRWRYVzFuQy8xMTNmR0RxZ011ejk2enZ0aTcxZ3BwNWN1YXZQc2E4Y2w2ZnRiUkhkOGxTOTJvTXh6U3hKVXZkdnArdUZkenQwOHUzdjZ1TFpXYnJya2xKSit4NzVsWi9tMVo1T3FHZFI5QjVkNGJpMnRZYjFyWk1MZFBHY0xIbDJGMld0blZGbEplLzcyL3lPWFpIZWE3eC96YW4zQzBiZTI1MHdZWVNQakRKU0NtU1dIS0g0MXBkbEdFeEpCQUFBR0d5VVVRQ0FJZVdEVStSaWNWdS9mYjVKTi8xcnU5cURNVTBwU3RTZEY1WHM5YnJ2UEZyWE8zSnBWM2RNMjlzaU92LzNHM1h2NWVXNmVIYVdudi82T05Ydml1alV5ZW1EdW1hVTFIY05xOHZ2M2F6TDc5MnN4NjZ1MG9VblplbjI1eHBsMjlMQ3Q5cDB6dis5dDBQZ24xOXQxWjlmYmUxOS9NR3ZRNUxQbEsrM3BIcXZqR3J0ak9yeWV6ZExrczZibWFtdWNFdy9lbnlIZnY5aWsvN3l1Zko5bG4yUExHL3IvZjJjOG4wdlRMNW40ZlE5OXg3SnpOd2FlYVpmcXNpT04yV05QOTN0T0FBQUFDTWVaUlFBd0RXMkxhMXRDTzczbkV2L3RGbExOM2ZLTUtRcmpzelJkU2ZreVdNYVdsUC8zdXZlYlF6cG4rOHJXS3J5L0xwcVhxNnVlN0JXaGVsZWhhSzJjbEk4aXNXbHg5L1pwZVc3RndXWHBFOHQyS2lHUUVSWHpzM1ZwMlptYXZVUEp1MHp4L3cvYjlFTDczYjBQcjdqZ2hJZFY1TzZ6M00vOGJzTmFnaEUxTllWVTBHYVZ4N0wwQTJQMU1reXBmcGRFVTB1U2xScWdxWHgrUWs5STV0MmhwV1dZS2t3M2R2djEyRlQ4NGV2cFhYandqcmR2YmhabmFHZUl1bUdSK3AwNnFSMEpmdmZLNVAyckRHMXh6blRNL1o1clVCd1lNcW9OV1ZmMHBnUEhQTmZ2TERmODYzeVk1VDQxYlg5UGorWXI3V3VYdDd2OHdBQUFCZzRsRkVBQU5lRW92RSt1K0x0ajIxTGYzeXBXWDk4cVhtdjUvWXMvRjJkNSs5ZE5QeHpSK1pJa3M1YnNFRnRYYkYrci92UUd6c2xTY2VNUzVYWE1sUlRrTERYT1E4dTI5bW5pSktrbno5ZHIzTm5aQ2cvYmU4Q2FjMFBKK25MZjkycU94WTE2YWZuRk9uc2FSa3EvdmJidXZpUG14V04yNXBhbEtnZlBiN2pnTjczSG52V2g1TDIzajF3ajl1ZjdWa2t2VERkcTIrZlVxRDVjM1BsOS9TZFluZm4vNXA2MTZhcXpQWHIrSDRLdFYzZFBWK3pSSy81b1d0a0FRQUFBQi9GeUI1M0R3QVlGU3pUVUhXZVh4Zk56dTV6ZkVwUjRsNUZsTmN5K293VXV2VHdiSDM3bEFJZE0yN2ZwY3dEUzF0MXlaODJTWkx5VWozNncyZDcxblhhMGhMVzNGK3UyMnZSOFE4S2hHSzY3ZGtHWFhOc25sbzdvNUtrZWVOU3RMNHhxTFVOUVczYnZaQjRlekNtdFEzQjNyOCs2TFRmckZmTlRTdFZjMVAvNVYxWnRrOTNYRkNpalRkUFZpaHE2ODMzalFDVHBHVmJ1dlNOaDJwN0gzLzM5TUoraTZhR1FNOVV3TFRFdlJjM0J3QUFBRDRPUmtZQkFGeVQ0RFgzV2h2cGczSys5cFphT3FQNjNKRTV1bnQzRWZSQmw5MnpXWithbWRsbitwMGtUU3hNMU4rK1VLSDhOSS95VTczS1QvTW9NOG1qVzU2cTF3MlAxRW1TN3Jtc2JKL1gzTm9hMXJmL1dhZS92dGF6anBQUFkraXZuNi9RY1RXcGVtMXpsKzU4b1VuckdvS2FjZk5xZldsZXJxNDlQbDlsMmI2OXJ2UE5oMnFWbStyVjA5ZFc5NjVWMVJXT3EvYVdxWktrUmVzQ092YldkYnIwOE94K3MwZ0hOazN2emU5T1ZQcnU4dWpYenpYcStvZHJkZC9sWmJwa1RyWmUzZFNwMDMrelh0MjdGeVkvdmlaVmx4NmV2Yy9yTkxSSDlFNWRUOG1XbFV3WkJRQUFnSUZGR1FVQUdGTGl0clJuc002bTVsRHZkREZqUHpQRnZuL21HSlZsKy9ZcW8xTDhwczZmZGVDNzljVnQ2Y1YzQS9yRFN5MzYrN0pXaGFNOUs2SW4rMDM5L1FzVnZXdEUzWEZoaVdLMnJidGViRlk0YXV1Mlp4dDErM09ObWwyZXJKTW1wdW1tMHd2VkdPZ1pCUldLMmpxOElsbFgvM1ZyNzMydStkczIvZXV0WGJyaXlHeGxKWHQwMlJIWm1sZWRxbkRVVmpSdUt4UzE1YlVNcGJ4dkJOZWVhWHJOSFZIbGZ2MnQzcStKei9QZU9TOXQ2TkFSRlNsYXZxMUx0YnRIWEkzTFQ5QnZuMi9VTng2cVZXajMreW5MOXVrdm55dnZmZDJsZjlvc3k1VDhIbFBobUsyblZ1N3FYWGRxVWorNzdRRUFBQUFIaXpJS0FEQ2svT2E1bnVMRTV6SDY3T2hXdW85UlIzdnNhMFRTd1dqdmp1bXFCN1pxOVk3M3Bzbk5May9XUFplVjlWbEx5alNrMzE5Y3FublZxZnI2UTdWcWFJL0l0cVVsR3p0MTF0UU1tWWJSTzBYdXU2Y1hxcjQ5b24rOHZsUEpmbFBmUEtsQXR6eFpyMmRXdCt1WjFlMjkxN3puNVpiZVhmRWs2Ui96Sy9yc2hOY1ppaXZ4eThzVmlyNzNOY2xPOWlnbnhhUHlITDgyTllkMCttL1c5M2svSlZrK1dhYWg2eCt1NnkyaVNySjhldXJhNmo1clhXMXVDZTIxSnRhZTkzbnQ4WGtmOWNzSUFBQUE3QmRyUmdFQWhwU1RKNlVwR3JmN0ZGRkhWS2JvUy9OeUIvM2VHVW1XbnJpbVdubXBIbFhsK1hYdjVXVjYrVnMxKzF6VVhKSXVtcDJsalRkUDFtOHZLTkdzMGlTZE9DRk4zejZsUUlZaFBmRDVDdjM4M0xHNi91UUNiVzN0R2FWMCsvbkYrdDRaaGRwdzgyVDk1Qk5GT3E0bVZXTXl2UEo1OWg3MmRYUlZTcC9IeVg1VDA0c1RaZThlT2ZhRm8zTjZGMjUvNUtwS25Ud3BUUlU1ZnBWbSsxU1Y1OWZaaDJUb2lXdXFOS3MwU1k5Y1ZTbVBhZWl3c21TOWRQMTRqY3Z2KzM2bWprM3E4OWhqR3BwV25LUkh2MVNsb3o2UUF3QUFBUGk0RE51MmJiZERIS3laTTN2V0dYbjk5WDN2S2dRQWNGYnZuOHZ6UDk3dWF5dTJkOHMwREpsR1QwRlVzSThkNi9abFkzTkk2eHBDU2srMGRIaEZjci9uYldvT2FXMUR6eHBNcDB4SzIrdjVIYnNpeWsvejZxTnVJbWZiKzU1T0dMZWxKOTdacFRPbXBuKzBDMHFxYis5WlNEdzN4YU5neEZZNFppdkpaKzYxUzk2SGVXVmpwMmFWSnNscjdmMjZ1QzNGNGozL08yQWFHcERkODc3OHVLMVhhcVZmL09JWE91NjQ0ejcyOVFBQUFEQXdoa0tYd2pROUFNQ1FNM25Nd2ExVFZKSGpWMFdPLzBQUEs4L3hxM3cvNXhXbUgxajU5VUg5cld0bEdqcW9Ja3BTbnlJdTJXK28vNHB0Ly9aWHpwbUdaTzZqcEFJQUFBQUdBOVAwQUFBQUFBQUE0QmpLS0FBQUFBQUFBRGlHTWdvQUFBQUFBQUNPb1l3Q0FBQUFBQUNBWXlpakFBQUFBQUFBNEJqS0tBQUFBQUFBQURpR01nb0FBQUFBQUFDT29Zd0NBQUFBQUFDQVl5aWpBQUFBQUFBQTRCaktLQUFBQUFBQUFEaUdNZ29BQUFBQUFBQ084YmdkQUFBdzhuem5XZHZ0Q0hEWmlrYTNFd0FBQUdDb29vd0NBQXlZMU5SVUJRSUJQYm5lN1NRWUtwS1NrdHlPQUFBQWdDR0dNZ29BTUdEdXYvOStyVml4d3UwWUdDTFMwdEkwWjg0Y3QyTUFBQUJnaUtHTUFnQU1tT0xpWWhVWEY3c2RBd0FBQU1BUXhnTG1BQUFBQUFBQWNBeGxGQUFBQUFBQUFCeERHUVVBQUFBQUFBREhVRVlCQUFBQUFBREFNWlJSQUFBQUFBQUFjQXhsRkFBQUFBQUFBQnhER1FVQUFBQUFBQURIVUVZQkFBQUFBQURBTVpSUkFBQUFBQUFBY0F4bEZBQUFBQUFBQUJ4REdRVUFBQUFBQUFESFVFWUJBQUFBQUFEQU1aUlJBQUFBQUFBQWNBeGxGQUFBQUFBQUFCeERHUVVBQUFBQUFBREhVRVlCQUFBQUFBREFNWlJSQUFBQUFBQUFjQXhsRkFBQUFBQUFBQnhER1FVQUFBQUFBQURIVUVZQkFBQUFBQURBTVpSUkFBQUFBQUFBY0F4bEZBQUFBQUFBQUJ4REdRVUFBQUFBQUFESFVFWUJBQUFBQUFEQU1aUlJBQUFBQUFBQWNBeGxGQUFBQUFBQUFCeERHUVVBQUFBQUFBREhVRVlCQUFBQUFBREFNWlJSQUFBQUFBQUFjQXhsRkFBQUFBQUFBQnhER1FVQUFBQUFBQURIVUVZQkFBQUFBQURBTVpSUkFBQUFBQUFBY0F4bEZBQUFBQUFBQUJ4REdRVUFBQUFBQUFESFVFWUJBQUFBQUFEQU1aUlJBQUFBQUFBQWNBeGxGQUFBQUFBQUFCeERHUVVBQUFBQUFBREhVRVlCQUFBQUFBREFNWlJSQUFBQUFBQUFjQXhsRkFBQUFBQUFBQnhER1FVQUFBQUFBQURIVUVZQkFBQUFBQURBTVpSUkFBQUFBQUFBY0F4bEZBQUFBQUFBQUJ4REdRVUFBQUFBQUFESFVFWUJBQUFBQUFEQU1aUlJBQUFBQUFBQWNBeGxGQUFBQUFBQUFCeERHUVVBQUFBQUFBREhVRVlCQUFBQUFBREFNWlJSQUFBQUFBQUFjQXhsRkFBQUFBQUFBQnhER1FVQUFBQUFBQURIVUVZQkFBQUFBQURBTVpSUkFBQUFBQUFBY0F4bEZBQUFBQUFBQUJ4REdRVUFBQUFBQUFESFVFWUJBQUFBQUFEQU1aUlJBQUFBQUFBQWNBeGxGQUFBQUFBQUFCeERHUVVBQUFBQUFBREhVRVlCQUFBQUFBREFNWlJSQUFBQUFBQUFjQXhsRkFBQUFBQUFBQnhER1FVQUFBQUFBQURIVUVZQkFBQUFBQURBTVpSUkFBQUFBQUFBY0F4bEZBQUFBQUFBQUJ4REdRVUFBQUFBQUFESFVFWUJBQUFBQUFEQU1aUlJBQUFBQUFBQWNBeGxGQUFBQUFBQUFCeERHUVVBQUFBQUFBREhlTndPTUJCbXpwenBkZ1FBQUFBQUFBQWNnR0U5TW1yU3BFbHVSd0FBQUFBQUFCaFdLaXNyWGIyL1lkdTI3V29DQUFBQUFBQUFqQnJEZW1RVUFBQUFBQUFBaGhmS0tBQUFBQUFBQURpR01nb0FBQUFBQUFDT29Zd0NBQUFBQUFDQVl5aWpBQUFBQUFBQTRCaktLQUFBQUFBQUFEaUdNZ29BQUFBQUFBQ09vWXdDQUFBQUFBQ0FZeWlqQUFBQUFBQUE0QmpLS0FBQUFBQUFBRGlHTWdvQUFBQUFBQUNPb1l3Q0FBQUFBQUNBWXlpakFBQUFBQUFBNEJqS0tBQUFBQUFBQURpR01nb0FBQUFBQUFDT29Zd0NBQUFBQUFDQVl5aWpBQUFBQUFBQTRCaktLQUFBQUFBQUFEaUdNZ29BQUFBQUFBQ09vWXdDQUFBQUFBQ0FZeWlqQUFBQUFBQUE0QmpLS0FBQUFBQUFBRGlHTWdvQUFBQUFBQUNPb1l3Q0FBQUFBQUNBWXlpakFBQUFBQUFBNEJqS0tBQUFBQUFBQURpR01nb0FBQUFBQUFDT29Zd0NBQUFBQUFDQVl5aWpBQUFBQUFBQTRCaktLQUFBQUFBQUFEam0vd0YxMy9lVE9ESXl0Z0FBQUFCSlJVNUVya0pnZ2c9PSIsCgkiVGhlbWUiIDogIiIsCgkiVHlwZSIgOiAiZmxvdyIsCgkiVmVyc2lvbiIgOiAiMTAiCn0K"/>
    </extobj>
    <extobj name="C9F754DE-2CAD-44b6-B708-469DEB6407EB-2">
      <extobjdata type="C9F754DE-2CAD-44b6-B708-469DEB6407EB" data="ewoJIkZpbGVJZCIgOiAiMjM4NTg2ODY3MTU1IiwKCSJHcm91cElkIiA6ICIyODA3NzQ5NTUiLAoJIkltYWdlIiA6ICJpVkJPUncwS0dnb0FBQUFOU1VoRVVnQUFBam9BQUFFUkNBWUFBQUJ5eXcyb0FBQUFDWEJJV1hNQUFBc1RBQUFMRXdFQW1wd1lBQUFnQUVsRVFWUjRuTzNkZVhSY1Y0SG44ZCtyVGZ1K1dMTHNlTi8zMkU1c0ozRkNRcllPZEROMHA2R0hCQUtFbVFORHMwM1RNOU1zcHcvMFJwb0EzVUF6UTNyQVlWaVNoZ1pPRnNDZG5jU0o0emhPdkMreUxWdldadTFicWFUYTN2d2h1VlNsS2tsVlVwVmtYMzgvNStTazNxdjc3cnN5UHVpWHUxbzdIM3pJRmdBQWdJRWNzOTBBQUFDQVRDSG9BQUFBWXhGMEFBQ0FzUWc2QUFEQVdBUWRBQUJnTElJT0FBQXdGa0VIQUFBWWk2QURBQUNNUmRBQkFBREdJdWdBQUFCakVYUUFBSUN4Q0RvQUFNQllCQjBBQUdBc2dnNEFBREFXUVFjQUFCaUxvQU1BQUl4RjBBRUFBTVlpNkFBQUFHTVJkQUFBZ0xFSU9nQUF3RmdFSFFBQVlDeUNEZ0FBTUJaQkJ3QUFHSXVnQXdBQWpFWFFBUUFBeGlMb0FBQUFZeEYwQUFDQXNRZzZBQURBV0FRZEFBQmdMSUlPQUFBd0ZrRUhBQUFZaTZBREFBQ01SZEFCQUFER0l1Z0FBQUJqRVhRQUFJQ3hDRG9BQU1CWUJCMEFBR0FzZ2c0QUFEQVdRUWNBQUJpTG9BTUFBSXhGMEFFQUFNWWk2QUFBQUdNUmRBQUFnTEVJT2dBQXdGZ0VIUUFBWUN6WGJEY0FBREJ6S2grNGJiYWJnQXhxM2ZYY2JEZmhza09QRGdBQU1CWkJCd0FBR0l1Z0F3QUFqRVhRQVFBQXhpTG9BQUFBWXhGMEFBQ0FzUWc2QUFEQVdBUWRBQUJnTElJT0FBQXdGa0VIQUFBWWk2QURBQUNNUmRBQkFBREdJdWdBQUFCakVYUUFBSUN4Q0RvQUFNQllCQjBBQUdBc2dnNEFBREFXUVFjQUFCaUxvQU1BQUl4RjBBRUFBTVlpNkFBQUFHTVJkQUFBZ0xFSU9nQUF3Rml1Mlc0QUFNQmNDL055TkRjbld3ZTdlK1VOaGlMM2M1MU9mV0JoalU3MDl1dEViNy9haHZ6VGZ0Zkt3bnh0THl1T1hQK3dya0dTbE85eTZkNzVWWkg3djIxdVU4dmcwTFRmaHlzRFFRY0FrREYzVjFmcTFqbGxDdHUyOW5aMDY1c242eVJKVzh1S2RFZFZ1ZTZvS2xjZ0hOYUhYeitrb1hCNFd1OWFtSmVqUDVoYkdibStGSFJ5bkk2WSsvczZlNUlLT2orLzRkcHB0U2ZhdlhzT3BLMHVwSWFnQXdESUNJZGxhVXRwVWVSemUxU3Z6ZmF5a3Nqbnd6MTkwdzQ1bVhhZ3F5ZW1SMm95ZVM2bnJpMHB5bUNMa0N5Q0RnQWdJOVlXNWF2UVBmcHI1cVhXVGtsU2ljZXRqU1dGa2Z1dmQzVExhVm1UMWhlMmJkbnBiMlpTem5sOTZraGhlSzBzeTBQUXVVd1FkQUFBR1hIYm5QTEk1MU45WHRVUCtDUkp0MWVWeHdTYmp5OWRvSTh2WFRCcGZXOTA5dWloNDJma3RDemRXRkdpdTZzcjlRL0h6NmpiSDVoeUc0dmNidDFRVWFJWExuYklGeHEveCthOTg2ckcvUTZYTjRJT0FDRHRDbHd1YlMwZG5SaTh1N2xOa3VSeE9IUjdWQUNhaXIvZnNFS0w4bklsU1hkV2xldngrdVlwMTNWelphbnVYMWlqOTE5VHJXZGEydlgvempVbUxNZlExWldMb0FNQVNMdmJxOHJsZG96MjJsenF6Ym16dWtMRkh2ZTA2bjZycXpjU2RPNm9xdEF2R3k0cU1NVTVQcmZPS1pNazVUaWRLcDJnWFlTV0t4ZEJCd0NRVmxrT2grNkpXdVYwU1k3VHFmZlV6SWxjSCtucDAxTk5yZnFmcTVaRTdpV3pPdW1abG5hOXAyYU9ISmFsUXJkTE4xV1U2UG1MSFNtM2MzVmh2bXB5c2lQWHUxdmFZNzVucFpRWkNEckl1QS8vNFEyejNRUUFJNTZlZ1hlOHM2bzhaaEx5SlI5WU1EZm0vcy9ybTVYamNxWmNmL3VRWDI5MzkwWjZXZTZaV3ptbG9ITkhkVVhrYzUxM1FDZDYrNVhuY21yWDlSdFNyaXRaaEtlWlI5QkJ4ajN3N2gyejNRUUFJNTdPOEMvYVBKZFRmencvZnVKdVRVNTJUTERZMzltalk3MzkybHc2dFNHaFoxcmFJMEhubXR3Y3JTek1UK241RW85YjEwZHRMdmpicHVFNVJHRmJhdklOVHFsTnVEd1JkQUFBYWZPbjExU3J3QlgvcTZWNWNFaG4rZ2UwTkQ5WC9uQllqNDVzNWpmV2VKdjBmZnZVT2YyK3JUTnlmYUNyVjEzK2dFcEc1dFhjVVZXdVUzM2VwTnQ1ZDNXRlhDTXJ2M29DUWIzU1BseTNMeFRTcHc4Y2s5dGhKYlVTTEZuZnJUMnZrRDFiaStPdmJnUWRBRURhekkyYTh4SXRiTnY2MzZmUDY2RU5LL1Y0ZmZPMGoyQUkyN1plYXUzUWUwYVdmVzhySzBtNnpteW5RN2RYamE3OCtsMXptd0xoMkJEaXRDemRWRkU2clRaRys5N3Blb0xPTENIb0FBRFM1bmhQdnpZV0YrcDB2MWRMOC9OaXZqdnY5ZW5idGVlMHA2MXIzT2VIUW9sWFR3VVRoSVRubzRLTzIySHBsc3F5cE5wNFIxVzU4a2Q2blliQzRjalM5NG5hZE4vZXQyUHVGWHZjZW1UcnVzaDFvcmszUDkyK0tXYmxHV1lIUVFjemJ0ZVRyK3FIVCt5WjdXWUFWNlhLQjI3TGFQMm4rNzNxOUFmMDBQR3orbjVVRUxqa2xRbENqcVM0UURHUlp0K1FUdlY1dGJ4Z09GQlZaSG1TZWk1NnFmZ0xGenZVRnd4T1dEN0w2WmowM0t0MG5vdUY5Q0xvQUFEUzVteS9UMzk3OUxTNnByRmJjU3BlYXUzUWt2eGM3ZS9zMFVBb3BIY2swYXZ6V0gyVFZoWG1hMjFSZ1o1b3ZEaHArYUJ0Njhkak5oTE1jVHIxdm11cUk5ZTdFc3c1dW45aFRWSkhXeUN6Q0RvQWdMVHBEd2JWUDBrUHlVUit2RzFqd3Z1ZC9vQStkZUJvM1AyWDI3cjBabWVQT3Z3QjNWVmRrVlRRT2RIcjFiOWZhRkZabGllcDg2c3NTVXZ5YzJQdXVSMk9tT3V4MzB2REI1bGk5aEYwQUFDWGpTeW5JNlg3dmxCb3dqT3FKcExzSVozSlRFeE81OFJscEJkQkJ3Q0FNUVpENFFrMzkwdG1Nakl1RDFkazBQbE9EdDJCVjVMRG4vcDZ6UFZtU1p2NTMvQ3k5VWtmUzJBeGV5WUxERTdMR25mUzhkamRtS3V5c3lSSnBWbXhaMWlWZXR5Ujc4YTZ0RVE5MWNuRms1WC94eE5udGErak82VTZrUjVYWk5BQkFGeWRxckt6OUsxclZ5ZFY5dHViMXlTOC82bmxDOGQ5NWxMUWVqbHFjOEpFM0E2SHRrWHRyRHhaK2ZZa2g4bVFmZ1FkQUFERytPZFQ1eWI4dnRqampnazZrNVhIN0NIb0FBQXdvaVluTytrZW8yakpEblV4bDJmbUVYUUFBQm54ZG5kdjVMTnZuQjJQZXdOQkhlN3VTN3JPNXNFaGZXVGZvV20zYlR3NVRnZUhlaHFHb0FNQXlJaS9QWHA2MGpLMWZWNTk1V2h0MG5XR2JWdDlnYW52MHpPWnZvRDA2UVBITWxZL1psN2lqUWtBQUFBTVFOQUJBQURHSXVnQUFBQmpFWFFBQUlDeENEb0FBTUJZQkIwQUFHQXNnZzRBQURBV1FRY0FBQmlMb0FNQUFJeEYwQUVBQU1ZaTZBQUFBR01SZEFBQWdMRUlPZ0FBd0ZnRUhRQUFZQ3lDRGdBQU1CWkJCd0FBR0l1Z0F3QUFqRVhRQVFBQXhpTG9BQUFBWXhGMEFBQ0FzUWc2QUFEQVdLN1piZ0FBWU9hMDducHV0cHNBekNoNmRBQUFnTEVJT2dBQXdGZ0VIUUFBWUN5Q0RnQUFNQlpCQndBQUdJdWdBd0FBakVYUXVSeFlzOTBBQUFETXhENDZHVmEyYzVPeTVwU3E3K2haOWRkZWtCMEl4cFdwdkd1SGlqZXZsUGRNbzd5bkw4aDdwa0dCenQ2TXQ4M2hkcW4wcGsxeDl6dGVlbE4yS0J5NXRseE9sZTI4TnE1YysvTnZaTFI5cWJBY2xwejV1WElWNU1wVmtCZjV0N3N3VjkwSFRzcFgzekxiVFFRQXpBS0NUb2FWM3JCQjJkWGxLcnRwazhMK2dMeW42dFg0ODJjVjZPcUxsQ2xhdjB4WmxhWEtxaXhWNmZaMWttM3IrQmUrcDJEL1FFYmI1dkM0VmYyZW0rUHVkKzU1T3lib09OeXVoT1dtRW5TeTVwVEprZVdXWlZtU3c1SXNhN2hEeTdJa2gwTU90MU9XMnlYSHlEK1cyejE4eitPV016dEx6cHdzT1hPSC8rM0l5UjYrenNtU015ZDczSjR4ZDJtUjZuL3d4TGh0S3Q2eVNxN0MvSlIvbHFtNm5BSWlBSmlPb0pOQldSVWx5cTR1ajF3N1BHN2xMcG1uWU85b2dQR1VGU203cGlMbXVZSHpMUmtQT2JObDNuMTNLWGRCOVl5K3MzRDlVcm1MOGhYbzZVLzRmZG5OMTg1b213ZzZBREJ6bUtPVFFZVWJsc1hkNnoxVUt6c1VHaTJ6Ym1sOG1jT25NOXF1cTQzbGNLaGt4L3JaYmdZQVlCYlFvNU5CUlJ1WHg5M3JPWEFpNXJyNHVqWHhaZDQ2bWJFMlhVM3NVRWdoNzZDQ1hwK3lLa3RUZXZiSVo3NlJsallzL3V5ZnpYZ1BGZ0JnRkVFblE3S3J5NVZ6VFZYTXZVQlB2L3BQbm85YzU4eWZvNXg1bFRGbHdrTitsVTZqOThGYmUwRjl4K3ZpdjdBc3liYW5YTzlzc0VOaGhZZjhDZy82RlJyNWQrNml1VEZsZ3IxZXRlN2VxNURYcCtDQVR5SHZZQ1RjaElmOFUzNzMybTk5YnJyTkJ3QmNCZ2c2R1ZLeVBUNnNkTDErUkhaNE5Hd2tDalNPTEk4cTNubmR0TjRkSFhTeWF5cFZjZHRXV1U2SDZuLzQ1TFRxVFViUnBoWHlubWxRc05lYjlETm5IdjZKd29HZ3dvR0FiSDl3K0xNL0lEc1lpaXU3N3AvL0l1WTYyRGVnanBmZm1uYTdBUUJtSXVoa2dPVnlxbVRycXRpYnR0VDEydUhJcFNQYm8rTE5ZOHFrVWQ2U2VhcThjN3Z5Vnk0WWZuM1lscWUwU1A3T25veTkwNUh0MGJ6NzdwYmxjS2pud0FtMVBiOWZnNDJ0a3o0M2NMNDVZMjJhcXVOZi9GNWE2bG40WDkrcm5QbHowbElYQUNCMUJKME1LTnF3VE02OG5KaDdnMDJ0OG5lTWhvenluWnZreVBaa3JBMzVxeFpHUW80MHZNOU0yYzVOYXY3MWl4bDdaOUdtRlhLNGgvOUtGVzlkcmVLdHE5WDZ1OWQwOFRkN0puMTI3VGMrTzZWM1pzK3RTT3JaaHAvdFZ2Y2J4NUt1dDNqTDZpbTFaeXhYZnM3a2hRQUFHVVBReVlEeVc3ZkczUXRIRGNNNFBHNlZ2V05MUnR2UStlb2hWZDUrL2ZEY25CRWwyOWZwNG0vMktPd1BaT1NkSlZ2akoxWVAxRFVsOWF6bGNrN3RwVlp5ejFxTzFCWVlKdG8zQ0FCdzVTSG9wRm5CcWtXVERsV1UzckJlcmpFOVBnUG5tM1htNFo5b3pkYy9MWWZISGZQZDRVOTlQZVYyQkRwNzFYZXNUZ1ZyRmtmdU9YT3lWSHpkYW5XK2NqRGwraWJqS1N0UzNwSjU4VzA0Y1M3dDd3SUFJRmtFblRTcnVPUDZDYjkzNW1hcjhvNXRjZmZibjB2L0puSWRldzdHQkIxSkt0OTViVWFDVHVtTzlYRTdFM2Z1UFh4RnJQUTY4L0JQWnJzSkFJQU1JZWlrVWQ2U2VYRzlHbVBOdWVmR3VQazdRNjJkNmpsWW0vYjI5Qjg3cTBCUHY5eEZvOGNiWkZXVktYL0ZncGhsN3RObE9Sd3F1WDV0ekQwN0ZGYm5xNGVTcmlQWlhxdXhxNjRHRzl0VSs3VkhrMzdQZVBYTWxzNDlCOVg0K0RPejNRd0FNQlk3STZlTEpWWC9wMXNtTEpKZFU2SFNHemJFM2IvNDlKNk05SHpZWVZ0ZGU0L0UzVS9VaHVrb1dMdEVyc0s4bUh1OWgycFRXbUlPQUVBbTBLT1RKaVZiMThSdEVEaVdLeTlIbGlOMmZNZlgwS3FldHlmZUNibjhsczJUdm4rZ3ZrVURaeHZqN25lOWRuaDRxQ3pxdFlYcmx3NEhrNmlETzZlai9PWUVKNkQvL3ZMZTI2WnpUL3FINzZiQ2U2Wmh0cHNBQUVZajZLU0J3K1BXbkhmZk5HbTUvbFAxNm5ucnBJbzJyUmkrWVV0TnYzaE9tcVF6cC9xOTc1aTA3clpuOXlVTU92N09IdldmT3EvOEZkRkx6UjBxM2JaV25YdVNIMW9hVDNaMXVmS1dYUk56YjdDcGZVcS93S3ZmZTZ2S2I3azJ0ZmZYVkV3NkROWCs0Z0UxLy9MNW1IdlJ3MFY1eSthbjlNN3A4dFplbU5IM0FjRFZqS0NUQnU3aWdwaDVNQk5wL3VVTEtsaXpXQTZQVzExdkhFMFlUdEt0YTkvUm1LQWpTU1U3MXFzemFnUERxU3JibWFBMzU2VTNwMTN2VEZyODUrK2IwZmROWlJVZEFHQnFtS09UQmtOdG5RcjVocElxRytqcFYvdnoreFhvNlZmekwxL0ljTXVHOVI2c2pUdjN5Vk5hcFB5VkM2ZFZyNnNnVnlWakRpVU5lWDNxM245ODNHY3NhOHpTckN0Z1ZSWUE0TXBGajA0NjJKTHZ3a1hsTHg4ZXdva1pua3FnN2RsOTZqOVZyOURBNEl3MEwrd1BxT2ZBU1pWc1h4ZHpmN3FUa3N0dXZsYVdPL2F2VU9lcmh4UU9CTWQ5WnV6bWZ2WWs4NFNpendaTDF0aDVVS25xZlBYUWhDdkdsdjdGZlRIWGZjZnF4dDM5dVhUSCtta2QwZ29BbUI2Q1RwcjQ2bHVVdi93YUJmc0cxUGh2ejA0WWRNTCtnTHluazUrbmtZNmhqcTQzanNVRm5iekZOZE9xcyt6R2pUSFhkaWc4NlNSa3l4WDdWODRPeFIvY0dlM0laeDVPdVYzVFhUcHVoMElwblh4dWg4UGpscC9zNXdNQVpCWkJKMDBHbTlva1cycjR5ZThVOHZwbXV6bHh2R2N1S05EWkszZHBZZHJxZE9abXgxejNIRGloUUUvL0pNOWt4VnlIaDFJN2ptTCtCKytKMjRmby9QZC9sZFpBVVhiVEpwWGRGRC8zYUR5RmE1ZW9jTzJTdEwwZkFKQSt6TkZKazhHbWRyVy9zRjk5eDg3T2RsTVNzNlh1TjBmbnpndzJ0NnZsaWQ5UHE4cjZYVTlwc0trOWN0MzIvQ1M3TzF0V1hEZ0srVklZdnJPa29tdFhxR0RWd3NnLytjdXZvZGNFQURBdWVuVFNaT2hpaDFxZW5GNXd5TFN1ZmNlVVZWV21qcGNPcVA5VXZWeDVPYXI2dzUxVHJxL253QW4xdkhWQ2hldVdLVy9wZkEwMnRrMVkzbDJZRjNlNFpzaWJmTkJ4RlNSNFBwV2dsS1RXMzc2cWk3OTlkZHp2eHc2TmRlOC9yZ3MvZWpwaDJUbDM3MURsM1R2UzJqNEFRUElJT21reTJhVGE2VWgyenNtRlhVK3ArOENKY2I4ZnV0aWg4NC84T2wzTkdtWVA3NExjZTJqeUl5dzhaVVZ4OXlZYjZvcVdhRTVSc0c4ZzZlZVRsYnVvSnVFSjlPUEptbE02YnZuY1JkT2JCd1VBbUI2Q0RtWk0xdHp5dUh1QnJ0NmtuODlmdFNqdW5yKzFhMXB0U3ZpZWxRdVV2M0xCNUFWSDVNeWZNK21KOVFDQTJjRWNIY3lZbkhueFlXQ292VHVwWjkxRitTcmVzaXIrK2RiT2FiY0xBR0F1ZW5Rd1kvS1d4aCsxTU5tOEhrbVNaYW42ajIrVnd4My8xN1g4bHMxeUZ4ZW9ZOC9CS2U4eW5lcnkvVlRtNkFBQVpoZEI1d3FRN0E3S3ZvYUxHVzdKMUhuS2lwUlZXUko3MDdaalZtMTF2UFNtZXNjY2NPcHd1elQzM3R0VXRIRjV3bm90dDB2RlcxZXJlT3RxRFRhMnFlUGx0MVQzTDcrUTdSOWR0ajdSUEtEcDdya2pTY1ZiVmlYc2Jackl4YWRmVWV2dXZkTitOd0JnWWdTZEswRDdpNm1mSGJYc2YzeG84a0xqN0NDODVMTWZpRDJhWVp4eXlieGo0RnlUR2g5L0p1RUdpcjZHMXBpTjl2d2RQZkozOUVnYTN0MjRjUDB5TGZ1ckR5ZWN4SnhJZGsyRmF0NS9oMEsrSVhXOWRranR2MzlMZ2M3azV3QUJBTXhEMERGVWRrM0YxSjlOTUdsNHF1OEllbjJTcFlUSElQU2Zxbys3bDFWWnFxS055MVN5WTcwOHBZa0RqaDBLcSsyNWZTcmV0RktlaXVLNDc1MDVXU3EvZGF2S2J0bWkza08xYW45aHZ3YnFtaExXMWZMa3k1UCtER05WalRtcGZyQ3hWZDBIVG81VE9yRlVkc1lHQUV3ZFFRY1pWN1J4aFR6bDhZR2s5MUN0WEhrNXlsMHlUM2xMNTZ0ZzVRSmxWWlZOV0ZmSU42UUxqejZ0dm1ObjFmcWJQU3JldWthVmQyNUxXTC9sc0ZTMGNibUtOaTdYd1BsbVhYenFGZldmUEI5VHB1MloxMVArZWVLQ1RuUEhsT29CQUdRZVFRY1pWN0JxWWR3OWYyZVBCdXFhTk9kZE42cnlqbTFKMWVPdHJWZkR6LzVEL3BHVlduYllWdGZyUjlUOXhqRVZYN2RhbFhkdUgzZVlLM2RCZFdRNHpsTlJyQlZmZW5CcVAwd0NVNW1qYzBuUGdST3EzL1ZVMnRvQ0FJaEYwRUhHTlQ3MmpDU3BaTnZvb2FJZHYzOWJrdFQySDYrcjVQcTFjaGZsai92OFlHT2JMdjcyMVhFM0piVERZWFh0UGFMdWZjZFV1bU85S3UvYUxsZGhYa3laM2tPbkV3NlZBUURNUnRBeFZEcE9QRStuaHAvdVZxRFhxOG83dGlrME1LaXUxdzVKR2o3SnZXMzNYczM5MDNmR2xBLzdBK285ZEZxZHJ4Mld0emE1Z0dLSHcrcDQ1VzExN1R1cThsdTNxT0xXclhKa2UyUUhRMnIrMWVqS3RiRFByNjdYRHFmdmg1dUdnZlBOczkwRUFEQWFRU2REV3NlY2xSVG83a3ZxdWZibjk4dHlPVFBScEZsMzhhbFhaUHVEQ2czNkZmSU5SZTUzdm5aWUZiZGZyM0FnSUcvdEJmVWRPNnYray9VSysxTTcyZnlTc0QrZzF0KzlwczZYMzFibFhkc1ZIQmlNck9hU3BHRC9nQnArdG52YVB3OEE0UEpuN1h6d0lYdnlZcGVYNytRa1h1Nk1LNFFsYWN6Zk9zdmxsQjNrRlBMTHdTZDlWOXovSlFEQXVEZ0NBak12d2U5UlFnNEFJQk1ZdWdLQXEwamxBN2ZOZGhOd0JXdmQ5ZHhzTnlGbDlPZ0FBQUJqRVhRQUFJQ3hDRG9BQU1CWUJCMEFBR0FzZ2c0QUFEQVdRUWNBQUJpTG9BTUFBSXhGMEFFQUFNWWk2QUFBQUdNUmRBQUFnTEVJT2dBQXdGZ0VIUUFBWUN5Q0RnQUFNQlpCQndBQUdJdWdBd0FBakVYUUFRQUF4aUxvQUFBQVl4RjBBQUNBc1FnNkFBREFXQVFkQUFCZ0xJSU9BQUF3RmtFSEFBQVlpNkFEQUFDTTVacnRCZ0FBekxTaUlFOVp6dUgvbmo3ZTYxVWdISllsS2RmbGpKUVpDSVprajN5dXlzNkszTy93QnhRSWg5UFNqZ2NXelZQN2tGOW4rd2RVMis5VklHeFAvcENrNzJ4ZW8ySzNXNUowMzk2M3h5MzM4eHV1alh5K2YrL2JHZ3lscDkxSUQ0SU9BQ0FqL256NVFzMFpDUytmMkg5RWJVTis1YnFjMm5YOWh0RXlieDVWeStDUUpPbmJtOWRFN24vcDhDbWQ2TzJmZGhzSzNDN2RNN2N5Y3YzZjNqeWkxa0YvVXM5bU94MlJvSGFKMDdJbWZNWWhhOXd5SWR1TzFISC93aHE5ME5xaDgxNWY1UHYxeFFYNnk1VkxrbXJiV0o4L2VGek52cUVwUFdzNmdnNEE0SXJ5cjlldFU5RklUOHQ0UHZiR1lYWDdBMXBla0JlNTErMFBKQjF5RWluMnVQWEkxblVUbG5sMDI0Wnh2N3QzendGbE9SejYzTXBGdXJha1NEc3JTdlhYUjJwVlB6QWNkaHlXRlJlc2t1WFF4QUhzYXNZY0hRQ0FzVFlXRjBZKzEzbDlxc2p5alB0UGdTdnovKzIvcnJoQW0wcUtKQTMzTm4xNTdWSlY1MlJOOGhTbTQ0cnMwZm1rTDdueFZWd2VYbnJrOHpIWHU1NThWVDk4WXM4c3RRWkFKaTNNeTlFWDF5eVZwSmpnOExVTkt4V1dyVThmT0paU2ZWbE9oejZ4ZElHK2Y2WmUzbUFvNWZac0xTMktmTjVVVXFoLzJiSjIzTExQdExUcjV4ZWE5V2NMNXVyaVlPd3cwTXJDZkozbzdkZjdYbjBycnUva3NSMmJJcDgvdFBlZ2hoTE1MYm8wYkxXL3MwZTc2aHIwNFVYekpFbEZicmUrdkdhWnZuam9aTnd6OSs0NU1HNWJLN0k4RS80c0dIVkZCaDBBd09YSmFWa0poNVVLM0tuL3VuRllsajY3ZkpFMmx4Yko0M0Rvb2VOblpFdDZjTi9oaE9Xakp3VkwwdXJDZkpWbGVWSjY1L3pjSEwyanNreG4rd2RpN245MTNYS2Q2dk5xYVg2dUhCUE0weGx2NkNvNnRQeW1xVlVGTHFmK1pINjFKS2s4eTZOUHJWaWtYelcwcE5SV0pJZWhLd0RBWmVsalMrWnI4MGlQekpiU29waEp4Y200czdvaTVYZk95UjRPUmkyRDhSTjdMd3o0NHU1TjFlUDF6ZHJUM2lWSmFoZ1kxSGRyejZXdGJzU2lSd2NBa0RabitnY2l2UmZmMmJ3bWJ0VlZYdFRTY21sMHBkWGVqdTZZKzM4eXYwb2JvdWJYOUFhQ090amRtM1E3cXJPemRIMVpjZVQ2LzU2OW9OODF0MFd1RitmbjZtc2JWa2JxL3VpK1E1S2sreGZXU0JvT09tdUs4aVBsSDYxcjBEbXZUNCtjdVJEM3JtU0dycHlXcGJCdEszcml4WGRyejZ0enlLOWZYR2pSUUNpa3VUblpTZjk4U0I1QkJ6UHVnWGZ2bU8wbUFGZXRwMmU3QVVtS0RqbDl3YUMrY3JSV0Z3WUdrMzcrUHkrWUc3UE1POWNaRzdDVzVPZEdQamY1UnV1OUpqY243cDRrdmREYUViTXNmandUcmJyNjZ5TzFPdHJURjdrT2hNUDYwYm5HU2V2RTlCQjBNQ3NJTzhEc2VIcUNDYTZYbzc1Z1VGODljanBtdjVsa2xubXZMTXlQdWQ1VVVxaGZSczJCV1Z0VUVQbDhMcXJ1QlhuRFFhZmVtM3lveXBRZmI5czQvcGVzSms4YVFRY0FrSEh2cXFsVXZ0T2xIOVRGRHYzODNiSFQ2aGdLeUJzS2FWdlVVSk0wdkR2eVY0L1VxdEdYZXVnNDN0dXZWVkZoWjBWaHZpcXlQR29iOHN0cFdURTlScGMySml4eXUxVGljU3RzMjJvWTgwNXZNS1I3OXh3WVhrbVdhc2l3aHdQYldKYWtQNXBYcGQzTmJmS0Y0bGVVVFhWUEhjUWk2QUFBMGliSDZkUzY0Z0l0eTgrTFdYMzFCOVdWQ1FOTHMyOG80Y1RmWnQrUXZucTBWbTFEVTl2ZzcvdG42dlhsTmN0MGNYQklLd3Z6WlVtNnU3cENQenJYcU92TGlpTnpoY0syclVQZHc4TkpRZHZXbzNVTkt2YTR4ejErNG50YjFxWWNRSVpDNFlSSFNDd3Z5Tk1IRnN6VnUrWlc2aGNYbXRVK3haOFZFeVBvQUFEU1psbEJuajYvY25IQzcxTHBDUGsvWitxVERqbmo3VGZ6aFVNblZlQjJSU1lkMzE1Vm9TZWJXbU5XYngzdTZZdjB0bmlESVQzVjFKcENLNmZueG9wU1NjTTlTUjljV0tPUHZYRTQ4ck04dG1OVFpJN1IzeDg3b3dOZFBkcFlVcWd2ckY0YWVYNmlmWFl3aXFDRGpMdjVZLzg0MjAwQU1LTHlnZHN5V3I4M3dSQ05KTFVPK3ZYcXlITHFaRnphWU0rU05OVXRZdHVHL0dvYk9jeHpjWDZ1c3AwT2ZXbk5NczNQSFYzZDlFeEwreFJybHo0eXNsSnJQRCs0YnYyNDN6a3NTOXZMUjRmcTN1anNpV3lJbU8xMHhFeWs3aC9uenhUSkllZ0FBTkttZitTWGRmUUJscEwwMTBkT0pWeGVQcGtkNVNWNlYwMmxYbTd0MHA3Mkx2VUVBaW0zNmRlTkYvVzVGWXNrS1Nia05Bd01hdCtZWmUycCtFN1VJYVNwV2w5Y0VETzA5OExGanNqbnlxellJeUdtT255SFljeDBBZ0NrVGJjL29IODZWYWVQN2p1VWxqa25PVTZubHVibjZjT0w1K20vTEprL2FYbUhaVVdHaEM3WjI5NmxVMzNldUxLNzZocW0zRnNrRFM5Wm4raWZpZHhjVVJiNTNPa1B4T3dSdExSZ2RPbTdOeGhTbDMvOGNGZWU1ZEVmMWN4SmVRZm9xd2s5T2dDQXRCa0toL1ZLVy9KRFZKUEpqZW9CNnAxZ0NNZVNkRU5GcWU2ZFg2VzVPZGs2MU4ycjNzQndlYmZEb2FGUTdPUmlYeWlrMXFINFNkQ3BtR3lPek5naktTN0pkVHAxWGRub0dWd3Z0WGJFQks2dHBhTkRXc2RHVm9TTnB6ekxvL3NXMXVpK2hUVTYyTjJydnpsNmV2S0dYMlVJT2dDQUdXTWxtSkpjNW5GclVkUUdmdEdpRHdhOUZGekcybHBhcFBjdm1Cdlo3RThhSHY3cERRUlY3SEhydjY5WUZMZXZUbzdUcWErdVc2NkhqcDlOMk51VGpBbjN1Wm5BalJXbDhqaEdCMVJlYUIwZHRscVFseE01OWtLUzluZE9QTFNXSHhVRTgyYmc5UFVyRVg4cUFJQVpVNWtkTzhUeXdVWHp0S21rVUh2SG1haGNtalU2aitYU0VNN1lxUFNYcTViRVhBK0Z3bkk1TEcwc0tkUW5saTVRaVdlMGprRFlsdHN4WEVPUjI2MnZyRnV1eCtxYjlVVGpSWVh0MUFheXByclB6VHVyUm9ldFR2WjUxZXdiN2xuS2RUcjFtZVdMSWorZkx4U2FjQUszcGVITkV5OXBtY0orUTFjRGdnNEFJRzBzU1M2SFF4NkhsWERpOFQzVnNRZHpiaDNwdmNoMU9XVnJOTVJVWjJmcG5IY2dadE8vMXNIaE9UL1ZPYkdUZFM4SmhNUGEzZEt1VjlvNjllNmFPYnFodkNUbSswYmZvUDdtNkduZHY3QkdPMGErYzFxV1ByQmdybTRzTDlHUHpqWHFVQXJuYVUwMGRPVjJXUHJwOXVFenNLTGowN0tDUEMzS0crMjllbkZrRW5LdTA2bS9Xck5VODZJbVN6L1IyS3JCcUNHM1VEZzJpTlhrWm10TjFKOVA5QTdQR0VYUUFRQ2t6ZHljYkgzcjJ0Vng5d08yclJ5bk0yWlk1cEtRYmF2Sk42VEZlWUZJRDhVbmxpM1FKNVl0aUpTeEpaMzFEa2lTM2p1dkt1WjVXOFB6WEI0NzM2UU9mMEJyaWdyaVFzN0I3bDU5ODJTZHZNR1EvdW5VT2ZVRWdybzc2blR6QlhrNVdwcWZtMUxRdWNTU2RGZDFoWWJDWWZuRHRrSzJyZlhGbzBkTVJBKzVSZS9JN0ErSHRhZTlTNHZ6Yy9YcDVRdGpEdlZzOGczcXljYUxNZS9wR0RNcCtadWJZditjajA4eW4rZHFSZEFCQUtSTmsyOVF2bEJJT1ZHcmp0cUgvT29lK1NYOWVIMlRQcko0ZVBWVVh6Q29aMXJhdGJ1NVRaMytnSnlXRlJNK291MXA2NHJVOGRQelRWcFprSzhzcDBPbit3ZjB5Smw2bmUwZmlKUTkydE9uVjl1N3RLTzhSQ0hiMXIvVk4rdlhVVU5UWWR2V0Q4NWUwTm4rQVQyNFpMNnlIQTZkN3ZmcTEyT0NSYkpzU1RzclM3VTBQeS9oOTI5MjlVUSsvK0pDczdvREFYMW80VHk5MGRrdFh5Z2syMWJNOEpvdkZOTERKK3JpVGtGdjhnM3F3c0JnekJMNVM1cDlRNnFkNGx3ajB4RjBBRkF3VmhNQUFBS3dTVVJCVkFCcFkydDRpR2hKZnA0R2dpRTErQWIxbzdxR3lQZTdXOXExcGJSWUI3cDY5R3hMZTh3djh4K2ZhNVFsYVZ0WnNRcmN3NytlK29OQnZkN1JIWFBLOTluK0FYM3JWSjBXNWVYcTN4dGFFczZ0K2ZHNVJ1VzdYSHEwcmtIMUE0bUhkRjVzN2RDSjNuNTlkUEY4N2FwclNHcU9UbTh3cUd3N2ZtN09rZTcrU05BSjI3YUd3bUgxQklMYTM5bWpuNTV2aWluN2JFdTdqdmIwS2RzeEhBYnJ2QVA2eG9rNi9hL1ZTK1FMaGZWM3gwNlAyK2FIVDV6Vng1Y3QwTkw4WERrdFMwSGIxdkdlZnYzcjJRdlRXaXB2TW12bmd3L3had01BVjRsTTc0d3NUVzgzNDh0SmljY2QyV3h1N0xEUldBN0xra05TV0VwNVV2TWx0MVNXNlZodlgyUXUwdVdvZGRkenM5MkVsTkdqQXdCSUt4TkNqcVFKTitvYksyemJTbndNYVBKZWpGcG1qdlJoWjJRQUFHQXNnZzRBQURBV1FRY0FBQmlMb0FNQUFJeEYwQUVBQU1ZaTZBQUFBR01SZEFBQWdMRUlPZ0FBd0ZnRUhRQUFZQ3lDRGdBQU1CWkJCd0FBR0l1Z0F3QUFqRVhRQVFBQXhpTG9BQUFBWXhGMEFBQ0FzUWc2QUFEQVdBUWRBQUJnTElJT0FBQXdGa0VIQUFBWWk2QURBQUNNNVpydEJnQUFaazdycnVkbXV3bkFqS0pIQndBQUdJdWdBd0FBakVYUUFRQUF4aUxvQUFBQVl4RjBBQUNBc1FnNkFBREFXQVFkQUFCZ0xJSU9BQUF3RmtFSEFBQVlpNkFEQUFDTVJkQUJBQURHSXVnQUFBQmpFWFFBQUlDeENEb0FBTUJZQkIwQUFHQXNnZzRBQURBV1FRY0FBQmlMb0FNQUFJeEYwQUVBQU1ZaTZBQUFBR01SZEFBQWdMRUlPZ0FBd0ZnRUhRQUFZQ3lDRGdBQU1CWkJCd0FBR0l1Z0F3QUFqRVhRQVFBQXhpTG9BQUFBWXhGMEFBQ0FzUWc2QUFEQVdBUWRBQUJnTElJT0FBQXdGa0VIQUFBWWk2QURBQUNNUmRBQkFBREdJdWdBQUFCakVYUUFBSUN4Q0RvQUFNQllCQjBBQUdBc2dnNEFBREFXUVFjQUFCaUxvQU1BQUl4RjBBRUFBTWI2LytOOFk4V25VZkViQUFBQUFFbEZUa1N1UW1DQyIsCgkiVGhlbWUiIDogIiIsCgkiVHlwZSIgOiAibWluZCIsCgkiVmVyc2lvbiIgOiAiMyIKfQo="/>
    </extobj>
    <extobj name="C9F754DE-2CAD-44b6-B708-469DEB6407EB-3">
      <extobjdata type="C9F754DE-2CAD-44b6-B708-469DEB6407EB" data="ewoJIkZpbGVJZCIgOiAiMjQwMzI1MzkzODE5IiwKCSJHcm91cElkIiA6ICIyODA3NzQ5NTUiLAoJIkltYWdlIiA6ICJpVkJPUncwS0dnb0FBQUFOU1VoRVVnQUFCYzRBQUFMdkNBWUFBQUJjSjFZOEFBQUFDWEJJV1hNQUFBc1RBQUFMRXdFQW1wd1lBQUFnQUVsRVFWUjRuT3pkZVhoVTVmbkc4WHNtazhrT1NTQUVRa0JXQVFFSnNvdGlLYUNvS09KU0ZoRXRvQllFTndRMHVJSXNncUlvU2tWTGFaR0FSVVVRUll4S2NRRVVVU2dLS0tzSkNRTFo5MHd5YzM1LzVKY3hRM1lTbkV6NGZxNkxxOHc1NzNuUE16Q0hYdDU1NTNsTmhtRVlBZ0FBQUFBQUFBQUFraVN6dXdzQUFBQUFBQUFBQUtBdUlUZ0hBQUFBQUFBQUFLQUVnbk1BQUFBQUFBQUFBRW9nT0FjQUFBQUFBQUFBb0FTQ2N3QUFBQUFBQUFBQVNpQTRCd0FBQUFBQUFBQ2dCSUp6QUFBQUFBQUFBQUJLSURnSEFBQUFBQUFBQUtBRWduTUFBQUFBQUFBQUFFb2dPQWNBQUFBQUFBQUFvQVNDY3dBQUFBQUFBQUFBU2lBNEJ3QUFBQUFBQUFDZ0JJSnpBQUFBQUFBQUFBQktJRGdIQUFBQUFBQUFBS0FFZ25NQUFBQUFBQUFBQUVvZ09BY0FBQUFBQUFBQW9BU0Njd0FBQUFBQUFBQUFTaUE0QndBQUFBQUFBQUNnQklKekFBQUFBQUFBQUFCS0lEZ0hBQUFBQUFBQUFLQUVnbk1BQUFBQUFBQUFBRW9nT0FjQUFBQUFBQUFBb0FTQ2N3QUFBQUFBQUFBQVNpQTRCd0FBQUFBQUFBQ2dCSUp6QUFBQUFBQUFBQUJLSURnSEFBQUFBQUFBQUtBRWduTUFBQUFBQUFBQUFFb2dPQWNBQUFBQUFBQUFvQVNDY3dBQUFBQUFBQUFBU2lBNEJ3QUFBQUFBQUFDZ0JJSnpBQUFBQUFBQUFBQktJRGdIQUFBQUFBQUFBS0FFZ25NQUFBQUFBQUFBQUVvZ09BY0FBQUFBQUFBQW9BU0Njd0FBQUFBQUFBQUFTaUE0QndBQUFBQUFBQUNnQklKekFBQUFBQUFBQUFCS0lEZ0hBQUFBQUFBQUFLQUVnbk1BQUFBQUFBQUFBRW9nT0FjQUFBQUFBQUFBb0FTQ2N3QUFBQUFBQUFBQVNpQTRCd0FBQUFBQUFBQ2dCSUp6QUFBQUFBQUFBQUJLSURnSEFBQUFBQUFBQUtBRWduTUFBQUFBQUFBQUFFb2dPQWNBQUFBQUFBQUFvQVNDY3dBQUFBQUFBQUFBU2lBNEJ3QUFBQUFBQUFDZ0JJSnpBQUFBQUFBQUFBQktJRGdIQUFBQUFBQUFBS0FFZ25NQUFBQUFBQUFBQUVxd3VMc0FBQUFBQVBXZnczRG9XTmIzT3B6eHJVN2tIbFJLZnFMeTdGbVNEUGw2QlNyRTJrek4vVHVxWFlPZWFodlVTMlo1dWJ0a0FBQUFYTUJNaG1FWTdpNENBQUFBUVAza2tGM2ZwM3lrTDM1N1N4a0ZTVlc2SnNBU3JDdkRSNnRYNkkzeU1sdlBjNFVBQUFCQWFRVG5BQUFBQU02TG81bmY2OE9FbDVTY24zQk8xd2RibStyYTVsUFVvVUcvV3E0TUFBQUFxQmpCT1FBQUFJQmFaY2pRdDBucnRTVnhtUnlHbzhiei9ibnBCRjBaUGxvbW1XcWhPZ0FBQUtCeUJPY0FBQUFBYXRVbmlYL1g5alByYW5YT0hxSFhhVmlMaHduUEFRQUE4SWN3dTdzQUFBQUFBUFhIN3VRUGF6MDBsNlRkS1I5cHgzbVlGd0FBQUNnTHdUa0FBQUNBV25FaTU0QStTbmo1dk0wZm03aGNSek4zbjdmNUFRQUFnR0lFNXdBQUFBQnF6SkNoelFtdnlHNFVudDk3bkh5dFZ2cW1Bd0FBQUJVaE9BY0FBQUJRWXdmU3YxUkN6cy9uL1Q1bmNvOXJYMnJzZWI4UEFBQUFMbXdFNXdBQUFBQnE3TXRUcTJ0MVBvdkpxbXViVDFGajM1YWx6bjF4ZXJVTUdkV2U4NU5QUHRGMzMzMVg0OXJpNCtOclBFZEpkcnRkUTRZTTBkYXRXMnQxM21MeDhmSEt5TWlvOXJtU1B2NzRZNDBkTzdiU2NkZGNjNDFXckZoUjdScFIrd3pEMEo0OWU1U1RrMVBsOGRuWjJTN0hUcDgrclgvKzg1OXlPTXIrbGtkY1hGeU42NVNrOVBUMENwK3IybjdtSkNrbkowZGZmdm1sVWxOVHEzVmRmSHk4UHZua2sxcXZCd0JROTFqY1hRQUFBQUFBejVhVUg2K1R1WWRyYlQ2THlhcFJyZWVvWFZCUGRRNitTdjg4L0tDUzh4T2M1NVB6RTNReTl4ZEYrSFdvMXJ6Ly9lOS9sWkNRb0JVclZzakx5NnZVK2NMQ1FtVm5aeXMxTlZXblQ1OVdRa0tDamh3NW9oNDllbWpnd0lHU3BEMTc5bWptekpsNjVwbG4xTGR2WDBuU3JsMjdGQjBkWGVVNjNucnJMWVdIaDFjNEpqOC9YOXUyYmF2U2ZKZGRkcGthTjI1Yzd2bng0OGZycnJ2dTB1MjMzMTZ0Y3lYbDVPVG8xS2xUbGRiaWNEaktEVmxSTzFKU1VsUlFVRkRxK05tZnFlKy8vMTZQUHZxb0prNmNxSkVqUjFZNjc1dzVjM1R5NUVrdFhyeFlmbjUra3FTREJ3OHFKaVpHWGw1ZUdqZHVuTXY0WGJ0MmFkYXNXUm8rZkxqdXUrKytNdWNzTEN4VVVsS1NUcDA2cGJ5OFBQWHAwNmZNY2UrOTk1NWlZbUlVRzF2NjJ5VG42NW5idlh1M1pzK2VyWVVMRjJyWHJsM2xYdHV5WlV0MTdOalIrZnI3NzcvWDBxVkxkZlhWVjFmNS9nQUF6MFJ3RGdBQUFLQkdqbVorWDJ0eldVeFdqVzQ5UjIyRGVrcVNBaTJoR2hveFJhdVBQZVl5N2tqbTdrcUQ4OExDUXAwOGVkTDV1bi8vL25ydHRkZTBlL2R1Tld2V3pIazhMQ3hNdzRjUEx6UHc5Zkh4VVc1dXJqTTQ3OWF0bTNyMjdLbjU4K2RyNmRLbGF0R2loWFBzeXkrL3JNREFRRW5TanovK3FNV0xGMnZod29YT1VQdmd3WU5hdUhCaGxmNGNNakl5dEdqUm9pcU5uVGR2bmhvM2JsenEvWlpVMFlyZThzNlZmRzlsU1V0TFUxcGFtbHExYWxXbE9sRTdacytlclo5KytxblU4WGZlZWNmbDJ3T3JWcTJTajQrUG9xS2lxdlQzZTkxMTEybldyRmxhc0dDQm5uNzZhWmxNSmcwWU1FQURCZ3hRVEV5TSt2WHJwL2J0MjBzcVduVTliOTQ4K2ZuNWFmRGd3UzQxN05xMXkvblpTRTFObFdFVWZUdkV4OGRITVRFeENnb0tVbXBxcWtKRFE2djBmcy9YTS9mRER6OG9JQ0JBWGJ0MjFiWFhYbHZ1L1VlTUdPRVNuQU1BTGh3RTV3QUFBQUJxNUdUdUw3VXlqOFhzb3pHdDVxaE5VQS9uc1l5QzAvb284ZVZTWXhOeURsWTYzK25UcHpWKy9QaFN4MmZObXVYeWV1UEdqWEk0SExycnJydlV2MzkvK2Z2N08zK1p6YTdkTFUwbWsyYk9uS2w3N3JsSHMyZlAxcXV2dnVvOEZ4RVJvWVlORzBxU2Z2dnROK2V4NHBXdUtTa3BsZFpjTEN3c3JNelZ0eFVwNy8xSzB2cjE2N1YrL2ZwcW5hdnMvdXZYcnk5M2xURE9yNGNmZnRnWjlzYkh4MnY4K1BIYXNHR0RWcTFhVldyc2xDbFR5cHpqN0wrM25qMTc2dmJiYjllcVZhdTBjK2RPOWV2WFQ1STBlZkprN2Q2OVc5OSsrNjNhdDI4dmg4T2hwNTU2U2dVRkJaby9mNzQ2ZFBqOUIxak5temRYZkh5OE9uWHFwQ05Iam1qbnpwMWF1blNwd3NMQ0ZCSVNJcFBKcEEwYk5tamx5cFY2NktHSE5HREFnRXJmNi9sNDVnekQwRGZmZktNQkF3YklZckVvTmpaV2RydGR3NGNQMTlpeFl6VnExQ2puV0lmRG9YWHIxcWxQbno1cTJiSjA2eWdBUVAxRmNBNEFBQUNnUmxKdHYxVjQzbXd5eTJMeWtjMlJXKzZZb3REOFdiVUp1c3g1TEtzd1dTc1BQNkpVVytsVjFLbjVpWlhXRlJFUm9ROC8vRkNyVjYvVzhPSERYVmE0N3R5NVUvSHg4YnJ4eGh1ZEs4MGpJaUtxdEhxNlFZTUdtajU5dXRhdVhlc1NyQ2NtSmpwWC9DWWxKVG1QMld3MlNVWEJka25YWEhPTnl5cjNlZlBtYWQ2OGVaSXFENjNMZTcreHNiRXFMQ3lVeGZMN2Yrb05HVExFMlk3bDJMRmo4dmYzZHdhTEpjL1Z0cVNrSk8zY3VWTTdkKzdVNU1tVEZSRVJVZXYzd08vR2pSdW5jZVBHS1QwOVhYZmVlYWU2ZHUycTJiTm55MlF5NmZISEg5ZVJJMGUwZlBseUJRVUZ1VngzK3ZScEpTY25TNUo2OU9naHd6QVVIQnlzQXdjT09NZEVSMGNyS0NqSWVlemFhNjkxZnM2S2p6VnUzRmo5K3ZWekJ1N3IxcTNUenAwN1hZSjFTYnJ4eGh0MTVzd1p6Wmt6UnlOR2pOQzk5OTViNlh1cnJXZXUyUDc5KzNYNjlHbGRjODAxem1OSGpoeFJmbjYrTHJua0VwZXhoWVdGV3I1OHVVSkRRd25PQWVBQ1EzQU9BQUFBb0VieTdWbmxudk0yKytndnJaNVNZMnRMclR6NnNOSnRwWU1zYjdPUHhyU2VxOWFCM1ozSHNncFN0UExJTktYWUVrcU5sNlE4UjNhWng4OW1OcHUxWjg4ZTdkMjdWeSs4OElLOHZMeVVsSlNrUllzV0tTSWlRamZjY0VPVjVqbGJqeDQ5RkJVVjVkSXIvZjc3N3k4MWJzYU1HZVhPOGVhYmIwcVNEaHc0b0VXTEZ1bmVlKzh0dHdkMFZkbnRkazJaTWtWTm16YlZwRW1URkI0ZXJqdnV1RU9YWG5xcDB0TFNORzNhTkYxMTFWV2FOR21TSk9tZWUrNVJwMDZkbkVHakpGbXRWa2xGcTNLTGUybmI3WFpKY280ckhsTlNjVXVPM2J0M2EvZnUzVHA4K1BlKzkxT25UcTNSKzBMVkxWKytYQTBiTnRTTUdUTmtNcGtrRmYwOTMzdnZ2Wm83ZDY1bXo1N3Q4dmUzZnYxNnZmUE9PeTV6dlBYV1c5Vys3OGlSSXpWeDRzUkt4NWxNSmsyY09GR1JrWkY2NmFXWDFLMWJ0eXJOWHh2UFhMSFBQLzlja3RTbVRSdm5zVDE3OXNqTHkwc2hJU0hPZnY0K1BqN3k5L2V2VW4wQWdQcUg0QndBQUFEQWVYTjc2d1ZxRlhpcEpPbk90cy9ybjRjZVVtWmhzdk84dDlsSFk5ck1VK3VBS09leDdNSTAvZXZvSTByS0w3c25kM1ZZTEJZOTl0aGptanQzcnBLU2t0UzRjV005Kyt5ekNna0owZHk1YytYcjY2dmMzUEpYd3BlVWxaWGxNallzTE16bC9EdnZ2T05zRzFHOGVXSEpUUW4zN3QyclJ4NTV4RG0rdUZkejhTYWdqUm8xcXJTdmVHVzh2THowNElNUGF1SENoWm93WVlJZWYveHhqUnMzVGc2SFE0OCsrcWd5TXpPMWFkTW1iZHEwcWR3NWlsZTdIeng0c0ZRd2VmMzExN3VNa2FTdnZ2cEtPM2Z1MUxmZmZpdXBxR1ZHdjM3OU5HN2NPQ1VrSk9qMTExOHZNMmpIdVZ1OGVMRVdMMTVjNnZobm4zMm1mZnYyNllVWFhuQlpXZDZ5WlV0Tm1qUkpyN3p5aW1iTW1LRkhIMzFVVFpzMmRibTJaQXVVNmlyZUhQVEJCeDhzMVg5OXlKQWh6dCtYL053TUhUcFVYYnAwVVdSa3BINzVwZXgyVDdYOXpFbEZHOTErK3VtbnBlNzE3YmZmeW02M3U3UTc2dE9uajU1ODhzbnkzemdBb0Y0ak9BY0FBQUJRSXo1ZWdlV2V5eWxNZC80KzFOcGNkN1ZickpXSEgxWm1ZYks4elQ2NnZjMDh0U29SbXVjVVp1amZSeC9SbWJ4Zks3eW5yem1nMHJwS0JuYVNOSGJzV0pmWHQ5eHlpeVRwNmFlZnJuUXVxV2dsNytiTm01MnZ6MjZuVWxCUTRGeVJYWEtGZHZHeHdzTENNdWY5N3J2dlhGNGJodUZjRVZ0VmZmdjJWVUJBMFo5Sng0NGR0V3paTXExYXRVcWRPM2VXWVJoYXRHaVJmdmpoQi9uNysrdVpaNTV4MlJ4Vktsb2wvdkxMTDd2MG5HN2V2TG1pbzZNbEZZV1NzYkd4aW82T1ZscGFtdDUvLzMzdDJMRkRrcHp6RFJ3NFVPKzk5NTZ1di81NjU4cmo5OTU3VDFMWks5Ung3aVpPbktnZVBYcG8wcVJKV3Jac21ZS0NndlRkZDk5cC9mcjF5czNOMVpneFk4cThidHEwYWZyNzMvK3V2LzcxcjVveFk0WnowMXRKdXZqaWkydGMxNWd4WTVTV2xpYXBhQ1g3NGNPSE5YMzZkT2Y1VHo3NVJOOTk5NTBlZWVRUldhMVdSVVpHVmpqZitYam10bXpab3B5Y0hKZGpLU2twMnJkdm44YU1HYU8rZmZ0S2toWXNXQ0EvUDc4cXZXOEFRUDFFY0E0QUFBQmM2QXlISEZsSnNxZWZsQ1g4WXBtOHF4Y1doVmliNm5nNTU5NkxteWQveXdLMUNpeHF4OURJSjFKM3RudGU3LzQ2VjljMG42eFdBYiszYWNpMVorcmZSeC9ScWR4amxkL1RwL0orMlN0V3JIQjViYlBabEp1YjYxeWhXcXg0Wlc3Skh1Tm5tekJoZ29ZUEg2NCtmZnBvKy9idCt1U1RUMHFOR1QxNmRLbGo1VzNXV2V6MDZkUGF2MysvSkNrdkwwOEhEaHpReFJkZnJBVUxGbFI0M2RuZWVPTU5tVXdtelpzM1Q3ZmVlcXVpb3FJMGNlSkU1ZVhsYWM2Y09kcStmYnVpbzZPMWFkTW16WjgvWDA4KythUTZkKzZzd3NKQ3hjVEVhUFhxMVJveVpJZ2VldWdoNTV3TkdqUndCcXVwcWFtS2pZM1Z3SUVEdFh2M2JqMzIyR1BPVUhINTh1VnEzYnExcE4rRDhtTEZBYWF2cjIrMTNvOGt5V0dYTGY0SHlXR3YvclYxbk1rblVONFJuYy9wMnNHREI2dDkrL2JPMWRkaFlXR3kyKzFhczJhTlpzK2VyYnk4UEdlSWZMWVdMVnFvWDc5K1dyZHVuYnAzTDJxTkZCa1o2Zno5ZSsrOXAyWExsbFc1bGc4Ly9GQldxMVhkdTNkWDgrYk4xYnQzYjBsRmdmWnJyNzBtU1JvMGFKQ3p2Y29YWDN5aEw3LzhVcWRPbmRMczJiTkxQWXRucSsxbkxqOC9YMisvL2JiYXQyK3ZRNGNPT1k4WHp6MWl4QWdGQndmTE1Bd2xKU1hwcXF1dXF1UlBBQUJRbnhHY0F3QUFBQmNnb3lCUCtmcy9VZTczNzZqZzE5MHk3RVc5cklPdWZVeitsLysxV25NMTgydXZIL1J4bWVjS0RadldIbjlTZDdWOVFVMzkya21TR3Z1MDFMMFh2KzR5THMrUnJWVkhwdXUzM0NOVnVtZUVmNGRLeDV6ZDltVFRwazFhc21SSnFWV3J4YTBnU3ZZWUh6OSt2RWFQSHUxY3RSNGNIS3lnb0NDMWJkdFdpWW11RzVNMmI5NWNkOXh4aHdZT0hPaGNXYjEzNzE0dFdyUklMNzc0b2pQZ1RFbEowYTVkdTV3cnc2V2kxYStOR2pWU1VsS1NObTNhcEtOSGoycjY5T2xsYmc2NmV2VnFyVnk1c3R5TlEwK2RPcVgwOUhSTm56NWQxMXh6alNaTm1xVERody9yaHg5K1VIUjB0QVlNR0tETEw3OWNMNzc0b2g1KytHRU5IanhZUC8zMGs3S3lzalI5K25RTkhqeTQwajlUU2VyY3ViUCs4NS8vYVAzNjlZcUppWEdHNW1YSnljbVJ4V0p4NlV0ZFZmbS9iRlBhNnI5Vit6cFBFZmJvRHBrREdsWDd1aTFidHFoWHIxNHV4MEpEUS9YQ0N5OVU2ZnFHRFJ1NjlDSy8vdnJyblMxNG9xS2lOR1hLbEhLdnRkdnQyclJwaytMajR4VWFHdXJjcUhQaHdvVXU0NzcrK210bFp4ZnRRekI5K25UMTZ0VkxvMGVQMW9BQkErVHY3NitubjM1YUR6MzBrSjUvL25tWFRYdlAxclp0MjFwOTVqNzQ0QU9scEtUb3dRY2YxQk5QUENHcGFGWDZ4bzBiMWE5ZlB3VUhCMHVTNHVMaVpMUFpLdnhzQXdEcVA0SnpBQUFBNEFLVHZ6OVdHUnVmbENNN1daYkdyZVhYYjV3c0lTM2tGUklwNzFhOUtwL2dMRzJDTHF2d2ZKNDlTNnVPUHFvSjdaY28xTnE4ZEQyT0hMMTFkSVlTY3crVmNYWFoyZ1gxckhTTXpXWnpidkluRmEyYWxxVDRlTmZlNlkwYUZZV1hUWm8wY1FuYmc0T0RxOVJ6UENJaVF1UEdqWE01RmhJU0lxbG9OWEJ4ditYdzhIQjE2dFRKT2FhZ29FQWZmUENCQmc4ZXJIWHIxdW1XVzI3Ujd0Mjc5ZHh6eituaWl5OVdreVpOWkRLWjVPM3RYZVo5YzNKeVhEWXVEQThQMTVJbFM3UjY5V3E5ODg0N3V1MjIyOVN0V3pldFhyMWEvdjcrTWd4REowNmNVTE5temVUajQ2UFkyRmdaaHFFdVhib29KeWRIUjQ4ZVZjdVdMV1d4VlB5ZmliNit2bFZlUVo2U2t1THlnNExxOExuNEtvVk1qS20zSzg3UEpUU1hpbnJQMjJ3MjU5OUJYbDZlckZhcmZ2NzVaNWUyS0pVcDZ3Y3diZHEwY2Rrd3M2VGR1M2ZydGRkZVUySmlvbTY1NVJhTkd6ZXUzTS9LdSsrK0s3UFpMSWZEb1I0OWVtakZpaFd5Mld5Njg4NDcxYk5uVDgyWk0wY3JWcXc0NTgvR3VUNXp2cjYrK3ZPZi82eTJiZHM2ajIzY3VGRm56cHpSbENsVDlQTExMMnY4K1BIT2Z2MmRPNS9idHdJQUFQVUR3VGtBQUFCd2dUQUs4cFN4OFVubDdYbGYxalo5RlREd1pWa3Y2aW1aVERXYXQ3RlBTelh6YTZlVHVZZkxIWk5kbUtwVlIyZm9yMjFmVkFQdkpzN2orZlljclRvNlF5ZHlEbGI1Zm8xOG1xdVpYK1g5bUk4Y09WSnFjMHVwZEN1SHQ5OStXOUs1OWVGKzg4MDNuZGVYNWV5KzZzVmlZMlAxd1FjZktDMHRUZGRmZjczV3JWc25rOG1rYWRPbTZjOS8vck1pSXlPMWR1MWF2ZjMyMjFxOGVIR3BsYStyVnEzU3h4OS9ySlVyVjdvRTYyYXpXWGZjY1lkdXV1a21CUVVGNmR0dnY5WFBQLytzUTRjT2FmLysvVXBQVDFlN2R1MTA1NTEzYXNpUUlmcjU1NThWR3h1ckZTdFdLRHM3VzJheldVMmFORkdqUm8wMFo4NGNsdzBtcXlvdkwwOS8vL3ZmNWVYbHBXM2J0cWxEaDhxL0hWQW1zMWZSNXhNVkt2Nk1MVjY4V0N0V3JORHMyYlBWcUZFajU0YWR0ZUhwcDUvVzExOS9yYWlvS0QzeHhCTnExYXBWdVdOMzc5NnRnd2NQNnZMTEw5ZjI3ZHQxKysyM0t5VWxSZXZXcmRQUW9VTVZIaDZ1N3QyN2E4bVNKYzRWNjlWUmsyZnV5aXV2ZEg2clJKSXlNakwwcjMvOVM3MTY5VkxqeG8yMWJkczJmZnZ0dC9MMTlWWExsaTNWcEVrVFo3c2hBTUNGaCtBY0FBQUF1QUFZaGZsS2k1a3MyN0dkQ3JwbXB2ejcvMVV5VlQrMEtzK1Y0YmZyUDhlZnFYQk1hdjV2V25uNEVZMXYvNklDTFkyVTc4alY2bVBST3BGem9GcjNHdERrZHBsVWVkamZxVk1ueGNiR3l1Rnd5R3cybDl1cTVlalJvNUxrYk5OUUhVT0hEdFdBQVFOY05oSGN2bjI3L3ZHUGY4Z3dERm10VmozNjZLT2xna2FiemFiVnExZHJ3SUFCYXRxMHFmTzQyV3hXang0OVpMUFp0SDc5ZW9XRmhaVVpVbmJ0MmxYLy92ZS90V25USm8wWU1hTFUrUTgrK0VDUmtaR0tqNC9YbGkxYjFMRmpSOTExMTEzcTJiT255LzE2OWVxbFhyMTZ5VzYzNjlDaFF6cHc0SUNPSFRzbXE5VjZUcUc1VkxTcTk4TVBQMVJXVnBiQ3dzSXE3Zk9PbWxtK2ZMa0NBd01WRWhJaWk4VWl1OTJ1bTI2NnFVcmZsckRaYkRwd29QTG43K3V2djFiWHJsMDFkdXhZcGFlbmErL2V2V1dPNjlxMXE1WXZYNjcyN2R1clM1Y3UycjU5dXlUcHZ2dnUwNUFoUTV3cndiT3pzNVdTa3VMOFZkeHZmTkdpUlVwT1RsWnljcklXTEZqZy9EWklTZWY2ekVseTlsUS9jK2FNcEtJKy9vTUhEOVl0dDl5aWlJZ0l2ZmJhYTNyNjZhZDErUERoY2dONEFNQ0ZnK0FjQUFBQXFPY01lNEhTMTB5UjdkaE9oWXg5WGRaMlY5YjZQVG8xdkZLUkFSMTFJcnZpbGVNcHRnU3RQUEtJYm12NXBEWW5MbFZjOXI1cTNTZk05eUoxRFJsUzVmRm56cHpSMUtsVDlmampqenVQblRwMVNuUG56dFhreVpQVnNXTkhKU1FrU0pKTG9Gd1ZXVmxabWpkdm5zYU5HNmUrZmZ0S2t2YnQyNmVZbUJpTkdqVkthOWFzMGEyMzNxclhYMzlkUzVZc0tSVUNSa1JFNks5L0xidWYvTWFORzVXU2txTDc3NzlmcGpLK0VSQVZGYVZMTHJsRWE5ZXUxWFhYWFNjZkh4L251Y0xDUXExYnQwNlhYWGFabm5qaUNkMSsrKzNhc0dHRGxpeFpVdWw3NnR5NXMxNTY2YVVLeDJSa1pDZ3pNN1BDTWV2WHIzZisvbi8vKzUraW82UEwzWGdWTlJNYUd1cXl5YWJkYm5mMjd5N0x6VGZmckVtVEpra3FhbC8weUNPUFZPaysrL2J0cTNUcytQSGpkZlRvVVQzOTlOTXVmY25OWnJOV3JseXBFeWRPS0RVMXRkeFYzQWNPSEZCb2FHaTV2Y1ZyK3N5VlplclVxYzdmaDRlSHEwV0xGanAyN0ppdXUrNjZTcThGQU5SdkJPY0FBQUJBUFpmOTJSTGxIL3BTRFVlK2RGNUNjMGt5eWFTaEVWUDB6eU1QeXU0b3JIQnNVbDZjbHYweXNjSXg1ZDNqMm9qN1pLN0dTdmxWcTFZcE56ZFhyVnExMHZIanh5VVY5VUxPemMzVnM4OCtxOWRmZjEwSER4NVVhR2hvdFZlY3o1Z3hRM0Z4Y2M0KzR6dDI3TkRjdVhNMVljSUVSVVpHYXMyYU5icnV1dXVVa0pDZ0J4NTRRUFBuejNkWkJUeG56aHdGQndmTGJuZnQ0WjJUazZPMWE5ZXFRNGNPNnQrL2Y3bjNIejE2dEo1NDRnbDkrT0dIdXZubW01M0hkKzdjcWF5c3JES0R2emZlZUtQY2pUcWpvNlBMdlZkeFVQN2dndy9xd0lFREdqNTh1TXVLMzRxY1BIbFN1M2J0cXRKWTFOeUNCUXRVV0ZqNkdUUU1ReE1uVG5UNUprR2pSbzMweGh0dlZEcm4zWGZmcllFREIyck1tREhsampFTVF6Tm56bFRYcmwzVnYzOS9yVnUzenVWOGNRdWdSbzBhS1RRMDFPVi9OMjdjcUhYcjFtbkZpaFVWMWxIVFo2NHlCdzhlMUgvLysxOE5HalRJdWNFb0FPRENSWEFPQUFBQTFHTzJZenVWL2RVYkNoejBrSHc3RHoydjk0cjA3NlJySTZacTA0a1h6OHY4UXlMdVVadWdIbFVlZi9Ub1VXM1pza1czM1hhYkFnTURuY2V0VnF0bXpweXArKzY3VC8vNjE3LzAzWGZmcVZ1M2JsV2V0M2lUMFlTRUJNMmZQMStYWEhLSlZxeFlvYlZyMTJya3lKRWFNV0tFUzFBOGMrWk1SVWRIYS9Ma3licjc3cnQxd3cwM3lHUXlsUnZVeDhURUtEMDlYVTg5OVZTRmRmVHAwMGVSa1pGNisrMjNkY01OTnpoN25XL1pza1ZoWVdHNjdMTFNtN2EyYU5HaTNPRDg3RTFJVDU0OHFjMmJOMnZidG0zTzFjTy8vdnFycnIzMldnMGRPbFRidG0wck5VZFpHMDZlT0hHaXd2ZUJtb21MaTlQUm8wZlZwazBiZGUzYVZjMmFOU3R6WEZaV2xnekRjUG5jV1N5V0N2dVZseFFVRkZUcDJPdXZ2MTREQnc0czg5ekREejljN25YbGJZQmJyTGFldVlyWWJEWXRXclJJVnF2VnBiMlExV290ODNNTkFLai9hcStwSVFBQUFJQTZ4Y2pQVnNZN00rUWRHYVdBSysvK1ErN1pzOUV3WFI1Mlc2M1BlMW5vZGVwWHpYbVhMVnNtWDE5ZmpSdzVzdFM1ZHUzYTZZa25ubEJVVkpUaTQrTTFZTUNBS3MxcEdJWjI3TmdoZjM5L1BmZmNjL0x5OHRMVXFWTzFaczBhalI0OVdoTW1UQ2gxamJlM3Q1NTk5bG4xNmROSHI3enlpaVpNbUtEOSsvZVhPZi9wMDZmMTdydnZhc0NBQWVyYXRhdkx1Yk5YRVp0TUpvMFlNVUlwS1NuNjZxdXZuTmQvODgwM0dqSmtTS1ZCWVdWKy9mVlhyVm16UmlkUG5sU1BIajAwYTlZc3ZmMzIyM3J3d1FmVnBrMGJaOWhaM0MrNlBQLzczLzhVRWhKU28xcFFwTGpGeVVjZmZhVEZpeGRMS2dxa1gzMzFWY1hIeDFkNGJmSDVxclF2T1ZmanhvMVR5NVl0YTNYTzgvM01GZC9qK2VlZlYxeGNuQ1pNbUZEaGFuUERNR3JsZlFFQTZqNVduQU1BQUFEMVZQYlhLK1RJU1ZYSStIOUw1ckpYR1o4UFF5THVWUVB2SnZyazVESTVERWVONXh2VWJJS3VhREs2U2h1Q2x2VDQ0NC9yMkxGak9uTGtpUHo5L2ZYOTk5Kzc5QUx2MTYrZnBrNmRxdkR3Y1BYcjE2OUtjNXBNSmsyYk5rMzUrZm5xMEtHRG5uamlDY1hGeFduYXRHa2FPclQ4RmYwK1BqNmFOV3VXb3FLaTlOWmJiNmxKa3labGptdlNwSWxlZWVVVkJRY0hLelUxVlljT0hWSkFRSUFLQ3d1MWJkczJsNVh6a25UMTFWZXJkZXZXenBCOTQ4YU5NZ3hEZ3djUExuUCtpbXFVaW5xY0Y3dnNzc3YwMTcvK1ZVT0dEQ2t6U0x6NDRvc2xTYk5telZMLy92MWxzYmorNTZYZGJ0ZisvZnUxZi85KzNYampqUlhlRjFWejk5MUZQd0I3NTUxMzFLSkZDOTEwMDAyS2lvcFN0MjdkWEQ0Ym4zMzJtYnk4dk9UbjV5ZUx4YUxzN0d5dFdiTkdYbDVlNnRDaFE2WDNTVXhNVk1PR0RlWHI2NnNqUjQ1SUtscDVYWm1hL3JDbXZEblA1ek5uR0laZWZmVlZiZDI2VmYzNjlkTk5OOTNrY3Q1bXN5a3JLMHNOR2pTUTJXelc0Y09IUzMzV0FRRDFFLy9hQXdBQUFQV1FJK3VNY3I1K1UzNTlicGRYbzFaLzZMMU5NcWx2Mk0xcTR0dEtIeWE4cE9UOGhIT2FKOWdhcm11YlQxV0hCbFVMdGMvV3NHRkRSVVZGNlk0Nzd0QnZ2LzBtU1JvMmJKanpmRUpDZ3VMaTRqUjkrdlJ5MjVlVXBVdVhMczdmejVvMVMyZk9uS25TS2x1VHlhUmh3NFpwNk5DaEZRWnY3ZHExazFUVUttWFdyRmt1NTg3dU1lM3I2K3V5TXYzdzRjUHEwS0ZEdVgyZHE5UGozR3ExVnRqVHVuZnYzcnI5OXR1MWFkTW12ZlhXVzJXT0NRZ0kwTlZYWDYySkU2dmYweDZsM1haYjBiY3VldmZ1WFc0UUxFa2ZmdmloOXUxejNYalh4OGRIVTZaTVVXaG9hS1gzZWZqaGg1V2NuT3h5ckdmUG51ZFFjZTA0bjgvY3UrKytxdzBiTnFoRGh3NktqbzR1RmY1blptWnExS2hSTHNlcThzTUhBSURuTXhsOHp3Z0FBQUNvZHpJM3pWYnVEKytwOGJTdE12dTdyMDJHUTNaOW4veVJ2amoxbGpJS2txcDBUWUFsV0ZlRWoxTHYwT0h5TWxlK3lyVXlpWW1KeXM3T2xwK2ZueUlqSTEzTy9mcnJyN3Jvb290S1hiTjU4MloxNnRTcHl2MmZ6NWFabWFtalI0K3FVNmRPVlZxcGE3UFo1TzN0N1JMYUdZYWg3Ny8vWG5hN1hXYXpXV0ZoWVdYV1d0YTlTMjRBS1VucDZlbEtTa3BTMjdadHk3MHVQczAwdWd3QUFDQUFTVVJCVkQ1ZVhsNWVpb2lJcVBRZXFOdFNVbEtVbFpVbHU5MHV3ekJrTnB2VnJGa3psMjljVkdUejVzMDZkZXFVN0hhN0xCYUx1blhycHFpb3FHclZzRzdkT2kxZnZyeEsvY0gvK2M5L0tpWW1wa2E5eEt2enpLV21wbXJhdEdsYXRteVpIQTZIbGkxYnByLzk3Vy9PVFVkTE1neERyNzMybW13Mm13ekRVSU1HRFhUZGRkZnhuQURBQllEZ0hBQUFBS2huSExucFNsbzBRUDc5eHl0dzBBUHVMa2VTNURBY09wYjF2UTVuZnFzVE9RZVVrcCtvUEh1V1pKSjh6QUVLdFRaVGhIOUh0Vy9RUzIyRGVzbXNQNjYxREFBQUFIQTJXclVBQUFBQTlVemU5Ky9KY0JUSXYwLzViVGIrYUdhVFdXMkRlcXB0a1B2YVBRQUFBQUJWWlhaM0FRQUFBQUJxa2NPdW5HL2VrdThsVjhzY1dIcERSd0FBQUFDVkl6Z0hBQUFBNmhIYnNaMnlwOGJMcjNmZFdXME9BQUFBZUJxQ2N3QUFBS0FleWR2M2tieENXOHA2VVM5M2x3SUFBQUI0TElKekFBQUFvSjR3N0FYSysybUxmTHRjSzVsTTdpNEhBQUFBOEZnRTV3QUFBRUE5WVR2OHRZeThEUGwwdnNiZHBRQUFBQUFlamVBY0FBQUFxQ2Z5RDM0cXI1QkllVGZyN081U0FBQUFBSTlHY0E0QUFBRFVFN2FqMzhpbi9WVzBhUUVBQUFCcWlPQWNBQUFBcUFmc0diL0pudktydkZ1ektTZ0FBQUJRVXdUbkFBQUFRRDFRY0hTbkpNbmFpdUFjQUFBQXFDbUNjd0FBQUtBZXNCMzdWbDZOVzhrY0dPYnVVZ0FBQUFDUFIzQU9BQUFBMUFPMll6dGx2WWpWNWdBQUFFQnRJRGdIQUFBQVBKdzlMVUgyMUJPeXR1N3Q3bElBQUFDQWVvSGdIQUFBQVBCd3RtUGZTSks4Nlc4T0FBQUExQXFDY3dBQUFNRERGUno3Umw3QnplWFZNTUxkcFFBQUFBRDFBc0U1QUFBQTRPRUs0dmV3Mmh3QUFBQ29SUVRuQUFBQWdBY3pDdkpVbVB5cnZKdDJjbmNwQUFBQVFMMUJjQTRBQUFCNE1IdlNVY2x3eUJMZXp0MmxBQUFBQVBVR3dUa0FBQURnd1FwUC9TSkpzalM1Mk0yVkFBQUFBUFVId1RrQUFBRGd3UXBQL1NLVGI1RE1RVTNjWFFvQUFBQlFieENjQXdBQUFCNnM0TlF2c2pScEw1bE03aTRGQUFBQXFEY0l6Z0VBQUFBUFppOE96Z0VBQUFEVUdvSnpBQUFBd0VNNWN0Tmx6L2hObG5ENm13TUFBQUMxaWVBY0FBQUE4RkQyMDRjbGlSWG5BQUFBUUMwak9BY0FBQUE4Vk9HcG55VkpsbkNDY3dBQUFLQTJFWndEQUFBQUhxb3crVmVaZkJ2SUhOREkzYVVBQUFBQTlRckJPUUFBQU9DaDdHa241QlhTM04xbEFBQUFBUFVPd1RrQUFBRGdvUnhwaWZJS0pqZ0hBQUFBYWh2Qk9RQUFBT0NoN0trbjVCVWM0ZTR5QUFBQWdIcUg0QndBQUFEd1FFWit0aHk1NmZKcXlJcHpBQUFBb0xZUm5BTUFBQUFleUo2V0lFbXNPQWNBQUFET0E0SnpBQUFBd0FQWjB4SWxTV2FDY3dBQUFLRFdFWndEQUFBQUhvZ1Y1d0FBQU1ENVEzQU9BQUFBZUNCSFdvSk0zcjR5KzRlNnV4UUFBQUNnM2lFNEJ3QUFBRHlRUFMxQlhnMmJTU2FUdTBzQkFBQUE2aDJDY3dBQUFNQUQyZE1TWlc1SW14WUFBQURnZkNBNEJ3QUFBRHlRSXl0SjVxQXdkNWNCQUFBQTFFc0U1d0FBQUlDbk1RdzVzcExrRmRqWTNaVUFBQUFBOVJMQk9RQUFBT0JoREZ1MmpNSjhtUU1hdWJzVUFBQUFvRjRpT0FjQUFBQThqQ01yU1pKa0RpUTRCd0JVTGo0KzN0MGxBSURIc2JpN0FBQUFBQURWNDhoS2xpU1phZFVDQUJlY3JLd3NuVDU5V2xsWldVcExTMU5hV3BwU1UxT1ZsSlNrcEtRa25UcDFTbDI3ZHRWRER6MGtTZHF6WjQ5bXpweXBaNTU1Um4zNzlwVWs3ZHExUzlIUjBWVys1MXR2dmFYdzhQRHo4bjRBb0s0aU9BY0FBQUE4akhQRk9hMWFBS0RlV2IxNnRWYXVYRm5xK0hQUFBhZkxMcnRNNjlhdFUweE1qQ1RKeDhkSHdjSEJDZ2tKVVVoSWlKbzJiYXJPblR1clpjdVd6dXU2ZGV1bW5qMTdhdjc4K1ZxNmRLbGF0R2poUFBmeXl5OHJNREJRa3ZUamp6OXE4ZUxGV3Jod29SbzNMdnJCN01HREI3Vnc0Y0x6K0c0Qm9PNGlPQWNBQUFBOGpEMjd1RlVMSzg0Qm9MNjY1NTU3SkVtblQ1L1crKysvWCtyOGhnMGI1Ty92WCtrOEpwTkpNMmZPMUQzMzNLUFpzMmZyMVZkZmRaNkxpSWhRdzRZTkpVbS8vZmFiODFqeDZ2S1VsSlFhdnc4QThGUUU1d0FBQUlDSGNiWnFDUWgxY3lVQWdQUGx0dHR1a3lRZE9IQ2d6T0M4S3FGNXNRWU5HbWo2OU9sYXUzYXR6T2JmdDd0TFRFeFVSa2FHSkNrcEtjbDV6R2F6U1NvSzdRSGdRa1Z3RGdBQUFIZ1lSMWF5elA3Qmt0bkwzYVVBQUR4RWp4NDlGQlVWSlMrdjMvKy80Lzc3N3k4MWJzYU1HWDlrV1FCUVp4R2NBd0FBQUI3R2taMUVteFlBUUtXeXNyS1VtNXZyZkIwV0Z1WnkvcDEzM25HMmFpbmVNTFRrUnFCNzkrN1ZJNDg4OHNjVkRBQjFDTUU1QUFBQTRHR0tWcHpUcGdVQUxtU2ZmZlpaaGVkRFEwTzFkZXRXYmQ2ODJYa3NOamJXWlV4QlFZR3pMWXZkYnBjazJXdzI1N0hDd3NMYUxCa0FQQXJCT1FBQUFPQmhqTHdNbVJ1M2RuY1pBSUJpaGtPT3ZFd1plWmx5NUtiTFpETEowdXlTODNyTEJRc1dWSGkrZS9mdXV2ZmVlOVduVHg5dDM3NWRuM3p5U2FreG8wZVBMblZzL1BqeHRWWWpBSGd5Z25NQUFBREF3emh5TStUdDI5RGRaUURBaGNjd1pNODRxWUw0UGM1ZmhXZU95TWpQa2d6RFpXallvenRrRG1oMFhzb3dtVXhhdFdxVnk3R3hZOGRxMkxCaEdqVnFsQ1RKYXJVcUpDUkViZHUyVldKaW9zdlk1czJiNjQ0Nzd0REFnUU5sdFZvbEZiVmxXYlJva1Y1ODhVVm5TNWVVbEJUdDJyVkxBUUVCNStWOUFFQmRSbkFPQUFBQWVCZ2pMME1tdnlCM2x3RUFGd3hIYnJyeWZsaXZuRjB4c2ljZGx5U1pyUDd5YnQ1VmZ0MUh5T3dYTEpOdkE1bjlHc2prR3lSemcvRHpGcHJiN1haWkxCWm5IL0tTQWdJQ3lqeCt0b2lJQ0kwYk44N2xXRWhJaUtTaVB1akZjNFNIaDZ0VHAwNjFVRFVBZUI2Q2N3QUFBTUNER0lVMkdRVjVNclBpSEFET08wZm1HV1Y5dmtSNWV6ZktLTWlUdGUzbENyanlYbmxIZHBPbGNXdko3UFdIMTJTejJlVGo0M1BPMTcvNTVwdDYrKzIzeXowL2R1ellNbytmM1I4ZEFPbzdnbk1BQUFEQWd4aDU2Wklra3gvQk9RQ2NONGFodkgwZktuUFRNekljZHZuM0dTdS9YaVBsRlhxUnV5dFRabWFtQWdNRHovbjZvVU9IYXNDQUFmTHo4M01lMjc1OXUvN3hqMy9JTUF4WnJWWTkrdWlqYXRXcVZTMVVDd0NlaStBY0FBQUE4Q0NPM0V4Smt0bXZnWnNyQVlENnlTak1WOGE3TTVYMzQwZnl1ZmdxQlEyZkk2OEdUZi93T29ZTUdWTG04Vk9uVGlrME5QU2M1c3pLeXRLOGVmTTBidHc0OWUzYlY1SzBiOTgreGNURWFOU29VVnF6Wm8xdXZmVld2Zjc2NjFxeVpJa2FOVG8vN1dZQXdCTVFuQU1BQUFBZXhMbmluRll0QUZEcmpNSjhwYTJlTE51eEhXb3dZcjc4dXQ4c21VeHVxZVdlZSs1eGVSMFpHYW5Dd2tJZE9YSkVWMXh4eFRuTk9XUEdETVhGeGNuZjMxK1N0R1BIRHMyZE8xY1RKa3hRWkdTazFxeFpvK3V1dTA0SkNRbDY0SUVITkgvK2ZMVm8wYUxHN3dVQVBCSEJPUUFBQU9CQkhMa1praVF6bTRNQ1FLMHk3QVZLaTdsUHRxUGJGVHpxRmZsMEd1eVdPaXdXaTN4OWZYWGJiYmVWT3JkNTgyYmw1T1NvVzdkdTFab3pOVFZWa3BTUWtLRDU4K2Zya2tzdTBZb1ZLN1IyN1ZxTkhEbFNJMGFNMEs1ZHU1empaODZjcWVqb2FFMmVQRmwzMzMyM2JyamhCcG5jOUFNRUFIQVhzN3NMQUFBQUFGQjFSaTRyemdIZ2ZNamV1bFMyUTE4b2VPUVN0NFhta2pSeTVFaDk4TUVIcFk0bkppWnErZkxsQ2c0TzFsVlhYVlhsK1F6RDBJNGRPK1R2NzYvbm5udE9YbDVlbWpwMXF0YXNXYVBSbzBkcndvUUpwYTd4OXZiV3M4OCtxejU5K3VpVlYxN1JoQWtUdEgvLy9ocTlMd0R3Tkt3NEJ3QUFBRHlJSTQ4ZTV3QlEyd3JpOXlqN2k5ZmwzKzlPK1Z4eXRidkxLZVg0OGVPS2pvNVdWbGFXbm56eVNmbjQrRlQ1V3BQSnBHblRwaWsvUDE4ZE9uVFFFMDg4b2JpNE9FMmJOazFEaHc0dDl6b2ZIeC9ObWpWTFVWRlJldXV0dDlTa1NaUGFlQ3NBNERFSXpnRUFBQUFQOHZ1S2M0SnpBS2dWRHJzeTNvK1dWNk9XQ2h6eXNMdXJLZFBPblR0MTVzd1pUWnc0VVZkZWVXVzFyKy9TcFl2ejk3Tm16ZEtaTTJmVXNtWExTcTh6bVV3YU5teVloZzRkS291RkNBbkFoWVYvOVFBQUFBQVA0c2hMbDhuYlZ5YUwxZDJsQUVDOWtQZlR4eW84ZlZqQlkxK1h5ZHZQM2VXVWFkU29VZXJjdWJPNmR1MWE3cGd4WThibzBrc3ZyWFF1UHorL01rUHpqaDA3NnZubm4xZElTRWlwYzRUbUFDNUVKc013REhjWEFRQUFBS0JxTXRZL3B2eERYeXBzeGxmdUxnVUFQSi9oVVBMU1laS1h0eHBOZWw5aUEwd0F3UDlqYzFBQUFBREFnemp5TW1UMlkyTlFBS2dOdHFNN1ZYajZzQUt1dkpmUUhBRGdndUFjQUFBQThDQkdib1pNYkF3S0FMVWliKzlHbVh5RDVOTnBrTHRMQVFEVU1RVG5BQUFBZ0FkeDVLYkx6TWFnQUZCalJrR2U4dlp2a2U4bDE4aGs4WEYzT1FDQU9vYmdIQUFBQVBBZ1JTdk9hZFVDQURWVjhPdDNNdkt6NWRQNUduZVhBZ0NvZ3dqT0FRQUFBQTlTMU9PY0ZlY0FVRk8ySTlzbHM1ZXNyWHE1dXhRQVFCMUVjQTRBQUFCNENvZGRSbjZXVEw2c09BZUFtc28vc2wzZWtkMWtzdnE3dXhRQVFCMUVjQTRBQUFCNENFZGVwaVRKN0J2azVrb0F3TE01Y2xKVmVISy9yRzM2dWJzVUFFQWRaWEYzQVFBQUFIV2RrWitsN0svK29meURuOHFlRWlmRGx1dnVrdkFITUZuOTVCWGFVajRkQnl2Z2lna3krUVM2dXlRWmVlbVNSSTl6QUtnaDI5RWRraVJyVzRKekFFRFpDTTRCQUFBcVlEdXlYUm52ejVJMXVKRWFkT2dwUzlCUW1TemU3aTRMZndDanNFQ0ZtVW5LUGY2bGt2ZThyd1kzelpXMTdlVnVyY21SVXhTY20vMkQzVm9IQUhnNjIrR3ZaZkwybFhka2xMdExBUURVVVFUbkFBQUE1YkFkMmE3MHQ2ZW9ZWS9yWlczY3d0M2w0QTltc25qTE82U1p2RU9heVpZVVgvUlpHUFdxVzcvV2IrU21TWkxNckRnSFBOS1FJVU9xZlUxc2JLekw2OXpjWEMxY3VGQzllL2ZXdGRkZUswa3FMQ3pVeVpNbnF6VnZpeFl0bEplWHA2Ky8vcnJjTVpkZWVxbSsvUExMS3MwM2JOZ3dXYTNXYXRYZ05vYWgvRU5meU5xbXIwd1dENmtaQVBDSEl6Z0hBQUFvZzVHZnBZejNaNmxoeit0bGJVUm9mcUd6Tm02aGhqMnVWOGI2YURXYThvSGIyclk0Y290YnRiRGlIUEJVSFR0MlZQLysvU3NkOTlWWFgrbm5uMzh1ZGR4aXNjaGtNbW54NHNWS1NFalFoQWtUZE9MRUNkMTk5OTNWcWlNMk5sYnA2ZWxhc0dCQnVXT2VlKzQ1TFZ1MnJFcnpEUm8weUdPQzg4SXpoK1hJT0NYcmdMKzV1eFFBUUIxR2NBNEFBRkNHN0svK0lXdHdJMEp6T0ZrYnQ1QTF1Skd5di9xSEFnYzk0SllhSERuL3YrTGNueFhuZ0tkcTE2NmRSbzBhVmVtNHhNVEVNb056YjI5dlBmNzQ0MXF3WUlIZWZ2dHROV2pRUUwxNzk1WWtQZi84OCtyV3JadHo3Ri8rOGhmZGZmZmRMaXZkTjJ6WW9LVkxsMHFTd3NQRG5TdmEzM2pqRGExZnYxN3Z2LysrU3dBZUd4dnJ2T2JkZDk5Vmd3WU5KRW4vL3ZlL3RXclZxbElyNGoyQjdWRFJLbnFmaXdlNHVSSUFRRjFtZG5jQkFBQUFkVkgrd1UvbGQxRlhkNWVCT3Nidm9xN0tQL2laMis3L2U2c1dWcHdERnpLejJheVpNMmRxOHVUSnV2bm1tOHNkbDVxYXF2ejgvQ3JOK2ROUFA2bFRwMDVscmhvM0RPT2NhNjJMOG4vZUtrdmoxdklLNFlmakFJRHlFWndEQUFDVXdaNFNKMHRRWTNlWGdUckdFdFJZOXBRNHQ5M2ZrWnRlMUNiRzdPVzJHZ0RVRFY1ZVhob3hZb1FzRnRjdmtoZXZNQzllWmI1a3lSS1gxMlhKenM3V3p6Ly9yTzdkdTUvWG11dUN3dDkrbHUzWU4vSzU1R3AzbHdJQXFPTm8xUUlBQUZBR3c1WXJrOFhiM1dXZ2pqRlp2R1hZY3R4MmYwZE9HaHVEQWg3dStQSGoyckJoUTZYamZ2MzExMUxIRGgwNnBMaTQzMzk0TjJqUW9GSmo1c3labzRLQ0FrblMrUEhqTlc3Y09QM3BUMytxOEY3YnQyOVhZV0doQmd5b3VIV0p5V1NxdE80NnpUQ1U5ZWtMTW5uN3lmL3l1OXhkRFFDZ2ppTTRCd0FBQUR5RWtac21zMytJdThzQVVBTS8vdmlqZnZ6eHgzTzZOalkyVnV2WHIzZStMaXM0YjlxMHFjdnJrSkFRdFdoUmNVdVN6ejc3VEVGQlFUcHk1SWlPSERraVNlclZxNWNDQTEwM1F2Ym80Tnh3S092elY1VC84MzhWT1BnaG1RTWF1YnNpQUVBZFIzQU9BQUFBZUFoSFRwcE1yRGdIemovRElVZGVwb3k4ektJV1NTYVRMTTB1cWRHVURvZERrblRqalRkcTZ0U3BsWTVmdkhpeE5tL2U3SEpzOHVUSm1qeDVzdDU3N3owdFc3YXN6T3ZPYnNteVpNa1NMVm15UkZMUnhxTDMzbnV2eS9sang0NXA5Kzdka3FSNTgrWTVqNy82NnF2T2Z1ZEpTVW1TcExpNE9QbjcrMHVTMHRLSzlsdzRmdnk0Sk1scXRTb2lJcUxTOStXaTBLYnMzZitSeVY1WXZldXF3ekJrRk9RcS8rZXRLaml4Vjc1ZHJsUEFnSHNydnc0QWNNRWpPQWNBQUFBOGhDTW5YZDRoa2U0dUE2Zy9ERVAyakpNcWlOL2ovRlY0NW9pTS9DenByQTB4d3g3ZFVhTlZ5bmE3WFZKUmIvTHphY1dLRmVXZU01bE16cEM4MkpvMWF5UkowNmRQMTlWWFg2M2p4NC9yN3J2dmxpVG4veFo3NElFSFNzMVpQS1pWcTFaNjQ0MDNxbFZyMW45ZlUvYTIxNnAxemJreW1iM2syLzFtTlJ3K1J6S3gzUnNBb0hJRTV3QUFBSUNITUhMVFpQYWpWUXRRVTQ3Y2RPWDlzRjQ1dTJKa1R6b3VTVEpaL2VYZHZLdjh1bytRMlM5WUp0OEdNdnMxa01rM1NPWUc0VFZ1N1pHWGx5ZEo4dlB6cTJuNTVUS1pUSlcyWlNrWm5QLzAwMC9hdW5WcnVXT2ZlKzQ1U2RMSEgzK3NyVnUzYXNHQ0JjNTJMYkd4c2ZyMDAwK2RZODdsZlFYK2FiSk1RWTNQNzRwekdUSUs4cFYvOEZQbC9mQ2VWSkNyaG45NWtmQWNBRkFwZ25NQUFBREFFempzY3VSbHlPUlBxeGJnWERreXp5anI4eVhLMjd0UlJrR2VyRzB2VjhDVjk4bzdzcHNzalZ0TDV2TzNHandySzB0U1VXdVVjOTBjdER6RmJXQzh2THkwZCs5ZVBmTElJMldPaTQyTmRYbWRsSlNrTGwyNmxOdHovYkxMTHBNa2ZmWFZWL0x4OFZHUEhqMmM1NHF2S1I1elRpeFdCZlFaZSs3WFYwUEFsWGNyNi9NbHl0NzJkMW1hZGxUQVZaUCtrUHNDQUR3WHdUa0FBQURnQVJ6LzN6ckNUSTl6b1BvTVEzbjdQbFRtcG1ka09Penk3ek5XZnIxR3lpdjBvaitzaE9Ua1pFblNqaDA3dEdQSGpscWI5OUNoUXpwMDZKQWt5ZC9mWHhrWkdaS2toUXNYcW5IanhwS0tndSt5V3JoY2RkVlY2dDY5dTI2NTVaWUs3eEVmSDYvdzhQQmFxOWt0ekY0S0hQU2dDbjg3cU94dGY1ZGZ6Nyt3UVNnQW9FSUU1d0FBQUlBSE1IS0xOdUl6KzlPcUJhZ09vekJmR2UvT1ZONlBIOG5uNHFzVU5IeU92Qm8wL2NQcmlJK1BseVM5L1BMTDZ0U3BVNlhqeTlvYzlHemZmUE9ONXM2ZHExNjlla21Td3NMQ25NRjVSRVNFTSt4dTFLajhnTGhCZ3dZVjNzTm1zK25BZ1FPNjRvb3JLcTI1empPWkZUaDRtcEpmdlVFNU8vNnR3TUVQdWJzaUFFQWRSbkFPQUFBQWVBQkhUbEZ3Ym1MRk9WQmxSbUcrMGxaUGx1M1lEalVZTVY5KzNXK1cvcjlIOXg5dDM3NTlNcHZOYXRXcVZZM25Ta3NyK3ZmZ3lTZWYxTTAzMzZ5c3JDdzFhZEpFZ1lHQnpqRXBLU2t5bTR2NmVHZG1acDd6dmI3NjZpdmw1K2VyWjgrZU5TdTZqckEwN1NCcnExN0szLzhKd1RrQW9FSUU1d0FBQUlBSGNPU2tTeEt0V29BcU11d0ZTb3U1VDdhajJ4VTg2aFg1ZEJyc3Rsb0tDZ3IwN2JmZnFsT25UalhlSE5Rd0RIMysrZWZ5OWZYVjlPblRkZm5sbDJ2TW1ESHEzYnUzeTdqNzc3Ky9Xdk11V3JSSWl4WXRjam5tY0RpMFpzMGFCUVFFcUgvLy9qV3F1eTd4NmZCblpXNTVUdmJVRS9JS2lYUjNPUUNBT29yZ0hBQUFBUEFBeGExYVRMUnFBYW9rZSt0UzJRNTlvZURSUzkwYW1rdlNaNTk5cHZUMGRJMGJONjdLMXhRV0ZzcFV4dXA0azhta2UrNjVSNUdSa1dyVHBvMDJiZHFrMU5SVURSa3lSRkpSbi9PT0hUdnFzY2NlVTBoSTFmKzlHRFpzbUM2OTlGTG42NGlJQ0sxWnMwYkhqeC9YSFhmY1VlUEF2eTZ4dHI5UzJ2S2M4Zzl0azMvdjI5MWREZ0NnamlJNEJ3QUFBRHhBY2FzV1Zwd0RsU3VJMzZQc0wxNlhmNzg3NVhQSjFXNnRKU2NuUnl0WHJsUlFVSkF6M0M2THpXYVQxV3FWSkowNWMwWjc5dXhSdzRabFArOERCZ3lRSkNVbUp1ck5OOTlVNTg2ZDFhMWJOMGxTKy9idDljb3JyempISmljbnkyNjN5OC9QVDFsWldUcHc0SUFzbHRKUlFLZE9uVFJ3NEVEbjY2Ky8vbHIvK3RlLzFMeDVjNDBjT2JMNmI3d09zelJwTDNPRGNObCtJVGdIQUpTUDRCd0FBQUR3QUk3c0pNbnNSWEFPVk1aaFY4YjcwZkpxMUZLQlF4NTJkelY2NFlVWGxKeWNyTW1USjFlNGF2dXV1KzVTY25LeXZMMjlsWitmTDBuNnkxLytVdUhjcTFldmx0MXUxOE1QbC84K3QyN2RxdGRmZjkzbDJObHRWMkppWWx3MkNjM0t5dElMTDd3Z1B6OC9QZlhVVS9MeDhhbXdEbzlqTXNtbi9RRGwvZThER1lVMm1TeFdkMWNFQUtpRENNNEJBQUFBRDJCUC8wMWVRZUdTMmN2ZHBRQjFXdDVQSDZ2dzlHRUZqMzFkSm0vM3R4ZjUwNS8rcE16TVRBMGZQcnpDY2JmZWVxdmk0K05sdDl0bHNWalVzV1BIQ2xlb1M5TGYvdlkzRFJreVJDMWJ0aXgzektCQmc5U2tTUk1WRkJUSWJyY3JLQ2hJdlhyMWNoa1RGaGJtOGpvd01GRHo1czJUM1c1WDY5YXR5NXozMGtzdjFaZ3hZeXFzcnk2enR1dXYzTjNyVkhCaWo2eXRlbGQrQVFEZ2drTndEZ0FBQUhnQVIxcWl6TUVSN2k2alZpV3VpWkh0OUdtMWV1QkJkNWVDK3NKd0tQdS9yOHJTckpOOEx2NlR1NnVSSkYxNTVaVzY0b29yeXV4WFh0TE5OOTljN2JtRGdvSVVGUlZWNFppUWtCQm5hNWZxNk5peFk0WG5vNktpS3IxM1hXWnQwMCtTWkR1eWcrQWNBRkFtczdzTEFBQUFBRkE1ZTNxaXZJS2J1N3VNV25YcTNYZDFjdlVxZDVlQmVzUjJkS2NLVHg5V3dKWDNTcFVFMVgra3lrSnovUEhNL2lHeU5MdEV0cU03M0YwS0FLQ09JamdIQUFBQTZqckRJWHZHYi9JS2J1YnVTb0E2TFcvdlJwbDhnK1RUYVpDN1M0RUg4R2w3dVFwTzdKVmh5M0YzS1FDQU9vamdIQUFBQUtqakhGbkprcjNRNDFhYzU4YkZxVEE3cTl6ei91M2J5YjlkK3dybnNHZG15cDZiVzl1bG9SNHlDdktVdDMrTGZDKzVSaVpMUGR2TUV1ZUZ0ZTNsa3NNdTIvRmQ3aTRGQUZBSEVad0RBQUFBZFp3OVBWR1M1T1ZoUGM3MzNUbFcrKytiSkh0T2Rwbm5POHgvVHQxaTFwWjdmZXJYWDJuM0RkZnJ4N3Z1UEY4bG9oNHArUFU3R2ZuWjh1bDhqYnRMZ1lmd3ZxaW5URDRCeXY5cGk3dExBUURVUVFUbkFBQUE1NW5EWWJqMS92a0ZkcmZlZjhuNjNWcXg1VWUzMXVEcDdLa25KRW5taHA2MTRyelpYMFlwZS85Ky9STDlXTFd2L1czOWV6bzQ3U0haYzdMVitCcUNVRlRPZG1TN1pQYVN0VlV2ZDVjQ0QySHk5cFh2SmRjb2IvOFdHWVg1N2k0SEFGREhXTnhkQUFBQVFIM2xjQmg2K2YzdmxaYWRyOGZIOUpYRjYvYzFDLy80ZUo5U012UE9hZDdwdDVVZEN0a2RoczZrNVNnK0tWTy9uRWpWTHlkUzlQT0pWRFVOOGRkTGsvNnNLVXMvVTA1K1FiWHV0V0xhMEhPcXNhUk4zeHhWZUlpL3hsL1RwVnJYNVJmWWxaQ1VwVGJOR3RhNEJrOVgrTnRCbWJ6OVpHbDBrYnRMcVpZV2Y1c2tXMnFLTXZmc2RSNnpaMmNyS2ZZVHBlL1lycnhUdjBtU2ZKczJVOFBMTDFlalFZTmxDUWlVSkNWdC9rZ3ltZFR1cVdjVWR2MHd0OVFQejVKL1pMdThJN3ZKWlBWM2R5bndJTDdkYmxUdUQrOHAvOEJuOHUxNm5idkxBUURVSVFUbkFBQUE1MGwrb1YwLy9acXM0NmZTTlcvTk41bzFwcSs4ekNaSjB0Yy9KU2orVE9ZNXpWc3lPQzhvZEdqV3lpK1ZtSnlsTSttNVphNXU5L0gya3QxaDZFUlNwckx6cWhlY3UwdFdyazJQcmZoU2NhY3pORy84QUhXK3FGR1o0NFk4dXE3U3Vid3RabjMwN0MyMVhlSWZxdURrQVhrMzd5S1p2ZHhkU3ZXWVRHb2IvYmhrRkgwdXoyejZRTWRmZmttRmFXa3V3N0wzNzFmeTU1OHA3dFdsYW5YL2d3cTdmcGc2dmJ4VTlweHNXVVBML3JzSFNuTGtwS3J3NUg0Ri9PaytkNWNDRDJOdDAxZVdKdTJVL2VYcjh1MXlyV1F5dWJza0FFQWRRWEFPQUFCd252aFpMWHIycmlzMDVkVlA5ZVdQSi9UQ083czA0eSs5WGNiRUxyaXQxSFZESGwybkZtRkJwVlo3ajMvaDQxSmh1N2ZGTE1PUWtqUHlGTmJRWCtFaC92cmYwVE1LQ2ZUVnRGdDdxbjN6RUlVRytWWjZ6N1BkTW51RE1uSnN6dGYvL09SSHhYeCtvTnp4c1F0dTA0RzRaTjMvMnVkbG5qK1ZtbE5teUYzVys1UWtmeDl2TlFuMjE4SDRGRVd2K0VMUFRieEtIVnVFbG52LzhKQ3lWNWllU3MwcDl4cFBVbmp5Z0h5amJuUjNHZWZPWkZMYzBsZVU4TytWTWxrc0NodDJnOEtIM3lTLzFtMGtTYm5IanVyVWh2ZVY5UEZtSFg3bUtlWEd4YW5scE1ueTh2V3RaR0tnaU8zb0RrbVN0VzAvTjFjQ2oyTXlLK0JQOXluOVB3OHAvNWYveXFmRFFIZFhCQUNvSXdqT0FRQkEvV0k0WkJUYWlucVZGdHBrT0FxS1ZyczY3RVhuSEE3SmNQMzErekc3WkJneUhMWFhFenc4eEY5UDMzRzVIbG0rVGJIZi82cndrQURkT2FSenJjMHZTWFB1N0M4ZmJ5K1ovbitWM0pCSDF5blF6MXQ5T2phcnRYdEVOZzVTejR1YnVodzdsWnF0K0RPWjh2RXVXZ1hkdUtHL3h2eTVVNmxyWXo0L29BQmZidzIvdkYycDQrVXhtMDM2UC9idU96eXFhbXZnOE85TXkweDZRa0lnSVFrRVE2TDBJazFCRUVGNkVSWHNvbmk5b3NJVkZSSGx1NmcweGFzaVlCY1JCUVRweFVKSEpJQ0lnQUdwb1lVZTB1dGt5dm4rR0RJd3BKQkF3aVN3M3VmaEliUFBPWHV2Q2NtUXJMTm03ZGNIdHNKc3NiRjEzMmxHZmJPUkQ1N3RTTzBRWCtjNTZvVXFaZys5bHU5ZjYxSGtQS1dwU0svczdGbEoyTE9TME5kcTdPNVFydHJaeFlzNE9YTUd1b0FBWWlhK2gyL1RaaTdIZlJvM3dhZHhFNEo3OXViQTZ5TTQrYzNYbU1MRENlN1p5MDBSbDk2ZVBYdW9XN2N1eGt1Uy9PbnA2ZGhzTmdJRGk3L1pJOHBYL3FGTktIb2orbHBOM0IyS3FJS005YnVTWFgwYW1iOU13QkRWR2tWdmNtczgyZG5aTEZ1MmpBY2ZmQkNOeG5Wck9sVlZTVXRMSXlBZ3dEbG10OXNMblhlNXhNUkV3c1BES3lSZUlZUzRVVW5pWEFnaGhCRFhqNnFpMnZKUnpkbW8rVGtYL3M1R05XZGhMM2hjY0t4Zy9NSmpySG1vbG54VVd6NVl6YzdrdUROQmJqVTdqdG1zN242V2hkU1BET0pmM1J2eDZmSmRHQTNsMzJyRGFLajRIK2s2TjR1a2M3T0wvYlhUczgwTW1iSWFqVWJoellkYkF4RHNaMkpRbDhKOXpHZXYzWXUzU1Yvb1dFbUpjd0NkVnNPYkQ3ZG0rT2ZyT1hneWxaLytPTXlRWGhlVFl1Y3pjZ0h3TXVxditubFZCWlpUanM5VFZVMmNXek15T1BiUmh5aGFMYkh2dlk5UDQrSVRtMzdObWhFejhUMzJQUGNzUno1NG44QU9IZEY2ZTEvVCt0dTJiU00zTjdmUWVQdjI3VWxJU0dEMzdpdHZYTnV0V3pjTUJrT2g4Y3pNVEY1NTVSVmF0V3JGbURGam5PTXZ2ZlFTaVltSnJGcTFxbFF4cHFlbms1bVppYXFxMkd3MmJEWWJGb3NGaThXQzJXekdiRGFUbTV0TFRrNE8yZG5aWkdabWtwbVpTVnBhR3FtcHFTUW5Kek5zMkRCYXQyN3RNbS9uenAxTHRYNkIwTkJRdnYzMjJ6SmRVeW1vS3VhRHZ6a1NucnJDLzA1Q1hKRkdpMi9mOGFSOE9aQ3NWUi9nMC8wTnQ0YXpmZnQydnY3NjVKQXloUUFBSUFCSlJFRlVhekl5TXZqWHYvN2xjaXd1TG82eFk4Znk1cHR2Y3NjZGQ1Q1ltTWdycjd6Q0N5KzhRTHQyN1RDYnpmejczLyttWjgrZTlPL3ZhRk8yYytkT1hudnROZDU2NnkzbjY4UzJiZHNZTldwVXFXUDYvdnZ2Q1FrSktiOG5LWVFRVllBa3pvVVFRZ2hSZHFxS2FzbkZucE9LbXB1T1BUY2RlMDZhNCtPY05PeTVhWVhIYzlOUWM5SlFiVldqeDNaNTYzZEhOQTNyQkhOTHFML0xlSEVWMFlsSm1aVzJXdHBxcy9QVzkzR2NTOHZoeFQ1TmFYMXJLSjhzMjFuaU5aazUrVVdlazVwbGRvNC8yNk94c3dkOEFhTkJ4enRQM01HbVBTZnAzY2ExWW4zRDN5Y0FpS3JwK2ptOTBlUWZqa1BqRTR6V3Q4YVZUNjZFemk1ZWhDMG5teG9QRENneGFWN0F0Mmt6cXZmdHg3bUZDemk3ZERHaER6OTZUZXRQblRxVlU2ZE9GUnBmdFdvVmYvMzFGMTk4OFlWTDVlYWw4dlB6eWM3T3BrT0hEa1VtempkczJJRFZhdVdlZSs2NXBoaG56WnJGb2tXTENvM3JkRG9NQm9Qemo0ZUhCMGFqRWFQUmlNbGt3bWcwRWhVVlJZTUdEYkJhaTc1cCtPV1hYNWFxeXZTUFAvN2dzODgrdTZibjRTN1dwRVBZTTg1aWFQOXZkNGNpcWpCOWVCTzgyajlMOW9aUE1kUytIWS9idXJndGx2YnQyOU85ZTNkKy9QRkhZbU5qYWQrK3ZmUFlva1dMTUJxTk5HM2ExUGs0TlRXVmlJZ0lBTmFzV2NPSkV5Znc5Ny80ZjJQanhvMXAwYUlGRXlaTVlPclVxUzZ2Q1I5Ly9ESGVGMjVRN3Q2OW13OCsrSUQzM251UG9LQWdBUGJ0MjhkNzc3MVg0YzlaQ0NFcUkwbWNDeUdFRU1KSnRlUmh6MDdHbnBtRVBldjhoVDlKMkxLU0hlMGlNczg3eDFWTDRRcE9VYkxMaytaQW9XUXd3TkxOaC9BMjZibTdTYVRMK05xZHg4akt2ZlliRDAvOTc1Y3JucE5Wd2lhaTA1YnVJUDdJZWU1dlY4OFovNkpOQjB1Y0w4ZHNMZktjck54ODUvamdiZzNSRnJINVpUVmZVNkhQMC9GekdYeTMraDhBT2pRcVBpbW8wMnF3V08wY1BKbEtkRmpSeWRGS1RWVXg3MXVMc1g3WEtyRmgzZjZSSThnNWxBQkE5UjQ5Q0J2MEZHbHh2d01RMHUrK1VzOVRvLy85bkZ1NGdKVGZmcnZteFBubEZkUS8vdmdqWDN6eGhjdll2SG56aXJ4MnpabzFUSnc0c2RpNVY2eFlnYisvZjZGSzcrS2NPWE9HRHo3NGdLRkRoMUtyVnExQ3h4Y3RXb1JXcTBXdjE2UFZYbXkvQk5DOWUzZjY5dTFicVByMFNvWU5HK1l5VDNHcWNtdVovSU1iQWZDbzEvNEtad3BSTXErT0wyQTl2WWUwdWNQd0h6Z0ZqMXV2N2FiWXRSZ3laQWp4OGZHOC8vNzcxSzVkbTRpSUNQYnYzOCt1WGJzWU5HZ1FucDZlcEtXbHNYTGxTanAwNkVCa1pDU3Fxakp2M2p6Q3c4UHAyUEZpcjNaRlVYanR0ZGY0MTcvK3hkdHZ2ODIwYWRPY3gwSkRRL0h6OHdNY3IxRUZZd1hWNVNrcEtkZnhXUXNoUk9VaWlYTWhoQkRpSnFHYXM3R2xuOGFlY1JwYjJtbkh4K2tYL3M0NGd5MHpDZFdjNWU0d2J6b3Y5bWxhYUd6cDVrTUVlQnNMSGR0eDZHeWh4UG1tUFNjWjgxMWNvVGt1cjFpL2RFUFF5emNZTFl0bFd4Sll2dlV3N1J2VzRsL2RMN1lPS1duRDBjNGpmeVFrd0xOUUgvTGlOa0c5a3AwSjV4ZzNad3M1Wmd0Uk5mMjRwMWxrc2VkRzFmVGp3SWxVaGt4WjdSeHJHVk9UY1lQdUxOT2E3cEovZURPMjVLTVlIL2lmdTBNcGxkeGp4OGc3ZmhTQXZOT09LdStjSTBkUVBEendyRnUzMVBONDNSS05ZakNRZDlReFY4TEU4WnhidUFBQXoxdWlhVHo3aDNLTisycHMzNzZkUTRjTzhlaWpqNkxUWGZuWHFyeThQTWFNR1VOQ1FnTC8vUE5Qa1lsejd4TGEwbGdzbG1LcnlrdHllWFZwY2JaczJjS25uMzVhNXZrckEvUCtkZWlDNnFBTmtQN040dG9vV2oxK0QwMGpiZFlRMHVZT3hiZjMyNWlhOW5mTGpVc1BEdzllZi8xMXZ2enlTK2Ryekp3NWMvRHg4YUZ2Mzc0QUxGaXdBSXZGd21PUFBRYkErdlhyT1hueUpLTkhqeTdVODl6WDE1ZFhYMzJWSDM3NHdlWFlxVk9ueU1qSUFPRDgrZlBPc2Z4OHh3Ymg1ODZkcTlnbktvUVFsWmdrem9VUVFvZ2JnYXBpejBuRmxuSWNXOG94YkdtbkxpVEdUMkZMUDRNdC9UUnEzdFVuUzBYWnZUbmpkN2J1TysweVZsSnkrV3A1ZXVnSkQvWnhQczdJeVNjOTI0eE9xNkZtb0pmTHVWcU5na2FqOE92NCs2ODQ3NE5qbDVHZVkzWVppeitTeENmTGRsSS9zaHF2RFdoWklYbUV2Y2VUR2ZySldwY3hMNk9leFdQNmttKzFNV25lTnRiL25RZzRlcXIvOTlHMmhkcTdYT3JsL2kzNGZNWGZuRXJKY200bUdsWFRyL3dEcndDcUpZK3NsWk13MUwwRGZXamgzdkdWVVpNNWN3dU4yVEl6TVFSVkwxdmlTVkV3QkZURGZONlJzUEVJcVlFeG9qWUF4c2ppYjVSY3JjVEV4Q0xIazVPVGk3MW16cHc1QVBUdTNmdUs4OXRzTnQ1KysyMFNFaExvMTY4Zlhib1Uzd0tpcEw3a2l4WXRLcktsQ3pqNnNBOGZQcnpRK0ZOUFBYWEYrQXFFaG9hVyt0ekt3bnBtUC9sSHR1TFYvbGwzaHlKdUVJck9BLzlIUGlGandXdGtMQnFGZWM4ditQUVo2NVoyV2RIUjBjNDJLUWtKQ2NURnhURjQ4R0E4UFQzSnlNaGd5WklsZE9uU2hmRHdjRlJWWmRhc1dVUkhSOU91WGJzaTUydmV2RGxObWpSQnE3MzQ3cTZoUTRjV09tL0VpQkVWODRTRUVLS0trY1M1RUVJSVVWV29kbXdaWngySjhaUkViTW5Ic0tVY3gzb2hXYTZhczkwZG9iaEVOVjhUb2RVYzFhTm5VN094MmRVaXo1djA0N1lpeDVNejhnb2RTODdJSzNSZTAxdXF1MVJzajV1OWhmVi9KMUl6MEt0UUpmZUMvK3RUNnZqbnZkbXIwTmhiMzIvR2FyTnpOaldIZjArK3VPbWhWcVB3NVV2M2twU2V5L0t0Q1VYT2w1VnI0WnVWVjk2RTBVT3ZkYmtSY0dsMXZFR25wVzZvUCt2L1RxUkozZXFNZUxBbHdYNm1FdWVMcXVuUHU0UEx2MzFEeWxjRHNhVlhYQldlZ2dxV1hHeDVtWGkxSFVUdWpnVm8vY1BRQnRXcGNyM090ZDdlNUtlY0IxVXRkZkpjdGR2SlR6bVAzdGR4azZQV29LZW9OYWowQ2VCTHJWNjltbmZmZmJmRWM4cVNYQWJZdkhrenUzYnRBaWkyUDNvQnE5WEtoQWtUMkxadEczZmRkUmZQUGZkY2llZVBIRG15eVBHSkV5ZlNva1dMWXZ1cEY1WDA3dDI3Tnc4Ly9MQkxyK1BpSER0MmpFMmJObDN4dkVwRlZjbGEvVDhVdlFuUHRrKzZPeHB4QTFGMEh2ZzkrQ0VldDNVbWM5a1lrai91aHVuMmdYaTJHSUMyV20yM3hEUno1a3lDZ29LYzFlYno1czNEWnJQeCtPT1BBN0J1M1RxT0hUdkdoQWtUWE5velpXVmx1V3lRSEJ3YzdETHYvUG56bmExYUNqWU12WFFqMEYyN2R2SEtLNjlVNkhNVFFvaktTaExuUWdnaFJDV2o1bVZpVFVyQW1wU0FMU2tCNi9uRDJKS1BZa3M5Z1dyTmQzZDRvcFJldXErNTgrTkgzMTNCMmRTY0lzOWJ1ZjFva2VNNVprdXh4NHBqdHRqWWNsbVZlM2xLejNaVW9KL1BjTzF2cjdsUThYMCtQWWZaYS9jV2VXMTJucVhZWTVlS3F1bnZrdkMvZklQVWdSMWl1UzJpR28yaWdpKy85THF5SE5zQkZIMHpwTHhsYjNUdHg2MExqc0lRM1I1RG5WYm9hdDZLMXJkbXBlNS9icXBkaDh5ZE84ZytlQUN2ZWpHbHVpYjd3SDVVaXdWVG5kclh2SDV5Y2pJaElTR01IVHNXZ0Y5Ly9aWDU4K2NEMExWclYxcTNidTFzWmJKa3lSS21UcDNLb2tXTDhQYjJKaWNuaCtUa1pIeDhMdDdNc1ZxdGZQNzU1NlZhMjJ3Mk0zYnNXTFpzMlVMcjFxMFpPWExrRmZ1TmQrclVxY2p4aVJNbkVoNGVYdXh4Y0xSWGVPS0pKMXpHbGk1ZFdxcFlDOHljT1JOd3RIVllzR0JCbWE2OXJsUTdXV3VuWU42L0h1OTdYa0xqVmMzZEVZa2JqYUpnYk5nRFErMldaSzJkVE83VzJlVDgvaldHcURZWUcvZENYNnN4dXFBb0tHSnZqbXN4YytaTXZ2dnVPK2ZqZnYzNmNmZmRkeE1YRjhmdzRjTXhHQXdrSnllemVQRmkrdmJ0UzNCd01GYXJsVysvL1pZbVRaclFva1VMbC9tKytPSUxmdjc1WitmalZhdFd1UnkzV0N6T3RpdzJtdzF3Ykl4Y01IWTFMYUtFRU9KR0lZbHpJWVFRd2gxVUZYdlcrVXNTNUllY0g5c3prOXdkbmJnTzdtMVJoN1NzUEo3dDBialFzZUo2ZjgvZHNKKzByTUpWNXdYaS9qbEZYdjdGWDNCM0pweWpmbVFRZXAyR0lWTldjL0JrNmxYRld0Qmk1dkpXTTZxcTB2M05oWGdaOVFEY0dsR3R5SFkweGZVNFg3NDFBVytUb2N6eGZMUm8rMVgxYVMvUFZqa2g3K3d2dDdtS1pMZVR0L3NuMHVlL2pGZTdaekUxdng5YjJrbXNwLzdCZlBBM2NyWitUMDdjREFBVWd5Y2EzK3BvdllQUmVBZWplUHFqR0V3bytndC9EQ1lVdlJGRlp3U05Ca1hSZ3FJQmpjYnh0NkpGMFNpZ2FFR2pSVityRVlxKzVFcitzdkJ2MDViTW5UczR1M0FCVVNOSGxlcWFzd3NjaVczL082NjlGMzFLU2dwQlFVSFVybDBiZ0k0ZE94SVlHSWpOWnNOdXQrUHI2MHQ2ZWpyZzZFTU9rSm1aNlV3ZytmcjZrcG1aNmF6SW5EbHpKaWRQbnNUVDA1T2NuS0p2aUJVWVBudzRCdzRjb0hQbnpyejg4c3N1N1JGS3NuZHYwVGVaVWxOVGl6eDI2NjIzQWxDelpzMWlXN21VMWVYOWtVdkZtay8yOW5rb3RvcEx0S2sySzFoek1SLzREY3VKWFJnYmRKYzJMYUpDYVh5QzhlMHpGcDk3UjVDN1l4RzVmOHdtWTVIanRVd3hlS0lQYllDdVJnd2FUMzhVb3krSzBSZU4wUWVOWDQycmFyUFZzbVZMNSt2TjFLbFRBZmo1NTUvUjYvWGNmZmZkZ09PZE5HYXptYTVkSFQ4bjdOMjdsMU9uVHZISUk0OFVtcTlQbno2MGF0V0t1TGc0VnE1Y1dlajRRdzg5Vkdpc3JPL0NFVUtJRzVVa3pvVVFRb2dLcGxweXNaNDlpUFhNUHF5bjkySTVzeGZydVlQU2Mvd21OK0N1MGxYZWx1V2FKWEVIMFdrMVdHMTJrdEp6ZVgzNlJ1NnNIOGFvaDFwVEk4RExKYWxlUUZYaHhIbkgxK0tsTFZJS242ZXk3Y0JaZ3YxTTFLbmgrSVgrZkVZdVZwdWRzR3JGYjJoWWtwNnRTcjlaNUtWcUJucGh0ZGs1blpLTm9palVDaXArL1l2blhkVlM3cVBSWUd6VTgwS1MvRHM4NzNnS1ExUUVocWcyZU43NU5HcCtqdlAxeEhiK0NQYXNaTWZOdURON3NlZG1vRnB5VUMxNWpuL2dNdkxwOWpxZWJRZVYyMU1KNlhjZko3Lzlock9MRjFHdDg3MzROVzllNHZucGYyN2ozTklsYUwyOHFOSDN2bXRlUHprNTJhVlZTYjE2OWFoWHJ4NjdkKy9tcFpkZUt2S2FndFlIbDFxMWFoVjc5KzVsN3R5NU5HclVpS0NnSU5hdVhWdkUxUmVyTmc4ZVBNampqei9PbzQ4K2VzVks4MHNUMVVYMUhBYkh4bi9yMTY4dk1qWUFSVkdjRzR3bUppWmVWZkxyOG1yVXNzaGEvd25aR3o2NTZ1dkxRakY0NHRQbmJUeWJQK2k0QVNSRUJWT012bmkyZVFMUE5rOWdTeitOSlhHbjgwL3V6aVdvNXN4Q3I3bkJJemVYK2QwUXNiR3h4TWJHQWhjVDV6MTY5T0RubjM5bXhZb1YzSGZmZlhUdTNKbnZ2LytlUllzV01YVG9VQm8wYUVDOWV2Vll0R2dSblR0M2RubTlxVnUzTG5YcjF1WFVxVk11NjRTRmhmSFlZNC9Sc1dOSERBYkhUZXhkdTNZeGFkSWtQdnp3UTJkTGw1U1VGTFp0MjRhWGwrdStLVUlJY1RPUXhMa1FRZ2hSanV4WlNZNWsxdW05amtUNW1iMVl6eDhGMWU3dTBFUWxNblAxSHRidktub3p3Z0tuVTdKNTZuKy9sSGpPcFJYcCswK2tzT2RZTXUwYjF1SzMrQlA0ZTNzUTRHMWsvZCtKUkliNDhuK1B0aWx5am55cmpSNXZMaXcwMytXMjdqdk42RzgzTWVDdUdBWjNhd1RBa1RPT0t0Mkk2cjZBWTBQUjFHSXE0cyttNWhScXUxS2dySlhnNHdhMXcyNVhlZlRkRlk0YkJBTmJFUjFXZEovcHBac1BNV1hKRHRyZUZsYW1OU29MVS9QN3lkdTVtTHkvbCtIWitqSG51R0x3UkIvWkhIMWtDVWxvVlVXMTVxSG01NkphY2xFdFpsQnRqc1NPM1lhcTJoMnZUWFlicUhiblkzMVl3M0o5RG5wL2Yyb1AvUStISjQ3bndHdXZFUFB1Skh5YnR5ankzUFEvdDdIL3RWZEJWWWw4YVRoYW4rSnY1cFJXU2tvS2dZR0JMaHVBRmlTWEFTWk1tRUIwZERRQXYvenlDMTk5OVJVelo4N0UwOU1UZ0dYTGx2SHR0OThDRUJjWGg5Rm81T1dYWDNhMk5MbFVXbG9hSDM3NG9UTkJOWGJzV0ZxMmJIbkZHQzBXQzNxOTNtV3NaOCtlM0hkZnlUY09GaTVjeVBMbHkwczg1NWRmWEY5SE5tell3SVFKRTFpMmJKbkxtb21KaVR6enpETlhqTFVrM2gyR29QZ0VWV2pGT1JvTnR2VFQ1RzZlU2Y2K2RZN0V1UkRYbWRhdkpscS9taGdiZExzNHFOcFJ6Vm5ZOHpKUmN4My9QNVpYQzZGNjllclJybDA3dnYvK2U3cDA2VUpnWUNEOSsvZm5oeDkrb0YrL2ZvU0hoL1BNTTgvdzZxdXZzbmJ0MmhKYk9oVUlEUTB0ZEpPd1lNK0c0T0JnWjQvemtKQVE1N3RhaEJEaVppT0pjeUdFRU9JcTJUT1RzSnpZaGVWa1BKYVQ4VmhQNzhXZW5lenVzRVFWa0pxWmQ4VldJMWFidlV6dFNLYi80dGg0czJlcnV2d1dmd0s5VnNPWXg5cnkzTWVybUxsNkR5M3ExU0EyUFBDcVkyNTZTd2dHblphNGYwNDVFK2Y3RWxNQXVDM1NrUmpvM3k2YUhIUGhoTm5zdFh2eE11cnAwL2FXcTE3L2NocU5RdmVXVVh5N2FnOXoxdTByOHNhQTJXTGpoL1dPbGlxUDNGMDFmK2szUk42T05qQ0N2UGdWTG9uelVsRVVaN3NXZHd2cGR4KzV4NDl4ZXZZcy9ubGhDRUZkdTFHOVQxODhveHp2T3NnNW5NQzVKWXM1Lzh2UHFEWWJvWTg5UVVqdnZ1V3lkbkp5TXZIeDhXellzTUU1MXI5L2YrNjgwOUVHeHN2THk5a1d3V2cwQXVEajQrTk1ybnQ0ZURpdjY5bXpKOUhSMFlVMjRsUlZsVjkrK1lXdnYvNmFqSXdNZERvZFZxdTFWRWx6Z0p5Y0hHZWl2b0N2cjYrejl6ckFDeSs4UUx0MjdSZ3dZSURMT1ZmU3YzOS9sOGNGL1lvSERoeFk2RGxjTTUwQnIxYVBYdnM4cFZrcU1JS01wZjhsZDhjaVRNMzZYL2tDSVNxYW9rRXgrcUkxK29KLytkK3NmZkxKSi9uOTk5LzU0WWNmR0R4NE1BODg4QUJMbGl6aHE2Kys0cTIzM3FKSmt5WTBhZEtFYjc3NWh2YnQyeGU2R1hlcHI3NzZpcmx6NXhaNy9ORkhpLzQrdnBaM3BBZ2hSRlVraVhNaGhCQ2lGTlM4VEN5bmRtTTU4VGVXazM5alBSR1BMZU9NdThNU3hWQjBCdEFhTHZ5dGQvUjBMdWpuck5HZ1hPanJqS0tBUm52aGNjRnh4N2psMlBZS2kyL0FYYkVNNjFlNFV2am5iVWY0Y09HZnFLcWo1WUtuaDQ0UG51MUlWRTIvRXVmYmZ2QXNmeDA2UzNSWUFFMXZxZTRjRC9ReDh1YkRiZGg5TkltWVdsZWZOQWZ3MEd0cGZXdE5mb3Mvd2I3RUZHTERBOW0yMy9FOTBLaE9zUE41RldYMjJyMTRtL1FNNmxMMlhxOGw2WGRITkl2akRyRng5d2wySnB5alNkM3FMc2UvVzcySHBQUWM3bTRTVVd4RmVxV25LQmdiOXlaNzNWVFV2QXdVNDVVVHBaV1NvbEQ3UDhNeDFhN0RzU21UU1ZxeG5LUVZoU3VsZGI2K1JBd2RWbTVKYzhCWkxWNmdSNDhlbUV4WGR6TWhKQ1RFV1lWWklETXprNWRmZnBralI0NFFGaGJHZi8vN1h6Nzg4RU9YQ3ZjclNVOVBkeWJ2aTVPUWtFRERobVYvTjhEaXhZdGRIcTlidDQ3eDQ4Y3piOTQ4WjNzR3VQcldMdTVpYWpFUTg2SGZ5WW43QmxQVCt5cjFCcmxDbElmdzhIQTZkKzdNNHNXTDZkT25EOEhCd1R6d3dBTjg4ODAzN05temgvcjE2ek5vMENDR0RSdkc0c1dMZWVDQjR0L04xYlZyVjlxM2IrL3lXaGdYRjhmWFgzK05xcW9ZREFaR2poenAzQnRDQ0NGdVZwSTRGMElJSVM1bnQyRTl1NS84NDM5aE9mRTMxcE4vWTAwNjdPNm9iaGlLemdQRjZJTmk4RVR4OEhKc2JPamhoV0s0OE1mRDAzSE00SFhodUJjYWd5ZUt3UVE2ajB1UzRoYysxaGxRbkVseUE0cFdYeTRKbExPajY1WERzeTFzWjhJNXBpN1p3VmZEN3kwMC92SGl2K2gvWnozbWJ6eEFyU0J2SWtOOGVYMzZiMHgrN201cUJCYmRXelEzMzhwSGl4eEovc2Z2cVYvb2VNTTZRVFNzRXdSUWJLdVVBa1VkNzNkSE5FTjZOUUdnUjZzb2Zvcy93ZnlOQi9oWDkwYnNQNUZDblJwK2hKWFFZN3dpZVJuMVBObWxBWk1YYmVlOWVkdjRiRmhuZkQwZGljQy9EcDNseDQwSDhETHFpOXlBdFNveGhEY2hHN0NjM291aFRpdDNoM05OUXZyMkk2alRQWnhmK1N0cFc3ZGdQblBHY1hPZ1JnMzhXcmNocUhNWHRONFY5L1ZrdFZySno4OTNTUllWMVUrOFg3OStwWjdUeDhlSDZPaG9PblhxeEgzMzNWZGlsU2M0K3A2dlhyMmFuajE3T2l2S3o1dzVRNjFhdFlxOUpqOC9INnZWZWxVSi80Sis2d1VLS3N2dGRydkxzY3ZQcS9RVUJhODduaWJseTRIa0g5bUtJYXExdXlNU29zSTk5TkJEckZ5NWtwa3paL0x5eXkvVHQyOWZmdnp4Ujc3ODhrcysrdWdqYnJ2dE5wbzFhOGJzMmJQcDFxMmJTMXVxQWxsWldZd2ZQNTdISDMrYzFxMGQzemZ4OGZITW5qMmJnUU1ITW1mT0hPNi8vMzQrLy94ekprK2VUTFZxNWROdVJnZ2hxaUpKbkFzaGhManBxVmF6bzVMODJKL2tIOXVPNWZoZnFPWXNkNGRWNlNsNkV4cnZhbWc4L1ZGTS9taE1maWdtUHpRbVB6UW1meFJQUHpSR1h4UlAvd3RqZmloR1h4UzkwZDJodTgyMkEyZDQ2N3M0Z0F0VjVZN3huUW5uR1AzdEptSnFCVEM0V3lQbWJ6d0F3UEQ3V3ZEczVKVU0rM1F0Yno5eFI1RlY0NHMzSGVKTVNqYTMxNnRCNjF0cmxyaCtVWnQvWG1sejBBRHZpLzllelc0Sm9WNnRBSDZMVDhSc3NhR3FjSGVUQ0FENmpsbE1kcDZsMkxWTDZuRU9wZTl6ZnZSc090bDVGdXBIT200RzlHd1Z4ZFo5cDlpeTl6VHZ6TnJNdUVGM2NpSXBrM2RtYmNGdVYzbmwvdHNKOUtuYVgzTzZVRWVsdnZYVVAxVStjUTZnOWZFaHBQLzloUFMvLzdxdm5aT1RBNENucHllS29xRFJhQmcxYWhSUlVWRUFyRm16aGxtelpqRjE2bFJuNjVTOHZEeG5DNWZpdlBycXE2V080Y3laTXl4Y3VKQmF0V29SSGg2TzJXem0xS2xUdEczYnR0aHJUcHc0QVVCZ1lObmZPZEsxYTlGN0YvVHExYXZNYzFVMit2Q21hS3ZWSm5mN1BFbWNpNXRDV0ZnWUhUcDBZT1hLbFR6d3dBTkVSRVJ3MzMzM01YUG1UT0xpNG1qYnRpMlBQdm9vdzRjUFo4NmNPVVh1V3pCaXhBaU9Iei91ZkkzYnZIa3o0OGFONCttbm42WldyVnJNbVRPSDd0MjdjL0xrU1lZTkc4YUVDUk5jMmtZSkljVE5SQkxuUWdnaGJqcHFYZ2I1eC82NmtDai9FK3ZKZUZSYjhRbS9tNG5pNFlYR0s4aVJFUGNPUXVNZGhMYmc0OHZHRllQbmxTY1VBRmh0amdyUC8vdDJFNG9DLzMyMHJUTnAvdnZ1azB6NFlTc0JQa2IrNzlHMmFEVVhxK1Y5UEEyODg4U2R2UHpGZWw3K2ZEMHY5R2xLMXhaMVhPWnVGVnVEdVJ2Mk1heGZzeXZHVWRUbW42WGRITFRBczkwYjg4cVg2OW15OXhSR2c0NGVMUjBKeHdmYngyQzJGbDJ4V2g0OXpsVlY1Y2VOQjVpeGNqZlBkR3ZrVEp3RGpIaWdKUzk5dG82ZENlY1krZlZ2SERtVFRsYXVoWWZ2dnBVN0cxVE5UVUV2cGZFS1JPdFhFOHZwUGU0T3BWenNldVFoY2c0ZUtQS1lLYklPamVmT1E5Rm9LbVR0ckN6SFRWR1R5VVQ5K3ZYNTlkZGZYWTRYYkl3WEZoYUd0N2MzUjQ4ZVpjU0lFWXdZTWFMY0VrZW5UNThHb0VhTkdnRHMzcjBiVlZXSmpiM1k2cWhEaHc3T1pEN0FpaFVyQUpnMmJScng4ZkgwNjllUDJOaFlvcUtpNk5DaFE2RTFiRFlib2FHaGhUWUdoZUkzQjczMFdnQ3RWbnYxVC9KNlVSU01EWHVRKytkYzE3dVJRdHdBL3Z6elQ4RFJ5dWxTRHozMEVCczJiR0RYcmwxRVJFVFF0MjlmbGk5ZjdueDlhOWl3SVEwYk5pejBQWnlhbWdyQXlaTW5tVEJoQXJmZGRodlRwMC9uaHg5K1lNQ0FBZlRyMTQ5dDI3WTV6My90dGRjWU5Xb1VRNFlNNFpsbm5xRlhyMTRvOGowbWhMakpTT0pjQ0NIRURVL056eUgvNkRieUQ4ZVJuN0FaNjluOWpsK3diektLaHpkYXZ4cG9mR3VpOWF2aCtOaXZKbHJmaTM4ckhrVzNBeEZYTHp2UFFrcG1MdURJNmJ6MStCM2NYcThHZHJ2SzlGL2ptYnRoUDM1ZUhyejdkUHNpSzZQcmh2b3pidENkalB4NkkvK2IveWRyZGh4bmFOOW16dXJ3cUpyK2ZQQnNCMElDcnMrL1hhT29ZR0pxQmJJdk1RVXZvNTdrekR4OFBBMDhYTUxtbTFmYjR6d3IxM0ZEeTJxejg1OVAxL0hQOFdRMEdnVS9MdytYODN3OERiejl4QjA4OCtGSzRvK2NCNkJUMDhoeTc2bnVUcnJRK2xoUDNSaUpjMk5FQkhaemZ0SEhJaU1xTkRGVGtEank4WEY5ZDRYVmFpVXZMODlaa1g3a3lCRTBHZzE1ZVhuNCt2cnkyV2VmY2Z2dHQ2UFRsZTdYSjgyRnhIOTJkalplWHE3Zm0vdjI3UU1nTWpJU2NDU3l0Vm90VFpzMmRaN3p4aHR2QUk0Sytaa3paN0owNlZLNmQrOU9hR2dvaXhjdlp1M2F0Y1RFeE5DL2YzOUdqaHpwTW45dWJpNjllL2UrWW94WHFqaXZLcHNBR2lLYmtiMStHdGJ6aDlFRjEzVjNPRUtVaTVVclYvTEJCeDhRR0JqSTJyVnJDUWtKNGZISEgwZW4wMUduVGgyKy9mWmI1ODAzSHg4ZnZ2dnVPNWM5Q3laTm11U1NPRmRWbGMyYk4rUHA2Y203Nzc2TDNXN254UmRmNU9EQmd6ejg4TU1NR2pTb1VBeDZ2WjZ4WThjeWFkSWtwa3lad3VMRmkzbmxsVmU0N2JiYkt2NFRJSVFRbFlRa3pvVVFRdHh3VkpzRlMrSk84Zzl2Smo4aERzdUpYV0N2WXIxYnI0Smk5RVVYR0lFMk1CeHRRTGpqYi85UU5MNDEwUHJWUlBGd1R4L3FtOTJTdUVPb0ttZzFDcU1mYnNQdDlXcHcrSFFhSHk3Y3pyN0VGS3I1bXBqNGRMc1MrNFRYand4aThuTWQrYitabTlpWmNJNm5QL2lWdHJlRjhsREhXR0pxQlJKVjAvKzZQWitWMjQreUx6RUZrMEZIY2tZdUwwNWJ3eE9kNjlPOVpSU2VIdVg3bytVL3h4MUpjTFBGeGovSGs0bW83c3VyRDl4T2JQakZkaFVXcTUxVmZ4M2x1OVgva0g5SnhmdUd2eE1KOGpVeXNNT3RlSnRLN2psZEZlaEQ2MlBldHdZMVA5ZlI3NzhLaTVudzduVmQ3OENCQTZTbXBxTFQ2WmcvZno2S29sQ25UaDJHRFJ2RzhlUEh5Y3ZMdzJxMXVsd3pmUGp3UXZNc1c3YXMxTDNQNjlTcHc3Rmp4eGc5ZWpUTm1qVnozZ3c0ZGVvVXYvLytPK0hoNFZTdlhwMmtwQ1RXckZuRDdiZmY3a3ptbTgxbWR1L2VUVnhjSEd2WHJpVXJLNHRldlhyeHdnc3ZvTkZvNk4rL1A2dFdyV0x1M0xtTUh6K2VyNzc2aXY3OSs5T3RXemM4UEJ3M2xaWXVYVnBzYkJzM2JtVFNwRWtzV0xDZ3hIN3N1Ym01VjcySjZ2V2tDMnNFZ09YSVZrbWNpeHZDK3ZYcmVmLzk5NG1KaWVIZGQ5OWx4b3daekpremgxOS8vWlUyYmRvUUdocnE4cjFiOFBxaXFpcFdxeFdyMVlyTlpzTmlzUkFhR3NxOTk5NkxvaWk4L1BMTG1NMW1ZbUppR0QxNk5NZVBIK2ZsbDE4dXRwMFRnSWVIQjIrODhRWk5talRoKysrL3AzcjE2c1dlSzRRUU55SkpuQXNoaEtqNlZEdldNL3ZJVDlpTU9TRU95N0UvVVMyNTdvNnEvQ2thdEg0MUwwbU1YMGlTQjBhZ0RRaEhZL0p6ZDRTaUNMMWExMlhWWDhlNHYzMDkydHdXeXA1ajUzbjU4L1hZN0NvUjFYMFpQNmdkSVFGWGJuc1RWZE9mYVMvY3cvdnovMlRMM2xQRS9YT0t2cVZzZlRKbjNUNVcvWFcweUdPWHZ2bmlxZjhWYnV0UVlQckxYVGw0TXBXcFMzYWcwMnI0MzdNZDJIMzBQSit2Mk1YbkszYngzZXAvdUxOQkdQVWpxeEZUSzVBQUh5UGVKajBHbmJiWS91V3FDamE3blh5ckhZdlZoc2xEaDBGM3NVSnV4VmJIcHJ5S0FuM2JSak80VzBQbjhiT3BPYXpjZnBSbFd4Skl6Y29Eb0VXOUdqemJveEhyZHlVeVovMCs1bTdZejlMTkNYUzl2UTVkbXRmbWx0RHJkNE9odk9sQ1lrQlZzWjQvakQ2MDhDYXdWYzJodC81TFp2eHVsekhmcGsybys4Ym9jbDlyNzk2OVRKMDYxZmw0d0lBQkJBY0hVNjllUFlLRGcvSDE5Y1hiMnh0ZlgxL254ejQrUGk1L25uLytlV2JObWtYMzd0MmR5ZW1TUFBQTU02U2xwYkY3OTI3aTQrT2Q0enFkanRqWVdQN3puLzhBanFyUy9QeDhCZzRjeUtsVHAzanJyYmNZdlVsTkFBQWdBRWxFUVZRNGR1d1lOcHNOblU1SHk1WXRHVEJnZ0V1RnAwNm5vMXUzYnR4Nzc3MnNXN2VPNzcvL25rOC8vWlExYTlidzJHT1BNWHAwNlQ2SC9mdjN2K0k1VmFIcVhHUHlReGNjUlg3aVRrd3RIM1ozT0VKY3N6cDE2aEFSRWNINDhlUHg5UFJreUpBaHRHalJnaVZMbHJCeDQwWXlNakpLUGRkTEw3M2svTGhCZzR2dnducmpqVGRJU2tvaUlpTGlpbk1vaWtMUG5qM3AyclZycWQ5MUk0UVFOd3A1MVJOQ0NGRWxxWG1aNUNmRVlUNndBZk9CRGRpemt0d2RVcmxSRENaMFFYWFJCa2VoQzRxNitIZTFTQlRkbFJNMm9uTHg4VFR3OFpDNzhmRjB2SVc2Zm1RUXJXOE54Y3VvNThVK1RURWFTdi9qbUorWEIrODhjUWViOXB6a1hGb09UZXFXcnZJck5TdVB4S1RNSzU1WDBqbjdUNlF3OHV2ZnlNMjM4dStlallrT0N5QTZMSURHVWNGOHYyWXZ2Kzg1eWNydFIxbTUvYWpMZFZxTmdsYWpjV2s5YkZkVmJIWVZ1LzFpMWw2bjFUQnJaQThDZlM0bXpnZDNhOFRCazJuODU3NW10SXlweWNueldmeXgvelMveFo5Z3o3SHp6cVIvd3pwQlBITDNiVFNQRGdIZ3lTNSszRkUvakUrWDd5VCt5SGtXYlRySW9rMEhDYTNtVGJOYnF0UG10akJheHRRb3hXZXU4dEQ2aHdKZ1R6OE5OMERpUEM4eGtiempSMTNHRE1IVkttU3R1KysrbTF0dWNkeGtDZ29LSWlURThYWHkvUFBQbDNxT0o1NTRBbTl2YjVla2VWRTloQXRVcjE2ZFNaTW1YWEhlZ1FNSEVoZ1lTUDM2am4vVE5tM2EwTEJoUXhvMGFFRHo1czBMdFpTNWxFYWpvVk9uVG5UczJKSFZxMWRUbzBZTkdqVnFWQ1dTM2VWTkZ4S0RMZm1ZdThNUW9seEVSa2J5OGNjZk96ZnZCR2pac2lVdFc3WjBQcmJaYk5qdGR1eDJlNkhyTlJvTmlxS2cxV3FMYlgxbE1wbUtUSnJIeHNieS92dnZPL2Q3dUpRa3pZVVFOeU5GVlcvQ0pxOUNDQ0dxSGxYRm1wUkEvb1ZFZWY2eGJWVysvWXJHTXdCZFNBeTY2blhSQnRkMUpzbTFQaUd5d1ZrbGNIWjBQVUw2dmxJaGMxdHRkblRhNGpjLzdEenlSOEtEZlVxMVdXZEZYRitVS1V2K1l1bm1CTzY3TTVybmVqWXBkRHdwUFpkZENlZUlQM3FlcExRY01uUHp5YzZ6b0txZ29qcVQzS3Fxb2xKUTZhN2krSjFmcGZXdG9RenRXM2lEMDRMUDFjNkVjN3o2NVFibnVFR25wVjNEV3ZScVhaZjZrY1VuWFAvWWY0WWZmOXZQem9SemdLTnk3cjNCN1V0OTA2RW9aeGUvVDhnN1JXOXVXVkhzT2Fra1RXaUZUNC9SZUxaKzdMcXVMVVJsbDdYcWYrVCtPWmZnMS85d2R5aENDQ0dFdUlISUxVTWhoQkNWbG1vMWszOTRDL243MTJNK3NCNWIya2wzaDNSMU5GcDB3WFhSMVloRkZ4S0R2bVlzdXBCWU5ONUJraUMvU1pXVU5BZjRlTWpkZU9pTHJtUXRqVmNmdUIwdlkvbjI5WDY2YTBNQ3ZJMDgycW5vVGNHQy9VemMweXlTZTVwRmx1dTZCWitySm5XcjA3TlZGS2RUc3JtclVUanRHb1RoYlRKYzRXcG9HVk9EbGpFMVNFektaTzNPNC9pWUROZVVOSGNYamNrZlJlZUJMZjJVdTBNUm90TFJCa1pnejBuRG5wT0d4clBxdG1RU1FnZ2hST1VpaVhNaGhCQ1ZpbXJPZHJSZjJic1M4LzcxcVBrNTdnNnBURFFtUDNRMWIwTlhNeFo5alZ2UmhjU2dEYTZMb3J0eWdrK0lBcmRHWEZ2TGlpN05hNWRQSUpmdzlOQVhtelMvWG9iMWEzN1YxNFlIKy9CRTV5cmM0a1JSMFBqWHhKNTIydDJSQ0ZIcGFBTWRMU2RzeVVmUmVCWitSNHdRUWdnaHhOV1F4TGtRUWdpM3MyZW5ZTjYzQnZQZVZlUWYyb1JxczdnN3BGSlI5Q1owb2JlaEQydUVQcXdoK2xvTjBRWkVTQlc1RUtKQ2FIMXJTc1c1RUVXNE5IR3VENWZFdVJCQ0NDSEtoeVRPaFJCQ3VJVXQ0d3ptUFNzeC83T1MvR04vZ2xwNGM2TktSYXRESHhLTDdrS0NYQi9XQ0Yxd1hkQmNmVHNOSVlRb0M2MWZUY3lIZm5kM0dFSlVPbHJmRUJTZEFldjVJKzRPUlFnaGhCQTNFRW1jQ3lHRXVHN3NPYW1ZOS94QzN0L0xMeVRMSysvKzFCcVRIL3FJWnVnam1tR0liSUV1ckFHS3pzUGRZUWtoYm1JYXY1cllzNUxBWmdXdC9CZ3ZoSk9pUVJ0UUMxdnlVWGRISW9RUVFvZ2JpUHpFTFlRUW9rS3A1bXpNZTFlUkY3OGM4NkZOWUxlNU82UWlhUU1qTVVRMlF4L1pBbjFFTTNSQmRVQXBlUU5ISVlTNG5qVGUxVUJWc2VlbU9UWVhGa0k0YVFNanBlSmNDQ0dFRU9WS0V1ZENDQ0hLbldvMWszOWdBM2wvTDhlOGZ4MnExZXp1a0FyUmhkVERFTlVhUSsyVzZDT2FTUkpLQ0ZIcGFVeCtBTmh6MCtVMVM0akxhQU1qeUQrOHhmRnVOdGxyUkFnaGhCRGxRQkxuUWdnaHlvZXFZamtaVCs1ZkM4aUxYNDZhbCtudWlGeG9BeU1jaWZLb05oanF0Sktra3hDaXlpbEluS3U1Nlc2T1JJaktSeHNZZ1dySnhaNTlIbzEzc0x2REVVSUlJY1FOUUJMblFnZ2hyb2s5SzRuY25VdkkyN0VRNjdsRDdnN0hTZU1UakNHcTdZVmtlV3UwL21IdURra0lJYTZKWXZJSEhCWG5RZ2hYMm9CYUFOaFNUMGppWEFnaGhCRGxRaExuUWdnaHlreTFXY2pmdDViY0hRc3dIOXhZT2ZxV2E3UVlJbHRnaUc2UFI3MjcwRldQbHJkcUN5RnVLQnBQcVRnWG9qamFnSERBa1RqWGh6ZDFjelJDQ0NHRXVCRkk0bHdJSVVTcFdaTU9rL3ZuRCtUdFhJdzlKODNkNGFEeERjSGpRcUxjVUxjdGlvZTN1ME1TUW9nSzQ2dzRyd1N2djBKVU50b0F4enZMYktrbjNCeUpFRUlJSVc0VWtqZ1hRZ2hSTXB1VnZIMnJ5ZDA2bS93alc5d2JpNkxCRU5rY1E3ME9VbFV1aExqcGFEeThRVkdrVllzUVJWRDBKalRld2RoU0V0MGRpaEJDQ0NGdUVKSTRGMElJVVNSYittbHkvNXhIN3ZaNTJET1QzQmFIb2pOZ3FIc0hIcmQxeGlQbWJqUmVnVzZMUlFnaDNFcWpSV1AwUmMyVmluTWhpcUlOREplS2N5R0VFRUtVRzBtY0N5R0V1RWkxazUrd2lady81bURldHhaVXUxdkNVSXcrZU5UcjRFaVdSN2RITVhpNkpRNGhoS2hzRkpPZlZKd0xVUXh0UURpV1kzKzZPd3doaEJCQzNDQWtjUzZFRUFMVmtrdmV6aVhrYko2Qk5lbXdXMkxRZUFiZ1VmOWVqTGQxUVYrbkZZcFc3NVk0aEJDaU10T1kvTERuU09KY2lLSm9BOFBKaTEvdTJMUmNvM1YzT0VJSUlZU280aVJ4TG9RUU56RjdaaEk1Vzc4bmQ5c2N0MncycHhoOU1ONTJMOGFHM1RGRXRaRmZjb1VRNGdvVWs3KzBhaEdpR05xQVdtQzNZVXMvN2ZoWUNDR0VFT0lhU09KY0NDRnVRdGJULzVBZE44TlJsV1d6WHRlMUZZTUpqOWg3TURic2dlR1dPMUYwaHV1NnZoQ2xwUmhNcUZZTGlrN2UvU0F1VXEwV3Q3YVAwbmo2WVVrNTVyYjFoYWpNdEFIaEFOaFNUMGppWEFnaGhCRFhUQkxuUWdoeHMxQlY4aE4rSi91M0w4ay9zdVg2cnEzVjRSSFRFV1BEbm5qRWRFRFJtNjd2K2tKY0JXMWdCTmJNOCtnRGFybzdGRkdKV0RQUG93Mk1jTnY2R3BNZnF2UTRGNkpJMnNBTGlmT1VZeERWMnMzUkNDR0VFS0txazhTNUVFTGM2RlFWODRFTlpLK2ZpdVhFMzlkMWFYMW9BNHpON3NQWXNDY2FULy9ydXJZUTE4b2o5aDV5ajI2VXhMbHdrWHNzSG8vWVRtNWJYekg1WTgvTGtCN09RaFJCNnhPQ1l2VEJldmFBdTBNUlFnZ2h4QTFBRXVkQ0NIR2pVbFhNKzllU3ZXNGFsbE83cjl1eUdxOXFHSnYweHRUa1BuUTFZcTdidWtLVU42ODdueVo1NTJMeXp5ZGlDQXAzZHppaUVzZy9uMGgrZWpMVjdoenN0aGcwSmo5UVZlem1MTWZIUW9pTEZBVmRTRDJzWi9hN094SWhoQkJDM0FBa2NTNkVFRGNhMVk1NTcycXkxay9EZW5ydjlWbFRxOE1qNW01TVRlL0RJN285YU9XL0YxSDFLUjdlK1BZZFIvcmNGL0JyM2tPUzV6ZTUvUE9KcEc5ZmdkL0FhU2dlWG02TG8rRGRPMnB1R2tqaVhJaEM5Q0d4amoxY1ZCVVV4ZDNoQ0NHRUVLSUtrOHlHRUVMY0tGUTdlWHQrSlh2OXRPdjJGbVd0ZnhpbTJ3ZGlhdFlmalhmUWRWbFRpT3ZKVUxjdGZnT21rckg0RFF6KzFUQkZOa1RuRXlRYmh0NGtWS3NGYStaNWNvL0ZrNStXak4vQWFSaWkycmcxSnVWQ3N0eWVrNDQyMEsyaENGRXA2V3JVdy81SE92Yk1jMmg4UTl3ZGpoQkNDQ0dxTUVtY0N5RkVWV2Uza2JmbkYwZkMvTnloaWw5UG84VWpwaU9lTFIvQ1VQY09VRFFWdjZZUWJtU28yNVpxTHl3aisvZXZ5ZGkzQmx2S2NkVDhISGVISmE0RHhlQ0pOakFDajloT1ZMdnphUlFQYjNlSDVHelBvdWFtdVRrU0lTb25YWWlqVFp6bHpINDhKSEV1aEJCQ2lHc2dpWE1oaEtpcTdEYnk0cGVUdmY0VHJPZVBWUGh5V3Q4YW1GbzhpS241QTFMQkpXNDZpb2MzM3AyRzRkMXBtTHRERVRjNVo4VjVicnFiSXhHaWN0TFZ1QlUwV2l5Sk8vQ28xOTdkNFFnaGhCQ2lDcFBFdVJCQ1ZEVjJHN203bHBLOTRWTnN5VWNyZkRsRDdaWjR0bmtDajlpN1FhT3Q4UFdFRUVJVVQyUHlCY0NlbCtIbVNJU29uQlNEQ1gxWVF5eEh0N2s3RkNHRUVFSlVjWkk0RjBLSXFrSlZNZTlkVGVhdjcyRkxPVmF4YTJsMUdCdjJ4TFBORStoRDYxZnNXa0lJSVVwTk1Ub1M1MnF1Sk02RktJNmg5dTNrYlA0VzFacVBvak80T3h3aGhCQkNWRkdTT0JkQ2lDckFldm9mTW44YVQvN1JQeXAwSFkxbkFLYVdEK1BaOG1FMFBzRVZ1cFlRUW9peVUzUWVLRG9QcVRnWG9nVDYyaTFSTjM2SjlXUTgrc2ptN2c1SENDR0VFRldVSk02RkVLSVNzMmNta2JYNkEzSjNMQVJWcmJCMWRNRjE4YnpqS1l5TmVxSG9qUlcyamhCQ2lHdW5HSDJsNGx5SUVoZ2ltb0dpa0gvMEQwbWNDeUdFRU9LcVNlSmNDQ0VxSWRXU1I4Nm02V1J2L0J3MVA3ZkMxdEdGMU1PcncvTVk2OThMaXFiQzFoRkNDRkYrTkNaZnFUZ1hvZ1NLMFFkOVdFUE0rOWZoZGRkejdnNUhDQ0dFRUZXVUpNNkZFS0l5VVZYeTRwZVR0Zko5Yk9tbksyd1pYYzFiOGU3d0FoNjNkcEtFdVJCQ1ZERlNjUzdFbFJrYjlDRHpsd25ZMGs2aTlROXpkemhDQ0NHRXFJSWtjUzZFRUpXRUpYRUhtVCtOeDNKaVY0V3RvUTlyZ0ZlSEYvQ0k2UWlLVW1IckNDR0VxRGdha3cvMnJHUjNoeUZFcGViUnNCdVp2MDRrYi9mUGVOMDUyTjNoQ0NHRUVLSUtrc1M1RUVLNG1TM3RKRmtySjVFWC8xT0ZyYUd2MVJpdmppL2lFZDFPRXVaQ0NGSEZLVVkvN0VsSDNCMkdFSldhMXJjR2hzZ1dtT04va3NTNUVFSUlJYTZLSk02RkVNSk5WSE0yMmI5OVJrN2NONmpXL0FwWlF4L1pITytPTDJDSWFpc0pjeUdFdUVGb2pMNm8wdU5jaUNzeU51cEp4dEwvWWtzK2lyWmFiWGVISTRRUVFvZ3FSaHJiQ2lIRTlhYXE1TzMrbWZNZmRTSDd0ODhySkdsdXFOT0tnS2RtRXZqMGJBeDE3NUNrdVJCQzNFQVVreS8ydkV4UTdlNE9SWWhLemFOK054UzlpZXhOMDkwZGloQkNDQ0dxSUtrNEYwS0k2OGllZVk2TVpXTXc3MTFkSWZNYjZyYkZxOFB6R0dyZlhpSHpDeUdFY0QrTjBSZFVPMnArRG9xSHQ3dkRFYUxTMG5qNjQ5bnFFYkkzejhEcnJ1ZlErdFYwZDBoQ0NDR0VxRUtrNGx3SUlhNEhWU1YzKzQrYy83aGJoU1ROZFRWdkkrQ3A3d2g0Y29Za3pZVVE0Z2FubUh3QnNPZW11emtTSVNvL3p6dWZSdEhveWRuNGhidERFVUlJSVVRVkl4WG5RZ2hSd1d3cHg4bFk4aWI1aDdlVSs5d2FuMkM4TzcrTXFYRWYwR2pMZlg0aGhCQ1ZqOGJvU0p5cmVabHVqa1NJeWsvalZRM1BWbytRcy9sYnZOci9HNDF2aUx0REVrSUlJVVFWSVJYblFnaFJVZXcyY2paTkozbHF6M0pQbWl0NkkxNGRuaWZvUDZzd05iMVBrdVpDQ0hFVGtZcHpJY3JHODg2blFhTWpZOWtZVUZXM3htSTJtMGxKU1NuMnVOMXVSeTFsaktxcWtwMmQ3VEoyN3R3NXZ2bm1HK3oyb3ZkQU9INzhlSkhqeWNuSnBWcXpzdHV4WXdmYnQyOHYxYm03ZHUzaTdObXpKWjV6OXV4WmR1L2VYUjZoaVZMYXRXc1hlL2JzY2ZrKzJMQmhBeXRYcnJ6bXViZHQyOGJodzRldk9GYlJqaDgvenZMbHkwdDFidWZPblhucXFhY3FPQ0loUkhHazRsd0lJU3FBOWV3Qk1oYTlqdVZrZkxuUGJXemNCKy9PdzZWUHB4QkMzS1FVcVRnWG9rdzBYdFh3NmZFbUdZdmZJR2Z6dDNpMmZkSnRzYXhhdFlySmt5ZXphdFdxSW8vdjJMR0RzV1BIOHRsbm54RVNVbkoxL0R2dnZNUHAwNmY1NElNUE1KbE1BT3pidDQvWnMyZWoxV3A1L1BISFhjN2Z0bTBiYjd6eEJuMzY5T0g1NTU5M2p2LysrKytNR3plT1YxOTlsYnZ2dmh1QTNOeGM0dUxpeXZUY09uWHFWS2J6U3lNOVBiMVVjWFRyMWcyQW1UTm5vdFBwYU42OCtSV3ZlZVdWVjNqc3NjZGNQazkydXgyTjVtSjk0YkpseTVnN2QyNngvMTZpL0gzKytlZWNPWE9HZWZQbW9kUHBVRldWVHovOWxPRGdZTHAwNlhKTmM0OGFOWXBPblRveGN1VElFc2VLc21YTEZsSlRVNTFmYTVkYXVIQmhzZGZGeE1SUXYzNTlsN0ZQUHZtRTdkdTNZN1ZhNmR1M2J4bWZoUkRpZXBMRXVSQkNsQ1BWbWsvMmhrL0ovdTB6c052S2RXNTlSRE44dW8xQ1g2dFJ1YzRyaEJDaWF0RVVWSnpuWmJnNUVpR3FEbE96KzhrLzhnZVpLOTlESDlrY2ZWaERkNGZrWkxQWk1Kdk5lSHA2OHRkZmYyRTBHcStZTkFmbzNyMDdiN3p4QmhNblRtVE1tREVvaWtMNzl1MXAzNzQ5czJmUHBrMmJOa1JIUndPUW1KakkrUEhqTVpsTTNIUFBQUzd6TkdyVWlMQ3dNTjU5OTEzMGVqM3QyclVqTlRXVmlSTW5sdWw1VkVUaS9OU3BVM3p3d1FkWFBLOWJ0MjZjUFh1V1BYdjJNR0xFaUt0ZWI5V3FWWHoxMVZlTUhqMmFSbzNrWis3cjdkeTVjeHc4ZUpEdTNidWowem5TVlh2MzdpVTVPWmtCQXdhNExTNVZWVm13WUFHN2R1M0NiRFlYU25aLyt1bW54VjQ3WU1DQVFvbnoxMTU3alJkZmZKRlBQdmtFZzhGQTkrN2RLeVJ1SWNTMWs4UzVFRUtVRTB2aURqSVdqY0thbEZDdTgycjl3L0MrZHdURytsMUJVY3AxYmlHRUVGV1BzK0pjV3JVSVVYcUtnbS92dDdDZS9KdjB1Y01JL05jOE5ONUIxMlhwVTZkT1liTTVDaXBTVTFNQlJ5SWJJRHc4bk9uVHA3TjU4MlkrLy94enRtL2ZUcnQyN1VvMWI0c1dMWGpra1VmNDdydnYyTEpsQzIzYXRBRmd5SkFoYk4rK25ULysrSVBvNkdqc2Rqdi8vZTkvc1Znc1RKZ3dnWmlZR0pkNWZIMTllZmZkZDNueHhSY1pQMzQ4WThlT3BXblRwc3llUGJ2UW1nOC8vREJkdW5UaHlTZWZ2TnBQUjVuY2V1dXR6bXJ2Tld2V01ISGlSS1pNbVVKc2JHeWhjMy81NVJjTUJnTVJFUkVjUFhxMDBQR2dvQ0M4dmIwTGpadk5aanc4UEFEWXVYTW5XVmxaUkVWRmxlOFRFYVd5ZnYxNkFKZWJPeXRXckFBY3llczFhOWFVZUgyTkdqVUtKYW5MZzZJb3ZQMzIyN3orK3V0TW16WU5qVVpENzk2OUFaeHRrUjU2NktGQ0xWVTZkKzVjNUh3QkFRR01HemVPRjE5OGtZOCsrb2pvNkdqblRTNGhST1VpaVhNaGhMaEdxaVdQckZYL0kyZkx6SEx0bTZsNGVPRjExM040dG5rQ1JlZFJidk1LSVlTbzJqUWVqc1NQWFZxMUNGRW1pc0VUdjRGVFNQbmlRVksrZnBpQVFUUFIrdGFvOEhWSGpCaFJxSmQyUVlKdDNMaHgvUGpqanp6Ly9QT2twS1NRa0pCQVFrSUNpeFl0S2pSUDA2Wk5lZSs5OXpoMzdweXpKM256NXMxUlZSVi9mMy8yN3QzclBIZlVxRkg0K1BnNHg3cDE2NGJWYWtXbjB6bkhnb0tDQ0E0T0JxQmF0V3E4OWRaYlRKczJqWWlJQ0RRYURYLy8vVGN0V3JUQXo4L1BKUTZqMGVpOER1Q1BQLzZnUm8ySy9UeXFxc29QUC94QTY5YXRpWTJOWmVQR2padytmWm9ISDN3UUFJdkZ3azgvL1lUWmJIWnBRM09wNGNPSDA2MWJONWRFK1lJRkN6aDgrREJqeG96QlpyT3hkZXRXNnRhdDY3eXhVZkI1dnZSeld5QTJOaFpGaWxySzFjOC8vMHg0ZURnTkd6cmVFWktSa2VGTXBwZFUxVjJnVTZkT3pzUjVmSHc4TVRFeEdBeUdNc2VSbXBxS2o0K1BzK29kd0dReThjNDc3L0RhYTYraDFWN2NYNnBnM3dCL2YvOHlyUkVaR2NrcnI3eENSa2FHSk0yRnFNUWtjUzZFRU5mQWV1NGc2Zk5ld25yMlFQbE5xaWlZV2d6QXU5TXdORjdWeW05ZUlZUVFOd2FORnNYRFd5ck9oYmdLdXBCNkJBeWFTZHJNcDBuNTdINzg3cCtFSWFwTmhhNzUvZmZmT3o5ZXZueTVzOGY1NGNPSGVlbWxsK2pac3lkOSt2Umgvdno1QkFRRXVQVGNuakpsQ20zYXRLRkZpeFlFQlRrcTVCY3RXc1Q4K2ZPTFhhTzBCZ3dZd09EQmc1MlBvNk9qK2Vpamp3REl5c3BpNnRTcE5HL2VuRGZmZkxQWU9kTFQwNWs0Y1NKZVhsN01tREhESmFGWW50YXVYY3Z4NDhkNTQ0MDNBRWNWLzR3Wk03anJycnNJQ1FsaDFhcFZwS1NrOFBUVFQ5TzRjV1BuZGErOTlocTMzMzQ3OTk5L1A2R2hvWUNqYXY2RkYxNEFIRzFxNHVMaTJMOS9QK25wNldSbVpySi8vMzZHRGgzcXN2N2xqd0dXTGwzcTdDMHZydDJ1WGJzNGNlSUU5OTkvdjNOczd0eTVXQ3dXdnZ6eVMyclhyazNuenAwTGZkMFc1WTgvL3VDTk45NWd4SWdSeFZaOWwrU3p6ejVqKy9idGZQMzExeTQzam54OGZKZzJiWnJ6aG9tcXFzeWNPUk9BSmsyYUZKcEhVUlRPbmoxYnFIZCtnZmJ0MjVjNU5pSEU5U1dKY3lHRXVCcXFTdTcySDhuOGFTeXFKYS9jcHRWVnZ3WGZ2dVBRaHpjdHR6bUZFRUxjZURRbVA2azRGK0lxNldzMUltRHdITkxuRGlWMXhwTjR0bndZcnc3UFYwanJsdXpzYkZKU1VweVBDMXExN051M2o3ZmVlb3VJaUFqNjlPa0R3T3JWcTJuV3JCazllL1lFSEMxRUprK2U3REoycVduVHBsMTFYTVZWWlJmdzl2Ym15U2VmWk9yVXFkeDExMTNGdG8vNTRvc3Z5TXpNTEZTRlc1NnlzN1A1OHNzdjZkNjlPN1ZyMXdhZ2QrL2V6SjA3bCsrKys0NWh3NFl4YTlZc3dGSDFlK3V0dHpxdnpjL1BKeXdzekRtV2xKUkVSa2FHczJJK09qb2FrOG5FMHFWTHljaklJRFEwbExGanh6cXZuejkvUGovOTlCUFRwMDh2RkpmUmFLeVE1M3V6K3VHSEh3Q2NYMGZuejU5bnlaSWx0R3ZYenZudlhsck5talhEejgrUDVjdVhsemx4WHJBeGJ0MjZkZkh6OHlNbko0ZTh2SXUvNzNsNWVlSGg0VUYyZGpaVHBreGg0OGFOM0hYWFhVVzI5NG1KaVdIOSt2WE9xdm5telp2eit1dXZrNStmN3p6SDA5TVRMeSt2TXNVb2hMaCtKSEV1aEJCbHBPWmxrckZrTkhtN2Z5cS9TYlU2dk5vL2gxZjdaMUYwWlg4N29SQkNpSnVMWXZSQmxjMUJoYmhxdXVxM0VQanZoV1N0bkVUT0g3UEozYkVRVTRzQkdCdjFSaDlhdjl6MmxkbTBhUk9USmswcU5QN2lpeThDanVUZzRNR0RtVEpsQ2drSkNTNUozN1MwTkFBQ0F3T0xuTHRldlhyWEhOL0NoUXRkV21BOC9QREREQm8wQ0lCZXZYcXhkT2xTUHZua0U1bzNiNDZucDZmTHRaczJiV0xseXBYY2M4ODl0R3JWNnBwaktVcDJkalp2dnZrbXljbkpIRHQyakZkZmZaWHM3R3l5czdQSnk4dGo5ZXJWTkczYWxQVDBkQUlEQXpsLy9yenoycXlzTEd3Mkd3RUJBYzZ4UTRjT29TZ0tkZXJVY1k0TkdqU0lsSlFVWG5ycEpWNTQ0UVhDdzhPZHgzeDhmQUJjeGtUNTI3ZHZIMy8rK2FmTDJKUXBVN0JZTER6MjJHTmxuaytuMDlHcFV5Y1dMbHpJNGNPSHk5U3pmdjM2OWVUbDVkR2pSdzhBWnN5WTRkSTZhZmp3NFhUdDJwV1JJMGV5Yjk4K21qWnR5dkRodzR1Y2E5eTRjZnorKys5a1oyY0RqdllzYjc3NUp2djI3WE9lMDY5ZlA0WU1HVUpLU2txeEc2QW1KaVlXZXdPZ1lBOEFJVVRGa01TNUVFS1VnU1Z4SituelhzS1dkckxjNXRTSE5jUzMzd1IwSWRmK3k0OFFRb2liZzhia2h6MG56ZDFoQ0ZHbEtYb2pQajFHNDluNk1iTFdUU1YzNnl4eTRtYWc5UXRGWDZzUnV0RDZhSDFEVUR5ODBmalZRQi9hb014cmRPblNoUzVkdWpnZjIydzJ4b3dady9IangvbmlpeStjdmJZTGt1c0Z2YlVCamgwN0JrQllXSmpMbkxWcTFhSnBVOGU3RXk5UGZGL0ppaFVyTUJnTU5HM2FsTEN3TUdKall4azJiQmdBa3lkUGRqbFhvOUV3ZVBCZ0preVl3T0hEaDJuUXdQWDVMMTI2bEpDUUVPZE5BSEJzNEZsUS9WMGV2dmppQzFKU1VxaGV2VHJnMk1nME1qSVNmMzkvdkwyOStmenp6L25ubjMrWU1tVUswNmRQNStUSml6K2puenQzRG9DUWtCRG4yTjY5ZXdrTEMzT3A4SzFac3liZmZ2c3QxYXBWbzJ2WHJ1VVdlNUhzTnZJVGQ0RGRWckhydUlIaTRlMjQ2WFFWdnY3NmEvUjZQUmFMQllERGh3OFRGeGRIdjM3OUNsV2JIenQyck1oTlFrMG1FMjNidG5VKzd0YXRHd3NYTG1URmloVXVYNk5YOHROUFArSG41MGVIRGgyYzh6UnUzSmpzN0d6bjk2bWlLSXdZTVlJZE8zYlFxMWV2WW52ZCsvcjYwcjE3ZDVjeEx5OHZNak1kN3hnYlBYcTB5M2pCOStLbEprK2VYS2lGa3hEaStwSEV1UkJDbElacUovdjNyOGhhL1dHNS9hQ3I2STE0ZDNvSnp6YVBnNlppM3RvcWhCRGl4cVR4cW9ibDlEL3VEa09JRzRLMldtMzg3bjhmZTQvUm1QOVpTZjdCalZoTzdTRnZ6eTh1NXdXUDNGem0vV2VzVml1blQ1OTJQcDQrZlRwYnRtemgxVmRmZFNaMmRUb2RhOWFzSVNvcWlvTUhEenI3SVI4OGVCQVBENDlDMWM0OWV2UndWc00yYWRMRTJhKzdLRGFiamVYTGw1T1ltRWhnWUtDenovSjc3NzNuUEtlZyt2cnl4RGxBbXpadG1ENTl1ck8vK3FYR2poM0wyYk5uWFNyUnM3S3lYSkwvMTBxbjA3bmNZRmk3ZGkwYk5teHdQdWN6Wjg0UUVoSkNuVHAxcUZXcmxrdlZja0VjRVJFUnpySExxL29MOU9yVmkxYXRXbDNWUnBKbFlUNndnYlJaLzY3UU5kenBhcjVIMXE5Zno4NmRPeGswYUJEZmZQTU5BRkZSVVl3YU5hcklkekpzMmJLRkxWdTJGQm9QRFExMVNaelhybDJiNk9obzFxMWJ4M1BQUGVleTBXZHg5dS9mejc1OSt4ZzRjQ0I2dlI1d2ZIL1VxVlBIcGVVU09ONkY4TlJUVHpGbHlwUXJ6dHVoUXdkbmYvNkN6VXN2NStIaFVXUkxwc21USitQdDdWM2tNU0ZFeFpQRXVSQkNYSUU5SzRuMCtTUElUOWhVYm5NYW9scmoyM2NjMmdCNTI2Y1FRb2l5MDNoWHc1NmQ3TzR3aExpaGFFeCttSm8vZ0tuNUF3Q281aXpzT2FuWWN6TlFGT1dxTm0xUFRrN21xYWVlS2pSK2FmdVdNV1BHVUtOR0RmN3puLzh3ZE9oUTl1N2RTLzM2OWRtNmRTc05HalFvTWVFWEZSVlZiQnVLN2R1Mzg4a25uM0RxMUNuNjkrL1A0NDgvWHFya1lVcEtDcnQyN1NyMitNbVRKMW0zYnAzejhjR0RCNTBmOStuVHg5bXp2YndVSk0zQlVXMGNGeGZuZlB6dmYxOU1RamRvMElBRkN4YVFrWkdCcjY4disvZnZ4OXZiMjZWaWY5eTRjZVRrNUJSYW8zNzkrZ1FGQlhIMjdGbVg4WUlXRzVlUCsvdjd1OFJWNnVkUzd5NENCcysrWVN2T3IrWjdaT1BHalVSSFIvUGdndzg2RStjQUhUdDJMUEw4MG13T1d1Q3V1KzdpcTYrK1l2UG16Y1gyNmIvVW9rV0wwT2wwOU83ZHUxVHpqeG8xaWxtelpwR1ptZW55dFZoZzY5YXRyRm16eHRsVFh3aFI5VWppWEFnaFNwQi82SGZTNTc5YWJza0p4ZWlEVDdmWE1UWHRYMjY5TTRVUVF0eDhORjdWVVBNeVVhMzVzamVHRUJWRThmQkc2K0dOTnVESzV4WW5KQ1NFOGVQSE0zYnNXS3BWcThhWU1XT0lpSWhneG93WnpKNDlteUZEaG5ESEhYZlFwazBiTkJvTndjSEJiTml3Z2FDZ0lQYnQyOGZRb1VPdmF0MHhZOGF3YWRNbW1qUnB3dWpSbzh1MHVXSkNRZ0xqeDQ4djl2ajI3ZHZadm4xN2tjZUtTM1plTGJ2ZFRueDh2UE54UVFMNzBzUytsNWNYdDl4eUM0MGJOMGFqMGJCNTgyYnV2ZmRldG0vZlR0T21UUXUxMGJpOFYzdUJSeDk5dE5nNExqODJldlJvMnJkdlgrYm5nMGFMSWJKRjJhKzdnVDMwMEVONGVucVc2cVpPV1hYbzBJR3Z2dnFLbFN0WFhqRnhucFNVeElZTkcyamZ2bjJwRTkwZE8zWWtLeXVManovK21QOW43NzdEbWp6M040RGZHU1JoRHhVRTNEaHdvS0FpN2xHMzRxQmFyVmFyZFhSWTkyUUx2RHNBQUNBQVNVUkJWS2hWNm5IVVRldkF1dmNleFZWM0ZXZGRXTFVXRlk1YnFWaGtieEtTdkw4LytKRkRETnNnZ3ZmbnVucWQ1aDNQKzQwbkFYdS96L3Q5eXBjdnIvYzBnMWFyeGZidDJ5R1h5OUczYjkrM2VoOUVWSHdZbkJNUlpVZWpSbExnVWlSZldtKzBJZVYxT3NIS2V5YkVscHh4UUVSRWIwZHNrVEdyVDVzU0E0bFYrV0t1aG9oeWN2SGlSY3lkT3hldFc3Zkd4SWtUWVdabWhpMWJ0bURQbmoyWU9uVXEycmR2RHdDNkZpb2RPblRBNGNPSGtaS1NBb1ZDWVJCRXExUXFoSVNFNUhuZHk1Y3Z3ODNORFlNR0RVSjhmSHlPTThnYk5HaGdzSzErL2ZyWXVuVnJ0c2NQR1RJRTdkdTNmMmY5bHBWS0pTWlBubXl3UGV1MnVuWHJZdG15WmJDd3NJQ1hseGVPSGoyS21qVnI0c21USi9qc3M4L3lmYTJmZnZySllOdXhZOGR3N3R3NWczMEZ1UkZCdWF0ZXZYcVJqZTNnNEFCWFYxZEVSVVZCcTlYbWV1ejU4K2VoVnF0elhLQXpKNTA3ZDhhZVBYdXdhdFVxK1B2NzYyN1VIRGh3QUdGaFlSZzVjbVNPQy93UzBmdVB3VGtSMFJ1MGlaR0kyLzB0MHNQK01zcDRZb3V5c1BLZUNYbmR6a1laajRpSUtQTnhlRzFTRklOem92ZVltNXNiSmsrZXJGc2dWQkFFN055NUV5MWF0RUJFUkFUbXo1K1BzTEF3M1FLZlBYdjJ4UDc5KzNIcTFDbjA3OTlmYnhGTEFJaU5qYzAyU001T2NIQnduc2VlUG4zYVlKdGNMb2VUazFPTzU1aWJtK2U2MzVnVUNvVmVpTDkvLzM3ODl0dHZldHV5OWlYMzhmSEJsQ2xUTUdmT0hKUXJWMDZ2NTNWZXNydUpjT1BHalJ6M1VmSFl1M2N2OXU3ZG0rMitYYnQyR2N3V256MTdkcjZDNjA4KytRUU5HemJNc2ZYUm01UktKV1F5R1dReUdVYU5Hb1ZaczJaaDI3WnRHREprQ083ZnY0OU5temJCemMydHdMUE5CVUhJY2JGUklucjNHSndURVdXUi92SXU0blo5QTIxQ1JONEg1NE84Wm10WWZid1lZblBPTWlBaUl1UFJ6VGhQaXNualNDSXFUbVptWm5vQmVlYUNsVUZCUVhqMTZoV3FWcTJxTjZ2YzB0SVNEZzRPQ0FzTHl6YXNMVk9tRE5hdnovdUp5SkVqUjZKZHUzWVlPSEJnb2VxK2QrOGViRzF0MzFsQW5oT1JTS1JYZzRXRkJRRGtXSmU3dXpzYU5XcUVtemR2WXZUbzBVWFMvb09LVjlPbVRkRzJiZHRzOTFsWldSbHNLOGhzYnhjWGwzd2RGeElTZ2tXTEZtSDU4dVd3dHJaR2l4WXQ0T1BqZ3gwN2RpQXRMUTBuVDU2RXZiMDlaczZjcVh1YUpDL3g4ZkZZdTNZdFdyVnFoV2JObXVXN1ppSXFXdnd0UWtUMC85S0NqeVBod0ZRSWF1WGJEeWFSd3JMakZKZzFId0tJOHZlWEpTSWlvdndTVzVRRkFDNFFTbFFDSERseUJOV3JWMGZqeG8zUnIxOC96SjgvSDZOR2pZSzN0N2ZlY1VxbEVyTm56MFo0ZURpY25KeXdZTUVDTEZxMENEVnExTkFkSTVWSzg5MG14TkxTc3NBdFJRUkJ3TzdkdTdGMTYxYjgrT09QeFI2YzV5VTlQUjFSVVZGd2RIUUVBSVNHaHVwYTJSdzRjQURObXpmbndveWxUT1hLbFhVdGp0Nmw5UFIwQUJuZjUwZVBIc0hlM2w1di84aVJJL0hubjM4aUlDQUFwcWFtV0xSb0VheXRyZk0xOXZIang3Rng0MGFrcGFYcG5rNGhvdmNEZzNNaUlrR0xwTE1ya0h4K3BWR0drOWhWZ25XL1pUQnhybWVVOFlpSWlONmthOVhDNEp6b3ZTYVh5N0Z2M3o2OWJka3R2UG42OVd2TW1UTUhEeDQ4d09USmsrSGg0WUVKRXlaZzRzU0ptRGh4b3RFWDNYeFRVbElTZ0l5d1dhVlNvWC8vL3ZEdzhDalNhK1pIUWtJQ1hyeDRnZWpvYUVSSFIrdDZ0WThkT3hZUkVSR0lqWTJGUkNMQmlSTW5jUGJzV1N4WnNnVE96czRZUEhndzVzMmJoOUdqUjJQR2pCbW9WNDkvTC85UUtKVktSRWZuL0xzeE5UVVY0ZUhoZVc3TGxIbno2TnExYXdDQWh3OGZ3dHZiRzE5KytTVk1UVTJSbnA2T3MyZlBZdGV1WFFnUEQ0ZWJteHZ1M2J1SFNaTW1ZY0NBQWVqUW9RUGtjcm5CdURFeEdVK01IVGx5QkdxMUdvMGFOY0xZc1dQZis1dFZSQjhhQnVkRTlFRVRWS21JM3o4Rnl2dS9HMlU4UmYwZXNPbzVHeUs1aFZIR0l5SWl5bzdJeEJRaUV3V0RjNklTSUQwOUhScU5Cbks1SEZGUlVRQUFpVVFDQU5CcXRUaHg0Z1RXclZzSGxVcUY3Nzc3RGgwNmRBQUFMRnUyREw2K3ZwZy9mejdPbmoyTFljT0dvV3JWcXRsZUl6dzhITmJXMWxBb0ZIajgrREVBL2Q3ZmVUbDE2aFNBakZZbzA2Wk5lMjk2ZWdjSEIyUFdyRm02MXpZMk5uQjFkVVg1OHVYaDd1Nk84dVhMUXk2WFkrN2N1Ymh3NFFMYzNOd3dlL1pzV0ZwYVl0NjhlWmc5ZXpZbVRweUluajE3WXRDZ1FiQ3hzY24yT29HQmdkbHVmLzc4ZVk3N25aeWNVTHQyN2JkL2syUlV0Mi9meG93Wk0zTGNmK1hLRlZ5NWNpWFBiWmt5MXdFd05UV0Z0YlUxcGt5WmdpWk5tdUQrL2ZzNGYvNDh6cDA3aC9qNGVOU29VUU9MRnkrR2g0Y0hRa05ENGUvdmoyWExsbUg5K3ZWbzJyUXBQRDA5VWJkdVhaUXZuN0V1eWNtVEozWGpqaG8xU3ZlOUo2TDNDNE56SXZwZ2FlSmVJbTduTjFEL0cvcldZNGxNVEdIWll5Wk0zWDBBTHVaQ1JFUkZUU1NDMkx3TXRFa016b25lZHc4ZVBNRDQ4ZU4xcjAxTVRPRG01Z1lBbURObkRpNWZ2Z3g3ZTN2NCt2cWlUcDA2dXVQS2xpMExmMzkvckY2OUdzZVBINGRHbzhsMnRqb0FUSnc0MFdDV2JlUEdqZk5kWTh1V0xSRWNISXdKRXlia3U3M0V1OUNvVVNQTW16Y1BEZzRPdXBBOHE2aW9LQXdmUGh5cHFhbm8zNzgvaGc0ZHF1dHIzckJoUTZ4YXRRcHo1ODdGNGNPSDRlRGdnRTgrK1NUYjZ5eGN1RERYT3JMYjM3VnJWd2JuN3lGWFYxZjgrT09QUmgrM1U2ZE9hTmFzR1JRS0JZWVBINDZ3c0RDSVJDSjRlbnFpVjY5ZWFOS2tpVjROSzFldXhPWExsN0YvLzM0RUJnWWlNREFRNDhhTjA3Vm82dEtsQzE2K2ZJa1JJMGJBMXRiVzZQVVNrWEdJQkVFUWlyc0lJcUozTGYzRkxjVHQrdFlvTS9XazVXdkJ1dDl5U012bGJ3VjJJaUlpWTRoWit3bEVjZ3ZZRHQxYzNLVVFVUzVTVTFOeDhlSkZxTlZxaU1WaTFLOWZIODdPemdDQXlNaElIRDE2Rko5KytpbE1UVTF6SE9QZXZYdHdkSFRNY2FIREV5ZE9JQ0lpQWhxTkJsS3BGQTBhTklDN3U3dlIzOHZPblR0UnExYXRBb1h5UmUzbzBhT29XYk1tYXRhc21lMStqVWFEcTFldm9tWExsbnJiTzNic2lNR0RCK1B6eno5L0YyVlNQdmo1K2NITHl3dXRXN2N1MVA1MzVlYk5tM2o2OUNuYXRHbVRyeDc2NGVIaENBa0pLVlJ2OXZEd2NFaWxVb09lNmtUMGJqQTRKNklQVHVydEEwZzhQQU9DSnYydHh6THpHZ1NMTGxNaGtocjJyU01pSWlwSzhYdkhRUjN4WDVRWmU3SzRTeUVpSWlJaUtuWFlxb1dJUGh4YURSSi85MFBLNVUxdlBaVFkxQnBXUGdzZ3I4MWVkRVJFVkR6RU5rN1EvUGNjSUFoc0UwWkVSRVJFWkdRTXpvbm9neUNrcHlGKzN3UW9RN05mK0tjZ3BJNTFZUFBaS2tpc3VlSTVFUkVWSDRtTk00VDBOR2hUNHlBMlkzOVVJaUlpSWlKalluQk9SS1dlb0V4QzNJNnZvWG9XOU5aanlldDJodlhIaXlHUzVkeURrb2lJNkYyUVdEc0NBRFJ4NFF6T2lZaUlpSWlNVEZ6Y0JSQVJGU1Z0Y2d4aU4zMXVsTkRjdk4xbzJQUmZ6dENjaUlqZUN4S2JqTVVGdGZHdmlya1NJaUlpSXFMU2h6UE9pYWpVMHNTL1F0eldMNkNPZlBKVzQ0aWtjbGg5dkFnS3QyNUdxb3lJaU9qdFNXd3lXb1pwNGw0V2N5VkVSRVJFUktVUGczTWlLcFUwVWM4UXUyVW9OUEhoYnpXTzJOSWVOcCt0Z1lselBTTlZSa1JFWkJ3aWhSVkVjb3UzL2wxSFJFUkVSRVNHR0p3VFVhbWpmaFdDMkszRG9FMk9mcXR4VEp6ZFlQUFphb2d0N1kxVUdSRVJrWEZKYkp5Z2pXT3JGaUlpSWlJaVkyTndUa1NsU3Zyem00amRQaEtDTXVtdHhsSFU5NFpWNy9rUW1TaU1WQmtSRVpIeFNXeWNPZU9jaUlpSWlLZ0lNRGdub2xKRCtlQUM0dmVNZ1pDZTlsYmpXSFNZQVBQV1h3TWlrWkVxSXlJaUtob1NheWVrdnd3dTdqS0lpSWlJaUVvZEJ1ZEVWQ3FrQlI5RGZNQmtRS3NwOUJnaUUxTlk5L1dEdkU0bkkxWkdSRVJVZENSMmxhQk5pb0tnVElKSWJsSGM1UkFSRVJFUmxScmk0aTZBaU9odHBkNCtpUGhmSjc1ZGFLNndndTBYV3hpYUV4RlJpU0oxcUE0QVVMOStWTXlWRUJFUkVSR1ZMZ3pPaWFoRVN3cytqb1NEMHdCQktQUVlZb3V5c0J1K0V5WVZQWXhZR1JFUlVkR1QydGNFQUtnakdad1RFUkVSRVJrVFc3VVFVWW1sREQyTCtJQkpnS0F0OUJnU0cyZllmckVGRXJ2S1JxeU1pSWpvM1JCYjJrT2tzSVQ2OWNQaUxvV0lpSWlJcUZSaGNFNUVKWkxxOFJYRTd4bnpWdTFacE9WY1lEdDBDOFJXRGthc2pJaUk2QjBTaVNDMXJ3SDE2OGZGWFFrUkVSRVJVYW5DVmkxRVZPS2tQNytKdUozZlFOQ2tGM29NRStkNnNCMnhpNkU1RVJHVmVGTDdHdEJ3eGprUkVSRVJrVkV4T0NlaUVpWDk1VjNFYmg4QklUMjEwR1BJcW5yQjlvdHRFSnZaR3JFeUlpS2k0aUYxcUFsTi9Dc0l5cVRpTG9XSWlJaUlxTlJnY0U1RUpZWTY0Z0hpdG40QlFabGM2REhrcmgvQlp2QjZpT1FXUnF5TWlJaW8rRWdkYWdBQTFKRnMxMEpFUkVSRVpDd016b21vUk5CRVBVUHNscUhRcHNZWGVneEZnMTZ3K2ZRWGlFd1VScXlNaUlpb2VFbnQvejg0Zi8yb21Dc2hJaUlpSWlvOXVEZ29FYjMzTkhFdkVidjVjMmlUb2dvOWhxbm5BRmoxbUFtSWVMK1FpSWhLRjdGNUdZak43YUIrL2FDNFN5RWlJaUlpS2pXWUlCSFJlMDJiSEkzWVRaOURrL0J2b2Njd2JkaVhvVGtSRVpWcTB2S3VTQSs3VTl4bEVCRVJFUkdWR2t5UmlPaTlKYWlWaU5zNUNwcllzRUtQb1hEckRxdGVQekkwSnlLaVVrMVdwUW5VTDRNaHFKWEZYUW9SRVJFUlVhbkFKSW1JM2srQ0Zna0h2a2Q2Mk8xQ0R5R3YzUUhXZmZ3QXNjU0loUkVSRWIxL1RLbzJnYUJKUi9vL2Z4ZDNLVVJFUkVSRXBRS0RjeUo2THlXZFhZRzA0R09GUGw5V3ZTV3MreTBESkZ6S2dZaUlTajhUNS9vUVNlVklmLzVuY1pkQ1JFUkVSRlFxTURnbm92ZE8ybCtIa0h4K1phSFBONm5jR0RZRFYwSWtsUm14S2lJaW92ZVhTQ3FEU1VVUHFKN2RLTzVTaUlpSWlJaEtCUWJuUlBSZVVUMjdnZmhEMHd0OXZrbUYrckFkdkE0aUUxTWpWa1ZFUlBUK2sxWDFSUHFMVzRCV1U5eWxFQkVSRVJHVmVBek9pZWk5b1lsNWp2aGRvd0NOdWxEblM4dlhnczNuR3lHU1d4aTVNaUlpb3ZlZlNWVXZDS29VcFA4YlV0eWxFQkVSRVJHVmVBek9pZWk5b0UyTlIrejJrZENteGhmcWZHblpxckFkdWdWaVUyc2pWMFpFUkZReW1GUm9BSkZVaHZSbjdITk9SRVJFUlBTMkdKd1RVYkVUTk9tSTMvVXRORkhQQ25XK3hLbzhiTDdZQ3JGNUdlTVdSa1JFVklLSXBIS1lWSENINmxsUWNaZENSRVJFUkZUaU1UZ25vdUlsQ0VqOGJXYWgveU5mSkRPRHplQjFrRmlWTjNKaFJFUkVKWS9NcFJsVWp5NURTRThyN2xLSWlJaUlpRW8wQnVkRVZLeFNid1VnOVZaQTRVNFdpV0hkYnhtazVWMk5XeFFSRVZFSkphL1RDVUo2S2xTUC9panVVb2lJaUlpSVNqUUc1MFJVYk5TdlFwQjRkSGFoejdmczVndDVyYmJHSzRpSWlLaUVrOXJYZ0xTY0M5THVuU3J1VW9pSWlJaUlTalFHNTBSVUxJUzBSTVR0R1F0QnJTclUrV1plZzJEV2RMQ1JxeUlpSWlyNTVQVzZRdm5mc3hEVXl1SXVoWWlJaUlpb3hHSndUa1R2bmlBZy90QjBhR0tlRitwMGVjMDJzT3ptYStTaWlJaUlTZ2VGVzNjSWFZbFEzanRaM0tVUUVSRVJFWlZZRE02SjZKMUx1YllOeWtJK1FpNTFxQW5yZnNzQXNjVElWUkVSRVpVTzBuSXVrRlh4UkVyUTd1SXVoWWlJaUlpb3hHSndUa1R2VkhyWVgwZzh1YkJRNTRvdHlzRm04RHFJNU9aR3JvcUlpS2gwTWZYNkRPa3Zia0VkOGFDNFN5RWlJaUlpS3BFWW5CUFJPNk5OaVVQODNuR0FWbFBnYzBVbUN0Z01XZ3VKdFZNUlZFWkVSRlM2S0dwM2d0aWlIRkl1YnlydVVvaUlpSWlJU2lRRzUwVDBiZ2hhSk95ZkRFMzhxMEtkYnRWN1BreWM2eG01S0NJaW9sSktJb1ZaODZGSS9lc1FORkhQaXJzYUlpSWlJcUlTaDhFNUViMFR5WmZXUS9uZ1lxSE9OVzB5RUlyNjNrYXVpSWlJcUhRemF6b0lZb3N5U0RyL3l6dS90bHF0eHQ2OWV4RVpHWm50L3VEZ1lHemJ0ZzFhcmJiUTEvRDE5Y1d3WWNNS2RlN3AwNmVSbEpTa2U3MTU4MmFFaG9ZV2Fxekl5RWpjdW5VcngvMXF0UnJuenAyRFdxMHUxUGhVY2kxY3VCQ0JnWUY2MjhMQ3dvcjBtcEdSa1cvMXZUS21GeTllNE9qUm8vazZ0bVBIam9YK1BsUGhKQ2NuNC9UcDAwaE1UTlRiSGhBUWdLQ2dJTjNyMU5SVW8xMHpQVDBkQ1FrSmlJaUl3Tk9uVHhFU0VwTHZjLy84ODArTUhEa1MwZEhSQmI1dVNrb0tMbDI2aE5qWTJBS2RGeFlXaHQ5Ly83M0ExeU9pMGtOYTNBVVFVZW1YSG40UFNZSExDbld1aVhNOVdIYWRidVNLaUlpSVNqK1JpU2tzMm8xQndwR1pNUFA2RENZVlBkN1p0UzlkdW9RTkd6YkEydG9hWGJwME1kaC81ODRkYk4rK0haOTk5bG1oci9IcTFhdENoWkNob2FIdzgvUEQrUEhqMGExYk45eThlUk83ZHUyQ282TWpYRjFkQVFDQ0lPRDY5ZXZabnQra1NST0l4ZitiZjNUcDBpV3NYcjBhcDArZnp2YjR4NDhmWThHQ0JZaU9qa2Jmdm4wTFhDOFZuaUFJU0UxTlJYSnlNbEpTVXBDVWxLVDdKeUVoQVFrSkNZaVBqMGRjWEJ4aVkyTVJFeE9EWDM3NUJaYVdsZ0NRNzlCWElwR2dhOWV1QnRzREF3TmhaV1dGOXUzYkF3RCsrdXN2VEowNkZiTm56MGJUcGswQkFEZHUzTUQwNmZuL3UrNk9IVHZnNE9DQVc3ZHVJVHc4SE5IUjBZaUtpa0pZV0JpZVBYdUc1T1JrTEZ1MkRPUEhqOC9YZUc5K2JxOWR1NGJZMk5oczM4K0JBd2R5SEtkV3JWcW9XN2V1M3JaVnExYmg1czJiVUt2VjZOMjdkNzdxb1hmbjBxVkwrUG5ubnpGOCtIQjgrdW1udXUxYnRtekJSeDk5aENaTm11REpreWVZTUdFQ2V2ZnVqVUdEQnNIRXhFUnZqUGo0ZU15ZE94Y2FqVWIzajFxdFJucDZ1dTUvVlNvVmxFb2xsRW9sQkVIUU8xOGtFdUhvMGFPUXlXUjUxbHU1Y21XOGV2VUs2OWF0dzdScDB3cjBYbS9ldklrNWMrWmc4ZUxGdUhIalJvN0hWYXBVU2ZkN0FBQnUzYnFGWDM3NUJaMDZkU3JROVlpbzlHQndUa1JGU2xDcmtMRC91OEwxTlZkWXdicS9QMFRTdlA4aVJVUkVSSVpNRy9aRnl2VWRpRDh3RldWRy9RYVJpZUtkWFBmdzRjTW9YNzQ4T25ic21PMyt6UEFrYXdEOUxxU25wMlBKa2lWd2NYSFJCWU5idG15QnZiMDlPblRvb0R0T3E5Vml4b3daMlk3eDIyKy93ZFRVTk1kcnZCbm1tNW1ab1Y2OWVqaDA2QkM4dkx3TWpxOVFvUUpFSWxGaDNnNjk0Y3laTTlpNmRTdlMwdEtRbXBvS3BWS1o3WEVTaVFRV0ZoYXd0TFNFbFpVVnJLeXM0T1RrQkZkWFY2U2xwZW1DOCtYTGwrZnJ1Z3FGSXR1ZytVME5HalJBNDhhTnNXREJBdnp5eXkrb1dMR2licCsvdno4c0xDd0FBSGZ2M3NXU0pVdXdlUEZpbEMxYkZrREdEWi9GaXhmcmpqOXg0Z1F1WExnQVIwZEhoSWVIbzJuVHBoZ3paZ3hjWEZ4UXFWSWxBSUNQanc5NjlPaVJiUzFIamh6QndZTUg5YllKZ29EOSsvZmp6cDA3VUNxVkJtSDM2dFdyYzN4di9mdjNOd2pPcDA2ZGlqRmp4bURWcWxXUXlXVG8xcTFiWG45RTlBNEZCZ1pDTHBlamUvZnVldHUxV3EzdVoxS0ZDaFhRb1VNSDdOcTFDMWV1WE1HMGFkTlFyVm8xM2JIVzF0YW9VNmNPQU1ERXhBUlNxUlJTcVJReW1Rd21KaWE0Y2VNR0xsMjZoTGx6NTBJdWwwT2hVQmo4a3pVMDM3bHpKN1pzMlpKcjNXZlBuc1haczJkejNEOTA2RkNEbTdLM2I5K0d1Yms1M056Y2N2MnUrdmo0NkFYblJFUU16b21vU0NXZld3SDE2NGVGT3RlNnoySkliQ3NZdVNJaUlxSVBpRVFLNjArV0lHYTFENUxPTElWbDE0TE4waXVNKy9mdjQ5NjllNWd5WlFva0VrbTJ4MmcwR29oRW9uY2VHSzlmdng1aFlXSHc5L2VIU0NUQ3FWT25kQzFhTXNNVUV4TVRIRDkrSEx0MjdjcDJESVVpOTVzUHViV2J5RzVmWGtFODVWK2RPblhRcVZNbm1KcWF3dFRVRkdabVpqQTNOMGRzYkN3MmI5Nk1wS1FrTEYyNkZEVnExTWpYZUZsbll3Y0ZCY0hYMXhmVHAwOUh1M2J0c2oyK1k4ZU9HRHg0TUQ3Ly9QTnM5NHRFSWt5ZE9oVmZmdmtsNXN5Wmc1VXJWK3IyT1RrNXdkcmFHZ0R3NzcvLzZyWTVPRGdBQUdKaVl2VEdHamR1SEtaT25RcXBWSXFPSFR2Q3k4dExON005azdXMXRWNDQvK2ErN09xYk0yY09wazJiaHBVclYwSXNGcU5uejU0QW9Hdi9NbURBQUlQUGNVNDN5R3h0YlRGdjNqeU1HVE1HeTVZdFE0MGFOZkw5WjA5Rkt5d3NESGZ1M0VIMzd0MTFONG95YWJWYTNVMU5tVXlHTVdQR3dOM2RIWXNYTDhiU3BVdDFQejh6ZmZIRkZ6bGVKeVltQnBjdVhjcjJwbUZ1Tm0zU1g5ajYzMy8vaFV3bWc1MmRYYTduWmZjek52TUpvdGF0VzBNcWxlTDA2ZFBRYURUbzFhc1hCZzBhcERmYlhxdlY0dGRmZjRXWGw1ZnVCaFFSZmRnWW5CTlJrVWtQK3d2Smw5WVg2bHp6VmlNaGQvM0l5QlVSRVJGOWVLUU9OV0hSY1RJU1R5NkF0RncxbURidVg2VFgyN2x6SnlwV3JLaWJ3UjBTRW9LVWxCUTBhTkFBZS9mdUJRRDgvZmZmRUlsRTJMbHpwOEg1WGJwMFFaa3laZlMyQlFVRndjcktLdGVaZ0dxMUdwY3ZYMGJyMXEyekRlU1BIajJLZ3djUFl1alFvYWhSb3dZaUlpS3daczBhVktwVUNZTUdEZElkbHhuMmx5dFhMc2RyaFlXRjVSZ2VadlpQbnpObkRnWU9IQWgzZDNlOTQrN2R1NGVOR3pkaTNMaHhxRnk1Y283WG9JSnpjbkxDNE1HRGRhOEZRY0NoUTRld2NlTkdsQzlmSHQ5Ly83MUJjQnNXRm9ZMWE5YkF4OGNIalJzM3puSHNjK2ZPUVM2WEZ6Z0FmSk9WbFJXbVRKbUNQWHYyNkQxeEVSNGVqb1NFQkFCQVZGU1VicHRLcFFJQXZINzlXbStjek5ucHhtWnFhb29mZi93UlU2ZE8xYnZ4OWVMRkN3Q0FqWTFOZ2NhclhMa3lKaytlaklTRUJJYm03NUdBZ0FCSUpCSzkwQmpJK001b05CcURsaXl0V3JWQ3hZb1ZZVzV1cnZ2NUtnZ0NYcjE2bGV0MU12dW5oNGVINTNxY3ZiMDlwRklwN096c1VLMWFOWU1iUG41K2ZvaUppY0dXTFZzZ2xlWWNZMVdyVnMwZ1hMOS8vejVldjM2TnpwMDc2N1k5ZnZ3WVNxVlNOMXMrazFxdHhycDE2MkJuWjhmZ25JZ0FNRGdub2lJaXBLY2kvc0IzZ0ZEd3hZbE1LamVHUlllSlJWQVZFUkhSaDhtcytSQ29JMEtSOE50TWlFeXRvYWhyMkhmY0dPN2R1NGVnb0NETW1qVkxGd3B1M2JvVkR4OCt4Sm8xYXd3ZXdjL3VrZndtVFpyb0JlZUNJTURmM3g4cWxRcTdkKy9PY1JiNy92MzdzV0hEQnZqNitxSnQyN1o2K3dJREErSHY3dzh2THk4TUhEZ1E2ZW5wdWhuSU0yZk9OQWkzODJKcmE0dHg0OFlCeUdnQmNQSGlSZDFyQURBM04wZGFXaG9XTGx5SURSczI2SVdjYTlldXhjdVhMN09kOFV2Rzg5ZGZmMkgxNnRXSWpJekU4T0hEMGJOblQ3M1BqbHF0eHY3OSs3RjkrM2FZbTVzakpTVWx4N0hTMHRKdzVjb1ZlSGg0SURFeFVXOHhSYkZZbk90Tmx1dzBhdFFJN3U3dWV2V01IVHZXNExqdnZ2dXVRT08rU2ExVzU3aXdZMjZMMVZwYVdtTGx5cFY2QWVtMmJkc0FJTnZ2aWtna1FrUkVoTjVNNWF4YXQyNWRtUEtwaUVSRlJlSE1tVFBvMHFVTEhCd2M5SHArWjM0dW9xT2pzKzBGSGhrWmlXZlBucUZNbVRKd2RIVEVrQ0ZEOG5YTnZJN2J1blVySEJ3YzBMeDVjelJ2M2h6eDhmRzZmZGV2WDBkSVNBakdqQm1ENU9Ua1hNZkpiR2VrMFdoMDM2L010aTVaVzh6ODlkZGZrRWdrc0xXMVJVUkVCQUJBTHBmRHpNd3NYKytIaUQ0Y0RNNkpxRWdrblZrS1RkU3pBcDhuTmk4RG0vN0xBSEgyLzFGTVJFUkVoU0FTdzZyM2ZBanBhWWpmT3c3cU5xTmcwVzYwVVgvZkNvS0F0V3ZYd3MzTkRTMWF0QUFBUEh2MkRMZHUzY0s0Y2VOUXJsdzVYZXVMek1VMHN5NDJlT0hDQmN5ZE85ZGdwdU5mZi8yRmlJZ0k5TzNiTjhmUUhBQzh2YjJ4Wjg4ZWJObXlCYTFhdGRJN1ZpYVR3Y1hGQmRPblQwZGNYQnhHang2TnFWT25RaTZYSXowOTNTQWc4dlQwelBXOVdsaFl3TnZiR3dDZ1VxbHc4ZUpGM1dzZ0kwajg5dHR2TVhyMGFCdzdkZ3o5KzJmTThqOXo1Z3hDUWtJd2ZmcjBBcy9jcGJ3SmdvQXJWNjdnK1BIanVISGpCbHEwYUlHdnZ2b0tZckVZVjY5ZTFWc1k5T3JWcTNqKy9EbTZkZXVHRVNORzVEcUQrL2ZmZjBkS1NncXVYYnVHYTlldTZlMnp0YlhGdm4zNzhxd3RLU2xKTDhSK00yd1BDQWpRM1V6SlhEQTBjeUZRSUdOQjNjbVRKK3VPZjdNOXl2TGx5M1U5MmRldnozamljOGVPSGRpeFkwZWV0UUZBU2tvSzB0TFNkSy9OemMwaGw4dVJuSnlNRlN0VzROS2xTMmpUcG8xZStKaXBWcTFhT0gvK1BNNmZQdzhnNDhiQXRHblRkTFBsQWVqYTVsRHgyN2h4STFRcUZlclhydzhBMlM1T2UvSGlSVnk4ZURISE1kcTNiNC92di84ZUowK2VOTmlYbHBhR3paczM0OGlSSTZoVXFSS2VQWHNHSnljbldGaFlZTXFVS2RtMkQ1SklKQWdKQ2NuMkJsS21GU3RXWU1XS0ZmbDVpL0QzOTBmdDJyV1JrcEtDTTJmT0dPd1BDZ3FDUnFQUmUzTEl5OHNMLy9uUGYvSTFQaEY5T0JpY0U1SFJxWjdkUU1yVnJRVS9VU1NDZGI4bEVGdmFHNzhvSWlLaUQ1MVlBdXUrUDBOc1VSYko1MWRDOWVRcUxENGFDMW0xcG9EbzdSZnAzTGR2SDBKRFF6Ri8vbno4ODg4L1NFcEt3dDY5ZTFHOWVuV0RSUUZWS2hYa2NybmV0c3laam0rRzR5ZE9uQUFBZE9yVUtkZnJtNXVibzArZlB0aTZkU3RPbkRpaEYyUzNiTmtTOWV2WGg1bVpHZGF2WDY5N1JEOHVMaTdiMENqcjdQRTNOV2pRSU1lKzBXcTFXdGU2d016TURQMzY5WU9YbHhmQ3dzS2dWcXV4ZnYxNjFLMWJGOVdyVjlkYlJEU244YWhnUkNJUnRtM2JoaWRQbmdBQS92ampEMXkrZkJtV2xwYXd0clpHV2xvYUlpTWpBV1Q4LzdoNjlXcTR1TGprT3FZZ0NEaHc0QUJjWEZ3d2ZQaHd2WDJyVnEzS2Q1LytkZXZXNlQ3TGdINy9kQ0JqNGRyTW9GbWowUURJK0o1a2JudHpobmhtRCtqVHAwOWo5KzdkK1B6enozVlBXamc2T3FKLy8vNm9YYnMyYXRhc21XMDlEeDQ4UUVoSWlPNzFsaTFiOUJZTG5UaHhJcnAwNllMdnYvOGVvYUdoOFBEd3dNU0oyVDhST20vZVBQenh4eCs2MmNDVksxZkdEei84b0ZzL0FNaFlkSEhVcUZHSWlZblIzVWg2VTFoWVdJNzkwdC84ODZMQ0NRME5SV0Jnb042MnJWdi85OTl0cjE2OXd2ZmZmNC9CZ3djalBEd2NnWUdCZXZzelphN0xrUFhudFVhandhbFRwN0JqeHc0a0pDUmcyclJwZVBueUpiWnMyWUtsUzVkaTJyUnArUGJiYitIdDdZMysvZnNidEZTcFdiTW1BZ0lDZEsvVDB0SXdhZElrMUtoUkErUEhqemVvNGNHREIvamhoeC93OGNjZkc3U2N5YndSZHVyVUtZT25TV0ppWWhBY0hJeUJBd2VpYWRPbUFJQ0ZDeGR5clFraXloYURjeUl5S2tHVmdvUURVd0ZCS1BDNVpzMkhRbGF0V1JGVVJVUkVSQUFBaVJTVzNXZEFYcXN0NGc5T1IreVdvWkNVcVFKNTdmYVEyRmFBeEtZaVpGVTlJVElwZUlCdy9QaHhDSUtBYWRPbVFTUVNRU3FWUXExV1k5bXlaUWJoWW1KaW9zRWo4WmxoWWRZWjU3R3hzYmgwNlJMcTFLbURxbFdyNWxsRDc5Njk4ZXV2djJMSGpoM28yTEdqTHB3WGlVU3d0clpHU0VnSWpoMDdoZ0VEQmtBcWxhSjU4K1k0ZVBBZ3Z2bm1HOVN1WFZzMzI5SEh4eWZIYStRMFl4TEk2RVA5WnUvek4yY2p4OFRFR0J4VG1GQlFIZmtZMnFTb0FwLzMzaE9KWU9Mc1ZxalBJSkRSM2lRcEtRbDJkbmF3dHJhR3BhVWxZbU5qTEgzZUJ3QUFJQUJKUkVGVXNYUG5UaHcvZmh6VnFsWEQwS0ZEMGF4Wk0xMExpS3czV2Q1MDVzd1p2SHo1RXI2K3ZucFBJcWhVS3J4Ky9UckhvUGROdlhyMWdwZVhGNjVjdVlMZmYvL2RZUCtBQVFNTXR1VzIwR3ptWi9EeDQ4Y0FNbWErWi8xY2poZ3hJdGQ2eXBVcnAzc3lCTWhZSExkQmd3WklUazZHbjU4ZmdJenZ6WGZmZllmYnQyK2pSNDhlT2Q0a3NMS3lNcmc1Wm01dXJtdHBNMlBHREwzdDJkMllXcjU4T1d4dGJYTmNXTFV3K0IzUnAxS3A0T2ZuQnhNVEU3Mm5BWnljbkhUL0hoY1hCd0J3ZG5iV3RVdkp1ajg3OGZIeE9IbnlKSTRjT1lLSWlBaTR1TGhnL3Z6NXFGS2xpbTRkQ3pzN095eGJ0Z3kvL1BJTERodzRnQ05IanFCNTgrYm8wS0VEM04zZG9WQW9JSkZJOUZwWXJWNjlHaEVSRWFoYXRTcXVYNytPeG8wYjY4TDJlL2Z1WWRHaVJhaFpzeWErK09JTHlHUXlnN3FVU2lYMjd0MkxHalZxNE9IRGg3cnRtZDgvSHg4ZjJOallRQkFFUkVWRm9VMmJOZ1g2OHlTaUR3T0RjeUl5cXNSVGk2R0ovYWZBNTBuTHViQ3ZPUkVSMFRzaXE5NEtaU2VlaFRMa0RGSnY3RUhxdGUwUTFCbEJpbVhYYVRCci9rV0J4NXc5ZXphMFdpM0tsQ2tEYzNOempCa3pCdFdxVlROWWZBM0lDR2Vzckt6MHRxV25wd1BRRDg2UEhqMEt0VnFObmoxNzVxc0dDd3NMOU9yVkM3dDM3OGFSSTBmUXQyOWYzVDZsVW9tZmYvNFpnaUNnWmN1V0FBQ3BWQW9MQ3d1SXhXS1ltSmpvWmlsbURiTER3OE14Wk1nUVRKOCtIZTNhdGN2eDJxZFBuMFo0ZUxqZXVZSWdZTldxVmZEMDlFU1RKazN5OVI3eUsyYnRKeENVU1VZZDgzMVIyTThnQUwwWjVKR1JrZGl4WXdlT0h6OE9SMGRIVEpzMkRhMWF0ZElGd0gvLy9UZjI3ZHVILy83M3Z4ZzdkcXhCbXlDVlNvWE5temVqU3BVcWFONjh1ZDYrbXpkdlFxVlM1ZnYvVnhjWEY3aTR1Qmdza3VqczdJekJnd2VqWGJ0MnV2RHZ6cDA3OFBQenc5S2xTM1V0WFdKaVluRGp4ZzI5ZGllSmlZbTRmZnMyQU9EaHc0YzRlUEFnZkh4OGNPTEVDU3hac2lSZmRRRVpuOTJxVmF1aWF0V3FpSW1KMGR0WHNXSkZEQnMyTEY4dE10cTJiUXRmWDE4QVFOMjZkYk05Umk2WFozdWpZdm55NVhvdGtJeUIzeEY5TzNic3dJc1hMekJpeEFoczJMQWgyMk15bjVpeHQ3ZkgvZnYzY3gzdnhvMGJPSGp3SUc3ZnZnMjFXZzB6TXpPTUhEa1NmZnIwMGMxRXIxNjlPcnAyN1FvZ1k1YjZsQ2xUMExKbFM2eGR1eFlYTGx6QWhRc1hJSlZLTVd6WU1Ienl5U2Q2NDQ4ZE94Yk5temZIOWV2WHNXN2RPdmo1K2FGYXRXcHdkSFRFMWF0WFViOStmY3ljT1RQYjBCd0FqaHc1Z3BpWUdJd2ZQMTUzODBhdFZ1TzMzMzVEczJiTmRPMnlYcng0QVpWS2xhK2JzMFQwNFdGd1RrUkdreDUyRzZsQnV3cCtvbGdDcXo1K0VFbmxlUjlMUkVSRVJpR1NtRUJScnlzVTlib0NnaGJhcEdobzRsOUI2bENqVU9OVnFWSkY5Ky83OXUxRFpHUWtGaTVjbU8yeC8venpEeG8yYktpM0xUTTRsMG96L2hORnFWVGk4T0hEc0xPeks5RGlnajQrUGdnSUNNQ3Z2LzZLbmoxNzZrS1ZGU3RXNFBuejV3QXlGblRNMnRjOExTME5VVkZSdW0xMTY5Yk5kWkc0bUpnWVhMNThHYUdob2JyZ2NzMmFOUWJCK3NHREIzSDQ4R0c5bWIzR1l2ZlZyNlY2TnUzYkNBME54YkZqeDNEbXpCbTR1cnJpaHg5K2dKZVhGMFFpRVFSQmdGS3BSR3BxS3J5OXZYV2ZzMmZQbm1IMjdObDY3U04yN05pQnlNaElmUFBOTi9qKysrL1J1SEZqREJ3NEVFQkdDd2hMUzh1M3ZpSGk1T1JrTU12YTF0WVdRTWFzOE13ZTV3NE9EcWhkdTdiZWNXZlBua1g1OHVVUkZoYUcwTkJRSEQ5K0hHcTFHdDI2ZFVPOWV2WDBqdDI5ZXpkT256NnRhL0ZTRU5PblQ4Zk9uVHVSbUppSXI3LysybUQvOWV2WEVSZ1lXT0JGVW9zYXZ5UDZyS3lzMEw1OWU3UnExU3JINER5enpWRisya2NKZ29BYk4yN0F6TXdNUFhyMFFPdldyV0Z0YmExM2M4akp5UW1mZlBLSlhtdXFDaFVxWU9QR2pUaDE2aFFPSHo2TUowK2VvRkdqUmdiam01bVp3ZFhWRlNLUkNHWm1aamg1OGlTZVBIbUMxNjlmUTZ2VklpUWtCUFBuejBmanhvM2g2ZWxwVUxOQ29jQkhIMzJrZHpQdHQ5OStRMlJrSkVhUEhnMS9mMzhNR3pZTVFVRkJBSEsrMlVORUh6WUc1MFJrSEZvTkVvN01LdFNwNW0yK2dZbHp2YndQSkNJaW9xSWhFa05zV1E1aXk3Y1B2bDYrZklsdDI3WmgwcVJKVUtsVXVIUG5EaG8wYUtEYkh4MGRqZWpvYUwyZ0hmaGZjSjRaZEI4L2Zoeng4ZkVZTm15WXdVemczTmphMnFKang0NDRmdnc0amgwN3BndlNUNTA2QlRjM053UUhCd013WEJBdkppWUd0MjdkQWdDc1hMa3l4OTdRUU1iczNoVXJWcUI2OWVwd2NIQkFaR1FrQWdJQzhQRGh3MnhiZDB5Wk1pWFhtZ3ZUcWtWYXpnVW9sM3QvN2c5TmNuSXloZzRkcW1zM29WQW9rSmlZaUY5KytRVS8vL3d6bEVvbDB0TFNJR1RUVWpBME5CU2pSNC9HM0xselVhMWFOWVNHaG1MdjNyMW8xcXlaYnRicjVzMmJFUjBkamQ2OWUrUHExYXZvMzcrLzdrWlBZV3pZc0FGNzkrN05jZitnUVlPeTNYNzY5R2xvdFZvY09IQUFIVHAwd0xadDI5Q2pSdzg4ZmZvVTY5YXRROW15WlExdTRtUStUVkdZZnZydDJyVkRVbElTL1AzOVViNThlYjBBWDZ2Vll2djI3WkRMNVhwUGVMd1ArQjNSMTdGalIzVHYzaDJ4c2JFNUhuUDc5bTA0T2pybWEvSGlKazJhWVBMa3lXalpzaVVpSXlNeGN1VElmTmR5K3ZScGRPdldEZDI2ZGNPVEowOTBpODQrZlBnUWh3NGR3c3VYTC9IOCtYTWtKV1U4TVpENW1XN2J0aTA4UER3UUhoNk95NWN2NDhxVksxaXpaZzFXcjE2Tjh1WExZL1RvMGZEeThnSUF0R3JWU3ZmdkFKQ1FrSUN0VzdmQzA5TVRaY3VXeFlVTEZ4QVVGQVNGUW9GS2xTckIzdDVlcjRVTkVSSEE0SnlJakNRbGFCZlVyMEx5UHZBTlVzYzZNRy96VFJGVVJFUkVSTythUnFQQmdnVUw0T0hoZ1hidDJtSDkrdlU0ZWZJa3RtL2ZycHZCblRsRCs4MFpzVXFsRWtCR2NLNVVLckZueng3ZFRNYUM2dHUzTDA2Y09JRjkrL2JCMjlzYmdpQ2dRNGNPYU5PbWpTNDR6N29RNHBzOXpuT2JiUTRBYm01dTJMdDNMMnh0YlhIZ3dBSGN2WHNYSXBFSVZhcFV3YVpObTZEUmFPRHI2d3RMUzB0ZDY0ck1QNThKRXlhZ1hyMTYrUExMTHd2OHZpaDM1dWJtOFBEd1FGUlVGTXFVS1FNTEN3dFlXRmpBM053Y1ptWm1DQW9Ld3ZYcjErSG41d2RUVTFPWW1abEJvVkJBb1ZEZzBhTkhtREZqQm1iT25Jbk5temZqM3IxN01ETXp3NWd4WXlDUlNEQjU4bVJZV1ZuaDExOS94Zm56NXlHWHk5R25UNSszcXJkTGx5NW8zYnExM3FLRVY2NWN3Y2FOR3lFSUFtUXlHYjcvL251RG0weEF4bXp6Zi8vOUYxMjZkTUcyYmRzQUFOOSsreTFFSWxHUnpKenQzTGt6OXV6WmcxV3JWc0hmMzEvWDd1YkFnUU1JQ3d2RHlKRWpEUlo3cFBkTFp2L3duSUx6VjY5ZTRkR2pSK2pldlh1K3gremN1VE9Bak85ZTVnM0F3TUJBTEZ5NEVMdDM3MGJac21WMXg0YUZoZUhycjc4MmVFb2pNelFITW5xaDM3eDVFeFVxVkVESGpoMVJvMFlOMUs1ZEd4VXFWQUNRRWY2UEd6Y08zdDdlNk5ldkgvcjE2NGZvNkdoY3ZIZ1JseTVkMHZ1dVpMN2Z6QVdCcmF5czBLRkRCL1RwMHdkT1RrNVl0V29WWnMyYWhVZVBIdVY0azRxSWlNRTVFYjAxYlZJa2tzNHNMZkI1SW9rSnJQc3Noa2lTLzFsa1JFUkU5UDdhdG0wYlhyNThpZG16WndNQVB2bmtFeHc2ZEFnSERoelFCUlBuenAyRGpZME5YRjFkOWM1TlMwdURSQ0tCUkNMQnZuMzdFQk1UZzRFREIrcG15aFpFeFlvVjRlbnBpYUNnSUp3OGVSTGR1M2VIWEM3WGE4K1NkZHczZTV6bnhjek1MTnR3WFNhVG9XTEZpdGkxYXhjaUl5UHh3dzgvNk0zd1BYbnlKSktTa3RDM2I5OUN6ZnlsdkdVK1NaQ1dsb2JnNEdDOUJUMWZ2MzZONjlldnc5M2RIUUR3NE1FRGFMVmFsQ3RYRGg0ZUh2anh4eDloYm00T3FWU0s3dDI3bzJMRmlucnRSNzc4OGt2RXhNUWdNREFRWDMzMWxkNUNoZ1dWbEpTRStmUG40L1BQUDBmVHBrMEJBTUhCd2RpMWF4YysvZlJUN042OUczMzc5c1hhdFd1eGZQbHlsQ2xUUm5kdWFtb3FObXpZZ0RadDJ1alZKeGFMTVhyMGFEeCsvQmlmZmZaWnR0ZDk4NG1JcFV1WEd0ekV5a3FwVkVJbWswRW1rMkhVcUZHWU5Xc1d0bTNiaGlGRGh1RCsvZnZZdEdrVDNOemNDanpiWEJDRUhCY2JwZUtSdWNCelhvdGtybDI3Rms1T1RqbmUxTHg3OXk0c0xDejBQck1BOFBQUFAwT3IxYUpYcjE2NjFpMEtoVUwzR1ZZcWxVaEpTZEV0VHB0SkVBUzlWaSt4c2JGNnJ3R2djZVBHYU55NE1WUXFGY0xDd21Cblo2ZTNIa0NtTVdQRzZQN2R3Y0VCRlN0V3hOT25UdzBXdHlVaXlzVGduSWplV3VMSnhZVmFlTWU4L1hoSUhYSitESnFJaUloS2pvc1hMMkwzN3QzbzNiczNIajU4aUt0WHIrTDE2OWV3c3JMQ2dRTUgwS2RQSDBSSFIrUEdqUnZvM2JzM3hHS3gzdm1wcWFtUXl6UFdPM0YyZGthMWF0VU1Gb3NyaVA3OSs2TjI3ZHBvMTY1ZG5qUElzOUpxdFJDSlJJVU85ZFJxTmE1ZXZRb0EyTFZyRjN4OGZOQ3dZVU9FaDRkajdkcTE4UEx5MG10ZFE4YVhtcG9LWDE5ZkJBY0hZOG1TSlhCek0rd0hyZFZxc1hEaFFyeCsvUnBqeDQ1RnAwNmQ0T0hob2R1dlVDZ01ac1krZnZ3WVY2OWVSYjE2OWZEeHh4OGJqS2xRS1BMZFZ1aTc3NzdEaXhjdmRKL05xMWV2WXQ2OGVSZytmRGdxVktpQTNidDNvMXUzYm5qNThpWEdqUnVIQlFzVzZHNjJhRFFhS0pWS2c5N29tU3BWcW1UUXl6eW5IdWYyOXZZNTFoZ1NFb0pGaXhaaCtmTGxzTGEyUm9zV0xlRGo0NE1kTzNZZ0xTME5KMCtlaEwyOVBXYk9uR253ZmM1SmZIdzgxcTVkaTFhdFdxRlpzMmI1T29lS1hrSkNBbjc3N1RkVXFsUXB6NTlQZi8vOU55NWN1SkJ0Y0o2WW1JaHo1ODdwMWhUSTZ0Njlld0QwVzFlMWFORUNzMmJOQXBEUkxtbnk1TWw1MXJwdDJ6YmRVeFk1bVRKbENqcDE2cFRyTWFHaG9UaC8vanphdDIvLzN2WG5KNkwzQjROeklub3JxbWRCU0x0enVNRG5tVlJxQ1BNV3c0cWdJaUlpSWlvT0owNmNnQ0FJT0hqd0lNNmVQUXNIQndjNE9EaWdXYk5tT0hMa0NJNGRPNGFRa0JDSVJDTDQrUGdZbkorY25BeUZRZ0VBYU4yNmRZRVdCTTFPL2ZyMVViOSsvUUtkYysvZVBmajcrOFBQenc5V1ZsYUZ1cTVVS3NXS0ZTdHc0OFlON042OUcxT25Ua1dWS2xXUW5Kd011VnlPaVJNbkZtcGN5cC80K0hoTW56NGREeDgreEpkZmZwbHRhQTVrek02ZU4yOGUvdk9mLzhEUHp3OTM3OTdGMkxGamMreFovdC8vL2hmVHAwK0hxYWtwWnN5WWtXMVFmT1RJa1R6cnkyeVQ4ZkxsU3l4WXNBQjE2dFRCcGsyYnNHZlBIdlR2M3g4K1BqNTZUMFpNblRvVjA2ZFB4NmhSb3pCeTVFajA2TkVERmhZV1dMaHdvYTU5eFp0TVRFd01ubWpJYjQvenpMVUdqaHc1Z2tlUEhoa0U2eU5IanNTZmYvNkpnSUFBbUpxYVl0R2lSZm1lZVgvOCtIRnMzTGdSYVdscGVZYWE5RzZ0VzdjT0tTa3BHREJnUUo0M0RXTmpZN085NFNJSUFwWXVYWXFVbEpSczJ4aTl1WmJEbTA5dE5HalFJTnYxSHY3NTV4OXMzTGdSZCsvZVJWeGNIT3pzN0tCV3F6Rm8wQ0QwNk5HalVPc01xRlFxK1BuNVFTYVRZZGl3Ly8wM3FVd21LOVNhRTBSVWVqRTRKNkxDMDZpUmVHUjJ3YytUU0dIbHN3QVFTNHhmRXhFUkVSV0w4ZVBISXprNUdZNk9qbm85bXdHZ2J0MjZTRXBLd3NXTEY5R2pSdzg0T2pvYW5QLzA2Vk9EUi90ekVoOGZqNmlvS0tPMGVsQXFsWWlMaThPVksxZHcrdlJwdUxxNjZpMGVtWnljREFBRnZwYW5weWZjM056dzQ0OC9JaWdvQ0FCZ2FXbUpnSUFBZE8vZUhjN096bTlkTytrTEN3dURyNjh2WHI5K2pTbFRwbVM3VUd0V2pvNk84UGYzeDZKRmkzRGl4QWs4ZmZvVXMyZlBOdWpWZmU3Y09TeFpzZ1FLaFFKK2ZuNzU2dVdkbUpnSUFIb0J1eUFJdUhyMUtzek16TEJvMFNKb3RWcU1HVE1HRHg4K3hNQ0JBL0hGRjE4WWpHTmlZb0s1YytmQ3o4OFBLMWFzd0tGRGh6QjU4bVRVcVZNblAzOGtCWGJ0MmpVQUdZczBlbnQ3NDhzdnY0U3BxU25TMDlOeDl1eFo3TnExQytIaDRYQnpjOE85ZS9jd2FkSWtEQmd3QUIwNmROQTlNWkpWVEV3TWdJd2dYcTFXbzFHalJoZzdkaXljbkp5S3BINHF1RXVYTHVIVXFWTndkWFZGKy9idGRkc3pQN3NxbFVxM2FIUG16OTVHalJycGpaR2Ftb29sUzViZzBxVkw2TmV2WDY2TEt3TVpUK2I4KysrL2FONjhlYmI3QlVIQTdkdTNjZlRvVVZ5K2ZCbHQyclRCaGcwYjBMZHZYd3dlUEJoaXNSZ2JObXpBbmoxNzBLMWJOM1RzMkRIZm55bEJFUERUVHovaHhZc1hHRFZxVks2enpiTmJTSmlJUGl3TXpvbW8wRkt1YllQNjljTUNuMmZlY2lTa1phc1dRVVZFUkVSVVhCd2NISExjVjZsU0pVeWVQQm5seXBYVHplN2J1M2N2d3NQRFlXNXVqcGN2WCtMSmt5Zlp6a1FITWtLV1BuMzZ3TnpjSERLWkROSFIwVWhMUzBQVnFtLy85NG0vLy80YktTa3BLRnUyTE1hT0hZdDI3ZHBoMDZaTjBHcTFFSXZGdWlBeDZ3eEx0Vm9OcFZJSmhVS0JwMCtmUWlMNTMyUUFyVmFMa0pBUVhMeDRFYWRQbjBaaVlpSSsrdWdqZE8zYUZZY09IVUpBUUFBQ0FnTGc3dTZPWHIxNm9WbXpadmx1YzBFNXUzejVNaFl2WGd5eFdJeUZDeGZDM2QwZEtwVUt0Mi9maG8yTkRVUWlFVzdkdW1YUXRzZlUxQlF6Wjg3RXVuWHJFQkFRZ0ZHalJtSHQycld3dHJaR1VsSVMxcTVkaTVNblQ4TFoyUmx6NTg3TmNaWTNBS3hac3diUjBkR1F5K1Y0L1BneEFLQjgrZks2L1NLUkNKTW1UWUpTcVVTdFdyVXdZOFlNdkhqeEFwTW1UVUtYTGwxeUhGY3VsOFBYMXhmdTd1N1lzV05IcnUxVkFNTSs1bm50OC9Ed3dPTEZpM1YvSHRiVzFwZ3laUXFhTkdtQysvZnY0L3o1OHpoMzdoemk0K05SbzBZTkxGNjhHQjRlSGdnTkRZVy92eitXTFZ1RzlldlhvMm5UcHZEMDlFVGR1blYxNy92a3laTzZjVWVOR29VT0hUcmtXanU5V3c4ZlBzUlBQLzBFdVZ5T0tWT202TjBnekZ6WWMvYnMyYWhWcXhhMFdpMkNnb0lnQ0FJYU5td0lBTG9iS3R1M2IwZEVSQVM4dmIweFlzUUlnK3VjUDM4ZWp4NDkwdDFjdVhQbkRsSlNVdlFDZHFWU2lidDM3K0xhdFd2NDQ0OC9FQlVWQlhkM2R5eGZ2dHhnVFl4dTNicWhkZXZXMkw5L1B3NGZQb3dkTzNhZ1VxVkthTnk0TVZ4ZFhWR25UcDFzZnljSmdvQ1ZLMWZpM0xsemFOYXNHWHIzN3EyM1g2VlNJU2twQ1ZaV1ZoQ0x4WGowNkZHaFpyUVRVZW5CbndCRVZDamF4TmRJT3V0ZjRQTWtOczR3Yi9OMUVWUkVSRVJFNzZ1OWUvY2lQVDBkdnI2K3VwWVJhV2xwT0g3OE9BQkFJcEdnVWFOR09TNW9LSlZLWVc5dmoyZlBuZ0hJQ0NCZFhGd3dZY0tFdDY3TjA5TVRFeWRPUkpzMmJYU2hha0pDZ202aFBGTlRVL1R1M1Z0dmhtOXNiQ3dHRGh5b2U1M1pFbWJUcGswNGRPZ1FVbE5USVpWSzBheFpNL1R2M3grMWF0VUNBTGk3dStQcDA2Zll0bTBiL3ZqakQ5eStmUnM5ZS9iVVc3Q09Da2N1bDhQZTNoNnpaczNTemVhWFNxV1lQWHUycnYwSWtOSDcvazBpa1FoZmZmVVZuSjJkRVJFUm9Xc2ZjZVBHRFp3NmRRcXRXclhDaEFrVFlHbHBtV3NOS1NrcE9ILytQSUNNMmJydTd1NEdMVW15THNUcDYrdUx5TWhJVktwVUtjLzNKeEtKNE8zdGpTNWR1dVFaNUwzWnh6d3ZtUzJTQUtCVHAwNW8xcXdaRkFvRmhnOGZqckN3TUloRUluaDZlcUpYcjE1NmZkOWRYVjJ4Y3VWS1hMNThHZnYzNzBkZ1lDQUNBd014YnR3NGVIdDdBd0M2ZE9tQ2x5OWZZc1NJRWJDMXRTMVFYVlQwZHUvZWpaU1VGRXlkT3RYZ2M5aTFhMWZjdVhNSHdjSEIrUFBQUHlFU2lXQnFhZ3B2YjIrMGJkc1dXcTBXNDhlUHg0TUhEMUMyYkZsTW56NGQ3ZHExeS9ZNmNYRngrUFhYWDNWclNOamEybUxRb0VGNmZlNURRa0l3YTlZc0NJS0FsaTFiNHVPUFA4NTE1cnFGaFFXR0RCbUNUei85RkJjdlhzU1pNMmR3Nk5BaHlHUXlMRjY4T052Z1BETm9yMVdyRnFaUG4yN3dKRkZpWWlJKy9mUlR2VzJaUDcrSjZNTWtFdmpzQ1JFVlFzSWhYNlRlL0xYQTU5bDh0Z1p5MTQrS29DSWlJaUo2WDZXbXB1TCsvZnNHai9jTGdnQzFXZzJwVkpydlZpaHZzM2huZEhRMC92NzdiM2g2ZXVvQy9NSVFCQUhidG0xRGVubzZyS3lzMExseloxaGJXK1B2di8vR2lSTW40T0hoZ2ViTm0rZDZqWWNQSCtMaXhZc1lNbVFJWnpRYVNlWlRBbGtGQndjak5UVVZnaURBM3Q2K3dFOHBQSC8rSEpVclZ5N1FPWUlndkZVYm9jVEVSRHg1OGdTMWE5Zld0Y2pJellNSEQrRGc0SkR2WHVQNWRmUG1UVHg5K2hSdDJyVEoxK0tKNGVIaENBa0owV3Yza1YvaDRlRzZHMlJVdEdKalk3RnExU3I0K1BqQXhjVUZWNjVjeVRId3pzdXpaOC93NE1FRHRHM2JObCtmMWJ3OGYvNGNaY3FVeWZGblo0OGVQVEJxMUNoMDdkbzEyLzBKQ1FtSWlZbEJsU3BWZE50aVkyTXhhZElrckY2OUdscXRGcXRYcjhiWFgzK2Q3YUxSZ2lCZzFhcFZVS2xVRUFRQlZsWlc2TmF0RzFzTEVYM0FHSndUVVlHcEl4OGpla1YzUU5BVzZEeTVhM3ZZZkxhNmlLb2lJaUlpSWlJaUlpSXlEamJUSTZJQ1N6cjljNEZEYzVHSkFwYmRmeWlpaW9pSWlJaUlpSWlJaUl5SHdUa1JGVWo2aTF0UWhwd3A4SG5tYlVaQll1TmNCQlVSRVJFUkVSRVJFUkVaRjROeklzby9RVURpeVVVRlBrMWF0aXJNV2d3cmdvS0lpSWlJaUlpSWlJaU1qOEU1RWVXYk11UU0wc051Ri9nOHkrNHpJSksrL1dJeFJFUkVSRVJFUkVSRTd3S0RjeUxLSDYwR1NhZC9LdkJwTXBjV2tGVnZXUVFGRVJFUkVSRVJFUkVSRlEwRzUwU1VMNm0zQXFDT2Vscmc4eXc2VFM2Q2FvaUlpSWlJaUlpSWlJb09nM01peXBPZ1ZpSHAzQzhGUGs5UnZ3ZE1uT29XUVVWRVJFUkVSRVJFUkVSRmg4RTVFZVVwN2ErRDBDWkVGT3draVJRV0hTWVVUVUZFUkVSRVJFUkVSRVJGaU1FNUVlVk9xMEh5eFhVRlBzMnN5V2VRMkZZb2dvS0lpSWlJaUlpSWlJaUtGb056SXNwVld2QlJhR0xEQ25TT1NHNE84N2FqaXFnaUlpSWlJaUlpSWlLaW9zWGduSWh5Sm1pUmZHRk5nVTh6Yi9VbHhHYTJSVkFRRVJFUkVSRVJFUkZSMFdOd1RrUTVVdDQvRFhYazR3S2RJemEzZzFtem9VVlRFQkVSRVJFUkVSRVIwVHZBNEp5SXNpY0lTTHF3dXNDbm1UWC9BaUtaYVJFVVJFUkVSRVJFUkVSRTlHNHdPQ2VpYkNrZlhvTDYxZjBDblNOU1dNSE02N01pcW9pSWlJaUlpSWlJaU9qZFlIQk9STmxLdWJTdXdPZVlOUjBNa2R5aUNLb2hJaUlpSWlJaUlpSjZkMFNDSUFqRlhjVGJTTkdvY1BpZkd3aUtmb1IvMCtLUXBra3Y3cEtJaUtnVVVVaE1VRjVoZ3labHFxTlhCVStZU1dURlhSSVJFUkVSRVJFUkZiRVNIWnpmaVh1T2xROU9JVktaVU55bEVCSFJCNkNjM0FyZjF1eU1CamFWaTdzVUlpSWlJaUlpSWlwQ0pUWTR2eFAzSExPQ2Z5M3VNb2lJNkFNMDI2MGY2dHRVS3U0eWlJaUlpSWlJaUtpSWxNZ2U1eWthRlZZK09GWGNaUkFSMFFmcWx3Y25rYUpSRlhjWlJFUkVSRVJFUkZSRVNtUndmdmlmRzJ6UFFrUkV4U1pTbVlERC85d283aktJaUlpSWlJaUlxSWlVeU9BOEtQcFJjWmRBUkVRZk9QNHVJaUlpSWlJaUlpcTlTbVJ3L205YVhIR1hRRVJFSHpqK0xpSWlJaUlpSWlJcXZVcGtjSjZtU1MvdUVvaUk2QVBIMzBWRVJFUkVSRVJFcFZlSkRNNkppSWlJaUlpSWlJaUlpSW9LZzNNaUlpSWlJaUlpSWlJaW9pd1luQk1SRVJFUkVSRVJFUkVSWmNIZ25JaUlpSWlJaUlpSWlJZ29Dd2JuUkVSRVJFUkVSRVJFUkVSWk1EZ25JaUlpSWlJaUlpSWlJc3FDd1RrUkVSRVJFUkVSRVJFUlVSWU16b21JaUlpSWlJaUlpSWlJc21Cd1RrUkVSRVJFUkVSRVJFU1VCWU56SWlJaUlpSWlJaUlpSXFJc0dKd1RFUkVSRVJFUkVSRVJFV1hCNEp5SWlJaUlpSWlJaUlpSUtBc0c1MFJFUkVSRVJFUkVSRVJFV1RBNEp5SWlJaUlpSWlJaUlpTEtnc0U1RVJFUkVSRVJFUkVSRVZFV0RNNkppSWlJaUlpSWlJaUlpTEpnY0U1RVJFUkVSRVJFUkVSRWxBV0RjeUlpSWlJaUlpSWlJaUtpTEJpY0V4RVJFUkVSRVJFUkVSRmx3ZUNjaUlpSWlJaUlpSWlJaUNnTEJ1ZEVSRVJFUkVSRVJFUkVSRmt3T0NjaUlpSWlJaUlpSWlJaXlvTEJPUkVSRVJFUkVSRVJFUkZSRmd6T2lZaUlpSWlJaUlpSWlJaXlZSEJPUkVSRVJFUkVSRVJFUkpRRmcvTVNRbFRjQmVSQ0xCSkJJaEpESWhKRExIcWZLLzF3bVVwa09lNVRTRXhRM2FMOE82dEZJaExEWENyWCsrZGRVRWhNVUU1dTlVNnVSZTlXODdJMVVkZTZBc3JKclNBUjhkY2FFUkVSRVJFUkViMDlhWEVYUVBrenY4RkFsSk5iNHAvVUdJU254T0JLMUFQY2pROHI4dXRhbVpqQlFXRU5LeE5UM0l4NWt1MHhBUzBuNllMOWFGVVNSbHhmaysveFBlMWMwTm14QVJhRkhFYTZWbU9FaWd2R1RDS0RyZHdDWmVXV0tDdXp3dFBrQ0R4SmVsMWsxMnRnVXhtejNEN1J2WjU0YXh1ZUp1ZCt2V2wxZXNQRndnR3hxbVRFcUpLdy9NRUpwS2lWK2JxZWlWaUNIazZOMEtkU1U2eDUrRHN1UllicTlsbWFtS0s3a3dlNk9YcEFLcFpnekorYkVLMUtNaGhES3BKZ2dtczNuSSs0anhzeGovUDVUblBXMks0YXZxL1RXMitiejZXZjNucmMzRFF0VXdQRFhUNUNta2FGS1gvdFFKb20vYTNHS3llM3dtZFZXa0lFRVpiKzkxaSt6bkUwdGNHcXhpUDB0bzBJV290b1pXSytyem0xVGkvZDYxZXBzZmc1OUNnQW9LZHpZelN5cTRhZlE0OGlJVDBsWCtOTnIrc0RCNFcxN3ZXNG0xdnlkZDc3eHNPMktxYlU3cWw3SForZWdwRkI2NUN1VlJkalZVUkVSRVJFUkVSVTBqRTRMd0hxV1ZlRXE1VVRBS0NNM0JJTmJDb2p5QWdCSnBBUnh0V3dMQThibVRuc1pCYXdrMXVnak13eUkwaVdXMEltenZpSUNCRHd4YlhWaU04bWxNczZ4MXlkei9EYnlkUVd3MTArUWtQYnFnQ0FnWlZiWXV2VEM3cjl3NnQ5QkcvbmhvVi9ZLzh2TTVEdDR1aU9PdFlWWUM2VncxS3FnSldKR1d4a1pwQ0xUZlNPdi9nNkJFdi9ld3dIVzAwdTFQVkNFMTVpMnAzZGIxMTNKaEdBT3RZVllDRlZvSXpjRWxIS3hIeUg1aDYyVmZGVjlRNjZjUFRibXAzeElpVUt6NU9qQUFBREtqVkhWeWNQM2ZIRFhENkNYOGh2QnVNTXJkWUd6Y3ZXUXZPeXRSQWM5d0tibjV6UE0reC9uMHlwM1FQTnk5YlN2UjVWb3pPVy9IL2dYRkFpaVBCNTFkYm83dFFRSm1JSkFPQjVTaFFPaEYwM1NxMjUwVUtBaTRXRDdyVkNrdkhaN1ZlcEdRWlViZ0VBK05sak1CYmVQNFRIU1JGNWp1ZGthZ3RuVTd0Y2p5bnM5eUEvM3J4WjByUnNEVFN4cTU3bmVVRXhqM0F0NmlHQWpLZGRCbFZwcGJmL1dQZ3RodVpFUkVSRVJFUkU5TllZbkdjaEUwdmhXY1lGamV5cXdjWENBWFl5QzVoS1pFalZxQkNSRm8vZ3VCZjQvZDg3ZUpVYWwrTVlFcEVZbm5ZdWFGekdCUzRXRHJDWFcwRWhrVUdwVFVlTU1na1BrLzdGcGRjaHVCWDdOTjkxOWEzVVZPLzFxOVE0M0lsOVZ0aTNxYWUrVFdXTXJ0azV6K05FRUtHeFhUVUVSdHcxMko1VmZvUHpHcGFPdXRBY0FIcFZhSXlyVVEvd0lQRlZ2czR2S0NkVFc3UXE1NXJuY1EzdHFoWnJxd2NibVRsVVdyVXVISGN5dFlPRlZLSGJYNUNuRE9KVXliQTBNZFc5bG90Tk1ObTFCeWJkM2c2VlZvMTlMNjZpblVNOVhRRGJ2R3hOdU5sVVFuRGNDOTA1VGNxNG9MdlQvMjVndU5sVXdwUXF5bVJrQUFBZ0FFbEVRVlRhUFREdTFwWmllVUtnTUI0a3Z0SUx6bHVWYzBWdzNIT2MvamU0d0dNSkVHQWhWZWhDY3dBWVZLVWxuaWRINXZoRWhyR2thVlI2cjZVaUNTUWlNYXFhMit1MmxaVmJZbTc5VC9GVDZCRmRQWFl5QzhnbC8vdFJuOXZQcitMa1l1R0FkZzUxOHp3dVdwV29DODY5blJxaG1zWC8zcjhBQVFucHFXaGpYeWZIOCsvRVBrTmNQbWZsRXhFUkVSRVJFZEdIaThINS8rdnUxQkQ5S2pXRFZaYWdNWk9GVkFFTEN3VmNMQnpRdzdrUmRqMzdBd2YrQ2NwMm5ERTF1MlFiMnBoS1pIQTJzNE96bVIzYTJ0ZkIvZmgvNEJmeVc1NEJUck95LzhmZWZjYzNWZTUvQVArY3BFbjMzaTJqdEZESzNpQkxCUzZJVjhYSkVIQ0wzcXRleDNXZ1h0VHJIamgrS29yaVZSRkVIQ0JMdGdpeWkxQ1cwTDMzM2tuVEpqbS9QOW9lY2pMYXRBM1Vscy83OWVKRmMvS2NrNmROVXNMblBPZjdqY1l3bjk2eWJhR3VQdmk1Z3l0QmZ5MDRpMCtTZDZLd3p2NFFiYlIvbEVWdzdxU1FoOHdOb24xaDZ1OUY1M0ZWMEFDTWFBclBCUWg0cU44MWVQTGtLaGhFbzhWNDB4SWlIazdPc3BYaXB2ZTVLNTJsSU5oVXZwM2ZwNGVUQ3daNjk3QnJyTDNXVG5oTStscHBWZ1ArcmVIellSUkZBTUF6cDc3RjNaRlhvNmViUHo1TTNJWnpsVGtZNml0Lzd0dHl3aVM5dGdodm45K0lGd2ZmSnAwTTZPSG1qM3NqcCtDemxOMm9hTkRnbDd3VHVLM25oUk16OTBaT3diL2pWa0dFaUdBWGJ6d2EvWGZaTVRXR2VyeDVmbU9YQ2MwQllIUE9DWXozajBiL3BxczJBT0MrcUtrNFg1bUxYRzFabTQvM1ZkcGVEUFB0TGRWTEZ5RGc4ZjUveDVNblY2T29ydEpoOHpablhsN0dTYUdFUVRUaW5mak51RHZ5YXN3S0h3V2djU1g2TXdObTRhRS8vb2ZTK2hvODF2L3ZHT3JUUzlydllwZkZ1VlI2dVFkZ2ZzUkUyVFlCQXY3UmQzcUwrNzF3NWdkVVZESTRKeUlpSWlJaUlxS1dNVGh2TXJmWGVObnFYRnVVZ2dKMzlMa1NCaGl4S2VlNHhmM05wVTFhTTlDN0IxNGFNaHRQbi93V2VodGhzNXVUTSs2UG1tclg4ZHFyV0ZjRkFEQ0tqU3MxbFlJZyt6a3NTOXFCWWwwVmluWFZLR2thYTBwaDFsL1d2RVNDUWhDa1lOamM4dVRkK0dqVVBWTFEzZHM5QURlR2o3WjZVc0swYnZxajBkZktWcWFhM3ZkQTFEUlorWkZtWmJwcWlCQlJxOWVoVnErVDFYWk9yeTNDN3Z3ektOSlZvYkN1RWdWbUszS3pOQ1ZZbWZhNytTRWxMdzYrMWVaOUFLd0crYzFNWHkvVGdvZElxL0JmSFRvWFQ1MWNqWkcrRWJMeHZkd0RjRk9QTVZhUDlVZHBLbksxWmJMSFM2ck94NnIwMzNGUDVCUUFnQWhBYTZpWHh1ek1QNDNydzBiQlJhbENuclljMi9MaTRLcFVRUkFFUEQxZ2xxeHhwd2hnZWZJdUZPdXFwUDA3V2l2OFVoQWg0dU9rSGZoZzVKMVFOZjI4blJVcVBCN3pkeng3Nmp1ckoycGFvalhVWTFuU0RydzhaSTYwemNQSkJjOE1tSVhuVG45MzBVNHFHRVFqR294NmsrL2hRaG1scjlQMm9sWmZoOXQ3VDBTOVVZKzN6bSt5V3ErK0k0cDFWZmdnd1hvOTl6ZUczZDdxdUNjSDNBQi90WWRENXVMbTVJekZBMjYwS0xWRVJFUkVSRVJFUk9Rb0RNNnR5TktVSUtFcUQxVU5Hbmc0dVdDRWJ4OVowQW8wMXVUK3ZTZ2VGZlcxVm8rUlVWdU1wT3A4VkRWbzRLSlFZNEIzdUt3K01RQkV1QWRpUW1BMDloZkZXejNHUC90T2g1K0RnaVpiaXVxcWNNL1JUMUhab0lVSUVYZjB1UkszOUJncjNkKzh3bHdwS0RES3J3K3VDaG9FdmRFZ05VUTBMVmtCQUhxekVISk9yL0VZNGRzSHV3dk80R0J4Z2l4b0xkWlZZVVBPTWFrK3N3Z1JIaW9YWEF6SFNsTng2NEgzMEJ6aG05WnV6cWdweHZiOFV6YjMxZWgxT05tRzBqcnROYXZIS09uclAwclRrSzBwdzJEdlhySXhONXM4TitaS2ROWEkxWmJoNjNFUDJRenJCUUEzOVJoak5Yd1BjL1hGUS8ydXdVUDlySmZ1RVFBOEdYTzlkTHZCYU1DY1F4OEFBUHA2aEdEcGlJVTI1OVlhZTJ0cDI5Tk1WUUFRYVBaK0xhaXJ3STlaUjdEQXBCNTJYNDhRek9rMUhtc3pEN1Y1dm1jcXNyQ3Y2RHl1YnJxNnBLaXVFci9rbm9EZTJMWVF2cTIwaGdaWitHL3F4NndqcURmcWtWSmRnRDhyc3lFQXNIN0txbjNxalhyRVYrVzJlMXhiNjQ2YnJvdzNmWDJvQkNjOFAvQW1oTG42dHVsNHpZd08vYWtRRVJFUkVSRVJVWGZGNE56RXVjcHNmSk8rSDhsbWRiYWRCQ1dlSGpBTFkvMmpwRzFxaFJQRytmZkZ6dnpUc3JGeDVlbjRQdk13c2pRbEZzZWYyMnNDNXZXZUlOc1c3UmxxTlRpZjAyczhKcG5WNU03WFZ1Q2NsUnJYZndzWklydDl1Q1FSR24yOXhUaFQ1NnR5QURTRzFmYlUrMTA4OEVhTThXdjgvaHVNQm55ZStpczBlaDJjeklKejA5VzJBb0NyZ3dZaDJNVWIwWjZoV05CN011NC85cGxzaGUvbTNPT1lHVG9jTmZvNmZKSzhFNGxWZVZZZnY2VmcxWjdRVmV6RXNNdzBBQnptMHh2L0hUSmJ1djN2dUZYSXJ5dkgyOE1Xb0pkN0FBQ2dxa0dENVNtN01Ob3Zzc1hWNm1TZHMxS0Z6OGNza20xNzVNUlgySlI3SE5OQ2hpREV4VWZhZm12UGNUaFdtbUpYTTAxeks5UDJJZG96Rk52elQySkgzbW1iVjQ0NGt0WlFMNVdUVWltVVVDbVVDSEwyUnBpckw4TGNmQkhpNG9PUnZuM3d1TnQxT0ZPUmlZOFN0enZzc2RVS0p3endDbS8zT0pXZFYrTzA1dTlod3kyT1pSQ04rTStaN3kxK2Y5elVZd3p1Nm5PVmRMdWdyc0xtN3hnaUlpSWlJaUlpSWxNTXpwdXN6amlBWHd2T1dJMVg5YUlCYXpJUHlJSnpBQWgzOWJNWSsyc0xEUWUzNUI2M0NNNnROYUw4VzhnUXpPc3RyOTJyTmRUanRYUHJrYWN0dHpyZTFMY1pCeHplQVBCRVdab1VuS3NVU296M2o4YWV3ck5TdVlobXB1SGhBTzhlc3BYNmNlVnBGbVV4Nmd3TmVQWFA5Y2pXbEY2UzRMRTlZcnpDN1Y0UjNWWUtRY0NUTWRkTG9ia0k0S09rSGFpb3I3VTRjVUxXdVRrNVE2dlh0WHBxcE1Gb3dOZHBlL0hjd0pzQk5QNnNmeXM4aDhKMjFpV3ZiTkRna2VOZlhwSlRNajVxZC9SdzlZT1QyZStMN3ljOERvVlozZnhtdmQwQ0hEcUhRR2N2V1VtV2pvNXJMNldndExKTmdYLzN2dzVQbmx5TkduMGRnS1lhNkwwbnljWjlrLzU3bTB2ekVCRVJFUkVSRWRIbGljRjVrOTBGWjFxOFAxZGoyVVRRdVkycmdhMk56OUtVeW02YnI1QUVHbGRMZjVpNHpXcG8zbEh6ZWsvQTNGNFRiTjV2R2hnYlJWRUs2U1lIeFRRRzUyYmZrOG9rMUxvNmFKRHNQdlBWK2MxYUs3MEJRTmJFMFZmdEFUZWwydXA5UGlwM1dWM3VadVoxMFUxTkNSNGt1ODlSelJNVmdvQTE0eCtWYlROdkR2cm1zUGtXNVc2ZWlya0JpNDU5anRGK2tkSzJzeFZaZVBIc2o5THRLd0w2WWZHQUc2WGJELzd4aGMzR2xKK2w3RzczOTJDdXRjYUxwaXJxclYvSm9GSW9MWjRqVzJOOTFHNnRQczdEL1daZ21FOEVrcXJ6a0ZDVmgwTWxpVGJISGl0TnhjbnlEUGlxM2ZGNXltNGtXRmw5SE9NVmpsRitmYkFtNDJDcmoyMHROSDkzeEIxV3g2cXNCTDVMQnQxaU04ajlzeUlidWRveTNOM25LcmhaZVUwRHNCbWFBNDJOWUFYWXZ2K3Z6dGJKcXQwRlp6RGNOd0xCTHQ0NFY1bURRVTNOZklOY3ZQSHEwTGw0OWMvMThGTjdZTW5nVzJUdnJZUEZDVGhha254SjVrNUVSRVJFUkVSRVhSK0RjenQ1T2xuVzNyWVZWRnJqckZCWk5QclU2SFU0Vkp3ZzNWWXBuSEJONkRDTGZiOU8yNGZZMHBRMnpQYmlPRitWZzhIZVBRRUFRN3g3d1Z2bEJqZWxQTkJ6ZFdvTXROMlVha3dLN0M5dFQ2c3BSRkpUQ1p3WklVTXgzS3pwSlFEa2FNcndYYWIxc1BLUjQxOUpYNXVINEtiMzJXb08yaGtFQ0syV1dqRVB6UVUwTmhPZEdqeEkxampVUE9EMVYzdEtYeHRGRWFXNmFwdVBZZXVFUlh1MEpUaS9KL1pUcTl2SCtmZkZzd052c211c1BTdjkrM3VHd2QzSkdTTjgrMkNFYngrY3E4eHBjZnovSlc1RnJWNG5DNndGQ0pnWk5od3pRNFpKcS8vUFZHVGhiRVdXTk9iR0hxTXgwS3VIMVdPK2VYNmo5TFY1TDRPV1JMZ0gycnl2VkZlTmhPcGNtNkc1TlExR0EvSzA1Y2pWbGlKSFUyYngrdW9PcXZWYXZIMStFL3A3aFdGWHdXbThNbVN1Rko1SHVBZmluZUVMNE83a0ludnZwZGNXNFpQa25aMDFaU0lpSWlJaUlpTHFnaGljMjJtVVg1VEZ0cFBsR1ZiSCtqdDdZbnBUK1JSbmhRckJMdDRZNHRNTEhpYmh1ODdZZ1BjU2ZrRlZnMWJhMW1EVTQ5MzRMWGhyK0h3NG1heE92VGR5Q3U2Tm5HTDNYRDhkZlgrTDkvK1FkUmpmWng2Miszak5EcGNrU2NHNVFoQXdJU0FhSldhQmJiQnpZMm1XdjRVTWhhdkpxdkJ0ZVJlYWIwWjZCR044UUxURjhST3Fjb0hNTmsvcm9uamx6L1h0MnErMnFVeEVSMTBUT2x4Mk85eE4zZ2d4ME5sTCtycXN2c2F1OGhQV0dvTGFxOEZvd05hOHVIYnZmN0g0cXozZzczemhKSUplTkNDenRyakZmVXpmYzgxRWlMZzZhS0FVbWdPTlB5L1Q0THl2UndqRyt2ZDF3S3p0bDFWcjJTdkIxTEhTRk1SWDVTSkhVNFljVFNtS2RKVXdpaGVuZUV5dXRreDJrc3FVNlFrT1crT1dqN2xmVmwrK0k5SnJpNlFyVmQ2TzM0VFhoczVGcjZiU05LYXZCNkR4Wi9qS24rdGxqWW1KaUlpSWlJaUlpRnJENE53T0xrb1ZadmU2UXJZdHFUb2ZhVFlhQ3ZxclBXeVdQNm5SMStGSVNUTFdaeCsxV2xzNXRhWVFxOU1QNEo3SXE3R244RTlNQ3g3YzBlbTNLS08yV05hY2RGeEFYemdyTHF6VU5MMHZ0aVFaaTZLbVNjVWZKZ2JHWUYvUk9kbnhQRld1OEZONzREcVRWZCtWRFJyc0w3WnNnTm9XSFcwT3VyUGdORTVYTktieU0wT0hJY2FrZWVINXloenNNaXZWYzdJOHZaMHp2Y0FnR3EyV2ZSbmdGWTdYaDkwdS9SeTFobm84RWZlTjlIb1k2eDhsMWVGdUZ1RWVKTC90Y1dHbGNtR2R2SjU5dFY2TEJxUGU0bkhOU3dDMVJaMmhBVnZ6NGxCdEVqclgvd1ZxMHZjM2EwS1pWVnZTN2xyNVczSlA0TW1ZNjZYYkkzejdvSmRiZ05WR3Y1ZEt2cllDeDh0U1VhQ3RSSTYyRkdQOG9qREtwSVRQbnNLek9GYWFLdDErY2ZDdFNLOHR4b2JzWTFLdDc2N2lsOXc0SERDNUF1ZTZzSkdZRVRKVXV2MVkzRW9BUUtWSldSOHZsU3ZHQjBTajNzcnJ2Wm5Hb01OWXZ5Z2NLMDJ4cXhFeUVSRmRQRWJSaVBTYU9LUlVIVU9PTmdGbHVqelVHV29BaUhCUmVzQlhIWXB3dHhqMDlScU5LTTh4VUtEN1hUbEZSRVJFUkYwSGczTTcvTFB2REZtVFN4RWl2azdiMjY1alZUWm9vRGZxWlN2S3pXM0pQUTZkc1FHNzhrOWY5T0Q4YUVteVZQYzN3ajBRVndZTmtOMy9RZUpXMmUyMG1rS3BGRVdBczZmVkJxa0xJaVloeU9UbnRTM3ZwTlVnOTFKS3JNcERZbFVlbkFRbDdqTmJ2VjlZVjRuZmk4NUx0NzFWYm9oc1E3a05hMndGNzJxRkV4NkpuaW1yUFAxbDZtK3lreWd6UXkxTHpZUzUrc0pMNVlhcXB1QXYwaVJJVDZtV244QjU0TmlLRHN5OFpYY2UvZVNpSGJzOUJudkxTNmMwbHdOcWp5TWxTU2pSVlNPZ2FjV3lnTWJ5TEI4bjdXalRjV3pWeUE5MTliRzRHdVQrWTUrM1dHWUhBRjQvdDBINjJsdmxKZ3ZPL1V4Szlrd0k2QytWcTVrWk9ody9aUjNCeHB3LzJqVDNscWdWVG9qMkRHMzNPR3MxM2sxVk5taFFhUkpzVjVtRjNGbTFKWEIzY3NZd253ajA5d3BGdEdjWStubUdXRzJ3YkNyR0t4d3hYdUg0Wjc4WktOWlZJYk8yR045bkhrYXFqUk9mUkVUa2VFWVlFRmUyRGZzTHZrVlZnL1VUMHJYNkN0VHFLNUNqaVVkc3lRYTRPL2xnY3ZEdEdPTTNDMHFGMnVvK1JFUkVSRVFYRTRQelZ0elY1eXFMTUhsOWRxelZwb0wyQ0hmMVE3aXJINmFIRHNXblNidXcxMnpGTnREWWNOQmFYV3FEYU1TdkJXY3R0cHZYUlQ5UW5BQ05YbWR6RHVaQmE3Ty9oNDIwdXQxWDdZN3krbG9BamVGaVlWMGxkaGVjd2VueUREdzM2R2FMOFRwREF6NU4zb2xiZTE0Qkw1VXJ0dVdkbE4zL1djcHVxV0dscmRYaXRZWTZsTmJYV0wzUHc4bFp0aXJlMWpocnJnam9CMCtWYTR0allyekNMR3B3dDFWemVHclBhdmhIb21maWtlaVowdTNQVW5aamhKVWE4RU44ZXVKUWNTSWlQWUprMzBOU2RmdGVpOTNCd0tiU1FjM2lxM0xiZlN5RGFNVDJ2Sk80bzgrVjByYkpnUVB3ZGRvKzFPanI4RjdDTDNndjRSY0F3SnZEYnBkZHRYQ3BsSm05MXYyZFBRQTBodFYzbWN6YnRIbXVvd1E2ZStIdDRRc2NOczdjMHVFTEVlYmFXSkpvd1pHUHJZNVJDVW84Mm4rbTdQMXY3bXhGRmdLY3ZSRHFhbGtXSnREWkN3SE9udmdrZVZlYjUwZEVSTzJUVmgySHJibi9oMUpkMi82TnJ0VlhZRWZ1Y2h3dDNvQnJ3eDlCZjYveEYybUdSRVJFUkVUV01UaHZ3UjE5cnJTb0N4MWJtb0x2TWc2MXVGOVNkYjRVbkxvb1ZRaHo5Y1BFZ0doY0h6NUthdmpvSkNqeGNQUTF5TmFXSXFXNndLNzVOQmdOVXVCc3lqdzRYNXQ1RVBuYUNvdHhMUWwwOXNLVTRJRVcyMi91TVJhMzlib0NiNTdiZ0Q4cnM3RStPMWE2VHlFSVZwc2xEdk9Od0lyVVBmaXQ4Qno2dUFlMXEyVEU5NW0yNjdDYk53ZTlQL1l6dTQ5N1EvZ29pMjEremg1NFpzQXNmSlArdTlYeU9aZmFydnpUbUJRWWc4SGVQVkhWb0lHWHlnMEFjSVYvUHh3cVRwU3RPQWFBUkR0WFdkdGFDZDBzMmpNVUQvYWRqa2dQZVZtWXBPcDhmTlhPS3l3dUppK1ZxNndtT1FERVY3WS9PQWVBWFFWbk1MZjNCT2w5cWxJb2NYWHdRUHlTKzllbzcxNnFrd2ZuelVIem9xaHBzcXM4Y2pWbDJKSjc0cExPcmFOY25kUXROa0lkNGRzSEFIQ29PQkZUemE3RUthcXJ4T0dTSk93dFBJY3NUUWtFQ0Jqckg0V3B3WU14MHErUDdBcWZ4S284VkRTZENDUWlvb3RIaEloakpSdXdNMjg1akhiMFlyR2xvcjRBYTlPWFlHcklmWmdjZkRzRTJYVjdSRVJFUkVRWEQ0TnpLd1FBOTBWTnhYVm1LN0JQbEtYaHZZUXRFR0YvODcwNlF3UFNhZ3FSVmxPSTQyVnBlRzNvUENpRXhnLzhTa0dCMjNwZWdiZk9iM1RrOU50bFh1OEpWc3ZIM05tMGl2WEZ3YmRpYWZ3Vy9GRjJvWjd5TUovZWNMY1NkSVc1K2lMQ1BSQVp0Y1ZJcWJIdnBNQ2xNTmk3cDlVU0VzTjhlZ01BaHZqMHdydnhXeHo2bUxuYU1xZ1ZUckptbmtCaldZb2FmUjA4bkZ6ZzNSU01BNDFYRzRob0xOOXlSNThyY2JZaVM2cE5QdG92Q201S05hNE91bkRTSUsybXNOVlNINjN4Y0hMQm5YMnV4TjlDaHNyK0sxcFVWNG5WR1FkdzBLVHVkRnZZczlxK1BXT2JEZlhwYlRIZllsMFZYSlMyVnlPM3BrWmZoNk1seWJLclRLWUhELzBMQmVmeTV6ck0xUTlUZ2diaGIwM05pQUhBS0lyNE9IbUhYUTFqdTVJWEI5OEtvTEY4Vkgrdk1LVFZGQ0d4S2crbkt6S1JveW1WalJVaElyWTBCYkdsS1hCVnFqSEVweGVHK3ZSQ1A4OVF4SmFtZE1iMGlZZ3VPN3Z6UHNmaDRwOGNkcnpmQ3I1RVpYMCtydS81YjRiblJFUkVSSFJKTURnM0kwREFRLzFteUlJb29MSDh5WWVKMnpvVVJzVlg1ZUpjWlRhRytQU1N0ZzNzaEhJUDVtSzh3akhGUmkxMXJhRWVya28xVkFvblBETndGcGJHYjhHeHB1REpmTlduQ0ZINmo4eVU0TUh0cmdPL1l1d0RGa0Z6UzFvTFhadFhXaStNbU56aU9BOG5GN3d3K0Zhc1NQblY2dXJzLzQzN0IvelZIaGJIYmNrNzV6ZmozekhYQXlibkY1S3E4L0hhdVo4eEtUQUdDM3RQa3JibmFFcXh2T21LZ296YVlyeHpmak44MWU1U2NPNmlWT0dSNkpuU0ttTUFPRlNTMU9vY1d2UEo2UHZnWlZMNlJXT294L3FzbzlpU2R3SU54czV2QUdwTDh3bVBacWVhbXI5MjFHOUZmOHFDODE3dUFZajJETzFRL1hSSHlkV1dRUzhhcEpOYzRhNStlTERmMzJSak51UWNRMkk3UzBtWnMrYzFybEk0NGJhZTQzQkx6N0ZvTUJydzF2bU5PRk9SNVpESHQ2WkFXNEZIam4rRit5S240djZvcVczYTk1ZmNPSWZXZlNjaUl1dE9sRzUxYUdndUhiZHNHL3hkZW1KQzRCeUhINXVJaUlpSXlCeURjeE5LUVlISCt2OGRrd05qWk5zMzV4N0h5clI5YlZobmJsdWxXY083bGtvVFhBb3VTaFVlNlhlTnpYVTdiOGR2d2d1RGJvVlNVTUJKVUdKeVlBeU9sYVlneU1VYjR3T2lwWEdsOVRWSXJNckRoS1p0MDBPRzRNZXN3Nmh0b2RiNnBUUXRlREQ2ZTRVQmFHd3lhRnJpSTdPMkJDR3UzbkJXcUtBVUZKZ1ZQaG9IaXhPZ01kUjM2REhWQ2llOE9uU3VMSlErVzVHRk44NXZ3R3RENTBsTlZodU1CcXpMUG9xZnM0OUJMMTRJcW5YR0JoVFVWU0RWcENHcjZjOWNCSERJYkRWNFg0OFFMQjJ4c0VQemRsT3FjVWVmSzJXMXZtMTUvdlRhRHRVVjc0amhablhnVDVWbnRPczRrUjVCS05aVm83cEJDd0E0VTU0bGF4SnFFSTJJOGdqK1N3VG5CdEdJYkUwcCtqUTFoMVVwbEFBdVhDbHlyakliYXpOYkxpVmxMNldnd0RXaHczQzBKRm1xcmI1NHdJMFlaTktROWM2am4rRDZzSkdZMDZ1eDdxeVRVb2tYQnQrS0R4SzI0WEJKb3NVeFBWV3VtQlFZZzBrQi9mSG0rWTN0S3VORVJFUi9iVG1hZUd6TC9laWlIWDkzM2dxRXVFUWgwdE95L0I0UkVSRVJrU014T0cvaUpDangxSUFiTU02L3I3Uk5CUEJOK2o1c3lqbHUxekdVZ3FMRkZla0NCRVI1aE1pMlZUV0ZkYzFhV2ozdG9sVFpWZExpMDlIM3R6b0dBSDdJT2d3ZmxUdkMzZnlrYmNXNkt0bHE3OVBsbVZpZXZCdVBSRitEd3lWSitML0ViUUNBMjN0UGhGSlFTT05pUzVKeHJqSkhDczVkbFdwY0h6WUtQMlJacjFQZUVvMitIaHFsWmVDdVZqcFpMU2ZUck03UVlMT0c1aGlUNTNWZjBYbXBCQTNRV083azYvUzlXRExvRnFUVkZPSGQrQzFZTStIUlZ1ZHA2N2xvWHFWYmI5UmpiZVloUE5pM2NVWHdiNFYvNHJPVTNXZ3dHcVFnSEFDK3pkaVB6VTMxcUYyVUtuaXIzRkNqcjVOT09teksrYU54MWJxWjJOTGt2MFJOZGxzcTZqVld0NnNVU29zU1A3YkcrcWpkckc3djR4NGtCZHRBWTZCOHVwMHJ6cThMRzRuSmdRTVFXNXFNdllYbmNMb2lFL3VLem1GSzhHRHN6aitEM1FWbkxKcHkycUpXT0dGT3IvSEkwcFJnZjFGOHUrYlRtdlNhSWlrNE4xV2lxOGJTK0MwT0s5RXkwcmNQRmtWTncvMVJVeEZmbVlzZnNnN0R6Y25ab3JudWhweGpDSFQyeExWaEl3QTAvaTU5TXVaNk9DVXBaRCtEbWFIRGNWL1VGT2s5UEMxa3NOMi9Xd0g3VnI4VEVWSG5FaUZpZSs3SE1JajZpL3NZK1ovaW54NWZRR0h5V1pTSWlJaUl5TkVZbktNeDdIcDI0RTBZWWJLQ1ZTOGE4RkhpZGh4b1EzM25tM3VNZ1l0U2pjMjV4eTBDY2FXZ3dKMTlya0tvcTQ5cys3bks3QTdOdmFNMGhnc0JkV0ZkSlk2VUpGazBSTjFUZUJaYWd3NnhwU2t3aUVZTTh1NkJxNExralVSM0Y1eEJRVjBGNm8xNnFiSGlyVDNINFhCSklyTE42ZyszeEZXcFJseDVHbGFsNzVkdGovUUl4c3REWnNQRHlYWndubEZiakZmUHJZZkd5aXIzRTJWcEdPZmZGeUpFL0c0V25BT05Kd2orZS9ZbnBGUVhRbkJRMlV3QkFrNldwNk9ncmdJNW1sS2NLRXZIMU9EQjhIUnlrWTI3c2NjWTNCQStHbDRxVitsbjkrYjVEVGhXMmxoUC9sQkpJaGJXVFpZMWZ3U0FuN09QT1dhaUY4azlzWjlhM1Q3T3Z5K2VIWGlUWFdOdG5ad1k2QzF2U251MklzdnE4MjZQQUdjdnFCVEt4cFhRZ1RFNFhKS0laVWs3OFgzbTRUYUYwS1A4SXJFb2FocUNYYnl4MnV6MTYwam1WNjBBamJYWlgvbHpuWFRmL1ZGVGNhUWt1VU8vWHlZM2xhc1JJR0NnZHcvWmlUSnpYNlR1Z1VyaEpKVzRhbTRjZktnNFVmb1pwbFFYeUU1OFhSTXlISnR6amp2a1NoNEFOay9TemUwMXdVR1BRRVJFclltdlBJQmNqZVVWUjQ1V3JNM0EyZkxkR09aM3pVVi9MQ0lpSWlLNmZERTRSMlBUdVVIZVBXWGJFcXJ5RU83bWgzbTliWWN1NlRWRnNrWnpUZ29sYnUwNURyUENSeU9oS2hkWm1oSm9EZlh3VXJsaHVFOXZpK0JUQkxBMTc2UkR2NWUyT2x5Y2hKdDdqQVVBZkpkNUVMM2RBNjJQYTZxbDdlN2tqRWVpWjhwS3U1d3NUMGRHYlRHQXh0WGNNMEtHQW1oY1dmeFkvNy9qK2ROclVXOXNmZVdSbjlvRDc0MjRFejVxTjFsd1B0WS9Dby8xdnc1dVNqVUFvTHBCSzF2MTJtQTBRS1ZRSXNZckRHOE91eDN2eGYrQ0xFMko3TmdueXRJQUFIK1VwdGxjUFh5dU1nY0FPdFJjMHBTejBnbWZqVmtFQUFoeDhjRm92eWlyNC94TTZxWTMwK2d2bElrSmRmR0ZXaUdmazBFMHdsbGgrZll0cTYvQnV1eWpiWnJuYlQydmtOM2VuSHZjcnVjTGFGemwzRHlmOWdiWExTbW9xNURkYm1ncVpiTTFMdzdKMWZtNE9uZ1FKZ1gweDlIUzVIWS9obms5L1R4dE9iUnRMTlB6M01DYk1kYi93dlByNTJ6NW5IYVVVbEJnWWNSa2l4TmJBUEJPL0dicEJKVUFBWDhMR1lMcndrWWlxVG9mMzJjZXdrdG5mMnpUWTdrb1ZSaGo4bnF0cU5mZ2RFVW1ibXI2WFdGT0JMQThaUmQ4MWU0WTVSZUpqVGwvNEp2MDMvRkUvK3RRYjlUajU1eGpTS2twa0pVZENuWDF3WERmQ0p4c1o0a2RjOTluTWpnbkl1cHNCd3JYT1BSNFRvSWEwOE1ld0IrbG0xRlNKKytmc2I5b0RZYjZ6YkM3VVdoMmRqWjY5dXpaK2tBSE8zYnNHTTZkTzRlNzdyb0xDa1g3VnNocnRWcWNPSEVDa3laTmFuMndIUklTRWxCYVdvb0pFeVpBY05TS0VXclIwYU5IMGF0WEw0U0ZoVm05djZTa0JMR3hzWEIxZGNYVXFXM3I0YkpyMXk3NCtmbGg5T2pSSFpwalYzNlBFQkVSWFN3TXpnR0wwQndBQm52M3hHQXIyMDN0TFR3bkM4NmJxUlJLRFBIcEpXc0NhczI2cktOSU1Lc1B2VFAvdEIwemxyc21kSmpzOW9IaUJMdEN6SlRxUXFUVUZLQ29yaElWRFJvY0tJcEg3ejdXZzNPZ01iaDdLdVlHaExoY1dEVXZRc1MzR1FlbDIrdXlqbUpxOENCcFpXbVVSekNlakxrQmI4ZHZoRkZzZVcycDZZa0ZsVUlKVVFSdWo1aUltM3VNbGY1TGRMQTRBUTFHQTZZRUQ1TEdMay9aaFVlanJ3VUE5SElMd05JUkM3RXg1dzlzelBsRENrREw2bXVRcnkzSGhwellWbjh1T29NZWo4V3R0TmorOHVBNXN0SWgxc2FZcWpNMG9LcEJBeStWOVhJajVveWlpR3E5RnBYMUd1bUtoU2lQWVB4bjBDMFdKVXVVZ2dJdkRyNE5IeVp0dzZIaUN5dTd5dXByc01iaytiQ0hlWEMrUGp2VzRvcUoxcVRYRm1IQmtZL2J0STg5L3ZuSC8yemVsMVNkajZUcWZIeVZ1aGVLVnY3VDU2TnlReTdLTExZN0sxUUljcEVINThuVkJXMmVwMmxvRHNEaUpGbEhoYmo0NE5IKzEyS0FqV2JDZmR5RGNMYXBJV2R6dlg0QWlQWU14U2kveURhSDA1TURZMlFua1BZWHg3ZjYvaldLSXBiR2I4R2t3UDdZVS9nbkFLQ3Zad2pDWEgweExXUXcvaWhOeFo3Q1AyVmxpdjRXTXRUdXVha1VUZ2h4OFVhb3F3L09WM1pPWFgwaUlyS3RSSmVOZkszbDUrTDJjaExVbU5mblZmVDFISTFCUGxmaDY1VEhVYXE3OFB1L1ZKZUxmRzBTd2x6N3QzcXNMVnUyWU5teVpaZy9mejd1dU9NT0tCUUtORFEwUUtQUm9MNitIanFkRGxxdEZocU5CaHFOQmpVMU5haXVya1pWVlJVcUt5dFJWbGFHc3JJeVBQdnNzd2dQdC81dnNTM0hqeC9IaGcwYnBNZHRqMDJiTnVITEw3L0VtMisrMmVGd0ZBQldybHlKMDZkUFkvdjI3UjArRnJWT285Rmc2ZEtsOFBQencwY2ZmUVJYMThZRlFQSHg4ZGl5WlF2aTQrT1JrOU80Z0dmSWtDRnREczczN2R1SDNOeGNmUFhWVjFBcUxhL08xZXYxcUsydFJYbDVPWXFLaXBDYm00dlUxRlNNR2pVS1U2Wk1BZEQxM3lORVJFUVhDNE56QjdLM3JJTkdyOE0zNmI5alY4RVppL3MrUzluZDVzYzFEODdYWmg1RXZyYkN4bWhMaDB1UzhIdlIrUlpMSmlnRkJmNGRjNTFGUThidGVhZVFWbE1vM1M3V1ZlSFhnck9ZR1RwYzJqYldQd3FQOTc4T0h5ZHRSNFB4UXZOTFg3VzcxY2VxcUs5RnRHY1k3bythaWdpVEZmQnBOVVg0SkhrbkhvajZtMno4M3FPa0xrUUFBQ0FBU1VSQlZNSnpDSEh4a1JvVU50ZVpuaGs2SEw4Vi9vbnQrYWRRVkZlSjlkbXhTS2pLYSszSEFSRWlzbXBMTExZYklIOStyWTB4VjFCWENiVkNoYkw2R3BUVjE2Qzh2aGJsOVRXWUZYN2hQejAvWlIzRnRydzRWRFpvSVRZOUN3S0FHU0ZEY1gvVVZLaXNyQ3dIR2s4dVBCbHpBd1o1OWNDYXpJUHRhc1NxdG5Ic3JrUXZHbUQ2NHRVYkxkK0hmdzhiaVlTcVBObDdWQUJ3VzY5eEZpVklrdXg0alpoZkFXQ3FSbCtIZzIwbzhkUVNsVUtKbTN1TXhXMDl4OWw4SFFEQTNONFRjS3cwQlFWMUZSYjF6MU5OM3ArbVdscWgxMXl2dk5uZXBpRGNjbjVPYURDNU9rRm5iSkJDYzIrVkcwSmRmYVhIQ25mMXc0ZEoyM0ZQbjZ1Ym1wbzIvbTd3VXJsYW5LaVpHTmdmL1R4RFpkdCttUGk0Tk9OLy9QR0Z6YmtURVZIblNLdU9jOWl4bkFRMWJ1L3pLcUk4R3o4dmVUajVZV2JZSTFpVC9weHNYR3IxQ2J1Qzg2dXZ2aHBIamh6QnQ5OStpek5uem1ESmtpWFlzV01IdnZycXF4YjNFd1FCN3U3dThQTHlncmUzTnlvcUtoQWVIbzU3NzcwWDJkbTJ5Nkh0M24zaDg3ellkT0xaV3FEWmJNK2VQUzNPdzl2Ykd5cVZDc3VXTGNNZGQ5eGhjNXhDb1pDQzBKWlVWVlhCeTh1cjFYSGtHRzV1Ym5qaWlTZnc4c3N2NDczMzNzT1NKVXNBQUtkUG44YnUzYnR4N2JYWFl2NzgrUmcyYkJnRVFjRDA2ZE90SHVlQkJ4N0E3Tm16b2RmcmtaOS9vV245eElrVDhlbW5uK0xFaVJNSURiM3crU2t3TUJBMzNuZ2pqRlkrR3pzN08wT3IxVXF2bDcvNmU0U0lpS2l6ZFAzVTdDOWtmWFlzY2pSbEdPTVhoVWlQWUFTNmVNRkZvWUplTktDcVFZdU0yaUtjTE0vQTcwWG4yeFZ5WGl6ZlpSNlVCZHJtWEpRcVBOSC9lb3RWdGRtYVVvdGE1STNITzRReC9uM2hiMUtDWkhKZ0RJSmR2UEhtK1kyb3FLOEZBS3VsUzVLcTgxR2dyY0RMUTJiTEFzMThiVGxlK1hNZDZnd05WdWU0TnZNUTZvMTZMSXlZTEczelVybml4aDVqY0xna0NVVjFsVktnWjRzQUFURmUxaStmQkFDVldjQnFhL1V2QU9ScXkxSFZvTUdTTTkrandXaUFrNkJzREhqUldKL2JORGl2YUtoRmhVbmQ2a2lQSU53VE9jWGlpZ2NSd0xhOE9Fd1BHU29GM2dJYVE4NEpnZjJ4Tkg2elZHN0dHb1VnUUJSaEVzNEx1QzVzcE1VNFJ6V1g3Q3g2MFdCUnptZENRRFNpeHl4Q1JtMFJHb3dHcUJWTzZPVWVZRkdtSlV0VEluc3VySEVTbEFneDYxWFFMTFkwQlorbDdKWmU0eDAxTlhnd2J1ODkwV0o3WmRPVkRNMUJzcHRTalZlSHpzWC9VdmRJdGNtYm5XOTZUVFErLzQzUHZvL0t6V3FKSUFDSThRcVhoZStwTllWU0tTYno1cnMzOXhpRGJYa25wZGMyQUNnZ0lNakZHd3NpSnNtaStXTmxLZERvZFRoZWxvcnhUVTJFbllURzJ2TFJucUVJZGZHVnhqNFZjNFBGdkV5UHBiTlNTc2lleHNsRVJIVHg1R3VUSEhJY0o0VXo1a2U4aWtqUFVkSzJxb1lpYk12N3lHSnNyc2ErRTlXZW5wNTQvZlhYc1dMRkNxeGJ0dzQvLy93enJybm1Hbmg2ZXNMRnhVWDY0K3JxaXNjZmZ4d3pac3pBUC83eEQzaDRlRmd0WlRKMzdseFVWVlhaOWRoR294R0NJTFJZRXVXdHQ5Nnk2MWk1dWJrdGpsV3BWSFlGNXlVbEpRZ0tzbXcwVGhmUHBFbVRNR1hLRk96ZHV4ZGp4b3pCTmRkY3FNLy8yR09QU2FGeGNYSGpaNjdwMDZkajRNREdubElHZ3dITGxpMlR4aGNWRmVIZWUrKzFlSXovL09jL3N0dWJOMitHMFdqRTNYZmZqWWtUSjhMTnpVMzZZNzZ5KzYvK0hpRWlJdW9zRE00QjNIemdYWWNjeHlpS09GS1NoQ01sanZtUHc2WFNVbWdPQUhmMnVjb2lOSy9SMStIdDg1dWdNMW9HMmRVTldueVFzQld2RHAwalc5WGF4ejBRQVdwUEtWUnNNQXUvZnM0NWhtMjVjWGgxNkZ4WmFKNVJXeXhyZkdoTDQ0bUxVandTUFJNZVRRMDREeFluSUxrNnY4WDltamtybmZER3NOdnRHZ3VneGJIL2w3Z052eGVkbDM2Mkg0MjZHeUd1UGpDS29zVUs1eHA5bmZUMWxPQkJVdGtaVXlKRUxFL2VoZDBGWnhGWGxvN25COTBzTzA2ZG9RSHBUZUdtTFlPOWUrTGxJWFBRWU5SREx4cWhVaWhselJvQm9ONm9sOVZYNzZwT1ZXUmljbUNNYkZ1QXN5Y0NuRDFiM00rMDdJMHRvLzBpcFhyN3pUUjZIVmFrN3NIdlJlZmJQdGtXN01vL2c2dURCaUxHNUNUTkgyV3BXSmEwQTNmMXVRcFRnd2RMMndPY1BTMmFyaGJXVmFLd3JoSUFFT0VlaEhkSExKUk9ISmd5cldsdkZJMklyOHFWVGd6dE5ya3l4cncvd08yOUoxb045cTFwUG5IMWU5RjVqUGFMUkd4cEN2WVduc09waWd4RWU0YTJXbTdIVkZjL3VVTkUxQjJWMTdkYzZrd2hLT0FrT0tQZWFMc2NYR05vL2hvaVBTK2MySy9SbDJKbHlsTW9yN2Y4UEZldWEvMHFzV2FDSU9EQkJ4L0VrQ0ZETUhic1dEZzVPYUZIang1V3g3cTR1TURUMC9abkJ0UFEwNXFUSjAvaS9Qbkd6d1NKaVkyZkxkYXNzYXovZnUyMTE4TFB6MCsyK2hZQTh2THk4TUVISHlBbEpRWDMzSE1QcnIvK2VsblFLWW9pVnE5ZWpVbVRKaUV5TXJMRnVaalRhRFFvTHkrWFFsbTZkQjUrK0dHY1BuMGFPbDNyQzZpR0R4K09HVE5tQUFEcTYrdGx3WGxZV0JpMmJ0MktOV3ZXNE1ZYmI0U2ZuNTkwMzlHalI1R2RuWTFaczJaSks4M0R3c0lRRVJIUjZtUCtsZDhqUkVSRW5ZWEJPYlhxdTR5REdPN1RXeXE3VUdkb3dCdm5OaUJYYTFrenV0bTV5bXg4bTNFUWQ1aXNBRitXdkJNcE5SZitVN1d2NkR5Q1hYeHdhODl4K0RocE93NDBsYmQ0OGV5UGVIdjRBdmlwUFhDcVBBUHZKbXl4ZTRWK2JHa0tVdUsrd2IyUlYyT2Nmeitzeld4YnZlK0xKYkU2SDZHdXZsQ2FoWU1HMFNnckg3Ty9LQjVYQlE3RU1OL2VzakhMa25aZ1gxTW9HMWVlanFYeG0vRkV6SFZ3VnFnZ0F2ZzRhVWVyZGUzanEvS2FHcWs2d1ZhaGtaUGxHZEtLOUs1c2JlWkJqUENOa0U2ZzJDTlhVNGF0ZWExZlp2NUhXU3FTcXZNUjNWUktKS2s2SCsvR2IwR3h6cjVWTlczUmVNSmtOOTRmZVNlMGhucXNUUHNkZXdyUEFnQytUTnVMR0s5d2hMbjYydHgvZjFHODlIVmFUU0hLNm10bFY0STB5OU9XUzE4blZlZmorZE5yRWVrUmpHdERoOHRPQmh3dVNaS0Y5ZmJhWHhTUFhFM2o3NHZqWldtNEozYTU3RDNkM0dUV0ZvTm9SS211R2tXNktoVFZWVUpuNDhvVElpTHFQRHFEOWVickFLQlNPR05PeEVzSVVQZkN5clIvbzdLK3lPcVkrWDFlUngrUEMrWENhaHJLc0RMMVNaVFZXKzl0VVdlMDd3cXY4dkp5K1BvMi9uczVZY0xGYnhwOTdOZ3hyRnUzVHJadDVjcVZGdVBHang4dmhZSkdveEdwcWFuWXNXTUhkdTdjaVprelorS0ZGMTZ3S0traWlpS3FxcXFRazVPRGh4OStHUFBtemNPQ0JRdmc1R1RmZit2UzA5TUJBQ2twanF0SFQvYng5dmJHMTE5L0RUYzMrL29mdFVTaFVPRFVxVk00ZmZvMDNudnZQU2lWU3BTVWxHRHAwcVVJQ3d2RERUZFlYcjNYa3E3d0hpRWlJdW9NRE02cFZUWDZPcnlic0FYdkRGOEluVkdQTjg3OWpQaXExcHZ6L1p3ZEN3SEF3b2pKMkpKN1FoYmlOZnNoNnpBT0ZpZklRdmdTWFRWZVA3Y0JZL3lpOEdQV2tUWUh1YVc2YWl5TjM0SmdGMjlwdFcxblM2OHB4TlZCOHBVOXBmVTFXSk4rQUVVbWN6U0lSaXhOMkl3UFJ0NkZRR2N2cE5RVVlGblNEbVNhMVZPUExVM0JzNmUrdzdNRGI4TDVxaHljcTdSZFE3QlpnMUdQOU5vaUtmQTFWMVpmZzYvVDlyYmp1L3ZyeWRkVzRLbVRxekduMTNnTTgra05IN1c3eFVwL0VTSTArbnJrYXNzUVc1cUNiWGx4TmtzQm1US0lScndidndYdmo3d1RSMHFTOEhuS3J4ZDFCWFNXcGdUL2w3Z05aeXF5VUdWeTFZVkdyOE9MWjMvRWN3TnZralhjYkZiVm9NVXZlU2RrMitJcmN6REpiQ1craU1hck5jeWwxUlRpaytTZHNtMG55dEt3SnVNZzV2UWFMOVVwYjRsUkZIR29KRkhXdThFZ0dpMU9oQlhWVmFLNEtSUXZxcXRDa2E3cDc2WVY4NlgxMWEwMkoxMlhmZFRxZHZQbXQwUkVkT2t0NlBNV0lqeUdBZ0R1aW5vWFh5Yy9nV3A5cVhTL1N1R00rWkZ2b0kvN2hSNDV0Zm9LZkpQMkZFcDByWC9HYWNtWk0yZXdlUEZpM0hUVFRianJycnZnNHVJQ2pVYUREUnMyMk53bktTbko2dXBYQUZpd1lFR3JqL25nZ3cvaXdRY2ZCQUM4Kys2N09IRGdBRFp0MmlUZHYzMzdkcnovL3Z0UXFTNHNaVmkvZmoxV3JGZ0JvREVVM2JsekozYnMyTkZZWnEzcGo4RmdrT3BCTi92MjIyOXgrUEJoTEY2ODJLN1Y1L0h4alovSEN3c0xrWm1aaWQ2OWU3ZXlCem1TSTBKekFIQnljc0p6enoySDExOS9IU1VsSlFnSUNNQnJyNzBHWDE5ZnZQNzY2M0J4Y1lGV2EvdnFEbE5kNVQxQ1JFVFVHUmljZHdPLzVNcFh5WGFrZm5wcWRTSDJGcDZ6Mko1V1U0UXZVdmNnb1NyWElzUnR5ZnJzV09Sckt4QmJtbXh6akxXVjYyazFoYkttbzZiSzYydGFYTzNlcktYUXZOcWtHYUhXMEZpYXBNN1FnTnNQZjlqcWNlMWhYdjdtMTRLek9GV2VDWU5vUkwxUkQ2MmhYbGFpeFZTdFhvZjNFN1ppb0hjUGJNdzVaak13ektndHhsTW5WMXNFd2kzWlYzZ09GZlcxRU5FWUhJdWlDSzJoSHVtMVJkaFhlTjdtbkxxaXdycEtmSnkwNDZJY3UxaFhoV2RPclVHK3lVcnQxb2dpTEovTFZzTGdacmFhalpicXFySDQxQnBNRFI2TXE0SUdvSTk3RU5SS0o2UlVGK0R6bEY4dG1tNGVMRTZBVWxEQUlCcWhNK3BScHF2QnNiSVVwRlMzZkhtOXFYWFpSN0VqL3hUNmVZYkFVK1ZxdGNtb0NCSFZEVnBrMVphZ3RONzJDc1JtdXdyT1dHMlczSkswbWtMWnoyVk5odldyUzN4VUY1b1FKMWJiZjBrL0VSRzFqYlBTZXU4TUFORG9MM3dtODFPSDQrNis3Mk5seXI5UnJTK0ZTdUdNQlpGdklNSWtOTmZvcTdBcTdTa1UxMlcyK0pndUN1dU41azJGaDRkajlPalJXTGR1SFk0Y09ZTG5ubnNPZm41K1ZsZTNOa3RJU0VCQ2d2Vi9lOGVORzRjeloxci9OK3VXVzI0QkFPajFlb3Z3cjZHaDhVUzk2U3J4eVpNbkl6MDlIVUZCUWZEdzhJQmFyWVphcllaS3BZSktwWUpTcVlSU3FZUkNvWUJTcVlRZ0NGQW9GREFZRFBqMDAwL3g4TU1QNDgwMzM4VHc0Y1BSa3JpNE9DZ1VDcWhVS2h3NGNJREIrU1d3YTljdVZGWmVlQS9NbmoyN1E4Y3pieDY2Y09GQzJlMWJiNzBWQVBEZi8vN1hydU4xbGZjSUVSRlJaeEJFODJVTFhZQ2phcElURVJGMUJKdVNFbEczSVJvQVRRYlFVQXA0RGdHVXJxM3VZbXBUOWxLY0xMTit3dHBKVUdOaDVGdUk4QmdtYlN2UlpXRjk1dXU0SnZ3aFJMaGYySzQxVk9PYjFDZFJvRTF0OVRGanZDZGlYc1FyZHMxdjY5YXRXTDU4T2ZyMDZZT1BQdnJJWmlQQzZkT25ZOWFzV2ZqWHYvNWw5ZjZmZi80Wnk1Y3ZiL1h4bXV1V3YvRENDMGhQVDhlMzMzNXJjWXkxYTljaUlDREFydm0zcExLeUVtdlhyc1dpUll1a0pwUFcxTmJXNHJiYmJzT0FBUVBnNCtPRDVPUmtyRnExeXJGTkdVVTlVSEVjb3RoeUQ2V3VTSER5Qkx5R3RubS9SWXNXSVNNalE3cmQvTnI0L3Z2djhlV1hYMkxIamgyeTVxRHo1OC9IMDA4L0xhdHhmdDExMStHQkJ4N0E3Tm16a1owdHZ3cWp2cjRlV3EwVzN0N2VzdTJlbnA2dGh2VDMzWGNmNXMyYkI2Qjd2MGVJaUlqYWk2ZHdpWWlJaUlndVY3VXBFTk0vaEZpd0dUQTAxZ3dYWWw2RjBQdWZiVHBNcUdzL25JVDE0Rnd2MXVQN2pCZHhkOVI3Q0hIdEN3QUljTzZGQjZNL2w0MnJNOVppZGVyVGRvWG1BQkRtMXQvdStWMTMzWFVZTkdnUVBEdzhPaFFVMzNMTExkSksyZi85NzM5WXYzNDkxcXhaWTdNT2MwVkZoVVVUeGViVnRPYXJiTzBOSE0zTm56OGYvL2pIUDFvZHQzZnZYdWoxZWt5ZVBCbisvdjQ0Y09BQWpoMDdobkhqeHJYNU1XMFJTL1pBakd1OVZFZFhKQUpRVEVrQTFHMExjci80NGdzQXdLcFZxN0I2OWVvT3o2Tm56NTZ5MjcvODhncysvUEJEaXlhenphVmFIbnp3UWVrNXZ2ZmVlM0g3N2JkTHE5WjlmSHlrOFYzaFBVSkVSSFNwTVRnbklpSWlJcnJjR0dvaG5uOGFZdDVQZ0pNbmhOQ2JBZmRvd0wwZkJMOUpiVDVjcE9mSUZ1K3ZNOVJnZGRxenVLL2ZoL0JUaDF2Y3J6TnE4RzNhTThqVDJpN3ZaNjZ2NStnMnpURWlJcUpONDFzaWlpTDI3ZHVIeVpNbnQ5aThNQ2NuQnlOR2pKQnQwK3YxQUFDMVdtMTFuMDgvL1JRdUx2WTFPSC9nZ1Fmc251L0dqUnVoVXFrd2JkbzB1TG01d2RmWEYydldySEZvY0M0RVRJTXc5cGZ1dStLOGphSDV4VkJmWDQvQ3dnc2xMY3ZMRzBzSG1xOUU5L2YzQndBRUJRWEp3bllmSHgrTDhMMVpWM21QRUJFUlhTb016b21JaUlpSUxpZDFlVERHelFjMGFSQ2lub1lROFNEZzVOM3FiaTBKY082RlVOZSt5TmVtMkJ4VHF5L0g2clJuY0UvVUIvQlNCVW5iZFFZTlZxYzlneHlOOVpySjF2ZzdoeVBVTmJwTmM5eThlVE42OSs2TlljTWFTOE9ZMTRvMkhiZDU4MmJadHZuejUrT2VlKzZSYnA4OWV4YUZoWVY0N3JubjBORFFnSlVyVjZKdjM3NllNbVdLTkNZdkx3ODFOVFVXWWFSTzE5aVB5RllvMktOSEQ3aTYybGNxeDk2VndmdjI3VU5tWmlabXpKZ0JMeTh2QU1BTk45eUFWYXRXWWYvKy9ianl5aXZ0T2s3ckUzSUNmSyt3MGdHRldsSlpXWWt0VzdaZzdOaXhGdmNaalkxTjZKdWY2OVRVVkR6NjZLTVc0KzY5OTE3WjdSOSsrQUZBMjhMbnJ2SWVJU0lpdWxRWW5CTVJFUkVSWFM2MDJUREdYZ3VJQmlqR2JnVzhoampzMEpPREYrREhqSmRiSEZPdUs4REtsS2R3Yjc4UDRPSGtENTFSaXpYcHp5TkhFOStteDdveWFJSFZCdFV0K2VHSEg2RFJhUERUVHo5SlRRZkhqaDJMOGVQSHQ3amZoeDlhTm8vZnVuVXJZbUppTUdqUUlBREE4ZVBIY2ZEZ1FWeDExVlZRS0JvYnQ4ZkZ4UUVBaGd5Ui80eTFXcTNVN05PYVdiTm10ZW43YW8xR284RVhYM3dCcFZJcGF5UjV5eTIzNE9lZmY4WW5uM3lDa1NOSHdzUERkb05YY3J6bWNpVHZ2LzgrOXUzYkI2VlNLVFYzcmF1clEwNU9EdHpkM1JFYkd3c0FjSGR2YklZN1lNQUE3TjY5RzBhakVRcUZ3bWFwbHJTME5BRHljaXl0NlNydkVTSWlva3VGd1RrUkVSRVIwZVhBcUlQeDFOMkF3aG1LTVQ4RHJyMGRldmdCM3BQUnd6MEdPYlV0cnh3dnE4L0Z5dFNuTUx2WGk5aWV0d3hadFdmYjlEaUJMcjB4eE5mNlNsaGJzckt5VUZSVWhHblRwa21CSUFEMDdkc1gxMTkvZll2N21vZUNaV1ZsMkw5L1A1NS8vbmxwMjIyMzNZWjMzbmtIZS9ic2tWYnAvdmJiYi9EMDlMUUlCVFVhRFp5ZG5XMCtucU5MdFh6ODhjY29MaTdHN05tekVSb2FLbTEzZDNmSDNYZmZqV1hMbHVHdHQ5N0NxNisrNnRoR29kU2lvMGVQQWdBT0h6Nk0yMisvSFRmZWVDUHE2dW9BTks2NE5sMjk3ZUhoSVN1cFUxeGNqSC85NjE5WXNtU0p0SzJ3c0JDdnYvNDZIbnJvSWNURXhDQTNOeGNBRUJJU1l0ZDh1dEo3aElpSTZGSlJkUFlFaUlpSWlJam9ZaE1obm44R3FFMkVZdVMzRGcvTkFVQ0FnSmxoajBDcGFIMXRUa2xkRnBZbjNZK01tbE50Zm94cnd4NkdRbWpiZjJPT0hEa0NBSmd3WVVLYjlyUG15eSsvUkhoNE9DWk51bEFML3FxcnJvS0hod2QrK09FSGlLS0l4TVJFbkQxN0ZsT21USkdGa0VEamF1S1dndkdBZ0FDNy83UVdkSzlidHc2Ly92b3JldlRvZ2J2dXVzdmkvbG16Wm1IUW9FR0lqWTNGSjU5ODBzYWZCSFhFNU1tVGNmUE5OMlAxNnRWWXVIQ2hyRUdtdDdjM25uNzZhZno3My8vR2M4ODloeSsvL0ZKV0ozejE2dFhRYXJXeUVpZSt2cjdRYXJWNDdiWFhVRnRiaTRTRUJQajUrZG05NHJ3cnZVZUlpSWd1RmE0NEp5SWlJaUxxNXNTaW5SQnoxMEFZL0NIZ01lQ2lQVTRQdHdHNE51eGYrQ1huZzR0eS9PbGhEeURTYzFTYjl6dDA2QkRVYWpYR2pCblRvY2YvN2JmZnNHdlhMa1JHUnVMRkYxOUVSVVVGeXN2TFVWRlJBWjFPaDVxYUdodzVjZ1RyMXEyRFVxbkU3Tm16TFk2aDBXamc1dVptOHpIbXpKblRvVGsyKytXWFg3Qml4UXE0dXJyaXYvLzlyOVVWdklJZzRELy8rUThlZXVnaGJOcTBDVHFkRG84OTlwaEZrRWtkbzlQcGNPcFU0MG1pcXFvcWVIbDVZZDY4ZVMzdU0yUEdES3ZiMDlMU3NIUG5Uc3llUFZ0V1hrZXRWbVB4NHNWNCtPR0g4YzAzMytENDhlTlNyWEo3ZEtYM0NCRVIwYVhDVDBSRVJFUkVSTjJac1I1aTRnc1FnbStBRUQ3L29qL2NhUC9yVWFiTHdlSGlueHg2M0pGK2Y4ZjRRTXVRclRXRmhZV0lqNC9IRlZkY1lYZlRUVnY2OWVzSGIyOXZxZlp5Mzc1OTRlL3ZEMzkvZndDTlRSUFhybDJMaElRRXpKa3p4NkpNaGlpS3lNN09sc1piOC9YWFg5dGRwdUxPTysrMDJHWXdHUERWVjEvaHh4OS9oRnF0eHNzdnY0emV2VzFmWVJBWUdJalhYbnNOaXhjdnhvNGRPNUNhbW9wbm5ubkdvbUVqdFk5T3A4T1NKVXVRbXBxS2tKQVF2UFRTUzNqcHBaZXNyZ1IzY1hIQjVNbVRFUndjYlBONHk1Y3ZoNHVMQytiT25XdHhYOSsrZmZIQ0N5OUFvVkJndzRZTkZnMURiZWxxN3hFaUlxSkxoY0U1RVJFUkVWRTNKbVovQ1dpeklZejZFV2hqUTgzMm1oNzJJTHhVUWRpVnZ4eEcwZGpoNDAwTHZRK1RnbTV2YzBOUUFGTFRSR3NsS0w3NzdqdDg5OTEzZGgrclo4K2VXTGR1bmMzNzFXbzEzbjc3YlVSRVJFaWg5dWJObXhFZkh3ODNOemVrcDZlanNMQVFVNmRPdFhrTWYzOS9tK0ZsUWtJQzFHbzFYRnhjY1ByMGFlajFldG1xNDR5TURMei8vdnVJajQrSGg0Y0hYbnJwSmFuaFpFdjY5KytQZDk1NUJ5KysrQ0tTazVQeHdBTVA0TkZISDIyMXRqVzE3cVdYWHNLWk0yZnd4aHR2d05mWEY4ODg4d3p1dXVzdVRKdzRFWkdSa1hCMWRZVlNxWVNUa3hPVVNpV3V2dnBxbEpXVllmZnUzZERyOVdob2FKRCtIamR1SEpZc1dZTDA5SFNrcHFiQ3pjME5jWEZ4c2hNdDQ4ZVB4Ny8rOVM4RUJ3ZTMydFN6V1ZkN2p4QVJFVjBxRE02SmlJaUlpTG9yZlRYRWxIY2g5THdiY090enlSNVdnSUFyQW05QmtFc0V0dWIrSDBwMXVlMDZqbzg2R05lRy93djl2ZXdMQUsycHJhMkZzN096MVZCdzdOaXhyWWFMNW8wUGJkRnF0Vml4WWdWOGZIenc4c3N2eThMTVBYdjJRQlJGQ0lLQXNXUEh0bHFtdzVhTkd6ZGl6NTQ5MHUyZ29DQk1tVEpGdXEzUmFKQ1Nrb0xvNkdnOC8venpDQThQdC92WTBkSFIrUFRUVC9IZWUrK2hxS2hJZGx4cXY2Q2dJRHp3d0FNWU5hcXh4TkNLRlN2dzAwOC80WTgvL3NEKy9mdFJYMThQVVJSYlBZNGdDSmc2ZFNxOHZiMHhmUGh3M0hISEhTZ29LQUFBMlFtTzNOeGNaR1ZsNGVtbm41WldmYmVtTzcxSGlJaUlIRWtRN2ZsWCtpL201Z1B2ZHZZVWlJaUlzR0h5VTUwOUJTS2lGb21abjBOTWZoV0tLMDhCNm9CT21ZTVJCc1NWYnNQK3dtOVIxVkJpMXo3dVRqNllGRHdQWS8xdWhGS2g3dkFjck5WTTNyNTlPL3IyN1l0Ky9mcTF1Sys5NHdBZ09Ua1phclhhYW1rVXZWNFBoVUlCaGNKNlk5T2twQ1RFeGNYaHR0dHVzMWxqUERjM0Y3bTV1UkJGRVI0ZUhvaU9qb1pLcGJLWVExUlVsTTNIc1FkclREdE9UVTJON0tvQWE0eEdJL1I2UFF3R0E0eEdvOVVnWGFGUXlKNlR2THc4MU5iV3d0WFZGVDE2OUpDTnpjek10UG9hM0w1OU93WU1HR0MxREU5WGVJOFFFUkZkYWd6T2lZaUkyb25CT1JIOXBZa0dHQStPZytBM0djS2dpOU9zc3kyTW9oSHBOWEZJcVQ2R0hFMDh5blI1cURQVUFBTGdySENIbnpvVVlXNHg2T2MxQmxHZVk2Q0FmYXRsaVlpSWlJZ3VCcFpxSVNJaUlpTHFoc1NTWHdGTkJvVGgzM1QyVkFBQUNrR0JLTS9SaVBJYzNkbFRJU0lpSWlKcUZhK0JJaUlpSWlMcWpySytCbnl2QUR3SGRmWk1pSWlJaUlpNkhBYm5SRVJFUkVUZFRYMHB4Tks5RUhyYzJka3pJU0lpSWlMcWtoaWNFeEVSRVJGMU0yTFJWZ0FLQ0VFek8zc3FSRVJFUkVSZEVvTnpJaUlpSXFMdUpuOERoSUNyQVNldnpwNEpFUkVSRVZHWHhPQ2NpSWlJaUtnN3FTK0dXSDRJQ0w2aHMyZENSRVJFUk5SbE1UZ25JaUlpSXVwR3hPSmZBWUJsV29pSWlJaUlPb0RCT1JFUkVSRlJkMUs2Ri9BZUNhajhPbnNtUkVSRVJFUmRGb056SWlJaUlxTHVRalJDTFAwZGd0K1ZuVDBUSWlJaUlxSXVqY0U1RVJFUkVWRjNVWDBHcUM4Ri9CbWNFeEVSRVJGMVJKY016bDJVcXM2ZUFoRVJYZWI0YnhFUi9SV0pKWHNCcFFzRW56R2RQUlVpSWlJaW9pNnRTd2JuSVM0K25UMEZJaUs2elBIZklpTDZTNm80RHNGbkxLQnc3dXlaRUJFUkVSRjFhVjB5T0IvcjM3ZXpwMEJFUkpjNS9sdEVSSDlGWXRWcHdHdEVaMCtEaUlpSWlLakw2NUxCK1kwOXhpRFEyYXV6cDBGRVJKZXBRR2N2M05TRFpSQ0k2QzlHVndqb0NnQ3ZvWjA5RXlJaUlpS2lMcTlMQnVkdVNqVWVqcjZtczZkQlJFU1hxVWVpWjhKVnFlN3NhUkFSeVloVnB3RUFndmZ3VHA0SkVSRVJFVkhYMXlXRGN3QVk1dE1iL3gweW15dlBpWWpva2dsMDlzTExRK1pncUUrdnpwNEtFWkdseWxPQWt4Zmd5dDlSUkVSRVJFUWRKWWlpS0hiMkpEcENZNmpIcHB3L2NLdzBCUVYxRmFnek5IVDJsSWlJcUJ0eFVhb1E0dUtEc2Y1OWNXT1BNWERqU25NaStvc1M0MjRIREZvSVl6WjI5bFNJaUlpSWlMcThMaCtjRTlFbFlORENlSEFjVUpmWHhoMEZLSzdZQ1hpUHZDalRJaUlpb21ZaWpQc0dRUWk5RFVML1Z6cDdNa1JFUkVSRVhWNlhMZFZDUkplUTBoVkN6R3Z0MkZHRThkempnTEhlNFZNaUlpSWlFM1VGZ0s0SThCclcyVE1oSWlJaUl1b1dHSndUa1YyRTRCc2dCTTFzKzQ3VjV5R212dVA0Q1JFUkVaRkVhZ3pLNEp5SWlJaUl5Q0VZbkJPUm5RUUlBOTRCbkR6YXZLZVk5aUhFc2dNWFlVNUVSRVFFQUtnNkJTamRBYmZJenA0SkVSRVJFVkczd09DY2lPem5FZ1loK3FWMjdDaENQUE5Qb0tITTRWTWlJaUlpTkFiblhrTUFnUi92aVlpSWlJZ2NnWitzaWFoTmhCNTNBVDdqMnI2anJnRGluNDhEWUQ5aUlpSWlSeE5ya2lGNER1cnNhUkFSRVJFUmRSc016b21vYlFRRkZJUGVCeFRxTnU4cUZtMkRtUDNOUlpnVUVSSFJaY3hZRDlSbEEyNTlPbnNtUkVSRVJFVGRCb056SW1vN2ovNFFJcDlvMTY1aXduK0Fta1FIVDRpSWlPZ3lWcGNEaUViQU5hS3paMEpFUkVSRTFHMHdPQ2VpZGhINlBBWjREbXo3amtZZGpHY1dBVWFkNHlkRlJFUjBHUkkxYVFBQXdhMTNKOCtFaUlpSWlLajdZSEJPUk8yalVFTXg5SE5BNGR6MmZhdlBRenozSkZqdm5JaUl5QUUwR1kxL2M4VTVFUkVSRVpIRE1EZ25vdmJ6R0FDaC95dnQybFhNK3g1aTVoY09uaEFSRWRGbFNKTU9PQWNCU3RmT25na1JFUkVSVWJmQjRKeUlPa1RvZFMrRXdCbnQybGRNZkFGaTJVRUh6NGlJaU9neW8wbmphbk1pSWlJaUlnZGpjRTVFSFNSQUdQd1JvQTVzKzY2aUFlS3Bld0Z0bHVPblJVUkVkSmtRTlJrUTNDSTZleHBFUkVSRVJOMEtnM01pNmpoMUFJUWhuN1J2MzRZeUdFL2VDUmkwanAwVEVSSFI1VUEwQU5wTXJqZ25JaUlpSW5Jd0J1ZEU1QkJDd0ZRSXZmL1J2cDJyLzRSNDdsR3dXU2dSRVZFYjFlVUJ4bnJBclhkbno0U0lpSWlJcUZ0aGNFNUVEaU5FdndCNERtclh2bUwrQm9qcHl4dzhJeUlpb3U1TjFHWUFBRXUxRUJFUkVSRTVHSU56SW5JY2hUTVV3NzhHbkx6YXRidVk5QXJFZ2swT25oUVJFVkUzcGtsdi9KdWxXb2lJaUlpSUhJckJPUkU1bGxza2hHRXJBQWp0MkZtRWVQYWZFTXNPT25wV1JFUkUzWk0yQzFDb0FlZWd6cDRKRVJFUkVWRzN3dUNjaUJ4T0NQZ2JoSDcvYWQvT3hucUlKKzhBcXM4NWRsSkVSRVRka2E0UWNBNUYrMDVZRXhFUkVSR1JMUXpPaWVpaUVDSWZneEE4cTMwNzY2dGhFY3RjK1FBQUlBQkpSRUZVUERFYjBHWTZkbEpFUkVUZGphNFFjQTd1N0ZrUUVSRVJFWFU3RE02SjZDSVJJQXo1R1BBWTBMN2RkVVV3SHA4TjFKYzZkbHBFUkVUZGlLZ3JnTURnbklpSWlJakk0UmljRTlIRm8zU0hZc1JxUU9YVHZ2MDFhVERHelFNTXRZNmRGeEVSVVhmQkZlZEVSRVJFUkJjRmczTWl1cmpjSWlBTVhRRUk3ZngxVTNrUzRxbDdBR085WStkRlJFVFUxUm5yRzYvTTZ1YkJ1U2lLK1Bqamo3RnIxeTZyOTU4OWV4YXJWcTJDd1dDdzYzaDZ2UjdyMXExRFZWV1ZJNmRKUkVSRVJOMk1VMmRQZ0lpNlB5RmdLaEQ5RXNURWw5cTF2MWp5RzNEMklRaERQd01FL3RvaUlpSUNBTlFYTi83OUZ3ek9wMCtmM3VaOWR1L2ViWFg3OXUzYnNYbnpadHgvLy8xVzd6OXo1Z3hXcjE2TmVmUG1RYWxVU3R0UG5UcUYzTnhjWEhmZGRiTHhPM2Jzd09lZmZ3NS9mMzlNbVRJRisvZnZSMjF0eTFlM3ViaTRZTXFVS2JKdFdxMFc3N3p6RHNhT0hZdHJyNzBXUUdNb241K2YzK3IzYXFwbno1Nm9xNnZEb1VPSGJJNFpPblFvRGh3NFlOZnhyci8rZXFqVjZqYk5nWWlJaUlnc01ZRWlva3RDaUhnSTBHWkJ6UHF5WGZ1TEJSc0JpRTNodWNxaGN5TWlJdXFTZEFXTmZ6c0hkZTQ4YklpSmljSEVpUk5iSFhmdzRFRWtKaVphdlM4dkx3K2ZmLzQ1eG80ZGl6bHo1cUN5c2hKZmZ2a2w1czZkaS9Ed2NLdjduRHQzRHF0V3JVSmNYQng4Zkh4dzFWVlh3Y1BEQXdDZzArbXdaczBhREI4K1hBckNWNjVjaWV6czdCYm5HQkFRWUJHY096azVRUkFFdlAvKys4ak56Y1Y5OTkySG5Kd2NMRnEwcU5YdjJkVHUzYnRSV1ZtSnQ5NTZ5K2FZdDk5K0c4dVhMN2ZyZU5PbVRXTndUa1JFUk9RQURNNko2QklSSU1TOEFlaUtJQlp1YWRjUnhJSk5nR2lFTUd3RnczTWlJcnJzaWJwQ0FJRGdITkxKTTdHdWI5KyttRGR2WHF2ajh2THlyQWJuT3AwT3I3LytPbng4ZkxCNDhXSUlnZ0FBaUkyTlJYSnlNajc2NkNPb1ZCYytEK3pidHc5YnRteEJRa0lDZkh4OGNQLzk5K09HRzI2QW01dWJOR2JkdW5Xb3JLekV1KysrQ3dBd0dBejQ2cXV2VUZ4Y2pQbno1K1BwcDUvR2pCa3pwUEg1K2ZtNDU1NTdNSERnUUl2NXFWUXFMRm15QkcrOTlSWisrT0VIZUhsNVllellzUUNBZDk5OUY4T0dEWlBHenBrekI0c1dMWkt0eE4rMGFST1dMVnNHQUFnT0RwWlczSC94eFJmWXNHRURObTdjS0F2QWQrL2VMZTJ6ZnYxNmVIbDVBUUJXclZxRjFhdFgyMXl4VDBSRVJFVHR3eHJuUkhUcENNckdGZU8rNDl0OUNMRndDOFRUOTdQbU9SRVJVVk53L2xjczFkSlJOVFUxZU9HRkY1Q1RrNE5YWG5sRkNvbFZLaFVXTGx5SWxKUVVmUEhGRjdKOWxpNWRDcDFPaHllZWVBTGZmdnN0NXM2ZGk5allXRlJVVkFBQUNnc0xzWGJ0V3R4eHh4MElEdy9IaVJNbnNIRGhRaVFrSkVqSGFBN25tNjFhdFFxaUtPTHV1KysyT2srRlFvSEZpeGZqb1ljZXdpMjMzR0x6K3lrdkw0ZE9wN1ByZXo5Mzdod0dEQmhnZGRXNEtJcDJIWU9JaUlpSU9vNHJ6b25vMGxJNFF6RmlOWXpIcmdkcUVsb2ZiNFZZdUJVNGZSK0VZVjhDQ2w2S1RFUkVseWxkSVNBb0FaVi9aOC9FNFhiczJJR1RKMC9DMjlzYkw3LzhNcXFycTFGVFV3TzlYaStOMmJoeEl5WlBuaXpkZnV1dHR6QnExQ2paY1Q3NzdETU1IejRjeno3N0xKWXVYWXFJaUFqTW1UTUhlcjBlbjN6eUNkemQzUkVWRllYUzBsSUFrRFVZemM3T3htKy8vWWJwMDZlalo4K2VOdWVxVkNweDg4MDNXMnhmdEdnUk1qSXlwTnNmZnZnaFB2endRd0MyNjduWDF0WWlNVEVSQ3hZc2FPR25RMFJFUkVTWEFvTnpJcnIwVkQ1UWpQb1J4dGlaUUYxZXV3NGhGbTBIVHQwRFlmalhETStKaU9qeXBDc0ExSUdBOE5lOGlEUWpJd09iTm0xcWRWeG1acWJGdHFsVHArTFVxVlB3OWZXRnQ3YzNmSHg4NE9YbEJSOGZIM2g2ZWtLbFV1SHBwNS9HbWpWck1IVG9VQURBNE1HRFpjZlE2L1VvTHk5SGFHZ29ObXpZZ05PblQyUHk1TW40L1BQUGtaT1RnN3k4UEtuY1MzTWdmL2JzV2N5Y09STkE0MnB6UVJCdzIyMjNRYXZWQWdCY1hWMEJBTW5KeWNqS3lwSWVhOXEwYWYvUDNuMkhSMW1sYnh6L3ZwTmVJSVdFRW5vVlJLVWpUVUJZc0t5bzJGaGNSY1cyWWdGMXNjQmFVVVNzaTY3K2RBWFJWVUZSRjllS29palNPNklDQXFHWEVKSkFlcG1aOC92akpVTkNFdEltbVNUY24rdktOWm0zblBOTVFJRjd6anlueUd1WU1tVUtlWGw1QUl3ZE81WXhZOFl3ZVBEZ1UvNHNsaTFiaHRQcFpPREFnYWU4N3VTVjhTSWlJaUxpZlFyT1JjUTNndU9PaCtkL0J1ZXhDZzFoRWhmQWhodXh1czVXZUM0aUlxZWZuRU0xdWszTHI3Lyt5cSsvL2xxaGU2T2pvM25ra1VmSXpzNHU4WnBISG5tRXpwMDc4OE1QUHdCMmovUHUzYnNEZGt1VFJZc1dZWXloVFpzMkJBY0gwNlZMRi96OC9OaS9meityVjYvbXV1dXVvME9IRGdEazV0b3Q0Sll2WDQ3VDZjVGYzNS9ObXpmamNya0tiZmFadjFMOHUrKys0Ny8vL2EvbmVISEJlZVBHaFh2UFIwVkZuWExsT3NEMzMzOVB2WHIxMkxGakJ6dDI3QUNnVjY5ZW5zMU44eWs0RnhFUkVhbDZDczVGeEhmQ08rTG8vajd1TlZkVXVHZTVTZndXMW8vQjZqb0wvRUpMdjBGRVJLU09NRG1KV0VFTnZURVNPRE1nTnhGeWowQzlzOEF2cE1LanVkMXVBQzY5OUZMdXZ2dnVVcTkvOGNVWCtmcnJyNHNjLytDREQvamdndzlLdk8vYWE2K2xlL2Z1REJvMGlJVUxGM28yL016bmNEZ1lPSEFnL2ZyMXc5L2ZuOTY5ZStOMnU1a3dZUUlkT25RbzFBNGxJeU1EZ0xTME5GYXRXa1cvZnYyNDY2NjdQQ3ZORnkxYXhLWk5tenpYanhzM2puSGp4dkhwcDUveSt1dXZGMXRmd1kxQW9YQ3Jsb0NBQUc2Ly9mWkM1M2Z1M01uYXRXc0JtRHAxcXVmNHYvNzFMMCsvOHlOSGpnQ3daODhlejZhbitUM2M4OXZDQkFZR0VoY1hWK0xQVFVSRVJFVEtSc0c1aVBoV1ZCK3NMak14RzI0QzR5ejkrbUtZSXdzeHF5L0gwWDBPQk5hOVBxOGlJaUxGeWt1QjhJNFZ1OWU0TVVtTDRQQTNtQ01MSVd1djU1VFZjUXBXeXpzcVhGWituM0EvUDc4S2oxSFFOOTk4VStSWWZqc1ZzTnVuVEo4K25kemNYTS9LY2N1eUNBME54ZCsvOEQ5MzNubm5IWGJ1M01ucnI3OWU2RnhxYWlvQUxWdTI1TXN2djZSZnYzNzA2ZE1Ic0Zldi8rYy8veW5VVDcwc1pzMmFWZUk1eTdJOElYbStPWFBtQURCeDRrU0dEeC9PcmwyN1BLdmRDNjU2QnhnL2ZueVJNZk92YWRXcVZaR05VMFZFUkVTay9CU2NpNGpQV1EwdmdxNnpNQnZHVmpnODU5ZzYzQ3N2eE5GakhvUzI4bXA5SWlJaU5WSmVDZ1JFbC9NbWd6bjhEV2I3TkVqN0RmekNzR0lHUS9PYklhZ2hCTVZpUmZhcFZGbjU3Vlh5KzRGWHRaa3paL0xoaHgveTNYZmZGWnJUR01QU3BVdnAyN2N2RG9lREgzLzhrVGx6NW5ELy9mY1RHaHJLNXMyYk9YVG9FT2VkZDU1bkpmY1ZWMXpCeXkrL3pLNWR1MmpWcWhVQUsxZXVaTy9ldmR4Ly8vMWxyc215ckZMYnNoUU16bi83N1RjV0xWcFU0clhQUHZzc1lMK0pzR2pSSXFaTm0rWnAxL0xkZDkreGNPRkN6elhWOVhNWEVSRVJxZXNVbkl0SWpXQTF2Qmk2dm4wOFBNK3IyQ0NaTzNHdnZBQkg5N2tRMGMyN0JZcUlpTlFrSmcrY2FSQVFXZlo3bkttWVh5ZGdFdjRIWVIyd3VyeGwvL25yNVgxQzB0UFRBYnYxU0VVM0J5Mm80T3J5c25DNzNmejAwMDk4OE1FSDdOcTFpN3Z2dnBzUkkwYnc0b3N2WW96aDVaZGY5bXdHR2hzYnkvbm5uOCsrZmZzSURnN213Z3N2Wk83Y3VjeWVQWnZISDM4Y3Q5dk5yRm16YU4rK1BaMDdkeTdUM0dDdnR0KzRjU04vLy92Zmk3MHV2MWQ2dmlOSGpuRFdXV2VWMkJNK3YzZjdraVZMQ0FvS29rZVBIcDV6K2Zma1h5TWlJaUlpM3FIZ1hFUnFES3ZoUmRCdE5tYjlqUlVQejNPVGNLKytGS3ZMTEt6WVlhVmZMeUlpVWh2bEhkOVlPeUNxYk5kbnh1TmVjelhrSE1UcTlDeFc4eHZCOGs0cmxaTWxKU1VCOWthYnk1Y3ZyL1I0Nzd6elRwRmpOOXh3UTVGamFXbHBmUHZ0dDh5ZlA1OURodzdSdkhsekprNmN5TkNoUTdFc2k5R2pSK053T0dqV3JCbHhjWEUwYWRLRTRPQmdBTFp1M1VxYk5tMXdPQnhjYzgwMS9QT2YvMlQxNnRYRXg4ZXpjK2RPbm5ycXFWTHIzTFp0Rzl1MmJRTWdORFRVMC81bCt2VHB4TVRFQUhid1hWd0xsMEdEQnRHdFd6ZXV2UExLVTg2eGQrOWVHaldxdVJ2Q2lvaUlpTlFsQ3M1RnBFYXhZaStBYnU5Z050eFk0UTFEY1dWaDFsOEhaejZQMWV4NnI5WW5JaUpTSStTbDJJOWxDYzZ6OXVCZWZUa1lONDdlWDBCRTFhNU0zcnZYN3BjK1k4WU1PblhxVk9yMUpXME9tcStzRzEyT0dqVUtwOU5KMTY1ZHVmMzIyK25mdjcrbm5RbkE2TkdqaTczdjJMRmpiTm15aFZHalJnSDJDdmRQUC8yVTZkT25rNTZlVHZmdTNUbjMzSE5QT2ZmS2xTdDUrdW1uNmRXckYyQ3ZaTThQenVQaTRqeGhkNE1HSmUvRlVyOSsvVlBPa1p1YnkrYk5teGt3WU1BcHJ4TVJFUkVSNzFCd0xpSTFqaFU3SExxK2k5a3dwdUxodVhGaGZyc1hzZzlndFhzQXNFcTlSVVJFcE5iSUQ4NERTMm5Wa3BlTWUvVkljT2ZoT1BkTENHMVQ1YVZ0MnJRSmg4UGg2UkZlV2NPR2xlMFRaRmRjY1FVWFgzeHhvYUQ5MVZkZnBWdTNidlR2Mzk5emJQZnUzYXhidDQ3MTY5ZFR2MzU5MnJadGl6SEdjNDIvdno4MzNuZ2pVNlpNQWVDNjY2NHJjYzZqUjQ4QzhPaWpqM0xGRlZlUW5wNU93NFlOQ1E4UDkxeVRuSnlNdytFQTdGWHhGYlZreVJKeWNuTG8yYk5uaGNjUUVSRVJrYkpUY0M0aU5aSVYreWZvOWgvTSt1c3JIcDREWnNkemRuamUrWG13QXJ4WW9ZaUlpTytZNDhHNWRjb1Y1d2J6NnoyUWw0eWpkL1dFNW5sNWVheGF0WXBPblRwNWJaUEs0bHFiakIwN3RzaXhXMjY1cGNpeFpjdVdrWnFhU2tCQUFBc1dMR0RqeG8wY08zYU0wTkJRdW5YclJvOGVQWmc1Y3ladDJyU2hZOGVPZ04xcVp1Yk1tVGdjRHR4dU44OCsreXpQUFBOTWtjMCtqVEg4OE1NUEJBY0hNM0hpUlByMTY4ZTExMTVMNzk2OUMxMTN6ejMzbE92MVB2ZmNjenozM0hPRmpybmRidWJNbVVOWVdGaWhOd0ZFUkVSRXBPb29PQmVSR3N1S0dRcmQzclBicmxRbVBOLy9QaVpySjQ0dU15RXcxb3NWaW9pSStFZ1pXcldZUGJNd2g3L0JPdWNOcUhkbXRaVDEvZmZmYyt6WU1jYU1HVlBtZTV4T1o2R1dLaWM3T2JBK1dmNjlicmZiczdJNy8zbEtTZ3FOR2pVaUl5T0RQWHYyY09HRkY5SzdkMjg2ZCs2TW41OGZzMmZQSmlFaGdVbVRKZ0gyYXZUSmt5ZHorUEJoSG5qZ0FkTFMwbmo5OWRlNTY2NjdtREJoQXVlZmYzNmhlVys3N1RhYU5XdEdtelp0K09LTEwwaEpTZkdza0E4TkRhVmp4NDQ4L1BERFJFV1ZzUmM5Y01rbGwzRE9PZWQ0bnNmRnhURm56aHgyN2RyRjlkZGY3N1UzSkVSRVJFVGsxQlNjaTBpTlpzVU1nUjRmWXRhUEFXZkZQOTVNOGpMY3k0Zmc2RG9iSW5wNHJUNFJFUkdmOEFUbkpiUnF5VW5BL1BFa1ZwTXJzWnFjZXNOSmI4bk16R1QyN05uVXExZnZsTzFWY25OekNRd01CQ0F4TVpFTkd6WVFFUkZSNnZqYnQyOG5PRGlZK1BoNEFBSUM3RStTUlVkSEF6QnYzanpQcW5HQTlldlg0M1E2YWQrK1BRTUhEaXdVZWdOczJMQ0J1WFBuY3RaWlp6RjQ4R0MrL2ZaYlhubmxGWnhPSnc4KytDQkRodzRGSUNvcWl1ZWZmNTZwVTZleWFORWk3cnp6VGsvUDhvRURCd0p3NE1BQjNucnJMVHAzN2t5WExsMEFhTisrUGErODhvcG52cVNrSkZ3dUZ5RWhJYVNucDdONTgyYjgvWXYrYzZ4VHAwNkZhbDI2ZENudnZQTU9UWnMyOWZSaEZ4RVJFWkdxcCtCY1JHbzhLL284ck41ZjRGNzNGOGcrV1BHQnNnL2lYalVDcTlPMDQ1dUdxdSs1aUlqVVVya3BZRG5BcjE2eHA4MGZUNExsaDlWeGFyV1Y5TUlMTDVDVWxNUzRjZU5PdVNyNnhodHZKQ2twaVlDQUFISnljZ0M0NXBwclNoMS95cFFwSERod0FMQlhlM2Z2Ym05eU9tellNSll0VzhiTW1UTXh4bml1RHc0T1p2anc0ZlRyMTYvWThlYk1tVU5JU0FnVEowN2syMisvNWZubm55YzJOcGJKa3lmVHVYTm56M1dEQncrbVpjdVdUSjA2bGZqNCtHTEQ3dmZmZngrWHk4Vjk5OTFYWXYyTEZpM2lqVGZlS0hUczVMWXJIM3p3UWFGTlF0UFQwM25oaFJjSUNRbmhzY2NlSXlnb3FNVHhSVVJFUk1TN0xGUHdiNWNpSWpWWjluN2NhMGRCK3BaS0QyVTEvU3ZXbWRQQm9YK0Fpb2hJN1dOK240aEorQitPODdjV1BabTZFZmZ5b1ZoblBJblZhbHkxMWZUenp6L3orZWVmTTIzYXRFSXRVMDcyNmFlZnNuZnZYbHd1Ri83Ky9uVHMySkZodzRZVmFkZXlldlZxMXExYngrMjMzdzdBcWxXclNFcEt3dC9mbi9idDJ4ZlpmTlFZZzl2dDlqejM4L003WmIxWldWbnMzYnVYRGgwNllJemhzODgrWS9qdzRZU0doaFo3ZlY1ZUhpa3BLVFJzMkxESXViUzBOSGJzMkVIWHJsMUxuQzhsSllWTm16YVJsNWVIeStXaVhyMTY5T3JWcTlnZ3ZxQXRXN2JnY3JrS2hma0ZiZGl3Z2ZYcjEzUFRUVGVkY2h3UkVSRVJLUjhGNXlKU3V6aVA0VjQvQnBLWFZuNnMrbDF4ZEpzTndjMHFQNWFJaUVnMU1odHZ4YVQ5Z21QQXltTE8zWXc1dWdiSGVhdkJFVmk5ZFJsenluN2xJaUlpSWlLMVJjbExRVVJFYWlML0NCdzk1bUUxR1ZuNXNWSTM0RjQrRkpPMHVQSmppWWlJVktlOFpQQXZwcjk1NWs1TXd1ZFlyZjVXN2FFNW9OQmNSRVJFUk9vTUJlY2lVdnM0QXJIT2ZnT3I5ZDJWSHlzM0NiUDJLc3pPVndGOUFFZEVSR29INDB6RkNpaTZvYWJaOHhiNGhXTTF2ZDRIVlltSWlJaUkxQjBLemtXa2RySWNXQjBldytvMGpVcHY4bW5jbUQ4ZXgyeTQwVjdCSnlJaVV0TTUwOEV2dlBBeDQ4SWMraTlXM05YZ0gxNzhmU0lpSWlJaVVpWUt6a1drVnJOYTNJTFZkYlpYTnZrMENWL2lYbm9lSm1sUjVRc1RFUkdwU3M0MDhLOVg2SkJKV1FZNWg3RWFYKzZqb2tSRVJFUkU2ZzRGNXlKUzYxbU4vb3pqM0s4aHBIbmxCOHRKd0t5NUdyUDVZWEJsVjM0OEVSR1JxdUJLTDdxcS9PQ25FTlFJSW52N3BpWVJFUkVSa1RwRXdibUkxQTMxejhIUjkzdXNCb085TXB6WjgyL2N5NGRBNmk5ZUdVOUVSTVJyakJ1Y0dZVlhuTHR6TVFsZllEVzZGQ3cvMzlVbUlpSWlJbEpIS0RnWGtib2pJQnFyeDRkWWJTWjRaN3lNUDNDdnVBQVQveklZbDNmR0ZCRVJxU3hYSm1BSzlUZzNTWXNoTHdXcjhXVytxMHRFUkVSRXBBNVJjQzRpZFl2bGg5WCtIMWhkMy9IT3htZ21EN1B0S2R5ckw0T3MzWlVmVDBSRXBMSmM2Zlpqd1QvbkRuMEtRWTNWcGtWRVJFUkV4RXNVbkl0SW5XUTErak9PUHQ5QldIdnZESml5QXZleVFaZ0Rjd0hqblRGRlJFUXF3cGxtUDNwYXRSak1rUit3R2wwTWx2NTZMeUlpSWlMaURmcWJ0WWpVWFdIdGNmVDVEcXZSQ08rTTUwekhiTG9MczJFczVDWjZaMHdSRVpIeWNwNjA0anh6SitRZWdhaSt2cXRKUkVSRVJLU09VWEF1SW5XYmZ6aFcxMWxZSFI3ejJpbzhrL0E1N3AvN1lQYTlhMi9RSmlJaVVvM004Vll0bHArOTR0eWtMTGVmUjU3cnM1cEVSRVJFUk9vYUJlY2ljaHF3c0ZyZmpkWGpZd2lNOWM2UXptT1kzKzdEdmVvU1NQdmRPMk9LaUlpVWhhZFZ5L0VWNXlrckliZ1pCTWY1cmlZUkVSRVJrVHBHd2JtSW5EYXNCZ054OUYrQzFmQmk3dzE2ZEJYdTVVTXdmendCcmt6dmpTc2lJbEtTazFxMW1KVGxXRkhhRkZSRVJFUkV4SnNVbkl2STZTV3dBVmEzZDdBNnZ3eCtvZDRaMHpneE8xL0J2YlEvSnZGYjc0d3BJaUpTa29LYmcrWWN0bnVjcTAyTGlJaUlpSWhYS1RnWGtkT1FoZFhzT2h6OUZrTmtMKzhObTdVWHMrNWF6SWFiSVB1Zzk4WVZFUkVwNkhpUGMvekNNVWRYQUdCRktUZ1hFUkVSRWZFbUJlY2ljdm9LYllXajkrZFk3UjRDeTg5cnc1cUV6M0V2N1l2Wi9TWVlsOWZHRlJFUkFleFdMWllmK0FYRHNYWDJKNmpDTy9tNktoRVJFUkdST2tYQnVZaWMzaXgvckxaL3gzSHVOeERXMW52ak90TXhXeWJoWGpIY0RqVkVSRVM4eFprR2Z1R0FCZWxiSWZ3TXI3NEJMQ0lpSWlJaUNzNUZSR3dSM1hEMFhZVFYvRWJ2anB1NkVmZUs0WmlOdDBMbUx1K09MU0lpcHlkbitvbU5RZE8zWW9XZDRlT0NSRVJFUkVUcUhnWG5JaUw1L0VLeHpud2VxL3NjQ0l6eDZ0RG0wSDl4TCttTDJUSVpjcE84T3JhSWlKeG1YR24yeHFDdURNamFZNjg0RnhFUkVSRVJyMUp3TGlKeUVpdDJHSTcrUzdHYWp2YnV3Q1lQcy9zTjNELzN4T3o4SjdpeXZUdStpSWljSHZKWG5LZi9ZVDhQNytqYmVrUkVSRVJFNmlBRjV5SWl4UWxzZ0hYV0t6aDYvUS9DMm50M2JHY2E1bzhwdUpmMHh1eWZvdzFFUlVTa1hJd3pIY3V2SGlaOUN3QldlQWNmVnlRaUlpSWlVdmNvT0JjUk9aWG9mamo2L1lUVmZoSTRncnc3ZHZZQnpLOTM0MTUrUHViSTk0RHg3dmdpSWxJM09kT09yempmQW43QkVOemMxeFdKaUlpSWlOUTVDczVGUkVyakNNUnFjNS9kdmlWbWlQZkhUL3NkczNZVVpzMlZrUHFMOThjWEVaRzZ4WFc4VlV2R1ZnanJBSmIrU2k4aUlpSWk0bTM2VzdhSVNGbUZ0c0xxOFNGV2wzOURVRU92RDIrU0Z1TmVQZ1R6eSsyUXNkM3I0NHVJU0IzaFRBZi9lcGpNblZoaGJYMWRqWWlJaUloSW5hVGdYRVNrWEN5c3hpTnhERmlCMWVJV3dQTDZET2JnSjdpWDlNVnN2QmxTTjNsOWZCRVJxYzJNdmVMY0VRWlplOVdtUlVSRVJFU2tpaWc0RnhHcENQLzZXSjJtNGVqekxkUS91d29tTUpoRG45bjl6OWY5Qlk2dXJJSTVSRVNrMW5GbGdYSGI3Vm5jdVJDaTRGeEVSRVJFcENvb09CY1JxWXlJYmpqNmZJZlY2UmtJaUtxU0tVemlRdHdyLzR4NzFRaE0waUswaWFpSXlHbk1tV1kvdW5Qc1I2MDRGeEVSRVJHcEVnck9SVVFxeS9MSGFuRXJqb0Zyc0ZyZkE0N0FxcGtuWlRsbXpkVzRsLzhKay9DRnZlSlFSRVJPTDg1MEFJd3JDd0FycEprdnF4RVJFUkVScWJNVW5JdUllSXQvQkZhSFIzR2N0d29yYmhSVjBmOGNnTlNObUEwMzRsNDZBSFBnSXpCNVZUT1BpSWpVUE01VSs5RnRCK2hxMVNJaUlpSWlValVVbkl1SWVGdHdNNnl6LzRXajN5S3NCb09yYnA2TVB6Q2J4dUgrK1Z6TTNyZFBmR3hmUkVUcUxITThPTGZ5VXUwV1lYNWhQcTVJUkVSRVJLUnVVbkF1SWxKVjZwMkYxZk5qcko3em9GN25xcHNuYXcvbTk0bTRmK3FDMlRZVnN2ZFYzVndpSXVKYitUM09jNU5CYlZwRVJFUkVSS3FNZ25NUmtTcG1OVGdmUjk4ZnNNNStGWUxqcW02aTNDT1krQmR4TCs2T1dYODlKdWxIOVVFWEVhbHJqcTg0TjNuSldFRk5mRnlNaUlpSWlFamRwZUJjUktRNldINVljWC9CTVdBVlZvZEh3YjllMWMxbDNKakRYMlBXWElWN1NSL003dGNoNzJqVnpTY2lJdFVudjhkNVhqSUV4dnEyRmhFUkVSR1JPa3pCdVloSWRmSUx4bXA5RDQ3ejFtQzF2QVA4Z3F0MnZzeDR6SlpIY1A5MEZ1Ylg4WkM2c1dybkV4R1JxcFhmcWlVdkJZSVVuSXVJaUlpSVZCVUY1eUlpdmhEWUFLdmpGQndETjJDMW1WQzFLOUFCWE5tWS9lL2pYajRVOTRyaG1BTWZhak5SRVpIYXlKa0dmaUYyS3k2dE9CY1JFUkVScVRJS3prVkVmQ2t3QnF2OVAzQU0yb0RWZmhJRU5xajZPWSt0dzJ5NkUvZVBaMlArZUJ5eWRsZjluQ0lpNGgzT1ZIQ0UydDhITnZSdExTSWlJaUlpZFpobGpERytMa0pFUkk1elpXTDJ2WXZaK1Nya0hLcW1TUzJzbVBNaDdocXNoaGVEWDJnMXpTdFNpempUTUx2K2hUbjhOV1R1QkZlbXJ5dVM2dUFYQ3FHdHNScGVoTlhxenFyL2RGQVptSTAzWTQ2dWdlejlXTDNtWTBVUDhIVkpJaUlpSWlKMWtvSnpFWkdheUoyTE9mQWhKdjdsNmwwUjdoZHFoK2R4VjJNMUdBU1dmL1hOTFZKRG1hU2ZNTDlPd0tJeFZuQlA4R3NFVnFDdnk1THFZSExCbFlESlhvUGhFTlpaTDl2L2IvUmxTV3V1eG1UdGdzeWRPUG92aGZBemZGcVBpSlF1SlNXRlRaczJNWERnd0NxZkt6NCtucFVyVnpKNjlPZ3FuOHNYZHUzYVJhTkdqUWdKQ2Fud0dQdjI3YU54NDhiNCszdnY3N2xaV1ZuNCsvc1RFQkJRN1BrZmYveVJyVnUzY3Z2dHQxZHFucHljSE41NDR3MWF0bXpKWlpkZFZxbXhSRVNrZEVwRVJFUnFJa2NnVnJQcnNacU94aHlhajRsL0NkSzNWdjI4cmt6TXdZL2g0TWVZd0Jpc0psZGdOYmthSXJvQ1Z0WFBMMUxEbUtTZk1PdHZ3Z29maFJYUTJ0ZmxTSFd6QXNHL09WWjRjOGpiaVZsL0UzU2JqZFdnNnNPdmtoaG5LbGpIdXkxcWMxQ1JXbUhHakJrc1hicVVDUk1tY1BIRkZ3TXdiTml3Y28weGVQQmdKaytlWE9wMW4zenlDZDkrK3kzTm16ZG53SUM2OVltVTlQUjBIbmpnQVdKaVluam1tV2VJaUlqd25ITTZuUnc4ZUxERWU2T2lvZ2dQRCtmbzBhUGNlZWVkZE9qUWdTZWVlSUxRMEJPZnRDelByNG5ENFdEQmdnV2U1NWRlZWluRGh3OW40c1NKeFY2L2V2VnF2djMyMjBvSDUwRkJRU1FrSkxCbzBTS0dEaDFLZUhoNHBjWVRFWkZUVTNBdUlsS1RXZjVZVGE3Q2Fud0ZKdkViekk0WElYVkQ5Y3lkZXdTeiswM003amNocksxZFI1T3JJYlJWOWN3djRtdk9OTXl2RTNDRWp3S0Y1cWM5SzZBMWhJL0MvRG9lcS85aTM3VnRjYVpoWVdFc2YvQ1A5RTBOSWxJdWQ5NTVKNXMzYitibGwxL0dzaXd1dXVnaUhucm9JYy81dkx3OFhuamhCUzY4OEVLNmR1MWE3QmlOR2pVcTAxdzMzM3d6aXhjdjV2Lys3Ly9vMWFzWFFVRkJYbmtONVZYZU53Wk9WakNZenNySzRzaVJJNEQ5czN6dHRkZll0R2tUTFZ1MkJLQjU4K1ljUEhpUXNXUEhsamplWFhmZHhXV1hYVVprWkNSang0N2wxVmRmNWI3Nzd1T1paNTRoS2lvS2dGbXpaZ0dRa1pGQldGaFlvZnRkTGhlelpzMWkrZkxsQkFVRmNldXR0MWJxOVozTUdJTmwyWXRVeXZxekd6bHk1Q25QZi9mZGQ1V3VTMFRrZEtmZ1hFU2tOckFjV0EwdnhtcDRFU2JwSjlqOUJpWnhJVkJOM2JZeWRtQzJQNHZaL2l4RTlqb2U1bDllUFp1Wml2aUkyZlV2TEJvck5CY1BLNkExNURTMmYyKzBlNmowRzZxQ005WHV2UjRZYzJMbHVZalVhREV4TVR6NTVKT01IeitlbDE1NmlZaUlDSVlPSGVvNXYzLy9mZ0Q2OWV0SDM3NTlUem5XamgwN1NFOVBQK1UxUFh2MnhPRnc4T3V2djU2eUhVbVhMbDNLOFNyS3IzNzkrbHh5eVNVVnV0ZmhPUEgvdDNYcjF2SDQ0NDhYT3YvRUUwOTR2aThZRUQveXlDT0ZXdUtrcDZjWENaZ3Z1K3d5a3BLU21ETm5EaE1tVE9EbGwxOG1LaXFLNXMyYms1R1J3Y01QUDh5QUFRTzQ3YmJiY0RnY3BLU2s4UFRUVDdOeDQwWTZkZXJFZ3c4K1NOT21UU3YwdW9xemR1MWEzbnp6VFI1KytHRmF0V29Gd0YvLyt0ZEN2MGZLWThHQ0JYejQ0WWRlcTA5RTVIU200RnhFcEZheHNCb01oZ2FEc2JKMlkvYk13dXovQVBKU3FxK0VvNnN4UjFkanRrekdpaGtDVGE3R2FuZ2grRlc4MTZSSVRXUU9mNDBqMkhjdE9hUm1zb0o3NGo3OHRXK0RjMGVnMnJTSTFESWRPblRndHR0dVk5T21UWFRyMWcybjAwbDJkalpnOSswR0NBOFBMellVRHdzTDg2eEdmdTIxMS9qbGwxL0tOT2ZpeFl0UGViNnFWeVJIUkVSdzAwMDNBZlpyekErRmkrTjJ1M25ycmJjWU1XSUVUWm8wS2ZhYTk5NTdyOURLKzNuejV2SG1tMjlXcUxhYmJycUpRNGNPRVJNVFEyVGtpVS92aElhR01uejRjTjU3N3ozaTQrTzU4c29yZWVtbGx6aDI3QmhqeDQ1bDFLaFJoVUw5eXRxeVpRdFBQdmtrRG9jRHA5UHBPUjRSRVVGTVRJem5lV0ppSXM4OTl4elRwMDh2ZFA4RER6ekF4SWtUaVkxeVFYc2dBQUFnQUVsRVFWUTk4V2RDdlhxKzM4aGFSS1N1VUhBdUlsSmJoYlRFT3VNSnJIWVBZdzU5aXRuekZxU1c3UjlTWG1HY21NUnZJZkZiakYrb0hhSTN2QkFyWnBoV29rdmRrTGtUSXEvMmRSVlMwL2cxZ3JSZHZwbmJ1T3k5S053NVdJRUt6a1ZxbTVFalIzcFdQMy8yMldlOCt1cXJoYzdmZDk5OXhkNzM3My8vMnhNNjMzLy8vV1JsWlFGMjJEeCsvSGo2OXUzTHRkZGVXK0s4cTFhdFl0YXNXWXdiTjQ1enpqbW5RclVYYkNWU1hnc1hMbVQ2OU9sY2Q5MTFYSC85OWNXTzgvYmJiek52M2p4eWNuSzQrKzY3S3pSUGVWaVd4VU1QUFZRa0JMY3NpekZqeHRDaVJRdWVlKzQ1MXE5ZlQ0c1dMWmc2ZFNwdDJyVHhhZzIvL2ZZYmt5Wk53dUZ3TUczYU5OcTFhd2ZZTFdPU2s1TzU5TkpMaTl4VDNMR2JiNzY1MFBNWFgzeVI5OTU3ejZ1MWlvaWNyaFNjaTRqVWRuN0JXRTJ2eFdvNkdvNnV4ZXlkaVRuMEdiaHpxNjhHVnlZbTRRdEkrQUtEQlpHOXNScGVpTlh3QWdocmp6WVdsVnJKbFdsdkRpbFNrQlVJcmd6ZnpPMU1zeC9kV2FEZ1hLUlc2OXUzTDNGeGNRQjg5ZFZYYk5pd2dVbVRKaFc2WnR1MmJiejk5dHVGanVYZms2OWp4NDRjUEhpUXRtM2JsampYd29VTEFSZzBhQkRSMGRIbHJ2V3h4eDVqL2ZyMVBQMzAwNXg5OXRubHZuL3c0TUdzV2JPRy8vem5QK3pldlpzSEhuaWdVTy8xcFV1WDh1R0hIOUs1YzJmdXVPT09Fc2Zadm4wN3ljbkpudWVIRHg4dWNrMVNVaEo3OSs3MVBNL016Q3h4dklLaCtkNjllMHZza2I1bno1NGltM3JlZHR0dFhIMTE0VGZYazVPVDJiaHhZNUg3TzNYcVZPVFlraVZMbURadEdtRmhZVXliTm8zV3JVKzBoV3ZldkRuTm1qWGpmLy83bitmWXZuMzdHRGR1WEtGallBZnByNzMyR3MyYU5mTWNDdzRPcnZDYkhDSWlVcGlDY3hHUk9zT0N5SjVZa1QyeHpwaUMyZmNlWnU5c3lONVh6WFVZT0xvU2MzUWw1bzhuSUxRMVZ1eUY5bXIwcUhQQjBoODlJaUlWNGt5MUgvTXkxS3BGcEpaNCtPR0hXYk5tamVkNWZudVVoZzBiMHJCaFE4QU96cHMyYlVxdlhyM0tQWDd2M3IyWk5Xc1dpWW1KaGRwMUZMUnExU3JhdG0xYm9kQWNZUFBteldSbFpSRWZIMStoNE56ZjM1K0hIbnFJUm8wYThjRUhIM0Q0OEdHZWV1b3BJaUlpMkxKbEM4ODg4d3l4c2JFODl0aGpwK3pKUG1QR2pFSmhkLzdLKzRKZWUrMjFVOVl5YnR3NHRtM2I1bmwrY3J1YThlUEhlM3EvWjJabWN0ZGRkM0hqalRjVzZwdGVVc0MrWnMyYVFyL1crUXF1L2piRzhQNzc3L1B1dSsvU29rVUxubnJxS1JvM2JsenNXQ2Uva1FMRnJ6Z2ZOMjVja1dQYUdGUkV4RHVVWG9pSTFFV0JNVmh0Sm1DMXZndVQrQjNzZWN2ZVZOUVhNbmRpZHI4T3UxL0hCRVJpeFF3OTN0SmxLUGpYOTAxTklpSzFVZjZLYzF3UTJOQ25wWWljRm96TDNrY201ekRnaG5wbmxYdUlrU05IMHI5L2Y1WXZYODZxVmF1S3ZXYi8vdjIwYk5teVFpVU9HVEtFV2JObXNXREJBcTY3N3JvaTU3ZHYzODZlUFh1S3RQTW9qMmVmZlpZZE8zWXdlUERnQ284QmRsL3htSmdZWG5ubEZlNisrMjd1dXVzdXBrK2ZUbUJnSU04ODh3eFJVVkdudkgvR2pCbWw5amd2YlhQUVVhTkdjZlRvVVZhc1dGRnN5QjBURTBQejVzMDk5d0pFUjBkN2pwMUs3OTY5aS8wMUtQaUd4ZVRKazFtOWVqVjkrdlRoNFljZkpqUTB0Tml4dW5YclZtaUR6d01IRG5EdnZmY1cyZlJ6MUtoUnZQVFNTMFUraVNBaUl0Nmg0RnhFcEM2ei9MRWFYZ1FOTDhMSzJJN1pPd3V6Zis2SlZZdlZMZThvNXVBbmNQQVRqT1dQRmQwUFlpK3dOeGNOcWRnL0dFVkVUaHVlNEJ5MWFoR3BLczQwektINWtQaWR2ZWlnUUdzbXgvbGJJRERtRkRjWDFidDNiOERlM0xGZ2NENXMyTEJDMSszY3VaTWZmL3l4MkRGdXZmVld3RzdCOGZubm54YzYxN0JoUS9yMTY4ZjgrZk81OHNvckNRa3B2Rm43SjU5OGdyKy9QOE9IRHk5WDNRVzFidDI2VUN1UnloZ3hZZ1FSRVJGTW16YU55Wk1uRXhRVXhQVHAwMm5Sb29WWHhpK3RSY21nUVlNQXU2MUtjY0g1a1NOSFBLMWU4dHU4SkNjbkYyci9VcExJeU1oaTI3SVV0SGJ0V202NjZTWkdqeDVkYksxNWVYa2tKaVlXT1o2VGt3UGcyVkQyNUhNbkh6OXc0QUN4c2JFRUJBU1VXcmVJaUpSTXdibUl5T2tpckIxV3g2bFlIUjZ6Ti9VOE1NOWVqVzd5ZkZPUGNXS1NGa1BTWXN5V3lSRGUwVjZGSG4wZVZsUWY4QS8zVFYwaUlqV1VLZmltWjFDamtpOFVrZkp6WldIMnZJWFpPY05lWlI0Y2g5WGtTZ2cvQTRJYVlZVzJLbmRvZmlvUFBmUlF1ZS94OC9Ncjl2aVlNV1A0MjkvK3h2dnZ2ODh0dDl6aU9iNXQyemErLy81N0xybmtrZ3EzYWFrSzdkdTNKekl5a3NURVJJd3hwS1NrbE9tKzRsWno1M081WEFCRk52c3NyMy8rODU5RmpzMmVQWnZaczJkWGF0eDhMN3p3QW1lZFZmSW5GN1p2Mzg0OTk5eFQ0dmtiYnJpaHlMR1NmaS9ObURHajFDQmZSRVJPVGNHNWlNanB4aEdFMVdnRU5CcUJsWmVDT2ZRL3pNRjVrTExDdDNXbGI4R2tiNEZkLzhKWWZsQy9LMWIwQUdnd0FDdnlYUEFyL3FPc0lpS25qUUlyemkwRjV5TGVrL0VIN3ZVM1FNWTJyTmcvWWJXZENCSGRxY3JOelljT0hlcTFzZHEwYWNPSUVTT1lOMjhldlh2MzVweHp6aUVuSjRmcDA2ZFRyMTQ5eG93WjQ3VzVLaXMrUHA1Smt5YVJtcHJLTGJmY3d0eTVjM255eVNlWk1HRUNGMTEwMFNudm5UNTlPakV4Sjk2OFdMQmdnYWQxU2Y2SzY1U1VsREp2RGxxY0tWT20wS2RQSCtCRW01Zjc3cnV2VUcwbmYxcWdQRTRWbW9POWtXakIvdVNIRGgzaVgvLzZGOW5aMmR4KysrMjBhOWV1MFBVcEtTbTgrdXFySkNjbk0yN2NPTnEzYjEvaDJrUkVwQ2dGNXlJaXA3T0FLS3ptTjJBMXZ3R3lkbU1PZkl3NStCRms3UEJ0WGNZRng5WmlqcTJGbmYvRVdBRVEwUjJyd1FDSUhvQVYwUXY4Z24xYm80aElkZE9LY3hHdk00a0xNQnR2ZzRENldMMCt3NHJ1WDIxejc5cTFpeDA3eXZaM3J0S0M5bHR1dVlYMTY5Zno1Sk5QTW4zNmRONTk5MTEyN2RyRkk0ODhRbVJrcERmS3JiUlZxMWJ4OU5OUDQzYTdtVEpsQ2oxNjlLQkhqeDQ4K09DRHZQamlpeHc3ZG95Ly9PVXZKZDRmRnhkSG8wYU5NTWFRbXBySzhPSERQUzFra3BLU2dPSlhqTmRHQnc0YzRKTlBQdUdycjc3QzZYUUNjTWNkZDV6eW5qdnZ2Sk51M2JweDBVVVgwYmR2WDRLQ2dxcWpWQkdST2szQnVZaUkyRUphWXJXOUg2dnRmWkM2RVhOZ250MlBQUGVJcnl1ejI4a2NYWWs1dWhKMnZJQnhCRUprVDZ6b0FWalI1MEZFRDNBRStycEtFWkdxbFhmTWZuUUVRa0NFYjJzUnFRUE1rUjh3NjIrRXlCNDR1cjVkN1hzSHJGaXhncGt6WjVicDJ0S0M4NUNRRUI1Ly9ISEdqeC9QSFhmY2dkdnQ1cTkvL1d1aGpUSjl4UmpEbkRsem1EMTdOaEVSRVR6OTlOTjA2TkFCZ0hidDJ2SENDeTh3Y2VKRVpzNmNTV1ptSm1QSGpqM2xlRysvL1RZLy9QQUR6ejc3ck9mbnNuUG5UZ0QrKzkvL0VoNStvdDNmeVp1REZzZnBkTEo3OTI3QTNsejBaQysrK0NJdnZ2aGkyVjl3QmJ6MTFsdEVSMGZUdW5WclB2endROWF0VzBlZlBuMzR4ei8rd2VPUFAxNW9VOUNkTzNleWNlTkdMci84Y3MreFVhTkdNWFhxVkpZc1djTDA2ZE94TEl1Nzc3NmJDeSs4c0VyckZoR3A2eFNjaTRqSVNTeTdUVXI5cmxoblBHRnZqSFZnSHVid2wrREs4blZ4Tm5jdUpDL0RKQy9ETUIzOGdyRWllOXVyMGFNSFFFUTNzTFFaa29qVU1ibEh3UEtEb01aVVpRc0prZFBDMFRXWURXUHMwTHpIUFBBTEtmMGVMekxHZUw0djJKcmpaSFBuemkxenVKNmVuazU0ZURqcDZlbFlsa1Y0ZURndWw2dkUzdWhsbFptWlNWSlNFczJiTnkvM3Zjbkp5VXliTm8zMTY5ZlRwazBibm56eVNSbzFLdnlKbVZhdFd2SGNjOC94OTcvL25UbHo1aEFTRXNMbzBhTkxIUE9hYTY1aDNicDFUSmd3Z2VlZmY1NldMVnV5WWNNRzR1TGlDb1htWmJGMzcxNmVlZVlaVDQvMDhlUEgwNlZMRjhCKzNYZmRkUmMzM25oam9UY2dTZ3YyOCszY3VaUDU4K2R6NzczM2xucnRtalZyT0hic0dFOC8vVFFOR2pUZzlkZGZwMjNidHA2Mk13VjcxQzlZc0lEUFAvKzhTQjJOR2pWaXdvUUozSFRUVFh6Ly9mYzE0azBURVpIYVRzRzVpSWlVelBLM04reU1HWXJseXNBa2ZBVUhQc0lrTDdiYnFkUVVydXdURzQwQytJVmlSZmFFaUo3Mnl2U0lIaERZd05kVmlvaFVUbTRDeGhHZy91WWlsZVU4aG52akxSRFNHa2YzOTZzMU5EZkc4TVVYWDVDY25PeTFWaHA3OSs3bHZmZmVZOUdpUlFRSEIzUExMYmV3WU1FQzNuampEYjc0NGd0R2p4N05rQ0ZEQ0FpbzJLS0NlKzY1aDkyN2R6TjU4bVFHRHg1Y3JudURnNFBKeTh0anlKQWgzSHZ2dlFRSEY5OXFyMVdyVmp6Ly9QUE1tREdEQ3k2NG9NVHhqaHc1d3J4NTg5aTFheGRPcDVNSEhuaUFTWk1tc1duVEppNjk5Tkl5MTVVZmxOOXh4eDNrNU9UUXIxOC80dVBqaVltSjhieEJrSjZlRHRpaGRYbmVOUGpsbDEvNDZLT1BXTFZxRlg1K2ZtVUt6aE1TRW1qVnFoVnQyclJoNHNTSnA3eDI3ZHExbmhZMXhZbUlpT0NLSzY0b2M3MGlJbEl5QmVjaUlsSTJmbUZZY1ZkRDNOWDJwcUtKQytIdzE1Z2ozNE1ydzlmVkZlYks5QVRwZ0IybWg3YkN5Zy9TSTN0QytKbHE3eUlpdFlySlNjQkNHNE9LVkk3Qi9QWjN5RHVDbytmSDRGODliWTl5YzNNQnVQLysrOW0wYVJQWFhYZGRwY1p6dTkyc1diT0d6ei8vbkpVclZ3SXdjT0JBYnIvOWRtSmpZeGs1Y2lSejU4N2xvNDgrNHZubm4rZk5OOTlreUpBaERCNDhtRFBQUEJQTEt2dW5WdkpYeHhkY0pWOFdMcGVMdkx3OEprMmFSR0JnSURrNU9lVGs1SlI0ZlZSVUZJODk5aGdBeDQ0ZEl5d3NESDkvZjdLeTdFODh2djc2NjZ4Y3VaTG82R2h1dSswMkJnMGF4Tnk1Yy9ueXl5OHh4bkR4eFJlWHViWk5tellCWUZrV2p6enlDSzFidDJiWnNtWGxlbjM1OGwvVDl1M2JHVGR1SE51MmJTTThQSnlycnJyS0UrYm4vN3h6Y25LS3ZHR1NuSnhNZW5vNkxWdTJMREoyY0hBdzNicDFBeUFySzR0MzNubUhqUnMzQWpCbXpCaTZkKzlPOSs3ZDZkKy9QMkZoWVJXcVgwUkVTcWJnWEVSRXlpOGc2a1NJN3M3RkpQOXNoK2lIdjRHY1E3NnVybmladXpDWnUrRGd4M2FRN2dpeVc5SkVkSVA2WGJEcW53Tmg3ZXcyQ0NJaU5WSE9ZWEE3dFRHb1NDV1l4SVdZUS8vRjZ2U3MvZWQrTmNqTHkvT0UyL0h4OFR6d3dBTU1HemFNdVhQbkFqQnMyTEF5ajdWcDB5WVdMMTdNNHNXTFNVNU94cklzQmd3WXdPalJvMm5mdnIzbnVzREFRTWFNR2NPSUVTUDQrT09QK2VLTEw1Zy9mejd6NTg4bk9qcWFmdjM2Y2RkZGQ1V3BqY3VNR1ROSVRFeWtWYXRXNVhyZEJ3NGM0S3FycmlyWFBRVk5tVEtGUG4zNnNIejVjZ0IrLy8xMzdyampEaTYrK0dMOC9lMG9vMzM3OW56ODhjZjg2VTkvOHF6Q1RraElJRDQrbnNEQVFBNGVQQWhRYUtYN2tTTkgyTFZyRjVHUmtUejc3TE8wYWRQRzB4S2xKSHYyN0NFOVBkMnpDV25COFB1SEgzNEE4S3hZejYreDRKejU3V2xlZU9FRk9uZnU3RG51Y3JsWXZOaGU2TkcxYTlkQ2M2YWxwWEg0OEdINjlldkhsQ2xUV0wxNk5YbDVlWXdkTzViQmd3ZXpZc1VLVnE1YzZXazFrNXljVE8vZXZUbjMzSE5wMTY1ZHVkNGNFUkdSNGlrNEZ4R1J5bkVFbm1qbmN1Wno5c2FpK1NGNjJtKytycTVrN3B3VEc0NXlmRlc2WHdqVU84c08wZXQzd2FyZkJjSTdxRis2aU5RTU9ZZkJLRGdYcVRDVGg5bjZLRVQwd0dwUnRqN1YzdURuNTBkQVFBRHQyN2ZuMFVjZnBYSGp4b1hPUC9UUVF5WGV1MkxGQ243ODhVZlA4OTkvLzUzNTgrY1RFUkhCTmRkY3c0Z1JJNHFNVjFCVVZCUzMzbm9yMTExM0hULzg4QVBmZlBNTlc3WnNvVk9uVG1YdWZSNFdGbGJ1MWN6ang0OHYxL1hGYWRPbURXRDNORy9Rb0FFMzNuZ2pvYUdobnZQSGpoM2psVmRlb1huejV0eDU1NTJlNC92MjdlUFJSeC8xUEcvWXNDRzllL2YyUEkrSmllR3BwNTRpUER6OGxDMVBDdHEyYlJ2VHBrMERJRFEwbEI0OWVuak85ZS9mbjdsejUzTEJCUmR3OWRWWEY5c1M1OUpMTDJYRGhnMzg5Tk5QTEZxMHFOQzUwTkJRUm80Y3lhQkJnd0M3UmN6Tk45OU1jbkl5QUE2SGczYnQyakZxMUNndXVPQUNZbUppQUJnNWNpUWpSNDRrTXpPVFZhdFc4ZlBQUC9QUlJ4L3h6anZ2Y01zdHR6QnExS2d5dlRZUkVTbVpaY3I3ZVNzUkVaR3l5dHB0QitpSHY4R2tMS3RaZmRITHloRUk0V2RpMVQ4YjZwMXBmMSt2RXdSRWwzNnYxR3J1QlRFNFlxYjZ1Z3lwZ2R4SEp1RzQ0RWoxVHVyS3hyMndHUURXV2YvRWF2clg2cDFmcEE0d2UyWmhOaitBNDl3dklmTGNhcDM3NE1HRHhNVEVGQXBWRnk1Y3lHZWZmY1lycjd4UzRuMG5YMk9NWWNPR0RaeDk5dG1lVmRmbGxaaVlTR3hzYklYdXJXbmk0K09Kakl3c3RIbG1YbDRlaHc3Wm40RDA4L09qVWFOR3BiNUprSjJkellZTkcrallzU09Sa1pHQS9iTk9TVWtoTEN3TWw4dkZqaDA3Y0RnY3RHalJnbnIxNmhXNjMrbDBWdmpYb3pnLy92Z2o2ZW5wbnI3bkJkOHdPSldjbkJ4V3JWcEZ4NDRkNjh5dnNZaUlMeWs0RnhHUjZwRjNGSE5rb1IyaUgxa0l6blJmVjFRNVFZMnd3anNkRDlNNzJXRjYyQm5WdXNHWVZDMEY1MUlTbndUbldidHhMN1pYT0ZvOTVtTEYvS2w2NXhlcDdZd1Q5OCs5c09xZGhkWHRQNzZ1UmtSRVJHb0J0V29SRVpIcUVSQ0oxZVFxYUhLVjNSYzlaU2trTHNRa0w2blpMVjFLa3BPQXlVbUFwQitCNDYxZXNDQzBOVlo0Ujd0dmFsZzdyTEIyRU5ZZUFxSjhXS3lJMUhvNWh6M2ZXa0VsdDJVUWtlS1poQzhnYXkvV09mLzJkU2tpSWlKU1N5ZzRGeEdSNnVjSXhHcHdQalE0SHdzZ044a08wSk4vdGpjYXpkamg2d29yeUVCbVBDWXp2dUFSVzJBRENDMFFwT2VINnFFdDFVTmRSRXBsY2hKT1BGR1BjNUZ5TTd2L0R5SjcybDhpSWlJaVphRGdYRVJFZkMrd0FWYmp5NkR4WlhhUW5uM3dSSkNldEJpeTkvbTZ3c3JMVGJMZklEaStHU2tjRDlVdFB3aHVoaFhhRWtKYVFtZ3JDR21KZGZ5UmdFaXdmeW9pY2pyTDNHay8rZ1ZEUUFQZjFpSlMyMlRHdzlFMVdPZTg0ZXRLUkVSRXBCWlJjQzRpSWpWUGNCT3N1S3NoN21vc0RHVHR3U1Q5ZkdKRmVvR1dCYldlY2RtYnFHYnRMbnc0L3h2LytoRGFFaXVrbGIwNlBiZ1pCRGZGQ200S3dVMGhNQm9GNnlLbmdZdy93QkVFWVIzQWN2aTZHcEZheFJ6NkRCeEJXQTB2OUhVcElpSWlVb3NvT0JjUmtSck9zbGRnTjJzSnphNnpnL1NNYlppay9OWXVTeUF2eGRkRlZoMW5LcVJ1d3FSdUtuVFlFNnc3Z2lBNDdrU1FIaHgzL0xFcFZuQWNCRFcyKzZzcmFLc1JqQUdybVBjNWRpV2tzbmJiSWE0YzBPR1U5NmRuNVJJZUVsaXBHcExUc25uenE0MEFQRFRxM0VxTlZaemx2eC9nbDUySm5OTTZscjVueGhVNmR5UTFpOGl3SVB6OTlQdXh2RXo2SDJCWjloNEtJbEl1NXRCOHJOZy9nVitZcjBzUkVSR1JXa1RCdVlpSTFESVdoSFhBQ3VzQUxjWmlHVGVrLzI2dlJFOVpoVG02R25JTytickk2dVBPZ2N5ZG1QdzJEZ1Y0d25YTEg0SmlJYkFSVmxCRHV6OXlVQ01JdEwrM2p6V0V3RVoyR3dpcEVqLzlzcGQzdnZ1TnFUZWRSK1BvRStGTnJ0UEZnMi85UkhKYU5nMGpRem52ckdiRjNyLzg5d05NbjdlYVNhUFBwVmVIMGplSFBKaWNRVVJZSUtGQmhYdm9aMlRuOGYzNlBVREZnL05kQ2NmNGJOa09lcDNSbUg0bmhlUExOeC9nNjlVN3lYVzZDd1hubVRsT0h2ajNUL2c1TE82L3FoY2RtMGVYT3MvWUY3NnBVSDBsQ1E4SlpNYTRJVjRkczNvWXlOZ0tybXdJUDhQWHhZalVMaGs3N0UzSVc5L3Q2MHBFUkVTa2xsRndMaUlpdFp2bGdIcG5ZZFU3QzFyZWNieEgrbjQ3UUQrNnhuNU0vUVZNbnE4cjlSM2poT3lEZHUvNDRrNFhmT0lmRGdIUkVCQ05GV2cva3Y5WTRIc3JzSUc5a2owZ1dtRjdHYTNkbHNEZXhEUW16MTdDakhGRENBdTJBKzFBZnovK2Rra1hwczVaeVl1ZnJLRlRpd2JFMUE4cGRPL0I1QXltejF0RmVsWWV5MzdiWDZiZy9QSC9MR1hQNFRUdXVidzdGL1ZxN2RYWDh0V3FuWHl4Y2djcDZkbEZndk05aDFNQmFOV29mcUhqYnJlYnBqSGhyTmg4a1BHdi84Q29RV2N3NWsrZFQ3bjZmRzlpbWxmcnJoOWF1ZFg2UHBOOUNKenA5dmRhY1M1U0xpYmhNM3RUOHRqaHZpNUZSRVJFYWhrRjV5SWlVdmNFTjhWcTNCUWFYMjRINmU0Y1NQM2xSSmlldWg2eTl2cTZ5cHJKbVc1L1plMHBObVRQVitpY0l4RDg2eDMvcW8vbFg5L3ovWW5IQXQ4SDFNUHlDd08vME9OZkljY2Z3K3l4Nm1qUDluc3U3ODZ1aEZRMjcwbmkyWTlXOGNUMS9UMXRXODd2MG9JZk51eGh4ZWFEL1BPL2E1bHl3d0RQZmVsWnVVeCsrMmZTcy9MbzFxNGhkMTNXdmRTNWZvbFBKUDdnTVFET2FoWGoxZGZoZExuNVlZTzlZbjFFbjdaRnp1OCtIcHkzYVJKUjZIaDRTQ0JUYmhqQUowdis0SzJ2TnpGbjBSYldiVHZNcE5IbkV0Y2d2TVQ1d29JRG1QLzQ1Wld1ZTloRDh5bzlocStZakQ4ODM2dFZpMGo1bUVPZllUVVlaUC81SXlJaUlsSU9DczVGUktUdWN3UkJaQytzeUY3QThWZzJOd21UdWhHT2Y1bGpHeUI3bjAvTHJMWGN1WkNiWkgvQktRUDNmQ1ZlWXpuQUVWSWdWTGVEZFNzL1lIY0VnU01BckVBN1pIY0VIdjgrb1BoempnQ3dBc0R5QXh4MmczSExZWC9QOGUvem4xdlc4Y2Y4ODk3bDcrZGc4dWcrM1A3UGIxbisrd0dXYno1UWFMWDJ1QkhkV0xzdGdUMkgwMGhPeXlhNm5yMlMvL21QMTdBM01ZMFdEZXZ6NkYvNzRlY28vWTJGZVQvYlFldFpyV0pvSGx2UHE2OWp5Vy83T1phUlEvUFllblJ2MTZqUXVRTko2YVJuNWVGd1dMU0xpeXIyL2lzSGRLQkQweWllZUc4NUI1TFRNV1g1RFhPNnl3L09nNXRCU0F2ZjFpSlNtMlR0dHR1MHRMemQxNVdJaUloSUxhVGdYRVJFVGsrQkRiQmloa0NNM2UrNGNKaSs0WGlZdmxGaGVuVXpibkJsMkY4RkQvdW9IRzlyRkJYS2ZWZjJKTS9wS3RMaXBFbDBHTS9kT29nem1rVVhhbDl5MjhYbmNEUTloNGYvMHB2d2tJQ1RoeXppdDkxSFdMSDVBQUNYOTJ2bjNSY0EvRy81ZGdBdTY5dXV5RWFuVy9mWkcvVzJhbFNmb0FDL0VzYzR1M1VzcjkzOUp4S1BaZEUwcHVUVjVuTGMwZFZnT2JBYVhrUmQvVVNHU0ZVd0tjc0I3RC92UlVSRVJNckpNa2JyZkVSRVJFcmtQQVpwbXpGcHY5dWJrS1p0aHZUZndlbmQzc3RTTXpsaXBsWjZERzl2Y0ZuUVcvZGVnT09rRmVnVFhsL0ViN3VQZUcyT2ZtZkc4Y1NZL3A3bitTMVBHdFFQd2QrdjhOd1oyVTdTczNJSkN2QWpNanlvM0hPZDB6cVdCNjdwWFdRdWI2a2ZHc2duajE1VzZYSGNSeWJodU1CN1ArTlRNN2dYZFlUY0pLd2VIeWtBRkNrSDg5dTltQ09MY0F6YTRPdFNSRVJFcEJiU2luTVJFWkZUOFkrQXFENVlVWDJBL0xXZUJyTDJZZEkzMng4Qnp3L1VNM2FjM3B1UVNyRzh2Y0ZsUVNldmZ2aHFWYnduTkE4SzhNTTZlVWs0WUl3aEo4OEZRSEJnNlg4VkxHbmxlRkpxVm9uMzVPUzVTRWpKTEhYc2s2WEU1aFE1WmxrV3pieXdLcjBxZngycVZOcnZkaHNrUnlCV2RQL1NyeGNSRDNOMEZWWlVMMStYSVNJaUlyV1Vnbk1SRVpGeXN5Q2tPVlpJYzRnZG5uOEVqQk95OW1JeXRzSHhMNU8remU1UG5KZmkwNHJGOTc2YmRyWFh4aXB1SlhaQ1NpWnZmTGtSZ0Y0ZEd2UDBUZWNWYWFVQ2RvQ2N2d3IrOHlkSGxudnVrbDVINHJFc3JuM21DeHdPaTA4ZXVaVHdrTUJ5ajEyYzBDQi9adDEvWVpIamo3MjdsTWp3WU82OW9rZVJjeTkrc29aakdUbUZWc3JYVm1iUGJNRENhanpTN3VNdkltV1Rsd0xwVzZIWkRiNnVSRVJFUkdvcEJlY2lJaUxlWXZsRGFHdXMwTmFGQTNXd1Y0eG1iRHNScW1mR1l6SjNRZFl1Y0dYN3FHQ3BLL0tjYnFiT1dVRm1qcFBvZXNFOE9LcDNzYUY1VlZyMjIzNEFPcmVNOFZwb2ZzcjVmajlBbzZqUVlzK3QzbnFJSTZkWUVWOXJaTy9ISEhnZnNMRGEzT2ZyYWtScUZYTjBOUUJXVk85U3JoUVJFUkVwbm9KekVSR1I2aERZd042UTlIakxGOGhmcGU2RzNNT1F1UXVUdWRNTzBqTjMycUY2NWk3SVMvWk52VkpsYm5qdTZ3cmRGMTB2bUpmK2RuNng1MTc0WkRXLzcwbkMzOC9CNU5GOWlBaXIvcFhKUC85cWI2UTc2T3htVlRKK2NiM2lqeHpMS3ZaNFNucDJzZmVFQmdYdzZsMUR2VktQZTlYRldGbUh2REpXOFF3bTV6Q1lYS3oya3lDc2JSWE9KVklIcGF3RXYyQ28xOW5YbFlpSWlFZ3RwZUJjUkVURWx5d0hCRFdHb01aRlEzVUFaNm9kcW1mdGhlejlrTDNQWG9XYXRjLytQdWN3UlR0ZFMwMHlkZXg1aFo0ZlNFcXYwRGk1eC91U0Z4elRZVmxrNVRyWmNlQVlEb2ZGcE5IbmNrNmIySW9YVzBFSktSbjhzak1SZ0k4V2IrV3o1ZHZMZkcrclJoRThlbDNmRXMvbjkya3Zya2U1eTIxTzJidjg1SE5od1FGbHJxdFVLYXN4MWZIZm5pTUFRdHRVL1R3aWRZdzV1Z3JxZHdQTGkvL2RpNGlJeUdsRndibUlpRWhONWw4ZjZwK0RWZitjUW9jOXdibzdGM0lPUXRaK1RQYnhNRDFySCtRY3hPUWtRRTRDNUNiYUs5dkZKM3AxYUZ6b2VWbDduVy9hbWNqL2ZibVJQL2FsRUJUZ3g2VjkyeFU3WmtpZ1A5TnVQbytOOFltY2QxYlZyUFl1ellLMXV6REhNK1REUjh1M0tXaHBHNVQ2T2V6ZjdTZi8zSVk5Tkk5R1VhRzg5K0NmaTl3emV1b1hIRW5OOG1wZitaTTVMa2lzc3JGdEJyTDJZRFkvalBubE5xemdaaERaczRybkZLa3JES1Q5aXRYc2VsOFhJaUlpSXJXWWduTVJFWkhhekJFSUlTMGhwQ1VudDdUMlBEY3V1K1ZMVGdJbTU1QWRwdWNjUHY2WWNDSmd6MHNDWjhWV1E0djM3RHVTeHIrLytvVmx2eC9Bc2l5RzkyakYyQXZPb2tIOWtCTHZhVkEvaENGZFc3RDdjQ3AzelBqdWxPT2JBb3VrTC83SEo2WFc4OVZUVjU3eWZKN1R6ZWNyZGdCd1diOTJmTFpzTzVmMmJjdmRsM1UvNVgyUC8yY1pTMy9iejltdFk0bzk3M1RaYi9ia0IrZW5IOHYrNzdyTHZ6SExoK0RlUEJGSDN4K2d5SC9wSWxKRTlpRndwa0ZZQjE5WElpSWlJcldZZ25NUkVaRzZ6dktEd0ZnSWpNV3FkMWJSMHdXZnVIUHRrRDAzQ1hQOGtkeGtPMVF2OEdqeW56dVBLV3ozRXBmYjhQb1hHL2hpeFE1Y2JrT1hOckg4N1pLdXRJdUxMUE1ZeGhqeW5HWC9kRUY1cmkzSmQrdDJjVFE5aDZZeDRZeTdwQ3RyL2pqRXduVzd1V240MllTSEZOOGlZY2VCb3l6N2ZULytmZzZ1SG5oR3NkZmtIcSt0dEJYcGRaNWZHSTZ6WDhPOTRnSTR1aG9pdGRHaFNHbE14aDhBV09FS3prVkVSS1RpVHZOL2lZaUlpRWdoanNBVFBkZFBjVm1oYzhZRnJuVElPMmF2OEhPbVlweXBrSmQ2UEZoUHRiL3lVdTN6cmpTTUt4T2NtZUFxK0pVQjdwd3Fmb0UxVjFhT2s4K1cyYjNCSDcrK0gvMDdOeTMzR0swYVJaVGFubVJ2WXBwbjA4ekt0akxKYzdwNS80Zk5BRngxWGdjY0RvdFJnenJ5NGlkcm1Qbk5Kc2FQTExycTNPVTJ2UERKR295eDc0a3BZU1Y5ZWxZdVlQZUVIL2JRdkdLdlNVakpMUEVjVU9LNWI2WmVWYnRXc2tmMGdIcWRNWHRtWWlrNEZ5bGQrbGI3VVN2T1JVUkVwQklVbkl1SWlFamxXSDdnSDJGLzVSOHE3WmFTVGhnWHVMSUtoK211VER0b2QrZllLK0xkZVdCeWozK2ZlL3o3dk9QZjU1MDQ3bm1lQjdpUDkzbDMyNzFLakJ0dzJZK0ZqcnM4MTVya255djlvOGtQcU12Q1hhQ0h5c3h2TmpIem0wMmwzdE13TXBScE53K3NVRzNlOE5ueTdSdyttblN1VFBFQUFDQUFTVVJCVkVsc1JBakR1cmNDNE1LZXJaaS9iRHRmcnRwQm4wNU5PTGRqazBMM3ZQWDFMMnpibjBKY2czQ3UvOU9aSlk1OU5OMStFeVU0MEovWWlCUGgrdDdFTlB3Y0ZuRU53Z0ZJU3MwbU15ZVA4SkFBb3NLRHkxUjNMWXJNUGF3bVYyRzJUY1hxL0JMNGhmcTZISkdhTFdPci9VbXJnTEovWWtkRVJFVGtaQXJPUlVSRXBPYXcvTUEvM1A0cWVOZ0hwWmdGeGZmZUxvKzlpV2xWZXAvTGJVcS9xSW9rSHN2aTNlOStBK0RXaTdzUUZPQUhnR1ZaUEhCMUwrNTU3UWVlK21BRno5MDZpSTdOb3dHWXYydzdILy84QjhHQi9qeDJYVDhDL2YxS0hEL2hhQVlBdmM5b3pDTi83ZXM1UHV5aGVjUkVoRERyL2dzQldMSDVBSSs4czVTZ0FIOW1qQnRhYkh1WXcwY3oyYm92MldlYnAzcUQxV2dFNW84bk1FZFhZelVZNU90eVJHbzBrNzRWMUtaRlJFUkVLa25CdVlpSWlFZ1ZLVThybFBTc1BFWStNYi9jOS9tQ01mRHlwMnZJeW5WeWR1dFl6dS9Tdk5ENXRuR1IzSE41ZDU3L2VEVVQvLzBUazBlZnk2NkVWR1orc3drL2g4WERmem1YTmswaVNoamR0anNoRllDWWlKSTNSUVhvMHltTy9wMmJzdlMzL2J6NnYvVThOT3BFSzVQRVk1bk1XYlNGcjFmdkJHRG1mWkdlbGVxMVRtaExDR3dBS2N0QndibklxYVgvZ2RYNE1sOVhJU0lpSXJXY2duTVJFUkVSS1pkUGx2ekJxcTJIQ1BUMzQ1N0x1eFY3elFVOVc1R2Q2K1RWLzYzbjBYZVhZZ3dFK0R2NHg3Vjk2WGRtWEtsemJOdWZBa0NUNk5LRDdyOWYxWXY0ZzBmNWZ2MXVHa2VGTXJ4SEt6NzhhU3ZmcnQyRjArWEczODlCdnpQanlNbHpsZStGMWlnV1ZrUTNUUExTV3RscVJxVGE1Q2JabTF4cnhibUlpSWhVa29KekVSRVJFU216dGRzU2VPdnJYd0FZZDJsWFdqVXFmdVc0eTIwSURQQWpMRGlBak93OEFDSkNnM0M1M2FYTzRYSWJOc1luQXRDNVpZTlNydzhQQ1dEYXpRTzU3NDBmZWYrSHpYeXdhQXZHR0pyRjFPT2kzcTI1b0VjcklzS0N5dm9TYTY3NjNXSG5QKzIrL0piRDE5V0kxRXlaOWlkTUNHM3QyenBFUkVTazFsTndMaUlpSWxJREdPTzdmdVZsdFhWZk1rKyt0eHlYMjNCK2wrYjh1WGViSXRjY1RjL2htelU3K1dKbFBBa3BkcC95Z1djM0l6VXpsdzA3RHZQa2U4dHAzelNLeS91MVkzQ1g1c1gyT1YrNzdSQVoyZmFHbiszaVN0L2N6eGhEV2xZdUw5NCttTWZlWGNxdWhGUkNnL3k1WnRBWkRPdmVFbisvT2hJeTF6dlQzaVEzNXlBRU4vVjFOU0kxa3NuZUM0QVYzTHlVSzBWRVJFUk9UY0c1aUlpSVNEVnp1dHdjT1paRlJIZ1FJWUgyWDhmV2JEc0VRUDNRd0hLTmxldDA4ZWQvZkZxaE9vWTlOSy9NMTc3N3dNVTgrTlppTW5QeU9MTkZBKzY3c3FmbjNMR01ISmI5Zm9DZmZ0bkxoaDJIUFp1V2RtN1pnSnN1T0pzdWJXSUJXTHhwSDI5OS9RdmI5cWZ3M0x6VnZQYjVCdnAwYWtLL001dHlkdXNZb3NLREFmaHMyUTRBaG5SdGlXV2RhRXhTOE0yRlBLZWJkZHNUV1ByYmZwWnZQZ0RBdkg5Y3lvdzdoL0xtbHh2NWNsVThMMzZ5aGxrTE5qR2thd3Y2ZEl5amM2c0dwOXlRdEthelFsdGhBSk1aajZYZ1hLUjRXZnZ0Ui8wM0lpSWlJcFdrNEZ4RVJFU2ttdVU2M1Z3Ly9Tc0FMQXY4L1J6a09lMFdKbDNiTml6WFdCYVdKM0N1U28yalF1bmNzZ0ZKYWRrOGZkTjVCQWY2OCtGUFcvbDUwejcrMko5TWZxYnRjRmowUFRPT0t3ZDA4QVRtK1FhZTNZeCtaOGJ4elpxZHpQMXhLd2twR1h5L2ZnL2ZyOThEd0xWRE90R3RiVU5XYlQwSXdJZytoVmUwSDB5MlY3QW5wV1p6NVpPZmtaWHJCT3lmWVpjMjlzOHRKTkNmOFNON2NFSFAxcno3M1crcy91TVFueTdaeHFkTHR1SHY1NkJaVERnVHJ1aEI1NVl4VmZhenFqSWhMZXpIekowUWZaNXZheEdwcWJMM1FrQWsrTmZTallCRlJFU2t4bEJ3TGlJaUlsTE5Rb1A4aWFrZlFsSmFGc2JZcTZkRGd3TG8yamFXT3k4dGZyUE5rZ1Q0Ty9qb0h5T3FxTkxDSGh4MUxzWVl3a01DQUdqWnNENHpqNGZtTFJyV1owalhGbHpRc3hVeDlVTktITVBmejhFbDU3Ymw0bDV0V1BMYmZqNWZzWU9OOFljNXMwVU0xdzg5azFWYkQyRlpNUGljRmtYNnAvLzhxNzJTMU9seTR6YUdidTBhTXVpYzV2VHRGRWQwdmNKdkhuUnNIczNVc2VleCszQXFDOWZ0WnNtdis5bDNKSTJvZXNHYzJhSVdodVlBL3ZVaElCb3lkdmk2RXBHYUsydXZWcHVMaUlpSVYxaW1OalRVRkJFUitYLzI3andzeXFwOTRQajNZUWZaRkFGRlhCQk56UlUxY3luVHpOSTBMVk1wVE1vdFU5UzAxTW9sL2VXR1MxcHErRnJ1bWx0dXFibGJxV1dHVzdqa2lodUtJb3FDeUxBTTgveittSmdjWjRCaDBRRzdQOWZsUlhQT2VjNjVuK0d4M3ZlZU0vY1I0akhUYlMrTlRlbUpqM3dkVmRXWElMR3hVWElmWEFUOWZ2SWFmbDZ1QkpReGYwaW9KZUx1cE9Cb2I0dW5xLzRBejlWN3o5Q3FYZ1c4SGtyQVoyaDFqRjc4RzdVRHZHblhxTEpodktWdUoybXdzN1VwOEVHaHVsc2pzSG5sVm9IbXlQZmFCMXFqT0paRkNWcGlsZldGS09wMCs1dWpPRmRBQ1ZwbTdWQ0VFRUlJVWN6SmpuTWhoQkJDQ0N0U0ZJenFlQmMzeldvV2ZHZW5iMGtYbzlkZG0xY3pPODdlem9id1hzM3p2YzdEaWZqaVNIR3VoSnA4aXVMN3hBanhpR2xpb0dSVGEwY2hoQkJDaUNlQWpiVURFRUlJSVlRUVFsaklwYUsreHJtcXMzWWtRaFE5MmtUUTNnTW5mMnRISW9RUVFvZ25nQ1RPaFJCQ0NDR0VLQzZjSzRJdURkSnVXRHNTSVlxZTFILytYamlWc1c0Y1FnZ2hoSGdpU09KY0NDR0VFRUtJNHNLbEVnQnF5Z1hyeGlGRUVhU20vM1AyZ0lPM2RRTVJRZ2doeEJOQkV1ZENDQ0dFRUVJVUU0cHpCZjAvcEZ5MGJpQkNGRVhwOFFBb0RxV3RISWdRUWdnaG5nU1NPQmRDQ0NHRUVLSzRjQ29IaWkya1hyVjJKRUlVUFZrN3poMTlyQnVIRUVJSUlaNElramdYUWdnaGhCQ2l1RkRzd01rUE5GZXNIWWtRUlU5NlBLQ0FmVWxyUnlLRUVFS0lKNEFrem9VUVFnZ2hoQ2hPbkN1Z2FtS3NIWVVRUlU5YVBEaVUwbi9BVkVTbHBLUmsyNmZSYUlpUGp5L3dHaHFOaHQ5Kys2M0E4eFNtbFN0WEVoRVJnVmFyZmFUcnFLcEthbW9xZCsvZUpUWTJsblBuem5IczJERXlNakpNeGtaR1J2TDk5OTgvMG5peUpDUWtvS3JxWTFsTENDRkU0U202LzR0Q0NDR0VFRUlJWVVKeHJvQjZlNCsxd3hDaTZFbS9WZVFQQmcwTEM2TkpreWE4Ly83N0puMmJOMi9tMjIrL1plZk9uUVZhNDhjZmYyVCsvUGxNbWpTSmhnMGJGbWl1d25EaHdnVVdMMTdNODg4L2o1MWQvbElRZS9mdTVjY2ZmeVF6TTVQTXpFeTBXaTBaR1Jta3A2Y2JmcWFscFpHV2xtYjIrbG16WmxHOWVuV2p0ai8rK0lQTm16ZlRyVnUzWE5lL2NlTUdTNWN1cFgvLy9wUW9VY0tvTHliRy9BZVovdjcrS0lxQ1RxZGp5SkFoMUt0WGp5RkRobGg0eDBJSUlZb0NTWndMSVlRUVFnaFJuRGlYaDlUcm9Fc0hHd2RyUnlORWthR20zeXJTQjROZXZueVpxMWV2OHZUVFR4ZG9udDI3ZCtmWTcrSGhnYjI5UGJObno2Wjc5KzdaanJPeHNhRmx5NVlGaWlVMzkrL2ZaL3o0OFdpMVduNzU1UmQrK2VXWEhNZFhyMTZkV2JObW1iUUhCZ1pTdDI1ZDdPM3REWC9zN095d3Q3Zm4rUEhqYk51MmpjOC8vNXlTSlV2aTRPQ0FnNE1Eam82T09EbzY0dURnWUpMc3RwU3FxdnowMDA5OCsrMjNwS1dsMGJCaFE1UDNyR2ZQbm1hdjNiaHhJODdPem16ZnZwM1kyRmlHREJsQ1ltS2l5VGhuWjJjY0hPVGY1VUlJVVJSSjRsd0lJWVFRUW9qaXhMa2lvRUpxTExoVXNuWTBRaFFkNlRmQlBjamFVV1JyejU0OU9Eczc4OHd6enhSb252RHdjSXZHWGJ0MkxjZXg5dmIyanpSeG5wbVp5Y1NKRTRtSmlhRlJvMFkwYWRJazI3RkhqeDVsNzk2OVZLaFF3V3gvdVhMbENBME5OZHVYbnA3T3RtM2JxRk9uRGg0ZUhvVVNPOER4NDhlWk0yY081ODZkbzBLRkNnd2JOc3hrMTNxV0JRc1dVTDU4ZVFEaTQrTUpDUWtCSURrNW1RVUxGZ0F3Yk5nd3M5Y09IRGlRRGgwNkZGcmNRZ2doQ284a3pvVVFRZ2doaENoR0ZPY0txSUNxdVlJaWlYTWgvcFYrQzRyb2puT2RUc2ZXclZ0cDBhSUZVVkZSM0x4NTAyVE1xVk9uQUgzSkZuUGF0MjhQWUZMS0pUWTJsaGt6Wm5EKy9IbDY5T2hCKy9idHNiSDU5emd6VlZWWnVuUXB6ejMzSEpVclZ5NnNXOHBSVnRMODRNR0RCQVlHY3VMRUNjTEN3dkR6OHpNWmUvejRjZWJPblV1VktsVVlPSENnU1g5MnBWQ3kzTGx6QjlDL0QwbEpTZG1PYzNKeXd0czc5MUkreDQ4ZlorWEtsVVJHUnVMaTRrTHYzcjE1ODgwMzgxVm01cHR2dmtHajBiQmd3UUxjM2QxTit0OTU1eDNzN2UzelBLOFFRb2pIUXhMblFnZ2hoQkJDRkNmTy8rekkxRnl4Ymh4Q0ZDV1pxYUJOQnNlaVdlTjgvLzc5M0xwMWk5YXRXN05xMVNyKy9QUFBiTWQrL2ZYWFp0dXpFdWVnVDhSSFIwZXpiZHMydG0vZlRwczJiUmc5ZXJSSmNsWlZWWktTa3JoNjlTcGhZV0c4OWRaYmRPdldMYzlKWUZWVlVSVEZvckVhallaSmt5Wng0TUFCUHZyb0k1bzFhMGEvZnYwWU5Xb1VNMmJNTU5vVnZuLy9maVpPbkVqWnNtVUpEdy9IeWNuSlpMN3NTcUU4Yk5DZ1FUbjJQL3ZzczR3ZlA5NXMzLzM3OS9ubGwxL1l2bjA3cDArZnh0SFJrZGRmZjUyUWtCQktsaXhwMGZvUDI3VnJGN3QyN2VMZGQ5ODE3RVovbUZhcmxUSXRRZ2hSaEVuaVhBZ2hoQkJDaU9MRXNRd29kcENhOHk1TUlmNVQwdVAxUDR2ZzRhQlpPNzRCUEQwOVRaSzNHbzJHcmwyN1VxRkNCYzZlUFl1Zm54OXQyclRoN2JmZnpuYk90V3ZYOHUyMzN3TDZXdVhidDI5bjI3WnRxS3BxK0pPWm1ZbXFxa2JYTFZ1MmpQMzc5L1BKSjU5WXZQdDh6Smd4SEQxNmxBa1RKbEM3ZHUxYzcvV3p6ejdqekprekRCMDZsSmRmZmhtQThlUEhNMlRJRUQ3NjZDTW1UcHlJbDVjWFM1WXNZZVhLbGRTb1VZTXZ2dmdpMnpJcjVnNUx2WFRwRW5QbXpPSFNwVXMwYnR5WUxWdTJFQndjek9yVnEyblJvZ1c5ZXZYQzE5ZlhvdnNEbUQ5L1BwczJiY0xUMDVPMzMzNmJUcDA2NGVucGFmSDE1cEw3RVJFUjJOblpjZmZ1WGViT25XdlUxNmxUSjBxWExpMkpjeUdFS09Ja2NTNkVFRUlJSVVSeG90aUNVem5aY1M3RWc5SnY2WDhXd1ZJdGUvYnM0Y0tGQ3puMjYzUTZHalZxeE5teloybllzQ0cvL3Zwcmpvbno1NTkvbm9zWEwrTGo0NE9ycTZ2aFFNeXNnek50YlcyeHRiWEZ4c1lHVzF0YkZFWEJ4c2FHek14TUlpSWlDQXNMWTlLa1NkU3JWeS9YK0UrZE9vVkdvK0hDaFF1NUpzNFZSYUZmdjM3Y3YzK2YrdlhyRzlvclZhckVsQ2xUK095enovamdndzhvWGJvMGx5NWRvbTNidGd3WU1NRGk1UEdwVTZkWXUzWXRlL2Z1SlNnb2lEbHo1ckIvLzM0QXVuVHBRbEJRRU5PbVRlUGRkOStsV2JObXZQcnFxOVNyVnc5Ylc5c2M1dzBKQ1NFb0tJZ21UWnJrcXlUTGhBa1RjSEZ4WWNpUUljeWVQUnRiVzFzKy8veHpYbnJwSlZhc1dFSE5talVCZlQzMmMrZk8wYkpsUzhPM0F4d2RIZk84bmhCQ2lNZERFdWRDQ0NHRUVPYll1b0NhRG9yc0JCTVBVTlBCdG9TMW8wQnhxWVNhY2hITENpY0k4ZVJULzBtY0s0VzE0MXpWZ1RZSnRJbVFrUWdvNEo1ejB0aWNsSlFVdnYzMlc5emMzTGgzNzU3Wk1ldlhyK2U1NTU3RHhjVUYwQ2ZGTjI3Y3lPblRwN005akxKTW1USU1IejQ4ei9FQVRKOCtuUlVyVnVTYUJNOHllZkprb3FPamFkR2loVVhqcTFXclp0S21xaXAzNzk2bGJObXluRDU5bXVUa1pEdzlQYWxYcjU1UlBYWnpidHk0d1o0OWU5aTllemNYTDE3RXk4dkxhRGU3cTZzcjVjdVh4OWJXbGdZTkdqQi8vbnlXTDEvT2hnMGIyTHQzTDI1dWJqUm8wSURhdFd1VGtaRmhxSU4rNXN3WkFCWXVYR2hZNi96NTh4YmRJMENQSGoyQWYzZkVKeVFrQVBxRFRGMWRYWW1JaUNBeU1oS0FyNzc2Q3REWGE4L2FuWjZXbGdZZ084NkZFS0lJazhTNUVFSUlJWVE1TGdHUUdRZDI1dXVTaXYrb3pEZ29DZ2R5dWxhSGE5OERLa2o2WEloL1M3WGt1Y2E1Q3FuWFVPOGVncnVIVUJNUFFmSlowTjdUOXozQXB1WHBQTzlvbno5L1BuZnUzT0g5OTk4bklpTENwUC8zMzMvbndvVUxEQm8waUwvLy9odUF1blhyNHVQancrclZxL244ODgrem5YdmR1blhNbVRNblQvR0FmbmYxQng5OFlQSDRnSUFBQWdJQzhyeU9xcXFjUDMrZWZmdjI4Y3N2djNEanhnMjh2YjNwMTY4ZmRuWjJMRisrbkVtVEpqRnIxaXllZWVZWmdvS0NxRktsQ3BVcVZUSWNtSG44K0hFKy92aGpWRlhGMjl1YnZuMzcwcng1Y3h3ZEhVbE1UQVFnS0NpSW9LQWdNak16RFcxZHVuVGhwWmRlWXUvZXZXemR1cFZmZi8yVksxZXVvTlBwdUhUcGtsR2N5NWN2ei9POXdiK0o4NGlJQ0VKQ1FrejZjeXYxa3BxYUNtQzJycnNRUW9paVFSTG5RZ2doaEJCbUtENXRVYS90UVhHVnhMbjRsNXA2Q0tWY1cydUhvVStjYTVOQmN4V2M1UmtWNHQ4YTV4WW10alB1b3NhdVJJMVpDUGVqOVcyMkpjQ2pIa3E1dDhDK0pOaDVnTDBIMkhtZ09KWE5WeGtZUjBkSFFrTkQ4ZmYzTituVGFyWE1temVQV3JWcVViTm1UVVBpWEZFVTJyZHZ6OEtGQzNQY2RaNGxJaUxDNHVUcisrKy9uK2Q3eUl2ejU4OXorUEJoenA0OVMxUlVGSW1KaVNpS1FzT0dEZW5UcHc5Tm16WTFsRUo1OWRWWDJiZHZIN3QyN1RJazEwRi8veDRlSG5UbzBJSHUzYnZUcTFjdi9QejhhTnEwS1FCdDJyU3hPSjZkTzNmU3ZYdDNvcUtpc0xHeG9VNmRPb2ErcjcvK21zMmJOeHZWVUQ5MzdoejkrL2NuSkNURWtCalB6ZnIxNjNudHRkY29VVUwvYmFScjE2N2g0dUppZEtqbzJiTm5BWWlMaXpPMGFUUWFBTU0zRFlRUVFoUTlramdYUWdnaGhEQkRxUlNHN3RvcXlMaUlZcC8zblhiaXlhTm1YRVJWNHJDcE5NRGFvYUM0MWtBRjFPUlRLSkk0RndMUzRzSFdXVjltSzhkeGNham53MUd2L3dDWnFTaGVMMERBaHlnZURhQkVGZjBaQW9Vb09EZ1lOemMzRGg4K2JOSzNiTmt5cmw2OXl0Q2hRMDM2T25Ub3dPclZxL242NjYrWk5XdFdqblczL2YzOWNYWjJ0aWdlUlhtMDMxQzVkdTBhOCtiTnc4bkppVHAxNnRDMGFWUHExNi9QenAwN2NYWjJKalUxRlZkWFZ3RHM3T3hvMmJJbExWdTJKQ1VsaFdQSGpuSGl4QW5PbkRuRHhZc1hEZlhYZzRPRGpkWllzMmFOMmJWVFUxTlp1M1l0bXpkdnBreVpNblR2M2gzUTM3TWx0ZHdCcWxhdFN2MzY5Vm0zYmgxdDI3YWxUSmt5ZVg0UEJnelEvemZpd3c4L05KUmhDUXNMTXhtWGtwSUNTT0pjQ0NHS01rbWNDeUdFRUVLWVkrZUdVdXNyMUtNOXdEVllrdWYvY1dyR1JkVGtWU2hCaThETzFkcmhnT3MvTllTVFQ0SDN5OWFOUllpaUlDME9ISDNKdm5TUmlucDlQZXFwNGFCbW9sVG9qZUwvcnI0czF5UGs0ZUZodHYydnYvNWl4WW9WdEczYjFuQnc1SU5LbENoQmFHZ29FUkVSekpremg0RURCMmE3Um9jT0hRb3Qzb0pxM3J3NTA2ZFBwMGFOR29aay8rSERoMW0rZkRtWm1aa29pb0svdno4MWE5YWtkdTNhMUtsVGh6Smx5dURpNGtManhvMXAzTGh4cm11WWUwL1hyMS9QOHVYTGNYVjE1ZU9QUCtiRkYxL005NGNFL2ZyMTQ0TVBQbURTcEVsTW16Yk5VRGJHVXV2WHJ6ZDhPTEJqeHc0QW8xM3RXWGJzMkdIWVhTK0VFS0pva3NTNUVFSUlJVVEyRks4WElHZ2g2b25Ca0ZZR3hha2gyUHJLZ2FIL0ZXbzZaTWFocGg1QzVRWkswQ0lVcitiV2prclB6ZzJjL09IZTM5YU9SSWdpUVUyUEF3ZGY4NTI2Tk5UallhZzNOcUI0djRUeTlIUnc4bnU4QVQ0Z0ppYUdjZVBHVWFaTW1SeHJqWGZzMkpHOWUvZXljZU5HM04zZGVmZmRkODJPSzBxbFdoUkZNVGwwdEVHREJtellzSUhUcDA4VEZSVkZWRlFVdTNidFl0dTJiWUQrb05NRkN4YVlUVkRmdVhQSGNJaG5UaUlpSXFoVnF4WmR1blRCeHNhR1AvLzgwK3c0U3hMemxTcFZva2VQSHN5Yk40L3c4SEJHakJpQnJXM0J2NGx3OSs1ZFRwOCtqYWVuSjZtcHFTeGZ2cHpxMWF2bk9URXZoQkRpOFpIRXVSQkNDQ0ZFRGhTdkYxQ2E3VVc5OUEyNm0xdmgzaVhJdkcvdHNNVGpZRnNDWENxaGxHdUxUYVV3ZmJLNkNGSGM2NkFtSHBHalFZVUFTSXREY1gzYXRGMlhobnEwTytydGZTaTFacUtVZXh0ckhxaDc1Y29WWnMrZVRXWm1Kdi8zZi8vSDlldlhUWkxuclZ1M052enp5cFVyR1RSb0VNdVdMYU5VcVZLODl0cHJKbk9XTGwzYTRzUjVmblpocDZTa2NQdjJiY3FYejM5WktDY25KK3JWcTJjb21hTFJhSWlLaXVMUFAvOGtNek16MitUeDMzLy96ZGl4WXkxYTQ4U0pFNXc0Y1NMSE1lWjJmcHZUdFd0WExsNjh5TzdkdTBsSlNXSEVpQkc0dVJYc3Z3R1ptWm1NSGozYThOck56WTFQUC8yVUhUdDJVSzVjT2JQZlBCQkNDR0Zka2pnWFFnZ2hoTWlOblJ0S2xVOVJxbnhxN1VpRStGZkp4bkJ6aS81UVJBZHZhMGNqaEhXbDNRU3Zsc1p0dW5UVW82R290L2VpMUZ1STRtUDlnMzNqNHVMUWFEUk1tRENCU3BVcWtaU1V4SWNmZmdqQWtTTkgyTGR2bitFMWdKZVhGMU9uVG1YbXpKbTBhdFhLN0p4ZHUzWjlwREVQR2pTSXk1Y3ZNM0xrU0ZxMGFHSHhkVnF0bGkxYnR2RFVVMDhSR0Job2xCeDNkbmEycURUTHM4OCttMjFOOHdkMTd0eVp0OTkrbXpmZmZOUGkrQjZtMFdqWXVuVXIwZEhSREJzMmpPSERoMk5yYTh1T0hUdm8yN2N2WVdGaE5Hdld6S0s1VkZVMTFERFBVcXBVS2ViT25VdGFXaHFLb2hBUUVJQ2pveVAvKzkvL0FQanFxNi95SGJzUVFvaEhReExuUWdnaGhCQkNGRU5LeVdmMUI0VGVpVVR4YldmdGNJU3dua3dOYU8rQm80OVJzeG85RGZYV2JwUjZpNHBFMGh6Z21XZWU0WVVYWHNETHl3c0FkM2QzMnJkdkQrZ1R0L3YyN1RPOHp1TG41MGQ0ZUhpMmN5NWN1QkJIUjBlTDFnOE5EYzF6ektxcUd2MjAxUDc5KzVrMWF4YWdQd2cwSUNDQWF0V3E4ZFJUVDFHclZpMzgvZjF6M1FGdloyZG5jUTF3SnllbmZOVUxqNDJOWmVQR2pXemZ2cDNrNUdRYU5HZ0FnSTJORGNPR0RTTWdJSUFGQ3hZd2R1eFlhdGFzU1pjdVhXamN1TEZSK1pacjE2NlJsSlFFd0toUm83aHc0UUlkT25TZ1lzV0tBS1NucCtQZzRFRGx5cFdOMXM3SXlPRENoUXUwYXlmL0RoZENpS0pJRXVkQ0NDR0VFRUlVUjI2MXdkWUo3djRKa2pnWC8yWHBOL1UvSFIrb2NYNzNFT3JGcjFBcTlrWHhiVy8rT2l2SlNwb1g1bnpPenM1bSswNmZQbzJEZ3dOT1RrNUVSVVdoMVdvTkIxZGFhdWJNbWNUSHgxT3BVcVU4WGZmODg4K3pZTUVDVHAwNnhlblRwemw1OGlSYnRteGg4K2JOZ1A1RGc2ZWZmcHBhdFdwUnExWXRxbFdyWmpoUU5EZXhzYkc0dTd2ajdPeHNxSUh1NEpDMzgwZXVYcjBLd0h2dnZZZXFxdFNzV1pOT25UcngzSFBQR1kzcjNMa3pqUm8xSWlJaWdzT0hEM1B5NUVrOFBEeVlPWE1tVTZaTUFUQ1VZSEZ4Y2NIZTNwNE9IVHJ3L1BQUG85VnFBZjE3R0JRVVpEU3ZUcWZqOTk5L1I2UFJXRlI3WFFnaHhPTW5pWE1oaEJCQ0NDR0tJeHNIOEdpQWVqZFM2cHlMLzdhME9QM1ByTU5CMVV4MEp6OEVsd0NVcXFPc0YxY1JzR0hEQm5idjNtMTQ3ZVBqUTh1V0xYTzR3bFNKRWlVb1VhSkVudGRXRklYeTVjdFR2bng1WG43NVpVQy9xLzd2di8vbTJMRmpIRDkrbk1PSEQzUGd3QUhzN094WXZYcTF4WFhFeDQ0ZHk4V0xGNDNhYXRTb1lYRnNLU2twaHVzYk5HaEFTRWlJeWFHbUQ2cFFvUUxoNGVFY1AzNmNkZXZXNGVmbmg1K2ZIK1hLbGFOaXhZcFVyMTZkR2pWcVVMRmlSWk5kOUsrLy9qcmJ0bTFqKy9idEp2TzZ1N3NUR2hwSzNicDFMWTVkQ0NIRTR5T0pjeUdFRUVJSUlZb3BwV1FUMUF0Zmd6WVI3UEplb2tDSUo0SDZUK0pjK2FkVWkzcGpJeVNmUWFtL0hHek43OFIrM0d4c2JMQ3hzU25VT1d2VnFrV3ZYcjJ5UFZnVG9IdjM3cno0NG91b3FvcXJxeXRQUGZWVWp1TWZOV2RuWnhvMGFHQW9oNUtlbnM3ZmYvL05yVnUzOG5UNFp1Zk9uWW1KaVNFek14TTdPenZxMUttVHA4TTFYVnhjR0RGaUJCcU54dUs2NVFDMWE5YzJTckFQR3pZczEydkN3c0lJQ3d1emVBMGhoQkJGaDZMbXRWQ1pFRUlJSVlRUW9taElPb2J1anhkUmFzOUI4ZXRpN1dqeTd1ejNvSW1IdW9PdEhZa294dFFyODFGUGZZSk5pNVBnNEkxdS8vT2cyR1BUOUJlUTcyTUlJWVFRSXA4Szl5TnZJWVFRUWdnaHhPUGpYaHRjS2tIY0ptdEhrai9SYStITUVtdEhJWXE3dERoQUFRY3YxSVI5K3QzbWxUOUVrdVpDQ0NHRUtBaEpuQXNoaEJCQ0NGRnNLU2krSFZGdjdZYk0rOVlPUmdqclNMOEpEbDZnMk1IMU5XRG5qdUx6cXJXakVrSUlJVVF4SjRseklZUVFRZ2doaWpHbHpPdWdTME9OMzJudFVFd2xYNEdNNU96N1BhcUFSOVdjNThpNEIxcE40Y1lsbml4cE44RFJGekpUVWVNMm9maStCamFPMW81S0NDR0VFTVdjSk02RkVFSUlJWVFvenR4cmdVc0FYRnRoN1VoTTdYd0g5dlNEakd4Mnd6ZWRBcStzeXY3NjY3L0I1bGRoVitpamlVODhFZFMwT0JSSFg5UzdmNEEyR1h4ZnMzWklRZ2doaEhnQ1NPSmNDQ0dFRUVLSVlrMUJxZEJIWDY3bDNnbHJCMk9zNmx1UWNCTCsrRFR2MTBhdmhkOEc2NVB1RmRvVWZtemlDYUZDeW1Wd3JnQzM5NEJpaDFLcWliV0RFa0lJSWNRVHdNN2FBUWdoaEJCQ0NDRUtSdkh2am5yaFM5UUxYNlBVL2M3YTRmeXJWajlJVFlENHYvNXR5N2dQTWR2aHhoK1Fja1BmNWxJV3lqWUYvNWZBM2xYZmRtVUxvRUNqTDZCUys4Y2V1aWdtMG0rQk5nbEtQSVVhdXdJOEdvQnRDV3RISllRUVFvZ25nS0txcW1ydElJUVFRZ2doaEJBRm8xNmNpWHB1UERiUEhRQ1h5dFlPNXlFcW9NQ2xUUkQxRmFUZE1UL01zUlRVSGF4UGxHdFRRWHNmbkx3ZWE2U2ltTG56QjdySTExRHFMa1NONm9FU09CU2xTajYrNFNDRUVFSUk4UkRaY1M2RUVFSUlJY1FUUUNuZkEvWEMxNmdYWnFEVW1tWHRjQjZpd0xGWmNIb2gyTmhCcGRlZzhodmcvaytDUCtrQ1hGZ1BWN1pDNU9kdzd6TFVEZ003Sit1R1hVUm90VnJzN09UL3VwbWozait2LzRlTVd3QW9wWnBiTVJvaGhCQkNQRW1reHJrUVFnZ2hoQkJQQWpzM2xJQUJxTmRXb01idnNuWTB4aTZzMHlmTkhVdkJDLytEUnY4SHBldUJnN3YrVCtsNityWVg1dWpIbkpxdjM1MWVpRlJWNWY1OTQwTktiOTY4eWNLRkM5SHBkR2F2dVhMbFNyN1dHak5tRExObUZjNkhGeEVSRVF3Wk1vVEMrS0p3V2xvYU0yZk81TWNmZnl5RXlJcUkrK2ZBemcyU29zRFdDVHdiV2pzaUlZUVFRandoSkhFdWhCQkNDQ0hFRTBJSkdBaWV6NkNlR0FEcDhkWU9SeTg5Q2FKbWdHSUx6YWFCZC8zc3gzbzNnS1pUUUxHQm85TWdJN25Rd2hnM2JoeERodzVGbzlFWTJrNmZQczN5NWN0WnRteVp5ZmlEQncvU3UzZHZ2dm5tbTJ6bjFHZzB6Sm8xaStQSGp4dTE3OSsvbjZOSGp4WkszSFhyMXVYMDZkUHMzTG16d0hNNU9qb1NGeGZIb2tXTFNFNHV2UGZXcXU3OURhN1ZVRy90UmluMVBOZzRXRHNpSVlRUVFqd2g1UHQrUWdnaGhCQkNQQ2tVTzJ6cXpFVzN2d1hxOFFFbzlWZm9rOURXRkwxT2Z5Qm8xV0Q5enZMY2VOZUhnRGZnd2xxNHVBR2VlcWRRd25qMTFWY1pPWElrNGVIaGpCMDdGa1ZSYU42OE9jMmJOMmY1OHVVMGFkS0VxbFdyQWhBVEU4UEVpUk54ZG5ibXBaZGV5bmJPWGJ0MnNYSGpSaXBXckVqdDJyWHpGZGYwNmRQWnVuVnJydU9tVHAzSzFLbFRzKzNQU3F5M2J0M2FvblhmZU9PTkhQc0xJMUgveU9uU1VlLytpVksyQytyZFF4QXcyTm9SQ1NHRVJwZ2kwUUFBSUFCSlJFRlVFT0lKSW9seklZUVFRZ2dobmlUT0ZWQnFmb2thMVFjdWZJa1NPT3p4cmIxL0dDUkc2Lys1VW51bzBSTnUvSzUvSGZDbTVmTlU2YUpQbkYvYlUyaUo4NFlORzlLdFd6ZVdMbDNLZ1FNSGFOS2tDUUQ5Ky9mbjhPSERSRVpHVXJWcVZYUTZIV1BHakNFakk0TkpreVpSclZvMXMvT3Bxc3FHRFJ0d2NYSEpNYm1lbS9mZWU0OHVYYm9ZWHNmRXhCQVpHY21iYjVwL3Y5TFMwcGcxYXhidnZmY2VwVXVYTmp1bVc3ZHV0R3JWS2wveGJOKytuVldyVnVYcjJzY3U2U2hrYXNER0hnREZPLysvQnlHRUVFS0loMG5pWEFnaGhCQkNpQ2VNVXVZTnVQTW42dm5KZ1BwUDhseDU5QXZmdXd6M0x1bi8rWDZzL21mU1JiQnhCTTlBeStmeHJLb3Z1WEh2c3Y3MW9RbjZSRHFBUjFWNHhmTEU3czJiTjdsOSt6WUFEUm8wUUZWVlBEMDlPWFhxbEdITWlCRWpjSE56TTdTMWJkdldjQ0JuVmx2cDBxWHg5dlkyWExONzkyNnVYTGxDaFFvVldMTm1qY202aVltSkxGbXlKTnU0dW5mdmpxSW9sQ3BWaWxLbFNobk51MlhMRmw1OTlWV2VldW9waytzMmI5N00zMy8vamIyOVBlWExsemM3dDRlSGgxRlNQVDQrbnFsVHB6Smx5aFNqY2NPSEQyZllzR0ZHOStYbTVwWnR6RVdOZXZzM3NITkZUVDRGSmFxQWMwVnJoeVNFRUVLSUo0aWlGc1lwTTBJSUlZUVFRb2lpUmRXaG52NFU5Y29DbExLZFVXcCtDYllsSG44Y2F4cUJzdyswMjV5MzZ6YTNBODFONkhJUS9wNFBsMy9TdDN0VTBkZEJ0OURjdVhQTkpyYnpLamc0bU42OWV3UDZYZCs5ZXZVaUxpNHUzL050MjdZTlZWVzVlZk9tVVh0cWFpcERoZ3doTURDUW9VT0hHdldwcXNxbm4zNktoNGNISTBhTU1KblR6OCtQbUpnWUVoSVNUSzYxMVBUcDAvSHg4Y0hYMXpkZjF6OCtLcm8vWGtLeGQwZTl2UStsOG1DVXFxT3NIWlFRUWdnaG5pQ3k0MXdJSVlRUVFvZ25rV0tEVW1NeU9GVkFQVGNPTmZFd1NyVXZVSHphOEZoMm4yZXhkd1BOTFVDMWZGMVZCNm0zd01GVC8vcnBYdm8vQlpEVElaKzVDUXNMTTNvOWI5NDg0dUxpNk5PbkQxMjdkalVaMzdwMWE4cVhMOCtDQlF0eW5QZlNwVXYwNmRQSGJOL3g0OGQ1OTkxM3pmYmR1SEhEYk4vT25Uc3BYNzQ4L3Y3K2JOeTQwZEIrOWVwVit2ZnZiOVFHMEtGREJ5SWlJdkQzOXplME9UazVvU2lQOGZuSUp6VitGeVJGZ1h0dHNIVkdxZmlCdFVNU1FnZ2h4Qk5HRXVkQ0NDR0VFRUk4c1JTVWdBRW9KWjlGZDNJdzZ0SHVxSjROVWZ4RFVYeGZBN3ZIVUpiRHZSTEVINFc3WjhIVGZMMXdFM2ZQZ0M1RGYyMGhNVmYySkQ4aUl5UDU4Y2NmcVZxMUtwMDdkeTdRWEpVcVZXTGJ0bTJGRXRlRERoMDZaSFpIZW9jT0hVemErdmZ2YjlKVzVBOEdWWFdvNXlhQnZTZHEwbkdVcWlQQXdYeTlkeUdFRUVLSS9KTEV1UkJDQ0NHRUVFODZ6MmV3YWJvWE5YWWw2b1d2VVU4TVF2MTdHTGpYUS9FSWdoSlZ3ZDREN0V1aWVEWUNXK2ZDVzl1M3FUNXhIcjBHR295MDdKcm9mMHFybEgydXdNdjcrL3NURkJRRXdMcDE2NWd6WjQ3RjEvNzAwMDg0T0RnUUZCUkV1WExsdUhidEdoTW1UTURaMlpsUFB2a0VHeHViQXNkbmEyc0x3UDM3OTBsSVNNano5VDQrUGpnNk9ocTFCUVVGR1Izd0dSc2J5NUFoUTB3Ty9Rd09EbWJHakJuNCtmbmxJM0l6dEhmaDVGQXlkUm1GTTU4WmlxSkNTalRjT3d1b0tHVmVSd2tZL01qV0UwSUlJY1IvbHlUT2hSQkNDQ0dFK0M5UWJGSEtkVU1wRndLSlIxQ3ZiMEJOUElRYXN3QjA2ZitPcXo0T3BXSy93bHMzOEUwNHZSQXVySWZ5cjRCUHc1ekgzendJRnphQXZTc0VkaXJ3OHUzYXRhTmR1M1lBMUt0WGp3RURCbVE3TmpNems4MmJOeE1URTBPcFVxVU1pZkdzUXpWVFUxUHg4L09qZS9mdVZLeFl1QWRSL3Y3NzcweWRPalhQMTgyWU1ZTmF0V29Ca0pHUlFYeDh2TW1ZdExRMFFCKy91YjZIMjJOalkvSDI5c2JlM2o1UHNlaU9kb2VFUHg1VElTQUYvTjVDcVRrRGxJSi9nQ0dFRUVJSThUQTVIRlFJSVlRUVFvai9NalVEMHVKQm13amFKSENyVTdnN3pnR2kxOExoQ2VEZ0FjMm1nbmMyeWZPYkIrSDNZWkNSQk05OERnR3ZGMjRjT1RoOCtEQVJFUkZjdTNhTjExOS9uZERRVUZ4Y1hFekdwYWFtNHVUa3hKSWxTN0tkYStuU3BiaTd1OU94WTBlei9YWHIxcVZ1M2JwR2JUdDI3R0RxMUtrV2wwbUpqWTNsM1hmZk5VcWNuenAxaWtHREJsbDBmVzVtenB4SmpSbzE4bmJSNDloeGpvcVNjZ0gxL2hsUVZaUXlIVkhxZkNmSmN5R0VFRUlVT3RseExvUVFRZ2doeEgrWllnOU9ma0FobGVzd0o3QVQzTHNNWjVmQnIvMmdZbHNJZUFNOEF2WDlpZEZ3Y1QxYzNncHFKbFI3NzdFbXpjZU9IY3Z2di85T3ZYcjFHRDE2TkpVcVZjcDJySk9URTZCUGp1Y2tLU2tweHpFUEo4NExRNDBhTll3Uzd6ZHUzT0NiYjc0aE5UV1Z2bjM3VXFWS0ZhUHhkKzdjWWZiczJTUWtKTkMvZjMrcVZxMWFzQURzUEtIdVBHd0xOa3Z1VkIzcWdaZEFjd1gxeG8vZ1ZoT2w4a2VQZWxVaGhCQkMvTWRJNGx3SUlZUVFRZ2p4aUNsUTd5UDlZWjlSTStIU1p2MmZoemw0UU4wUEN5MXBucDZlenFsVHAzSWQ5L3Z2djFPN2RtM2VlZWNkRWhNVGlZcUtNanZ1d1dSM1RqdkRXN2R1VGZueTVWbXdZRUdlWTQ2SmliRm8zTTJiTjdQdGk0Mk5aZTNhdFd6WnNnV3RWZ3RBdjM0NWw5OEpDd3NqS0NpSXRtM2IwcVJKRTVPNjZVV0tZb05TNVRQVUkyK0RlMjNVQ3pOUS9FUGxnRkFoaEJCQ0ZDcEpuQXNoaEJCQ0NDRWVqOHFkb0h4cnVMd2Q0djZBbEJ1QUFpWEtnbThUcVBDeXZyWjVJYmx6NXc1RGh3NjFhT3p4NDhkekhXdHBHWldDNk5telo3NnZQWHIwS0t0V3JlTElrU00wYnR5WVVhTkdNWGJzV0tORFFTOWV2RWhVVkJTdnYvN3ZoeFBCd2NGTW5EaVIzMzc3alNsVHBxQW9DZ01IRHFSTm16WUZ1cGRIU2ZGK0NkVzlMb3E5TzJxbUJ2WHl0eWhWUjFnN0xDR0VFRUk4UVNSeExvUVFRZ2doaEhoODdOMmdTbWY5bjBmTXk4dUw3Nzc3THRkeGZmcjBvV1hMbG9TRWhEenltTExqNU9SRTZkS2xXYkZpQlVsSlNiejU1cHYwNmRPSHJsMjdHc2EwYnQyYTRPQmdldmZ1VFZ4Y0hJTUhEOGJlM3A2TEZ5L2k2K3VMaDRjSFhsNWV6Smt6aDhEQVFNUHU5VktsU2hubTJMNTlPNXMyYlRKSjBQdjYrako0OEdCNjlPakI3dDI3YWQ2OCtlTzU4WHhUVUh4ZVJiMDBDMG8yUm8zYkxJbHpJWVFRUWhRcVNad0xJWVFRUWdnaEhwOGRiOEhkcytiNzNBS2d6UStGZHRDam5aMWRqdlhLalpaMmM3TjQ3S1BRdkhselE3SjZ6Wm8xQURSc21NMGhxdWdUM1N0V3JBQWdQRHljZmZ2MnNXN2RPb1lORzViak9vY1BIeVlnSUNEYmZnOFBEenAxNnBUWDhLMUM4WG9POWZ3a0ZMZW5VYThzQU0xbGNLNW83YkNFRUVJSThZU1F4TGtRUWdnaGhCRGk4WEd0QUpucDV2dmNLb0NpUE41NDhrQ24wNUdXbG1iUldGVlYwV2cwT1k1eGRuWTJlcDJlbnM2S0ZTdFl1WElsYmRxMG9YTGx5aWJYWkdabW1yVEZ4TVRnNmVscFVwZmN5Y21Kb0tBZ0FEUWFEWXNYTHpiVWJ3OE5EYVYrL2ZyVXIxK2ZaczJhVWFKRUNZdnVxMGh4RHdKYlo5QmxBS0RHNzBhcGtQOVNOMElJSVlRUUQ1TEV1UkJDQ0NHRUVPTHhhVHJGMmhFUUd4dUxoNGNIVGs1T1JFZEhBK0RnNEpEcmRYLzk5UmVmZlBLSlJXdGN2WHFWRGgwNjVEaG01ODZkSkNjbmMvYnNXUTRlUE1qUFAvOU1Ra0lDYmR1MlpkQ2dRU2JqdmJ5OCtPT1BQd2dLQ2pJa3lhT2pvemwzN2h5dFc3YzJHbnZ2M2oxdTNyeEowNlpOR1RkdUhBY1BIaVFqSTRPZVBYdlNva1VMRGh3NHdKOS8vc21rU1pQSXpNd2tJU0dCUm8wYThleXp6MUtsU2hXVUl2d0Job0dOQTRybnM2akpwOENwTE56YUNaSTRGMElJSVVRaFVWUlZWYTBkaEJCQ0NDR0VFT0kvSlBKenVIM0N1TTA3Q0JxT2Zpekx2L1hXVzl5K2ZkdW9MVHc4bkFZTkd1UjRYWHg4UFB2Mzd5KzBPSm8wYVVKb2FDaVptWm5ZMmRuUnNHRkR1bmJ0U3UzYXRjMk8zN0ZqQjE5OTlSVVpHUmxHN2VYS2xXUFNwRW1VTFZ1VzVPUmtldlhxUlVKQ0FnQTJOalpVcVZLRnBrMmI4c29ycjFDNmRHbWphMU5TVW9pTWpHVGZ2bjBjUEhnUWpVWkQ3OTY5Q1E0T0xyVDdmSlRVTTUralhsMktVcVlqNnZVMTJMeDRBV3h5L3hCRUNDR0VFQ0kza2pnWFFnZ2hoQkJDUEY2N2U4RHRLT00ybjRiUTR0dkhzdnpXclZ1Smk0c3pKS3pyMXExTHZYcjFIc3ZhRDl1eFl3ZHVibTdVcmwwYlYxZlhYTWVucHFaeTU4NGRzdjV2bklPREExNWVYa1k3eEgvOTlWZVNrNU9wVktrU2xTdFh4c1hGeGFKWTB0TFNpSXlNcEhyMTZuaDdlK2Z2aGg0ejllcFMxSk5EVUo2ZWl2cjNNR3llMlFpbG1sbzdMQ0dFRUVJOEFTUnhMb1FRUWdnaGhCQ2llTHJ6QjdySTExRHFMVVQ5cXdkSzRGQ1VLcDlhT3lvaGhCQkNQQUVLNTdoNklZUVFRZ2doaEJEaWNTdFJSZjh6OVRxNDEwYTl2Yys2OFFnaGhCRGlpU0dKY3lHRUVFSUlJWVFReFpORGFiQnpoL3RuVWJ4ZWdNVERrSG5mMmxFSklZUVE0Z2tnaVhNaGhCQkNDQ0dFRU1XVUFpNFZRWE1GdkY0QVZZdWE4SWUxZ3hKQ0NDSEVFMEFTNTBJSUlZUVFRZ2doaWkzRjBSYzFMUTdGc3duWXVVTGNKbXVISklRUVFvZ25nQ1RPaFJCQ0NDR0VFRUlVWDQ1bElDME9iSjFRZk5xanhtMENYWnExb3hKQ0NDRkVNU2VKY3lHRUVFSUlJWVFReFplREQ2VGZCbFVMZnAxQm00UjZjNHUxb3hKQ0NDRkVNU2VKY3lHRUVFSUlJWVFReFplakw2QkMrbTJVVXM5RGlhZFFMM3l0YnhOQ0NDR0V5Q2RKbkFzaGhCQkNDQ0dFS0w0Y2ZmUS8wK0pBc1VVSkhBcjNUcURHNzdSdVhObFFWVW5vQ3lHRUVNV0JKTTZGRUVJSUlZUVFRaFJiaXFNdkFHcmFUZjNyTWgzQnRScnFtZEdRcWJGbWFHYk5taldMbVRObmtwR1JZYmIvL3YzN2pCczNqbFdyVnVWci9vaUlDRnEzYm0xNGZlellNWTRjT1pLdnVZb2luVTVIWW1JaXFhbXBCWm9uTmpZMjF6RW5UcHdnT2pxNlFPdk1temZQNlBkaENZMUdrKzN6QWZEcnI3OHlkKzdjQXNVRmtKYVd4c3laTS9ueHh4OExQSmNseG93Wnc2eFpzd284VDJKaUluUG56dVYvLy9zZktTa3BCWjd2L3YzN0xGbXloRk9uVGhWNHJpd3JWcXlnVDU4K2ViN3VjVDJYK2ZHa1BwZEM1TVRPMmdFSUlZUVFRZ2doaEJENTlrL2luUFE0L1UvRkZwdWFYNk9MZkJYMTNIaVU2aE9zRjVzWmpSczNadno0OFp3N2Q0NnhZOGZpNWVWbDZQdnJyNytZTm0wYU4yL2V4TWZIaDh6TVRHeHRiZk85bHFxcXpKa3poK2pvYUVKRFErbldyUnVLb2hUR2JlVG81TW1UWEx4NHNVQnpWSzFhbFdyVnFwbTBMMXEwaUJVclZ2RHFxNjh5Wk1pUVhPZDU3YlhYNk5peEk3MTc5emEwSlNZbTBydDNiOXEyYmN2QWdRUE5YaGNaR2NuSWtTTnAzYm8xdzRjUHovK041RU9IRGgxNCtlV1hHVFpzbU5uK2d3Y1BzbVBIRHZyMjdWdWdkUndkSFltTGkrT1hYMzZoVmF0V3VMcTZGbWkrTEJxTmhubno1dEdpUlF0cTE2NXRhTisvZnovbHk1Y3YwTnozNzk5bjFLaFJuRHQzanN6TVRKeWNuSGp2dmZjS1BPY1BQL3pBbmoxN21EdDNMbloyQlUrVjNicDFpMHVYTHVYcG1zSjZMdVBpNGtoUFQ4OXJ5Q1ljSFIzeDhmRXh2Qzd1ejZVUStTR0pjeUdFRUVJSUlZUVF4WmZEQTZWYXNuZzJSQWtZakhwaE9wUnNndUxiM2pxeG1kR29VU08rL1BKTFpzK2ViWlNneTh6TVpNR0NCYmk3dXpONjlHaXpTZU84VWhTRjhQQnd2dmppQ3hZdlhzekZpeGNaUG53NGpvNk9CWjQ3SjN2MjdHSDkrdlVGbWlNa0pNVGtQYmg2OVNvLy9QQURKVXFVWU11V0xUZzdPOU8zYjErakR3UFMwOU94dGJVMWZPQ1FtcHBxa2tUY3NtVUxXcTJXZHUzYW1WMDdMUzJOYjc3NUJqczdPMzcrK1djNmQrNU01Y3FWQzNRL2o1T3Fxb2IzeE5MZDdtKzg4VWFPL1R0M1dsNzZhTmV1WFd6Y3VKR0tGU3NhSmM0TEtpRWhnVkdqUmhFZEhjMklFU09JaVlsaDhlTEY2SFE2ZXZUb2tlOFBoWHg4Zkhqbm5YZVlOMjhlSzFldTVKMTMzaW0wbVBPaXNKN0w4ZVBIYy9yMDZRTEhVNmRPSGI3ODhzc0N6NVBGMnMrbEVQa2hpWE1oaEJCQ0NDR0VFTVdYclRQWXVjRS9wVnF5S0lGRElla1lhbFJ2cUxjUXhhZXRWY0xMS1VIVXVYTm5zKzBEQmd3d2FSczdkaXpObWpYTDgvb2VIaDVNbmp5WktWT21FQjBkalZhcmZlU0o4eXcvL2ZTVDJmWXhZOGJ3MTE5L3NXVEpFanc4UE15T2VYaW52VmFySlR3OEhIdDdlK2JNbWNPS0ZTdFl1M1l0eWNuSmZQenh4NGFFWEx0MjdlamV2VHVob2FGbTUwMVBUMmY5K3ZVMGI5NDgyMlQ0M0xsenVYNzlPcE1tVGVLNzc3NWowcVJKeko0OTIrejdsdHV1NHFTa0pJdkdlWHA2NHVucG1lTVlTeHcrZkpodnYvMld6ejc3akVxVktnSFFyVnMzV3JWcWxhLzV0bS9mbnFleVFhcXFzbUhEQmx4Y1hIanBwWmZ5dGFZNXg0NGRZK0xFaWR5N2Q0L1JvMGZ6M0hQUEFmb1BoeFl0V2tSTVRBd2ZmL3h4dm5jbmQrclVpUXNYTHRDZ1FZTkNpeG5nN3QyN0pyL1h4TVJFOXUzYlIvdjIvMzZnVjVqUFpXR1V3eWxzMW40dWhjZ3ZTWndMSVlRUVFnZ2hoQ2plSEgyTWQ1d0QyRGlnQkMyR285MVIvK29KTmFlaGxBc0JIbjJwa2djdFdMQWd4LzVGaXhheGQrL2VYTWVWTGwwNjN6SFkyZG54MldlZmtaU1VSSWtTSmZJOVQxNDVPRGlZdE4yNmRZc2pSNDdRcWxVcnZMMjlMWjdyMjIrLzVjeVpNd3diTm95eVpjc3laTWdRSEJ3YytQSEhIOUZxdFF3ZlBod2JtOXlQY2R1MGFSUDM3dDB6bFBlWU4yOGU3dTd1ZE8zYUZZQWRPM2F3YWRNbU9uYnNTSU1HRGZEMDlHVFFvRUZNbXphTkVTTkdtT3hxdHJTT2RXN2pRa0pDNk5HamgwVnpaZWYwNmROODhjVVgyTmpZb05WcURlMGVIaDVHejA5OGZEeFRwMDVseXBRcFJ0Y1BIejZjWWNPR0dmMWUzTnpjOGhURDd0Mjd1WExsQ2hVcVZHRE5talVtL1ltSmlTeFpzaVRiNjd0MzcyNzBIbXMwR2hZdFdzVDY5ZXZ4OGZGaCt2VHBSdDlFNk5hdEcyWEtsR0hHakJuMDZ0V0xEejc0Z0JZdFdwajhuakl6TTJuVHBrMnU4Zi84ODgvWjl1Vm5kL08yYmR0NDY2MjNqTzVuNU1pUm5EbHpoakpseXRDd1lVT2c4Si9MQjJtMVdxNWZ2NTVyckdYTGxpMlVNalVQS3dyUHBSRDVKWWx6SVlRUVFnZ2hoQkRGbTZNdmF0cE4wNVM0alNOSzBGSTRIb1o2NGtPNHNRbWw1blJ3OG50c29lVlcwemtya1cxcDdXZExTeHprTnE1OSsvWjgrT0dIRnMzMVlJbUYvREFYeTg2ZE83Tk5SRDdjdm5idFd0YXZYMC9idG0xNStlV1hBZjFPNHdFREJxQ3FLaHMzYmtTbjAvSHBwNS9tR0VkeWNqTExseS9uOWRkZng5L2ZueXRYcnZERER6L1FxVk1uQUE0Y09NRDA2ZE9wVmFzV0gzendBUUNCZ1lGODlORkhoSWVINCtMaXd1REJnNDNlaThtVEoyZTdYbFJVRk11WEx3ZjB2MTl6M3lUSVVxWk1tUnhqejgzSmt5Y1pNV0lFTmpZMmhJZUhVNlZLRlVEL3dVMUNRZ0lkT25Rd3VjWmNXNjlldll4ZVQ1OCtuV1hMbGxrVVExcGFHb3NXTFFMZ3lwVXJMRjI2MUdSTVVsS1MyZllzM2JwMXc5YldGcTFXeTdadDIxaTZkQ2tKQ1FtOCtPS0xEQnc0ME95TzhsYXRXaEVZR0VoNGVEZ1RKMDVrNWNxVmRPblNoZWJObXhzK3ZMR3hzZUg5OTkrMzZENGV0SC8vZms2Y09JR2ZuL0cvTTdMNysvVndlWlBObXpmVHRXdFhiR3hzU0V0TFk5U29VWnc1YzRaMzNubkhrRFIvRk0vbDk5OS96NkpGaTlpNWN5ZlhyMStuWjgrZXVkN3JzbVhMOFBYMVpmanc0V1JtWmhaS21aYWk4RndLVVJDU09CZENDQ0dFRUVJSVVhd3BEcjZvU1VmTmQ5bzRvdFQ5RG56YW9aNGFodnA3VXhUL2QxSEt2d3N1ajZkdXRVNm40OXExYTJiNzd0Ky9EMEJNVEV5T2MyUWwxdnYxNjVmdG1DTkhqdkRubjM4QytoMlpPZFZxdHJSbTk1Z3hZemg2OUNnVEprd29VTDNxenAwNzgrcXJyK1k0WnN1V0xTYTdsTmV0VzhmY3VYT3BWNjhlZ3dZTk1ybG13SUFCcEtlbms1aVlpRTZueTNIK0JRc1drSkdSUWN1V0xZbUppV0h1M0xtRzkybmZ2bjFNbkRpUmN1WEtNWGJzV0tPZHQ2MWF0ZUxPblR2TW5UdVhoSVFFaGc4ZmJ0anhXcjkrZmJOclpXUmtNSHYyYk56YzNMaDM3eDUzNzk0bFBUMmR4bzBiNXhoamxvU0VCS0tpb2t6YWE5U29ZZEwyMjIrL0VSNGVUb2tTSlFnUER5Y2dJTURRVjc1OGVmejkvZG00Y2FPaDdlclZxL1R2Mzkrb0RmUUp5NGlJQ1B6OS9RMXRUazVPRm45b01tL2VQT0xpNHVqVHA0OWhwL1NEV3JkdVRmbnk1WFA5ZHNXYU5XdFl0MjRkOGZIeGxDdFhqb2tUSnpKaXhJZ2NkNE1EakJneGdsdTNickZzMlRJbVQ1N01OOTk4dzd4NTgvRHk4a0pSRkxwMDZXTFJmV1RadW5VckowK2V4TS9QenlTSmJPNUEwdFdyVitQaTRtTFVGaGNYeCs3ZHUybmF0Q21qUm8zaXhJa1R2UGZlZTNUcjFzMHc1bEU4bCtaTW5EaVJaNTU1aHZqNGVFSkNRaGc5ZWpUTm16Y25NVEV4MjdKUkR5dU96NlVRQlNHSmN5R0VFRUlJSVlRUXhadWo3eitsV2xUTWwySlJVTXErZ1ZLcUtlcjVjTlNZQmFpWHZrSHhhZzVsMzBUeGFBQWxxb0ppYStiYWdydDc5MjZ1T3o1ejY4L2FoWjIxQy9WaEdvMkdIMzc0Z1pJbFMzTG56aDFzYkd3b1U2WU1UWnMyelYvUS96aDE2aFFhallZTEZ5NFVLSEh1NGVHUjY2NzZoK3VkLy9UVFQ4eVpNd2NYRnhlYU4yL09uajE3ekY3M3lpdXZVTDE2OVZ6TFRNVEd4cUxSYUJnd1lBQTJOalprWm1ieTBVY2ZzWG56WnViUG4wKzVjdVVZT0hBZ1NVbEpodHJrV1o1OTlsazBHZzNMbHkrbmQrL2VqQmt6aHFlZmZqcmJ0Ull2WGt4YVdob3Z2ZlFTNjlldkp5UWtoSmt6WjFLN2RtMkx5dVVjT25TSVE0Y09tYlEvdU10V1ZWVysvLzU3bGl4WlFvVUtGUmcvZnJ6Wm5ldUhEaDFpeElnUkp1M21kdmIyNzkvZnBNMlNFaVdSa1pIOCtPT1BWSzFhMWVJa2JIWnUzYnBGWm1ZbVlXRmh0Ry9mSGpzN080WU5HNWJyZFU4Ly9UUyt2cjY4OHNvci9QREREMmkxV3J5OHZQSVZ3L3IxNjVrelp3NStmbjVNbXpiTnBGVFNnNGx2MEpjWldiUm9rY2tIS2RXclYyZlpzbVdzWHIyYW1KZ1lQdnJvSTlxMk5UNXY0WEUrbHdWVjNKNUxJUXBLRXVkQ0NDR0VFRUlJSVlvM1IyL0kxRUJtQ3RqbWtKUjA5RVdwT1FPbDJsalVheXRSWXhiQ2lROVJRWCtkUjEwVTE1cmdVQkxzUE1EZUErdzhVSno4d0wxdXZzTXJWYXBVdGttZTZkT25zM1hyMWdJbmdlYk5tNGVEZ3dNTkd6Wms0OGFOZE8zYWxZaUlDT3JYcjQrVGsxTys1NTA4ZVRMUjBkRzBhTkdpUVBITm56K2YrZlBuNSttYXBrMmJFaFVWaGFlbkp6Tm56c3gyWEx0MjdhaFZxMWF1ODQwY09SS2RUb2V6c3pQdnYvOCtycTZ1dEduVGhrV0xGbEdqUmczR2pSdkhtMisrbWUzMXJWcTFZdnIwNllZRWNYWU9IVHJFNnRXckdUdDJMSC8vL1RjQXI3LytPbHUyYkdINjlPbU1IajA2MTFnYk5XcGs5aHNEcFVxVk1ycWZnd2NQMHJoeFl6Nzc3RE9UM2M1WmdvS0NqQTVTakkyTlpjaVFJU2FIS3dZSEJ6Tmp4Z3lUc2lTNXVYYnRHaE1tVE1EWjJabFBQdm5Fb2xyek9Ra05EYVZIang1R2gxNW1sZWl4aEx1N3UwbHBEMHVwcXNyY3VYTlp1M1l0Z1lHQlRKZ3d3YUxrKzg4Ly80eWlLSVpEUzdPRWhJVHcrZWVmNCt6c3pJUUpFOHdlUHZxNG5zdVVsQlFTRXhOSlRrNEc5QisySlNZbWN1L2V2Vnp2TDB0eGVpNkZLQXlTT0JkQ0NDR0VFRUlJVWJ3NS9ITm9YUG90Y0xiZzhFczdENVNLZlZFcTlvWFVhNmgzRDhIZFE2aUpoMUJqVjRNMkNmM3VkVDBWc0dsNUdoenlka0JuWm1ZbXNiR3hPWTZ4dEZRTFpGOEgvZURCZzJ6YXRJa3hZOFlZeWloMDdOaVJqUnMzOHQxMzN6Rnc0TUE4eGYyZ2dJQUFveElMbG5vNGVacWZVaTBsUzVaa3hJZ1JMRnk0RURDL3c3Uno1ODQ0T3p0YkZGTldHWXMxYTlady9mcDFacytlamFJbzlPalJBNjFXaTUyZG5VVWZZSmdyUzVIbDJyVnJUSnc0a1pZdFc5SzBhVk5ENHR6T3pvNlBQLzZZano3NmlGV3JWaEVjSEp6akdwNmVuam11QTNENDhHRjY5T2pCMjIrL2JiWnNSVVpHQnZIeDhTYnRhV2xwQUtTbXBwcnRlN2c5TmpZV2IyOXY3TzN0emNiaDVlV0ZuNThmM2J0M3AyTEZpam5HYkltc1JHdDJmeWU4dmIxeGNuTGk4dVhMbkRsenh1eVlHalZxV0h4dVFKYVVsQlFtVHB6SW4zLyt5VFBQUE1QbzBhTXRlclowT2gyYk5tMGlLQ2pJNU1EYkprMmFVTE5tVGM2ZlA0K3ZyNi9aNngvSGN3a3dmdng0bzlmVHBrM0xkYzZIRmFmblVvakNJSWx6SVlRUVFnZ2hoQkRGVzFiaVBDMGVuUE9ZdUhNcWgxS21ISlRwK0crUkYxVUhtZmNnSTFIL0IvS2NOQWQ5UFdCTER1V0QzRXUxZ1BuRWNWeGNISk1uVCtiWlo1K2xXYk5taHNTNW82TWpBd1lNWVBUbzBkU3RXNWZtelp2bkxmZ0N5TWpJTUVsbTVhZFVpeVh1MzcrZjdZNVdjK0xpNGxpeVpBa2RPM1kwMnAyYlc1a1hTOXk1YzRjUkkwYmc1dVptdGg1N3pabzFDUWtKWWY3OCtYaDVlZkhTU3k4VmFMMHZ2L3d5eDUzMjU4K2ZOeHRIbG5mZmZkZWtMYnNEVm1mT25KbHR3dFRKeVlrWk0yYmc1T1RFa2lWTGNvdzVNVEV4MnpGMTY5YWxidDEvdjltUjNkK0pyRnJkaHc4ZlpzNmNPV2JIREJnd0lFK0o4MHVYTGpGdTNEaXVYTGxDdTNidEdEaHdJTGEybHBWdTJyVnJGM0Z4Y1lTRmhabnRIemh3SUdGaFlVeWFOSW12di83YTdMUDJLSi9MTEtOR2phSmV2WG9rSkNUdy92dnZNM1RvVUJvM2JzeTllL2ZvMGFOSG9hMVRWSjVMSVFxREpNNkZFRUlJSVlRUVFoUnJpa05wVkVCTmp6ZGI0VHp2RTlyb1M3WFllWUJsbTVuTjh2YjJ6blduYUdSa0pILzg4UWM5ZS9iTThXQS9jKzdmdjI4byt6Rmt5QkNUL3NhTkc5TzZkV3VtVEptQ2o0OFAxYXRYejlQOCtaV2FtbXBTSGlZL3BWcHlFeDhmajFhcnRmaDkwMnExVEpvMENYZDNkM3IyN0VsS1NnbzNiOTdFeTh1THUzZnZXcnl1ajQrUFVSa1IwQ2VFUC8zMFUrN2V2Y3RYWDMyVmJSM3owTkJRenA0OXk5U3BVMUZWbGRhdFcxdTg3c055SzA5VG8wWU5vK2Z2eG8wYmZQUE5ONlNtcHRLM2IxK3FWS2xpTlA3T25Udk1uajJiaElRRSt2ZnZuMlBaajRkbC9iNlhMbDJhNDdpa3BLUWN4enlZT0FmOU53cGF0bXdKNkpQTFgzenhoY2sxRC84ZHkrdDd1bVhMRmlJaUlsQlYxV3dOOHB5a3BxYXlhTkVpQWdJQ3NqMzROVEF3a0xmZWVvdnZ2LytlcjcvK21vOC8vdGlvLzFFK2x3OXljWEhCdzhPRDlQUjBBSnlkbmZQMVlWVnVpdEp6S1VSQlNlSmNDQ0dFRUVJSUlVVHhsclViUFAyV2RlTjRpRTZueXpYeHRYMzdkZzRkT3NRNzc3eERRa0pDdHVOY1hGeU1rdEdwcWFtTUdqV0tTNWN1TVduU0pLTWF3dzhhT0hBZ1o4K2U1YlBQUG1QS2xDbVBKZWwwNzk0OW84U3huNThmTDcvOHN0R3U5eFVyVnJCejUwNFdMRmhnYU51N2R5ODdkdXpJY2U0MWE5Ymc0dUtDdmIwOXUzYnRBcUJhdFdvV3hiVmh3d1pPbmp5Smk0c0x3Y0hCcEtTa1lHdHJ5OHlaTTdQZExXek81TW1UalE2QlRFaEk0Sk5QUGlFbUpvWXZ2dmdpeDlJMmlxSXdhdFFvaGc0ZHl0U3BVNG1MaTZOYnQyNW1TMW9VbHRqWVdOYXVYY3VXTFZ2UWFyVUE5T3ZYTDhkcndzTENDQW9Lb20zYnRqUnAwaVRIaE95RGN2cWdxSFhyMXBRdlg5N29kNTRiYjI5dm5ucnFLUUNMUy9KWUtqRXhrWmt6WjdKMzcxNzgvUHdZTTJZTWxTdFh6dFB1VFZUVUFBQWdBRWxFUVZRY0N4Y3VKRDQrbmc4Ly9EREgzMkgzN3QwNWR1d1kyN1p0dzhmSGgrN2R1eHY2SHRWeldkUTl6dWRTaVB5U3hMa1FRZ2doaEJCQ2lPTE5VT1BjdEc2dU5WMjdkczNpVWkxdnZmVldqdjI5ZXZVeWpFbE9UbWJVcUZHY1BIbVMvdjM3bXoxd01JdXpzelBqeG8xajRNQ0JEQjA2bEpFalI5S29VU1BMYnlJZnNuYkxabG04ZURFN2R1emd6cDA3MUtsVEJ3QlhWMWRBWDdjOVBUMmQ5ZXZYRXh3Y1RMZHUzWEtjZS8vKy9Sdy9maHpRbDZNSkNRbXh1RlJEZ3dZTjZObXpKMlhLbE1IWDF4Y2ZIeCs4dkx4UUZNVW80VHQ2OUdqKyt1c3YvdmUvLzFHdVhEbDBPaDA2bmM1czJZekxseTh6Y3VSSTR1UGorZlRUVHkxNmI1MmRuWms4ZVRMRGh3OW44ZUxGbkRwMWlxRkRoMUt5WkVtTDdpTTM4K2JObzFTcFVnUUVCTEJxMVNxT0hEbEM0OGFOR1RWcUZHUEhqalU2ZlBIaXhZdEVSVVh4K3V1dkc5cUNnNE9aT0hFaXYvMzJHMU9tVEVGUkZBWU9IRWliTm0wS0piNmk0TmRmZjJYMjdOa2tKaWJ5eWl1djBMOS8venlWL0FGOUxlLzE2OWZUcEVrVG5uMzIyUnpIMnRyYU1tYk1HTUxDd2xpeVpBbGFyZFpRSHVWUlBKZm1qQmd4d3VqMXVISGo4blMvQlNYUHBTaU9KSEV1aEJCQ0NDR0VFS0o0czNVQ08xZDlqZk1peE4vZm4vWHIxMmZiLy8zMzM3TnUzVG9DQXdOSlNrcGkyclJwaG9UeXc3SjJWc2JHeGpKcTFDaGlZbUlJQ1FuaGpUZmV5RFdPc21YTEdoSzFvMGFOb212WHJvU0dodUxnNEpEcnRTa3BLZHkrZmR2aWV0SHA2ZW5FeE1Udzhzc3ZHOXF1WDcvT3pKa3o4ZlQwWk5HaVJTYUp2b01IRHpKdjNqeE9uVHJGNk5HamM2d3RQWDM2ZExSYUxabVptVGc0T0tBb0NpZFBuaVF3TU5Da1BNekRMRG5vZE51MmJSdzRjSUNQUC82WWN1WEtvYW9xUTRZTW9WS2xTaWJsY0s1Y3VjS2dRWU5JUzB2amswOCtvV1hMbHRtV0NYbTQvZVdYWDJiYXRHbU1HemVPeU1oSVZxNWNtZU51MjRzWEw3Smh3d2F6SlhrZWR1alFJUklURTVrd1lRSmVYbDdNbVRPSHdNQkF3MkdiRDM0N1lmdjI3V3phdE1ua0F4NWZYMThHRHg1TWp4NDkyTDE3OTJPdGtWOFFxcXJtMlBmenp6L3o2NisvY3VEQUFVcVhMczJFQ1JQeTlVRlNYRndja3laTndzM05qY0dEQjF0MGpZZUhCMU9tVEdISWtDRXNYNzdjc0ZPOXNKL0w3SHowMFVkbXk2Z2tKeWZuV0hNOEovSmNpaWVkSk02RkVFSUlJWVFRUWhSL0RxV0xYS2tXUlZHeVRZVHYyTEdEdFd2WDBybHpaOTU0NHcwR0RSckU1NTkvenRpeFkvSHo4ek43elpFalJ4ZzNiaHpKeWNtODg4NDdaZy9SeTA1Z1lDRFRwMDluNU1pUnJGcTFpcWlvS0diT25KbHJpWkJCZ3dZWmRsVzNhTkVpMTNYKyt1c3Z0Rm90Tld2V0JQVGxhaVpQbmt4NmVqckRoZzB6dXp1MldiTm1kTy9lbmFWTGx6SnQyalNHRHgrZVkxeDJkblpHOHl4WnNvVExseSt6Y3VYS1hHdktaMGxLU3VMOCtmT2NPM2NPYjI5dlhuenhSYUtqbzVrOWV6WXZ2dmlpWVJlcm9pajA2TkdEVHo3NWhEcDE2dENxVlN2REhCVXFWQ0E0T0pqS2xTc2I2bHNQR3piTWFKMDllL1lRR1JscDB1N241NGVMaXdzVEpreGc1ODZkMlNiY2p4MDd4dXJWcTRtTWpNVFcxdGFpQkdWY1hCeVZLbFdpY3VYS0p1cys3UERod3prbWJUMDhQT2pVcVZPdWF6NHFjK2JNeWZZQTBDeXBxYW1jUG4wYVQwOVBqaDA3Qm1CU3drT2owVEIrL0hnaUl5TUJmZW1qcjc3NkNsOWYzenpIZE8vZVBVYU9IRWxTVWhJVEprekl0a3lTT1g1K2ZreWZQcDNodzRlemMrZE9idDI2eFpRcFV3ejloZkZjUHN6ZDNaM2c0R0JxMTY2TnY3Ky9TYjlXcTJYY3VIRjRlbnBhZkIvLzllZFMvSGRJNGx3SUlZUVFRZ2doUlBIbjRGUGtTcldZYy8zNmRSWXRXc1RQUC8vTWM4ODlSNjlldmJDMXRXWGF0R21NR2pXSzk5OS9uemZlZUlPT0hUdFN1blJwbzJ2OS9QeXdzN1Bqd3c4L3BIMzc5bmxldTJMRmluenp6VGRNblRxVjRPQmdpK3BxWiszZ3pXa243NE8yYk5tQ25aMmRvWFRGb2tXTE9IbnlKS0dob1NZSFB6NG9ORFNVVzdkdXNYWHJWa3FWS2tXZlBuME1mVmx4Nm5RNmJHeHNUT0tMam80Mm14QjhPT1oxNjlaeDlPaFJvcU9qaVkrUFIxRVV5cFl0eTF0dnZjV1ZLMWNZT1hJa1pjcVVNZHBCck5QcGVPcXBwK2pZc1NOZmZmVVZOV3JVTVBwZ0l5UWt4R2lOQjNmYWczNVhlbVJrcEVsN0Zoc2JHMTU1NVJYRDY3UzBOQURPbno5UC8vNzlPWGZ1SEs2dXJuVHUzSmtPSFRvWXZSOXBhV2ttQ2VLRWhBU1NrNU9wV0xHaXlWcE9UazRFQlFVQitrVHk0c1dMaVlxS0F2VHZmLzM2OWFsZnZ6N05talhMOW5CVGMzUTZuU0h1M0tpcWlrYWp5WEhNZzdYTVc3VnF4VFBQUEFQQTdkdTMrZTY3NzB6R0s0cGlsSWgxYzNPalljT0dodGYzN3QzajAwOC81ZXpacy9UczJaUDA5SFNXTFZ2RzBLRkQ2ZG16SnkrODhJTEpjNVdUK1BoNDd0eTV3d2NmZkdDSTdXRTNidHpBM3Q3ZWJGKzVjdVdZTldzV1U2Wk1vVy9mdm8va3VYeVFoNGNIdlh2M3p2Wis3T3pzc2ozWU5FdHhmQzZGS0F5U09CZENDQ0dFRUVJSVVld3BEcVZSVXk3dzZJNVl6QjlWVmJseTVRckhqeC9uOTk5LzUvRGh3OWpiMjlPelowL2Urdi8yN2p5OHBuUHYvL2huUnlJa2lNUVFLamxtUW1qUjFwQ2NWaFExdGRHMFZUM0dZMmpWMEI3NjRMUjAwSEtVVURWVkRpckZKVXB6OEVpVlVqSDE0WmpEcFdnTktlSm9rMGhDbTVKeDc5OGZPVm0vSGRsSmRxWkc0djI2TGhkN3JYdXRkYSs5bHZYSFo5MzdlNy84c2hFMk5XalFRQ0VoSVZxelpvMDJiZHFralJzM3FuWHIxbXJYcnAyYU5HbWkrdlhycTJuVHBscXpaazJoYXpGYmMzTnowNnhacyt4dXYzanhZc1hIeDZ0Um8wWUZ0bzJPanRhaFE0Y1VFQkFnTnpjMzdkMjdWeHMyYkpDL3Y3OEdEQmlnMk5oWVkxVHJoUXNYY3AzSEcyKzhvV3ZYcnVuTEw3OVUvZnIxalpjRDJTOFFGaTFhSkI4Zkg2TjlabWFtVWY3aHhSZGZWSHA2dWpGU3RWYXRXb3FLaXBJa295Uk5VbEtTVENhVG5uMzJXZm40K0toNTgrYXFWcTJhVHA4K3JYSGp4aWsxTlZXcHFha2FQbnk0MHRMU2xKcWFha3hhbUMwNE9GaWZmUEpKcVUzbXVXZlBIa2xaMzJYdDJyVTFkdXhZOWUzYk4wY1ptdXhSMGg5Ly9MRXhzai83K3podzRJQWtxVjI3ZGpuMis5dHZ2eWt1TGs1K2ZuNmFPWE9tamgwN3B2VDBkSTBjT1ZJQkFRRTZmUGl3amh3NW9vOCsra2labVpsS1RFeFV4NDRkMWFsVEp6VnIxaXpmOHoxMTZwVCsvdmUvMjNWKzE2OWZONExXdkZqL2FxQkZpeGJHYU9xWW1CaWJ3Ym16czdObXpweXA5UFIwT1RvNnFuWHIxbkp6Y3pQV0h6OStYQmN1WE1neFQ0QzN0N2MrL2ZSVHpaNDlXNHNYTDliRER6K3NCZzBhcUdiTm1uSjBkTXh4dnBtWm1jck16RlI2ZXJvY0hCdzBhTkFnclZ5NU1zZEk4NDBiTityQ2hRdXFXcldxNHVMaUZCVVZaZFR6dDhYRHcwTno1c3lSbEhYTlMrdSt6T3VYREFXNXQrL2w4YjRFU2dMQk9RQUFBQUNnL0t0Y1c3cDFwS3g3a1VOeWNyTCsrdGUvNnZidDI1SWtkM2QzRFJnd1FFRkJRYmxHazB0Wkl5L0hqQm1qQVFNR2FQdjI3ZHEzYjUvQ3dzSWtTZTNidDFkd2NIQ3hRdk9pY0hWMXRYdVVaMFJFaEJ3Y0hEUjA2RkJsWkdSby9mcjFhdG15cGQ1NjZ5M2R1WE5IUTRZTXlkSCszdklTam82T2V1Kzk5elJwMGlUVnJWdlhXTjZqUnc4ZFBYcFV1M2J0MHZidDIzUDFyMCtmUGdvS0NwS1RrNVBtenAycjVPVGtIRzNhdG0wcktXdUNWVnRhdFdxbExsMjZxSGJ0MnFwVHA0NnFWNit1YXRXcUdlZnU2dW9xRnhjWDNieDVVMlBIanRYaHc0ZlZwVXNYdTc2VHd2TDM5OWVHRFJ2VXExY3ZEUmd3d09hbzVjREFRSjA2ZFVyNzkrL1gzcjE3YzZ4emNYRlJVRkNRdW5idEtpbnJIaHcxYXBRU0V4TWxaWTF3Yjlhc21RWU9IS2hldlhvWjkyRlFVSkNDZ29KMDU4NGRIVDE2Vk45OTk1MisvUEpMclZtelJxTkhqOWJBZ1FQejdMTzN0N2NtVEpoUVVsK0JZY3FVS1dyWnNxWHh1VjY5ZXZyblAvK3ArdlhyNTJxYjM0anBnSUFBL2ZycnIrcmZ2Nyt4N0ttbm5sTG56cDIxZS9kdUhUcDBTT2ZPbmRPaFE0Y0s3RlAycndQdUxjK1NrWkZoaE1NT0RnN3k5ZlcxdS9aNGFkeVh6ejc3YkpIcmY4K2ZQei9Yc3ZKNFh3SWx3V1N4OS9kV0FBQUFBQURjcHl5WFBwTGw4Z0k1UFAyelpMcC94b2p0MmJOSENRa0phdHUyclZxMmJGbm9FWkp4Y1hINi92dnYxYnAxYTlXclY2L0E5akV4TWZybGwxL3lMQ0ZSbW03ZnZxMDllL1lZRTVZbUp5ZkxZckdvZXZYcWtxUTFhOVlvTFMxTkZvdEY5ZXJWVTY5ZXZYS1ZkSkN5UWtoYnRkQ2xyTkdyMlV3bVU2NFNHMnZYcmxWY1hKd3NGb3Vjbkp6VW9VT0hFcDFBTURvNldrMmFOTEc3L2RXclYzWDkrblg1Ky92YnZVMSs1MThVKy9idFUzSnlzbEZmMnQ2WEw2bXBxVHA2OUtoOGZIeFVwMDZkRXV0UFNkbThlYk5DUWtMc3JtdGZFTFBaclBUMGRHVm1ac3BzTnN0c05zdGlzU2d6TTFNV2kwVVdpMFhWcWxYTGN4TGE3RFltaytrUEh3bGQyUHN5UHdjT0hKRFpiTTQxcHdIM0pSNUVCT2NBQUFBQWdITFBjdTB6V2M2L0pZZHU1NlhLaENsQVJaZWNuS3lrcENSNWUzdVhkVmNBVkZEM3oydDRBQUFBQUFDS3F2Si9TNStreGhHY0F3K0FhdFdxcVZxMWFtWGREUUFWbVAzVEJnTUFBQUFBY0wvNmIxaHVTYnRaeGgwQkFBQVZBY0U1QUFBQUFLRGNNMldQT0UrTEw5dU9BQUNBQ29IZ0hBQUFBQUJRL2xYNTc4U1pLYitVYlQ4QUFFQ0ZRSEFPQUFBQUFDai9ITjBreCtwU3l2V3k3Z2tBQUtnQUNNNEJBQUFBQUJWRFZXK0Njd0FBVUNJSXpnRUFBQUFBRllLcGlwY3NkMlBLdWhzQUFLQUNJRGdIQUFBQUFGUU1WYjJsbFArVWRTOEFBRUFGUUhBT0FBQUFBS2dZcW5oTDZiZWtqT1N5N2drQUFDam5DTTRCQUFBQUFCVkQxUVpaZnpQcUhBQUFGQlBCT1FBQUFBQ2dRakJWOFpZa1dWS29jdzRBQUlxSDRCd0FBQUFBVURHNE5NNzYrODVQWmRzUEFBQlE3aEdjQXdBQUFBQXFoc3ExSkNjUEtmbENXZmNFQUFDVWN3VG5BQUFBQUlDS28xb0xXWDRuT0FjQUFNVkRjQTRBQUFBQXFEQk0xVm95NGh3QUFCUWJ3VGtBQUFBQW9PSndiU21seFV2cHQ4cTZKd0FBb0J3ak9BY0FBQUFBVkJ6VldtYjlUYmtXQUFCUURBVG5BQUFBQUlBS3crVGFRcEprb1Z3TEFBQW9Cb0p6QUFBQUFFREZVYVdlNUZpZEVlY0FBS0JZQ000QkFBQUFBQldJU2FyZVJwYmJVV1hkRVFBQVVJNFJuQU1BQUFBQUtoUlR6WTdTcjFHU0piMnN1d0lBQU1vcGduTUFBQUFBUU1YaTNrbktUSkYrTzF2V1BRRUFBT1VVd1RrQUFBQUFvRUl4MVh4Y2ttUkpPbHJHUFFFQUFPVVZ3VGtBQUFBQW9HSnhjcGVxdFpSdUh5dnJuZ0FBZ0hLSzRCd0FBQUFBVU9HWWFuYVVKWW5nSEFBQUZBM0JPUUFBQUFDZzRuSHZKS1ZjbDFKK0x1dWVBQUNBY29qZ0hBQUFBQUJRNFpqY3UwaVNMQWw3eTdnbkFBQ2dQQ0k0QndBQUFBQlVQRlViU3RWOXBkaXZ5cm9uQUFDZ0hDSTRCd0FBQUFCVVNLWjYvV1ZKMkM5bC9GcldYUUVBQU9VTXdUa0FBQUFBb0VJeWVmYVh6R215eE84cTY2NEFBSUJ5aHVBY0FBQUFBRkF4dVRhbFhBc0FBQ2dTZ25NQUFBQUFRSVZscXZlY0xQRzdwY3pmeTdvckFBQ2dIQ0U0QndBQUFBQlVXS1o2L1NWenFpeHgzNVIxVndBQVFEbENjQTRBQUFBQXFMaGNta2cxSDVQbDJzcXk3Z2tBQUNoSENNNEJBQUFBQUJXYXFlRnIwcTNqMHExalpkMFZBQUJRVGhDY0F3QUFBQUFxTkpQbk0xSlZiMWwrV2x6V1hRRUFBT1VFd1RrQUFBQUFvR0l6T2NyVTZIVlo0blpJU1lmTHVqY0FBS0FjSURnSEFBQUFBRlI0SnUraGttdHptWDk4WDVLbHJMdVRyOXUzYnlzbUppYmZOcHMzYjliNTgrZnpiWFB3NEVFdFc3YXNKTHRXTEdscGFkcTJiWnR1M0xoUjVIMll6V2Jkdm4xYktTa3BKZGl6TEJhTFJSRVJFYnAyN1ZxSjdmUE1tVE02ZlBpd0xKYmkzM09wcWFsYXZIaXh0bTdkV2dJOUt4MlJrWkc2Y3VWS29iZnIyYk9uZHUzYWxXdDVmSHk4cGs2ZHF1dlhyeHZMenAwN3A3ZmZmbHRwYVduRjZXb3VxYW1wU2t4TUxOUTJYTitpTzNueXBEWnYzbHdpK3lxdTBucWV2dkxLSzlxMmJWdHh1cGF2QiszK0t3dU9aZDBCQUFBQUFBQktuY2xKcHBZZnluTHlMN0pjQzVYcFQ2UCs4QzVrWkdUbzVzMmJpbzJOVlVwS2lqcDE2bVN6M2ViTm03VisvWHA5KysyM2VlNHJKQ1JFUTRjT1ZhdFdyZkpzYy9yMGFXM1pza1hqeG8wcmR0OUx3c1dMRjdWNDhXSzFhZE5HSDMvOHNVd21VNkgzc1hyMWFuM3h4UmZxMjdldkprMmFWR0Q3WjU5OVZ2Mzc5OWZvMGFNTGJIdno1azE5L3ZubnFsR2poajc5OUZOVnExYXQwUDI3MTlLbFN4VWRIYTBkTzNiSTBiRjRFWXl6czdOaVkyTzFkKzllZGUvZXZVVDZWeEpTVWxKVXBVb1ZTZEtjT1hQMDE3LytWWTBhTlRMV1ZhNWNXUTRPUlJ1M21aS1NvcWlvS04yNWM4ZFlscFNVcE9QSGp5c3pNek5IMjR5TURQMzg4ODkyN2RmTHl5dlgvZmZOTjk5bzZkS2wrZjYvdXhmWHQralhkOSsrZmRxeFk0ZWVmLzc1UW0wWEh4K3Z5TWpJUWg4djI4c3Z2NXhyV1drOVQ2OWR1NmJidDI5THlubzVaQzlYVjFmOTcvLytiNEh0SG9UN3I2d1JuQU1BQUFBQUhnaW1PajJrZWtHeVhIaGZwbHBQU3E3TlMvVjQvL3JYdjNUczJESGR1blZMdDI3ZFVsSlNrakV5ME5uWldldlhyMWYxNnRXVmxKUWtEdytQVXUzTC9jRFgxMWM5ZXZUUXQ5OStxMzM3OXFsYnQyNkYydjc2OWVzS0R3K1hxNnVydG0vZnJxcFZxMnJNbURFNUF0QzB0RFJWcWxSSmxTcFZrcFFWN0ZtUFRQN3R0OTkwNjlhdFBJL3h3Z3N2YU1PR0RUcDgrTEJhdG15Wlp6dHZiMis3K2x6WWthRDJobXRCUVVINXJpOU0rRnRVWnJOWnk1Y3YxOG1USjdWdzRVSzV1cnJtYWpOdjNqeGR1WEpGcjd6eWlqcDM3bXozdnFkT25Tb3BheFNzSkMxWnNrUlZxMWFWSkNPSWZQZmRkNDNBdGwyN2Rnb0lDTkRJa1NQdDJuOUVSSVFpSXlPMWFOR2lZbjFYWE4vOHIyOTZlcm95TWpKczdqLzd4Y2ZkdTNmejdFUDJOYmNXR3h1clZhdFcyWHNhdWRnS3prdEtlSGk0VnF4WVlmUDZUSnMyTGRleTJiTm5xMXUzYnVyU3BVdU81VTVPVG5ZZHJ5TGZmL2NMZ25NQUFBQUF3QVBDSkpQdmZGa09IcFA1MUVnNWRQeEtjcXBaYWtkcjBLQ0JZbUppMUtwVksxMitmRm1IRHgvVzBxVkxWYWRPSGJtN3U4dGtNbW5yMXExYXZYcTFKazJhcENlZmZMSll4N3YzSi9iUjBkRTJsMHRTcFVxVjlNd3p6eFRyZUxhRWhZWGx1OTdaMlZuMTZ0WFR0V3ZYOG0xYnRXclZIQ05STXpJeU5HZk9IRGs1T1Nra0pFUmZmUEdGTm0zYXBPVGtaUDNQLy95UEVaNzM2OWRQUTRjTzFiQmh3Mnp1OTV0dnZ0R0tGU3NLUEkrNWMrZm11LzZiYjc0eHd2bjhaQWRiaFJsZFAzandZSFh2M3QzdTl0WjI3dHlwalJzM0ZtbmJ3a2hNVE5Tc1diTjA1c3daUGYvODgzSjJkcmJaYnNDQUFWcXlaSW5lZmZkZHRXdlhUdVBHalZQanhvMEwzSC8yaTRuZmYvOWQ1ODZkazZlbnA5emMzQ1JsaFlyUjBkSHk4dkl5cmtHdFdyWDAwRU1QR1lGZXo1NDlOVzdjT0NNQTNMcDFhNkZIazl1RDY1di85VjI0Y0tITkVqeldBZ01EODF6MzlkZGZxM0xseWptV3RXblRwbERYOGRTcFV3b09EbFpTVXBKZWVlVVZ1N2NyNmVlcHJSZUZzMmZQVnBNbVRRcjlFakZiUmIzLzdpY0U1d0FBQUFDQUI0ZWpteHdlK1V6bTQ4L0pmSEt3SEI3N2wxUXA5NmpHa3RDbFN4ZGpKR0Y0ZUxqTlVjeUJnWUdLajQvWHpKa3pGUlFVcERGanh1UzV2eHMzYnVTb3d4c2RIVzJVTE9qZXZidVdMbDFxY3p0Ynk1MmNuRW9sT0YrOWVyVmQ3ZGF0VzVmdmVuZDM5eHpCK1lvVksvVGpqejlxeXBRcHFsKy92aVpObXFUS2xTdHI2OWF0eXNqSTBOU3BVd3RWTHNJNmVBc1BEMWQwZExUR2p4OWZZSG1DelpzM0t5UWt4TzdqWkkrcXRTZGt6K2JtNXFiYXRXc2JuK1BqNHpWdjNqd0ZCd2ZuYURkMTZsUk5tVEpGZGVyVU1aWlZyMTdkN3VNVTFhRkRoN1Jnd1FLbHA2ZnJ2ZmZlMHhOUFBKRm5XeDhmSHdVSEIydjM3dDFhczJhTnhvNGRxOERBUUEwZlBseXBxYW42L2ZmZmpiWUpDUWxHYmYvWFgzOWRraFFURTZQSXlFaTk5TkpMYXRHaWhhU3NXdE5Iang3Vm1ERmpiSTVJTG9sNnovYmkrdVo5ZmExSHFQL3RiMy9MdGUzdTNidDE5dXhabSt2MjdObWpNMmZPRk9zOE1qSXk5UG5ubnlzOFBGeWVucDVhdUhCaGp1ZHZlWGllRnFRaTNuLzNHNEp6QUFBQUFNQ0RwZVpqTXJWYks4dkp3VEtmR0NDSGRwOUxsZXNVdkYwcE1KbE1HajE2dEx5OHZMUnc0VUk5OHNnamViWTlmZnEwRml4WVlIdytlUENnRGg0OEtDa3I2TGwzRk9heVpjdTBaY3VXWW8reXRWZ3NkbzlvTE9oWVJlblRwazJidEdYTEZ2WHAwMGRQUC8yMHBLenZiY0tFQ2NhRW5tYXpXVys5OVpiZCs4ejIzWGZmYWVYS2xXcmR1cldTa3BLVWxKU1VaOXY2OWVzWGV2OW1zN2xRbzBGRFEwT1ZtSmhvY3hTdXJXV2pSdVdzMWI5Z3dZSUNYMG9VVlVaR2h1YlBuNi9JeUVpMWF0VktiNy85ZHA3ZlNVcEtpbzRkTzZZREJ3N28zLy8rdHdZTUdLQlZxMVpweVpJbDJySmxpN3k5dlhYeDRrWHQyTEhEMkNZME5GU2hvYUdTcEczYnRpa3VMczVZTHNrSTFmLzBwejhwTkRSVU4yL2VsQ1I1ZW5ybUdwVXNGUzVNTENxdWI5N1g5OWxubnpYYTJ3cVZMMXk0b0xObno5cGNkL255NVdJRjU5ZXVYZE5ISDMya1M1Y3V5ZC9mWDVNblQ4NzFVdXlQZnA3R3hjWHA3Tm16dVpaSFIwZHI3OTY5T1piWk93SzlJdDEvOXl1Q2N3QUFBQURBQThkVSt5bXAvUnBaVHI4aTg3K2ZrcW50UDJYeThDL1JZMHljT0RGWFVHSmRZOVk2Z09uZHU3ZmF0R2tqTHk4dlhiaHd3ZWIrK3ZUcG96NTkraGo3eWE4a1NVbDUvLzMzRlJVVnBYLzg0eDlxMjdadHFSN0xsczJiTjJ2NTh1VnExNjZkM25qampWenJKMHlZb0xTME5OMitmVnRtczduQS9YWHUzTmtZYmJsLy8zNTk5TkZIc2xnc09udjJiSUgxc1VORFEvWDQ0NC9MemMzTkdOMXViODNnZ3RyNSt2cHE0Y0tGOHZiMmxwZVhseUlpSW94MTE2OWYxN2h4NDNJc2s3S0NybVhMbHNuTHk4dFlWcVZLbFNKTnVtb1BSMGRIT1RvNmFzaVFJUm95WkVpT1lOcGlzZWlubjM3U21ERmpkT0xFQ1lXRmhTazlQVjExNjlaVjM3NTkxYWxUSjdtN3UrdTk5OTdUcVZPbjlNZ2pqOGhrTXVuTk45L1VqaDA3dEdEQkFrMlpNc1Y0TWZMOTk5L2JOZm1ySkMxZXZGaXRXclhLOVIwdldiSkVTNVlzeWJFc3UwMUFRRUMrTDZudWJWL2NkZy9pOVMwckVSRVJXckZpaFRJek0zT1U2N25YSC8wOFBYdjJyR2JQbnAxcitkNjllL01NemgraysrOStSWEFPQUFBQUFIZ2dtZW84TFZPWGIyV09HaTdMc2Y1UzdSNHlOWnNpdVhXUVZQeHdZTkNnUWNaRWxGdTJiTkdsUzVjMFpjb1VZLzJ1WGJ0MC9QaHhUWjQ4V1pVclY4NFJVTnd2enA4L3I3dDM3eW82T3RydTRQemN1WFA2NFljZmJLNjdkT21TcEt4QVBDOHRXN2FVcjYrdnZ2NzZhNFdFaE1qRnhVVlBQdm1rOXUvZmI3TjlyMTY5NU9QakkwZkhnaU9PN09Bb0xDeE1hOWFzVVpNbVRSUWRIYTFKa3lZWklWbzJpOFdpTFZ1MmFNV0tGZXJSbzRlOHZMeGtNcGx5VEF3NmFOQ2dmSSszY2VOR21jMW12Znp5eS9rR1RwNmVuc2Evang4L2JuTWlRVnNqUXNlTkc1ZHJXV2xPM0RkNThtUkpXWk4ybmo5L1h1Zk9uZE81YytkMDVzd1ovZnJycjNKMGRKU3ZyNitHRGgycVRwMDZxVW1USnJuMjBhNWR1eHlmangwN0ppbHJZdGUwdExRY284ZFhybHlwUm8wYTJlekw1Y3VYOWRwcnJ4bWZzMGVtLy96eno1bytmYnJlZlBOTnRXblRScElVR1JtcHNMQXdvNDJMaTR2Ky9lOS9GM2krWE4vaVgxOUpPbm55Wks1bENRa0plYTdML2pWQlVTeFpza1N1cnE1YXNHQ0JVZDduZnJKKy9YcWovRW5QbmowMWF0UW9ZOExTZTB0QlBXajMzLzJJNEJ3QUFBQUE4T0J5YlNHSExudGt1YlpLbHA4V3lYSzRsMVNsdmt5MWUwclZXa2pPbmpLNU5KWnE1QTZEQ3RLeFkwZEpVbnA2dXBZdFd5WXBxd1JBOWtqT0F3Y082THZ2dmxOc2JLdysvUEJEWS9MRHdzakl5TkRseTVlMWF0VXFSVVZGMld4ejcyakV3Z1FmYytmTzFlWExseFVRRUdEM05rZU9ITkg2OWV2emJaTmZuZkNCQXdmSzE5ZFhmbjUrT24zNnRHcldyS25GaXhmbjJiNWZ2MzVHUUZxUXBLUWt6Wmt6UjFGUlVSbzhlTENHRFJ1bXpaczM2NU5QUHRIMzMzK3ZWMTk5Vlc1dWJqcDM3cHcrKyt3ei9mREREeG8xYXBRR0RCaGdjMzhqUm96STgxaS8vdnFyOFQxMDdkcFZUWnMydGF1UDdkdTN6ekVCMzQwYk56UnAwcVJjay9JTkhEaFFuM3p5aVI1NjZDRzc5bHRjSjA2YzBONjllM1h4NGtWZHZYclZxSy9zNmVtcHh4OS9YQTgvL0xCOGZYMVZwVW9WWTV2WTJOZ2MrNmhldmJwY1hGeU16Nm1wcWNaOXUzcjFhaDA1Y2tUdnYvKytzYjR3a3psbXY5REkzdC9qano5dS9MckEzZDA5Unh0Sjh2RHdrSyt2Yjc3NzVQb1c3L3BtKy92Zi81N25jZk5iVjFRZUhoNUZDczFMKzNsYVdBL1MvWGUvSWpnSEFBQUFBRHpZS2xXVnFmRUVtYnlIeS9MTFZ1bm10N0w4dkVuS3pKcTQwQ0xKb2RzUFV1WGErZThuRHdjUEhqUW1RWnd5WllvZWYveHgvZVV2ZjlHVFR6NHBGeGNYelpneFE1TW1UZEw4K2ZQbDRlRlI0UDZTazVNbFpZMVkzN1JwazV5Y25CUVNFcUpUcDA0cE9EaFlmL3ZiMzJ5V1N2and3dzhMM2ZmR2pSdXJjZVBHaGQ1T3NoMG9GVlFuMkRxVWNuZDMxN1JwMC9UNTU1L251YjhYWDN6UjVnU1JlWEZ4Y1pHSGg0ZUNnNE9Oa2JFdnZQQ0NXclJvb1FVTEZtanc0TUh5OXZiV3BVdVgxTGx6WnkxZnZqeEgyRm9ZRnk5ZU5QNTk4dVRKQW9PdDlQUjB4Y2ZINTFxZW1wb3FLYXV1dEsxMTl5Ni9jZU9HNnRTcEl5Y25wNkowTzA4V2kwVXhNVEh5OWZXVnQ3ZTM4UXVBMk5oWXhjYkdHaE1yNXVmVlYxL044UkxpNE1HRGF0YXNtVTZkT3FXK2Zmc3FQRHhjbjN6eWlUSDZmK2JNbVdyUW9JSE5mVjI3ZGswelpzeklzZXpPblR2YXNHR0RmSHg4Y2t5QWFJdWZuNS84L1B5TXoybHBhUVgyM3hyWE43ZDdyMjgyVzNXeFAvdnNNKzNidDgvbXV0RFFVTzNac3lmSHNzT0hEK3ZkZDkrMTYxeGlZbUlLTEYrUy9Ud3A3ZWRwYVpVMnFXajMzLzJLNEJ3QUFBQUFBRWx5ckM2VDF4REphNGhNRnJPVW5pU2x4VW1XekNLSDVsTFc1SllPRGc0eW04MTY5TkZIRlJvYXFyUzBOQTBmUGx5UFBmYVlaczZjcWREUVVMbTZ1dWE3bitQSGoydkxsaTFHYVlPMHREUjE3OTVkZm41K3FsT25qcnAxNjZabHk1YnB4eDkvekRYaFhreE1qSzVjdWFJeFk4WVUrVHp1UjcvLy9ydk5FYTU1Y1haMk5rYTRKaVltNnVMRmkvcmhoeDkwNnRRcC9menp6NnBhdGFxY25aMWxNcGwwN3R3NXJWeTVVbzBiTjVhM3Q3YzhQRHhVczJaTlZhMWFWVTVPVGdVR3MwZU9ISkVrTldyVVNMdDI3Y3B6MUhxMlM1Y3UyYXpqbm0zNDhPRzVsdVUxSVdwMjNlK1M5TmhqaitteHh4NlRsRFY1NS83OSs3VnAwNlljSTVEejA2OWZ2MXpMSWlJaTFMVnJWNTA2ZFVwZVhsNEtEQXhVVkZTVUVXalhyVnMzenhHdjl3WjZHUmtaK3NjLy9xSDQrSGlOSHovZXJqNnRYYnZXdU40UkVSR3FVYU9HWGR0SlhOOTcyYnErMmF4TGhRVHF3WVVBQUEvNVNVUkJWR1RMZnVGbGE1MnQvOU1OR3piVXE2KytXbUEvVnF4WUlUYzNOdzBjT0REZmRxWDlQRFdielRLYnpYYVZrQ3FLaW5iLzNhOEl6Z0VBQUFBQXVKZkpRYXBjSyt0UE1adzRjVUkvL1BDRC9QejhkT2pRSVEwZVBGaUppWWtLRHc5WDc5Njk1ZW5wcWZidDIydlJva1hHaEpONWlZcUswdG16WjlXN2QyOXQyN1pOenp6elRJN0o3QndkSGRXelowOTkvZlhYR2pseXBGR2VRcExDd3NMazZ1cXEzcjE3Rit0ODdpZng4ZkhLeU1oUTllclY3V3AvNk5BaFJVWkdLaTR1VHRldlh6ZEdtdGF0VzFlUFB2cW9Ybnp4UlhYczJGRk9UazVLVEV6VTRjT0hkZnIwYVdNYmk4Vmk3Q3NnSUVEVHAwL1A4MWgzNzk3Vjd0MjcxYUpGQy9YdjMxL3o1czNUOGVQSGpXRFNsbGF0V3VVWVZmL0xMNy9vMDA4L1ZVcEtpc2FNR2FObXpacmxhSitVbEtTbFM1Y3FNVEZSNDhhTlUvUG16ZTM2SGtwU2JHeXMzY0hxdmJMclo3Lzc3cnRHS2FQaHc0ZHI5T2pSK3ZISEh5V3BVQzk2enA4L3I1TW5UK3FwcDU2U3YzL09pWDVyMTY2dGh4OStPTmMya1pHUnVuSGpoaVNwUm8wYWRwZUc0ZnIrOGVyWHIxOWdPQ3hsQmVjMWF0UW9zTzNLbFN0TDlYbWEvWHdweklzOWV6MG85OS85Z09BY0FBQUFBSUJTWURhYnRXTEZDalZ2M2x4dDJyVFJvVU9ISkVuang0OVh6NTQ5alpHV3YvLyt1eElURTQwLzJUL0JuemR2bmhJU0VwU1FrS0E1Yythb2YvLytHalpzbUp5ZG5iVnQyemFieDN6KytlY1ZFUkdoTld2V2FPTEVpWkt5QXNvOWUvWm8yTEJocWxhdDJoOXc1cVhuWC8vNmwxeGNYT1RrNUtUZHUzZEx5cHBNMUI3Tm16Zlh1blhyVkw5K2ZYWG8wRUhObWpXVGo0K1BNVkdmTlE4UEQvWHQyMWQ5Ky9hVmxCVlV4Y1RFS0M0dVRqZHYzdFNUVHo2Wjc3RTJiOTZzMzM3N1RhKzk5cG9DQWdLMGF0VXFMVisrWE8zYXRTdHdCT3FOR3plMGFkTW1iZCsrWFJrWkdaS2tzV1BINXJ2TitQSGoxYjU5ZS9YcDAwZGR1blNSczdOenZ1MUxpcTNKQSszMXhSZGZxRk9uVHFwVjYvKy9uTW9PR1oyZG5mWFFRdzlwNHNTSjh2VDBsTVZpMFlnUkl6UjI3RmgxNnRSSlV0WWtvSXNYTHpZbUUyM2J0cTJDZzRQbDQrT1Q2MWorL3Y3eTkvZlg4T0hERlJnWXFCZGVlRUZTVmwzMXpNeE1WYXBVcVZBbE5iaStoYk5odzRaY3k2S2pvL05jbHoySmNHa3E3ZWRwWEZ5Y0pCWDR5NVNpZUZEdXYvc0J3VGtBQUFBQUFLVmc0OGFOaW82TzFvd1pNNHhSclpMazRPQ2cxYXRYNi9yMTYwcEtTc3F6dHZMNTgrZmw0ZUZoMUJpdlc3ZHVnY2VzVjYrZW5udnVPVzNldkZsUFBQR0VXclpzcWJsejU4ckx5MHN2dmZSU3laeFlHVHAwNkpET25Ea2pLU3RjSFRSb2tOMGxBK3JVcVdPTWJJNlBqOWVnUVlNS2RleHAwNmFwVzdkdUJiYTdjdVdLd3NMQzFMQmhRejMxMUZOeWRIVFUwS0ZEdFdqUklvV0VoT2oxMTErM3VWMVVWSlEyYnR5b2t5ZFBxblBuem5ybm5YYzBZOGFNSEpQMi9mVFRUenA5K3JTZWUrNDVZOW5BZ1FNMWUvWnMvZC8vL1orQ2c0TmxNcG4wK3V1di95Ry9Mb2lJaUxDN3h2eTlOYWViTm0ycVJ4OTlORmU3dExRME5XellVQ3RYcmpTV0pTY255Mkt4eU12THl3Z2lhOWV1YmJTeFdDd3ltVXhxMjdhdDl1N2RtMmNmYnR5NG9UTm56dVE1bDRDbnA2ZGF0MjZkNzNsd2ZXM0xyNmI0cWxXcmlyUXVQVDNkZURGUzBrcjdlWnI5WXVCUGYvcFRpZlEzMjROMC85MFBDTTRCQUFBQUFDZ0ZXN1pzVWR1MmJlWHY3Ni93OFBBYzYrcldyYXRhdFdxcFZxMWE4dkR3eVBGM1JFU0V3c1BERlJvYVdxVGpEaHMyVEljUEg5YXNXYlBrN2UydGhJUUVMVml3b0VnQjFKMDdkNVNRa0ZEa0NUSUw0KzdkdTVLVWI4bWFCUXNXS0NNalE1bVptYXBjdWJKTUpwUE9uajJycGsyYkZxbWt4Smd4WTR3UnpQa1pPWEtrWGZ0TFRFelVPKys4STdQWnJFbVRKaG1qUC92MTY2YzllL1lvSWlKQ0hoNGVHang0Y0s1dDNkemNWS3RXTFlXRWhLaHAwNmFLaVltUnBCd2g3ODZkTy9YVlYxL2w2bytucDZjbVRweW9FU05HS0RJeXNzQVI4U1hsK3ZYclJTN2xNWERnUUp1aGJINjFzcWRObTJaeiticDE2NHhmY015ZVBUdmY0eDQ4ZUZBSER4NjB1UzRnSUNEZjRKenJXelMySnZaZHNHQ0JkdXpZa2VkRXdWTFdoSjNyMTYvWGpCa3oxS2hSbzJMM295Z0s4enl0V2JPbW1qUnBJaWtycUhaemMxUDkrdlh6M2IvRllsRjZlcnBNSnBPdVhMbVM3NGp4QiszK3V4OFFuQU1BQUFBQVVBcjY5ZXVYNXdqbE45OThNOC90bkp5Y2luVmNGeGNYalJrelJ1Kzk5NTdPbnordklVT0dxRVdMRmtYYTF4dHZ2S0dyVjY5cSt2VHBDZ2dJS0ZhLzdwV2NuS3l3c0RCVnFWSkZsU3BWMHVuVHB5WFpuaXpRbXFPalk0NXdhZTNhdGJwNjlhbzJiTmlRYndoblM2MWF0VXJzcGNDTkd6ZjB6anZ2S0RZMlZ1UEdqWk92cjYreHptUXk2ZDEzMzlXRUNSTzBldlZxeGNmSGErellzVGxLSGpScDBrUlRwa3pKOXhnblRwd3dmb0ZnaTV1Ym01NS8vbm5qODhtVEo3VjI3VnBObno3ZFprbWE0aXBPS1krOFJqS3ZXN2N1eCtlN2QrL3Fndzgra0t1cnF5NWZ2cXpBd01BYzV5amxMSWVSM3ozUXMyZFBEUm8wU0NOR2pDaDBmN20raGZmU1N5K3BlL2Z1UmQ0K05qWlcvL25QZjhxMHpucGhucWM5ZS9aVXo1NDlsWktTb2tPSERzbmYzNy9BRWtESnljbEdTU2hKNnRpeG84MTI5K1A5OXlBZ09BY0FBQUFBb0JRTUd6YXNVSFdUUzBKbVpxWWlJaUlVR2hvcVYxZFhWYTVjV1dGaFlicDkrN2FHREJtU1o0bUt2R1JQaUdrOU1XWkpjWFYxMVRmZmZHTk1vdWZvNkNoL2YzLzE2TkVqUjd2czc5QnNOdWNhalc2eFdIVDU4bVY1ZVhubDJmYy93b0VEQjdSbzBTTDkrdXV2R2pGaWhJS0NnbksxY1hkMzEvejU4elYxNmxSOS9mWFhPblhxbEVhUEhxMC8vL25QTnZkWnBVb1Z0Vy9mWGxKV2VMeG16UnJqNWNLd1ljUFVvVU1IZGVqUVFmNysvbkoxZGJXNWovVDBkRjIrZkZrVEprelFyRm16U255Q3Y1SXE1V0hOK3NYSjhlUEh0V3paTWprNk9tcjI3Tms2Zi82OFpzMmFwZHUzYit2VlYxOHQ5UDFjVkZ6Zmd0bTZ2ZzBiTmxURGhnMXR0cTlVcVpJa0tUVTFOYythMldmUG5sWDE2dFZWcjE0OXUvcGdOcHZ0YW1ldm9qNVBJeUlpZE9mT0hmWHAwOGRZNXV6c0xIZDNkK084czFXdlhsMXZ2ZldXN3R5NUkxZFgxMXdUMjByMzcvMzNJQ0E0QndBQUFBQ2dGSlIwYUo2YW1pb3A2K2Y2a25JRU1Ca1pHZHE3ZDYrKytPSUx4Y1RFcUhYcjFucjc3YmRWdVhKbHpaMDdWMTk5OVpWMjd0eXBidDI2cVUrZlBtcmR1clZkL1Z1OGVMSGk0K01MVlNhaFNaTW1kbzFPTjVsTTJySmxpeVRib1hpMjdOSEVpeFl0eWpIeFkyWm1wbzRmUDY3YnQyL3J4UmRmVkhwNnVqRmlzbGF0V29xS2lwS2tmRXZVSkNRa0dDVUxpdUxxMWFzS0RRM1ZvVU9INU9Ua3BDbFRwdWpwcDUvT3MzMzkrdlgxNmFlZktqZzRXRWVPSE5FSEgzeWdSbzBhcVhmdjN1cmZ2Nzh4a3Y2MzMzNVRYRnljL1B6OE5IUG1UQjA3ZGt6cDZla2FPWEtrQWdJQ2RQandZUjA1Y2tRZmZmU1JNak16bFppWXFJNGRPNnBUcDA1cTFxeVpjVzA3ZGVxa2p6LytXTk9tVGRQa3laUDE0WWNmNnBGSEhpbnkrZDRyTURDd3hQWWxTU2twS2JwdzRZSk9uanlwQXdjTzZELy8rWTk2OWVxbDExNTdUUzR1THVyVXFaTkNRa0kwZi81OERSNDhXSDUrZnVyUW9ZT2VlT0lKblRoeHdxNWpYTDE2TmQ4NjZKTGs1K2NuWjJkbnJtOEpYMTlyVFpzMmxTUjk4TUVIT1VaUFMxa3Z2YTVkdTZZVEowN2tlcEZtN2RhdFd6S2J6YXBSbzRZcVZhcWsvZnYzUzVKZGt5Q1gxdk0wTmpaV1lXRmhhdGV1bmRxMmJXdnMwOC9QVDM1K2ZqYjdrdGVvL1B2OS9uc1FFSndEQUFBQUFGQU9uRDU5V3RPblR6YytaNDh1allpSTBMcDE2NVNVbEtRYU5XcG93b1FKQ2d3TU5NS051WFBuYXZmdTNRb05EZFhPblR1MWMrZE9OVzNhVlBQbnp5OHdZSEoxZFMzMGFNT3VYYnVxYTlldWhkb212N3JtUFhyMDBOR2pSN1ZyMXk1dDM3NDlWLy82OU9tam9LQWdPVGs1YWU3Y3VjWUk5bXpXNGRXOWxpOWZydVhMbHhlcXI5a1NFaEkwZnZ4NHBhYW1xbm56NXBvNmRhcGRMeGhxMUtpaFdiTm02Y0NCQXdvTkRkV1ZLMWVVa3BJaVIwZEhKU2NuYTlTb1VVYVk1K0Rnb0diTm1tbmd3SUhxMWF1WDhSSWhLQ2hJUVVGQnVuUG5qbzRlUGFydnZ2dE9YMzc1cGRhc1dhUFJvMGRyNE1DQnh2RmF0R2loZWZQbWFjcVVLUW9MQ3l2UllIWFpzbVYybDlHd3AwNzhqei8rcU1tVEo2dE9uVHJxMnJXcm5ubm1HVFZvMENCSEd5OHZMeTFjdUZBblRwelFWMTk5cFJVclZ1alBmLzV6Z2JYTnMrVlg0enpiK3ZYcjVlRGd3UFV0NGV0cnJYZnYzcnB3NFlMMjc5K3ZZOGVPNVZydjdPeXNqaDA3NnJYWFhzdHpId2NPSE5DU0pVc2taYjJJeS82VmlUMlQrSmJXOHpRc0xFeVNOSEhpUkR1L0Nkdkt5L09sb2pOWi9zamZMZ0VBQUFBQThBQUtEdy9YaWhVcjdLckIvZm5ubjJ2OSt2VzUyaVltSm1yVHBrMHltVXhxMGFLRk1VRmJmSHk4M24vL2ZmbjUrU2tvS0NqZnNnNjdkdTFTVkZTVXhvOGZMM2QzOStLZldDRnQzTGhSdTNmdjFzcVZLNHUwZldabXB2RnZrOG1VSzNCZnUzYXQ0dUxpWkxGWTVPVGtwQTRkT3RpY3lNNXNOaXNoSVVFMWF0VElzMHlFdGZqNGVKdHRJeU1qbFpLU29yNTkreFpwRktiRll0SDU4K2R6VEVpNWI5OCtKU2NucTFHalJtclNwSWxjWEZ6czJsZHFhcXFPSGowcUh4OGZtL1d1cjE2OXFqcDE2dGk5di96ODlOTlBpb3FLVW1CZ1lMNlRHVnJic1dPSGZIeDhiTlpRam9tSmtZZUhoMXhkWFJVWEY2ZTZkZXZhM1plTWpBeTcrMUJZWE4rU3ViNmw1ZkxseTlxNmRhc3lNek9WbVptcHFsV3JxbjM3OW5aTlhsbGF6OVBNekV4ZHZYclZtQ1EwUHdjUEhsU2pSbzF5dlJ6S1ZwN3V2NHFLNEJ3QUFBQUFBQUFBQUN0NS94WUtBQUFBQUFBQUFJQUhFTUU1QUFBQUFBQUFBQUJXQ000QkFBQUFBQUFBQUxCQ2NBNEFBQUFBQUFBQWdCV0Njd0FBQUFBQUFBQUFyQkNjQXdBQUFBQUFBQUJnaGVBY0FBQUFBQUFBQUFBckJPY0FBQUFBQUFBQUFGZ2hPQWNBQUFBQUFBQUF3QXJCT1FBQUFBQUFBQUFBVmdqT0FRQUFBQUFBQUFDd1FuQU9BQUFBQUFBQUFJQVZnbk1BQUFBQUFBQUFBS3dRbkFNQUFBQUFBQUFBWUlYZ0hBQUFBQUFBQUFBQUt3VG5BQUFBQUFBQUFBQllJVGdIQUFBQUFBQUFBTUFLd1RrQUFBQUFBQUFBQUZZSXpnRUFBQUFBQUFBQXNFSndEZ0FBQUFBQUFBQ0FGWUp6QUFBQUFBQUFBQUNzRUp3REFBQUFBQUFBQUdDRjRCd0FBQUFBQUFBQUFDc0U1d0FBQUFBQUFBQUFXQ0U0QndBQUFBQUFBQURBQ3NFNUFBQUFBQUFBQUFCV0NNNEJBQUFBQUFBQUFMQkNjQTRBQUFBQUFBQUFnQldDY3dBQUFBQUFBQUFBckJDY0F3QUFBQUFBQUFCZ2hlQWNBQUFBQUFBQUFBQXJCT2NBQUFBQUFBQUFBRmdoT0FjQUFBQUFBQUFBd0FyQk9RQUFBQUFBQUFBQVZnak9BUUFBQUFBQUFBQ3dRbkFPQUFBQUFBQUFBSUFWZ25NQUFBQUFBQUFBQUt3UW5BTUFBQUFBQUFBQVlJWGdIQUFBQUFBQUFBQUFLd1RuQUFBQUFBQUFBQUJZSVRnSEFBQUFBQUFBQU1BS3dUa0FBQUFBQUFBQUFGWUl6Z0VBQUFBQUFBQUFzRUp3RGdBQUFBQUFBQUNBRllKekFBQUFBQUFBQUFDc0VKd0RBQUFBQUFBQUFHQ0Y0QndBQUFBQUFBQUFBQ3NFNXdBQUFBQUFBQUFBV0NFNEJ3QUFBQUFBQUFEQUNzRTVBQUFBQUFBQUFBQldDTTRCQUFBQUFBQUFBTEJDY0E0QUFBQUFBQUFBZ0JXQ2N3QUFBQUFBQUFBQXJQdy9UNWFBSVVaUjB0WUFBQUFBU1VWT1JLNUNZSUk9IiwKCSJUaGVtZSIgOiAiIiwKCSJUeXBlIiA6ICJtaW5kIiwKCSJWZXJzaW9uIiA6ICIzNSIKfQo="/>
    </extobj>
  </extobjs>
</s:customData>
</file>

<file path=customXml/itemProps62.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1289</Words>
  <Application>WPS 演示</Application>
  <PresentationFormat>宽屏</PresentationFormat>
  <Paragraphs>188</Paragraphs>
  <Slides>21</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21</vt:i4>
      </vt:variant>
    </vt:vector>
  </HeadingPairs>
  <TitlesOfParts>
    <vt:vector size="40" baseType="lpstr">
      <vt:lpstr>Arial</vt:lpstr>
      <vt:lpstr>宋体</vt:lpstr>
      <vt:lpstr>Wingdings</vt:lpstr>
      <vt:lpstr>字由点字腾凌体</vt:lpstr>
      <vt:lpstr>禹卫书法行书繁体</vt:lpstr>
      <vt:lpstr>汉仪魏碑简</vt:lpstr>
      <vt:lpstr>腾祥范笑歌楷书简</vt:lpstr>
      <vt:lpstr>华文新魏</vt:lpstr>
      <vt:lpstr>禹卫书法行书简体</vt:lpstr>
      <vt:lpstr>微软雅黑</vt:lpstr>
      <vt:lpstr>安景臣毛笔行书</vt:lpstr>
      <vt:lpstr>字魂73号-江南手书</vt:lpstr>
      <vt:lpstr>Calibri</vt:lpstr>
      <vt:lpstr>杨任东竹石体-Extralight</vt:lpstr>
      <vt:lpstr>Times New Roman</vt:lpstr>
      <vt:lpstr>字由点字虎啸体</vt:lpstr>
      <vt:lpstr>腾祥铁山楷书简</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无岸</dc:creator>
  <cp:lastModifiedBy>YC</cp:lastModifiedBy>
  <cp:revision>46</cp:revision>
  <dcterms:created xsi:type="dcterms:W3CDTF">2019-06-03T09:34:00Z</dcterms:created>
  <dcterms:modified xsi:type="dcterms:W3CDTF">2023-07-03T01:12:16Z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v1.0_mb_x6Wqjo7AxYQlQagkHu9fOQ==</vt:lpwstr>
  </property>
  <property fmtid="{D5CDD505-2E9C-101B-9397-08002B2CF9AE}" pid="4" name="ICV">
    <vt:lpwstr>ED311EC02A5C47F7A28C25810D2C5CAA_11</vt:lpwstr>
  </property>
</Properties>
</file>