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Override PartName="/customXml/itemProps14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</p:sldMasterIdLst>
  <p:notesMasterIdLst>
    <p:notesMasterId r:id="rId23"/>
  </p:notesMasterIdLst>
  <p:sldIdLst>
    <p:sldId id="283" r:id="rId4"/>
    <p:sldId id="286" r:id="rId5"/>
    <p:sldId id="285" r:id="rId6"/>
    <p:sldId id="294" r:id="rId7"/>
    <p:sldId id="295" r:id="rId8"/>
    <p:sldId id="289" r:id="rId9"/>
    <p:sldId id="298" r:id="rId10"/>
    <p:sldId id="340" r:id="rId11"/>
    <p:sldId id="301" r:id="rId12"/>
    <p:sldId id="326" r:id="rId13"/>
    <p:sldId id="311" r:id="rId14"/>
    <p:sldId id="325" r:id="rId15"/>
    <p:sldId id="290" r:id="rId16"/>
    <p:sldId id="297" r:id="rId17"/>
    <p:sldId id="299" r:id="rId18"/>
    <p:sldId id="327" r:id="rId19"/>
    <p:sldId id="291" r:id="rId20"/>
    <p:sldId id="292" r:id="rId21"/>
    <p:sldId id="324" r:id="rId22"/>
    <p:sldId id="302" r:id="rId24"/>
    <p:sldId id="287" r:id="rId25"/>
    <p:sldId id="293" r:id="rId26"/>
    <p:sldId id="303" r:id="rId27"/>
  </p:sldIdLst>
  <p:sldSz cx="12192000" cy="6858000"/>
  <p:notesSz cx="6858000" cy="9144000"/>
  <p:embeddedFontLst>
    <p:embeddedFont>
      <p:font typeface="微软雅黑 Light" panose="020B0502040204020203" pitchFamily="34" charset="-122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微软雅黑" panose="020B0503020204020204" charset="-122"/>
      <p:regular r:id="rId38"/>
    </p:embeddedFont>
    <p:embeddedFont>
      <p:font typeface="等线" panose="02010600030101010101" charset="-122"/>
      <p:regular r:id="rId39"/>
    </p:embeddedFont>
    <p:embeddedFont>
      <p:font typeface="楷体" panose="02010609060101010101" charset="-122"/>
      <p:regular r:id="rId40"/>
    </p:embeddedFont>
    <p:embeddedFont>
      <p:font typeface="华文新魏" panose="0201080004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343C"/>
    <a:srgbClr val="FCEEE7"/>
    <a:srgbClr val="9BA370"/>
    <a:srgbClr val="BDD7D8"/>
    <a:srgbClr val="C8CAA2"/>
    <a:srgbClr val="B6CC6A"/>
    <a:srgbClr val="587640"/>
    <a:srgbClr val="F4F5F4"/>
    <a:srgbClr val="FFFFFF"/>
    <a:srgbClr val="CBE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74" y="132"/>
      </p:cViewPr>
      <p:guideLst>
        <p:guide orient="horz" pos="22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50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ustomXml" Target="../customXml/item1.xml"/><Relationship Id="rId31" Type="http://schemas.openxmlformats.org/officeDocument/2006/relationships/customXmlProps" Target="../customXml/itemProps149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41275" cap="rnd">
              <a:solidFill>
                <a:srgbClr val="CE34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Sheet1!$A$2:$A$8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</c:v>
                </c:pt>
                <c:pt idx="5">
                  <c:v>5</c:v>
                </c:pt>
                <c:pt idx="6">
                  <c:v>4.5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1004052640"/>
        <c:axId val="1241709296"/>
      </c:lineChart>
      <c:catAx>
        <c:axId val="100405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41709296"/>
        <c:crosses val="autoZero"/>
        <c:auto val="1"/>
        <c:lblAlgn val="ctr"/>
        <c:lblOffset val="100"/>
        <c:noMultiLvlLbl val="0"/>
      </c:catAx>
      <c:valAx>
        <c:axId val="1241709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0405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F1423-9176-41F0-989D-6FFD6694C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F2BB-5454-4407-84E0-90EB5569DE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4F2E8-05CB-4BAA-9699-C3DB8DDA2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37" name="矩形 36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图片包含 鲜花, 花瓶, 餐桌, 植物&#10;&#10;已生成极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19" name="矩形 18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鲜花, 花瓶, 餐桌, 植物&#10;&#10;已生成极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t="36260" r="37431" b="38375"/>
          <a:stretch>
            <a:fillRect/>
          </a:stretch>
        </p:blipFill>
        <p:spPr>
          <a:xfrm>
            <a:off x="4233746" y="2201050"/>
            <a:ext cx="3724507" cy="1254909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23" name="矩形 22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34" name="矩形 33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34" name="矩形 33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143"/>
            <a:ext cx="12192000" cy="36806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5722"/>
            <a:ext cx="12192000" cy="1836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28"/>
            <a:ext cx="12192000" cy="1836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7DCF-C454-4DE1-BFB6-41213D367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756-00CF-4010-8094-E426340148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-968848" y="733318"/>
            <a:ext cx="588704" cy="4326062"/>
            <a:chOff x="-968848" y="733318"/>
            <a:chExt cx="588704" cy="4326062"/>
          </a:xfrm>
        </p:grpSpPr>
        <p:sp>
          <p:nvSpPr>
            <p:cNvPr id="34" name="矩形 33"/>
            <p:cNvSpPr/>
            <p:nvPr userDrawn="1"/>
          </p:nvSpPr>
          <p:spPr>
            <a:xfrm>
              <a:off x="-965771" y="2229492"/>
              <a:ext cx="585627" cy="585627"/>
            </a:xfrm>
            <a:prstGeom prst="rect">
              <a:avLst/>
            </a:prstGeom>
            <a:solidFill>
              <a:srgbClr val="CE3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 userDrawn="1"/>
          </p:nvSpPr>
          <p:spPr>
            <a:xfrm>
              <a:off x="-965774" y="1481405"/>
              <a:ext cx="585627" cy="585627"/>
            </a:xfrm>
            <a:prstGeom prst="rect">
              <a:avLst/>
            </a:prstGeom>
            <a:solidFill>
              <a:srgbClr val="C8C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-965773" y="733318"/>
              <a:ext cx="585627" cy="585627"/>
            </a:xfrm>
            <a:prstGeom prst="rect">
              <a:avLst/>
            </a:prstGeom>
            <a:solidFill>
              <a:srgbClr val="9BA3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 userDrawn="1"/>
          </p:nvSpPr>
          <p:spPr>
            <a:xfrm>
              <a:off x="-967309" y="2977579"/>
              <a:ext cx="585627" cy="585627"/>
            </a:xfrm>
            <a:prstGeom prst="rect">
              <a:avLst/>
            </a:prstGeom>
            <a:solidFill>
              <a:srgbClr val="FC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 userDrawn="1"/>
          </p:nvSpPr>
          <p:spPr>
            <a:xfrm>
              <a:off x="-968847" y="3725666"/>
              <a:ext cx="585627" cy="585627"/>
            </a:xfrm>
            <a:prstGeom prst="rect">
              <a:avLst/>
            </a:prstGeom>
            <a:solidFill>
              <a:srgbClr val="BD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-968848" y="4473753"/>
              <a:ext cx="585627" cy="5856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40.png"/><Relationship Id="rId7" Type="http://schemas.openxmlformats.org/officeDocument/2006/relationships/tags" Target="../tags/tag130.xml"/><Relationship Id="rId6" Type="http://schemas.openxmlformats.org/officeDocument/2006/relationships/image" Target="../media/image39.png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1" Type="http://schemas.openxmlformats.org/officeDocument/2006/relationships/slideLayout" Target="../slideLayouts/slideLayout4.xml"/><Relationship Id="rId20" Type="http://schemas.microsoft.com/office/2007/relationships/hdphoto" Target="../media/image49.wdp"/><Relationship Id="rId2" Type="http://schemas.openxmlformats.org/officeDocument/2006/relationships/image" Target="../media/image38.png"/><Relationship Id="rId19" Type="http://schemas.openxmlformats.org/officeDocument/2006/relationships/image" Target="../media/image48.png"/><Relationship Id="rId18" Type="http://schemas.openxmlformats.org/officeDocument/2006/relationships/image" Target="../media/image47.jpeg"/><Relationship Id="rId17" Type="http://schemas.openxmlformats.org/officeDocument/2006/relationships/image" Target="../media/image46.jpeg"/><Relationship Id="rId16" Type="http://schemas.openxmlformats.org/officeDocument/2006/relationships/image" Target="../media/image45.jpeg"/><Relationship Id="rId15" Type="http://schemas.openxmlformats.org/officeDocument/2006/relationships/image" Target="../media/image44.jpeg"/><Relationship Id="rId14" Type="http://schemas.openxmlformats.org/officeDocument/2006/relationships/image" Target="../media/image43.jpeg"/><Relationship Id="rId13" Type="http://schemas.openxmlformats.org/officeDocument/2006/relationships/tags" Target="../tags/tag133.xml"/><Relationship Id="rId12" Type="http://schemas.openxmlformats.org/officeDocument/2006/relationships/image" Target="../media/image42.png"/><Relationship Id="rId11" Type="http://schemas.openxmlformats.org/officeDocument/2006/relationships/tags" Target="../tags/tag132.xml"/><Relationship Id="rId10" Type="http://schemas.openxmlformats.org/officeDocument/2006/relationships/image" Target="../media/image41.pn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5.xml"/><Relationship Id="rId2" Type="http://schemas.openxmlformats.org/officeDocument/2006/relationships/image" Target="../media/image38.png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139.xml"/><Relationship Id="rId7" Type="http://schemas.openxmlformats.org/officeDocument/2006/relationships/image" Target="../media/image56.png"/><Relationship Id="rId6" Type="http://schemas.openxmlformats.org/officeDocument/2006/relationships/tags" Target="../tags/tag138.xml"/><Relationship Id="rId5" Type="http://schemas.openxmlformats.org/officeDocument/2006/relationships/image" Target="../media/image55.jpeg"/><Relationship Id="rId4" Type="http://schemas.openxmlformats.org/officeDocument/2006/relationships/tags" Target="../tags/tag137.xml"/><Relationship Id="rId3" Type="http://schemas.openxmlformats.org/officeDocument/2006/relationships/image" Target="../media/image54.jpeg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66.jpeg"/><Relationship Id="rId23" Type="http://schemas.openxmlformats.org/officeDocument/2006/relationships/tags" Target="../tags/tag145.xml"/><Relationship Id="rId22" Type="http://schemas.openxmlformats.org/officeDocument/2006/relationships/image" Target="../media/image65.jpeg"/><Relationship Id="rId21" Type="http://schemas.openxmlformats.org/officeDocument/2006/relationships/tags" Target="../tags/tag144.xml"/><Relationship Id="rId20" Type="http://schemas.openxmlformats.org/officeDocument/2006/relationships/image" Target="../media/image64.jpeg"/><Relationship Id="rId2" Type="http://schemas.openxmlformats.org/officeDocument/2006/relationships/tags" Target="../tags/tag136.xml"/><Relationship Id="rId19" Type="http://schemas.openxmlformats.org/officeDocument/2006/relationships/image" Target="../media/image63.jpeg"/><Relationship Id="rId18" Type="http://schemas.openxmlformats.org/officeDocument/2006/relationships/tags" Target="../tags/tag143.xml"/><Relationship Id="rId17" Type="http://schemas.openxmlformats.org/officeDocument/2006/relationships/image" Target="../media/image62.jpeg"/><Relationship Id="rId16" Type="http://schemas.openxmlformats.org/officeDocument/2006/relationships/image" Target="../media/image61.jpeg"/><Relationship Id="rId15" Type="http://schemas.openxmlformats.org/officeDocument/2006/relationships/tags" Target="../tags/tag142.xml"/><Relationship Id="rId14" Type="http://schemas.openxmlformats.org/officeDocument/2006/relationships/image" Target="../media/image60.jpeg"/><Relationship Id="rId13" Type="http://schemas.openxmlformats.org/officeDocument/2006/relationships/tags" Target="../tags/tag141.xml"/><Relationship Id="rId12" Type="http://schemas.microsoft.com/office/2007/relationships/hdphoto" Target="../media/image59.wdp"/><Relationship Id="rId11" Type="http://schemas.openxmlformats.org/officeDocument/2006/relationships/image" Target="../media/image58.png"/><Relationship Id="rId10" Type="http://schemas.openxmlformats.org/officeDocument/2006/relationships/tags" Target="../tags/tag140.xml"/><Relationship Id="rId1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tags" Target="../tags/tag1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1" Type="http://schemas.openxmlformats.org/officeDocument/2006/relationships/slideLayout" Target="../slideLayouts/slideLayout4.xml"/><Relationship Id="rId40" Type="http://schemas.openxmlformats.org/officeDocument/2006/relationships/image" Target="../media/image17.svg"/><Relationship Id="rId4" Type="http://schemas.openxmlformats.org/officeDocument/2006/relationships/tags" Target="../tags/tag67.xml"/><Relationship Id="rId39" Type="http://schemas.openxmlformats.org/officeDocument/2006/relationships/image" Target="../media/image16.png"/><Relationship Id="rId38" Type="http://schemas.openxmlformats.org/officeDocument/2006/relationships/tags" Target="../tags/tag93.xml"/><Relationship Id="rId37" Type="http://schemas.openxmlformats.org/officeDocument/2006/relationships/image" Target="../media/image15.svg"/><Relationship Id="rId36" Type="http://schemas.openxmlformats.org/officeDocument/2006/relationships/image" Target="../media/image14.png"/><Relationship Id="rId35" Type="http://schemas.openxmlformats.org/officeDocument/2006/relationships/tags" Target="../tags/tag92.xml"/><Relationship Id="rId34" Type="http://schemas.openxmlformats.org/officeDocument/2006/relationships/image" Target="../media/image13.svg"/><Relationship Id="rId33" Type="http://schemas.openxmlformats.org/officeDocument/2006/relationships/image" Target="../media/image12.png"/><Relationship Id="rId32" Type="http://schemas.openxmlformats.org/officeDocument/2006/relationships/tags" Target="../tags/tag91.xml"/><Relationship Id="rId31" Type="http://schemas.openxmlformats.org/officeDocument/2006/relationships/image" Target="../media/image11.svg"/><Relationship Id="rId30" Type="http://schemas.openxmlformats.org/officeDocument/2006/relationships/image" Target="../media/image10.png"/><Relationship Id="rId3" Type="http://schemas.openxmlformats.org/officeDocument/2006/relationships/tags" Target="../tags/tag66.xml"/><Relationship Id="rId29" Type="http://schemas.openxmlformats.org/officeDocument/2006/relationships/tags" Target="../tags/tag90.xml"/><Relationship Id="rId28" Type="http://schemas.openxmlformats.org/officeDocument/2006/relationships/image" Target="../media/image9.svg"/><Relationship Id="rId27" Type="http://schemas.openxmlformats.org/officeDocument/2006/relationships/image" Target="../media/image8.png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26.jpeg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6" Type="http://schemas.openxmlformats.org/officeDocument/2006/relationships/slideLayout" Target="../slideLayouts/slideLayout4.xml"/><Relationship Id="rId35" Type="http://schemas.openxmlformats.org/officeDocument/2006/relationships/tags" Target="../tags/tag124.xml"/><Relationship Id="rId34" Type="http://schemas.openxmlformats.org/officeDocument/2006/relationships/tags" Target="../tags/tag123.xml"/><Relationship Id="rId33" Type="http://schemas.openxmlformats.org/officeDocument/2006/relationships/tags" Target="../tags/tag122.xml"/><Relationship Id="rId32" Type="http://schemas.openxmlformats.org/officeDocument/2006/relationships/tags" Target="../tags/tag121.xml"/><Relationship Id="rId31" Type="http://schemas.openxmlformats.org/officeDocument/2006/relationships/tags" Target="../tags/tag120.xml"/><Relationship Id="rId30" Type="http://schemas.openxmlformats.org/officeDocument/2006/relationships/tags" Target="../tags/tag119.xml"/><Relationship Id="rId3" Type="http://schemas.openxmlformats.org/officeDocument/2006/relationships/tags" Target="../tags/tag99.xml"/><Relationship Id="rId29" Type="http://schemas.openxmlformats.org/officeDocument/2006/relationships/tags" Target="../tags/tag118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image" Target="../media/image36.png"/><Relationship Id="rId22" Type="http://schemas.openxmlformats.org/officeDocument/2006/relationships/image" Target="../media/image35.svg"/><Relationship Id="rId21" Type="http://schemas.openxmlformats.org/officeDocument/2006/relationships/image" Target="../media/image34.png"/><Relationship Id="rId20" Type="http://schemas.openxmlformats.org/officeDocument/2006/relationships/tags" Target="../tags/tag112.xml"/><Relationship Id="rId2" Type="http://schemas.openxmlformats.org/officeDocument/2006/relationships/image" Target="../media/image29.png"/><Relationship Id="rId19" Type="http://schemas.openxmlformats.org/officeDocument/2006/relationships/image" Target="../media/image33.svg"/><Relationship Id="rId18" Type="http://schemas.openxmlformats.org/officeDocument/2006/relationships/image" Target="../media/image32.png"/><Relationship Id="rId17" Type="http://schemas.openxmlformats.org/officeDocument/2006/relationships/tags" Target="../tags/tag111.xml"/><Relationship Id="rId16" Type="http://schemas.openxmlformats.org/officeDocument/2006/relationships/image" Target="../media/image31.svg"/><Relationship Id="rId15" Type="http://schemas.openxmlformats.org/officeDocument/2006/relationships/image" Target="../media/image30.png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10590" y="2200910"/>
            <a:ext cx="10969625" cy="922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心有山海共奔赴  踵事增华载星河</a:t>
            </a:r>
            <a:endParaRPr lang="zh-CN" altLang="en-US" sz="2400" dirty="0">
              <a:solidFill>
                <a:srgbClr val="9BA37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95220" y="3370580"/>
            <a:ext cx="7445375" cy="581025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3年春学期综合学科教研组总结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89940" y="4397375"/>
            <a:ext cx="10969625" cy="76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4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2023.6.29</a:t>
            </a:r>
            <a:endParaRPr lang="en-US" altLang="zh-CN" sz="4400" dirty="0">
              <a:solidFill>
                <a:srgbClr val="9BA370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51815" y="481838"/>
          <a:ext cx="12463145" cy="2540000"/>
        </p:xfrm>
        <a:graphic>
          <a:graphicData uri="http://schemas.openxmlformats.org/drawingml/2006/table">
            <a:tbl>
              <a:tblPr/>
              <a:tblGrid>
                <a:gridCol w="402590"/>
                <a:gridCol w="871855"/>
                <a:gridCol w="536575"/>
                <a:gridCol w="4019550"/>
                <a:gridCol w="3666490"/>
                <a:gridCol w="1475740"/>
              </a:tblGrid>
              <a:tr h="198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序号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姓名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学科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论文、案例名称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发表期刊名称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时间</a:t>
                      </a:r>
                      <a:endParaRPr lang="zh-CN" altLang="en-US" sz="1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钱科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音乐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《小学音乐课堂合唱教学策略研究》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发表于省级刊物《启迪》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姚海燕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《基于大单元教学下的小学美术作业设计》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刘紫娟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《小学美术大单元教学设计与实施》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陈珂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《小学美术大单元教学的系列化作业设计》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杨洁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《新课标背景下小学美术大单元教学设计探究》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徐铭雪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科学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《让小学科学活动促进创新人才培养》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赵珍珍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科学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《小学科技创新型人才培养的方法与研究》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发表于省级刊物《教学与研究》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杨明武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信息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《浅谈如何提高小学信息课堂学生核心素养》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发表于国家级刊物《教育学文摘》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202303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224155" y="11366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附表</a:t>
            </a:r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3：论文发表、获奖一览表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469265" y="3429000"/>
          <a:ext cx="11450320" cy="3506470"/>
        </p:xfrm>
        <a:graphic>
          <a:graphicData uri="http://schemas.openxmlformats.org/drawingml/2006/table">
            <a:tbl>
              <a:tblPr/>
              <a:tblGrid>
                <a:gridCol w="467360"/>
                <a:gridCol w="656590"/>
                <a:gridCol w="473075"/>
                <a:gridCol w="3997325"/>
                <a:gridCol w="3406775"/>
                <a:gridCol w="675005"/>
                <a:gridCol w="1774190"/>
              </a:tblGrid>
              <a:tr h="353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巢杨希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美术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《“双减”政策下，小学美术作业设计的实践研究》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2022年区教育科研论文二等奖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202302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新北区教师发展中心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6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王丽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音乐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《新课标视域下小学课堂合唱教学的策略研究——以&lt;夏天的池塘&gt;大单元设计及实施为例》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2022年常州市教育学会音乐年会论文评比二等奖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202211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常州市教育学会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王丽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音乐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《“双减”背景下课后服务模式新样态建构的探索与实践》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2022年常州市第三批中小学“双减”工作优秀案例暨重点项目评选活动中重点项目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202305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常州市教育局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王丽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音乐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《新课标视域下小学课堂合唱教学的策略研究》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2022年全省基础教育教学研究论文评比二等奖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202303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江苏省中小学教学研究室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张玲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信息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《“双减”背景下小学信息技术科技社团开展的实践与思考》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2022年全省基础教育教学研究论文评比二等奖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202303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江苏省中小学教学研究室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6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杨明武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信息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《基于3D打印，在真实情境下培养学生的数字化创新》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2022年区教育科研论文一等奖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202302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新北区教师发展中心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张玲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信息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《“双减”背景下小学信息技术科技社团开展的实践与思考》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2022年区教育科研论文一等奖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202302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新北区教师发展中心</a:t>
                      </a:r>
                      <a:endParaRPr lang="zh-CN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/>
        </p:nvGraphicFramePr>
        <p:xfrm>
          <a:off x="469265" y="3187700"/>
          <a:ext cx="11449685" cy="180340"/>
        </p:xfrm>
        <a:graphic>
          <a:graphicData uri="http://schemas.openxmlformats.org/drawingml/2006/table">
            <a:tbl>
              <a:tblPr/>
              <a:tblGrid>
                <a:gridCol w="476885"/>
                <a:gridCol w="648970"/>
                <a:gridCol w="481965"/>
                <a:gridCol w="3999230"/>
                <a:gridCol w="3387090"/>
                <a:gridCol w="691515"/>
                <a:gridCol w="1764030"/>
              </a:tblGrid>
              <a:tr h="1682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序号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姓名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学科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论文、案例名称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获奖情况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时间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授奖单位</a:t>
                      </a:r>
                      <a:endParaRPr lang="zh-CN" altLang="en-US" sz="12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信息图表——金字塔图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572" t="17949" r="23600"/>
          <a:stretch>
            <a:fillRect/>
          </a:stretch>
        </p:blipFill>
        <p:spPr>
          <a:xfrm>
            <a:off x="2848610" y="1158875"/>
            <a:ext cx="4507230" cy="569912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382395" y="575310"/>
            <a:ext cx="5273040" cy="39878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以内外联动为机制，丰化教师发展内驱力  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615" y="447211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9741" y="575350"/>
            <a:ext cx="5238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3.</a:t>
            </a:r>
            <a:endParaRPr lang="en-US" altLang="zh-CN" sz="32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0" y="5060950"/>
            <a:ext cx="5418455" cy="1624965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5433060" y="1617980"/>
            <a:ext cx="1497330" cy="379730"/>
            <a:chOff x="3643" y="2704"/>
            <a:chExt cx="1925" cy="598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3643" y="2740"/>
              <a:ext cx="963" cy="562"/>
            </a:xfrm>
            <a:prstGeom prst="line">
              <a:avLst/>
            </a:prstGeom>
            <a:ln w="28575" cmpd="sng">
              <a:solidFill>
                <a:srgbClr val="CE343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 flipV="1">
              <a:off x="4606" y="2704"/>
              <a:ext cx="962" cy="36"/>
            </a:xfrm>
            <a:prstGeom prst="line">
              <a:avLst/>
            </a:prstGeom>
            <a:ln w="28575" cmpd="sng">
              <a:solidFill>
                <a:srgbClr val="CE343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6989445" y="1203960"/>
            <a:ext cx="42938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r>
              <a:rPr lang="zh-CN" altLang="en-US" sz="3600" b="1" spc="400">
                <a:latin typeface="Arial" panose="020B0604020202020204" pitchFamily="34" charset="0"/>
                <a:ea typeface="微软雅黑" panose="020B0503020204020204" charset="-122"/>
              </a:rPr>
              <a:t>内：区基本功大赛</a:t>
            </a:r>
            <a:endParaRPr lang="zh-CN" altLang="en-US" sz="3600" b="1" spc="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300000">
            <a:off x="1637030" y="5266690"/>
            <a:ext cx="1497330" cy="379730"/>
            <a:chOff x="3643" y="2704"/>
            <a:chExt cx="1925" cy="598"/>
          </a:xfrm>
        </p:grpSpPr>
        <p:cxnSp>
          <p:nvCxnSpPr>
            <p:cNvPr id="13" name="直接连接符 12"/>
            <p:cNvCxnSpPr/>
            <p:nvPr>
              <p:custDataLst>
                <p:tags r:id="rId4"/>
              </p:custDataLst>
            </p:nvPr>
          </p:nvCxnSpPr>
          <p:spPr>
            <a:xfrm flipV="1">
              <a:off x="3643" y="2740"/>
              <a:ext cx="963" cy="562"/>
            </a:xfrm>
            <a:prstGeom prst="line">
              <a:avLst/>
            </a:prstGeom>
            <a:ln w="28575" cmpd="sng">
              <a:solidFill>
                <a:srgbClr val="CE343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 flipV="1">
              <a:off x="4606" y="2704"/>
              <a:ext cx="962" cy="36"/>
            </a:xfrm>
            <a:prstGeom prst="line">
              <a:avLst/>
            </a:prstGeom>
            <a:ln w="28575" cmpd="sng">
              <a:solidFill>
                <a:srgbClr val="CE343C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122555" y="5723255"/>
            <a:ext cx="343789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r>
              <a:rPr lang="zh-CN" altLang="en-US" sz="3200" b="1" spc="400">
                <a:latin typeface="Arial" panose="020B0604020202020204" pitchFamily="34" charset="0"/>
                <a:ea typeface="微软雅黑" panose="020B0503020204020204" charset="-122"/>
              </a:rPr>
              <a:t>外：学习、吸纳</a:t>
            </a:r>
            <a:endParaRPr lang="zh-CN" altLang="en-US" sz="3200" b="1" spc="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0" name="图片 19" descr="21"/>
          <p:cNvPicPr>
            <a:picLocks noChangeAspect="1"/>
          </p:cNvPicPr>
          <p:nvPr/>
        </p:nvPicPr>
        <p:blipFill>
          <a:blip r:embed="rId6"/>
          <a:srcRect r="14328" b="4410"/>
          <a:stretch>
            <a:fillRect/>
          </a:stretch>
        </p:blipFill>
        <p:spPr>
          <a:xfrm rot="20040000">
            <a:off x="5488940" y="5093335"/>
            <a:ext cx="1283970" cy="591820"/>
          </a:xfrm>
          <a:prstGeom prst="rect">
            <a:avLst/>
          </a:prstGeom>
        </p:spPr>
      </p:pic>
      <p:pic>
        <p:nvPicPr>
          <p:cNvPr id="21" name="图片 20" descr="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r="14328" b="4410"/>
          <a:stretch>
            <a:fillRect/>
          </a:stretch>
        </p:blipFill>
        <p:spPr>
          <a:xfrm rot="1800000">
            <a:off x="3498850" y="5182870"/>
            <a:ext cx="1523365" cy="591820"/>
          </a:xfrm>
          <a:prstGeom prst="rect">
            <a:avLst/>
          </a:prstGeom>
        </p:spPr>
      </p:pic>
      <p:pic>
        <p:nvPicPr>
          <p:cNvPr id="22" name="图片 21" descr="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00000">
            <a:off x="5212080" y="3999230"/>
            <a:ext cx="1132840" cy="575310"/>
          </a:xfrm>
          <a:prstGeom prst="rect">
            <a:avLst/>
          </a:prstGeom>
        </p:spPr>
      </p:pic>
      <p:pic>
        <p:nvPicPr>
          <p:cNvPr id="23" name="图片 22" descr="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560000">
            <a:off x="3869055" y="4075430"/>
            <a:ext cx="1132840" cy="575310"/>
          </a:xfrm>
          <a:prstGeom prst="rect">
            <a:avLst/>
          </a:prstGeom>
        </p:spPr>
      </p:pic>
      <p:pic>
        <p:nvPicPr>
          <p:cNvPr id="24" name="图片 23" descr="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00000">
            <a:off x="5114925" y="3230880"/>
            <a:ext cx="864235" cy="40386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rot="1380000">
            <a:off x="4234815" y="3242310"/>
            <a:ext cx="864235" cy="403860"/>
          </a:xfrm>
          <a:prstGeom prst="rect">
            <a:avLst/>
          </a:prstGeom>
        </p:spPr>
      </p:pic>
      <p:pic>
        <p:nvPicPr>
          <p:cNvPr id="26" name="图片 25" descr="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20000">
            <a:off x="5139055" y="2526030"/>
            <a:ext cx="568325" cy="389890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rot="1440000">
            <a:off x="4551680" y="2552700"/>
            <a:ext cx="598805" cy="389890"/>
          </a:xfrm>
          <a:prstGeom prst="rect">
            <a:avLst/>
          </a:prstGeom>
        </p:spPr>
      </p:pic>
      <p:pic>
        <p:nvPicPr>
          <p:cNvPr id="28" name="图片 27" descr="QQ图片202306190959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555" y="1268095"/>
            <a:ext cx="2103755" cy="1577975"/>
          </a:xfrm>
          <a:prstGeom prst="roundRect">
            <a:avLst/>
          </a:prstGeom>
        </p:spPr>
      </p:pic>
      <p:pic>
        <p:nvPicPr>
          <p:cNvPr id="30" name="图片 29" descr="IMG_2817(20230301-120840)"/>
          <p:cNvPicPr>
            <a:picLocks noChangeAspect="1"/>
          </p:cNvPicPr>
          <p:nvPr/>
        </p:nvPicPr>
        <p:blipFill>
          <a:blip r:embed="rId15"/>
          <a:srcRect l="8251" t="17475" r="13767" b="11012"/>
          <a:stretch>
            <a:fillRect/>
          </a:stretch>
        </p:blipFill>
        <p:spPr>
          <a:xfrm>
            <a:off x="6750685" y="1858010"/>
            <a:ext cx="2240280" cy="3122295"/>
          </a:xfrm>
          <a:prstGeom prst="snip2DiagRect">
            <a:avLst/>
          </a:prstGeom>
          <a:ln w="57150">
            <a:solidFill>
              <a:srgbClr val="203F2C">
                <a:alpha val="0"/>
              </a:srgbClr>
            </a:solidFill>
            <a:prstDash val="dashDot"/>
          </a:ln>
        </p:spPr>
      </p:pic>
      <p:pic>
        <p:nvPicPr>
          <p:cNvPr id="100" name="图片 99"/>
          <p:cNvPicPr/>
          <p:nvPr/>
        </p:nvPicPr>
        <p:blipFill>
          <a:blip r:embed="rId16"/>
          <a:stretch>
            <a:fillRect/>
          </a:stretch>
        </p:blipFill>
        <p:spPr>
          <a:xfrm>
            <a:off x="9113520" y="3427095"/>
            <a:ext cx="2728595" cy="1552575"/>
          </a:xfrm>
          <a:prstGeom prst="snip1Rect">
            <a:avLst/>
          </a:prstGeom>
          <a:noFill/>
          <a:ln w="9525">
            <a:noFill/>
          </a:ln>
        </p:spPr>
      </p:pic>
      <p:pic>
        <p:nvPicPr>
          <p:cNvPr id="32" name="图片 31" descr="Cache_-3ead9f8040816fa9.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3520" y="1917065"/>
            <a:ext cx="2677795" cy="1442085"/>
          </a:xfrm>
          <a:prstGeom prst="round2Diag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18"/>
          <a:stretch>
            <a:fillRect/>
          </a:stretch>
        </p:blipFill>
        <p:spPr>
          <a:xfrm>
            <a:off x="122555" y="3023235"/>
            <a:ext cx="3259455" cy="190563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3" name="图片 32" descr="7b0a20202020227069636672616d65646573223a20222670666d38343230353430323932262673707431333326266264743233333026267764743235353026220a7d0a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/>
                </a14:imgProps>
              </a:ext>
            </a:extLst>
          </a:blip>
          <a:srcRect l="5055" t="10183" r="4490" b="9107"/>
          <a:stretch>
            <a:fillRect/>
          </a:stretch>
        </p:blipFill>
        <p:spPr>
          <a:xfrm>
            <a:off x="2362200" y="1268095"/>
            <a:ext cx="2264410" cy="1577975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28370" y="1690370"/>
            <a:ext cx="10334625" cy="33445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224155" y="8013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附表</a:t>
            </a:r>
            <a:r>
              <a:rPr lang="en-US" b="1">
                <a:solidFill>
                  <a:srgbClr val="000000"/>
                </a:solidFill>
                <a:ea typeface="宋体" panose="02010600030101010101" pitchFamily="2" charset="-122"/>
              </a:rPr>
              <a:t>4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：基本功获奖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一览表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508250" y="3688080"/>
            <a:ext cx="781685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800" dirty="0"/>
              <a:t>培养学生综合</a:t>
            </a:r>
            <a:r>
              <a:rPr lang="zh-CN" altLang="en-US" sz="2800" dirty="0"/>
              <a:t>化能力，促学生素养发展</a:t>
            </a:r>
            <a:endParaRPr lang="zh-CN" altLang="en-US" sz="28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6693021" y="1704615"/>
            <a:ext cx="541565" cy="424489"/>
            <a:chOff x="6527239" y="5601038"/>
            <a:chExt cx="492088" cy="385707"/>
          </a:xfrm>
        </p:grpSpPr>
        <p:pic>
          <p:nvPicPr>
            <p:cNvPr id="31" name="Picture 2" descr="http://img.hb.aicdn.com/abdfbcaeedb85dbf45185b6c0c52f5633f3cfe2e60c0-CoRSc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580" y="5601038"/>
              <a:ext cx="374479" cy="38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6527239" y="5601038"/>
              <a:ext cx="492088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叁</a:t>
              </a:r>
              <a:endParaRPr lang="en-US" altLang="zh-CN" dirty="0">
                <a:solidFill>
                  <a:schemeClr val="bg1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630035" y="2207895"/>
            <a:ext cx="603885" cy="152844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漠漠水田飞白鹭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阴阴夏木啭黄鹂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99853" y="1955186"/>
            <a:ext cx="1330313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叁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247140" y="755650"/>
            <a:ext cx="5407025" cy="39878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聚焦学科核心素养， 形成梯度培养目标  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615" y="691686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0036" y="758865"/>
            <a:ext cx="4819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1.</a:t>
            </a:r>
            <a:endParaRPr lang="en-US" altLang="zh-CN" sz="28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5815" y="1729740"/>
            <a:ext cx="3561715" cy="934720"/>
          </a:xfrm>
          <a:prstGeom prst="rect">
            <a:avLst/>
          </a:prstGeom>
          <a:solidFill>
            <a:srgbClr val="CE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45815" y="2961640"/>
            <a:ext cx="4960620" cy="934720"/>
          </a:xfrm>
          <a:prstGeom prst="rect">
            <a:avLst/>
          </a:prstGeom>
          <a:solidFill>
            <a:srgbClr val="CE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46450" y="4459605"/>
            <a:ext cx="5300345" cy="934720"/>
          </a:xfrm>
          <a:prstGeom prst="rect">
            <a:avLst/>
          </a:prstGeom>
          <a:solidFill>
            <a:srgbClr val="CE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883150" y="3239770"/>
            <a:ext cx="3459480" cy="45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关注学生关键能力的阶段性成长</a:t>
            </a: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63590" y="4624070"/>
            <a:ext cx="300609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促进学生能力发展</a:t>
            </a:r>
            <a:endParaRPr lang="zh-CN" altLang="en-US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18490" y="1490345"/>
            <a:ext cx="5236845" cy="4002405"/>
            <a:chOff x="2191971" y="1386576"/>
            <a:chExt cx="5612764" cy="4237355"/>
          </a:xfrm>
        </p:grpSpPr>
        <p:sp>
          <p:nvSpPr>
            <p:cNvPr id="45" name="六边形 44"/>
            <p:cNvSpPr/>
            <p:nvPr/>
          </p:nvSpPr>
          <p:spPr>
            <a:xfrm>
              <a:off x="2398981" y="4211691"/>
              <a:ext cx="5405754" cy="1412240"/>
            </a:xfrm>
            <a:prstGeom prst="hexagon">
              <a:avLst/>
            </a:prstGeom>
            <a:solidFill>
              <a:srgbClr val="E76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2398981" y="4211691"/>
              <a:ext cx="5356224" cy="706120"/>
            </a:xfrm>
            <a:custGeom>
              <a:avLst/>
              <a:gdLst>
                <a:gd name="connsiteX0" fmla="*/ 353038 w 7601049"/>
                <a:gd name="connsiteY0" fmla="*/ 0 h 706075"/>
                <a:gd name="connsiteX1" fmla="*/ 1961811 w 7601049"/>
                <a:gd name="connsiteY1" fmla="*/ 0 h 706075"/>
                <a:gd name="connsiteX2" fmla="*/ 2060867 w 7601049"/>
                <a:gd name="connsiteY2" fmla="*/ 0 h 706075"/>
                <a:gd name="connsiteX3" fmla="*/ 3669640 w 7601049"/>
                <a:gd name="connsiteY3" fmla="*/ 0 h 706075"/>
                <a:gd name="connsiteX4" fmla="*/ 3931410 w 7601049"/>
                <a:gd name="connsiteY4" fmla="*/ 0 h 706075"/>
                <a:gd name="connsiteX5" fmla="*/ 5540183 w 7601049"/>
                <a:gd name="connsiteY5" fmla="*/ 0 h 706075"/>
                <a:gd name="connsiteX6" fmla="*/ 5639239 w 7601049"/>
                <a:gd name="connsiteY6" fmla="*/ 0 h 706075"/>
                <a:gd name="connsiteX7" fmla="*/ 7248012 w 7601049"/>
                <a:gd name="connsiteY7" fmla="*/ 0 h 706075"/>
                <a:gd name="connsiteX8" fmla="*/ 7601049 w 7601049"/>
                <a:gd name="connsiteY8" fmla="*/ 706075 h 706075"/>
                <a:gd name="connsiteX9" fmla="*/ 5992276 w 7601049"/>
                <a:gd name="connsiteY9" fmla="*/ 706075 h 706075"/>
                <a:gd name="connsiteX10" fmla="*/ 5893220 w 7601049"/>
                <a:gd name="connsiteY10" fmla="*/ 706075 h 706075"/>
                <a:gd name="connsiteX11" fmla="*/ 4284447 w 7601049"/>
                <a:gd name="connsiteY11" fmla="*/ 706075 h 706075"/>
                <a:gd name="connsiteX12" fmla="*/ 3316602 w 7601049"/>
                <a:gd name="connsiteY12" fmla="*/ 706075 h 706075"/>
                <a:gd name="connsiteX13" fmla="*/ 1707829 w 7601049"/>
                <a:gd name="connsiteY13" fmla="*/ 706075 h 706075"/>
                <a:gd name="connsiteX14" fmla="*/ 1608773 w 7601049"/>
                <a:gd name="connsiteY14" fmla="*/ 706075 h 706075"/>
                <a:gd name="connsiteX15" fmla="*/ 0 w 7601049"/>
                <a:gd name="connsiteY15" fmla="*/ 706075 h 70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01049" h="706075">
                  <a:moveTo>
                    <a:pt x="353038" y="0"/>
                  </a:moveTo>
                  <a:lnTo>
                    <a:pt x="1961811" y="0"/>
                  </a:lnTo>
                  <a:lnTo>
                    <a:pt x="2060867" y="0"/>
                  </a:lnTo>
                  <a:lnTo>
                    <a:pt x="3669640" y="0"/>
                  </a:lnTo>
                  <a:lnTo>
                    <a:pt x="3931410" y="0"/>
                  </a:lnTo>
                  <a:lnTo>
                    <a:pt x="5540183" y="0"/>
                  </a:lnTo>
                  <a:lnTo>
                    <a:pt x="5639239" y="0"/>
                  </a:lnTo>
                  <a:lnTo>
                    <a:pt x="7248012" y="0"/>
                  </a:lnTo>
                  <a:lnTo>
                    <a:pt x="7601049" y="706075"/>
                  </a:lnTo>
                  <a:lnTo>
                    <a:pt x="5992276" y="706075"/>
                  </a:lnTo>
                  <a:lnTo>
                    <a:pt x="5893220" y="706075"/>
                  </a:lnTo>
                  <a:lnTo>
                    <a:pt x="4284447" y="706075"/>
                  </a:lnTo>
                  <a:lnTo>
                    <a:pt x="3316602" y="706075"/>
                  </a:lnTo>
                  <a:lnTo>
                    <a:pt x="1707829" y="706075"/>
                  </a:lnTo>
                  <a:lnTo>
                    <a:pt x="1608773" y="706075"/>
                  </a:lnTo>
                  <a:lnTo>
                    <a:pt x="0" y="70607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2617421" y="4207246"/>
              <a:ext cx="4892039" cy="266700"/>
            </a:xfrm>
            <a:custGeom>
              <a:avLst/>
              <a:gdLst>
                <a:gd name="connsiteX0" fmla="*/ 133269 w 7161513"/>
                <a:gd name="connsiteY0" fmla="*/ 0 h 266540"/>
                <a:gd name="connsiteX1" fmla="*/ 1742042 w 7161513"/>
                <a:gd name="connsiteY1" fmla="*/ 0 h 266540"/>
                <a:gd name="connsiteX2" fmla="*/ 1841098 w 7161513"/>
                <a:gd name="connsiteY2" fmla="*/ 0 h 266540"/>
                <a:gd name="connsiteX3" fmla="*/ 3449871 w 7161513"/>
                <a:gd name="connsiteY3" fmla="*/ 0 h 266540"/>
                <a:gd name="connsiteX4" fmla="*/ 3711641 w 7161513"/>
                <a:gd name="connsiteY4" fmla="*/ 0 h 266540"/>
                <a:gd name="connsiteX5" fmla="*/ 5320414 w 7161513"/>
                <a:gd name="connsiteY5" fmla="*/ 0 h 266540"/>
                <a:gd name="connsiteX6" fmla="*/ 5419470 w 7161513"/>
                <a:gd name="connsiteY6" fmla="*/ 0 h 266540"/>
                <a:gd name="connsiteX7" fmla="*/ 7028243 w 7161513"/>
                <a:gd name="connsiteY7" fmla="*/ 0 h 266540"/>
                <a:gd name="connsiteX8" fmla="*/ 7161513 w 7161513"/>
                <a:gd name="connsiteY8" fmla="*/ 266540 h 266540"/>
                <a:gd name="connsiteX9" fmla="*/ 0 w 7161513"/>
                <a:gd name="connsiteY9" fmla="*/ 266540 h 26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61513" h="266540">
                  <a:moveTo>
                    <a:pt x="133269" y="0"/>
                  </a:moveTo>
                  <a:lnTo>
                    <a:pt x="1742042" y="0"/>
                  </a:lnTo>
                  <a:lnTo>
                    <a:pt x="1841098" y="0"/>
                  </a:lnTo>
                  <a:lnTo>
                    <a:pt x="3449871" y="0"/>
                  </a:lnTo>
                  <a:lnTo>
                    <a:pt x="3711641" y="0"/>
                  </a:lnTo>
                  <a:lnTo>
                    <a:pt x="5320414" y="0"/>
                  </a:lnTo>
                  <a:lnTo>
                    <a:pt x="5419470" y="0"/>
                  </a:lnTo>
                  <a:lnTo>
                    <a:pt x="7028243" y="0"/>
                  </a:lnTo>
                  <a:lnTo>
                    <a:pt x="7161513" y="266540"/>
                  </a:lnTo>
                  <a:lnTo>
                    <a:pt x="0" y="2665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 rot="5400000">
              <a:off x="2282558" y="4121087"/>
              <a:ext cx="1412150" cy="1593324"/>
              <a:chOff x="4468733" y="2771468"/>
              <a:chExt cx="1487127" cy="1677919"/>
            </a:xfrm>
          </p:grpSpPr>
          <p:sp>
            <p:nvSpPr>
              <p:cNvPr id="48" name="Freeform 5"/>
              <p:cNvSpPr/>
              <p:nvPr/>
            </p:nvSpPr>
            <p:spPr bwMode="auto">
              <a:xfrm rot="5400000">
                <a:off x="4373337" y="2866864"/>
                <a:ext cx="1677919" cy="148712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CDCDC"/>
                  </a:gs>
                </a:gsLst>
                <a:lin ang="2700000" scaled="0"/>
              </a:gradFill>
              <a:ln w="19050">
                <a:gradFill>
                  <a:gsLst>
                    <a:gs pos="0">
                      <a:srgbClr val="ADADAD"/>
                    </a:gs>
                    <a:gs pos="66000">
                      <a:schemeClr val="bg1"/>
                    </a:gs>
                  </a:gsLst>
                  <a:lin ang="2700000" scaled="0"/>
                </a:gradFill>
              </a:ln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49" name="Freeform 5"/>
              <p:cNvSpPr/>
              <p:nvPr/>
            </p:nvSpPr>
            <p:spPr bwMode="auto">
              <a:xfrm rot="5400000">
                <a:off x="4600910" y="3068560"/>
                <a:ext cx="1222771" cy="108373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E76F70"/>
              </a:solidFill>
              <a:ln w="15875">
                <a:noFill/>
              </a:ln>
              <a:effectLst>
                <a:innerShdw blurRad="63500" dist="254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39" name="六边形 38"/>
            <p:cNvSpPr/>
            <p:nvPr/>
          </p:nvSpPr>
          <p:spPr>
            <a:xfrm>
              <a:off x="2398981" y="2798816"/>
              <a:ext cx="4363719" cy="1412240"/>
            </a:xfrm>
            <a:prstGeom prst="hexagon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2398981" y="2798181"/>
              <a:ext cx="4283709" cy="706120"/>
            </a:xfrm>
            <a:custGeom>
              <a:avLst/>
              <a:gdLst>
                <a:gd name="connsiteX0" fmla="*/ 353038 w 5992276"/>
                <a:gd name="connsiteY0" fmla="*/ 0 h 706075"/>
                <a:gd name="connsiteX1" fmla="*/ 2060867 w 5992276"/>
                <a:gd name="connsiteY1" fmla="*/ 0 h 706075"/>
                <a:gd name="connsiteX2" fmla="*/ 3931410 w 5992276"/>
                <a:gd name="connsiteY2" fmla="*/ 0 h 706075"/>
                <a:gd name="connsiteX3" fmla="*/ 5639239 w 5992276"/>
                <a:gd name="connsiteY3" fmla="*/ 0 h 706075"/>
                <a:gd name="connsiteX4" fmla="*/ 5992276 w 5992276"/>
                <a:gd name="connsiteY4" fmla="*/ 706075 h 706075"/>
                <a:gd name="connsiteX5" fmla="*/ 4284447 w 5992276"/>
                <a:gd name="connsiteY5" fmla="*/ 706075 h 706075"/>
                <a:gd name="connsiteX6" fmla="*/ 1707829 w 5992276"/>
                <a:gd name="connsiteY6" fmla="*/ 706075 h 706075"/>
                <a:gd name="connsiteX7" fmla="*/ 0 w 5992276"/>
                <a:gd name="connsiteY7" fmla="*/ 706075 h 70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2276" h="706075">
                  <a:moveTo>
                    <a:pt x="353038" y="0"/>
                  </a:moveTo>
                  <a:lnTo>
                    <a:pt x="2060867" y="0"/>
                  </a:lnTo>
                  <a:lnTo>
                    <a:pt x="3931410" y="0"/>
                  </a:lnTo>
                  <a:lnTo>
                    <a:pt x="5639239" y="0"/>
                  </a:lnTo>
                  <a:lnTo>
                    <a:pt x="5992276" y="706075"/>
                  </a:lnTo>
                  <a:lnTo>
                    <a:pt x="4284447" y="706075"/>
                  </a:lnTo>
                  <a:lnTo>
                    <a:pt x="1707829" y="706075"/>
                  </a:lnTo>
                  <a:lnTo>
                    <a:pt x="0" y="70607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636471" y="2795006"/>
              <a:ext cx="3863975" cy="230505"/>
            </a:xfrm>
            <a:custGeom>
              <a:avLst/>
              <a:gdLst>
                <a:gd name="connsiteX0" fmla="*/ 115273 w 5516748"/>
                <a:gd name="connsiteY0" fmla="*/ 0 h 230547"/>
                <a:gd name="connsiteX1" fmla="*/ 1823102 w 5516748"/>
                <a:gd name="connsiteY1" fmla="*/ 0 h 230547"/>
                <a:gd name="connsiteX2" fmla="*/ 3693645 w 5516748"/>
                <a:gd name="connsiteY2" fmla="*/ 0 h 230547"/>
                <a:gd name="connsiteX3" fmla="*/ 5401474 w 5516748"/>
                <a:gd name="connsiteY3" fmla="*/ 0 h 230547"/>
                <a:gd name="connsiteX4" fmla="*/ 5516748 w 5516748"/>
                <a:gd name="connsiteY4" fmla="*/ 230547 h 230547"/>
                <a:gd name="connsiteX5" fmla="*/ 0 w 5516748"/>
                <a:gd name="connsiteY5" fmla="*/ 230547 h 23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6748" h="230547">
                  <a:moveTo>
                    <a:pt x="115273" y="0"/>
                  </a:moveTo>
                  <a:lnTo>
                    <a:pt x="1823102" y="0"/>
                  </a:lnTo>
                  <a:lnTo>
                    <a:pt x="3693645" y="0"/>
                  </a:lnTo>
                  <a:lnTo>
                    <a:pt x="5401474" y="0"/>
                  </a:lnTo>
                  <a:lnTo>
                    <a:pt x="5516748" y="230547"/>
                  </a:lnTo>
                  <a:lnTo>
                    <a:pt x="0" y="230547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7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 rot="5400000">
              <a:off x="2282558" y="2708140"/>
              <a:ext cx="1412150" cy="1593324"/>
              <a:chOff x="4468733" y="2771468"/>
              <a:chExt cx="1487127" cy="1677919"/>
            </a:xfrm>
          </p:grpSpPr>
          <p:sp>
            <p:nvSpPr>
              <p:cNvPr id="42" name="Freeform 5"/>
              <p:cNvSpPr/>
              <p:nvPr/>
            </p:nvSpPr>
            <p:spPr bwMode="auto">
              <a:xfrm rot="5400000">
                <a:off x="4373337" y="2866864"/>
                <a:ext cx="1677919" cy="148712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CDCDC"/>
                  </a:gs>
                </a:gsLst>
                <a:lin ang="2700000" scaled="0"/>
              </a:gradFill>
              <a:ln w="19050">
                <a:gradFill>
                  <a:gsLst>
                    <a:gs pos="0">
                      <a:srgbClr val="ADADAD"/>
                    </a:gs>
                    <a:gs pos="66000">
                      <a:schemeClr val="bg1"/>
                    </a:gs>
                  </a:gsLst>
                  <a:lin ang="2700000" scaled="0"/>
                </a:gradFill>
              </a:ln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43" name="Freeform 5"/>
              <p:cNvSpPr/>
              <p:nvPr/>
            </p:nvSpPr>
            <p:spPr bwMode="auto">
              <a:xfrm rot="5400000">
                <a:off x="4600910" y="3068560"/>
                <a:ext cx="1222771" cy="108373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1ACBE"/>
              </a:solidFill>
              <a:ln w="15875">
                <a:noFill/>
              </a:ln>
              <a:effectLst>
                <a:innerShdw blurRad="63500" dist="254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  <p:sp>
          <p:nvSpPr>
            <p:cNvPr id="2" name="六边形 1"/>
            <p:cNvSpPr/>
            <p:nvPr/>
          </p:nvSpPr>
          <p:spPr>
            <a:xfrm>
              <a:off x="2398981" y="1386576"/>
              <a:ext cx="3592830" cy="1412240"/>
            </a:xfrm>
            <a:prstGeom prst="hexagon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398981" y="1386576"/>
              <a:ext cx="3592830" cy="706120"/>
            </a:xfrm>
            <a:custGeom>
              <a:avLst/>
              <a:gdLst>
                <a:gd name="connsiteX0" fmla="*/ 470772 w 5713269"/>
                <a:gd name="connsiteY0" fmla="*/ 0 h 941544"/>
                <a:gd name="connsiteX1" fmla="*/ 5242497 w 5713269"/>
                <a:gd name="connsiteY1" fmla="*/ 0 h 941544"/>
                <a:gd name="connsiteX2" fmla="*/ 5713269 w 5713269"/>
                <a:gd name="connsiteY2" fmla="*/ 941544 h 941544"/>
                <a:gd name="connsiteX3" fmla="*/ 0 w 5713269"/>
                <a:gd name="connsiteY3" fmla="*/ 941544 h 94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3269" h="941544">
                  <a:moveTo>
                    <a:pt x="470772" y="0"/>
                  </a:moveTo>
                  <a:lnTo>
                    <a:pt x="5242497" y="0"/>
                  </a:lnTo>
                  <a:lnTo>
                    <a:pt x="5713269" y="941544"/>
                  </a:lnTo>
                  <a:lnTo>
                    <a:pt x="0" y="94154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 rot="5400000">
              <a:off x="2282558" y="1295989"/>
              <a:ext cx="1412149" cy="1593324"/>
              <a:chOff x="4468733" y="2771468"/>
              <a:chExt cx="1487127" cy="1677919"/>
            </a:xfrm>
          </p:grpSpPr>
          <p:sp>
            <p:nvSpPr>
              <p:cNvPr id="3" name="Freeform 5"/>
              <p:cNvSpPr/>
              <p:nvPr/>
            </p:nvSpPr>
            <p:spPr bwMode="auto">
              <a:xfrm rot="5400000">
                <a:off x="4373337" y="2866864"/>
                <a:ext cx="1677919" cy="148712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CDCDC"/>
                  </a:gs>
                </a:gsLst>
                <a:lin ang="2700000" scaled="0"/>
              </a:gradFill>
              <a:ln w="19050">
                <a:gradFill>
                  <a:gsLst>
                    <a:gs pos="0">
                      <a:srgbClr val="ADADAD"/>
                    </a:gs>
                    <a:gs pos="66000">
                      <a:schemeClr val="bg1"/>
                    </a:gs>
                  </a:gsLst>
                  <a:lin ang="2700000" scaled="0"/>
                </a:gradFill>
              </a:ln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5400000">
                <a:off x="4600910" y="3068560"/>
                <a:ext cx="1222771" cy="108373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5875">
                <a:noFill/>
              </a:ln>
              <a:effectLst>
                <a:innerShdw blurRad="63500" dist="254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119836" y="3240430"/>
            <a:ext cx="448295" cy="451352"/>
            <a:chOff x="3771900" y="3200400"/>
            <a:chExt cx="2011680" cy="2025396"/>
          </a:xfrm>
          <a:solidFill>
            <a:schemeClr val="bg1"/>
          </a:solidFill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任意多边形 27"/>
            <p:cNvSpPr/>
            <p:nvPr/>
          </p:nvSpPr>
          <p:spPr>
            <a:xfrm>
              <a:off x="3775166" y="3370217"/>
              <a:ext cx="770708" cy="796834"/>
            </a:xfrm>
            <a:custGeom>
              <a:avLst/>
              <a:gdLst>
                <a:gd name="connsiteX0" fmla="*/ 0 w 770708"/>
                <a:gd name="connsiteY0" fmla="*/ 104503 h 796834"/>
                <a:gd name="connsiteX1" fmla="*/ 0 w 770708"/>
                <a:gd name="connsiteY1" fmla="*/ 796834 h 796834"/>
                <a:gd name="connsiteX2" fmla="*/ 770708 w 770708"/>
                <a:gd name="connsiteY2" fmla="*/ 770709 h 796834"/>
                <a:gd name="connsiteX3" fmla="*/ 770708 w 770708"/>
                <a:gd name="connsiteY3" fmla="*/ 0 h 796834"/>
                <a:gd name="connsiteX4" fmla="*/ 0 w 770708"/>
                <a:gd name="connsiteY4" fmla="*/ 104503 h 7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708" h="796834">
                  <a:moveTo>
                    <a:pt x="0" y="104503"/>
                  </a:moveTo>
                  <a:lnTo>
                    <a:pt x="0" y="796834"/>
                  </a:lnTo>
                  <a:lnTo>
                    <a:pt x="770708" y="770709"/>
                  </a:lnTo>
                  <a:lnTo>
                    <a:pt x="770708" y="0"/>
                  </a:lnTo>
                  <a:lnTo>
                    <a:pt x="0" y="104503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4704588" y="3200400"/>
              <a:ext cx="1078992" cy="937260"/>
            </a:xfrm>
            <a:custGeom>
              <a:avLst/>
              <a:gdLst>
                <a:gd name="connsiteX0" fmla="*/ 0 w 1078992"/>
                <a:gd name="connsiteY0" fmla="*/ 155448 h 937260"/>
                <a:gd name="connsiteX1" fmla="*/ 1078992 w 1078992"/>
                <a:gd name="connsiteY1" fmla="*/ 0 h 937260"/>
                <a:gd name="connsiteX2" fmla="*/ 1078992 w 1078992"/>
                <a:gd name="connsiteY2" fmla="*/ 928116 h 937260"/>
                <a:gd name="connsiteX3" fmla="*/ 9144 w 1078992"/>
                <a:gd name="connsiteY3" fmla="*/ 937260 h 937260"/>
                <a:gd name="connsiteX4" fmla="*/ 0 w 1078992"/>
                <a:gd name="connsiteY4" fmla="*/ 155448 h 93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992" h="937260">
                  <a:moveTo>
                    <a:pt x="0" y="155448"/>
                  </a:moveTo>
                  <a:lnTo>
                    <a:pt x="1078992" y="0"/>
                  </a:lnTo>
                  <a:lnTo>
                    <a:pt x="1078992" y="928116"/>
                  </a:lnTo>
                  <a:lnTo>
                    <a:pt x="9144" y="937260"/>
                  </a:lnTo>
                  <a:lnTo>
                    <a:pt x="0" y="155448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3771900" y="4279392"/>
              <a:ext cx="772668" cy="786384"/>
            </a:xfrm>
            <a:custGeom>
              <a:avLst/>
              <a:gdLst>
                <a:gd name="connsiteX0" fmla="*/ 0 w 772668"/>
                <a:gd name="connsiteY0" fmla="*/ 0 h 786384"/>
                <a:gd name="connsiteX1" fmla="*/ 772668 w 772668"/>
                <a:gd name="connsiteY1" fmla="*/ 13716 h 786384"/>
                <a:gd name="connsiteX2" fmla="*/ 772668 w 772668"/>
                <a:gd name="connsiteY2" fmla="*/ 786384 h 786384"/>
                <a:gd name="connsiteX3" fmla="*/ 4572 w 772668"/>
                <a:gd name="connsiteY3" fmla="*/ 667512 h 786384"/>
                <a:gd name="connsiteX4" fmla="*/ 0 w 772668"/>
                <a:gd name="connsiteY4" fmla="*/ 0 h 78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668" h="786384">
                  <a:moveTo>
                    <a:pt x="0" y="0"/>
                  </a:moveTo>
                  <a:lnTo>
                    <a:pt x="772668" y="13716"/>
                  </a:lnTo>
                  <a:lnTo>
                    <a:pt x="772668" y="786384"/>
                  </a:lnTo>
                  <a:lnTo>
                    <a:pt x="4572" y="6675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4704587" y="4293109"/>
              <a:ext cx="1076201" cy="932687"/>
            </a:xfrm>
            <a:custGeom>
              <a:avLst/>
              <a:gdLst>
                <a:gd name="connsiteX0" fmla="*/ 0 w 1092708"/>
                <a:gd name="connsiteY0" fmla="*/ 0 h 932688"/>
                <a:gd name="connsiteX1" fmla="*/ 0 w 1092708"/>
                <a:gd name="connsiteY1" fmla="*/ 795528 h 932688"/>
                <a:gd name="connsiteX2" fmla="*/ 1092708 w 1092708"/>
                <a:gd name="connsiteY2" fmla="*/ 932688 h 932688"/>
                <a:gd name="connsiteX3" fmla="*/ 1092708 w 1092708"/>
                <a:gd name="connsiteY3" fmla="*/ 9144 h 932688"/>
                <a:gd name="connsiteX4" fmla="*/ 0 w 1092708"/>
                <a:gd name="connsiteY4" fmla="*/ 0 h 9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2708" h="932688">
                  <a:moveTo>
                    <a:pt x="0" y="0"/>
                  </a:moveTo>
                  <a:lnTo>
                    <a:pt x="0" y="795528"/>
                  </a:lnTo>
                  <a:lnTo>
                    <a:pt x="1092708" y="932688"/>
                  </a:lnTo>
                  <a:lnTo>
                    <a:pt x="1092708" y="9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prstClr val="white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88246" y="4493125"/>
            <a:ext cx="479295" cy="577773"/>
            <a:chOff x="4141788" y="809625"/>
            <a:chExt cx="3600450" cy="4340225"/>
          </a:xfrm>
          <a:solidFill>
            <a:schemeClr val="bg1"/>
          </a:solidFill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Freeform 7"/>
            <p:cNvSpPr/>
            <p:nvPr/>
          </p:nvSpPr>
          <p:spPr bwMode="auto">
            <a:xfrm>
              <a:off x="4141788" y="1774825"/>
              <a:ext cx="3600450" cy="3375025"/>
            </a:xfrm>
            <a:custGeom>
              <a:avLst/>
              <a:gdLst>
                <a:gd name="T0" fmla="*/ 923 w 958"/>
                <a:gd name="T1" fmla="*/ 114 h 898"/>
                <a:gd name="T2" fmla="*/ 721 w 958"/>
                <a:gd name="T3" fmla="*/ 0 h 898"/>
                <a:gd name="T4" fmla="*/ 508 w 958"/>
                <a:gd name="T5" fmla="*/ 65 h 898"/>
                <a:gd name="T6" fmla="*/ 326 w 958"/>
                <a:gd name="T7" fmla="*/ 3 h 898"/>
                <a:gd name="T8" fmla="*/ 0 w 958"/>
                <a:gd name="T9" fmla="*/ 341 h 898"/>
                <a:gd name="T10" fmla="*/ 107 w 958"/>
                <a:gd name="T11" fmla="*/ 734 h 898"/>
                <a:gd name="T12" fmla="*/ 301 w 958"/>
                <a:gd name="T13" fmla="*/ 898 h 898"/>
                <a:gd name="T14" fmla="*/ 494 w 958"/>
                <a:gd name="T15" fmla="*/ 849 h 898"/>
                <a:gd name="T16" fmla="*/ 681 w 958"/>
                <a:gd name="T17" fmla="*/ 894 h 898"/>
                <a:gd name="T18" fmla="*/ 958 w 958"/>
                <a:gd name="T19" fmla="*/ 583 h 898"/>
                <a:gd name="T20" fmla="*/ 956 w 958"/>
                <a:gd name="T21" fmla="*/ 567 h 898"/>
                <a:gd name="T22" fmla="*/ 956 w 958"/>
                <a:gd name="T23" fmla="*/ 559 h 898"/>
                <a:gd name="T24" fmla="*/ 812 w 958"/>
                <a:gd name="T25" fmla="*/ 327 h 898"/>
                <a:gd name="T26" fmla="*/ 920 w 958"/>
                <a:gd name="T27" fmla="*/ 116 h 898"/>
                <a:gd name="T28" fmla="*/ 923 w 958"/>
                <a:gd name="T29" fmla="*/ 114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8" h="898">
                  <a:moveTo>
                    <a:pt x="923" y="114"/>
                  </a:moveTo>
                  <a:cubicBezTo>
                    <a:pt x="877" y="57"/>
                    <a:pt x="816" y="0"/>
                    <a:pt x="721" y="0"/>
                  </a:cubicBezTo>
                  <a:cubicBezTo>
                    <a:pt x="655" y="0"/>
                    <a:pt x="599" y="65"/>
                    <a:pt x="508" y="65"/>
                  </a:cubicBezTo>
                  <a:cubicBezTo>
                    <a:pt x="435" y="65"/>
                    <a:pt x="405" y="3"/>
                    <a:pt x="326" y="3"/>
                  </a:cubicBezTo>
                  <a:cubicBezTo>
                    <a:pt x="162" y="3"/>
                    <a:pt x="0" y="150"/>
                    <a:pt x="0" y="341"/>
                  </a:cubicBezTo>
                  <a:cubicBezTo>
                    <a:pt x="0" y="442"/>
                    <a:pt x="33" y="598"/>
                    <a:pt x="107" y="734"/>
                  </a:cubicBezTo>
                  <a:cubicBezTo>
                    <a:pt x="161" y="834"/>
                    <a:pt x="227" y="898"/>
                    <a:pt x="301" y="898"/>
                  </a:cubicBezTo>
                  <a:cubicBezTo>
                    <a:pt x="355" y="898"/>
                    <a:pt x="418" y="849"/>
                    <a:pt x="494" y="849"/>
                  </a:cubicBezTo>
                  <a:cubicBezTo>
                    <a:pt x="560" y="849"/>
                    <a:pt x="621" y="894"/>
                    <a:pt x="681" y="894"/>
                  </a:cubicBezTo>
                  <a:cubicBezTo>
                    <a:pt x="825" y="894"/>
                    <a:pt x="958" y="707"/>
                    <a:pt x="958" y="583"/>
                  </a:cubicBezTo>
                  <a:cubicBezTo>
                    <a:pt x="958" y="576"/>
                    <a:pt x="956" y="572"/>
                    <a:pt x="956" y="567"/>
                  </a:cubicBezTo>
                  <a:cubicBezTo>
                    <a:pt x="956" y="559"/>
                    <a:pt x="956" y="559"/>
                    <a:pt x="956" y="559"/>
                  </a:cubicBezTo>
                  <a:cubicBezTo>
                    <a:pt x="863" y="509"/>
                    <a:pt x="812" y="434"/>
                    <a:pt x="812" y="327"/>
                  </a:cubicBezTo>
                  <a:cubicBezTo>
                    <a:pt x="812" y="240"/>
                    <a:pt x="850" y="164"/>
                    <a:pt x="920" y="116"/>
                  </a:cubicBezTo>
                  <a:cubicBezTo>
                    <a:pt x="923" y="114"/>
                    <a:pt x="923" y="114"/>
                    <a:pt x="92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prstClr val="black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>
              <a:off x="6021388" y="809625"/>
              <a:ext cx="792163" cy="1135063"/>
            </a:xfrm>
            <a:custGeom>
              <a:avLst/>
              <a:gdLst>
                <a:gd name="T0" fmla="*/ 5 w 211"/>
                <a:gd name="T1" fmla="*/ 302 h 302"/>
                <a:gd name="T2" fmla="*/ 211 w 211"/>
                <a:gd name="T3" fmla="*/ 47 h 302"/>
                <a:gd name="T4" fmla="*/ 208 w 211"/>
                <a:gd name="T5" fmla="*/ 6 h 302"/>
                <a:gd name="T6" fmla="*/ 207 w 211"/>
                <a:gd name="T7" fmla="*/ 0 h 302"/>
                <a:gd name="T8" fmla="*/ 0 w 211"/>
                <a:gd name="T9" fmla="*/ 249 h 302"/>
                <a:gd name="T10" fmla="*/ 5 w 211"/>
                <a:gd name="T11" fmla="*/ 295 h 302"/>
                <a:gd name="T12" fmla="*/ 5 w 211"/>
                <a:gd name="T13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02">
                  <a:moveTo>
                    <a:pt x="5" y="302"/>
                  </a:moveTo>
                  <a:cubicBezTo>
                    <a:pt x="112" y="268"/>
                    <a:pt x="211" y="188"/>
                    <a:pt x="211" y="47"/>
                  </a:cubicBezTo>
                  <a:cubicBezTo>
                    <a:pt x="211" y="36"/>
                    <a:pt x="210" y="22"/>
                    <a:pt x="208" y="6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98" y="30"/>
                    <a:pt x="0" y="115"/>
                    <a:pt x="0" y="249"/>
                  </a:cubicBezTo>
                  <a:cubicBezTo>
                    <a:pt x="0" y="262"/>
                    <a:pt x="1" y="278"/>
                    <a:pt x="5" y="295"/>
                  </a:cubicBezTo>
                  <a:cubicBezTo>
                    <a:pt x="5" y="302"/>
                    <a:pt x="5" y="302"/>
                    <a:pt x="5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solidFill>
                  <a:prstClr val="black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40" name="椭圆 70"/>
          <p:cNvSpPr/>
          <p:nvPr/>
        </p:nvSpPr>
        <p:spPr>
          <a:xfrm>
            <a:off x="1032942" y="1819596"/>
            <a:ext cx="567045" cy="683489"/>
          </a:xfrm>
          <a:custGeom>
            <a:avLst/>
            <a:gdLst/>
            <a:ahLst/>
            <a:cxnLst/>
            <a:rect l="l" t="t" r="r" b="b"/>
            <a:pathLst>
              <a:path w="1674290" h="2018114">
                <a:moveTo>
                  <a:pt x="307141" y="691642"/>
                </a:moveTo>
                <a:lnTo>
                  <a:pt x="1378912" y="691642"/>
                </a:lnTo>
                <a:lnTo>
                  <a:pt x="1369387" y="1458335"/>
                </a:lnTo>
                <a:cubicBezTo>
                  <a:pt x="1369387" y="1541769"/>
                  <a:pt x="1301750" y="1609406"/>
                  <a:pt x="1218316" y="1609406"/>
                </a:cubicBezTo>
                <a:lnTo>
                  <a:pt x="1158892" y="1609406"/>
                </a:lnTo>
                <a:lnTo>
                  <a:pt x="1158892" y="1898352"/>
                </a:lnTo>
                <a:cubicBezTo>
                  <a:pt x="1158892" y="1964495"/>
                  <a:pt x="1105273" y="2018114"/>
                  <a:pt x="1039130" y="2018114"/>
                </a:cubicBezTo>
                <a:cubicBezTo>
                  <a:pt x="972987" y="2018114"/>
                  <a:pt x="919368" y="1964495"/>
                  <a:pt x="919368" y="1898352"/>
                </a:cubicBezTo>
                <a:lnTo>
                  <a:pt x="919368" y="1609406"/>
                </a:lnTo>
                <a:lnTo>
                  <a:pt x="765901" y="1609406"/>
                </a:lnTo>
                <a:lnTo>
                  <a:pt x="765901" y="1898351"/>
                </a:lnTo>
                <a:cubicBezTo>
                  <a:pt x="765901" y="1964494"/>
                  <a:pt x="712282" y="2018113"/>
                  <a:pt x="646139" y="2018113"/>
                </a:cubicBezTo>
                <a:cubicBezTo>
                  <a:pt x="579996" y="2018113"/>
                  <a:pt x="526377" y="1964494"/>
                  <a:pt x="526377" y="1898351"/>
                </a:cubicBezTo>
                <a:lnTo>
                  <a:pt x="526377" y="1609406"/>
                </a:lnTo>
                <a:lnTo>
                  <a:pt x="458213" y="1609406"/>
                </a:lnTo>
                <a:cubicBezTo>
                  <a:pt x="374779" y="1609406"/>
                  <a:pt x="307141" y="1541769"/>
                  <a:pt x="307141" y="1458335"/>
                </a:cubicBezTo>
                <a:lnTo>
                  <a:pt x="307141" y="1156202"/>
                </a:lnTo>
                <a:lnTo>
                  <a:pt x="307141" y="854070"/>
                </a:lnTo>
                <a:close/>
                <a:moveTo>
                  <a:pt x="1554528" y="683951"/>
                </a:moveTo>
                <a:cubicBezTo>
                  <a:pt x="1620671" y="683951"/>
                  <a:pt x="1674290" y="737570"/>
                  <a:pt x="1674290" y="803713"/>
                </a:cubicBezTo>
                <a:lnTo>
                  <a:pt x="1674290" y="1299148"/>
                </a:lnTo>
                <a:cubicBezTo>
                  <a:pt x="1674290" y="1365291"/>
                  <a:pt x="1620671" y="1418910"/>
                  <a:pt x="1554528" y="1418910"/>
                </a:cubicBezTo>
                <a:cubicBezTo>
                  <a:pt x="1488385" y="1418910"/>
                  <a:pt x="1434766" y="1365291"/>
                  <a:pt x="1434766" y="1299148"/>
                </a:cubicBezTo>
                <a:lnTo>
                  <a:pt x="1434766" y="803713"/>
                </a:lnTo>
                <a:cubicBezTo>
                  <a:pt x="1434766" y="737570"/>
                  <a:pt x="1488385" y="683951"/>
                  <a:pt x="1554528" y="683951"/>
                </a:cubicBezTo>
                <a:close/>
                <a:moveTo>
                  <a:pt x="119762" y="683950"/>
                </a:moveTo>
                <a:cubicBezTo>
                  <a:pt x="185905" y="683950"/>
                  <a:pt x="239524" y="737569"/>
                  <a:pt x="239524" y="803712"/>
                </a:cubicBezTo>
                <a:lnTo>
                  <a:pt x="239524" y="1299147"/>
                </a:lnTo>
                <a:cubicBezTo>
                  <a:pt x="239524" y="1365290"/>
                  <a:pt x="185905" y="1418909"/>
                  <a:pt x="119762" y="1418909"/>
                </a:cubicBezTo>
                <a:cubicBezTo>
                  <a:pt x="53619" y="1418909"/>
                  <a:pt x="0" y="1365290"/>
                  <a:pt x="0" y="1299147"/>
                </a:cubicBezTo>
                <a:lnTo>
                  <a:pt x="0" y="803712"/>
                </a:lnTo>
                <a:cubicBezTo>
                  <a:pt x="0" y="737569"/>
                  <a:pt x="53619" y="683950"/>
                  <a:pt x="119762" y="683950"/>
                </a:cubicBezTo>
                <a:close/>
                <a:moveTo>
                  <a:pt x="1058285" y="381191"/>
                </a:moveTo>
                <a:cubicBezTo>
                  <a:pt x="1028091" y="381191"/>
                  <a:pt x="1003614" y="405668"/>
                  <a:pt x="1003614" y="435862"/>
                </a:cubicBezTo>
                <a:cubicBezTo>
                  <a:pt x="1003614" y="466056"/>
                  <a:pt x="1028091" y="490533"/>
                  <a:pt x="1058285" y="490533"/>
                </a:cubicBezTo>
                <a:cubicBezTo>
                  <a:pt x="1088479" y="490533"/>
                  <a:pt x="1112956" y="466056"/>
                  <a:pt x="1112956" y="435862"/>
                </a:cubicBezTo>
                <a:cubicBezTo>
                  <a:pt x="1112956" y="405668"/>
                  <a:pt x="1088479" y="381191"/>
                  <a:pt x="1058285" y="381191"/>
                </a:cubicBezTo>
                <a:close/>
                <a:moveTo>
                  <a:pt x="620445" y="381191"/>
                </a:moveTo>
                <a:cubicBezTo>
                  <a:pt x="590251" y="381191"/>
                  <a:pt x="565774" y="405668"/>
                  <a:pt x="565774" y="435862"/>
                </a:cubicBezTo>
                <a:cubicBezTo>
                  <a:pt x="565774" y="466056"/>
                  <a:pt x="590251" y="490533"/>
                  <a:pt x="620445" y="490533"/>
                </a:cubicBezTo>
                <a:cubicBezTo>
                  <a:pt x="650639" y="490533"/>
                  <a:pt x="675116" y="466056"/>
                  <a:pt x="675116" y="435862"/>
                </a:cubicBezTo>
                <a:cubicBezTo>
                  <a:pt x="675116" y="405668"/>
                  <a:pt x="650639" y="381191"/>
                  <a:pt x="620445" y="381191"/>
                </a:cubicBezTo>
                <a:close/>
                <a:moveTo>
                  <a:pt x="508384" y="1373"/>
                </a:moveTo>
                <a:cubicBezTo>
                  <a:pt x="515956" y="3701"/>
                  <a:pt x="522639" y="8917"/>
                  <a:pt x="526639" y="16470"/>
                </a:cubicBezTo>
                <a:lnTo>
                  <a:pt x="615978" y="185144"/>
                </a:lnTo>
                <a:cubicBezTo>
                  <a:pt x="687009" y="148129"/>
                  <a:pt x="767930" y="128483"/>
                  <a:pt x="853439" y="128483"/>
                </a:cubicBezTo>
                <a:cubicBezTo>
                  <a:pt x="932860" y="128483"/>
                  <a:pt x="1008322" y="145431"/>
                  <a:pt x="1075718" y="177325"/>
                </a:cubicBezTo>
                <a:lnTo>
                  <a:pt x="1150798" y="40824"/>
                </a:lnTo>
                <a:cubicBezTo>
                  <a:pt x="1154917" y="33335"/>
                  <a:pt x="1161682" y="28224"/>
                  <a:pt x="1169289" y="26016"/>
                </a:cubicBezTo>
                <a:cubicBezTo>
                  <a:pt x="1176896" y="23808"/>
                  <a:pt x="1185346" y="24501"/>
                  <a:pt x="1192835" y="28621"/>
                </a:cubicBezTo>
                <a:cubicBezTo>
                  <a:pt x="1207813" y="36859"/>
                  <a:pt x="1213277" y="55680"/>
                  <a:pt x="1205038" y="70658"/>
                </a:cubicBezTo>
                <a:lnTo>
                  <a:pt x="1130773" y="205677"/>
                </a:lnTo>
                <a:cubicBezTo>
                  <a:pt x="1280708" y="293097"/>
                  <a:pt x="1383706" y="450928"/>
                  <a:pt x="1395615" y="633899"/>
                </a:cubicBezTo>
                <a:lnTo>
                  <a:pt x="311263" y="633899"/>
                </a:lnTo>
                <a:cubicBezTo>
                  <a:pt x="322782" y="456918"/>
                  <a:pt x="419524" y="303459"/>
                  <a:pt x="560939" y="213488"/>
                </a:cubicBezTo>
                <a:lnTo>
                  <a:pt x="471935" y="45445"/>
                </a:lnTo>
                <a:cubicBezTo>
                  <a:pt x="463934" y="30339"/>
                  <a:pt x="469694" y="11606"/>
                  <a:pt x="484800" y="3605"/>
                </a:cubicBezTo>
                <a:cubicBezTo>
                  <a:pt x="492353" y="-395"/>
                  <a:pt x="500812" y="-955"/>
                  <a:pt x="508384" y="1373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2400" dirty="0">
              <a:solidFill>
                <a:srgbClr val="F4E0B9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261870" y="1900555"/>
            <a:ext cx="1662430" cy="4603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月调研</a:t>
            </a:r>
            <a:endParaRPr lang="zh-CN" altLang="en-US" sz="2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2261870" y="3313430"/>
            <a:ext cx="2815590" cy="4603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月能级调研</a:t>
            </a:r>
            <a:endParaRPr lang="zh-CN" altLang="en-US" sz="2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346960" y="4664710"/>
            <a:ext cx="3371215" cy="4603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月反馈、质量分析</a:t>
            </a:r>
            <a:endParaRPr lang="zh-CN" altLang="en-US" sz="2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24020" y="1827530"/>
            <a:ext cx="2940685" cy="5708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关注日常课程实施</a:t>
            </a:r>
            <a:endParaRPr lang="zh-CN" altLang="en-US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9135" y="901065"/>
            <a:ext cx="2691130" cy="166814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r="3508"/>
          <a:stretch>
            <a:fillRect/>
          </a:stretch>
        </p:blipFill>
        <p:spPr>
          <a:xfrm>
            <a:off x="8717915" y="1997075"/>
            <a:ext cx="2270760" cy="2342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0">
            <a:solidFill>
              <a:srgbClr val="FF0000"/>
            </a:solidFill>
          </a:ln>
          <a:effectLst/>
        </p:spPr>
      </p:pic>
      <p:pic>
        <p:nvPicPr>
          <p:cNvPr id="5" name="图片 4" descr="IMG_3910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8869680" y="4460240"/>
            <a:ext cx="3072765" cy="2250440"/>
          </a:xfrm>
          <a:prstGeom prst="round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68" grpId="0"/>
      <p:bldP spid="70" grpId="0"/>
      <p:bldP spid="71" grpId="0"/>
      <p:bldP spid="15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353185" y="439420"/>
            <a:ext cx="6699250" cy="46037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聚焦课程内涵建设，促进学生个性化的培养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375" y="316401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7351" y="316270"/>
            <a:ext cx="5664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2.</a:t>
            </a:r>
            <a:endParaRPr lang="en-US" altLang="zh-CN" sz="36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28675" y="3700912"/>
            <a:ext cx="362450" cy="362450"/>
            <a:chOff x="4196174" y="183569"/>
            <a:chExt cx="409164" cy="409164"/>
          </a:xfrm>
        </p:grpSpPr>
        <p:sp>
          <p:nvSpPr>
            <p:cNvPr id="10" name="矩形 9"/>
            <p:cNvSpPr/>
            <p:nvPr/>
          </p:nvSpPr>
          <p:spPr>
            <a:xfrm rot="2010173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010173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9991096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9991096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9991096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6604364">
              <a:off x="4196174" y="183569"/>
              <a:ext cx="409164" cy="409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ECB019B1-382A-4266-B25C-5B523AA43C14-3" descr="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8831"/>
          <a:stretch>
            <a:fillRect/>
          </a:stretch>
        </p:blipFill>
        <p:spPr>
          <a:xfrm>
            <a:off x="453390" y="742950"/>
            <a:ext cx="11173460" cy="1306195"/>
          </a:xfrm>
          <a:prstGeom prst="rect">
            <a:avLst/>
          </a:prstGeom>
        </p:spPr>
      </p:pic>
      <p:pic>
        <p:nvPicPr>
          <p:cNvPr id="6" name="图片 5" descr="C:\Users\Administrator\Desktop\科技节\颁奖\照片\2T8A6948.jpg2T8A69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034405" y="1807845"/>
            <a:ext cx="2381250" cy="1490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513" t="6985" r="1858" b="3473"/>
          <a:stretch>
            <a:fillRect/>
          </a:stretch>
        </p:blipFill>
        <p:spPr>
          <a:xfrm>
            <a:off x="6034405" y="3394075"/>
            <a:ext cx="2434590" cy="1512570"/>
          </a:xfrm>
          <a:prstGeom prst="round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479" r="90" b="1696"/>
          <a:stretch>
            <a:fillRect/>
          </a:stretch>
        </p:blipFill>
        <p:spPr>
          <a:xfrm>
            <a:off x="6138545" y="5051425"/>
            <a:ext cx="2398395" cy="1731645"/>
          </a:xfrm>
          <a:prstGeom prst="round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94405" y="5051425"/>
            <a:ext cx="2540000" cy="1732280"/>
          </a:xfrm>
          <a:prstGeom prst="roundRect">
            <a:avLst/>
          </a:prstGeom>
        </p:spPr>
      </p:pic>
      <p:pic>
        <p:nvPicPr>
          <p:cNvPr id="30" name="图片 29" descr="7b0a20202020227069636672616d65646573223a20222670666d38333230353430323238262673707431323226266264743238323626267764743235353026220a7d0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/>
                </a14:imgProps>
              </a:ext>
            </a:extLst>
          </a:blip>
          <a:srcRect l="8657"/>
          <a:stretch>
            <a:fillRect/>
          </a:stretch>
        </p:blipFill>
        <p:spPr>
          <a:xfrm>
            <a:off x="3494405" y="1784985"/>
            <a:ext cx="2422525" cy="1512570"/>
          </a:xfrm>
          <a:prstGeom prst="roundRect">
            <a:avLst/>
          </a:prstGeom>
          <a:ln>
            <a:noFill/>
          </a:ln>
        </p:spPr>
      </p:pic>
      <p:pic>
        <p:nvPicPr>
          <p:cNvPr id="44" name="PA-图片 14" descr="C:\Users\15895\Desktop\IMG_3079.JPGIMG_307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r="36445" b="35260"/>
          <a:stretch>
            <a:fillRect/>
          </a:stretch>
        </p:blipFill>
        <p:spPr>
          <a:xfrm>
            <a:off x="1002030" y="1811655"/>
            <a:ext cx="2327910" cy="1417955"/>
          </a:xfrm>
          <a:prstGeom prst="roundRect">
            <a:avLst/>
          </a:prstGeom>
        </p:spPr>
      </p:pic>
      <p:pic>
        <p:nvPicPr>
          <p:cNvPr id="71" name="图片 70" descr="C:\Users\Administrator\Desktop\信息总结\default (2).jpegdefault (2)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990600" y="3378835"/>
            <a:ext cx="2339340" cy="1523365"/>
          </a:xfrm>
          <a:prstGeom prst="round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1" name="í$ḻíḋê"/>
          <p:cNvSpPr/>
          <p:nvPr/>
        </p:nvSpPr>
        <p:spPr>
          <a:xfrm>
            <a:off x="941705" y="5021580"/>
            <a:ext cx="2388235" cy="1696720"/>
          </a:xfrm>
          <a:prstGeom prst="rect">
            <a:avLst/>
          </a:prstGeom>
          <a:blipFill rotWithShape="1">
            <a:blip r:embed="rId17" cstate="print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</a:p>
        </p:txBody>
      </p:sp>
      <p:pic>
        <p:nvPicPr>
          <p:cNvPr id="42" name="图片 41" descr="C9F90AA0-0D6C-4545-943A-476BF5876C14_or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482340" y="3394710"/>
            <a:ext cx="2436495" cy="1562735"/>
          </a:xfrm>
          <a:prstGeom prst="roundRect">
            <a:avLst/>
          </a:prstGeom>
        </p:spPr>
      </p:pic>
      <p:pic>
        <p:nvPicPr>
          <p:cNvPr id="43" name="图片 42" descr="QQ图片20230617141743"/>
          <p:cNvPicPr>
            <a:picLocks noChangeAspect="1"/>
          </p:cNvPicPr>
          <p:nvPr/>
        </p:nvPicPr>
        <p:blipFill>
          <a:blip r:embed="rId20"/>
          <a:srcRect t="17037" b="2303"/>
          <a:stretch>
            <a:fillRect/>
          </a:stretch>
        </p:blipFill>
        <p:spPr>
          <a:xfrm>
            <a:off x="8701405" y="5052060"/>
            <a:ext cx="2637790" cy="1677670"/>
          </a:xfrm>
          <a:prstGeom prst="roundRect">
            <a:avLst/>
          </a:prstGeom>
        </p:spPr>
      </p:pic>
      <p:pic>
        <p:nvPicPr>
          <p:cNvPr id="45" name="图片 44" descr="C:\Users\Administrator\Desktop\QQ图片20230608101921.jpgQQ图片2023060810192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5987" r="12805"/>
          <a:stretch>
            <a:fillRect/>
          </a:stretch>
        </p:blipFill>
        <p:spPr>
          <a:xfrm>
            <a:off x="8702040" y="3378835"/>
            <a:ext cx="2557145" cy="1527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6" name="图片 45" descr="mmexport168653710247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01405" y="1786255"/>
            <a:ext cx="2479040" cy="148907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99085" y="317500"/>
          <a:ext cx="11593195" cy="6247765"/>
        </p:xfrm>
        <a:graphic>
          <a:graphicData uri="http://schemas.openxmlformats.org/drawingml/2006/table">
            <a:tbl>
              <a:tblPr/>
              <a:tblGrid>
                <a:gridCol w="386715"/>
                <a:gridCol w="1635760"/>
                <a:gridCol w="429260"/>
                <a:gridCol w="2046605"/>
                <a:gridCol w="3112135"/>
                <a:gridCol w="351155"/>
                <a:gridCol w="751840"/>
                <a:gridCol w="974090"/>
                <a:gridCol w="1905635"/>
              </a:tblGrid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序号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姓名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学科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获奖姓名或团体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获奖名称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级别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奖项等次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时间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授奖单位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6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张又文、王雨晴、钱科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音乐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中小学合唱比赛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1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毛一凯、徐霞、朱文彬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体育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2023年常州市第十六届运动会暨新北区中小学跆拳道锦标赛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三等奖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巢杨希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美术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王曦瑶、李玥瑶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2023新北区中小学生信息素养提升实践活动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三等奖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常州市新北区教师发展中心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巢杨希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美术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王曦瑶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2022新北区中小学生信息素养提升实践活动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三等奖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常州市新北区教师发展中心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姚海燕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美术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李睿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新北区中小学生信息素养提升实践活动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新北区教师发展中心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姚海燕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美术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沈歆瑶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新北区中小学生信息素养提升实践活动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新北区教师发展中心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徐铭雪 姚海燕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科学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刘欣王梓 丁泽一 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等</a:t>
                      </a:r>
                      <a:endParaRPr lang="zh-CN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年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新北区建筑模型大赛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毛一凯、徐霞、朱文彬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体育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周涛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2023年常州市第十六届运动会暨新北区中小学跆拳道锦标赛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第二名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毛一凯、徐霞、朱文彬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体育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凡雨泽顾乐乐于九泽封靖淞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2023年常州市第十六届运动会暨新北区中小学跆拳道锦标赛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第三名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毛一凯、徐霞、朱文彬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体育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王熙舜韩锦芃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2023年常州市第十六届运动会暨新北区中小学跆拳道锦标赛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第三名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张又文、王雨晴、钱科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音乐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2023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年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常州市中小学合唱比赛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巢杨希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美术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李玥瑶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常州市第十五届“生命之水”主题教育活动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江苏省科技模型大赛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省级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江苏省教育厅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常州市创意编程与智能设计大赛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优秀团体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陈王轩、高雨阳</a:t>
                      </a: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等</a:t>
                      </a:r>
                      <a:endParaRPr lang="zh-CN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常州市程序设计小能手比赛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常州市青少年车模竞赛比赛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常州市青少年电子技师大赛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常州市益智科技乐创竞赛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市级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一等奖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常州市教育局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新北区机器人大赛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（新北区）教育局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5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张玲、杨明武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信息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团体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新北区青少年儿童益智科技竞赛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区级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二等奖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楷体" panose="02010609060101010101" charset="-122"/>
                        </a:rPr>
                        <a:t>202305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（新北区）教育局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70180" y="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附表</a:t>
            </a:r>
            <a:r>
              <a:rPr lang="en-US" b="1">
                <a:solidFill>
                  <a:srgbClr val="000000"/>
                </a:solidFill>
                <a:ea typeface="宋体" panose="02010600030101010101" pitchFamily="2" charset="-122"/>
              </a:rPr>
              <a:t>5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：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学生获奖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一览表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4923303" y="3618955"/>
            <a:ext cx="3173877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4000" dirty="0"/>
              <a:t>努力方向</a:t>
            </a:r>
            <a:endParaRPr lang="zh-CN" altLang="en-US" sz="40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6693021" y="1704615"/>
            <a:ext cx="541565" cy="424489"/>
            <a:chOff x="6527239" y="5601038"/>
            <a:chExt cx="492088" cy="385707"/>
          </a:xfrm>
        </p:grpSpPr>
        <p:pic>
          <p:nvPicPr>
            <p:cNvPr id="31" name="Picture 2" descr="http://img.hb.aicdn.com/abdfbcaeedb85dbf45185b6c0c52f5633f3cfe2e60c0-CoRSc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580" y="5601038"/>
              <a:ext cx="374479" cy="38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6527239" y="5601038"/>
              <a:ext cx="492088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肆</a:t>
              </a:r>
              <a:endParaRPr lang="zh-CN" altLang="en-US" dirty="0">
                <a:solidFill>
                  <a:schemeClr val="bg1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630166" y="2207662"/>
            <a:ext cx="553998" cy="1528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漠漠水田飞白鹭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阴阴夏木啭黄鹂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99853" y="1955186"/>
            <a:ext cx="1330313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肆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858625" y="4534469"/>
            <a:ext cx="333375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28720" y="845820"/>
            <a:ext cx="7403465" cy="152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1.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进一步深化新课标理念的学习与内化，发挥学科组教学研究日功能，将理念落地课堂。同时深化“大单元”教学、</a:t>
            </a:r>
            <a:r>
              <a:rPr 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跨学科教学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等理念，逐步进行课堂实施的探索。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40250" y="2762250"/>
            <a:ext cx="7225030" cy="152971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进一步完善教师发展团机制，根据不同的发展需求，制定不同的发展规划，定好目标，形成阶段性、序列目标达成。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9815" y="4620895"/>
            <a:ext cx="7532370" cy="152971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3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进一步清晰学生培养目标，制定知识与技能两方面的序列培养方案，进一步完善月能级考核机制，有效提高学生培养质量。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" y="1419860"/>
            <a:ext cx="3895725" cy="32010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21025" y="1807210"/>
            <a:ext cx="6515100" cy="37547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>
              <a:lnSpc>
                <a:spcPct val="150000"/>
              </a:lnSpc>
            </a:pPr>
            <a:r>
              <a:rPr lang="zh-CN" sz="4000" b="0">
                <a:solidFill>
                  <a:srgbClr val="000000"/>
                </a:solidFill>
                <a:ea typeface="宋体" panose="02010600030101010101" pitchFamily="2" charset="-122"/>
              </a:rPr>
              <a:t>以山海为引，与星河共耀，</a:t>
            </a:r>
            <a:r>
              <a:rPr lang="en-US" altLang="zh-CN" sz="4000" b="0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zh-CN" sz="4000" b="0">
                <a:solidFill>
                  <a:srgbClr val="000000"/>
                </a:solidFill>
                <a:ea typeface="宋体" panose="02010600030101010101" pitchFamily="2" charset="-122"/>
              </a:rPr>
              <a:t>踵事增华，共同奔赴，</a:t>
            </a:r>
            <a:endParaRPr lang="zh-CN" sz="40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4000" b="0">
                <a:solidFill>
                  <a:srgbClr val="000000"/>
                </a:solidFill>
                <a:ea typeface="宋体" panose="02010600030101010101" pitchFamily="2" charset="-122"/>
              </a:rPr>
              <a:t>一路创造美的教育</a:t>
            </a:r>
            <a:endParaRPr lang="zh-CN" altLang="en-US" sz="40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1338206" y="1437692"/>
            <a:ext cx="800219" cy="15065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5400000">
            <a:off x="1443652" y="2897523"/>
            <a:ext cx="1412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CONTENTS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38315" y="1837008"/>
            <a:ext cx="800219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录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368983" y="2270801"/>
            <a:ext cx="738664" cy="17132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漠漠水田飞白鹭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阴阴夏木啭黄鹂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64485" y="1165860"/>
            <a:ext cx="889889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latin typeface="Arial" panose="020B0604020202020204" pitchFamily="34" charset="0"/>
                <a:ea typeface="微软雅黑" panose="020B0503020204020204" charset="-122"/>
              </a:rPr>
              <a:t>壹</a:t>
            </a:r>
            <a:r>
              <a:rPr lang="en-US" altLang="zh-CN" sz="3200" b="1" spc="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3200" b="1" spc="400">
                <a:latin typeface="华文新魏" panose="02010800040101010101" charset="-122"/>
                <a:ea typeface="华文新魏" panose="02010800040101010101" charset="-122"/>
              </a:rPr>
              <a:t>制定共同育人目标，润学科团队文化</a:t>
            </a:r>
            <a:endParaRPr lang="en-US" altLang="zh-CN" sz="3200" b="1" spc="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34005" y="2079625"/>
            <a:ext cx="889889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latin typeface="Arial" panose="020B0604020202020204" pitchFamily="34" charset="0"/>
                <a:ea typeface="微软雅黑" panose="020B0503020204020204" charset="-122"/>
              </a:rPr>
              <a:t>贰</a:t>
            </a:r>
            <a:r>
              <a:rPr lang="en-US" altLang="zh-CN" sz="3200" b="1" spc="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3200" b="1" spc="400">
                <a:latin typeface="华文新魏" panose="02010800040101010101" charset="-122"/>
                <a:ea typeface="华文新魏" panose="02010800040101010101" charset="-122"/>
              </a:rPr>
              <a:t>构建学习型教师组织，促教师抱团发展</a:t>
            </a:r>
            <a:endParaRPr lang="en-US" altLang="zh-CN" sz="3200" b="1" spc="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64485" y="3098165"/>
            <a:ext cx="889889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latin typeface="Arial" panose="020B0604020202020204" pitchFamily="34" charset="0"/>
                <a:ea typeface="微软雅黑" panose="020B0503020204020204" charset="-122"/>
              </a:rPr>
              <a:t>叁</a:t>
            </a:r>
            <a:r>
              <a:rPr lang="en-US" altLang="zh-CN" sz="3200" b="1" spc="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3200" b="1" spc="400">
                <a:latin typeface="华文新魏" panose="02010800040101010101" charset="-122"/>
                <a:ea typeface="华文新魏" panose="02010800040101010101" charset="-122"/>
              </a:rPr>
              <a:t>培养学生综合化能力，促学生素养发展</a:t>
            </a:r>
            <a:endParaRPr lang="en-US" altLang="zh-CN" sz="3200" b="1" spc="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92425" y="4039870"/>
            <a:ext cx="889889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>
              <a:buClrTx/>
              <a:buSzTx/>
              <a:buFontTx/>
            </a:pPr>
            <a:r>
              <a:rPr lang="zh-CN" altLang="en-US" sz="3200" b="1" spc="400">
                <a:latin typeface="Arial" panose="020B0604020202020204" pitchFamily="34" charset="0"/>
                <a:ea typeface="微软雅黑" panose="020B0503020204020204" charset="-122"/>
              </a:rPr>
              <a:t>肆</a:t>
            </a:r>
            <a:r>
              <a:rPr lang="en-US" altLang="zh-CN" sz="3200" b="1" spc="4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3200" b="1" spc="400">
                <a:latin typeface="华文新魏" panose="02010800040101010101" charset="-122"/>
                <a:ea typeface="华文新魏" panose="02010800040101010101" charset="-122"/>
              </a:rPr>
              <a:t>努力方向</a:t>
            </a:r>
            <a:endParaRPr lang="en-US" altLang="zh-CN" sz="3200" b="1" spc="4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629285"/>
            <a:ext cx="11511915" cy="52406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0036" y="758865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PART </a:t>
            </a:r>
            <a:endParaRPr lang="en-US" altLang="zh-CN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ONE</a:t>
            </a:r>
            <a:endParaRPr lang="zh-CN" altLang="en-US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260264" y="758865"/>
            <a:ext cx="1959575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60264" y="1078027"/>
            <a:ext cx="1326555" cy="33855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填写副标题</a:t>
            </a:r>
            <a:endParaRPr lang="zh-CN" altLang="en-US" sz="1600" dirty="0">
              <a:solidFill>
                <a:srgbClr val="7F7F7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615" y="691686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0036" y="758865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PART </a:t>
            </a:r>
            <a:endParaRPr lang="en-US" altLang="zh-CN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ONE</a:t>
            </a:r>
            <a:endParaRPr lang="zh-CN" altLang="en-US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83936" y="1571130"/>
            <a:ext cx="11546840" cy="7372774"/>
            <a:chOff x="-926726" y="2082970"/>
            <a:chExt cx="11546840" cy="7372774"/>
          </a:xfrm>
        </p:grpSpPr>
        <p:graphicFrame>
          <p:nvGraphicFramePr>
            <p:cNvPr id="32" name="图表 31"/>
            <p:cNvGraphicFramePr/>
            <p:nvPr/>
          </p:nvGraphicFramePr>
          <p:xfrm>
            <a:off x="-926726" y="2082970"/>
            <a:ext cx="11546840" cy="73727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33" name="椭圆 32"/>
            <p:cNvSpPr/>
            <p:nvPr/>
          </p:nvSpPr>
          <p:spPr>
            <a:xfrm>
              <a:off x="9520294" y="3855044"/>
              <a:ext cx="274320" cy="274320"/>
            </a:xfrm>
            <a:prstGeom prst="ellipse">
              <a:avLst/>
            </a:prstGeom>
            <a:solidFill>
              <a:srgbClr val="FCEEE7"/>
            </a:solidFill>
            <a:ln w="41275">
              <a:solidFill>
                <a:srgbClr val="CE343C"/>
              </a:solidFill>
            </a:ln>
            <a:effectLst>
              <a:glow rad="330200">
                <a:schemeClr val="bg1">
                  <a:alpha val="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536636" y="6265440"/>
              <a:ext cx="180404" cy="180404"/>
            </a:xfrm>
            <a:prstGeom prst="ellipse">
              <a:avLst/>
            </a:prstGeom>
            <a:solidFill>
              <a:srgbClr val="FCEEE7"/>
            </a:solidFill>
            <a:ln w="41275">
              <a:solidFill>
                <a:srgbClr val="CE343C"/>
              </a:solidFill>
            </a:ln>
            <a:effectLst>
              <a:glow rad="330200">
                <a:schemeClr val="bg1">
                  <a:alpha val="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666290" y="3902002"/>
              <a:ext cx="180404" cy="180404"/>
            </a:xfrm>
            <a:prstGeom prst="ellipse">
              <a:avLst/>
            </a:prstGeom>
            <a:solidFill>
              <a:srgbClr val="FCEEE7"/>
            </a:solidFill>
            <a:ln w="41275">
              <a:solidFill>
                <a:srgbClr val="CE343C"/>
              </a:solidFill>
            </a:ln>
            <a:effectLst>
              <a:glow rad="330200">
                <a:schemeClr val="bg1">
                  <a:alpha val="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6261410" y="5679155"/>
              <a:ext cx="180404" cy="180404"/>
            </a:xfrm>
            <a:prstGeom prst="ellipse">
              <a:avLst/>
            </a:prstGeom>
            <a:solidFill>
              <a:srgbClr val="FCEEE7"/>
            </a:solidFill>
            <a:ln w="41275">
              <a:solidFill>
                <a:srgbClr val="CE343C"/>
              </a:solidFill>
            </a:ln>
            <a:effectLst>
              <a:glow rad="330200">
                <a:schemeClr val="bg1">
                  <a:alpha val="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8212130" y="3248596"/>
              <a:ext cx="180404" cy="180404"/>
            </a:xfrm>
            <a:prstGeom prst="ellipse">
              <a:avLst/>
            </a:prstGeom>
            <a:solidFill>
              <a:srgbClr val="FCEEE7"/>
            </a:solidFill>
            <a:ln w="41275">
              <a:solidFill>
                <a:srgbClr val="CE343C"/>
              </a:solidFill>
            </a:ln>
            <a:effectLst>
              <a:glow rad="330200">
                <a:schemeClr val="bg1">
                  <a:alpha val="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 flipV="1">
              <a:off x="1626838" y="4663440"/>
              <a:ext cx="0" cy="1602000"/>
            </a:xfrm>
            <a:prstGeom prst="line">
              <a:avLst/>
            </a:prstGeom>
            <a:ln w="31750" cap="rnd">
              <a:solidFill>
                <a:srgbClr val="CE34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endCxn id="36" idx="4"/>
            </p:cNvCxnSpPr>
            <p:nvPr/>
          </p:nvCxnSpPr>
          <p:spPr>
            <a:xfrm flipV="1">
              <a:off x="4756492" y="4082406"/>
              <a:ext cx="0" cy="1190634"/>
            </a:xfrm>
            <a:prstGeom prst="line">
              <a:avLst/>
            </a:prstGeom>
            <a:ln w="31750" cap="rnd">
              <a:solidFill>
                <a:srgbClr val="CE34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7" idx="0"/>
            </p:cNvCxnSpPr>
            <p:nvPr/>
          </p:nvCxnSpPr>
          <p:spPr>
            <a:xfrm flipV="1">
              <a:off x="6351612" y="4490720"/>
              <a:ext cx="0" cy="1188435"/>
            </a:xfrm>
            <a:prstGeom prst="line">
              <a:avLst/>
            </a:prstGeom>
            <a:ln w="31750" cap="rnd">
              <a:solidFill>
                <a:srgbClr val="CE34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endCxn id="38" idx="4"/>
            </p:cNvCxnSpPr>
            <p:nvPr/>
          </p:nvCxnSpPr>
          <p:spPr>
            <a:xfrm flipV="1">
              <a:off x="8302332" y="3429000"/>
              <a:ext cx="0" cy="1234440"/>
            </a:xfrm>
            <a:prstGeom prst="line">
              <a:avLst/>
            </a:prstGeom>
            <a:ln w="31750" cap="rnd">
              <a:solidFill>
                <a:srgbClr val="CE34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矩形 42"/>
          <p:cNvSpPr/>
          <p:nvPr/>
        </p:nvSpPr>
        <p:spPr>
          <a:xfrm>
            <a:off x="12233062" y="4736689"/>
            <a:ext cx="333375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822775" y="1247965"/>
            <a:ext cx="139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1,254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943779" y="1247965"/>
            <a:ext cx="10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154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439195" y="1247965"/>
            <a:ext cx="117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6K+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822602" y="1247965"/>
            <a:ext cx="140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100%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881836" y="180169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添加文本信息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862569" y="180169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添加文本信息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56811" y="180169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添加文本信息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933437" y="180169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添加文本信息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122379" y="3122534"/>
            <a:ext cx="2643939" cy="90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015384" y="4834068"/>
            <a:ext cx="2643939" cy="90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862634" y="2908854"/>
            <a:ext cx="2643939" cy="90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809373" y="4251914"/>
            <a:ext cx="2643939" cy="90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标题数字等都可以通过点击和重新输入进行更改。建议正文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260264" y="758865"/>
            <a:ext cx="1959575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添加文本信息</a:t>
            </a:r>
            <a:endParaRPr lang="zh-CN" altLang="en-US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60264" y="1078027"/>
            <a:ext cx="1326555" cy="33855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rgbClr val="7F7F7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填写副标题</a:t>
            </a:r>
            <a:endParaRPr lang="zh-CN" altLang="en-US" sz="1600" dirty="0">
              <a:solidFill>
                <a:srgbClr val="7F7F7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615" y="691686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0036" y="758865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PART </a:t>
            </a:r>
            <a:endParaRPr lang="en-US" altLang="zh-CN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ONE</a:t>
            </a:r>
            <a:endParaRPr lang="zh-CN" altLang="en-US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5798" y="1267376"/>
            <a:ext cx="683846" cy="1590675"/>
          </a:xfrm>
          <a:prstGeom prst="rect">
            <a:avLst/>
          </a:prstGeom>
          <a:noFill/>
          <a:ln w="28575">
            <a:solidFill>
              <a:srgbClr val="CE3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71741" y="1331473"/>
            <a:ext cx="551961" cy="1462481"/>
          </a:xfrm>
          <a:prstGeom prst="rect">
            <a:avLst/>
          </a:prstGeom>
          <a:noFill/>
          <a:ln>
            <a:solidFill>
              <a:srgbClr val="CE3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42181" y="2014962"/>
            <a:ext cx="2705356" cy="185979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973" y="4976534"/>
            <a:ext cx="10982325" cy="62664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点击此处添加文本信息。标题数字等都可以通过点击和重新输入进行更改，顶部“开始”面板中可以对字体、字号、颜色、行距等进行修改。建议正文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号字，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倍字间距。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0107" y="4404708"/>
            <a:ext cx="1933575" cy="447675"/>
          </a:xfrm>
          <a:prstGeom prst="rect">
            <a:avLst/>
          </a:prstGeom>
          <a:solidFill>
            <a:srgbClr val="CE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52411" y="4459269"/>
            <a:ext cx="1428966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汉仪细中圆简" panose="02010609000101010101" pitchFamily="49" charset="-122"/>
                <a:ea typeface="汉仪细中圆简" panose="02010609000101010101" pitchFamily="49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添加文本信息</a:t>
            </a:r>
            <a:endParaRPr lang="zh-CN" altLang="en-US" sz="1600" dirty="0">
              <a:solidFill>
                <a:schemeClr val="bg1"/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16888" y="1321685"/>
            <a:ext cx="461665" cy="1482055"/>
          </a:xfrm>
          <a:prstGeom prst="rect">
            <a:avLst/>
          </a:prstGeom>
        </p:spPr>
        <p:txBody>
          <a:bodyPr vert="eaVert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添加文本信息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图片 15" descr="图片包含 餐桌, 室内, 就坐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5" y="239432"/>
            <a:ext cx="5910136" cy="42198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712671" y="2399980"/>
            <a:ext cx="6502766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感谢聆听</a:t>
            </a:r>
            <a:endParaRPr lang="en-US" altLang="zh-CN" sz="5400" dirty="0">
              <a:solidFill>
                <a:srgbClr val="9BA37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工作总结</a:t>
            </a:r>
            <a:r>
              <a:rPr lang="en-US" altLang="zh-CN" sz="2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2400" dirty="0">
                <a:solidFill>
                  <a:srgbClr val="9BA37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活动策划通用模板</a:t>
            </a:r>
            <a:endParaRPr lang="zh-CN" altLang="en-US" sz="2400" dirty="0">
              <a:solidFill>
                <a:srgbClr val="9BA37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307557" y="4154307"/>
            <a:ext cx="1312994" cy="389670"/>
          </a:xfrm>
          <a:prstGeom prst="rect">
            <a:avLst/>
          </a:prstGeom>
          <a:solidFill>
            <a:srgbClr val="FC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云渺设计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880476" y="3692642"/>
            <a:ext cx="6502766" cy="2616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dist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 Light" panose="020B0502040204020203" pitchFamily="34" charset="-122"/>
              </a:rPr>
              <a:t>GENERAL TEMPLATE FOR SMALL AND FRESH LITERATURE AND ART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933700" y="3736340"/>
            <a:ext cx="694690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3200" dirty="0"/>
              <a:t>制定共同育人目标，润学科团队文化</a:t>
            </a:r>
            <a:endParaRPr lang="zh-CN" altLang="en-US" sz="32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6693021" y="1704615"/>
            <a:ext cx="541565" cy="424489"/>
            <a:chOff x="6527239" y="5601038"/>
            <a:chExt cx="492088" cy="385707"/>
          </a:xfrm>
        </p:grpSpPr>
        <p:pic>
          <p:nvPicPr>
            <p:cNvPr id="31" name="Picture 2" descr="http://img.hb.aicdn.com/abdfbcaeedb85dbf45185b6c0c52f5633f3cfe2e60c0-CoRSc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580" y="5601038"/>
              <a:ext cx="374479" cy="38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6527239" y="5601038"/>
              <a:ext cx="492088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壹</a:t>
              </a:r>
              <a:endParaRPr lang="en-US" altLang="zh-CN" dirty="0">
                <a:solidFill>
                  <a:schemeClr val="bg1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630166" y="2207662"/>
            <a:ext cx="553998" cy="1528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漠漠水田飞白鹭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阴阴夏木啭黄鹂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99853" y="1955186"/>
            <a:ext cx="1330313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壹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398270" y="453390"/>
            <a:ext cx="6939280" cy="5219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制定共同育人目标，润学科团队文化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9965" y="336086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5291" y="391835"/>
            <a:ext cx="5238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1.</a:t>
            </a:r>
            <a:endParaRPr lang="en-US" altLang="zh-CN" sz="32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2" name="任意多边形 1"/>
          <p:cNvSpPr/>
          <p:nvPr>
            <p:custDataLst>
              <p:tags r:id="rId1"/>
            </p:custDataLst>
          </p:nvPr>
        </p:nvSpPr>
        <p:spPr>
          <a:xfrm>
            <a:off x="2611755" y="3376930"/>
            <a:ext cx="1205230" cy="1205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42" h="3942">
                <a:moveTo>
                  <a:pt x="1971" y="620"/>
                </a:moveTo>
                <a:cubicBezTo>
                  <a:pt x="1225" y="620"/>
                  <a:pt x="620" y="1225"/>
                  <a:pt x="620" y="1971"/>
                </a:cubicBezTo>
                <a:cubicBezTo>
                  <a:pt x="620" y="2717"/>
                  <a:pt x="1225" y="3322"/>
                  <a:pt x="1971" y="3322"/>
                </a:cubicBezTo>
                <a:cubicBezTo>
                  <a:pt x="2717" y="3322"/>
                  <a:pt x="3322" y="2717"/>
                  <a:pt x="3322" y="1971"/>
                </a:cubicBezTo>
                <a:cubicBezTo>
                  <a:pt x="3322" y="1225"/>
                  <a:pt x="2717" y="620"/>
                  <a:pt x="1971" y="620"/>
                </a:cubicBezTo>
                <a:close/>
                <a:moveTo>
                  <a:pt x="1971" y="0"/>
                </a:moveTo>
                <a:cubicBezTo>
                  <a:pt x="3060" y="0"/>
                  <a:pt x="3942" y="882"/>
                  <a:pt x="3942" y="1971"/>
                </a:cubicBezTo>
                <a:cubicBezTo>
                  <a:pt x="3942" y="3060"/>
                  <a:pt x="3060" y="3942"/>
                  <a:pt x="1971" y="3942"/>
                </a:cubicBezTo>
                <a:cubicBezTo>
                  <a:pt x="882" y="3942"/>
                  <a:pt x="0" y="3060"/>
                  <a:pt x="0" y="1971"/>
                </a:cubicBezTo>
                <a:cubicBezTo>
                  <a:pt x="0" y="882"/>
                  <a:pt x="882" y="0"/>
                  <a:pt x="19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4043045" y="3376930"/>
            <a:ext cx="1205230" cy="1205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42" h="3942">
                <a:moveTo>
                  <a:pt x="1971" y="620"/>
                </a:moveTo>
                <a:cubicBezTo>
                  <a:pt x="1225" y="620"/>
                  <a:pt x="620" y="1225"/>
                  <a:pt x="620" y="1971"/>
                </a:cubicBezTo>
                <a:cubicBezTo>
                  <a:pt x="620" y="2717"/>
                  <a:pt x="1225" y="3322"/>
                  <a:pt x="1971" y="3322"/>
                </a:cubicBezTo>
                <a:cubicBezTo>
                  <a:pt x="2717" y="3322"/>
                  <a:pt x="3322" y="2717"/>
                  <a:pt x="3322" y="1971"/>
                </a:cubicBezTo>
                <a:cubicBezTo>
                  <a:pt x="3322" y="1225"/>
                  <a:pt x="2717" y="620"/>
                  <a:pt x="1971" y="620"/>
                </a:cubicBezTo>
                <a:close/>
                <a:moveTo>
                  <a:pt x="1971" y="0"/>
                </a:moveTo>
                <a:cubicBezTo>
                  <a:pt x="3060" y="0"/>
                  <a:pt x="3942" y="882"/>
                  <a:pt x="3942" y="1971"/>
                </a:cubicBezTo>
                <a:cubicBezTo>
                  <a:pt x="3942" y="3060"/>
                  <a:pt x="3060" y="3942"/>
                  <a:pt x="1971" y="3942"/>
                </a:cubicBezTo>
                <a:cubicBezTo>
                  <a:pt x="882" y="3942"/>
                  <a:pt x="0" y="3060"/>
                  <a:pt x="0" y="1971"/>
                </a:cubicBezTo>
                <a:cubicBezTo>
                  <a:pt x="0" y="882"/>
                  <a:pt x="882" y="0"/>
                  <a:pt x="197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弧形 7"/>
          <p:cNvSpPr/>
          <p:nvPr>
            <p:custDataLst>
              <p:tags r:id="rId3"/>
            </p:custDataLst>
          </p:nvPr>
        </p:nvSpPr>
        <p:spPr>
          <a:xfrm rot="2820000" flipV="1">
            <a:off x="2169795" y="2651760"/>
            <a:ext cx="2089785" cy="2089150"/>
          </a:xfrm>
          <a:prstGeom prst="arc">
            <a:avLst>
              <a:gd name="adj1" fmla="val 15770809"/>
              <a:gd name="adj2" fmla="val 891355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弧形 9"/>
          <p:cNvSpPr/>
          <p:nvPr>
            <p:custDataLst>
              <p:tags r:id="rId4"/>
            </p:custDataLst>
          </p:nvPr>
        </p:nvSpPr>
        <p:spPr>
          <a:xfrm rot="18780000">
            <a:off x="3601085" y="2970530"/>
            <a:ext cx="2089785" cy="2089150"/>
          </a:xfrm>
          <a:prstGeom prst="arc">
            <a:avLst>
              <a:gd name="adj1" fmla="val 15770809"/>
              <a:gd name="adj2" fmla="val 891355"/>
            </a:avLst>
          </a:prstGeom>
          <a:ln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5"/>
            </p:custDataLst>
          </p:nvPr>
        </p:nvSpPr>
        <p:spPr>
          <a:xfrm>
            <a:off x="5473700" y="3376930"/>
            <a:ext cx="1205230" cy="1205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42" h="3942">
                <a:moveTo>
                  <a:pt x="1971" y="620"/>
                </a:moveTo>
                <a:cubicBezTo>
                  <a:pt x="1225" y="620"/>
                  <a:pt x="620" y="1225"/>
                  <a:pt x="620" y="1971"/>
                </a:cubicBezTo>
                <a:cubicBezTo>
                  <a:pt x="620" y="2717"/>
                  <a:pt x="1225" y="3322"/>
                  <a:pt x="1971" y="3322"/>
                </a:cubicBezTo>
                <a:cubicBezTo>
                  <a:pt x="2717" y="3322"/>
                  <a:pt x="3322" y="2717"/>
                  <a:pt x="3322" y="1971"/>
                </a:cubicBezTo>
                <a:cubicBezTo>
                  <a:pt x="3322" y="1225"/>
                  <a:pt x="2717" y="620"/>
                  <a:pt x="1971" y="620"/>
                </a:cubicBezTo>
                <a:close/>
                <a:moveTo>
                  <a:pt x="1971" y="0"/>
                </a:moveTo>
                <a:cubicBezTo>
                  <a:pt x="3060" y="0"/>
                  <a:pt x="3942" y="882"/>
                  <a:pt x="3942" y="1971"/>
                </a:cubicBezTo>
                <a:cubicBezTo>
                  <a:pt x="3942" y="3060"/>
                  <a:pt x="3060" y="3942"/>
                  <a:pt x="1971" y="3942"/>
                </a:cubicBezTo>
                <a:cubicBezTo>
                  <a:pt x="882" y="3942"/>
                  <a:pt x="0" y="3060"/>
                  <a:pt x="0" y="1971"/>
                </a:cubicBezTo>
                <a:cubicBezTo>
                  <a:pt x="0" y="882"/>
                  <a:pt x="882" y="0"/>
                  <a:pt x="1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>
            <p:custDataLst>
              <p:tags r:id="rId6"/>
            </p:custDataLst>
          </p:nvPr>
        </p:nvSpPr>
        <p:spPr>
          <a:xfrm>
            <a:off x="6904990" y="3376930"/>
            <a:ext cx="1205230" cy="1205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42" h="3942">
                <a:moveTo>
                  <a:pt x="1971" y="620"/>
                </a:moveTo>
                <a:cubicBezTo>
                  <a:pt x="1225" y="620"/>
                  <a:pt x="620" y="1225"/>
                  <a:pt x="620" y="1971"/>
                </a:cubicBezTo>
                <a:cubicBezTo>
                  <a:pt x="620" y="2717"/>
                  <a:pt x="1225" y="3322"/>
                  <a:pt x="1971" y="3322"/>
                </a:cubicBezTo>
                <a:cubicBezTo>
                  <a:pt x="2717" y="3322"/>
                  <a:pt x="3322" y="2717"/>
                  <a:pt x="3322" y="1971"/>
                </a:cubicBezTo>
                <a:cubicBezTo>
                  <a:pt x="3322" y="1225"/>
                  <a:pt x="2717" y="620"/>
                  <a:pt x="1971" y="620"/>
                </a:cubicBezTo>
                <a:close/>
                <a:moveTo>
                  <a:pt x="1971" y="0"/>
                </a:moveTo>
                <a:cubicBezTo>
                  <a:pt x="3060" y="0"/>
                  <a:pt x="3942" y="882"/>
                  <a:pt x="3942" y="1971"/>
                </a:cubicBezTo>
                <a:cubicBezTo>
                  <a:pt x="3942" y="3060"/>
                  <a:pt x="3060" y="3942"/>
                  <a:pt x="1971" y="3942"/>
                </a:cubicBezTo>
                <a:cubicBezTo>
                  <a:pt x="882" y="3942"/>
                  <a:pt x="0" y="3060"/>
                  <a:pt x="0" y="1971"/>
                </a:cubicBezTo>
                <a:cubicBezTo>
                  <a:pt x="0" y="882"/>
                  <a:pt x="882" y="0"/>
                  <a:pt x="197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2" name="弧形 21"/>
          <p:cNvSpPr/>
          <p:nvPr>
            <p:custDataLst>
              <p:tags r:id="rId7"/>
            </p:custDataLst>
          </p:nvPr>
        </p:nvSpPr>
        <p:spPr>
          <a:xfrm rot="2820000" flipV="1">
            <a:off x="5032375" y="2762885"/>
            <a:ext cx="2089785" cy="2089150"/>
          </a:xfrm>
          <a:prstGeom prst="arc">
            <a:avLst>
              <a:gd name="adj1" fmla="val 15770809"/>
              <a:gd name="adj2" fmla="val 891355"/>
            </a:avLst>
          </a:prstGeom>
          <a:ln>
            <a:solidFill>
              <a:srgbClr val="FFFF00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弧形 22"/>
          <p:cNvSpPr/>
          <p:nvPr>
            <p:custDataLst>
              <p:tags r:id="rId8"/>
            </p:custDataLst>
          </p:nvPr>
        </p:nvSpPr>
        <p:spPr>
          <a:xfrm rot="18780000">
            <a:off x="6463665" y="3081655"/>
            <a:ext cx="2089785" cy="2089150"/>
          </a:xfrm>
          <a:prstGeom prst="arc">
            <a:avLst>
              <a:gd name="adj1" fmla="val 15770809"/>
              <a:gd name="adj2" fmla="val 891355"/>
            </a:avLst>
          </a:prstGeom>
          <a:ln>
            <a:solidFill>
              <a:srgbClr val="FCB14A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>
            <p:custDataLst>
              <p:tags r:id="rId9"/>
            </p:custDataLst>
          </p:nvPr>
        </p:nvSpPr>
        <p:spPr>
          <a:xfrm>
            <a:off x="8336280" y="3376930"/>
            <a:ext cx="1205230" cy="1205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42" h="3942">
                <a:moveTo>
                  <a:pt x="1971" y="620"/>
                </a:moveTo>
                <a:cubicBezTo>
                  <a:pt x="1225" y="620"/>
                  <a:pt x="620" y="1225"/>
                  <a:pt x="620" y="1971"/>
                </a:cubicBezTo>
                <a:cubicBezTo>
                  <a:pt x="620" y="2717"/>
                  <a:pt x="1225" y="3322"/>
                  <a:pt x="1971" y="3322"/>
                </a:cubicBezTo>
                <a:cubicBezTo>
                  <a:pt x="2717" y="3322"/>
                  <a:pt x="3322" y="2717"/>
                  <a:pt x="3322" y="1971"/>
                </a:cubicBezTo>
                <a:cubicBezTo>
                  <a:pt x="3322" y="1225"/>
                  <a:pt x="2717" y="620"/>
                  <a:pt x="1971" y="620"/>
                </a:cubicBezTo>
                <a:close/>
                <a:moveTo>
                  <a:pt x="1971" y="0"/>
                </a:moveTo>
                <a:cubicBezTo>
                  <a:pt x="3060" y="0"/>
                  <a:pt x="3942" y="882"/>
                  <a:pt x="3942" y="1971"/>
                </a:cubicBezTo>
                <a:cubicBezTo>
                  <a:pt x="3942" y="3060"/>
                  <a:pt x="3060" y="3942"/>
                  <a:pt x="1971" y="3942"/>
                </a:cubicBezTo>
                <a:cubicBezTo>
                  <a:pt x="882" y="3942"/>
                  <a:pt x="0" y="3060"/>
                  <a:pt x="0" y="1971"/>
                </a:cubicBezTo>
                <a:cubicBezTo>
                  <a:pt x="0" y="882"/>
                  <a:pt x="882" y="0"/>
                  <a:pt x="1971" y="0"/>
                </a:cubicBezTo>
                <a:close/>
              </a:path>
            </a:pathLst>
          </a:custGeom>
          <a:solidFill>
            <a:srgbClr val="FF4338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5" name="弧形 24"/>
          <p:cNvSpPr/>
          <p:nvPr>
            <p:custDataLst>
              <p:tags r:id="rId10"/>
            </p:custDataLst>
          </p:nvPr>
        </p:nvSpPr>
        <p:spPr>
          <a:xfrm rot="2820000" flipV="1">
            <a:off x="7894320" y="2807970"/>
            <a:ext cx="2089785" cy="2089150"/>
          </a:xfrm>
          <a:prstGeom prst="arc">
            <a:avLst>
              <a:gd name="adj1" fmla="val 15770809"/>
              <a:gd name="adj2" fmla="val 891355"/>
            </a:avLst>
          </a:prstGeom>
          <a:ln>
            <a:solidFill>
              <a:srgbClr val="FF4338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>
            <p:custDataLst>
              <p:tags r:id="rId11"/>
            </p:custDataLst>
          </p:nvPr>
        </p:nvCxnSpPr>
        <p:spPr>
          <a:xfrm>
            <a:off x="3215005" y="4627245"/>
            <a:ext cx="0" cy="52514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cxnSp>
        <p:nvCxnSpPr>
          <p:cNvPr id="27" name="直接连接符 26"/>
          <p:cNvCxnSpPr/>
          <p:nvPr>
            <p:custDataLst>
              <p:tags r:id="rId12"/>
            </p:custDataLst>
          </p:nvPr>
        </p:nvCxnSpPr>
        <p:spPr>
          <a:xfrm>
            <a:off x="4645660" y="2802890"/>
            <a:ext cx="0" cy="52514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cxnSp>
        <p:nvCxnSpPr>
          <p:cNvPr id="28" name="直接连接符 27"/>
          <p:cNvCxnSpPr/>
          <p:nvPr>
            <p:custDataLst>
              <p:tags r:id="rId13"/>
            </p:custDataLst>
          </p:nvPr>
        </p:nvCxnSpPr>
        <p:spPr>
          <a:xfrm>
            <a:off x="6076950" y="4630420"/>
            <a:ext cx="0" cy="525145"/>
          </a:xfrm>
          <a:prstGeom prst="line">
            <a:avLst/>
          </a:prstGeom>
          <a:ln>
            <a:solidFill>
              <a:srgbClr val="FFFF00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cxnSp>
        <p:nvCxnSpPr>
          <p:cNvPr id="29" name="直接连接符 28"/>
          <p:cNvCxnSpPr/>
          <p:nvPr>
            <p:custDataLst>
              <p:tags r:id="rId14"/>
            </p:custDataLst>
          </p:nvPr>
        </p:nvCxnSpPr>
        <p:spPr>
          <a:xfrm>
            <a:off x="7508240" y="2806065"/>
            <a:ext cx="0" cy="525145"/>
          </a:xfrm>
          <a:prstGeom prst="line">
            <a:avLst/>
          </a:prstGeom>
          <a:ln>
            <a:solidFill>
              <a:srgbClr val="FCB14A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cxnSp>
        <p:nvCxnSpPr>
          <p:cNvPr id="30" name="直接连接符 29"/>
          <p:cNvCxnSpPr/>
          <p:nvPr>
            <p:custDataLst>
              <p:tags r:id="rId15"/>
            </p:custDataLst>
          </p:nvPr>
        </p:nvCxnSpPr>
        <p:spPr>
          <a:xfrm>
            <a:off x="8939530" y="4630420"/>
            <a:ext cx="0" cy="525145"/>
          </a:xfrm>
          <a:prstGeom prst="line">
            <a:avLst/>
          </a:prstGeom>
          <a:ln>
            <a:solidFill>
              <a:srgbClr val="FF4338"/>
            </a:solidFill>
            <a:headEnd type="oval"/>
            <a:tailEnd type="oval"/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2174875" y="5241290"/>
            <a:ext cx="2078990" cy="379730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科学</a:t>
            </a:r>
            <a:endParaRPr lang="zh-CN" altLang="en-US" sz="2000" spc="300">
              <a:solidFill>
                <a:srgbClr val="000000">
                  <a:lumMod val="75000"/>
                  <a:lumOff val="25000"/>
                </a:srgb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1880870" y="5652770"/>
            <a:ext cx="2660650" cy="966470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理性、沉静</a:t>
            </a: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8"/>
            </p:custDataLst>
          </p:nvPr>
        </p:nvSpPr>
        <p:spPr>
          <a:xfrm>
            <a:off x="3606165" y="2329180"/>
            <a:ext cx="2078990" cy="415290"/>
          </a:xfrm>
          <a:prstGeom prst="rect">
            <a:avLst/>
          </a:prstGeom>
          <a:noFill/>
        </p:spPr>
        <p:txBody>
          <a:bodyPr wrap="square" bIns="0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信息</a:t>
            </a:r>
            <a:endParaRPr lang="zh-CN" altLang="en-US" sz="2000" spc="300">
              <a:solidFill>
                <a:srgbClr val="000000">
                  <a:lumMod val="75000"/>
                  <a:lumOff val="25000"/>
                </a:srgb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9"/>
            </p:custDataLst>
          </p:nvPr>
        </p:nvSpPr>
        <p:spPr>
          <a:xfrm>
            <a:off x="2396490" y="1755140"/>
            <a:ext cx="4282440" cy="5619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理性、专业</a:t>
            </a: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20"/>
            </p:custDataLst>
          </p:nvPr>
        </p:nvSpPr>
        <p:spPr>
          <a:xfrm>
            <a:off x="5036820" y="5241290"/>
            <a:ext cx="2078990" cy="379730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美术</a:t>
            </a:r>
            <a:endParaRPr lang="zh-CN" altLang="en-US" sz="2000" spc="300">
              <a:solidFill>
                <a:srgbClr val="000000">
                  <a:lumMod val="75000"/>
                  <a:lumOff val="25000"/>
                </a:srgb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1"/>
            </p:custDataLst>
          </p:nvPr>
        </p:nvSpPr>
        <p:spPr>
          <a:xfrm>
            <a:off x="4743450" y="5652770"/>
            <a:ext cx="2927985" cy="107886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谦和、包容</a:t>
            </a:r>
            <a:endParaRPr lang="zh-CN" altLang="en-US" sz="20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互为支撑、各放光彩</a:t>
            </a:r>
            <a:endParaRPr lang="zh-CN" altLang="en-US" sz="20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22"/>
            </p:custDataLst>
          </p:nvPr>
        </p:nvSpPr>
        <p:spPr>
          <a:xfrm>
            <a:off x="6468110" y="2329180"/>
            <a:ext cx="2078990" cy="415290"/>
          </a:xfrm>
          <a:prstGeom prst="rect">
            <a:avLst/>
          </a:prstGeom>
          <a:noFill/>
        </p:spPr>
        <p:txBody>
          <a:bodyPr wrap="square" bIns="0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体育</a:t>
            </a:r>
            <a:endParaRPr lang="zh-CN" altLang="en-US" sz="2000" spc="300">
              <a:solidFill>
                <a:srgbClr val="000000">
                  <a:lumMod val="75000"/>
                  <a:lumOff val="25000"/>
                </a:srgb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23"/>
            </p:custDataLst>
          </p:nvPr>
        </p:nvSpPr>
        <p:spPr>
          <a:xfrm>
            <a:off x="6174105" y="1715770"/>
            <a:ext cx="3009265" cy="5238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不服输、有潜能</a:t>
            </a: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7899400" y="5241290"/>
            <a:ext cx="2078990" cy="379730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spc="300">
                <a:solidFill>
                  <a:srgbClr val="000000">
                    <a:lumMod val="75000"/>
                    <a:lumOff val="2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音乐</a:t>
            </a:r>
            <a:endParaRPr lang="zh-CN" altLang="en-US" sz="2000" spc="300">
              <a:solidFill>
                <a:srgbClr val="000000">
                  <a:lumMod val="75000"/>
                  <a:lumOff val="25000"/>
                </a:srgb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25"/>
            </p:custDataLst>
          </p:nvPr>
        </p:nvSpPr>
        <p:spPr>
          <a:xfrm>
            <a:off x="7605395" y="5652770"/>
            <a:ext cx="2660650" cy="96647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团队意识</a:t>
            </a: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400" spc="150">
                <a:solidFill>
                  <a:srgbClr val="FFFFFF">
                    <a:lumMod val="50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</a:rPr>
              <a:t>合作意识</a:t>
            </a:r>
            <a:endParaRPr lang="zh-CN" altLang="en-US" sz="2400" spc="150">
              <a:solidFill>
                <a:srgbClr val="FFFFFF">
                  <a:lumMod val="50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pic>
        <p:nvPicPr>
          <p:cNvPr id="42" name="图片 41" descr="32313538383938393b32313538373837303bb9abcec4b0fc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68625" y="3734435"/>
            <a:ext cx="490855" cy="490855"/>
          </a:xfrm>
          <a:prstGeom prst="rect">
            <a:avLst/>
          </a:prstGeom>
        </p:spPr>
      </p:pic>
      <p:pic>
        <p:nvPicPr>
          <p:cNvPr id="43" name="图片 42" descr="32313538383938393b32313538373837313bbbe1d2e9c5c4c9e3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99915" y="3734435"/>
            <a:ext cx="490855" cy="490855"/>
          </a:xfrm>
          <a:prstGeom prst="rect">
            <a:avLst/>
          </a:prstGeom>
        </p:spPr>
      </p:pic>
      <p:pic>
        <p:nvPicPr>
          <p:cNvPr id="45" name="图片 44" descr="32313538383938393b32313538373837323bb9abb8e6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830570" y="3734435"/>
            <a:ext cx="490855" cy="490855"/>
          </a:xfrm>
          <a:prstGeom prst="rect">
            <a:avLst/>
          </a:prstGeom>
        </p:spPr>
      </p:pic>
      <p:pic>
        <p:nvPicPr>
          <p:cNvPr id="46" name="图片 45" descr="32313538383938393b32313538373838383bd1ddcabe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261860" y="3734435"/>
            <a:ext cx="490855" cy="490855"/>
          </a:xfrm>
          <a:prstGeom prst="rect">
            <a:avLst/>
          </a:prstGeom>
        </p:spPr>
      </p:pic>
      <p:pic>
        <p:nvPicPr>
          <p:cNvPr id="47" name="图片 46" descr="32313538383938393b32313538373838393bb9e6d5c2d6c6b6c8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8693150" y="3734435"/>
            <a:ext cx="490855" cy="49085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11525" y="110426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800" b="0">
                <a:ea typeface="宋体" panose="02010600030101010101" pitchFamily="2" charset="-122"/>
              </a:rPr>
              <a:t>“求真”、“寻美”、“创造”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8" grpId="0"/>
      <p:bldP spid="39" grpId="0"/>
      <p:bldP spid="36" grpId="0"/>
      <p:bldP spid="37" grpId="0"/>
      <p:bldP spid="33" grpId="0"/>
      <p:bldP spid="35" grpId="0"/>
      <p:bldP spid="31" grpId="0"/>
      <p:bldP spid="32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0036" y="758865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PART </a:t>
            </a:r>
            <a:endParaRPr lang="en-US" altLang="zh-CN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ONE</a:t>
            </a:r>
            <a:endParaRPr lang="zh-CN" altLang="en-US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11" y="4268728"/>
            <a:ext cx="3253854" cy="2673584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254125" y="758825"/>
          <a:ext cx="9171305" cy="5661660"/>
        </p:xfrm>
        <a:graphic>
          <a:graphicData uri="http://schemas.openxmlformats.org/drawingml/2006/table">
            <a:tbl>
              <a:tblPr/>
              <a:tblGrid>
                <a:gridCol w="4521200"/>
                <a:gridCol w="2755265"/>
                <a:gridCol w="1894840"/>
              </a:tblGrid>
              <a:tr h="365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3个目标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4重点落实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完成度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以新课程标准为指导，加强课程建设，进一步打造优质弘雅课堂，扎实推进特色课程建设。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音体美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基本功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以求真之态努力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达成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以教师发展为目标，以教科研为抓手，优化教研活动方式与内容，激活教师发展内驱力。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春季运动会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以变革之态尝试达成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以培养学生学科素养为目标，扎实社团建设和实施，借助竞赛、活动等平台，促进学生发展。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艺术节、科技节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以巧心之态创新达成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53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社团日常训练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各类</a:t>
                      </a:r>
                      <a:r>
                        <a:rPr lang="zh-CN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竞赛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以寻美之态刻苦达成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72465" y="163195"/>
            <a:ext cx="6939280" cy="5219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学期工作达成情况</a:t>
            </a:r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表：</a:t>
            </a:r>
            <a:endParaRPr lang="zh-CN" altLang="en-US" sz="2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072005" y="3870325"/>
            <a:ext cx="848423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3600" dirty="0"/>
              <a:t>构建学习型教师组织，促教师抱团发展</a:t>
            </a:r>
            <a:endParaRPr lang="zh-CN" altLang="en-US" sz="36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6693021" y="1704615"/>
            <a:ext cx="541565" cy="424489"/>
            <a:chOff x="6527239" y="5601038"/>
            <a:chExt cx="492088" cy="385707"/>
          </a:xfrm>
        </p:grpSpPr>
        <p:pic>
          <p:nvPicPr>
            <p:cNvPr id="31" name="Picture 2" descr="http://img.hb.aicdn.com/abdfbcaeedb85dbf45185b6c0c52f5633f3cfe2e60c0-CoRSc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580" y="5601038"/>
              <a:ext cx="374479" cy="38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6527239" y="5601038"/>
              <a:ext cx="492088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苏新诗柳楷简" panose="02010600000101010101" pitchFamily="2" charset="-122"/>
                  <a:ea typeface="苏新诗柳楷简" panose="02010600000101010101" pitchFamily="2" charset="-122"/>
                </a:rPr>
                <a:t>贰</a:t>
              </a:r>
              <a:endParaRPr lang="en-US" altLang="zh-CN" dirty="0">
                <a:solidFill>
                  <a:schemeClr val="bg1"/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630166" y="2207662"/>
            <a:ext cx="553998" cy="15286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漠漠水田飞白鹭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柳楷简" panose="02010600000101010101" pitchFamily="2" charset="-122"/>
                <a:ea typeface="苏新诗柳楷简" panose="02010600000101010101" pitchFamily="2" charset="-122"/>
              </a:rPr>
              <a:t>阴阴夏木啭黄鹂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苏新诗柳楷简" panose="02010600000101010101" pitchFamily="2" charset="-122"/>
              <a:ea typeface="苏新诗柳楷简" panose="0201060000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99853" y="1955186"/>
            <a:ext cx="1330313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贰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0" y="4944110"/>
            <a:ext cx="2667000" cy="1913890"/>
          </a:xfrm>
          <a:prstGeom prst="round2Diag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149350" y="566420"/>
            <a:ext cx="6241415" cy="39878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以新课标大背景为抓手，深化理论内化及实践初探</a:t>
            </a:r>
            <a:endParaRPr lang="zh-CN" altLang="en-US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5660" y="511346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9396" y="566460"/>
            <a:ext cx="5664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1.</a:t>
            </a:r>
            <a:endParaRPr lang="en-US" altLang="zh-CN" sz="36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6825" y="1033780"/>
            <a:ext cx="1774825" cy="46037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清雅体繁" panose="00020600040101010101" pitchFamily="18" charset="-122"/>
                <a:ea typeface="汉仪清雅体繁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教研组：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17690" y="930275"/>
            <a:ext cx="1322070" cy="46037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清雅体繁" panose="00020600040101010101" pitchFamily="18" charset="-122"/>
                <a:ea typeface="汉仪清雅体繁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学科组：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997934" y="1563501"/>
            <a:ext cx="2345412" cy="0"/>
          </a:xfrm>
          <a:prstGeom prst="line">
            <a:avLst/>
          </a:prstGeom>
          <a:ln>
            <a:solidFill>
              <a:srgbClr val="CE3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6825746" y="683288"/>
            <a:ext cx="0" cy="5446207"/>
          </a:xfrm>
          <a:prstGeom prst="line">
            <a:avLst/>
          </a:prstGeom>
          <a:ln w="22225">
            <a:solidFill>
              <a:srgbClr val="CE3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包含 运输&#10;&#10;已生成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34" y="-181626"/>
            <a:ext cx="2072853" cy="1611205"/>
          </a:xfrm>
          <a:prstGeom prst="rect">
            <a:avLst/>
          </a:prstGeom>
        </p:spPr>
      </p:pic>
      <p:pic>
        <p:nvPicPr>
          <p:cNvPr id="25" name="图片 24" descr="图片包含 建筑物, 户外&#10;&#10;已生成极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71" y="3673041"/>
            <a:ext cx="2079219" cy="3307848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3214370" y="1562735"/>
            <a:ext cx="2912110" cy="194627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7162800" y="919480"/>
            <a:ext cx="3914140" cy="46037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清雅体繁" panose="00020600040101010101" pitchFamily="18" charset="-122"/>
                <a:ea typeface="汉仪清雅体繁" panose="00020600040101010101" pitchFamily="18" charset="-122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“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  <a:sym typeface="+mn-ea"/>
              </a:rPr>
              <a:t>大单元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”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教学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6917690" y="1657985"/>
            <a:ext cx="2548890" cy="194691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9558655" y="1494155"/>
            <a:ext cx="2561590" cy="1913890"/>
          </a:xfrm>
          <a:prstGeom prst="snip2SameRect">
            <a:avLst/>
          </a:prstGeom>
          <a:noFill/>
          <a:ln w="9525">
            <a:noFill/>
          </a:ln>
        </p:spPr>
      </p:pic>
      <p:pic>
        <p:nvPicPr>
          <p:cNvPr id="10" name="C9F754DE-2CAD-44b6-B708-469DEB6407EB-1" descr="wp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6885" y="3218180"/>
            <a:ext cx="5365115" cy="18542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58645" y="1081405"/>
            <a:ext cx="4865370" cy="39878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清雅体繁" panose="00020600040101010101" pitchFamily="18" charset="-122"/>
                <a:ea typeface="汉仪清雅体繁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学科专业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——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进行主题式学习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1506855" y="3672840"/>
            <a:ext cx="4613275" cy="279654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6248400" y="1081405"/>
            <a:ext cx="749300" cy="5458460"/>
          </a:xfrm>
          <a:prstGeom prst="rect">
            <a:avLst/>
          </a:prstGeom>
        </p:spPr>
        <p:txBody>
          <a:bodyPr vert="horz" wrap="square">
            <a:noAutofit/>
          </a:bodyPr>
          <a:lstStyle>
            <a:defPPr>
              <a:defRPr lang="zh-CN"/>
            </a:defPPr>
            <a:lvl1pPr algn="ctr">
              <a:defRPr sz="2000">
                <a:solidFill>
                  <a:srgbClr val="494848"/>
                </a:solidFill>
                <a:latin typeface="汉仪清雅体繁" panose="00020600040101010101" pitchFamily="18" charset="-122"/>
                <a:ea typeface="汉仪清雅体繁" panose="00020600040101010101" pitchFamily="18" charset="-122"/>
              </a:defRPr>
            </a:lvl1pPr>
          </a:lstStyle>
          <a:p>
            <a:pPr algn="l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汉仪良品线简" panose="00020600040101010101" pitchFamily="18" charset="-122"/>
                <a:ea typeface="汉仪良品线简" panose="00020600040101010101" pitchFamily="18" charset="-122"/>
              </a:rPr>
              <a:t>新课标理念下教学目标的变革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汉仪良品线简" panose="00020600040101010101" pitchFamily="18" charset="-122"/>
              <a:ea typeface="汉仪良品线简" panose="00020600040101010101" pitchFamily="18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 flipV="1">
            <a:off x="1503914" y="1465711"/>
            <a:ext cx="4283075" cy="14605"/>
          </a:xfrm>
          <a:prstGeom prst="line">
            <a:avLst/>
          </a:prstGeom>
          <a:ln>
            <a:solidFill>
              <a:srgbClr val="CE3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图片 103"/>
          <p:cNvPicPr/>
          <p:nvPr/>
        </p:nvPicPr>
        <p:blipFill>
          <a:blip r:embed="rId10"/>
          <a:srcRect l="-2274" t="2177" r="-1031" b="9030"/>
          <a:stretch>
            <a:fillRect/>
          </a:stretch>
        </p:blipFill>
        <p:spPr>
          <a:xfrm>
            <a:off x="24130" y="1562735"/>
            <a:ext cx="3017520" cy="1946275"/>
          </a:xfrm>
          <a:prstGeom prst="snip1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11"/>
          <a:srcRect b="12154"/>
          <a:stretch>
            <a:fillRect/>
          </a:stretch>
        </p:blipFill>
        <p:spPr>
          <a:xfrm>
            <a:off x="6863715" y="4943475"/>
            <a:ext cx="2479675" cy="1914525"/>
          </a:xfrm>
          <a:prstGeom prst="snip2Same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2075" y="-495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附表</a:t>
            </a:r>
            <a:r>
              <a:rPr lang="en-US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1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：课堂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研究一览表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683260" y="150495"/>
          <a:ext cx="10754995" cy="7594600"/>
        </p:xfrm>
        <a:graphic>
          <a:graphicData uri="http://schemas.openxmlformats.org/drawingml/2006/table">
            <a:tbl>
              <a:tblPr/>
              <a:tblGrid>
                <a:gridCol w="687070"/>
                <a:gridCol w="1259205"/>
                <a:gridCol w="1256030"/>
                <a:gridCol w="3730625"/>
                <a:gridCol w="1442720"/>
                <a:gridCol w="2379345"/>
              </a:tblGrid>
              <a:tr h="119380">
                <a:tc gridSpan="6">
                  <a:txBody>
                    <a:bodyPr/>
                    <a:p>
                      <a:pPr indent="0">
                        <a:buNone/>
                      </a:pPr>
                      <a:endParaRPr lang="en-US" altLang="en-US" sz="4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序号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姓名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学科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公开课课题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级别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时间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巢杨希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《我做的图书》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区级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武亚敏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科学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《制作我的小乐器》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区级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张玲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信息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《初识物联网》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区级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202305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张玲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信息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《初识物联网》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杨明武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信息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《初识物联网》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吴琦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《钟》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202306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吴琦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《包子饺子锤》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张又文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《梨园英秀》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张又文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《田园》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2023..4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王雨晴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《花儿朵朵》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王雨晴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《杜鹃》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王雨晴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音乐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《花儿朵朵》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陈珂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《你会设计邮票吗》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陈珂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《点线面》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杨洁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《鸟的纹样》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刘紫娟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《风》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2023.3.8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徐铭雪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科学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《善用自然资源》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徐铭雪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科学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《多样的生物》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赵珍珍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科学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《撬重物的窍门》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2023.3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姚海燕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《花儿朵朵》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姚海燕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美术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《送你一枚书签》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武亚敏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科学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《天气和气候》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刘赟磊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《投掷与游戏》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刘赟磊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《篮球：传接球与投篮》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徐霞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《投掷与游戏》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朱文彬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《跑：穿越火线》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朱文彬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《投掷：小小投弹手》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朱文彬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《篮球：投篮与游戏》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朱慧慧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《投弹小能手》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查松山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《跳绳与游戏》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查松山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《足球脚内侧踢球》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查松山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体育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《单手投掷沙包与游戏》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校级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202303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341120" y="570865"/>
            <a:ext cx="5805170" cy="46037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zh-CN" altLang="en-US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以课题为抓手，强化研究意识及研究成果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1235" y="377361"/>
            <a:ext cx="793807" cy="756869"/>
          </a:xfrm>
          <a:prstGeom prst="rect">
            <a:avLst/>
          </a:prstGeom>
          <a:solidFill>
            <a:srgbClr val="CE343C"/>
          </a:solidFill>
        </p:spPr>
        <p:txBody>
          <a:bodyPr vert="horz" wrap="square" rtlCol="0">
            <a:spAutoFit/>
          </a:bodyPr>
          <a:lstStyle/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5790" y="377190"/>
            <a:ext cx="5962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a typeface="微软雅黑 Light" panose="020B0502040204020203" pitchFamily="34" charset="-122"/>
              </a:rPr>
              <a:t>2.</a:t>
            </a:r>
            <a:endParaRPr lang="en-US" altLang="zh-CN" sz="3600" b="1" dirty="0">
              <a:solidFill>
                <a:schemeClr val="bg1"/>
              </a:solidFill>
              <a:ea typeface="微软雅黑 Light" panose="020B0502040204020203" pitchFamily="3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46290" y="3658870"/>
            <a:ext cx="3973830" cy="274447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8" name="任意多边形 27"/>
          <p:cNvSpPr/>
          <p:nvPr>
            <p:custDataLst>
              <p:tags r:id="rId3"/>
            </p:custDataLst>
          </p:nvPr>
        </p:nvSpPr>
        <p:spPr>
          <a:xfrm>
            <a:off x="3145651" y="1460500"/>
            <a:ext cx="3246878" cy="152496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6" h="3116">
                <a:moveTo>
                  <a:pt x="1558" y="0"/>
                </a:moveTo>
                <a:cubicBezTo>
                  <a:pt x="1598" y="0"/>
                  <a:pt x="1638" y="2"/>
                  <a:pt x="1678" y="5"/>
                </a:cubicBezTo>
                <a:lnTo>
                  <a:pt x="1716" y="8"/>
                </a:lnTo>
                <a:lnTo>
                  <a:pt x="1727" y="6"/>
                </a:lnTo>
                <a:cubicBezTo>
                  <a:pt x="1760" y="2"/>
                  <a:pt x="1794" y="0"/>
                  <a:pt x="1828" y="0"/>
                </a:cubicBezTo>
                <a:lnTo>
                  <a:pt x="5633" y="0"/>
                </a:lnTo>
                <a:cubicBezTo>
                  <a:pt x="6071" y="0"/>
                  <a:pt x="6426" y="355"/>
                  <a:pt x="6426" y="793"/>
                </a:cubicBezTo>
                <a:cubicBezTo>
                  <a:pt x="6426" y="1231"/>
                  <a:pt x="6071" y="1586"/>
                  <a:pt x="5633" y="1586"/>
                </a:cubicBezTo>
                <a:lnTo>
                  <a:pt x="3116" y="1586"/>
                </a:lnTo>
                <a:lnTo>
                  <a:pt x="3115" y="1598"/>
                </a:lnTo>
                <a:cubicBezTo>
                  <a:pt x="3094" y="2440"/>
                  <a:pt x="2405" y="3116"/>
                  <a:pt x="1558" y="3116"/>
                </a:cubicBezTo>
                <a:cubicBezTo>
                  <a:pt x="698" y="3116"/>
                  <a:pt x="0" y="2418"/>
                  <a:pt x="0" y="1558"/>
                </a:cubicBezTo>
                <a:cubicBezTo>
                  <a:pt x="0" y="698"/>
                  <a:pt x="698" y="0"/>
                  <a:pt x="1558" y="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ffectLst>
            <a:outerShdw blurRad="50800" dist="38100" algn="l" rotWithShape="0">
              <a:srgbClr val="FFFFFF">
                <a:lumMod val="50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4"/>
            </p:custDataLst>
          </p:nvPr>
        </p:nvSpPr>
        <p:spPr>
          <a:xfrm>
            <a:off x="3328492" y="1638209"/>
            <a:ext cx="1208036" cy="1170185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321310" y="1470025"/>
            <a:ext cx="3194050" cy="1397635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en-US" sz="2000" b="1">
                <a:solidFill>
                  <a:schemeClr val="tx1"/>
                </a:solidFill>
                <a:latin typeface="汉仪糯米团简" panose="00020600040101010101" charset="-122"/>
                <a:ea typeface="汉仪糯米团简" panose="00020600040101010101" charset="-122"/>
                <a:cs typeface="汉仪糯米团简" panose="00020600040101010101" charset="-122"/>
                <a:sym typeface="+mn-ea"/>
              </a:rPr>
              <a:t>⑴</a:t>
            </a:r>
            <a:r>
              <a:rPr lang="zh-CN" sz="2000" b="1">
                <a:solidFill>
                  <a:schemeClr val="tx1"/>
                </a:solidFill>
                <a:latin typeface="汉仪糯米团简" panose="00020600040101010101" charset="-122"/>
                <a:ea typeface="汉仪糯米团简" panose="00020600040101010101" charset="-122"/>
                <a:cs typeface="汉仪糯米团简" panose="00020600040101010101" charset="-122"/>
                <a:sym typeface="+mn-ea"/>
              </a:rPr>
              <a:t>课型范式：</a:t>
            </a:r>
            <a:r>
              <a:rPr lang="zh-CN" sz="2000" b="1">
                <a:solidFill>
                  <a:schemeClr val="tx1"/>
                </a:solidFill>
                <a:latin typeface="汉仪糯米团简" panose="00020600040101010101" charset="-122"/>
                <a:ea typeface="汉仪糯米团简" panose="00020600040101010101" charset="-122"/>
                <a:cs typeface="汉仪糯米团简" panose="00020600040101010101" charset="-122"/>
                <a:sym typeface="+mn-ea"/>
              </a:rPr>
              <a:t>“五环五推进”课型框架</a:t>
            </a:r>
            <a:endParaRPr lang="zh-CN" sz="2000" b="1">
              <a:solidFill>
                <a:schemeClr val="tx1"/>
              </a:solidFill>
              <a:latin typeface="汉仪糯米团简" panose="00020600040101010101" charset="-122"/>
              <a:ea typeface="汉仪糯米团简" panose="00020600040101010101" charset="-122"/>
              <a:cs typeface="汉仪糯米团简" panose="00020600040101010101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en-US" sz="2000" b="1">
                <a:solidFill>
                  <a:schemeClr val="tx1"/>
                </a:solidFill>
                <a:latin typeface="汉仪糯米团简" panose="00020600040101010101" charset="-122"/>
                <a:ea typeface="汉仪糯米团简" panose="00020600040101010101" charset="-122"/>
                <a:cs typeface="汉仪糯米团简" panose="00020600040101010101" charset="-122"/>
                <a:sym typeface="+mn-ea"/>
              </a:rPr>
              <a:t>⑵</a:t>
            </a:r>
            <a:r>
              <a:rPr lang="zh-CN" sz="2000" b="1">
                <a:solidFill>
                  <a:schemeClr val="tx1"/>
                </a:solidFill>
                <a:latin typeface="汉仪糯米团简" panose="00020600040101010101" charset="-122"/>
                <a:ea typeface="汉仪糯米团简" panose="00020600040101010101" charset="-122"/>
                <a:cs typeface="汉仪糯米团简" panose="00020600040101010101" charset="-122"/>
                <a:sym typeface="+mn-ea"/>
              </a:rPr>
              <a:t>课堂教学的评价体系</a:t>
            </a:r>
            <a:endParaRPr lang="zh-CN" altLang="en-US" sz="2000" b="1" spc="150">
              <a:solidFill>
                <a:schemeClr val="tx1"/>
              </a:solidFill>
              <a:effectLst/>
              <a:uFillTx/>
              <a:latin typeface="汉仪糯米团简" panose="00020600040101010101" charset="-122"/>
              <a:ea typeface="汉仪糯米团简" panose="00020600040101010101" charset="-122"/>
              <a:cs typeface="汉仪糯米团简" panose="00020600040101010101" charset="-122"/>
              <a:sym typeface="+mn-ea"/>
            </a:endParaRPr>
          </a:p>
        </p:txBody>
      </p:sp>
      <p:sp>
        <p:nvSpPr>
          <p:cNvPr id="38" name="任意多边形 37"/>
          <p:cNvSpPr/>
          <p:nvPr>
            <p:custDataLst>
              <p:tags r:id="rId6"/>
            </p:custDataLst>
          </p:nvPr>
        </p:nvSpPr>
        <p:spPr>
          <a:xfrm>
            <a:off x="3145651" y="3481379"/>
            <a:ext cx="3246878" cy="152496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6" h="3116">
                <a:moveTo>
                  <a:pt x="1558" y="0"/>
                </a:moveTo>
                <a:cubicBezTo>
                  <a:pt x="1598" y="0"/>
                  <a:pt x="1638" y="2"/>
                  <a:pt x="1678" y="5"/>
                </a:cubicBezTo>
                <a:lnTo>
                  <a:pt x="1716" y="8"/>
                </a:lnTo>
                <a:lnTo>
                  <a:pt x="1727" y="6"/>
                </a:lnTo>
                <a:cubicBezTo>
                  <a:pt x="1760" y="2"/>
                  <a:pt x="1794" y="0"/>
                  <a:pt x="1828" y="0"/>
                </a:cubicBezTo>
                <a:lnTo>
                  <a:pt x="5633" y="0"/>
                </a:lnTo>
                <a:cubicBezTo>
                  <a:pt x="6071" y="0"/>
                  <a:pt x="6426" y="355"/>
                  <a:pt x="6426" y="793"/>
                </a:cubicBezTo>
                <a:cubicBezTo>
                  <a:pt x="6426" y="1231"/>
                  <a:pt x="6071" y="1586"/>
                  <a:pt x="5633" y="1586"/>
                </a:cubicBezTo>
                <a:lnTo>
                  <a:pt x="3116" y="1586"/>
                </a:lnTo>
                <a:lnTo>
                  <a:pt x="3115" y="1598"/>
                </a:lnTo>
                <a:cubicBezTo>
                  <a:pt x="3094" y="2440"/>
                  <a:pt x="2405" y="3116"/>
                  <a:pt x="1558" y="3116"/>
                </a:cubicBezTo>
                <a:cubicBezTo>
                  <a:pt x="698" y="3116"/>
                  <a:pt x="0" y="2418"/>
                  <a:pt x="0" y="1558"/>
                </a:cubicBezTo>
                <a:cubicBezTo>
                  <a:pt x="0" y="698"/>
                  <a:pt x="698" y="0"/>
                  <a:pt x="1558" y="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ffectLst>
            <a:outerShdw blurRad="50800" dist="38100" algn="l" rotWithShape="0">
              <a:srgbClr val="FFFFFF">
                <a:lumMod val="50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9" name="椭圆 38"/>
          <p:cNvSpPr/>
          <p:nvPr>
            <p:custDataLst>
              <p:tags r:id="rId7"/>
            </p:custDataLst>
          </p:nvPr>
        </p:nvSpPr>
        <p:spPr>
          <a:xfrm>
            <a:off x="3329133" y="3659088"/>
            <a:ext cx="1208036" cy="1170185"/>
          </a:xfrm>
          <a:prstGeom prst="ellipse">
            <a:avLst/>
          </a:prstGeom>
          <a:solidFill>
            <a:srgbClr val="FFACC1"/>
          </a:solidFill>
          <a:ln>
            <a:noFill/>
          </a:ln>
          <a:effectLst>
            <a:outerShdw blurRad="50800" dist="38100" algn="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任意多边形 58"/>
          <p:cNvSpPr/>
          <p:nvPr>
            <p:custDataLst>
              <p:tags r:id="rId8"/>
            </p:custDataLst>
          </p:nvPr>
        </p:nvSpPr>
        <p:spPr>
          <a:xfrm flipH="1" flipV="1">
            <a:off x="5759962" y="1614472"/>
            <a:ext cx="3246878" cy="152496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6" h="3116">
                <a:moveTo>
                  <a:pt x="1558" y="0"/>
                </a:moveTo>
                <a:cubicBezTo>
                  <a:pt x="1598" y="0"/>
                  <a:pt x="1638" y="2"/>
                  <a:pt x="1678" y="5"/>
                </a:cubicBezTo>
                <a:lnTo>
                  <a:pt x="1716" y="8"/>
                </a:lnTo>
                <a:lnTo>
                  <a:pt x="1727" y="6"/>
                </a:lnTo>
                <a:cubicBezTo>
                  <a:pt x="1760" y="2"/>
                  <a:pt x="1794" y="0"/>
                  <a:pt x="1828" y="0"/>
                </a:cubicBezTo>
                <a:lnTo>
                  <a:pt x="5633" y="0"/>
                </a:lnTo>
                <a:cubicBezTo>
                  <a:pt x="6071" y="0"/>
                  <a:pt x="6426" y="355"/>
                  <a:pt x="6426" y="793"/>
                </a:cubicBezTo>
                <a:cubicBezTo>
                  <a:pt x="6426" y="1231"/>
                  <a:pt x="6071" y="1586"/>
                  <a:pt x="5633" y="1586"/>
                </a:cubicBezTo>
                <a:lnTo>
                  <a:pt x="3116" y="1586"/>
                </a:lnTo>
                <a:lnTo>
                  <a:pt x="3115" y="1598"/>
                </a:lnTo>
                <a:cubicBezTo>
                  <a:pt x="3094" y="2440"/>
                  <a:pt x="2405" y="3116"/>
                  <a:pt x="1558" y="3116"/>
                </a:cubicBezTo>
                <a:cubicBezTo>
                  <a:pt x="698" y="3116"/>
                  <a:pt x="0" y="2418"/>
                  <a:pt x="0" y="1558"/>
                </a:cubicBezTo>
                <a:cubicBezTo>
                  <a:pt x="0" y="698"/>
                  <a:pt x="698" y="0"/>
                  <a:pt x="1558" y="0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ffectLst>
            <a:outerShdw blurRad="50800" dist="38100" algn="l" rotWithShape="0">
              <a:srgbClr val="FFFFFF">
                <a:lumMod val="50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 flipH="1" flipV="1">
            <a:off x="7615321" y="1791539"/>
            <a:ext cx="1208036" cy="1170185"/>
          </a:xfrm>
          <a:prstGeom prst="ellipse">
            <a:avLst/>
          </a:prstGeom>
          <a:solidFill>
            <a:srgbClr val="FFCBB3"/>
          </a:solidFill>
          <a:ln>
            <a:noFill/>
          </a:ln>
          <a:effectLst>
            <a:outerShdw blurRad="50800" dist="38100" algn="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FFAFAB">
              <a:shade val="50000"/>
            </a:srgbClr>
          </a:lnRef>
          <a:fillRef idx="1">
            <a:srgbClr val="FFAFAB"/>
          </a:fillRef>
          <a:effectRef idx="0">
            <a:srgbClr val="FFAFAB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>
            <p:custDataLst>
              <p:tags r:id="rId10"/>
            </p:custDataLst>
          </p:nvPr>
        </p:nvSpPr>
        <p:spPr>
          <a:xfrm>
            <a:off x="4290695" y="3460750"/>
            <a:ext cx="2244090" cy="485775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 spc="300">
                <a:solidFill>
                  <a:srgbClr val="FFACC1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区级课题</a:t>
            </a:r>
            <a:r>
              <a:rPr lang="zh-CN" altLang="en-US" sz="1600" spc="300">
                <a:solidFill>
                  <a:srgbClr val="FFACC1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《小学游戏化足球项目的开发与实践研究</a:t>
            </a:r>
            <a:r>
              <a:rPr lang="zh-CN" altLang="en-US" sz="1600" spc="300">
                <a:solidFill>
                  <a:srgbClr val="FFACC1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》</a:t>
            </a:r>
            <a:endParaRPr lang="zh-CN" altLang="en-US" sz="1600" spc="300">
              <a:solidFill>
                <a:srgbClr val="FFACC1">
                  <a:lumMod val="75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1"/>
            </p:custDataLst>
          </p:nvPr>
        </p:nvSpPr>
        <p:spPr>
          <a:xfrm>
            <a:off x="4291965" y="1460500"/>
            <a:ext cx="2172970" cy="642620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400" b="1" spc="300">
                <a:solidFill>
                  <a:srgbClr val="FFAFAB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市级课题</a:t>
            </a:r>
            <a:r>
              <a:rPr lang="zh-CN" altLang="en-US" sz="1400" spc="300">
                <a:solidFill>
                  <a:srgbClr val="FFAFAB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《导向小学音乐核心素养的课堂合唱教学实践研究》</a:t>
            </a:r>
            <a:endParaRPr lang="zh-CN" altLang="en-US" sz="1400" spc="300">
              <a:solidFill>
                <a:srgbClr val="FFAFAB">
                  <a:lumMod val="75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12"/>
            </p:custDataLst>
          </p:nvPr>
        </p:nvSpPr>
        <p:spPr>
          <a:xfrm>
            <a:off x="5759962" y="2494677"/>
            <a:ext cx="2036276" cy="490785"/>
          </a:xfrm>
          <a:prstGeom prst="rect">
            <a:avLst/>
          </a:prstGeom>
          <a:noFill/>
        </p:spPr>
        <p:txBody>
          <a:bodyPr wrap="square" bIns="0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800" b="1" spc="300">
                <a:solidFill>
                  <a:srgbClr val="FFCBB3">
                    <a:lumMod val="75000"/>
                  </a:srgbClr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校级课题</a:t>
            </a:r>
            <a:endParaRPr lang="zh-CN" altLang="en-US" sz="2800" b="1" spc="300">
              <a:solidFill>
                <a:srgbClr val="FFCBB3">
                  <a:lumMod val="75000"/>
                </a:srgbClr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13"/>
            </p:custDataLst>
          </p:nvPr>
        </p:nvSpPr>
        <p:spPr>
          <a:xfrm>
            <a:off x="-100330" y="3679825"/>
            <a:ext cx="4538345" cy="1058545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sym typeface="+mn-ea"/>
              </a:rPr>
              <a:t>课题研究</a:t>
            </a:r>
            <a:r>
              <a:rPr lang="en-US" altLang="zh-CN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sym typeface="+mn-ea"/>
              </a:rPr>
              <a:t> </a:t>
            </a:r>
            <a:r>
              <a:rPr lang="zh-CN" altLang="en-US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sym typeface="+mn-ea"/>
              </a:rPr>
              <a:t>新课标理念相结合</a:t>
            </a:r>
            <a:endParaRPr lang="zh-CN" altLang="en-US" spc="150">
              <a:solidFill>
                <a:srgbClr val="FFFFFF">
                  <a:lumMod val="50000"/>
                </a:srgbClr>
              </a:solidFill>
              <a:effectLst/>
              <a:uFillTx/>
              <a:latin typeface="思源黑体 CN Regular" charset="0"/>
              <a:sym typeface="+mn-ea"/>
            </a:endParaRPr>
          </a:p>
          <a:p>
            <a:pPr algn="ct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</a:rPr>
              <a:t>《足球与游戏单元》：“足球嘉年华”</a:t>
            </a:r>
            <a:r>
              <a:rPr lang="zh-CN" altLang="en-US" sz="1400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</a:rPr>
              <a:t>，</a:t>
            </a:r>
            <a:endParaRPr lang="zh-CN" altLang="en-US" sz="1400" spc="150">
              <a:solidFill>
                <a:srgbClr val="FFFFFF">
                  <a:lumMod val="50000"/>
                </a:srgbClr>
              </a:solidFill>
              <a:effectLst/>
              <a:uFillTx/>
              <a:latin typeface="思源黑体 CN Regular" charset="0"/>
            </a:endParaRPr>
          </a:p>
          <a:p>
            <a:pPr algn="ctr" fontAlgn="auto">
              <a:lnSpc>
                <a:spcPct val="100000"/>
              </a:lnSpc>
              <a:spcAft>
                <a:spcPts val="1000"/>
              </a:spcAft>
            </a:pPr>
            <a:endParaRPr lang="zh-CN" altLang="en-US" sz="1400" spc="150">
              <a:solidFill>
                <a:srgbClr val="FFFFFF">
                  <a:lumMod val="50000"/>
                </a:srgbClr>
              </a:solidFill>
              <a:effectLst/>
              <a:uFillTx/>
              <a:latin typeface="思源黑体 CN Regular" charset="0"/>
            </a:endParaRPr>
          </a:p>
        </p:txBody>
      </p:sp>
      <p:pic>
        <p:nvPicPr>
          <p:cNvPr id="76" name="图片 75" descr="32313538383938393b32313538373837303bb9abcec4b0fc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22963" y="1913433"/>
            <a:ext cx="619736" cy="619736"/>
          </a:xfrm>
          <a:prstGeom prst="rect">
            <a:avLst/>
          </a:prstGeom>
        </p:spPr>
      </p:pic>
      <p:pic>
        <p:nvPicPr>
          <p:cNvPr id="77" name="图片 76" descr="32313538383938393b32313538373837313bbbe1d2e9c5c4c9e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09792" y="2066764"/>
            <a:ext cx="619736" cy="619736"/>
          </a:xfrm>
          <a:prstGeom prst="rect">
            <a:avLst/>
          </a:prstGeom>
        </p:spPr>
      </p:pic>
      <p:pic>
        <p:nvPicPr>
          <p:cNvPr id="78" name="图片 77" descr="32313538383938393b32313538373837323bb9abb8e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23604" y="3934312"/>
            <a:ext cx="619736" cy="619736"/>
          </a:xfrm>
          <a:prstGeom prst="rect">
            <a:avLst/>
          </a:prstGeom>
        </p:spPr>
      </p:pic>
      <p:pic>
        <p:nvPicPr>
          <p:cNvPr id="2" name="C9F754DE-2CAD-44b6-B708-469DEB6407EB-2" descr="wpp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1295" y="570865"/>
            <a:ext cx="4370705" cy="30880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1310" y="4784725"/>
            <a:ext cx="2253615" cy="632460"/>
            <a:chOff x="2339422" y="1012876"/>
            <a:chExt cx="3147691" cy="1081668"/>
          </a:xfrm>
        </p:grpSpPr>
        <p:sp>
          <p:nvSpPr>
            <p:cNvPr id="5" name="任意多边形 4"/>
            <p:cNvSpPr/>
            <p:nvPr>
              <p:custDataLst>
                <p:tags r:id="rId24"/>
              </p:custDataLst>
            </p:nvPr>
          </p:nvSpPr>
          <p:spPr bwMode="auto">
            <a:xfrm rot="10800000">
              <a:off x="2339422" y="1012876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25"/>
              </p:custDataLst>
            </p:nvPr>
          </p:nvSpPr>
          <p:spPr bwMode="auto">
            <a:xfrm rot="10800000">
              <a:off x="2339422" y="1020470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26"/>
              </p:custDataLst>
            </p:nvPr>
          </p:nvSpPr>
          <p:spPr bwMode="auto">
            <a:xfrm>
              <a:off x="2622579" y="1241744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r>
                <a:rPr lang="en-US" altLang="zh-CN" sz="1400" spc="150">
                  <a:solidFill>
                    <a:srgbClr val="FFFFFF">
                      <a:lumMod val="50000"/>
                    </a:srgbClr>
                  </a:solidFill>
                  <a:effectLst/>
                  <a:uFillTx/>
                  <a:latin typeface="思源黑体 CN Regular" charset="0"/>
                  <a:sym typeface="+mn-ea"/>
                </a:rPr>
                <a:t> </a:t>
              </a:r>
              <a:r>
                <a:rPr lang="zh-CN" altLang="en-US" sz="1400" spc="150">
                  <a:solidFill>
                    <a:srgbClr val="FFFFFF">
                      <a:lumMod val="50000"/>
                    </a:srgbClr>
                  </a:solidFill>
                  <a:effectLst/>
                  <a:uFillTx/>
                  <a:latin typeface="思源黑体 CN Regular" charset="0"/>
                  <a:sym typeface="+mn-ea"/>
                </a:rPr>
                <a:t>我与足球玩游戏</a:t>
              </a:r>
              <a:endParaRPr lang="zh-CN" altLang="en-US" sz="1400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ea typeface="思源黑体" panose="020B0500000000000000" pitchFamily="34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40965" y="4779010"/>
            <a:ext cx="2427605" cy="643255"/>
            <a:chOff x="2339422" y="1012876"/>
            <a:chExt cx="3147691" cy="1081668"/>
          </a:xfrm>
        </p:grpSpPr>
        <p:sp>
          <p:nvSpPr>
            <p:cNvPr id="11" name="任意多边形 10"/>
            <p:cNvSpPr/>
            <p:nvPr>
              <p:custDataLst>
                <p:tags r:id="rId27"/>
              </p:custDataLst>
            </p:nvPr>
          </p:nvSpPr>
          <p:spPr bwMode="auto">
            <a:xfrm rot="10800000">
              <a:off x="2339422" y="1012876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01ACB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28"/>
              </p:custDataLst>
            </p:nvPr>
          </p:nvSpPr>
          <p:spPr bwMode="auto">
            <a:xfrm rot="10800000">
              <a:off x="2339422" y="1020470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29"/>
              </p:custDataLst>
            </p:nvPr>
          </p:nvSpPr>
          <p:spPr bwMode="auto">
            <a:xfrm>
              <a:off x="2622579" y="1241744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r>
                <a:rPr lang="zh-CN" altLang="en-US" spc="150">
                  <a:solidFill>
                    <a:srgbClr val="FFFFFF">
                      <a:lumMod val="50000"/>
                    </a:srgbClr>
                  </a:solidFill>
                  <a:effectLst/>
                  <a:uFillTx/>
                  <a:latin typeface="思源黑体 CN Regular" charset="0"/>
                  <a:sym typeface="+mn-ea"/>
                </a:rPr>
                <a:t>我与足球交朋友</a:t>
              </a:r>
              <a:endParaRPr lang="zh-CN" altLang="en-US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ea typeface="思源黑体" panose="020B0500000000000000" pitchFamily="34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1310" y="5619750"/>
            <a:ext cx="2195195" cy="716915"/>
            <a:chOff x="2339422" y="1012876"/>
            <a:chExt cx="3147691" cy="1081668"/>
          </a:xfrm>
        </p:grpSpPr>
        <p:sp>
          <p:nvSpPr>
            <p:cNvPr id="15" name="任意多边形 14"/>
            <p:cNvSpPr/>
            <p:nvPr>
              <p:custDataLst>
                <p:tags r:id="rId30"/>
              </p:custDataLst>
            </p:nvPr>
          </p:nvSpPr>
          <p:spPr bwMode="auto">
            <a:xfrm rot="10800000">
              <a:off x="2339422" y="1012876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31"/>
              </p:custDataLst>
            </p:nvPr>
          </p:nvSpPr>
          <p:spPr bwMode="auto">
            <a:xfrm rot="10800000">
              <a:off x="2339422" y="1020470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32"/>
              </p:custDataLst>
            </p:nvPr>
          </p:nvSpPr>
          <p:spPr bwMode="auto">
            <a:xfrm>
              <a:off x="2664480" y="1241856"/>
              <a:ext cx="2533085" cy="631372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r>
                <a:rPr lang="en-US" altLang="zh-CN" sz="1400" spc="150">
                  <a:solidFill>
                    <a:srgbClr val="FFFFFF">
                      <a:lumMod val="50000"/>
                    </a:srgbClr>
                  </a:solidFill>
                  <a:effectLst/>
                  <a:uFillTx/>
                  <a:latin typeface="思源黑体 CN Regular" charset="0"/>
                  <a:sym typeface="+mn-ea"/>
                </a:rPr>
                <a:t> </a:t>
              </a:r>
              <a:r>
                <a:rPr lang="zh-CN" altLang="en-US" sz="1400" spc="150">
                  <a:solidFill>
                    <a:srgbClr val="FFFFFF">
                      <a:lumMod val="50000"/>
                    </a:srgbClr>
                  </a:solidFill>
                  <a:effectLst/>
                  <a:uFillTx/>
                  <a:latin typeface="思源黑体 CN Regular" charset="0"/>
                  <a:sym typeface="+mn-ea"/>
                </a:rPr>
                <a:t>我与足球来对话</a:t>
              </a:r>
              <a:endParaRPr lang="zh-CN" altLang="en-US" sz="1400" spc="150">
                <a:solidFill>
                  <a:srgbClr val="FFFFFF">
                    <a:lumMod val="50000"/>
                  </a:srgbClr>
                </a:solidFill>
                <a:effectLst/>
                <a:uFillTx/>
                <a:latin typeface="思源黑体 CN Regular" charset="0"/>
                <a:ea typeface="思源黑体" panose="020B0500000000000000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04770" y="5610225"/>
            <a:ext cx="2527935" cy="703580"/>
            <a:chOff x="2339422" y="1012876"/>
            <a:chExt cx="3193141" cy="1088889"/>
          </a:xfrm>
        </p:grpSpPr>
        <p:sp>
          <p:nvSpPr>
            <p:cNvPr id="19" name="任意多边形 18"/>
            <p:cNvSpPr/>
            <p:nvPr>
              <p:custDataLst>
                <p:tags r:id="rId33"/>
              </p:custDataLst>
            </p:nvPr>
          </p:nvSpPr>
          <p:spPr bwMode="auto">
            <a:xfrm rot="10800000">
              <a:off x="2339422" y="1012876"/>
              <a:ext cx="3147690" cy="1074074"/>
            </a:xfrm>
            <a:custGeom>
              <a:avLst/>
              <a:gdLst>
                <a:gd name="connsiteX0" fmla="*/ 3494407 w 4138458"/>
                <a:gd name="connsiteY0" fmla="*/ 1121227 h 1412149"/>
                <a:gd name="connsiteX1" fmla="*/ 3567991 w 4138458"/>
                <a:gd name="connsiteY1" fmla="*/ 1078962 h 1412149"/>
                <a:gd name="connsiteX2" fmla="*/ 3758764 w 4138458"/>
                <a:gd name="connsiteY2" fmla="*/ 748339 h 1412149"/>
                <a:gd name="connsiteX3" fmla="*/ 3758764 w 4138458"/>
                <a:gd name="connsiteY3" fmla="*/ 663809 h 1412149"/>
                <a:gd name="connsiteX4" fmla="*/ 3567991 w 4138458"/>
                <a:gd name="connsiteY4" fmla="*/ 333186 h 1412149"/>
                <a:gd name="connsiteX5" fmla="*/ 3494407 w 4138458"/>
                <a:gd name="connsiteY5" fmla="*/ 290921 h 1412149"/>
                <a:gd name="connsiteX6" fmla="*/ 3333442 w 4138458"/>
                <a:gd name="connsiteY6" fmla="*/ 290921 h 1412149"/>
                <a:gd name="connsiteX7" fmla="*/ 3295129 w 4138458"/>
                <a:gd name="connsiteY7" fmla="*/ 290921 h 1412149"/>
                <a:gd name="connsiteX8" fmla="*/ 3289167 w 4138458"/>
                <a:gd name="connsiteY8" fmla="*/ 290921 h 1412149"/>
                <a:gd name="connsiteX9" fmla="*/ 3247435 w 4138458"/>
                <a:gd name="connsiteY9" fmla="*/ 290921 h 1412149"/>
                <a:gd name="connsiteX10" fmla="*/ 3238801 w 4138458"/>
                <a:gd name="connsiteY10" fmla="*/ 290921 h 1412149"/>
                <a:gd name="connsiteX11" fmla="*/ 3134164 w 4138458"/>
                <a:gd name="connsiteY11" fmla="*/ 290921 h 1412149"/>
                <a:gd name="connsiteX12" fmla="*/ 3112861 w 4138458"/>
                <a:gd name="connsiteY12" fmla="*/ 290921 h 1412149"/>
                <a:gd name="connsiteX13" fmla="*/ 3095851 w 4138458"/>
                <a:gd name="connsiteY13" fmla="*/ 290921 h 1412149"/>
                <a:gd name="connsiteX14" fmla="*/ 3089889 w 4138458"/>
                <a:gd name="connsiteY14" fmla="*/ 290921 h 1412149"/>
                <a:gd name="connsiteX15" fmla="*/ 3048157 w 4138458"/>
                <a:gd name="connsiteY15" fmla="*/ 290921 h 1412149"/>
                <a:gd name="connsiteX16" fmla="*/ 3039523 w 4138458"/>
                <a:gd name="connsiteY16" fmla="*/ 290921 h 1412149"/>
                <a:gd name="connsiteX17" fmla="*/ 2934886 w 4138458"/>
                <a:gd name="connsiteY17" fmla="*/ 290921 h 1412149"/>
                <a:gd name="connsiteX18" fmla="*/ 2913583 w 4138458"/>
                <a:gd name="connsiteY18" fmla="*/ 290921 h 1412149"/>
                <a:gd name="connsiteX19" fmla="*/ 2840245 w 4138458"/>
                <a:gd name="connsiteY19" fmla="*/ 290921 h 1412149"/>
                <a:gd name="connsiteX20" fmla="*/ 2714305 w 4138458"/>
                <a:gd name="connsiteY20" fmla="*/ 290921 h 1412149"/>
                <a:gd name="connsiteX21" fmla="*/ 2709913 w 4138458"/>
                <a:gd name="connsiteY21" fmla="*/ 292233 h 1412149"/>
                <a:gd name="connsiteX22" fmla="*/ 2705494 w 4138458"/>
                <a:gd name="connsiteY22" fmla="*/ 290921 h 1412149"/>
                <a:gd name="connsiteX23" fmla="*/ 2323948 w 4138458"/>
                <a:gd name="connsiteY23" fmla="*/ 290921 h 1412149"/>
                <a:gd name="connsiteX24" fmla="*/ 2319556 w 4138458"/>
                <a:gd name="connsiteY24" fmla="*/ 292233 h 1412149"/>
                <a:gd name="connsiteX25" fmla="*/ 2315137 w 4138458"/>
                <a:gd name="connsiteY25" fmla="*/ 290921 h 1412149"/>
                <a:gd name="connsiteX26" fmla="*/ 2059531 w 4138458"/>
                <a:gd name="connsiteY26" fmla="*/ 290921 h 1412149"/>
                <a:gd name="connsiteX27" fmla="*/ 1955409 w 4138458"/>
                <a:gd name="connsiteY27" fmla="*/ 290921 h 1412149"/>
                <a:gd name="connsiteX28" fmla="*/ 1949447 w 4138458"/>
                <a:gd name="connsiteY28" fmla="*/ 290921 h 1412149"/>
                <a:gd name="connsiteX29" fmla="*/ 1933591 w 4138458"/>
                <a:gd name="connsiteY29" fmla="*/ 290921 h 1412149"/>
                <a:gd name="connsiteX30" fmla="*/ 1907716 w 4138458"/>
                <a:gd name="connsiteY30" fmla="*/ 290921 h 1412149"/>
                <a:gd name="connsiteX31" fmla="*/ 1699803 w 4138458"/>
                <a:gd name="connsiteY31" fmla="*/ 290921 h 1412149"/>
                <a:gd name="connsiteX32" fmla="*/ 1666857 w 4138458"/>
                <a:gd name="connsiteY32" fmla="*/ 290921 h 1412149"/>
                <a:gd name="connsiteX33" fmla="*/ 1660895 w 4138458"/>
                <a:gd name="connsiteY33" fmla="*/ 290921 h 1412149"/>
                <a:gd name="connsiteX34" fmla="*/ 1619163 w 4138458"/>
                <a:gd name="connsiteY34" fmla="*/ 290921 h 1412149"/>
                <a:gd name="connsiteX35" fmla="*/ 1573863 w 4138458"/>
                <a:gd name="connsiteY35" fmla="*/ 290921 h 1412149"/>
                <a:gd name="connsiteX36" fmla="*/ 1508939 w 4138458"/>
                <a:gd name="connsiteY36" fmla="*/ 290921 h 1412149"/>
                <a:gd name="connsiteX37" fmla="*/ 1505892 w 4138458"/>
                <a:gd name="connsiteY37" fmla="*/ 290921 h 1412149"/>
                <a:gd name="connsiteX38" fmla="*/ 1502977 w 4138458"/>
                <a:gd name="connsiteY38" fmla="*/ 290921 h 1412149"/>
                <a:gd name="connsiteX39" fmla="*/ 1461246 w 4138458"/>
                <a:gd name="connsiteY39" fmla="*/ 290921 h 1412149"/>
                <a:gd name="connsiteX40" fmla="*/ 1411251 w 4138458"/>
                <a:gd name="connsiteY40" fmla="*/ 290921 h 1412149"/>
                <a:gd name="connsiteX41" fmla="*/ 1347974 w 4138458"/>
                <a:gd name="connsiteY41" fmla="*/ 290921 h 1412149"/>
                <a:gd name="connsiteX42" fmla="*/ 1285311 w 4138458"/>
                <a:gd name="connsiteY42" fmla="*/ 290921 h 1412149"/>
                <a:gd name="connsiteX43" fmla="*/ 1253333 w 4138458"/>
                <a:gd name="connsiteY43" fmla="*/ 290921 h 1412149"/>
                <a:gd name="connsiteX44" fmla="*/ 1173474 w 4138458"/>
                <a:gd name="connsiteY44" fmla="*/ 290921 h 1412149"/>
                <a:gd name="connsiteX45" fmla="*/ 1167512 w 4138458"/>
                <a:gd name="connsiteY45" fmla="*/ 290921 h 1412149"/>
                <a:gd name="connsiteX46" fmla="*/ 1127393 w 4138458"/>
                <a:gd name="connsiteY46" fmla="*/ 290921 h 1412149"/>
                <a:gd name="connsiteX47" fmla="*/ 1125780 w 4138458"/>
                <a:gd name="connsiteY47" fmla="*/ 290921 h 1412149"/>
                <a:gd name="connsiteX48" fmla="*/ 1030708 w 4138458"/>
                <a:gd name="connsiteY48" fmla="*/ 290921 h 1412149"/>
                <a:gd name="connsiteX49" fmla="*/ 1024746 w 4138458"/>
                <a:gd name="connsiteY49" fmla="*/ 290921 h 1412149"/>
                <a:gd name="connsiteX50" fmla="*/ 1012509 w 4138458"/>
                <a:gd name="connsiteY50" fmla="*/ 290921 h 1412149"/>
                <a:gd name="connsiteX51" fmla="*/ 983015 w 4138458"/>
                <a:gd name="connsiteY51" fmla="*/ 290921 h 1412149"/>
                <a:gd name="connsiteX52" fmla="*/ 917868 w 4138458"/>
                <a:gd name="connsiteY52" fmla="*/ 290921 h 1412149"/>
                <a:gd name="connsiteX53" fmla="*/ 869743 w 4138458"/>
                <a:gd name="connsiteY53" fmla="*/ 290921 h 1412149"/>
                <a:gd name="connsiteX54" fmla="*/ 791928 w 4138458"/>
                <a:gd name="connsiteY54" fmla="*/ 290921 h 1412149"/>
                <a:gd name="connsiteX55" fmla="*/ 775102 w 4138458"/>
                <a:gd name="connsiteY55" fmla="*/ 290921 h 1412149"/>
                <a:gd name="connsiteX56" fmla="*/ 649162 w 4138458"/>
                <a:gd name="connsiteY56" fmla="*/ 290921 h 1412149"/>
                <a:gd name="connsiteX57" fmla="*/ 575578 w 4138458"/>
                <a:gd name="connsiteY57" fmla="*/ 333186 h 1412149"/>
                <a:gd name="connsiteX58" fmla="*/ 384805 w 4138458"/>
                <a:gd name="connsiteY58" fmla="*/ 663809 h 1412149"/>
                <a:gd name="connsiteX59" fmla="*/ 384805 w 4138458"/>
                <a:gd name="connsiteY59" fmla="*/ 748339 h 1412149"/>
                <a:gd name="connsiteX60" fmla="*/ 575578 w 4138458"/>
                <a:gd name="connsiteY60" fmla="*/ 1078962 h 1412149"/>
                <a:gd name="connsiteX61" fmla="*/ 649162 w 4138458"/>
                <a:gd name="connsiteY61" fmla="*/ 1121227 h 1412149"/>
                <a:gd name="connsiteX62" fmla="*/ 791928 w 4138458"/>
                <a:gd name="connsiteY62" fmla="*/ 1121227 h 1412149"/>
                <a:gd name="connsiteX63" fmla="*/ 1030708 w 4138458"/>
                <a:gd name="connsiteY63" fmla="*/ 1121227 h 1412149"/>
                <a:gd name="connsiteX64" fmla="*/ 1127393 w 4138458"/>
                <a:gd name="connsiteY64" fmla="*/ 1121227 h 1412149"/>
                <a:gd name="connsiteX65" fmla="*/ 1173474 w 4138458"/>
                <a:gd name="connsiteY65" fmla="*/ 1121227 h 1412149"/>
                <a:gd name="connsiteX66" fmla="*/ 1285311 w 4138458"/>
                <a:gd name="connsiteY66" fmla="*/ 1121227 h 1412149"/>
                <a:gd name="connsiteX67" fmla="*/ 1508939 w 4138458"/>
                <a:gd name="connsiteY67" fmla="*/ 1121227 h 1412149"/>
                <a:gd name="connsiteX68" fmla="*/ 1573863 w 4138458"/>
                <a:gd name="connsiteY68" fmla="*/ 1121227 h 1412149"/>
                <a:gd name="connsiteX69" fmla="*/ 1666857 w 4138458"/>
                <a:gd name="connsiteY69" fmla="*/ 1121227 h 1412149"/>
                <a:gd name="connsiteX70" fmla="*/ 1933591 w 4138458"/>
                <a:gd name="connsiteY70" fmla="*/ 1121227 h 1412149"/>
                <a:gd name="connsiteX71" fmla="*/ 1955409 w 4138458"/>
                <a:gd name="connsiteY71" fmla="*/ 1121227 h 1412149"/>
                <a:gd name="connsiteX72" fmla="*/ 2315137 w 4138458"/>
                <a:gd name="connsiteY72" fmla="*/ 1121227 h 1412149"/>
                <a:gd name="connsiteX73" fmla="*/ 2319556 w 4138458"/>
                <a:gd name="connsiteY73" fmla="*/ 1119915 h 1412149"/>
                <a:gd name="connsiteX74" fmla="*/ 2323948 w 4138458"/>
                <a:gd name="connsiteY74" fmla="*/ 1121227 h 1412149"/>
                <a:gd name="connsiteX75" fmla="*/ 2705494 w 4138458"/>
                <a:gd name="connsiteY75" fmla="*/ 1121227 h 1412149"/>
                <a:gd name="connsiteX76" fmla="*/ 2709913 w 4138458"/>
                <a:gd name="connsiteY76" fmla="*/ 1119915 h 1412149"/>
                <a:gd name="connsiteX77" fmla="*/ 2714305 w 4138458"/>
                <a:gd name="connsiteY77" fmla="*/ 1121227 h 1412149"/>
                <a:gd name="connsiteX78" fmla="*/ 2913583 w 4138458"/>
                <a:gd name="connsiteY78" fmla="*/ 1121227 h 1412149"/>
                <a:gd name="connsiteX79" fmla="*/ 3095851 w 4138458"/>
                <a:gd name="connsiteY79" fmla="*/ 1121227 h 1412149"/>
                <a:gd name="connsiteX80" fmla="*/ 3112861 w 4138458"/>
                <a:gd name="connsiteY80" fmla="*/ 1121227 h 1412149"/>
                <a:gd name="connsiteX81" fmla="*/ 3295129 w 4138458"/>
                <a:gd name="connsiteY81" fmla="*/ 1121227 h 1412149"/>
                <a:gd name="connsiteX82" fmla="*/ 3671470 w 4138458"/>
                <a:gd name="connsiteY82" fmla="*/ 1412149 h 1412149"/>
                <a:gd name="connsiteX83" fmla="*/ 3163470 w 4138458"/>
                <a:gd name="connsiteY83" fmla="*/ 1412149 h 1412149"/>
                <a:gd name="connsiteX84" fmla="*/ 3022552 w 4138458"/>
                <a:gd name="connsiteY84" fmla="*/ 1412149 h 1412149"/>
                <a:gd name="connsiteX85" fmla="*/ 2554799 w 4138458"/>
                <a:gd name="connsiteY85" fmla="*/ 1412149 h 1412149"/>
                <a:gd name="connsiteX86" fmla="*/ 2514552 w 4138458"/>
                <a:gd name="connsiteY86" fmla="*/ 1412149 h 1412149"/>
                <a:gd name="connsiteX87" fmla="*/ 2266137 w 4138458"/>
                <a:gd name="connsiteY87" fmla="*/ 1412149 h 1412149"/>
                <a:gd name="connsiteX88" fmla="*/ 1905881 w 4138458"/>
                <a:gd name="connsiteY88" fmla="*/ 1412149 h 1412149"/>
                <a:gd name="connsiteX89" fmla="*/ 1809866 w 4138458"/>
                <a:gd name="connsiteY89" fmla="*/ 1412149 h 1412149"/>
                <a:gd name="connsiteX90" fmla="*/ 1617219 w 4138458"/>
                <a:gd name="connsiteY90" fmla="*/ 1412149 h 1412149"/>
                <a:gd name="connsiteX91" fmla="*/ 1489857 w 4138458"/>
                <a:gd name="connsiteY91" fmla="*/ 1412149 h 1412149"/>
                <a:gd name="connsiteX92" fmla="*/ 1301866 w 4138458"/>
                <a:gd name="connsiteY92" fmla="*/ 1412149 h 1412149"/>
                <a:gd name="connsiteX93" fmla="*/ 1160948 w 4138458"/>
                <a:gd name="connsiteY93" fmla="*/ 1412149 h 1412149"/>
                <a:gd name="connsiteX94" fmla="*/ 1115038 w 4138458"/>
                <a:gd name="connsiteY94" fmla="*/ 1412149 h 1412149"/>
                <a:gd name="connsiteX95" fmla="*/ 840939 w 4138458"/>
                <a:gd name="connsiteY95" fmla="*/ 1412149 h 1412149"/>
                <a:gd name="connsiteX96" fmla="*/ 652948 w 4138458"/>
                <a:gd name="connsiteY96" fmla="*/ 1412149 h 1412149"/>
                <a:gd name="connsiteX97" fmla="*/ 466120 w 4138458"/>
                <a:gd name="connsiteY97" fmla="*/ 1412149 h 1412149"/>
                <a:gd name="connsiteX98" fmla="*/ 340972 w 4138458"/>
                <a:gd name="connsiteY98" fmla="*/ 1340266 h 1412149"/>
                <a:gd name="connsiteX99" fmla="*/ 16513 w 4138458"/>
                <a:gd name="connsiteY99" fmla="*/ 777957 h 1412149"/>
                <a:gd name="connsiteX100" fmla="*/ 16513 w 4138458"/>
                <a:gd name="connsiteY100" fmla="*/ 634192 h 1412149"/>
                <a:gd name="connsiteX101" fmla="*/ 340972 w 4138458"/>
                <a:gd name="connsiteY101" fmla="*/ 71883 h 1412149"/>
                <a:gd name="connsiteX102" fmla="*/ 466120 w 4138458"/>
                <a:gd name="connsiteY102" fmla="*/ 0 h 1412149"/>
                <a:gd name="connsiteX103" fmla="*/ 652948 w 4138458"/>
                <a:gd name="connsiteY103" fmla="*/ 0 h 1412149"/>
                <a:gd name="connsiteX104" fmla="*/ 680314 w 4138458"/>
                <a:gd name="connsiteY104" fmla="*/ 0 h 1412149"/>
                <a:gd name="connsiteX105" fmla="*/ 840939 w 4138458"/>
                <a:gd name="connsiteY105" fmla="*/ 0 h 1412149"/>
                <a:gd name="connsiteX106" fmla="*/ 841276 w 4138458"/>
                <a:gd name="connsiteY106" fmla="*/ 0 h 1412149"/>
                <a:gd name="connsiteX107" fmla="*/ 867142 w 4138458"/>
                <a:gd name="connsiteY107" fmla="*/ 0 h 1412149"/>
                <a:gd name="connsiteX108" fmla="*/ 956611 w 4138458"/>
                <a:gd name="connsiteY108" fmla="*/ 0 h 1412149"/>
                <a:gd name="connsiteX109" fmla="*/ 1028104 w 4138458"/>
                <a:gd name="connsiteY109" fmla="*/ 0 h 1412149"/>
                <a:gd name="connsiteX110" fmla="*/ 1033923 w 4138458"/>
                <a:gd name="connsiteY110" fmla="*/ 0 h 1412149"/>
                <a:gd name="connsiteX111" fmla="*/ 1055133 w 4138458"/>
                <a:gd name="connsiteY111" fmla="*/ 0 h 1412149"/>
                <a:gd name="connsiteX112" fmla="*/ 1080817 w 4138458"/>
                <a:gd name="connsiteY112" fmla="*/ 0 h 1412149"/>
                <a:gd name="connsiteX113" fmla="*/ 1115038 w 4138458"/>
                <a:gd name="connsiteY113" fmla="*/ 0 h 1412149"/>
                <a:gd name="connsiteX114" fmla="*/ 1143439 w 4138458"/>
                <a:gd name="connsiteY114" fmla="*/ 0 h 1412149"/>
                <a:gd name="connsiteX115" fmla="*/ 1160948 w 4138458"/>
                <a:gd name="connsiteY115" fmla="*/ 0 h 1412149"/>
                <a:gd name="connsiteX116" fmla="*/ 1216095 w 4138458"/>
                <a:gd name="connsiteY116" fmla="*/ 0 h 1412149"/>
                <a:gd name="connsiteX117" fmla="*/ 1220751 w 4138458"/>
                <a:gd name="connsiteY117" fmla="*/ 0 h 1412149"/>
                <a:gd name="connsiteX118" fmla="*/ 1267645 w 4138458"/>
                <a:gd name="connsiteY118" fmla="*/ 0 h 1412149"/>
                <a:gd name="connsiteX119" fmla="*/ 1291726 w 4138458"/>
                <a:gd name="connsiteY119" fmla="*/ 0 h 1412149"/>
                <a:gd name="connsiteX120" fmla="*/ 1301866 w 4138458"/>
                <a:gd name="connsiteY120" fmla="*/ 0 h 1412149"/>
                <a:gd name="connsiteX121" fmla="*/ 1331430 w 4138458"/>
                <a:gd name="connsiteY121" fmla="*/ 0 h 1412149"/>
                <a:gd name="connsiteX122" fmla="*/ 1375142 w 4138458"/>
                <a:gd name="connsiteY122" fmla="*/ 0 h 1412149"/>
                <a:gd name="connsiteX123" fmla="*/ 1408742 w 4138458"/>
                <a:gd name="connsiteY123" fmla="*/ 0 h 1412149"/>
                <a:gd name="connsiteX124" fmla="*/ 1455636 w 4138458"/>
                <a:gd name="connsiteY124" fmla="*/ 0 h 1412149"/>
                <a:gd name="connsiteX125" fmla="*/ 1479717 w 4138458"/>
                <a:gd name="connsiteY125" fmla="*/ 0 h 1412149"/>
                <a:gd name="connsiteX126" fmla="*/ 1489857 w 4138458"/>
                <a:gd name="connsiteY126" fmla="*/ 0 h 1412149"/>
                <a:gd name="connsiteX127" fmla="*/ 1536104 w 4138458"/>
                <a:gd name="connsiteY127" fmla="*/ 0 h 1412149"/>
                <a:gd name="connsiteX128" fmla="*/ 1617219 w 4138458"/>
                <a:gd name="connsiteY128" fmla="*/ 0 h 1412149"/>
                <a:gd name="connsiteX129" fmla="*/ 1651439 w 4138458"/>
                <a:gd name="connsiteY129" fmla="*/ 0 h 1412149"/>
                <a:gd name="connsiteX130" fmla="*/ 1728751 w 4138458"/>
                <a:gd name="connsiteY130" fmla="*/ 0 h 1412149"/>
                <a:gd name="connsiteX131" fmla="*/ 1775645 w 4138458"/>
                <a:gd name="connsiteY131" fmla="*/ 0 h 1412149"/>
                <a:gd name="connsiteX132" fmla="*/ 1799726 w 4138458"/>
                <a:gd name="connsiteY132" fmla="*/ 0 h 1412149"/>
                <a:gd name="connsiteX133" fmla="*/ 1809866 w 4138458"/>
                <a:gd name="connsiteY133" fmla="*/ 0 h 1412149"/>
                <a:gd name="connsiteX134" fmla="*/ 1831413 w 4138458"/>
                <a:gd name="connsiteY134" fmla="*/ 0 h 1412149"/>
                <a:gd name="connsiteX135" fmla="*/ 1905881 w 4138458"/>
                <a:gd name="connsiteY135" fmla="*/ 0 h 1412149"/>
                <a:gd name="connsiteX136" fmla="*/ 1992375 w 4138458"/>
                <a:gd name="connsiteY136" fmla="*/ 0 h 1412149"/>
                <a:gd name="connsiteX137" fmla="*/ 2107709 w 4138458"/>
                <a:gd name="connsiteY137" fmla="*/ 0 h 1412149"/>
                <a:gd name="connsiteX138" fmla="*/ 2120075 w 4138458"/>
                <a:gd name="connsiteY138" fmla="*/ 0 h 1412149"/>
                <a:gd name="connsiteX139" fmla="*/ 2185022 w 4138458"/>
                <a:gd name="connsiteY139" fmla="*/ 0 h 1412149"/>
                <a:gd name="connsiteX140" fmla="*/ 2231916 w 4138458"/>
                <a:gd name="connsiteY140" fmla="*/ 0 h 1412149"/>
                <a:gd name="connsiteX141" fmla="*/ 2255997 w 4138458"/>
                <a:gd name="connsiteY141" fmla="*/ 0 h 1412149"/>
                <a:gd name="connsiteX142" fmla="*/ 2266137 w 4138458"/>
                <a:gd name="connsiteY142" fmla="*/ 0 h 1412149"/>
                <a:gd name="connsiteX143" fmla="*/ 2281036 w 4138458"/>
                <a:gd name="connsiteY143" fmla="*/ 0 h 1412149"/>
                <a:gd name="connsiteX144" fmla="*/ 2473684 w 4138458"/>
                <a:gd name="connsiteY144" fmla="*/ 0 h 1412149"/>
                <a:gd name="connsiteX145" fmla="*/ 2514552 w 4138458"/>
                <a:gd name="connsiteY145" fmla="*/ 0 h 1412149"/>
                <a:gd name="connsiteX146" fmla="*/ 2520578 w 4138458"/>
                <a:gd name="connsiteY146" fmla="*/ 0 h 1412149"/>
                <a:gd name="connsiteX147" fmla="*/ 2544659 w 4138458"/>
                <a:gd name="connsiteY147" fmla="*/ 0 h 1412149"/>
                <a:gd name="connsiteX148" fmla="*/ 2554799 w 4138458"/>
                <a:gd name="connsiteY148" fmla="*/ 0 h 1412149"/>
                <a:gd name="connsiteX149" fmla="*/ 2680485 w 4138458"/>
                <a:gd name="connsiteY149" fmla="*/ 0 h 1412149"/>
                <a:gd name="connsiteX150" fmla="*/ 3005042 w 4138458"/>
                <a:gd name="connsiteY150" fmla="*/ 0 h 1412149"/>
                <a:gd name="connsiteX151" fmla="*/ 3022552 w 4138458"/>
                <a:gd name="connsiteY151" fmla="*/ 0 h 1412149"/>
                <a:gd name="connsiteX152" fmla="*/ 3082355 w 4138458"/>
                <a:gd name="connsiteY152" fmla="*/ 0 h 1412149"/>
                <a:gd name="connsiteX153" fmla="*/ 3129249 w 4138458"/>
                <a:gd name="connsiteY153" fmla="*/ 0 h 1412149"/>
                <a:gd name="connsiteX154" fmla="*/ 3153330 w 4138458"/>
                <a:gd name="connsiteY154" fmla="*/ 0 h 1412149"/>
                <a:gd name="connsiteX155" fmla="*/ 3163470 w 4138458"/>
                <a:gd name="connsiteY155" fmla="*/ 0 h 1412149"/>
                <a:gd name="connsiteX156" fmla="*/ 3236746 w 4138458"/>
                <a:gd name="connsiteY156" fmla="*/ 0 h 1412149"/>
                <a:gd name="connsiteX157" fmla="*/ 3671470 w 4138458"/>
                <a:gd name="connsiteY157" fmla="*/ 0 h 1412149"/>
                <a:gd name="connsiteX158" fmla="*/ 3796617 w 4138458"/>
                <a:gd name="connsiteY158" fmla="*/ 71883 h 1412149"/>
                <a:gd name="connsiteX159" fmla="*/ 4121076 w 4138458"/>
                <a:gd name="connsiteY159" fmla="*/ 634192 h 1412149"/>
                <a:gd name="connsiteX160" fmla="*/ 4121076 w 4138458"/>
                <a:gd name="connsiteY160" fmla="*/ 777957 h 1412149"/>
                <a:gd name="connsiteX161" fmla="*/ 3796617 w 4138458"/>
                <a:gd name="connsiteY161" fmla="*/ 1340266 h 1412149"/>
                <a:gd name="connsiteX162" fmla="*/ 3671470 w 4138458"/>
                <a:gd name="connsiteY162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4138458" h="1412149">
                  <a:moveTo>
                    <a:pt x="3494407" y="1121227"/>
                  </a:moveTo>
                  <a:cubicBezTo>
                    <a:pt x="3521660" y="1121227"/>
                    <a:pt x="3554364" y="1102140"/>
                    <a:pt x="3567991" y="1078962"/>
                  </a:cubicBezTo>
                  <a:cubicBezTo>
                    <a:pt x="3567991" y="1078962"/>
                    <a:pt x="3567991" y="1078962"/>
                    <a:pt x="3758764" y="748339"/>
                  </a:cubicBezTo>
                  <a:cubicBezTo>
                    <a:pt x="3772390" y="725162"/>
                    <a:pt x="3772390" y="686987"/>
                    <a:pt x="3758764" y="663809"/>
                  </a:cubicBezTo>
                  <a:cubicBezTo>
                    <a:pt x="3758764" y="663809"/>
                    <a:pt x="3758764" y="663809"/>
                    <a:pt x="3567991" y="333186"/>
                  </a:cubicBezTo>
                  <a:cubicBezTo>
                    <a:pt x="3554364" y="310009"/>
                    <a:pt x="3521660" y="290921"/>
                    <a:pt x="3494407" y="290921"/>
                  </a:cubicBezTo>
                  <a:cubicBezTo>
                    <a:pt x="3494407" y="290921"/>
                    <a:pt x="3494407" y="290921"/>
                    <a:pt x="3333442" y="290921"/>
                  </a:cubicBezTo>
                  <a:lnTo>
                    <a:pt x="3295129" y="290921"/>
                  </a:lnTo>
                  <a:lnTo>
                    <a:pt x="3289167" y="290921"/>
                  </a:lnTo>
                  <a:lnTo>
                    <a:pt x="3247435" y="290921"/>
                  </a:lnTo>
                  <a:lnTo>
                    <a:pt x="3238801" y="290921"/>
                  </a:lnTo>
                  <a:lnTo>
                    <a:pt x="3134164" y="290921"/>
                  </a:lnTo>
                  <a:lnTo>
                    <a:pt x="3112861" y="290921"/>
                  </a:lnTo>
                  <a:lnTo>
                    <a:pt x="3095851" y="290921"/>
                  </a:lnTo>
                  <a:lnTo>
                    <a:pt x="3089889" y="290921"/>
                  </a:lnTo>
                  <a:lnTo>
                    <a:pt x="3048157" y="290921"/>
                  </a:lnTo>
                  <a:lnTo>
                    <a:pt x="3039523" y="290921"/>
                  </a:lnTo>
                  <a:lnTo>
                    <a:pt x="2934886" y="290921"/>
                  </a:lnTo>
                  <a:lnTo>
                    <a:pt x="2913583" y="290921"/>
                  </a:lnTo>
                  <a:lnTo>
                    <a:pt x="2840245" y="290921"/>
                  </a:lnTo>
                  <a:cubicBezTo>
                    <a:pt x="2803730" y="290921"/>
                    <a:pt x="2761998" y="290921"/>
                    <a:pt x="2714305" y="290921"/>
                  </a:cubicBezTo>
                  <a:lnTo>
                    <a:pt x="2709913" y="292233"/>
                  </a:lnTo>
                  <a:lnTo>
                    <a:pt x="2705494" y="290921"/>
                  </a:lnTo>
                  <a:cubicBezTo>
                    <a:pt x="2705494" y="290921"/>
                    <a:pt x="2705494" y="290921"/>
                    <a:pt x="2323948" y="290921"/>
                  </a:cubicBezTo>
                  <a:lnTo>
                    <a:pt x="2319556" y="292233"/>
                  </a:lnTo>
                  <a:lnTo>
                    <a:pt x="2315137" y="290921"/>
                  </a:lnTo>
                  <a:cubicBezTo>
                    <a:pt x="2315137" y="290921"/>
                    <a:pt x="2315137" y="290921"/>
                    <a:pt x="2059531" y="290921"/>
                  </a:cubicBezTo>
                  <a:lnTo>
                    <a:pt x="1955409" y="290921"/>
                  </a:lnTo>
                  <a:lnTo>
                    <a:pt x="1949447" y="290921"/>
                  </a:lnTo>
                  <a:lnTo>
                    <a:pt x="1933591" y="290921"/>
                  </a:lnTo>
                  <a:lnTo>
                    <a:pt x="1907716" y="290921"/>
                  </a:lnTo>
                  <a:cubicBezTo>
                    <a:pt x="1871946" y="290921"/>
                    <a:pt x="1809348" y="290921"/>
                    <a:pt x="1699803" y="290921"/>
                  </a:cubicBezTo>
                  <a:lnTo>
                    <a:pt x="1666857" y="290921"/>
                  </a:lnTo>
                  <a:lnTo>
                    <a:pt x="1660895" y="290921"/>
                  </a:lnTo>
                  <a:lnTo>
                    <a:pt x="1619163" y="290921"/>
                  </a:lnTo>
                  <a:lnTo>
                    <a:pt x="1573863" y="290921"/>
                  </a:lnTo>
                  <a:lnTo>
                    <a:pt x="1508939" y="290921"/>
                  </a:lnTo>
                  <a:lnTo>
                    <a:pt x="1505892" y="290921"/>
                  </a:lnTo>
                  <a:lnTo>
                    <a:pt x="1502977" y="290921"/>
                  </a:lnTo>
                  <a:lnTo>
                    <a:pt x="1461246" y="290921"/>
                  </a:lnTo>
                  <a:lnTo>
                    <a:pt x="1411251" y="290921"/>
                  </a:lnTo>
                  <a:lnTo>
                    <a:pt x="1347974" y="290921"/>
                  </a:lnTo>
                  <a:lnTo>
                    <a:pt x="1285311" y="290921"/>
                  </a:lnTo>
                  <a:lnTo>
                    <a:pt x="1253333" y="290921"/>
                  </a:lnTo>
                  <a:lnTo>
                    <a:pt x="1173474" y="290921"/>
                  </a:lnTo>
                  <a:lnTo>
                    <a:pt x="1167512" y="290921"/>
                  </a:lnTo>
                  <a:lnTo>
                    <a:pt x="1127393" y="290921"/>
                  </a:lnTo>
                  <a:lnTo>
                    <a:pt x="1125780" y="290921"/>
                  </a:lnTo>
                  <a:lnTo>
                    <a:pt x="1030708" y="290921"/>
                  </a:lnTo>
                  <a:cubicBezTo>
                    <a:pt x="1030708" y="290921"/>
                    <a:pt x="1030708" y="290921"/>
                    <a:pt x="1024746" y="290921"/>
                  </a:cubicBezTo>
                  <a:lnTo>
                    <a:pt x="1012509" y="290921"/>
                  </a:lnTo>
                  <a:lnTo>
                    <a:pt x="983015" y="290921"/>
                  </a:lnTo>
                  <a:lnTo>
                    <a:pt x="917868" y="290921"/>
                  </a:lnTo>
                  <a:lnTo>
                    <a:pt x="869743" y="290921"/>
                  </a:lnTo>
                  <a:lnTo>
                    <a:pt x="791928" y="290921"/>
                  </a:lnTo>
                  <a:lnTo>
                    <a:pt x="775102" y="290921"/>
                  </a:lnTo>
                  <a:cubicBezTo>
                    <a:pt x="738587" y="290921"/>
                    <a:pt x="696855" y="290921"/>
                    <a:pt x="649162" y="290921"/>
                  </a:cubicBezTo>
                  <a:cubicBezTo>
                    <a:pt x="622590" y="290921"/>
                    <a:pt x="589204" y="310009"/>
                    <a:pt x="575578" y="333186"/>
                  </a:cubicBezTo>
                  <a:cubicBezTo>
                    <a:pt x="575578" y="333186"/>
                    <a:pt x="575578" y="333186"/>
                    <a:pt x="384805" y="663809"/>
                  </a:cubicBezTo>
                  <a:cubicBezTo>
                    <a:pt x="371859" y="686987"/>
                    <a:pt x="371859" y="725162"/>
                    <a:pt x="384805" y="748339"/>
                  </a:cubicBezTo>
                  <a:cubicBezTo>
                    <a:pt x="384805" y="748339"/>
                    <a:pt x="384805" y="748339"/>
                    <a:pt x="575578" y="1078962"/>
                  </a:cubicBezTo>
                  <a:cubicBezTo>
                    <a:pt x="589204" y="1102140"/>
                    <a:pt x="622590" y="1121227"/>
                    <a:pt x="649162" y="1121227"/>
                  </a:cubicBezTo>
                  <a:lnTo>
                    <a:pt x="791928" y="1121227"/>
                  </a:lnTo>
                  <a:lnTo>
                    <a:pt x="1030708" y="1121227"/>
                  </a:lnTo>
                  <a:lnTo>
                    <a:pt x="1127393" y="1121227"/>
                  </a:lnTo>
                  <a:lnTo>
                    <a:pt x="1173474" y="1121227"/>
                  </a:lnTo>
                  <a:lnTo>
                    <a:pt x="1285311" y="1121227"/>
                  </a:lnTo>
                  <a:lnTo>
                    <a:pt x="1508939" y="1121227"/>
                  </a:lnTo>
                  <a:lnTo>
                    <a:pt x="1573863" y="1121227"/>
                  </a:lnTo>
                  <a:lnTo>
                    <a:pt x="1666857" y="1121227"/>
                  </a:lnTo>
                  <a:lnTo>
                    <a:pt x="1933591" y="1121227"/>
                  </a:lnTo>
                  <a:lnTo>
                    <a:pt x="1955409" y="1121227"/>
                  </a:lnTo>
                  <a:lnTo>
                    <a:pt x="2315137" y="1121227"/>
                  </a:lnTo>
                  <a:lnTo>
                    <a:pt x="2319556" y="1119915"/>
                  </a:lnTo>
                  <a:lnTo>
                    <a:pt x="2323948" y="1121227"/>
                  </a:lnTo>
                  <a:lnTo>
                    <a:pt x="2705494" y="1121227"/>
                  </a:lnTo>
                  <a:lnTo>
                    <a:pt x="2709913" y="1119915"/>
                  </a:lnTo>
                  <a:lnTo>
                    <a:pt x="2714305" y="1121227"/>
                  </a:lnTo>
                  <a:lnTo>
                    <a:pt x="2913583" y="1121227"/>
                  </a:lnTo>
                  <a:lnTo>
                    <a:pt x="3095851" y="1121227"/>
                  </a:lnTo>
                  <a:lnTo>
                    <a:pt x="3112861" y="1121227"/>
                  </a:lnTo>
                  <a:lnTo>
                    <a:pt x="3295129" y="1121227"/>
                  </a:lnTo>
                  <a:close/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34"/>
              </p:custDataLst>
            </p:nvPr>
          </p:nvSpPr>
          <p:spPr bwMode="auto">
            <a:xfrm rot="10800000">
              <a:off x="2384872" y="1027691"/>
              <a:ext cx="3147691" cy="1074074"/>
            </a:xfrm>
            <a:custGeom>
              <a:avLst/>
              <a:gdLst>
                <a:gd name="connsiteX0" fmla="*/ 3671470 w 4138458"/>
                <a:gd name="connsiteY0" fmla="*/ 1412149 h 1412149"/>
                <a:gd name="connsiteX1" fmla="*/ 3163470 w 4138458"/>
                <a:gd name="connsiteY1" fmla="*/ 1412149 h 1412149"/>
                <a:gd name="connsiteX2" fmla="*/ 3022552 w 4138458"/>
                <a:gd name="connsiteY2" fmla="*/ 1412149 h 1412149"/>
                <a:gd name="connsiteX3" fmla="*/ 2554799 w 4138458"/>
                <a:gd name="connsiteY3" fmla="*/ 1412149 h 1412149"/>
                <a:gd name="connsiteX4" fmla="*/ 2514552 w 4138458"/>
                <a:gd name="connsiteY4" fmla="*/ 1412149 h 1412149"/>
                <a:gd name="connsiteX5" fmla="*/ 2266137 w 4138458"/>
                <a:gd name="connsiteY5" fmla="*/ 1412149 h 1412149"/>
                <a:gd name="connsiteX6" fmla="*/ 1905881 w 4138458"/>
                <a:gd name="connsiteY6" fmla="*/ 1412149 h 1412149"/>
                <a:gd name="connsiteX7" fmla="*/ 1809866 w 4138458"/>
                <a:gd name="connsiteY7" fmla="*/ 1412149 h 1412149"/>
                <a:gd name="connsiteX8" fmla="*/ 1617219 w 4138458"/>
                <a:gd name="connsiteY8" fmla="*/ 1412149 h 1412149"/>
                <a:gd name="connsiteX9" fmla="*/ 1489857 w 4138458"/>
                <a:gd name="connsiteY9" fmla="*/ 1412149 h 1412149"/>
                <a:gd name="connsiteX10" fmla="*/ 1301866 w 4138458"/>
                <a:gd name="connsiteY10" fmla="*/ 1412149 h 1412149"/>
                <a:gd name="connsiteX11" fmla="*/ 1160948 w 4138458"/>
                <a:gd name="connsiteY11" fmla="*/ 1412149 h 1412149"/>
                <a:gd name="connsiteX12" fmla="*/ 1115038 w 4138458"/>
                <a:gd name="connsiteY12" fmla="*/ 1412149 h 1412149"/>
                <a:gd name="connsiteX13" fmla="*/ 840939 w 4138458"/>
                <a:gd name="connsiteY13" fmla="*/ 1412149 h 1412149"/>
                <a:gd name="connsiteX14" fmla="*/ 652948 w 4138458"/>
                <a:gd name="connsiteY14" fmla="*/ 1412149 h 1412149"/>
                <a:gd name="connsiteX15" fmla="*/ 466120 w 4138458"/>
                <a:gd name="connsiteY15" fmla="*/ 1412149 h 1412149"/>
                <a:gd name="connsiteX16" fmla="*/ 340972 w 4138458"/>
                <a:gd name="connsiteY16" fmla="*/ 1340266 h 1412149"/>
                <a:gd name="connsiteX17" fmla="*/ 16513 w 4138458"/>
                <a:gd name="connsiteY17" fmla="*/ 777957 h 1412149"/>
                <a:gd name="connsiteX18" fmla="*/ 16513 w 4138458"/>
                <a:gd name="connsiteY18" fmla="*/ 634192 h 1412149"/>
                <a:gd name="connsiteX19" fmla="*/ 340972 w 4138458"/>
                <a:gd name="connsiteY19" fmla="*/ 71883 h 1412149"/>
                <a:gd name="connsiteX20" fmla="*/ 466120 w 4138458"/>
                <a:gd name="connsiteY20" fmla="*/ 0 h 1412149"/>
                <a:gd name="connsiteX21" fmla="*/ 652948 w 4138458"/>
                <a:gd name="connsiteY21" fmla="*/ 0 h 1412149"/>
                <a:gd name="connsiteX22" fmla="*/ 680314 w 4138458"/>
                <a:gd name="connsiteY22" fmla="*/ 0 h 1412149"/>
                <a:gd name="connsiteX23" fmla="*/ 840939 w 4138458"/>
                <a:gd name="connsiteY23" fmla="*/ 0 h 1412149"/>
                <a:gd name="connsiteX24" fmla="*/ 841276 w 4138458"/>
                <a:gd name="connsiteY24" fmla="*/ 0 h 1412149"/>
                <a:gd name="connsiteX25" fmla="*/ 867142 w 4138458"/>
                <a:gd name="connsiteY25" fmla="*/ 0 h 1412149"/>
                <a:gd name="connsiteX26" fmla="*/ 956611 w 4138458"/>
                <a:gd name="connsiteY26" fmla="*/ 0 h 1412149"/>
                <a:gd name="connsiteX27" fmla="*/ 1028104 w 4138458"/>
                <a:gd name="connsiteY27" fmla="*/ 0 h 1412149"/>
                <a:gd name="connsiteX28" fmla="*/ 1033923 w 4138458"/>
                <a:gd name="connsiteY28" fmla="*/ 0 h 1412149"/>
                <a:gd name="connsiteX29" fmla="*/ 1055133 w 4138458"/>
                <a:gd name="connsiteY29" fmla="*/ 0 h 1412149"/>
                <a:gd name="connsiteX30" fmla="*/ 1080817 w 4138458"/>
                <a:gd name="connsiteY30" fmla="*/ 0 h 1412149"/>
                <a:gd name="connsiteX31" fmla="*/ 1115038 w 4138458"/>
                <a:gd name="connsiteY31" fmla="*/ 0 h 1412149"/>
                <a:gd name="connsiteX32" fmla="*/ 1143439 w 4138458"/>
                <a:gd name="connsiteY32" fmla="*/ 0 h 1412149"/>
                <a:gd name="connsiteX33" fmla="*/ 1160948 w 4138458"/>
                <a:gd name="connsiteY33" fmla="*/ 0 h 1412149"/>
                <a:gd name="connsiteX34" fmla="*/ 1216095 w 4138458"/>
                <a:gd name="connsiteY34" fmla="*/ 0 h 1412149"/>
                <a:gd name="connsiteX35" fmla="*/ 1220751 w 4138458"/>
                <a:gd name="connsiteY35" fmla="*/ 0 h 1412149"/>
                <a:gd name="connsiteX36" fmla="*/ 1267645 w 4138458"/>
                <a:gd name="connsiteY36" fmla="*/ 0 h 1412149"/>
                <a:gd name="connsiteX37" fmla="*/ 1291726 w 4138458"/>
                <a:gd name="connsiteY37" fmla="*/ 0 h 1412149"/>
                <a:gd name="connsiteX38" fmla="*/ 1301866 w 4138458"/>
                <a:gd name="connsiteY38" fmla="*/ 0 h 1412149"/>
                <a:gd name="connsiteX39" fmla="*/ 1331430 w 4138458"/>
                <a:gd name="connsiteY39" fmla="*/ 0 h 1412149"/>
                <a:gd name="connsiteX40" fmla="*/ 1375142 w 4138458"/>
                <a:gd name="connsiteY40" fmla="*/ 0 h 1412149"/>
                <a:gd name="connsiteX41" fmla="*/ 1408742 w 4138458"/>
                <a:gd name="connsiteY41" fmla="*/ 0 h 1412149"/>
                <a:gd name="connsiteX42" fmla="*/ 1455636 w 4138458"/>
                <a:gd name="connsiteY42" fmla="*/ 0 h 1412149"/>
                <a:gd name="connsiteX43" fmla="*/ 1479717 w 4138458"/>
                <a:gd name="connsiteY43" fmla="*/ 0 h 1412149"/>
                <a:gd name="connsiteX44" fmla="*/ 1489857 w 4138458"/>
                <a:gd name="connsiteY44" fmla="*/ 0 h 1412149"/>
                <a:gd name="connsiteX45" fmla="*/ 1536104 w 4138458"/>
                <a:gd name="connsiteY45" fmla="*/ 0 h 1412149"/>
                <a:gd name="connsiteX46" fmla="*/ 1617219 w 4138458"/>
                <a:gd name="connsiteY46" fmla="*/ 0 h 1412149"/>
                <a:gd name="connsiteX47" fmla="*/ 1651439 w 4138458"/>
                <a:gd name="connsiteY47" fmla="*/ 0 h 1412149"/>
                <a:gd name="connsiteX48" fmla="*/ 1728751 w 4138458"/>
                <a:gd name="connsiteY48" fmla="*/ 0 h 1412149"/>
                <a:gd name="connsiteX49" fmla="*/ 1775645 w 4138458"/>
                <a:gd name="connsiteY49" fmla="*/ 0 h 1412149"/>
                <a:gd name="connsiteX50" fmla="*/ 1799726 w 4138458"/>
                <a:gd name="connsiteY50" fmla="*/ 0 h 1412149"/>
                <a:gd name="connsiteX51" fmla="*/ 1809866 w 4138458"/>
                <a:gd name="connsiteY51" fmla="*/ 0 h 1412149"/>
                <a:gd name="connsiteX52" fmla="*/ 1831413 w 4138458"/>
                <a:gd name="connsiteY52" fmla="*/ 0 h 1412149"/>
                <a:gd name="connsiteX53" fmla="*/ 1905881 w 4138458"/>
                <a:gd name="connsiteY53" fmla="*/ 0 h 1412149"/>
                <a:gd name="connsiteX54" fmla="*/ 1992375 w 4138458"/>
                <a:gd name="connsiteY54" fmla="*/ 0 h 1412149"/>
                <a:gd name="connsiteX55" fmla="*/ 2107709 w 4138458"/>
                <a:gd name="connsiteY55" fmla="*/ 0 h 1412149"/>
                <a:gd name="connsiteX56" fmla="*/ 2120075 w 4138458"/>
                <a:gd name="connsiteY56" fmla="*/ 0 h 1412149"/>
                <a:gd name="connsiteX57" fmla="*/ 2185022 w 4138458"/>
                <a:gd name="connsiteY57" fmla="*/ 0 h 1412149"/>
                <a:gd name="connsiteX58" fmla="*/ 2231916 w 4138458"/>
                <a:gd name="connsiteY58" fmla="*/ 0 h 1412149"/>
                <a:gd name="connsiteX59" fmla="*/ 2255997 w 4138458"/>
                <a:gd name="connsiteY59" fmla="*/ 0 h 1412149"/>
                <a:gd name="connsiteX60" fmla="*/ 2266137 w 4138458"/>
                <a:gd name="connsiteY60" fmla="*/ 0 h 1412149"/>
                <a:gd name="connsiteX61" fmla="*/ 2281036 w 4138458"/>
                <a:gd name="connsiteY61" fmla="*/ 0 h 1412149"/>
                <a:gd name="connsiteX62" fmla="*/ 2473684 w 4138458"/>
                <a:gd name="connsiteY62" fmla="*/ 0 h 1412149"/>
                <a:gd name="connsiteX63" fmla="*/ 2514552 w 4138458"/>
                <a:gd name="connsiteY63" fmla="*/ 0 h 1412149"/>
                <a:gd name="connsiteX64" fmla="*/ 2520578 w 4138458"/>
                <a:gd name="connsiteY64" fmla="*/ 0 h 1412149"/>
                <a:gd name="connsiteX65" fmla="*/ 2544659 w 4138458"/>
                <a:gd name="connsiteY65" fmla="*/ 0 h 1412149"/>
                <a:gd name="connsiteX66" fmla="*/ 2554799 w 4138458"/>
                <a:gd name="connsiteY66" fmla="*/ 0 h 1412149"/>
                <a:gd name="connsiteX67" fmla="*/ 2680485 w 4138458"/>
                <a:gd name="connsiteY67" fmla="*/ 0 h 1412149"/>
                <a:gd name="connsiteX68" fmla="*/ 3005042 w 4138458"/>
                <a:gd name="connsiteY68" fmla="*/ 0 h 1412149"/>
                <a:gd name="connsiteX69" fmla="*/ 3022552 w 4138458"/>
                <a:gd name="connsiteY69" fmla="*/ 0 h 1412149"/>
                <a:gd name="connsiteX70" fmla="*/ 3082355 w 4138458"/>
                <a:gd name="connsiteY70" fmla="*/ 0 h 1412149"/>
                <a:gd name="connsiteX71" fmla="*/ 3129249 w 4138458"/>
                <a:gd name="connsiteY71" fmla="*/ 0 h 1412149"/>
                <a:gd name="connsiteX72" fmla="*/ 3153330 w 4138458"/>
                <a:gd name="connsiteY72" fmla="*/ 0 h 1412149"/>
                <a:gd name="connsiteX73" fmla="*/ 3163470 w 4138458"/>
                <a:gd name="connsiteY73" fmla="*/ 0 h 1412149"/>
                <a:gd name="connsiteX74" fmla="*/ 3236746 w 4138458"/>
                <a:gd name="connsiteY74" fmla="*/ 0 h 1412149"/>
                <a:gd name="connsiteX75" fmla="*/ 3671470 w 4138458"/>
                <a:gd name="connsiteY75" fmla="*/ 0 h 1412149"/>
                <a:gd name="connsiteX76" fmla="*/ 3796617 w 4138458"/>
                <a:gd name="connsiteY76" fmla="*/ 71883 h 1412149"/>
                <a:gd name="connsiteX77" fmla="*/ 4121076 w 4138458"/>
                <a:gd name="connsiteY77" fmla="*/ 634192 h 1412149"/>
                <a:gd name="connsiteX78" fmla="*/ 4121076 w 4138458"/>
                <a:gd name="connsiteY78" fmla="*/ 777957 h 1412149"/>
                <a:gd name="connsiteX79" fmla="*/ 3796617 w 4138458"/>
                <a:gd name="connsiteY79" fmla="*/ 1340266 h 1412149"/>
                <a:gd name="connsiteX80" fmla="*/ 3671470 w 4138458"/>
                <a:gd name="connsiteY80" fmla="*/ 1412149 h 141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138458" h="1412149">
                  <a:moveTo>
                    <a:pt x="3671470" y="1412149"/>
                  </a:moveTo>
                  <a:lnTo>
                    <a:pt x="3163470" y="1412149"/>
                  </a:lnTo>
                  <a:lnTo>
                    <a:pt x="3022552" y="1412149"/>
                  </a:lnTo>
                  <a:lnTo>
                    <a:pt x="2554799" y="1412149"/>
                  </a:lnTo>
                  <a:lnTo>
                    <a:pt x="2514552" y="1412149"/>
                  </a:lnTo>
                  <a:lnTo>
                    <a:pt x="2266137" y="1412149"/>
                  </a:lnTo>
                  <a:lnTo>
                    <a:pt x="1905881" y="1412149"/>
                  </a:lnTo>
                  <a:lnTo>
                    <a:pt x="1809866" y="1412149"/>
                  </a:lnTo>
                  <a:lnTo>
                    <a:pt x="1617219" y="1412149"/>
                  </a:lnTo>
                  <a:lnTo>
                    <a:pt x="1489857" y="1412149"/>
                  </a:lnTo>
                  <a:lnTo>
                    <a:pt x="1301866" y="1412149"/>
                  </a:lnTo>
                  <a:lnTo>
                    <a:pt x="1160948" y="1412149"/>
                  </a:lnTo>
                  <a:lnTo>
                    <a:pt x="1115038" y="1412149"/>
                  </a:lnTo>
                  <a:lnTo>
                    <a:pt x="840939" y="1412149"/>
                  </a:lnTo>
                  <a:lnTo>
                    <a:pt x="652948" y="1412149"/>
                  </a:lnTo>
                  <a:lnTo>
                    <a:pt x="466120" y="1412149"/>
                  </a:lnTo>
                  <a:cubicBezTo>
                    <a:pt x="420928" y="1412149"/>
                    <a:pt x="364147" y="1379686"/>
                    <a:pt x="340972" y="1340266"/>
                  </a:cubicBezTo>
                  <a:cubicBezTo>
                    <a:pt x="16513" y="777957"/>
                    <a:pt x="16513" y="777957"/>
                    <a:pt x="16513" y="777957"/>
                  </a:cubicBezTo>
                  <a:cubicBezTo>
                    <a:pt x="-5504" y="738538"/>
                    <a:pt x="-5504" y="673611"/>
                    <a:pt x="16513" y="634192"/>
                  </a:cubicBezTo>
                  <a:cubicBezTo>
                    <a:pt x="340972" y="71883"/>
                    <a:pt x="340972" y="71883"/>
                    <a:pt x="340972" y="71883"/>
                  </a:cubicBezTo>
                  <a:cubicBezTo>
                    <a:pt x="364147" y="32463"/>
                    <a:pt x="420928" y="0"/>
                    <a:pt x="466120" y="0"/>
                  </a:cubicBezTo>
                  <a:lnTo>
                    <a:pt x="652948" y="0"/>
                  </a:lnTo>
                  <a:lnTo>
                    <a:pt x="680314" y="0"/>
                  </a:lnTo>
                  <a:lnTo>
                    <a:pt x="840939" y="0"/>
                  </a:lnTo>
                  <a:lnTo>
                    <a:pt x="841276" y="0"/>
                  </a:lnTo>
                  <a:lnTo>
                    <a:pt x="867142" y="0"/>
                  </a:lnTo>
                  <a:lnTo>
                    <a:pt x="956611" y="0"/>
                  </a:lnTo>
                  <a:lnTo>
                    <a:pt x="1028104" y="0"/>
                  </a:lnTo>
                  <a:lnTo>
                    <a:pt x="1033923" y="0"/>
                  </a:lnTo>
                  <a:lnTo>
                    <a:pt x="1055133" y="0"/>
                  </a:lnTo>
                  <a:lnTo>
                    <a:pt x="1080817" y="0"/>
                  </a:lnTo>
                  <a:cubicBezTo>
                    <a:pt x="1115038" y="0"/>
                    <a:pt x="1115038" y="0"/>
                    <a:pt x="1115038" y="0"/>
                  </a:cubicBezTo>
                  <a:lnTo>
                    <a:pt x="1143439" y="0"/>
                  </a:lnTo>
                  <a:lnTo>
                    <a:pt x="1160948" y="0"/>
                  </a:lnTo>
                  <a:lnTo>
                    <a:pt x="1216095" y="0"/>
                  </a:lnTo>
                  <a:lnTo>
                    <a:pt x="1220751" y="0"/>
                  </a:lnTo>
                  <a:lnTo>
                    <a:pt x="1267645" y="0"/>
                  </a:lnTo>
                  <a:lnTo>
                    <a:pt x="1291726" y="0"/>
                  </a:lnTo>
                  <a:lnTo>
                    <a:pt x="1301866" y="0"/>
                  </a:lnTo>
                  <a:lnTo>
                    <a:pt x="1331430" y="0"/>
                  </a:lnTo>
                  <a:lnTo>
                    <a:pt x="1375142" y="0"/>
                  </a:lnTo>
                  <a:lnTo>
                    <a:pt x="1408742" y="0"/>
                  </a:lnTo>
                  <a:lnTo>
                    <a:pt x="1455636" y="0"/>
                  </a:lnTo>
                  <a:lnTo>
                    <a:pt x="1479717" y="0"/>
                  </a:lnTo>
                  <a:lnTo>
                    <a:pt x="1489857" y="0"/>
                  </a:lnTo>
                  <a:lnTo>
                    <a:pt x="1536104" y="0"/>
                  </a:lnTo>
                  <a:lnTo>
                    <a:pt x="1617219" y="0"/>
                  </a:lnTo>
                  <a:lnTo>
                    <a:pt x="1651439" y="0"/>
                  </a:lnTo>
                  <a:lnTo>
                    <a:pt x="1728751" y="0"/>
                  </a:lnTo>
                  <a:lnTo>
                    <a:pt x="1775645" y="0"/>
                  </a:lnTo>
                  <a:lnTo>
                    <a:pt x="1799726" y="0"/>
                  </a:lnTo>
                  <a:lnTo>
                    <a:pt x="1809866" y="0"/>
                  </a:lnTo>
                  <a:lnTo>
                    <a:pt x="1831413" y="0"/>
                  </a:lnTo>
                  <a:lnTo>
                    <a:pt x="1905881" y="0"/>
                  </a:lnTo>
                  <a:lnTo>
                    <a:pt x="1992375" y="0"/>
                  </a:lnTo>
                  <a:lnTo>
                    <a:pt x="2107709" y="0"/>
                  </a:lnTo>
                  <a:lnTo>
                    <a:pt x="2120075" y="0"/>
                  </a:lnTo>
                  <a:lnTo>
                    <a:pt x="2185022" y="0"/>
                  </a:lnTo>
                  <a:lnTo>
                    <a:pt x="2231916" y="0"/>
                  </a:lnTo>
                  <a:lnTo>
                    <a:pt x="2255997" y="0"/>
                  </a:lnTo>
                  <a:lnTo>
                    <a:pt x="2266137" y="0"/>
                  </a:lnTo>
                  <a:lnTo>
                    <a:pt x="2281036" y="0"/>
                  </a:lnTo>
                  <a:cubicBezTo>
                    <a:pt x="2372290" y="0"/>
                    <a:pt x="2433126" y="0"/>
                    <a:pt x="2473684" y="0"/>
                  </a:cubicBezTo>
                  <a:lnTo>
                    <a:pt x="2514552" y="0"/>
                  </a:lnTo>
                  <a:lnTo>
                    <a:pt x="2520578" y="0"/>
                  </a:lnTo>
                  <a:lnTo>
                    <a:pt x="2544659" y="0"/>
                  </a:lnTo>
                  <a:lnTo>
                    <a:pt x="2554799" y="0"/>
                  </a:lnTo>
                  <a:lnTo>
                    <a:pt x="2680485" y="0"/>
                  </a:lnTo>
                  <a:cubicBezTo>
                    <a:pt x="2830376" y="0"/>
                    <a:pt x="2933750" y="0"/>
                    <a:pt x="3005042" y="0"/>
                  </a:cubicBezTo>
                  <a:lnTo>
                    <a:pt x="3022552" y="0"/>
                  </a:lnTo>
                  <a:lnTo>
                    <a:pt x="3082355" y="0"/>
                  </a:lnTo>
                  <a:lnTo>
                    <a:pt x="3129249" y="0"/>
                  </a:lnTo>
                  <a:lnTo>
                    <a:pt x="3153330" y="0"/>
                  </a:lnTo>
                  <a:lnTo>
                    <a:pt x="3163470" y="0"/>
                  </a:lnTo>
                  <a:lnTo>
                    <a:pt x="3236746" y="0"/>
                  </a:lnTo>
                  <a:cubicBezTo>
                    <a:pt x="3671470" y="0"/>
                    <a:pt x="3671470" y="0"/>
                    <a:pt x="3671470" y="0"/>
                  </a:cubicBezTo>
                  <a:cubicBezTo>
                    <a:pt x="3717821" y="0"/>
                    <a:pt x="3773442" y="32463"/>
                    <a:pt x="3796617" y="71883"/>
                  </a:cubicBezTo>
                  <a:cubicBezTo>
                    <a:pt x="4121076" y="634192"/>
                    <a:pt x="4121076" y="634192"/>
                    <a:pt x="4121076" y="634192"/>
                  </a:cubicBezTo>
                  <a:cubicBezTo>
                    <a:pt x="4144252" y="673611"/>
                    <a:pt x="4144252" y="738538"/>
                    <a:pt x="4121076" y="777957"/>
                  </a:cubicBezTo>
                  <a:cubicBezTo>
                    <a:pt x="3796617" y="1340266"/>
                    <a:pt x="3796617" y="1340266"/>
                    <a:pt x="3796617" y="1340266"/>
                  </a:cubicBezTo>
                  <a:cubicBezTo>
                    <a:pt x="3773442" y="1379686"/>
                    <a:pt x="3717821" y="1412149"/>
                    <a:pt x="3671470" y="1412149"/>
                  </a:cubicBezTo>
                  <a:close/>
                </a:path>
              </a:pathLst>
            </a:custGeom>
            <a:solidFill>
              <a:srgbClr val="FFB850">
                <a:alpha val="0"/>
              </a:srgbClr>
            </a:solidFill>
            <a:ln w="38100"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endParaRPr lang="zh-CN" altLang="en-US" sz="24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21" name="任意多边形 20"/>
            <p:cNvSpPr/>
            <p:nvPr>
              <p:custDataLst>
                <p:tags r:id="rId35"/>
              </p:custDataLst>
            </p:nvPr>
          </p:nvSpPr>
          <p:spPr bwMode="auto">
            <a:xfrm>
              <a:off x="2622579" y="1241744"/>
              <a:ext cx="2581375" cy="631527"/>
            </a:xfrm>
            <a:custGeom>
              <a:avLst/>
              <a:gdLst>
                <a:gd name="connsiteX0" fmla="*/ 3119312 w 3393888"/>
                <a:gd name="connsiteY0" fmla="*/ 830306 h 830306"/>
                <a:gd name="connsiteX1" fmla="*/ 2920034 w 3393888"/>
                <a:gd name="connsiteY1" fmla="*/ 830306 h 830306"/>
                <a:gd name="connsiteX2" fmla="*/ 2737766 w 3393888"/>
                <a:gd name="connsiteY2" fmla="*/ 830306 h 830306"/>
                <a:gd name="connsiteX3" fmla="*/ 2720756 w 3393888"/>
                <a:gd name="connsiteY3" fmla="*/ 830306 h 830306"/>
                <a:gd name="connsiteX4" fmla="*/ 2538488 w 3393888"/>
                <a:gd name="connsiteY4" fmla="*/ 830306 h 830306"/>
                <a:gd name="connsiteX5" fmla="*/ 2339210 w 3393888"/>
                <a:gd name="connsiteY5" fmla="*/ 830306 h 830306"/>
                <a:gd name="connsiteX6" fmla="*/ 2334818 w 3393888"/>
                <a:gd name="connsiteY6" fmla="*/ 828994 h 830306"/>
                <a:gd name="connsiteX7" fmla="*/ 2330399 w 3393888"/>
                <a:gd name="connsiteY7" fmla="*/ 830306 h 830306"/>
                <a:gd name="connsiteX8" fmla="*/ 1948853 w 3393888"/>
                <a:gd name="connsiteY8" fmla="*/ 830306 h 830306"/>
                <a:gd name="connsiteX9" fmla="*/ 1944461 w 3393888"/>
                <a:gd name="connsiteY9" fmla="*/ 828994 h 830306"/>
                <a:gd name="connsiteX10" fmla="*/ 1940042 w 3393888"/>
                <a:gd name="connsiteY10" fmla="*/ 830306 h 830306"/>
                <a:gd name="connsiteX11" fmla="*/ 1580314 w 3393888"/>
                <a:gd name="connsiteY11" fmla="*/ 830306 h 830306"/>
                <a:gd name="connsiteX12" fmla="*/ 1558496 w 3393888"/>
                <a:gd name="connsiteY12" fmla="*/ 830306 h 830306"/>
                <a:gd name="connsiteX13" fmla="*/ 1291762 w 3393888"/>
                <a:gd name="connsiteY13" fmla="*/ 830306 h 830306"/>
                <a:gd name="connsiteX14" fmla="*/ 1198768 w 3393888"/>
                <a:gd name="connsiteY14" fmla="*/ 830306 h 830306"/>
                <a:gd name="connsiteX15" fmla="*/ 1133844 w 3393888"/>
                <a:gd name="connsiteY15" fmla="*/ 830306 h 830306"/>
                <a:gd name="connsiteX16" fmla="*/ 910216 w 3393888"/>
                <a:gd name="connsiteY16" fmla="*/ 830306 h 830306"/>
                <a:gd name="connsiteX17" fmla="*/ 798379 w 3393888"/>
                <a:gd name="connsiteY17" fmla="*/ 830306 h 830306"/>
                <a:gd name="connsiteX18" fmla="*/ 752298 w 3393888"/>
                <a:gd name="connsiteY18" fmla="*/ 830306 h 830306"/>
                <a:gd name="connsiteX19" fmla="*/ 655613 w 3393888"/>
                <a:gd name="connsiteY19" fmla="*/ 830306 h 830306"/>
                <a:gd name="connsiteX20" fmla="*/ 416833 w 3393888"/>
                <a:gd name="connsiteY20" fmla="*/ 830306 h 830306"/>
                <a:gd name="connsiteX21" fmla="*/ 274067 w 3393888"/>
                <a:gd name="connsiteY21" fmla="*/ 830306 h 830306"/>
                <a:gd name="connsiteX22" fmla="*/ 200483 w 3393888"/>
                <a:gd name="connsiteY22" fmla="*/ 788041 h 830306"/>
                <a:gd name="connsiteX23" fmla="*/ 9710 w 3393888"/>
                <a:gd name="connsiteY23" fmla="*/ 457418 h 830306"/>
                <a:gd name="connsiteX24" fmla="*/ 9710 w 3393888"/>
                <a:gd name="connsiteY24" fmla="*/ 372888 h 830306"/>
                <a:gd name="connsiteX25" fmla="*/ 200483 w 3393888"/>
                <a:gd name="connsiteY25" fmla="*/ 42265 h 830306"/>
                <a:gd name="connsiteX26" fmla="*/ 274067 w 3393888"/>
                <a:gd name="connsiteY26" fmla="*/ 0 h 830306"/>
                <a:gd name="connsiteX27" fmla="*/ 400007 w 3393888"/>
                <a:gd name="connsiteY27" fmla="*/ 0 h 830306"/>
                <a:gd name="connsiteX28" fmla="*/ 416833 w 3393888"/>
                <a:gd name="connsiteY28" fmla="*/ 0 h 830306"/>
                <a:gd name="connsiteX29" fmla="*/ 494648 w 3393888"/>
                <a:gd name="connsiteY29" fmla="*/ 0 h 830306"/>
                <a:gd name="connsiteX30" fmla="*/ 542773 w 3393888"/>
                <a:gd name="connsiteY30" fmla="*/ 0 h 830306"/>
                <a:gd name="connsiteX31" fmla="*/ 607920 w 3393888"/>
                <a:gd name="connsiteY31" fmla="*/ 0 h 830306"/>
                <a:gd name="connsiteX32" fmla="*/ 637414 w 3393888"/>
                <a:gd name="connsiteY32" fmla="*/ 0 h 830306"/>
                <a:gd name="connsiteX33" fmla="*/ 649651 w 3393888"/>
                <a:gd name="connsiteY33" fmla="*/ 0 h 830306"/>
                <a:gd name="connsiteX34" fmla="*/ 655613 w 3393888"/>
                <a:gd name="connsiteY34" fmla="*/ 0 h 830306"/>
                <a:gd name="connsiteX35" fmla="*/ 750685 w 3393888"/>
                <a:gd name="connsiteY35" fmla="*/ 0 h 830306"/>
                <a:gd name="connsiteX36" fmla="*/ 752298 w 3393888"/>
                <a:gd name="connsiteY36" fmla="*/ 0 h 830306"/>
                <a:gd name="connsiteX37" fmla="*/ 792417 w 3393888"/>
                <a:gd name="connsiteY37" fmla="*/ 0 h 830306"/>
                <a:gd name="connsiteX38" fmla="*/ 798379 w 3393888"/>
                <a:gd name="connsiteY38" fmla="*/ 0 h 830306"/>
                <a:gd name="connsiteX39" fmla="*/ 878238 w 3393888"/>
                <a:gd name="connsiteY39" fmla="*/ 0 h 830306"/>
                <a:gd name="connsiteX40" fmla="*/ 910216 w 3393888"/>
                <a:gd name="connsiteY40" fmla="*/ 0 h 830306"/>
                <a:gd name="connsiteX41" fmla="*/ 972879 w 3393888"/>
                <a:gd name="connsiteY41" fmla="*/ 0 h 830306"/>
                <a:gd name="connsiteX42" fmla="*/ 1036156 w 3393888"/>
                <a:gd name="connsiteY42" fmla="*/ 0 h 830306"/>
                <a:gd name="connsiteX43" fmla="*/ 1086151 w 3393888"/>
                <a:gd name="connsiteY43" fmla="*/ 0 h 830306"/>
                <a:gd name="connsiteX44" fmla="*/ 1127882 w 3393888"/>
                <a:gd name="connsiteY44" fmla="*/ 0 h 830306"/>
                <a:gd name="connsiteX45" fmla="*/ 1130797 w 3393888"/>
                <a:gd name="connsiteY45" fmla="*/ 0 h 830306"/>
                <a:gd name="connsiteX46" fmla="*/ 1133844 w 3393888"/>
                <a:gd name="connsiteY46" fmla="*/ 0 h 830306"/>
                <a:gd name="connsiteX47" fmla="*/ 1198768 w 3393888"/>
                <a:gd name="connsiteY47" fmla="*/ 0 h 830306"/>
                <a:gd name="connsiteX48" fmla="*/ 1244068 w 3393888"/>
                <a:gd name="connsiteY48" fmla="*/ 0 h 830306"/>
                <a:gd name="connsiteX49" fmla="*/ 1285800 w 3393888"/>
                <a:gd name="connsiteY49" fmla="*/ 0 h 830306"/>
                <a:gd name="connsiteX50" fmla="*/ 1291762 w 3393888"/>
                <a:gd name="connsiteY50" fmla="*/ 0 h 830306"/>
                <a:gd name="connsiteX51" fmla="*/ 1324708 w 3393888"/>
                <a:gd name="connsiteY51" fmla="*/ 0 h 830306"/>
                <a:gd name="connsiteX52" fmla="*/ 1532621 w 3393888"/>
                <a:gd name="connsiteY52" fmla="*/ 0 h 830306"/>
                <a:gd name="connsiteX53" fmla="*/ 1558496 w 3393888"/>
                <a:gd name="connsiteY53" fmla="*/ 0 h 830306"/>
                <a:gd name="connsiteX54" fmla="*/ 1574352 w 3393888"/>
                <a:gd name="connsiteY54" fmla="*/ 0 h 830306"/>
                <a:gd name="connsiteX55" fmla="*/ 1580314 w 3393888"/>
                <a:gd name="connsiteY55" fmla="*/ 0 h 830306"/>
                <a:gd name="connsiteX56" fmla="*/ 1684436 w 3393888"/>
                <a:gd name="connsiteY56" fmla="*/ 0 h 830306"/>
                <a:gd name="connsiteX57" fmla="*/ 1940042 w 3393888"/>
                <a:gd name="connsiteY57" fmla="*/ 0 h 830306"/>
                <a:gd name="connsiteX58" fmla="*/ 1944461 w 3393888"/>
                <a:gd name="connsiteY58" fmla="*/ 1312 h 830306"/>
                <a:gd name="connsiteX59" fmla="*/ 1948853 w 3393888"/>
                <a:gd name="connsiteY59" fmla="*/ 0 h 830306"/>
                <a:gd name="connsiteX60" fmla="*/ 2330399 w 3393888"/>
                <a:gd name="connsiteY60" fmla="*/ 0 h 830306"/>
                <a:gd name="connsiteX61" fmla="*/ 2334818 w 3393888"/>
                <a:gd name="connsiteY61" fmla="*/ 1312 h 830306"/>
                <a:gd name="connsiteX62" fmla="*/ 2339210 w 3393888"/>
                <a:gd name="connsiteY62" fmla="*/ 0 h 830306"/>
                <a:gd name="connsiteX63" fmla="*/ 2465150 w 3393888"/>
                <a:gd name="connsiteY63" fmla="*/ 0 h 830306"/>
                <a:gd name="connsiteX64" fmla="*/ 2538488 w 3393888"/>
                <a:gd name="connsiteY64" fmla="*/ 0 h 830306"/>
                <a:gd name="connsiteX65" fmla="*/ 2559791 w 3393888"/>
                <a:gd name="connsiteY65" fmla="*/ 0 h 830306"/>
                <a:gd name="connsiteX66" fmla="*/ 2664428 w 3393888"/>
                <a:gd name="connsiteY66" fmla="*/ 0 h 830306"/>
                <a:gd name="connsiteX67" fmla="*/ 2673062 w 3393888"/>
                <a:gd name="connsiteY67" fmla="*/ 0 h 830306"/>
                <a:gd name="connsiteX68" fmla="*/ 2714794 w 3393888"/>
                <a:gd name="connsiteY68" fmla="*/ 0 h 830306"/>
                <a:gd name="connsiteX69" fmla="*/ 2720756 w 3393888"/>
                <a:gd name="connsiteY69" fmla="*/ 0 h 830306"/>
                <a:gd name="connsiteX70" fmla="*/ 2737766 w 3393888"/>
                <a:gd name="connsiteY70" fmla="*/ 0 h 830306"/>
                <a:gd name="connsiteX71" fmla="*/ 2759069 w 3393888"/>
                <a:gd name="connsiteY71" fmla="*/ 0 h 830306"/>
                <a:gd name="connsiteX72" fmla="*/ 2863706 w 3393888"/>
                <a:gd name="connsiteY72" fmla="*/ 0 h 830306"/>
                <a:gd name="connsiteX73" fmla="*/ 2872340 w 3393888"/>
                <a:gd name="connsiteY73" fmla="*/ 0 h 830306"/>
                <a:gd name="connsiteX74" fmla="*/ 2914072 w 3393888"/>
                <a:gd name="connsiteY74" fmla="*/ 0 h 830306"/>
                <a:gd name="connsiteX75" fmla="*/ 2920034 w 3393888"/>
                <a:gd name="connsiteY75" fmla="*/ 0 h 830306"/>
                <a:gd name="connsiteX76" fmla="*/ 2958347 w 3393888"/>
                <a:gd name="connsiteY76" fmla="*/ 0 h 830306"/>
                <a:gd name="connsiteX77" fmla="*/ 3119312 w 3393888"/>
                <a:gd name="connsiteY77" fmla="*/ 0 h 830306"/>
                <a:gd name="connsiteX78" fmla="*/ 3192896 w 3393888"/>
                <a:gd name="connsiteY78" fmla="*/ 42265 h 830306"/>
                <a:gd name="connsiteX79" fmla="*/ 3383669 w 3393888"/>
                <a:gd name="connsiteY79" fmla="*/ 372888 h 830306"/>
                <a:gd name="connsiteX80" fmla="*/ 3383669 w 3393888"/>
                <a:gd name="connsiteY80" fmla="*/ 457418 h 830306"/>
                <a:gd name="connsiteX81" fmla="*/ 3192896 w 3393888"/>
                <a:gd name="connsiteY81" fmla="*/ 788041 h 830306"/>
                <a:gd name="connsiteX82" fmla="*/ 3119312 w 3393888"/>
                <a:gd name="connsiteY82" fmla="*/ 830306 h 83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3888" h="830306">
                  <a:moveTo>
                    <a:pt x="3119312" y="830306"/>
                  </a:moveTo>
                  <a:lnTo>
                    <a:pt x="2920034" y="830306"/>
                  </a:lnTo>
                  <a:lnTo>
                    <a:pt x="2737766" y="830306"/>
                  </a:lnTo>
                  <a:lnTo>
                    <a:pt x="2720756" y="830306"/>
                  </a:lnTo>
                  <a:lnTo>
                    <a:pt x="2538488" y="830306"/>
                  </a:lnTo>
                  <a:lnTo>
                    <a:pt x="2339210" y="830306"/>
                  </a:lnTo>
                  <a:lnTo>
                    <a:pt x="2334818" y="828994"/>
                  </a:lnTo>
                  <a:lnTo>
                    <a:pt x="2330399" y="830306"/>
                  </a:lnTo>
                  <a:lnTo>
                    <a:pt x="1948853" y="830306"/>
                  </a:lnTo>
                  <a:lnTo>
                    <a:pt x="1944461" y="828994"/>
                  </a:lnTo>
                  <a:lnTo>
                    <a:pt x="1940042" y="830306"/>
                  </a:lnTo>
                  <a:lnTo>
                    <a:pt x="1580314" y="830306"/>
                  </a:lnTo>
                  <a:lnTo>
                    <a:pt x="1558496" y="830306"/>
                  </a:lnTo>
                  <a:lnTo>
                    <a:pt x="1291762" y="830306"/>
                  </a:lnTo>
                  <a:lnTo>
                    <a:pt x="1198768" y="830306"/>
                  </a:lnTo>
                  <a:lnTo>
                    <a:pt x="1133844" y="830306"/>
                  </a:lnTo>
                  <a:lnTo>
                    <a:pt x="910216" y="830306"/>
                  </a:lnTo>
                  <a:lnTo>
                    <a:pt x="798379" y="830306"/>
                  </a:lnTo>
                  <a:lnTo>
                    <a:pt x="752298" y="830306"/>
                  </a:lnTo>
                  <a:lnTo>
                    <a:pt x="655613" y="830306"/>
                  </a:lnTo>
                  <a:lnTo>
                    <a:pt x="416833" y="830306"/>
                  </a:lnTo>
                  <a:lnTo>
                    <a:pt x="274067" y="830306"/>
                  </a:lnTo>
                  <a:cubicBezTo>
                    <a:pt x="247495" y="830306"/>
                    <a:pt x="214109" y="811219"/>
                    <a:pt x="200483" y="788041"/>
                  </a:cubicBezTo>
                  <a:cubicBezTo>
                    <a:pt x="9710" y="457418"/>
                    <a:pt x="9710" y="457418"/>
                    <a:pt x="9710" y="457418"/>
                  </a:cubicBezTo>
                  <a:cubicBezTo>
                    <a:pt x="-3236" y="434241"/>
                    <a:pt x="-3236" y="396066"/>
                    <a:pt x="9710" y="372888"/>
                  </a:cubicBezTo>
                  <a:cubicBezTo>
                    <a:pt x="200483" y="42265"/>
                    <a:pt x="200483" y="42265"/>
                    <a:pt x="200483" y="42265"/>
                  </a:cubicBezTo>
                  <a:cubicBezTo>
                    <a:pt x="214109" y="19088"/>
                    <a:pt x="247495" y="0"/>
                    <a:pt x="274067" y="0"/>
                  </a:cubicBezTo>
                  <a:cubicBezTo>
                    <a:pt x="321760" y="0"/>
                    <a:pt x="363492" y="0"/>
                    <a:pt x="400007" y="0"/>
                  </a:cubicBezTo>
                  <a:lnTo>
                    <a:pt x="416833" y="0"/>
                  </a:lnTo>
                  <a:lnTo>
                    <a:pt x="494648" y="0"/>
                  </a:lnTo>
                  <a:lnTo>
                    <a:pt x="542773" y="0"/>
                  </a:lnTo>
                  <a:lnTo>
                    <a:pt x="607920" y="0"/>
                  </a:lnTo>
                  <a:lnTo>
                    <a:pt x="637414" y="0"/>
                  </a:lnTo>
                  <a:lnTo>
                    <a:pt x="649651" y="0"/>
                  </a:lnTo>
                  <a:cubicBezTo>
                    <a:pt x="655613" y="0"/>
                    <a:pt x="655613" y="0"/>
                    <a:pt x="655613" y="0"/>
                  </a:cubicBezTo>
                  <a:lnTo>
                    <a:pt x="750685" y="0"/>
                  </a:lnTo>
                  <a:lnTo>
                    <a:pt x="752298" y="0"/>
                  </a:lnTo>
                  <a:lnTo>
                    <a:pt x="792417" y="0"/>
                  </a:lnTo>
                  <a:lnTo>
                    <a:pt x="798379" y="0"/>
                  </a:lnTo>
                  <a:lnTo>
                    <a:pt x="878238" y="0"/>
                  </a:lnTo>
                  <a:lnTo>
                    <a:pt x="910216" y="0"/>
                  </a:lnTo>
                  <a:lnTo>
                    <a:pt x="972879" y="0"/>
                  </a:lnTo>
                  <a:lnTo>
                    <a:pt x="1036156" y="0"/>
                  </a:lnTo>
                  <a:lnTo>
                    <a:pt x="1086151" y="0"/>
                  </a:lnTo>
                  <a:lnTo>
                    <a:pt x="1127882" y="0"/>
                  </a:lnTo>
                  <a:lnTo>
                    <a:pt x="1130797" y="0"/>
                  </a:lnTo>
                  <a:lnTo>
                    <a:pt x="1133844" y="0"/>
                  </a:lnTo>
                  <a:lnTo>
                    <a:pt x="1198768" y="0"/>
                  </a:lnTo>
                  <a:lnTo>
                    <a:pt x="1244068" y="0"/>
                  </a:lnTo>
                  <a:lnTo>
                    <a:pt x="1285800" y="0"/>
                  </a:lnTo>
                  <a:lnTo>
                    <a:pt x="1291762" y="0"/>
                  </a:lnTo>
                  <a:lnTo>
                    <a:pt x="1324708" y="0"/>
                  </a:lnTo>
                  <a:cubicBezTo>
                    <a:pt x="1434253" y="0"/>
                    <a:pt x="1496851" y="0"/>
                    <a:pt x="1532621" y="0"/>
                  </a:cubicBezTo>
                  <a:lnTo>
                    <a:pt x="1558496" y="0"/>
                  </a:lnTo>
                  <a:lnTo>
                    <a:pt x="1574352" y="0"/>
                  </a:lnTo>
                  <a:lnTo>
                    <a:pt x="1580314" y="0"/>
                  </a:lnTo>
                  <a:lnTo>
                    <a:pt x="1684436" y="0"/>
                  </a:lnTo>
                  <a:cubicBezTo>
                    <a:pt x="1940042" y="0"/>
                    <a:pt x="1940042" y="0"/>
                    <a:pt x="1940042" y="0"/>
                  </a:cubicBezTo>
                  <a:lnTo>
                    <a:pt x="1944461" y="1312"/>
                  </a:lnTo>
                  <a:lnTo>
                    <a:pt x="1948853" y="0"/>
                  </a:lnTo>
                  <a:cubicBezTo>
                    <a:pt x="2330399" y="0"/>
                    <a:pt x="2330399" y="0"/>
                    <a:pt x="2330399" y="0"/>
                  </a:cubicBezTo>
                  <a:lnTo>
                    <a:pt x="2334818" y="1312"/>
                  </a:lnTo>
                  <a:lnTo>
                    <a:pt x="2339210" y="0"/>
                  </a:lnTo>
                  <a:cubicBezTo>
                    <a:pt x="2386903" y="0"/>
                    <a:pt x="2428635" y="0"/>
                    <a:pt x="2465150" y="0"/>
                  </a:cubicBezTo>
                  <a:lnTo>
                    <a:pt x="2538488" y="0"/>
                  </a:lnTo>
                  <a:lnTo>
                    <a:pt x="2559791" y="0"/>
                  </a:lnTo>
                  <a:lnTo>
                    <a:pt x="2664428" y="0"/>
                  </a:lnTo>
                  <a:lnTo>
                    <a:pt x="2673062" y="0"/>
                  </a:lnTo>
                  <a:lnTo>
                    <a:pt x="2714794" y="0"/>
                  </a:lnTo>
                  <a:lnTo>
                    <a:pt x="2720756" y="0"/>
                  </a:lnTo>
                  <a:lnTo>
                    <a:pt x="2737766" y="0"/>
                  </a:lnTo>
                  <a:lnTo>
                    <a:pt x="2759069" y="0"/>
                  </a:lnTo>
                  <a:lnTo>
                    <a:pt x="2863706" y="0"/>
                  </a:lnTo>
                  <a:lnTo>
                    <a:pt x="2872340" y="0"/>
                  </a:lnTo>
                  <a:lnTo>
                    <a:pt x="2914072" y="0"/>
                  </a:lnTo>
                  <a:lnTo>
                    <a:pt x="2920034" y="0"/>
                  </a:lnTo>
                  <a:lnTo>
                    <a:pt x="2958347" y="0"/>
                  </a:lnTo>
                  <a:cubicBezTo>
                    <a:pt x="3119312" y="0"/>
                    <a:pt x="3119312" y="0"/>
                    <a:pt x="3119312" y="0"/>
                  </a:cubicBezTo>
                  <a:cubicBezTo>
                    <a:pt x="3146565" y="0"/>
                    <a:pt x="3179269" y="19088"/>
                    <a:pt x="3192896" y="42265"/>
                  </a:cubicBezTo>
                  <a:cubicBezTo>
                    <a:pt x="3383669" y="372888"/>
                    <a:pt x="3383669" y="372888"/>
                    <a:pt x="3383669" y="372888"/>
                  </a:cubicBezTo>
                  <a:cubicBezTo>
                    <a:pt x="3397295" y="396066"/>
                    <a:pt x="3397295" y="434241"/>
                    <a:pt x="3383669" y="457418"/>
                  </a:cubicBezTo>
                  <a:cubicBezTo>
                    <a:pt x="3192896" y="788041"/>
                    <a:pt x="3192896" y="788041"/>
                    <a:pt x="3192896" y="788041"/>
                  </a:cubicBezTo>
                  <a:cubicBezTo>
                    <a:pt x="3179269" y="811219"/>
                    <a:pt x="3146565" y="830306"/>
                    <a:pt x="3119312" y="830306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rgbClr val="B6B6B6"/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121920" tIns="60960" rIns="121920" bIns="60960" numCol="1" anchor="t" anchorCtr="0" compatLnSpc="1">
              <a:noAutofit/>
            </a:bodyPr>
            <a:p>
              <a:r>
                <a:rPr lang="zh-CN" altLang="en-US" sz="2000"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我与足球来比赛</a:t>
              </a:r>
              <a:endParaRPr lang="zh-CN" altLang="en-US" sz="2000"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2" grpId="0"/>
      <p:bldP spid="64" grpId="0"/>
      <p:bldP spid="69" grpId="0"/>
      <p:bldP spid="6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61_3*l_h_i*1_1_1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10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61_3*l_h_f*1_1_1"/>
  <p:tag name="KSO_WM_TEMPLATE_CATEGORY" val="diagram"/>
  <p:tag name="KSO_WM_TEMPLATE_INDEX" val="20227961"/>
  <p:tag name="KSO_WM_UNIT_LAYERLEVEL" val="1_1_1"/>
  <p:tag name="KSO_WM_TAG_VERSION" val="1.0"/>
  <p:tag name="KSO_WM_UNIT_TEXT_FILL_FORE_SCHEMECOLOR_INDEX" val="14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61_3*l_h_i*1_3_2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61_3*l_h_i*1_3_1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61_3*l_h_i*1_2_2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61_3*l_h_i*1_2_1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61_3*l_h_a*1_3_1"/>
  <p:tag name="KSO_WM_TEMPLATE_CATEGORY" val="diagram"/>
  <p:tag name="KSO_WM_TEMPLATE_INDEX" val="20227961"/>
  <p:tag name="KSO_WM_UNIT_LAYERLEVEL" val="1_1_1"/>
  <p:tag name="KSO_WM_TAG_VERSION" val="1.0"/>
  <p:tag name="KSO_WM_UNIT_TEXT_FILL_FORE_SCHEMECOLOR_INDEX" val="7"/>
  <p:tag name="KSO_WM_UNIT_TEXT_FILL_TYPE" val="1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61_3*l_h_a*1_1_1"/>
  <p:tag name="KSO_WM_TEMPLATE_CATEGORY" val="diagram"/>
  <p:tag name="KSO_WM_TEMPLATE_INDEX" val="20227961"/>
  <p:tag name="KSO_WM_UNIT_LAYERLEVEL" val="1_1_1"/>
  <p:tag name="KSO_WM_TAG_VERSION" val="1.0"/>
  <p:tag name="KSO_WM_UNIT_TEXT_FILL_FORE_SCHEMECOLOR_INDEX" val="5"/>
  <p:tag name="KSO_WM_UNIT_TEXT_FILL_TYPE" val="1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61_3*l_h_a*1_2_1"/>
  <p:tag name="KSO_WM_TEMPLATE_CATEGORY" val="diagram"/>
  <p:tag name="KSO_WM_TEMPLATE_INDEX" val="20227961"/>
  <p:tag name="KSO_WM_UNIT_LAYERLEVEL" val="1_1_1"/>
  <p:tag name="KSO_WM_TAG_VERSION" val="1.0"/>
  <p:tag name="KSO_WM_UNIT_TEXT_FILL_FORE_SCHEMECOLOR_INDEX" val="6"/>
  <p:tag name="KSO_WM_UNIT_TEXT_FILL_TYPE" val="1"/>
</p:tagLst>
</file>

<file path=ppt/tags/tag10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61_3*l_h_f*1_3_1"/>
  <p:tag name="KSO_WM_TEMPLATE_CATEGORY" val="diagram"/>
  <p:tag name="KSO_WM_TEMPLATE_INDEX" val="20227961"/>
  <p:tag name="KSO_WM_UNIT_LAYERLEVEL" val="1_1_1"/>
  <p:tag name="KSO_WM_TAG_VERSION" val="1.0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VALUE" val="170*1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61_3*l_h_x*1_1_1"/>
  <p:tag name="KSO_WM_TEMPLATE_CATEGORY" val="diagram"/>
  <p:tag name="KSO_WM_TEMPLATE_INDEX" val="20227961"/>
  <p:tag name="KSO_WM_UNIT_LAYERLEVEL" val="1_1_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VALUE" val="170*1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61_3*l_h_x*1_2_1"/>
  <p:tag name="KSO_WM_TEMPLATE_CATEGORY" val="diagram"/>
  <p:tag name="KSO_WM_TEMPLATE_INDEX" val="20227961"/>
  <p:tag name="KSO_WM_UNIT_LAYERLEVEL" val="1_1_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VALUE" val="170*1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61_3*l_h_x*1_3_1"/>
  <p:tag name="KSO_WM_TEMPLATE_CATEGORY" val="diagram"/>
  <p:tag name="KSO_WM_TEMPLATE_INDEX" val="20227961"/>
  <p:tag name="KSO_WM_UNIT_LAYERLEVEL" val="1_1_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TABLE_BEAUTIFY" val="smartTable{78c822f7-69dc-4a49-b18a-9bc72f47891d}"/>
  <p:tag name="TABLE_ENDDRAG_ORIGIN_RECT" val="901*14"/>
  <p:tag name="TABLE_ENDDRAG_RECT" val="36*255*901*14"/>
</p:tagLst>
</file>

<file path=ppt/tags/tag126.xml><?xml version="1.0" encoding="utf-8"?>
<p:tagLst xmlns:p="http://schemas.openxmlformats.org/presentationml/2006/main">
  <p:tag name="KSO_WM_UNIT_TABLE_BEAUTIFY" val="smartTable{4753f36f-6b96-42c7-bfda-34fa0e475b71}"/>
  <p:tag name="TABLE_ENDDRAG_ORIGIN_RECT" val="901*250"/>
  <p:tag name="TABLE_ENDDRAG_RECT" val="43*253*901*250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UNIT_PLACING_PICTURE_USER_VIEWPORT" val="{&quot;height&quot;:2963,&quot;width&quot;:4279}"/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LACING_PICTURE_USER_VIEWPORT" val="{&quot;height&quot;:4197,&quot;width&quot;:6083}"/>
</p:tagLst>
</file>

<file path=ppt/tags/tag141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2_1*ζ_h_d*1_7_1"/>
  <p:tag name="KSO_WM_TEMPLATE_CATEGORY" val="mixed"/>
  <p:tag name="KSO_WM_TEMPLATE_INDEX" val="20199732"/>
  <p:tag name="KSO_WM_UNIT_LAYERLEVEL" val="1_1_1"/>
  <p:tag name="KSO_WM_TAG_VERSION" val="1.0"/>
  <p:tag name="KSO_WM_BEAUTIFY_FLAG" val=""/>
  <p:tag name="KSO_WM_UNIT_FLASH_PICTURE_RATE" val="8"/>
  <p:tag name="KSO_WM_UNIT_FLASH_PICTURE_MODE" val="0"/>
  <p:tag name="KSO_WM_UNIT_PLACING_PICTURE_USER_VIEWPORT" val="{&quot;height&quot;:5582.949606299213,&quot;width&quot;:7443.935433070866}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UNIT_PLACING_PICTURE_USER_VIEWPORT" val="{&quot;height&quot;:2963,&quot;width&quot;:4279}"/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UNIT_TABLE_BEAUTIFY" val="smartTable{9c29b162-5956-4657-880a-0a3f8b0e2111}"/>
  <p:tag name="TABLE_ENDDRAG_ORIGIN_RECT" val="912*571"/>
  <p:tag name="TABLE_ENDDRAG_RECT" val="23*25*912*57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b6aa8581-8b14-434a-80bb-0fab0908bb62"/>
  <p:tag name="COMMONDATA" val="eyJjb3VudCI6NTYsImhkaWQiOiI4MTc3MDllZjBlY2YxOGVhYmFiODE1OWIxMDFjMDQyMSIsInVzZXJDb3VudCI6NTZ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957_5*l_h_i*1_1_3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7957_5*l_h_i*1_2_3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57_5*l_h_i*1_1_1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57_5*l_h_i*1_2_1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7957_5*l_h_i*1_3_3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7957_5*l_h_i*1_4_3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57_5*l_h_i*1_3_1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57_5*l_h_i*1_4_1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27957_5*l_h_i*1_5_3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7957_5*l_h_i*1_5_1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9"/>
  <p:tag name="KSO_WM_UNIT_LINE_FILL_TYPE" val="2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57_5*l_h_i*1_1_2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57_5*l_h_i*1_2_2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57_5*l_h_i*1_3_2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57_5*l_h_i*1_4_2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27957_5*l_h_i*1_5_2"/>
  <p:tag name="KSO_WM_TEMPLATE_CATEGORY" val="diagram"/>
  <p:tag name="KSO_WM_TEMPLATE_INDEX" val="20227957"/>
  <p:tag name="KSO_WM_UNIT_LAYERLEVEL" val="1_1_1"/>
  <p:tag name="KSO_WM_TAG_VERSION" val="1.0"/>
  <p:tag name="KSO_WM_BEAUTIFY_FLAG" val="#wm#"/>
  <p:tag name="KSO_WM_UNIT_LINE_FORE_SCHEMECOLOR_INDEX" val="9"/>
  <p:tag name="KSO_WM_UNIT_LINE_FILL_TYPE" val="2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a*1_1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f*1_1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a*1_2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f*1_2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4"/>
  <p:tag name="KSO_WM_UNIT_TEXT_FILL_TYPE" val="1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a*1_3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f*1_3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a*1_4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f*1_4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4"/>
  <p:tag name="KSO_WM_UNIT_TEXT_FILL_TYPE" val="1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a*1_5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57_5*l_h_f*1_5_1"/>
  <p:tag name="KSO_WM_TEMPLATE_CATEGORY" val="diagram"/>
  <p:tag name="KSO_WM_TEMPLATE_INDEX" val="20227957"/>
  <p:tag name="KSO_WM_UNIT_LAYERLEVEL" val="1_1_1"/>
  <p:tag name="KSO_WM_TAG_VERSION" val="1.0"/>
  <p:tag name="KSO_WM_UNIT_TEXT_FILL_FORE_SCHEMECOLOR_INDEX" val="14"/>
  <p:tag name="KSO_WM_UNIT_TEXT_FILL_TYPE" val="1"/>
</p:tagLst>
</file>

<file path=ppt/tags/tag89.xml><?xml version="1.0" encoding="utf-8"?>
<p:tagLst xmlns:p="http://schemas.openxmlformats.org/presentationml/2006/main">
  <p:tag name="KSO_WM_UNIT_VALUE" val="136*1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57_5*l_h_x*1_1_1"/>
  <p:tag name="KSO_WM_TEMPLATE_CATEGORY" val="diagram"/>
  <p:tag name="KSO_WM_TEMPLATE_INDEX" val="20227957"/>
  <p:tag name="KSO_WM_UNIT_LAYERLEVEL" val="1_1_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VALUE" val="136*1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57_5*l_h_x*1_2_1"/>
  <p:tag name="KSO_WM_TEMPLATE_CATEGORY" val="diagram"/>
  <p:tag name="KSO_WM_TEMPLATE_INDEX" val="20227957"/>
  <p:tag name="KSO_WM_UNIT_LAYERLEVEL" val="1_1_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VALUE" val="136*1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57_5*l_h_x*1_3_1"/>
  <p:tag name="KSO_WM_TEMPLATE_CATEGORY" val="diagram"/>
  <p:tag name="KSO_WM_TEMPLATE_INDEX" val="20227957"/>
  <p:tag name="KSO_WM_UNIT_LAYERLEVEL" val="1_1_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VALUE" val="136*1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7957_5*l_h_x*1_4_1"/>
  <p:tag name="KSO_WM_TEMPLATE_CATEGORY" val="diagram"/>
  <p:tag name="KSO_WM_TEMPLATE_INDEX" val="20227957"/>
  <p:tag name="KSO_WM_UNIT_LAYERLEVEL" val="1_1_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VALUE" val="136*1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27957_5*l_h_x*1_5_1"/>
  <p:tag name="KSO_WM_TEMPLATE_CATEGORY" val="diagram"/>
  <p:tag name="KSO_WM_TEMPLATE_INDEX" val="20227957"/>
  <p:tag name="KSO_WM_UNIT_LAYERLEVEL" val="1_1_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TABLE_BEAUTIFY" val="smartTable{eb98ac7e-609f-4dfe-a0dd-0898d6411ad3}"/>
  <p:tag name="TABLE_ENDDRAG_ORIGIN_RECT" val="678*268"/>
  <p:tag name="TABLE_ENDDRAG_RECT" val="152*90*678*268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UNIT_TABLE_BEAUTIFY" val="smartTable{038222b1-5d0b-45b7-b975-b02d0338b42b}"/>
  <p:tag name="TABLE_ENDDRAG_ORIGIN_RECT" val="846*465"/>
  <p:tag name="TABLE_ENDDRAG_RECT" val="53*11*846*465"/>
  <p:tag name="KSO_WM_BEAUTIFY_FLAG" val=""/>
</p:tagLst>
</file>

<file path=ppt/tags/tag98.xml><?xml version="1.0" encoding="utf-8"?>
<p:tagLst xmlns:p="http://schemas.openxmlformats.org/presentationml/2006/main">
  <p:tag name="KSO_WM_UNIT_PLACING_PICTURE_USER_VIEWPORT" val="{&quot;height&quot;:4000,&quot;width&quot;:6064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61_3*l_h_i*1_1_2"/>
  <p:tag name="KSO_WM_TEMPLATE_CATEGORY" val="diagram"/>
  <p:tag name="KSO_WM_TEMPLATE_INDEX" val="2022796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entury Gothic"/>
        <a:ea typeface="微软雅黑"/>
        <a:cs typeface=""/>
      </a:majorFont>
      <a:minorFont>
        <a:latin typeface="Century Gothic"/>
        <a:ea typeface="微软雅黑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M4MjU2NTc0MTg0IiwKCSJHcm91cElkIiA6ICIyODA3NzQ5NTUiLAoJIkltYWdlIiA6ICJpVkJPUncwS0dnb0FBQUFOU1VoRVVnQUFBNzBBQUFJSENBWUFBQUJUK3pzTEFBQUFDWEJJV1hNQUFBc1RBQUFMRXdFQW1wd1lBQUFnQUVsRVFWUjRuT3pkZDNpVFZmOEc4RHVqVFZjNm9STm9LV1VXQkJrQ0tpQW9DSWdnanBlaHJ3UDFwMVpRZ1RJVWtGMFFFRUhXQ3lpZ1FzVUJDQW9vQ1BpaUlzTVdlQkZCb0tXRDdyMmJOTW56KytPaG9TRkptNllwcGVuOXVhNWNUWjQ4ejhrSlJjbWRjODczU0FSQkVFQkVSRVJFUkVSa2g2UU4zUUVpSWlJaUlpS2krc0xRUzBSRVJFUkVSSGFMb1plSWlJaUlpSWpzRmtNdkVSRVJFUkVSMlMyR1hpSWlJaUlpSXJKYkRMMUVSRVJFUkVSa3R4aDZpWWlJaUlpSXlHNHg5QklSRVJFUkVaSGRZdWdsSWlJaUlpSWl1OFhRUzBSRVJFUkVSSGFMb1plSWlJaUlpSWpzRmtNdkVSRVJFUkVSMlMyR1hpSWlJaUlpSXJKYkRMMUVSRVJFUkVSa3R4aDZpWWlJaUlpSXlHNHg5QklSRVJFUkVaSGRZdWdsSWlJaUlpSWl1OFhRUzBSRVJFUkVSSGFMb1plSWlJaUlpSWpzRmtNdkVSRVJFUkVSMlMyR1hpSWlJaUlpSXJKYkRMMUVSRVJFUkVSa3R4aDZpWWlJaUlpSXlHNHg5QklSRVJFUkVaSGRZdWdsSWlJaUlpSWl1OFhRUzBSRVJFUkVSSGFMb1plSWlJaUlpSWpzRmtNdkVSRVJFUkVSMlMyR1hpSWlJaUlpSXJKYkRMMUVSRVJFUkVSa3R4aDZpWWlJaUlpSXlHNHg5QklSRVJFUkVaSGRZdWdsSWlJaUlpSWl1OFhRUzBSRVJFUkVSSGFMb1plSWlJaUlpSWpzRmtNdkVSRVJFUkVSMlMyR1hpSWlJaUlpSXJKYkRMMUVSRVJFUkVSa3R4aDZpWWlJaUlpSXlHNHg5QklSRVJFUkVaSGRZdWdsSWlJaUlpSWl1OFhRUzBSRVJFUkVSSGFMb1plSWlJaUlpSWpzRmtNdkVSRVJFUkVSMlMxNVEzZUFpSWpza0ZZTFpHUUErZm1BU2dYb2RBM2RvNlpOS2dVVUNzRFRFL0R6QTJTeWh1NFJFUkhSSFNNUkJFRm82RTRRRVpFZEtTd0VFaE1BZFNxQUhBRGxBTFFOMjZjbVR3YkFDWUFQNEJnSUJJY0E3dTROM0NjaUlxSTdnNkdYaUloc3A3QVF1SG9SUUFLQW9nYnVESm1tQkJBQ3RPc01LSlVOM1JraUlxSjZ4elc5UkVSa0cxcXRPTUtMNjJEZ3Zac1ZBVWdBRXE2THZ6TWlJaUk3eDlCTFJFUzJrWkZ4YzBwemNVUDNoR3BVSlA2dU1qSWF1aU5FUkVUMWpxR1hpSWhzSXo4ZjRocGVhaHh5YnY3T2lJaUk3QnRETHhFUjJZWktCYkZvRlRVTzVUZC9aMFJFUlBhTm9aZUlpR3hEcHdPck5EY21XbTRsUlVSRVRRSkRMeEVSRVJFUkVka3RobDRpSWlJaUlpS3lXd3k5UkVSRVJFUkVaTGNZZW9tSWlJaUlpTWh1TWZRU0VSRVJFUkdSM1dMb0pTSWlJaUlpSXJ2RjBFdEVSRVJFUkVSMmk2R1hpSWlJaUlpSTdCWkRMeEVSRVJFUkVka3RobDRpSWlJaUlpS3lXd3k5UkVSRVJFUkVaTGNZZW9tSWlJaUlpTWh1eVJ1NkEwUkVSRVNOaVU3UTRYcHhMSzRWbnNhTnNzdklWYVdpWEZzTVFJQ1R6QTFlamdFSWN1bUFNUGVlYUtQc0JTbGtEZDFsSXFJbWphR1hpSWlJeUFJNmFCR2Jld0RIMDdlanNDTGI1RGtsbW55VWFQSnhvL1FTVG1YdmdhdmNFLzM4eHFHWDkwaklwSTUzdU1kRVJBUUFFa0VRaElidUJCRVIyWUdZR0FBeERkMExxcFVlUUk4ZURkMkpSaUcrS0JiN1UxWWhSNVZpMWZXZWp2NFlGalFSN2QzNzJyaG5SRVJVRTY3cEpTSWlJakpEZ0lCVDJidXgvZm9NcXdNdkFPU3IwL0hsOWRrNG5oRU5BUnh2SUNLNmt6aTltWWlJaU1pTXc2a2JjU0xyRzV1MWR6VDlVeFNvMHpDaTVSUklJTEZadTBSRVpCNUhlb21JaUloTWlNblpiOVBBcTI4Mzl3RCtxSWQyaVlqSU5JWmVJaUlpb3R2Y0tMMkVBeWtmMTF2N2gxTTNJYjZJYStDSmlPNEVobDRpSW1wVUJFSEFyMy9kd0xUTi8wVkdYa2xEZDhkaUdYbWxTTWdvYk9odWtBVUVDRGlZc2daYVFWTy9yNUcySGpwQlYyK3ZRVVJFSW9aZUlpSnFWTFE2QVo4ZHVvaHpjWmxZOGUyZjlmWTZPcDJBa3ZJS1pCV1U0bnA2QWM3SForSDRoUnY0NFZROG9vOWV3cHE5WnpIdml4TjRhLzFSUEwvc0FJcEsxZFcydC8zSTMzajFvNSt3YnQvWmV1c3oyY2FsZ2wrUlV2cFB2YjlPVmxrQ0x1UWRydFUxeWNuSk51L0g5ZXZYY2Z0bUhsbFpXVmk2ZENtdVhyMXFkUDZsUzVlTXpxK0pTcVhDdG0zYnNHWExGaFFYRjllcHY3WVFIUjJOaXhjdm1ud3VNek1UWDM3NUpWSlRVK3YwR2hjdVhNREpreWRyL1djRkFObloyYmg4K1hLMTUxeS9maDI1dWJuV2RxOU9WQ3BWdGErdDAra3NmdCtDSUtDa3hQQUx6TXpNVEd6ZHVoVTZuZWt2aFpLU2tpenZMQkZZeUlxSWlCb1p1VXlLaUpIZE1PT1Q0N2lXbW9mcjZRVm83ZTloVlZ0bnJxUmorODkvUTYzUlFxM1JpVDhydENoVmFWQ3VydDBvMzY5LzNjRHcrMEpOUGxkWXFzYlJjMG1RU2lWNHJMZnhPWU5uMW01OTUrR2x6OVRxZktxZFh6TjIyTFE5dWNRUmd3UC9EMmR5OWlHNzNQREQrdkhNSGJqSGU0aEZSYTNPblR1SEdUTm1ZUDc4K2VqVHB3OEE0TXlaTTNqdnZmY3M3c3YyN2R2aDUrZW5mNXlTa29LSWlBaDA3dHdaMDZkUFIvUG16UUVBSlNVbE9ITGtDUHIxNjRlMmJkc0NFSVBNMXExYnNYUG5UZ3dmUGh5VEowKzI2RFVGUWNDSEgzNklZOGVPUVNhVG9YdjM3dWpXclp2RmZUYmwwS0ZEV0w1OGVZM24vZmpqajVESlpBYkhybHk1Z3ExYnQrS3BwNTVDZUhpNDBUWEhqeC9IbGkxYjBLRkRCd1FHQmxyZHg3VnIxeUkrUGg0SER4NkVYRjY3ajl3clZxekF4WXNYc1hEaFFwTi9WdVhsNVpnN2R5N0t5OHV4YmRzMnVMaTRtR3hIcFZMaDFLbFRWdlVmQVByMTZ3ZUp4UGp2NXVIRGg3RjY5V29jUG16NlM1dXpaODlpMGFKRitNOS8vbVB3OTgyVWhRc1hJaTB0RFN0WHJvU3pzek1BNFBMbHk0aU9qb1pNSnNQenp6OXZjUDZaTTJjd2E5WXNqQm8xQ20rKythYVY3NHlhR29aZUlpSzZhNXk5bG9rMWUyTXRPbGNpa2NESlFZNkZPLzZ3NlB3dFU0Y2FIZnNuT1JkL0orVVl0ZXNvbDhMRFZRRVhoUnpPQ2ptY0hSM2c1dXdBTjJkSEtKMGRvSFJ4aEx1TEFoNnVDbmk1S2VEcHBrQnpEOU1mT2dIZys1TnhVR3UwR05HN0RVTDhUQWQwcVZTQ0lCKzNhdDlEU2s0eGREcHVkMU9mc2xYSlNDdTdaclAyNUJKSGpHMjlFR0hLbmdqM0hJQ3QxOTR4MlBvb1I1V0N0TElyQ0hSdVgyTmJYYnQyUmMrZVBiRmt5UktzWGJzV0xWdTIxRC8zOGNjZnc4MU4vUHZ6MTE5L1llWEtsVmkyYkJtYU5Xc0dRQXdSeTVZdE0yb3pLQ2dJYytmT3hRY2ZmSURYWDM4ZHk1Y3ZSMmlvOFJjemVYbDVtRDkvUGk1ZXZJamV2WHZqaFJkZXNQalBZT1BHalRoMjdCaEdqaHlKLy8zdmY1Zy9mejQrL1BCRGs2OVRWWEp5TWk1ZHVtUndySDM3OWdnT0R0WS8vdkRERCtIbDVXVjA3WUVEQi9EdHQ5K2FiUGVubjM2Q1JDTEJxRkdqVEQ1Ly9QaHgrUGo0MURtWVd6UENXMm42OU9tWVBIa3lacytlalVXTEZobjFaZlBtelVoUFQ4Zjc3Nzl2TnZBQ1FINStQaFl1WEdoMVAvYnYzdzlIUjBlTHp0VnF0VkNwVkhCeGNVRnNiQ3ljbkp4cURMd0FNSHo0Y015YU5RdExseTdGdkhueklKRkkwTDkvZi9UdjN4L1IwZEhvMjdldi9vdVg1T1JrUkVWRndkblpHWTg4OG9qVjc0dWFIb1plSWlJeVRhZTdkUU1BUWJoMXEvcTQ4cjRObEtvcWtKeFZaUEg1MllWbGRYcTlqTHhTQU1DLytyZkhzdzkzZ3FOY0Nybk10aXQveXRRYTdQN3RDbHlkSFBEaUVIRlVTYWNUOFBQWlJQVHYwZ0pPanVJL3hXNU9EaWFEZVZWUExkaUx3aHFtVVZQZHhCZFo5cVdMSmVRU1I0eHJ2UkJ0bEQwQkFHNXlid3dObklnZDE5ODFPQyt1S01haTBDdVJTREJqeGd6ODMvLzlIeFlzV0lCMTY5YnBud3NNRElTSGgvaUZTbnA2dXY1WVplaW9iaXBxbno1OXNHN2RPdXpldmRzZ1VGYmw1dVlHSnljbnpKdzVFdzgvL0hDTmZRWEUwTGR1M1RyczNic1gvZnYzeDhTSkU1R1ZsWVYzM25rSDA2Wk53K0xGaTlHaFF3ZXoxOGZHeG1MdDJyVUd4OTU0NHcyRFBnWUVCT2hIcDZ1cS9MT282dURCZ3dDQW8wZVBJaUFnQU9mT25jTzVjK2NBQUNFaEllallzYU0rYUxkdjM5NWthUGJ6ODBQLy92MHRmdjhBVEk2VW1xTFZhbkhreUJIOTQwR0RCbUg3OXUwNGZQZ3dNak16OWNkemNuS3diOTgraEllSG83UzBGSWNPSFFJQWRPL2VYZjhsUnlVZkh4OXMyYkxGb3RjM3hjSEJRWDgvTlRVVldxMFdnUGdsQ0hCcnVuM0xsaTJ4WmNzVy9QSEhIOWk0Y1NOaVltTFFyMTgvaTE2alo4K2VlUGJaWi9IRkYxL2c1TW1UNk51M0x3QWdJaUlDTVRFeE9IMzZOTnEyYlF1ZFRvZTVjK2Vpb3FJQ1M1WXNRZnYyTmY4M1ExU0pvWmVJeUo0SUFxRFZBaHFOK05QY2ZZM0dNTlNhdWpXQUI4S0RqS2J1SHI5d0EwZk9KdUxkc2IzMUFkR2NKVHRQSWRqWEhhTWZiQXZuR3M0RmdQU2JoYkJhTkZmQ1JXSDYvTW9RSHVqakJwbTA5dnVxN2oxeERZV2xhcnd4b2hzOFhCVUFnSjlpRXJCeTE1L1krY3RsZkRMNTBWcTNTZlVucmV5S1RkcVJTeFVZSDdJUW9jb2UrbU9GRlprNGtHcGNFVHFsdFBxMW0xVzV1N3RqMnJScDJMbHpKNlRTVzEvUXBLYW1vckJRTEpTV25aMnRQNlpXaTErU1ZBMU5BSER5NUVuTW1UUEhxUDI5ZS9jYVBKNDNiNTdCNDVpWUdDeGR1bFQvK0kwMzNzQ1RUejVwMUU1SlNRbVdMbDJLa3lkUG9uLy8vbmp2dmZjZ2tVamc2K3VMRlN0V0lESXlFcEdSa1hqNzdiY3hlUERnYXQ5ejVSUmFVK2VscGFXaHZMemM2SGhCUVlIUnNaVXJWK3J2RnhjWEd6d2VQWG8wT25ic2lQMzc5d01BL3ZubkgvenpqL0c2N3Z2dXU4L2kwRnNaRUcrZlhtMk9XcTAyT1dYNzBLRkQrbUJiMWNXTEZ3M1dKVWRGUlJtRlhybGNiakFqb0M2bVQ1K09qSXdNZzJNVEprd0FBQ3hldkJqZmZQTU4zbnp6VGVUbTVpSXVMZzV4Y1hIWXMyZVBVVHYzM25zdmxpMWJoc3pNVE9Ua2lETnRldlRvQVVFUTRPbnBhVEM2Lzk1NzcwR3BWT3FQRFJzMkRCcU5Cbks1WEgrc1diTm1Kci80SUtxS29aZUlxREhRNlFDMUdxaW91SFhUYUV3L3RpTmFuWUFmVHNYaDdMVk1MUDNxTk9ZK2R6L01EWm9jaWtuQTBYTkprTXVrYU4vU0d6M2Exanl0cnJMNnM3K1hxOWx6Sm56NEl3QWcrdDBSYU83aFhLdis1eGVyOE9XeHkyZ1Q2SWtuN2c4REFLZ3F0UGppWi9HRDZyOGY2UVNwRlVHYTZrK2VPcjNhNTZVU0tlUVNCZFE2ODdNTXhNQzdDS0hLN3Zwanhab2NiTHNXaVR4MW12RnJxbXBYTUtsSGp4N28xcTJiUVpoNjY2MjNqTTZiUG4xNmpXMUZSRVRBMDlPelZxOWZLU29xeXVUeEN4Y3VZTm15WlVoUFQ4ZVRUejZKMTE5LzNXQzBNekF3RUd2V3JNSHMyYk94Yk5reW5ENTlHaEVSRVNhbktkZGs2dFNwdFRwL3hJZ1JlUEhGRncyT1BmMzAwd0RFSUh6Z3dBSDA2OWNQczJiTk1ycDIxS2hSQmlPZk5kSHBkQmFQOGxabDdvdUV3WU1IWTh5WU1YamxsVmNNamwrNWN1V09yRzNkdm4yNy92NFBQL3lnWDlNYkh4K1B5Wk1uWThTSUVSZzFhaFMrL2ZaYmVIbDVHYXpGWGJObURmcjI3WXVlUFh2cWcvbWVQWHVNUnRPcnZvYWxUUDJaRU4yT29aZUk2RzZnMVFJcWxSaHNLMjlWSDJ2cWIrdVV1NWxNS3NIczhYM3g2a2MvNFk5THFUZ2JsNEh1WWNaaE5qR3pFR3YybnIxNWZoK0xBcTlPSnlDclFBd3VmbDdtMThUVnhhWUQ1MUdtcnNEYlQzVFhoOXR2anYrRHJJSXk5R2pyaDRGZFc5WEw2NUwxVkZyemxZVWRwQXI4SzJRdW1qbTJ3cmI0S1NoUVo1bzhaM3pyeFdqdGRxLytXSEZGTHJiRlRVV3VPc1hvZkFBbzE5Vzg5Vlp4Y1RIS3ltNEY3ZHRIdHI3OTlsdjlsTjdLNGxaVmkxYWRQMzhla1pHUlJ1MzI3dDBiUGo0KytsRmlTN2k3dTBPaFVCaUYzcUtpSW16ZHVoVS8vUEFEbkp5YzhPNjc3MkxRb0VFbTIvRHg4Y0dxVmF1d2J0MDZIRHg0RUtkUG44WXp6enlEMGFOSHc5WFYvSmRRdDR1T2pqWTV5cmR6NTA1OCt1bW5Sc2NkSEJ4TVRuMEdnSysvL2hybDVlVVlQMzY4eWRGWnJWWnJVSkNxcGhGcVM4OExEdy9IcWxXckxHcXJvWlNVbEJoTWthK2Mzbno1OG1YTW56OGZyVnExMHErUi92bm5uOUc5ZTNlTUdERUNnRmhNYS9YcTFRYkhxcW82VGIrMldNaUtMTVhRUzBSMHAraDBZcEF0TDcvMXMvSitFdzIxVmMzNTdIZWtaSnRlejZ2VzZPRGtJTVBhdmFhMys4a3JWcUZjcllIQ1FZWlBmN3lBVDMrOFlQSzhxbXRtc3d2TG9OSHFJSkVBdnA2MkQ3Mi8vWldDdzdHSjhIQlY0TURwNi9qaFZEdzBXaDFPL0owS0I3a1ViejNSdmVaRzZLN3liT3VsQ0hHN0J3RHdRcHNWMkhwMU1vbzB0d3FoT1VnVkdCOGFoZGF1dDRvT2xXank4Vmw4SkxKVmRkdHFhTk9tVGZvMXFRQ01xdVpXVkZUb3B6SlhUcXRWcTlYNlk1cHEvaC96MjIrL0dVeFpyc20wYWRNd1pNZ1FnMk43OXV6QkYxOThnYUtpSW5UdjNoMnhzYkZZc21RSmxpeFpVbU43RHp6d0FLNWN1WUxQUHZzTVgzLzlOWllzV1dLeXFySXB0Wm5lWEoyS2lncWNPSEVDQXdjT1JGaFltTWx6dEZxdHdVanYrUEhqcTIzenE2KytnazZudzlpeFk2c2Q4YjI5Mk5PR0RSdXdZY01HczIxKzlkVlgxYjV1cFIwN2JGT0ZYS2xVd3NuSnllVFU2MG1USmdFUXA5Uy84c29yV0xObURlTGk0dEN4WTBmOU9mbjUrUUFBYjI5dmsrMjNhOWZPSnYwa3FnNURMeEdScmVsMFlwZ3RLd05LUzIrRld6VUxFRlVuUGJlNHhpSldwVFU4cjZyUVdsd0lxM0pxczdmUzJlYkZxeXI3QWdBRkpTcjgrT2QxS0J4a1VHdkV2U3VmZnlRY2diZFZhaTRzVmRkNjY2SkdwV3F4czhyN2xldkhUVDFYM1hXV251ZnFDa2hyOTd0VnlNeFgwQzdWM0FwUzNvNUJlREZzSmJaZG00SWlUUTRjcEFvOEd4cUZrQ3FCdDFSVGlNL2pJNUZWbmxqdGF6cEpheDdaSERWcUZIcjM3bzBUSjA2WVhOODVidHc0bzJPVjZ5MU44ZmIyeHYzMzN3OG5KeWY5c1gzNzl0WFlqNUVqUitydjMzLy8vZm90ZmRScU5TUVNDYVpNbVlKaHc0YVo3S001SFR0MlJMTm16ZkQxMTEvajBxVkw2TlNwazhYWDFuWjZzemtPRGc3WXZIa3owdExTOFA3NzcrTzExMTVEVUZDUS9ubEJFQ0FJZ2tIb2ZlbWxsOHkyVjFoWWlPam9hQURBZ0FFRDBLWk5HNHY3TW03Y09KT2p3eE1tVE1EdzRjUDEwN0VySlNRa1lNR0NCVWJuYjl1MnplTFhyRTVnWUNBKysrd3pneTg2dEZvdDVzMmJoNlNrSkd6YXRBa0toVml2b0RJWVY5MVBPakZSL1B0ZjljOFRBRnEwYUlGNzd4Vm5ST3pldmR0czBEZWxzcXIwdmZmZWE5UXVrU2tNdlVSRWRhRldpOEcyck96V3pjU29BOVZzOHgwdTZKUitzM0t6WHoyTThnSkFuNDRCbVBaTUw0UUZlc0hmMnhXWGszTXc0NVBqYU8zdmdiRVBHVmVzYmJBdGl5NWNzTjh2WkZxMEFDellNcVVxTDBkL0pKaDVibmRTRkZ6a1N4SGkxaFVBNEtOb2dSZkNWbUJYNG1JOEdoU0JFTmV1K25QTHRFWDRQRDRTR1dYWGEzNU5SYzE3d2JacDB3WnQyclJCYXFyaCt0K2dvQ0Q4KzkvL3hzQ0JBL1ZieTV3L2Z4N0xseS9IUng5OXBKLzZtNXViaXpObnp1aW5EcmRyMXc3ejU4ODNhS3R5ajFSTFZiMys2YWVmeHZEaHc2RlVLZ0hBYUNUWUVyWFpCdW1lZSs3QmUrKzloL3Z2djE4ZnVLcEtTa3BDWEZ5Y1FiRXZRQXlqQ1FrSkp0dDBkbmFHbTVzYi92cnJMN3ovL3Z0WXMyYU5manVneXBGeVM5ZjBYcjE2Vlg4L05qYTJWcUhYMDlQVGJQRXBwVkpwOUZ6VmFlOVZtZHBEZCtuU3BUaHk1SWpSYzRNSEQ4YkREeitNbVRObm1teExvOUVnTGUzV2V2UXRXN2JnNU1tVG1EWnRtcjVJbWx3dXg1RWpSeEFhR29xclY2OUNwOU5CS3BYaTZ0V3JVQ2dVUnYxKzdMSEg4TmhqandFQXVuWHJob2tUSjVwOGJVQU0yVC84OEFPU2s1UGg3ZTJ0LzcyYTJvYUx5QlNHWGlJaVMyazBRRW1KZUNzdEZYOXlXbktqVlRuU1cxL3JlVjJkSERDa1J3Z0FjZHVpajNiSHdFRXV4YnRqZThOQmJqejYyR0JiRmdVRTFIL29yWnphZWZ0UHFWUzhmL3Z4MjYrcjduNTF6OVZpYldpbEFPZTJPSXNmVFQ2bkVkVFltZkErWG16eklmeWR4U213elJTdDhGcTdqUWJubGV0SzhFWGNOS1NYeFZuMG1vRXUxbSs5RWhnWWFGQXdDSUMrSUZUejVzMzFVMmY5L1B3TXBweWFVblYwcnJaa01ways4TlkzUVJCUVVWR0JzTEF3bzZyVWxTUVNDY0xDd25EanhnMkRzSFhreUJHRGJZRnU1K3ZyaStuVHAyUE9uRGxZdm53NTVzNmRDK0JXNkxWMHo5cFRwMDRCRUxkQ09uVG9FSjU1NXBrYXJyamw4dVhMWmtmS3IxKy9idlJjNVJaVmxpZ3ZMemRZbDJ5cG5Kd2Nrek1IcWs1NW5qZHZIdno5L2ZIT08rL2dyYmZld3FWTGx4QWVIbzVUcDA2aGMrZk8xYjV1YUdpbzJYMmJZMkppc0g3OWVxU21wdUtwcDU3Qzg4OC9iOVY3b0thTmYyT0lpRXpSNmNSZ1cxeDhLK0RhNjJoWUU1V1dLNGJlWStlVGNleDh6Ui8yeHkvNXdhSjJUVlY1WHZOZExOSnpTL0RhWTEzUjJ0OTBFWjBHYzlzV0owMWQxWXJMcHBScmkvRkYvRXk4M0hZMXZCMk5wMVdxZEtYWUhqOGRxV1ZYVFZ4dFd0ak5mWHhyNjVOUFBxbDJmZWR6enoxbjhyaXBFVUNnK3VuUXRXRnBnYWVxUm84ZWpZaUlDSXZPTFM4dnIxVmZxNzdmL3YzN1kvVG8wUWJQVDU0ODJlQnhuejU5TUhMa1NPemJ0dy9mZmZjZG5uamlDVlRjckl4dnlVaHZXVmtaZnY3NVo3UnIxdzZqUm8zQzh1WEw4ZWVmZjZKblQ4dCt6OGVPSGNPeFk4ZE1QbmY2OUdtY1BuM2FvblpNS1M0dXJsV2hzRXArZm42SWlvckNva1dMNE9Qamczbno1cUZWcTFiWXRtMGJvcU9qRVJFUmdRY2VlQUI5Ky9hRlZDcEY4K2JOOGQvLy9oZk5talhENWN1WFRWWVh0OFM4ZWZQdysrKy9vMXUzYnBnelp3NUNRa0tzYW9lSW9aZUlDQkJEYm5HeGVDc3FFa1B1N1dzRzZZNngxWWltdTRzamRyMC95dVJ6SmVVVmNIZXBlZFNtc2g5dXpvNndaSGVoMi9meS9mNWtIQTdISnVMZU1GODg5U0FMdHR6dG1pbGFJY0E1REdsbDE4eWVVNkxKd3hmeDAvRlNtNC9nN3VDclA2N1NsdUtMK09tNFVZdDlkMzBVUVFod3R1N3Z4ZENoUTlHL2YzK0RhY2tuVHB6QXA1OStDa0VRNE9qb2lKa3paOVlZRkZxM2JvM3g0OGNickZGTlRVM0ZDeSs4Z0huejV1R0JCeDdRSDkrNmRhdlpFYm1xdW5idGluNzkrbG4wUHRhdVhXdlJlYmN6dDdWUHBSMDdkaGl0YS9YeDhVSG56cDFyYlB1VlYxN0JxVk9uOE5OUFAySGt5Skg2Z21DV2pQVHUzcjBiUlVWRmVQMzExL0hRUXcvaDAwOC94Y2FORzlHdFd6ZUxSaWpyYzh1aTVPUmsrUHI2MW56aWJZNGZQNDVGaXhhaGYvLyttREpsQ2x4Y1hMQnQyemJzM0xrVE0yYk13TU1QUHd3QSttbkhqenp5Q1BidTNZdlMwbEk0T1RsaDRNQ0JCdTJwMVdxRC9Yak4rZjMzMzlHbFN4Yzg5OXh6S0Nnb3dQbno1MDJlMTdWclY1UEhpU294OUJKUjA2VFYzZ3E0bGFPNURMbDNuWmJOclo4dVdWTkJxM24vdnQraWRpcUxTMjE2WjBpdDkrazljallSYS9lSld5azlkRTlMSERnVGoreUNNbVFWbENLN29BeHZqcnkzVHUrUjZrYy92MmZ4ZGNMOGFzL0pVNlZqMjdWSVRHajdFZHprUGxEcHlyRGorbnU0VVZyekIvbXErdnMrQ3dscXY1ZHJjWEV4b3FLaThQenp6Nk5Qbno0QXhQMXhvNk9qTVhic1dIejU1WmQ0K3VtbnNYSGpScXhldlJvK1BqNG0yNG1OalFVZ2hvYksrNEE0blJVUXA5TldEZFZkdTNaRllXRWhZbU5qNGUzdGJUWlFoNGFHNnJld3FVbE5vYmRxdis0VVoyZG5MRjY4R1A3Ky9wQktwVkNwVkFCZ2N2MXdWUWtKQ2RpeFl3ZUNnNE14YU5BZ3lPVnkvUHZmLzhicTFhdXhZY01HZmJWalU1eWNuQkFkSFEwM3Qrclg5dDh1TkRRVTBkSFJOZTYzbkpTVWhOemNYUFR1M2R2aXRoTVNFdURqNDRNdVhib2dNakpTdjFaYkVBVHMyTEVERHp6d0FESXlNaEFWRllYazVHUjlNYXFSSTBkaTE2NWQrT21ubnpCbXpCaWowZVc4dkR5VFcyaVpjdUhDaFJyUE5UZDdnYWdTUXk4Uk5RMkNJQWJid2tMeHhwSGNScUdtTmE3VnFXMGw1T01YYnFCelNETjRLNTFxUEZlbkUvRGRpV3Q0cEh0d3RhUEYzNStNMXhlZSttaDNqTUZ6em81eXVEcmRtaXBaWEY2QkNSK2FYa3RhOVJ5cWZ4MDkrcUdGYXdmY0tLbCt4RFpYbllKdGNaRjRwdFg3T0ppNkZra2xwcmZLTXFlNVV6QzZlTlYrS2pBQVRKOCtIVWxKU2ZwQ1MzLzg4UWNXTDE2TWwxOStHUzFhdE1DWFgzNko0Y09ISXlVbEJXKy8vVGFXTEZsaXNqalNqQmt6cW4yZHp6Nzd6T3h6RHozMEVHYk5tbVZWLzJ2RFhCK3IyOXJIRm9LRGcvWDNLN2RGcWk3MDV1Ym1ZdmJzMmREcGRKZzhlYkorVlBleHh4N0QwYU5Ic1cvZlBuaDdlK1BaWjU4MXV0YlNLZUdXYkZuMDhjY2ZtMXkvdlhmdlhnRFFmMGxpaVowN2QrTG8wYU9Jam80MkNMZVY2NzlQbno2TnRMUTB0RzdkMm1BMFY2bFV3cy9QRDhuSnlTWkhZWDE4ZkxCNTgrWWFYLy9WVjEvRndJRURhOXdlaXFnbURMMUVaTC9VNmxzaHQ2aUlSYWRxU3lxOWRhdGFhTWhVVVNLSlJCd3hiNlJPWGtyRG91aVRjSE4yd09vM0J0VTQrcnBtNzFuOGNDb09oMklUc09MVkFYQnpOaDE4ZTdYM2gxUUtCSGk3SWNqSERRRStiZ2p3ZGtXQXR5czhYQTAvUE90MGdzWGJMVkg5a2tDQ29ZRVRzVFh1SFdoMTFmOS9JN3M4Q1J1dXZGTHRPZVplWTFqZ201QkthcmVsVWw1ZUhnQWdKU1VGUzVZc1FhZE9uYkJseXhiczNMa1RZOGFNd2VqUm8zSG16Qm45K1RObXpNQjc3NzJIaUlnSXZQcnFxM2o4OGNjTjlvejk5dHR2VGI1T2VubzZKazZjaUJrelpxQlhyMTRtejdHMGtuRmRWVzc5YzN2d01iZTFUNlh2di84ZWUvYnNzVWtmaW0vKy82M3FGazlWcGFhbVl2YnMyY2pJeUVCRVJJVEJQc01TaVFSejVzekJ4SWtUc1czYk5tUmxaZUdOTjk0d0NOQnZ2LzEyalgxWXZYbzFldmJzYVREZDNKU0FnQUNqWXpFeE1mamhoeC9RcWxXcldvWGVuSndjT0RzN1E2bFU0dnZ2djBkWVdCaDY5dXlKZi8zclg0aUtpa0pFUkFSR2pCaGhjSTFLcGNMOCtmT1JtcHFLd01CQUxGbXlCQjk4OEFIYXRtMnJQMGN1bDF1OFBsZXBWSEl0TDlVWlF5OFIyWmZTVXFDZ0FNalBGKzgzUlhLNWVKUEpidjI4L1g3Vlc5VndXeGx3YTdtM0tRQWdKcWJtYzJxcHBwRlBXMGpNTE1TU25TY2hDQUs2aC9sWk5OMzQzNDkwUXN6VmRNU2w1bVA2SjhleC9OVUJCcU8ybFo0ZDFCSFBEcXErWW02bDZ0WWZWNnFYNnMxa1VndVhqaGdXT0FrLzNQaW9YdG9mSFBoL0NGWDJxTlUxZ2lEZ2p6LytnSXVMQ3o3NDRBUG9kRHBNbWpRSlY2OWVOVnFUVzhuQndRR0xGaTNDOHVYTHNXYk5HbnozM1hlSWpJelU3NFhyNFdHNnNGcEppVmpvemRuWjJldzU5UzA0T0JqRGhnM1RiN3UwY09GQ2cvQlQzZFkrZ09uM3RtZlBIcXVDY09VV1JPN3U3a2JQSFQ5K0hLdFhyMFpoWVNGZWV1a2xvMEpaZ0ZoUmU4V0tGWmcrZlRyMjc5K1BjK2ZPNFpWWFhzR0REejRJQUViQjBaVFZxMWVqVFpzMkZwMWIxZEdqUjdGeTVVbzRPRGhneG93WlJ0czRBV0l3MTl6MnhiQWdDRWhNVEVTclZxMmdVQ2p3OWRkZkd6d2ZGUlZsMUU1bVppWVdMRmlBSzFldUlESXlFdmZlZXk4bVQ1Nk1LVk9tWU1xVUtVWnJlNG51RklaZUltcmNCRUVjWWN6UEYyLzJXbUZaSWdFY0hjV2JnOE90bTF4dS9QUDI3Vndhc2ZvZStTd3NWV1BPdHQ5UXF0SWdOTUFEMDU0eFBhSjFPMitsRTVhKzNCK1QvM01NVjFQeU1QUFQ0L2pnbGY1d1VWZys4bFdoMGFGY3JZSFNnbUphMURCNitveEFydW9HVG1UVmJxcDhUYnA3RDBmZjVwWnZZVk5KSXBGZzZ0U3BVS2xVYU4rK1BlYk1tWU9rcENSTW5Ub1ZRelNDaG5BQUFDQUFTVVJCVkllYVh3cWdVQ2d3YTlZc2RPdldEZHUzYjRldnI2L0YwMm5uelp0WDR6blIwZEg2WUZySjJuQlpWYmR1M2RDdFd6Zjk0OG9SeXNwOWFhMlozaHdlSG00MDB2bnBwNThhUFA3bW0yK1FsWldGZ0lBQUtKVktaR1ZsNGF1dnZvSmNMa2Y3OXJlMmwwcE1UTVNXTFZ0dzRzUUpPRGc0WU5xMGFkWHVUeHdRRUlCMTY5WmgyYkpsT0hYcUZPYlBuNCtRa0JBTUhUb1VvMGFOc3ZrMlBGbFpXZGkwYVJOKytlVVhLSlZLekpzM0QrM2FtUzZhNXV2cml6Tm56dURycjcrR1VxbUVWcXRGYkd3czh2THlNSHo0Y0FCQVJVVUZ0Rm90RkFvRnNyT3pBWWhiVlFHQVRxZkR3WU1Ic1duVEpxalZha3lmUGgyUFBQSUlBR0RWcWxXWU5Xc1dvcUtpY1BUb1VVeVlNQUd0VzdjMjJZL1UxRlI0ZUhqQXlja0pjWEhpbGwrV2JoTkZWQjJHWGlKcWZBUkJuTEtjbXl1TzZtcTFEZDJqdXBOS0FZVkN2RldHMjZxM096U044RzV6ZUdudGcwR2xtdGIwbHFzMWVQK3ozNUNXV3dKdnBSTVd2dkFnRkE0eWk5c1A5SEhEa2duOU1HWGpMN2ljbkl1NW41L0FrZ245SUplWkhpWFBMaXpEcGFRY1hFckt4ZCtKT2JpU2tvdUl4N3RoUk84MnRYcGZkR2NORG53TjdnNitPSlMyQVRwQlYrZjJIZzU0R1EvNmpyT3FlQlVBZzhyRHMyYk5RbFpXRmxxMWFsWGpkUktKQkNOR2pNRFFvVU1obDhzeGMrWk1xMTdmRkZPam56MTY5TUNnUVlNc3VyN3FYcSsxWWMzMDVuYnQybUhzMkxFR3gyNFB2U3FWeXVnNmhVS0JpUk1uNnZkQXpzbkp3WnR2dmdtVlNvVzJiZHRpK3ZUcEZrM0JkWGQzeDZKRmkzRDgrSEZzMmJJRkNRa0pWdStkVzUyU2toSk1uRGdSdWJtNTZOR2pCNlpPbldyMHhVUlZreWRQeHNjZmY0eFBQdmtFd3MxNkZ5NHVMaGc4ZURER2pSc0hRS3dTL2M0NzcraXZjWEJ3UUpjdVhRQUFDeFlzd08rLy93NWZYMS9NbWpWTFA1TUFBSm8xYTRhUFAvNFlHelpzd0lFREI2RFZhazJPRWdQQWxDbFQ5RVhVS2xtNjFSTlJkUmg2aWFoeEVBUnhYVzVlbm5ocmpFRlhJaEZEclpPVDRjL0tvRXQzaktwQ2k5bmJmc1BGeEJ3b0hHUlkrTUtEOFBWMHFYVTdvUUdlV1BEOEE1ang2WEdjaTh2RWg3dit4SXgvM1FjQXlDb294VTkvSnVCcVNoNyt1WkdIbk1JeWcydGRGQTVvN2xINzE2UTdTd0lKK2pSL0VyNU9JZGlmc2dvNXFoU3IydkYwOU1Pd29FbG83OTdYWm4xemRuWTJHWGc3ZE9pQUZTdFc2QU5hVlpYaHFuS0xtZnBRdWU2MHVsSFBxazZlUEltd3NEQ0wyNWRLcGJqbm5uc1FGaFpXN2ZUbWR1M2E0WjU3N3RFL2pvcUtncisvdjlGNW4zMzJtVUYxNFNlZmZCSVBQdmdnVkNvVk5Cb041SEk1V3Jac3FTOGFCb2lGbUNaUG5venk4bklNSHo3Y1lKMjBKZnIzNzQ5Ky9mcmgwcVZMQmdHeE9tUEdqTEY0YXg1WFYxZk1talVMSlNVbDZOdTM1cjl6UFhyMHFMWm9HU0JXaVk2TWpJUkdvOUgvRG9LQ3hMMnEzM3p6VFFRSEIyUHMyTEVHMWI0cktSUUt2UFBPT3hnOGVMREpOY2VWWG5qaEJXUmtaRUNyMVVJdWw2TnIxNjRHby8xRTFwSUlBc3VYRXRGZHJHclFiVXlGcUp5Y0FHZm5XN2ZLZ0d0SFU0K054TVFBc00yNjNzcTFxM1VkNlRXMVRyWkNvOE9jejM1RHpOVU15R1ZTTEh6aEFmUnNaL3hCR0FBMFdoMkd6ZG9GQU5qNTNnajR1SnZlc3VqZ21ldFl1ZXRQQU1ENFFSM3gwcERPeU1ncnhYTWY3TmVmMDdLNUV1SEJ6ZEFwMkFjZFcza2oyTmRkLzBIWlhGOXZaNHMvRjBNOWdCNjFXMWZhbE9tZ1JXek9BUnpQMkk3Q2lteUxybkdWZStKQnY3RzR6M3NVWkZKK3VVVkUxQkE0MGt0RWQ1K0tDaUFuQjhqT0JtN3VqWGpYa2tvQkY1ZGJ0OHFBYTAwaEtESlMyMjJITExIaGgzT0l1Wm9CcVZTQ2Q4ZjJOZ2k4cVRuRlVEbzd3c1hKQVlJZzRNRHA2L3JuWEV3VXFxbzByRmRySkdZVVl0ZHZWeEI5OUJMNmRXNkJzRUJQdkRBNEhLMzlQZEE1cEpsUnRlYmJpM1RWWnN1aXl2TWU3ZGthWXdhMHIrNFNzaUVwWk9qcDh6aTZleitHNjhXeHVGWjBHamRLTHlGWGxZcHliVEVnQVJSU1YzZzdCaURRcFFQYXV2ZENHMlV2U0dINXRIa2lJckk5aGw0aXVqdFVUbC9PeWhMWDZkNk5rMUFra2x2aDF0VlYvT25rWk4ranR3M01ra3JLNXBncmd2WEM0SERFcHhYZ3lRZmJvbitYRmdiUExkenhCNjZsNWh0ZEV4cmdDV2ZINnYvSi9ML2g5eUExdHhnUGhnY2hMTkFUQVBEY3crYW5MZDdldjlwc1dWUjVYbjV4dVVYbmsyMUpKVkswVWZaRUd5WFhHaElSTlFZTXZVVFVzTlRxVzZPNmQxdmxaYmtjY0hPN2RYTnhZY0M5dzdaTU5WK1J0aWJtUm9rOVhCVlk5WWJwYlRQYUJIb2FoRjQzWndkMGJPbUQxMGZVdkk1T0twVmd3ZlBWNzU5WmxlMm1LQk1SRVZGMUdIcUo2TTRUQkhFME56dGIvSG0zVUNnTVE2NlRVMFAzcU1ucTM2VWx5dFFWZFdwalJPOVFPTlV3T251N3lLZDdJZkxwWGhBRUFZSWdCbGtpSWlKcTNGaklpb2p1SEpWS0RMbzVPZUs2M1lZbWx3UHU3dUpOcVdRRjVicXlZU0VydWxOWXlJcUlpT3dmUjNxSnFQNFZGZ0laR2VMUGhpU1ZpaU80bFVIWHhMWUtSRVJFUkdSZkdIcUpxSDRJZ3JqTlVIbzZVRlpXOC9uMXhkRVI4UEFBUEQzRjBWeXV5U1VpSWlKcVVoaDZpY2kyZERweCtuSkdSc050TitUcWVpdm9jalNYaUlpSXFFbGo2Q1VpMjlCcXhlMkdNak1iWnIydVVnbDRlWWxCMThIOGZxcEVSRVJFMUxRdzlCSlIzVlJVaUVFM0swc012bmNTZ3k0UkVSRVIxWUNobDRpc28xS0pVNWl6czhYMXUzZUtxeXZnNDhPZ1MwUkVSRVFXWWVnbG90b3BMd2ZTMHNRaVZYY3E3TXJsWXRCdDFveDc1eElSRVJGUnJURDBFcEZsTkJvZ05mWE9qdXk2dTR0QjE5T1RWWmVKaUlpSXlDb012VVJVUFoxT25NYWNuaTdlcjIrT2ptTFE5ZkVSN3hNUkVSRVIxUUZETHhHWkpnamkxa09wcWZWZmpWa2lFVWR6bXpVVFIzZUppSWlJaUd5RW9aZUlqQlVVQUNrcFFGbFovYjZPczdNWWRMMjl4WFc3UkVSRVJFUTJ4aytaUkhSTGFTbHc0d1pRVkZTL3I2TlVBbjUrZ0lkSC9iNE9FUkVSRVRWNURMMUVCS2pWNHNodWJtNzl2bzZuSitEdkwyNDdSRVJFUkVSMEJ6RDBFalZsT3AxWW9Dbzl2ZjRxTWtza1lsRXFQejl1TjJUdnBGSkFKd09nYmVpZWtFVms0dStNaUlqSXpqSDBFalZWeGNWQVlxSzQ3MjU5a01tQTVzMEJYMS9Bd2FGK1hvUHVMZ29GVU9ZRW9LU2hlMElXY1JKL1owUkVSSGFPb1plb3FkRnF4WFc3MmRuMTA3NkRneGgwbXpjWGd5ODFIWjZlUUprUEdIb2JDeC94ZDBaRVJHVG5HSHFKbXBLOFBDQTV1WDYySUhKMEJBSUN4S25NRW9udDI2ZTduNThma0JNSXFQTUExSE14TktvakplQVlLUDdPaUlpSTdCeERMMUZUb0ZZRFNVbmlWa1MySnBPSllkZlhsMkczcVpQSmdPQVE0R29KZ0FRdytONnRsQUJDZ0pEV25JMUJSRVJOZ2tRUTZxdDZEUkUxT0VFQXNyTEV5c3c2blczYmxrakVVU0ovZjM1d0prT0ZoVUJpQXFCT0JaQURvQndzYnRYUVpBQ2NBUGlJSTd3aHJjV3R3NGlJaUpvQWhsNGllMVZXSmhhcUtxbUg5WlUrUGtCZ29EaWxtY2dVclJiSXlBRHk4d0dWeXZaZnVsRHRTS1ZpMFNwUFQvSExLbjVSUlVSRVRRaERMNUc5RVFRZ0xhMSt0aUZ5ZHdkYXRBQ2NuVzNiTGhFUkVSRlJQZUdhWGlKN29sSUIxNi9iZm5UWHhRVUlDaEpETHhFUkVSRlJJOExRUzJRdjh2TEU2Y3hhRzY2ZGRIUVV3NjYzdCszYUpDSWlJaUs2Z3hoNmlSbzduVTdjaHNpVysrNVdGcWtLQ0JEWEFoSVJFUkVSTlZJTXZVU05XVmtaRUI4UGxKZmJyazFYVnlBNG1PdDJpWWlJaU1ndU1QUVNOVlpaV2VJSXI2MktWVW1sNGxUbTVzMjUzeTRSRVJFUjJRMkdYcUxHUnFNUjErN201OXV1VFE4UG9GVXJia0ZFUkVSRVJIYUhvWmVvTVNrdUZxc3pxOVcyYWMvQkFXalpFdkR5c2sxN1JFUkVSRVIzR1laZW9zWWlNMU9jem13cnpacUplKzdLWkxacms0aUlpSWpvTHNQUVMzUzNFd1FnS2NsMjFaa1ZDaUFrQkhCenMwMTdSRVJFUkVSM01ZWmVvcnVaUmdQRXhZblRtbTNCeDBkY3U4dHRpSWlJaUlpb2lXRG9KYnBibFpVQjE2N1padjJ1VENhR1hXL3Z1cmRGUkVSRVJOU0lNUFFTM1kzeTg4V0NWVHBkM2R0eWRRVmF0eGFuTlJNUkVSRVJOVEVNdlVSM20vUjBJQ1hGTm0zNSt3T0JnZHgzbDRpSWlJaWFMSVplb3J1RlRpZnV2NXViVy9lMkhCekVZbFh1N25Wdmk0aUlpSWlvRVdQb0pib2JWRlNJQmF0S1N1cmVscnU3R0hnZEhPcmVGaEVSRVJGUkk4ZlFTOVRRVkNyZ3lwVzZGNnlTU0lDZ0lNRFB6emI5SWlJaUlpS3lBd3k5UkEycHJBeTRlbFVjNmEwTHVSd0lEUVdVU3R2MGk0aUlpSWpJVGpEMEVqV1VraEl4OEdxMWRXdkgyUmxvMDRiVm1ZbUlpSWlJVEdEb0pXb0lSVVhpSHJ4MTNaTEl3MFBjamtnbXMwMi9pSWlJaUlqc0RFTXYwWjJXbncvRXh3T0NVTGQyL1B6RU5iemNqb2lJaUlpSXlDeUdYcUk3S1NkSDNKYW9Mb0ZYSWdHQ2d3RWZIOXYxaTRpSWlJaklUakgwRXQwcFdWbEFVbExkMnBETHhmVzdibTYyNlJNUkVSRVJrWjFqNkNXNkU5TFNnTlRVdXJYaDdBeUVoUUdPanJicEV4RVJFUkZSRThEUVMxVGZVbFBGMEZzWDd1N2lDSzlVYXBzK0VSRVJFUkUxRVF5OVJQVXBJNlB1Z2RmTFM2elF6SUpWUkVSRVJFUzF4dEJMVkYreXNvQWJOK3JXaG8rUFdMU0tnWmVJaUlpSXlDb012VVQxSVNlbjdrV3JmSDJCbGkxdDB4OGlJaUlpb2lhS29aZkkxdkx6Z1lTRXVyVVJFQUFFQnRxa08wUkVSRVJFVFJsREw1RXRGUllDOGZGMWE2TkZDOERQenpiOUlTSWlJaUpxNGhoNmlXeWxxQWlJaXdNRXdmbzJnb09CWnMxczF5Y2lJaUlpb2lhT29aZklGa3BLZ0d2WEFKM091dXNsRXJGQ3M1ZVhiZnRGUkVSRVJOVEVNZlFTMVZWNU9YRDFhdDBDYjJnbzRPbHAyMzRSRVJFUkVSR2tEZDBCb2taTm94RkhlTFZhNjlzSURtYmdKU0lpSWlLcUp3eTlSTllTQkhFTnIwcGxmUnV0V29sNzhSSVJFUkVSVWIxZzZDV3lWa0lDVUZ4cy9mVkJRVUR6NWpickRoRVJFUkVSR1dQb0piSkdXaHFRbTJ2OTlmNys0bzJJaUlpSWlPb1ZReTlSYmVYbEFhbXAxbC92Nnl1TzhoSVJFUkVSVWIxajZDV3FqWklTY1ZxenRYeDhnSll0YmRZZElpSWlJaUtxSGtNdmthWFVhckZ3bGJWYkUzbDZpcFdhaVlpSWlJam9qbUhvSmJLRVRpZHVUVlJSWWQzMWJtN2lYcndTaVczN1JVUkVSRVJFMVdMb0piSkVZaUpRVm1iZHRRb0YwS1lOQXk4UkVSRVJVUU5nNkNXcVNWYVc5WldhWlRJeDhNcmx0dTBURVJFUkVSRlpoS0dYcURxbHBVQnlzdlhYaDRZQ3pzNjI2dzhSRVJFUkVkVUtReStST1ZvdEVCOFBDSUoxMTdkc0NiaTcyN1pQUkVSRVJFUlVLNXh6U1dST1lpS2dVbGwzYmZQbTRuNjhSRTFVWVZrRlZoeThncjJ4S1lqTExFR0pTdFBRWFdyU1hCVnl0UEYxeGFqdVFZZ2MxZzd1emc0TjNTVWlJcUk3UmlJSTFnNWpFZG14ekV6cnB6VXJsVURidGl4Y1JVM1d6eGN6OE9xV1B6SEVQdzhUT3FrUjdxMkZteVAvcVdsSXhXb0pMdWJLc09WdlJ4eEs5OExtQ1QzeFNMaGZRM2VMaUlqb2ptRG9KYnBkU1Fud3p6L1dUV3QyY2dJNmRCQUxXQkUxUVQ5ZnpNQ0w2My9COWtkTDhWQ1FsVnQ4VWIzNkpjVUJ6LzNrZ3MvZUhJaUhPM0ZHQ2hFUjJUK3U2U1dxU3FPeGZoMnZWQ3BXYW1iZ3BTYXFzS3dDcjI3NUV6c2VMV0hndllzOUZGU0I3WStXNHBWUHo2Q3dqTDhuSWlLeWZ3eTlSRlVsSmdKcXRYWFhCZ2VMSTcxRVRkU0tnMWN3eEQ4UEE0SzRmdmR1OTFCUUJZYjQ1MkhGd1NzTjNSVWlJcUo2eDlCTFZDazNGOGpQdCs3YTVzMEJiMi9iOW9lb2tka2JtNElKbmF6ODBvanV1QW1kMU5oM05yV2h1MEZFUkZUdkdIcUpBS0NpQWtoS3N1NWFGeGVnUlF2YjlvZW9FWXJMTEVHNHQ3YWh1MEVXQ3ZmV0lpNnp1S0c3UVVSRVZPOFllb2tBY1ZxejFvb1A2eklaRUJvcXJ1Y2xhdUpLVkJwV2FXNUUzQndGRkpkektqb1JFZGsvZmxJbnlzNEdDZ3FzdXpZNEdGQW9iTnNmSWlJaUlpS3lHWVplYXRyVWF1REdEZXV1OWZVRnZMeHMyeDhpSWlJaUlySXBobDVxMnF5ZDFzeDF2RVJFUkVSRWpRSkRMelZkV1ZsQVlXSHRyNU5LeFhXOEVvbnQrMFJFUkVSRVJEYkYwRXROazBwbC9iVG1GaTI0anBlSWlJaUlxSkZnNktXbUtTa0owT2xxZjUyN3U3Z25MeEVSRVJFUk5Rb012ZFQwNU9WWk42MVpKaE9yTlJNUkVSRVJVYVBCMEV0TmkwNEhKQ2RiZDIzTGxvQ2pvMjM3UTBSRVJFUkU5WXFobDVxVzFGU2dvcUwyMTNsNEFENCt0dThQRVJFUkVSSFZLNFplYWpyS3k0SE16TnBmeDJuTlJFUkVSRVNORmtNdk5SMUpTWUFnMVA2NlZxMEFCd2ZiOTRlSWlJaUlpT3FkdktFN1FIUkg1T1lDUlVXMXY4N1RFL0QydG4xL2lJaW8wZElKT2x3dmpzVzF3dE80VVhZWnVhcFVsR3VMQVFod2tybkJ5ekVBUVM0ZEVPYmVFMjJVdlNDRnJLRzdURVRVcERIMGt2M1RhcTNiazFjcUZZdFhFUkVSQWRCQmk5amNBemlldmgyRkZka216eW5SNUtORWs0OGJwWmR3S25zUFhPV2U2T2MzRHIyOFIwSW1aVEZFSXFLR3dOQkw5aTh0emJyaVZRRUJyTlpNUkVRQWdQaWlXT3hQV1lVY1ZVcXRyaXZSNU9QSGxBMDRtYlVIdzRJbW9yMTczM3JxSVJFUm1jTTF2V1RmVkNycmlsYzVPUUYrZnJidkR4RVJOU29DQkp6SzNvM3QxMmZVT3ZCV2xhOU94NWZYWitONFJqUUVXRkZmZ29pSXJNYVJYckp2cWFuV0Y2K1NTR3pmSHlJaWFsUU9wMjdFaWF4dmJOYmUwZlJQVWFCT3c0aVdVeUFCLzUwaElyb1RPTkpMOXF1MFZDeGdWVnZlM29CU2FmditFQkZSb3hLVHM5K21nVmZmYnU0Qi9GRVA3UklSa1drTXZXUy9yQ2xlSlpNQkxWcll2aTlFUk5TbzNDaTloQU1wSDlkYis0ZFROeUcrS0tiZTJpY2lvbHNZZXNrK0ZSWmF0MFZSWUNEMzVDVzZpeXpjOFFkVzdZNUJVbWFoMlhPbWJ2b0ZMeXcvV0Mrdlg2cXF3STZqbC9EclgxWjhpWGFiakx4U0pHU1lmeDkwOXhBZzRHREtHbWdGVGYyK1J0cDY2QVJkdmIwR0VSR0pHSHJKUGxrenl1dnNERFJ2YnZ1K0VKRlZDa3BVK1BXdkZPdy9IUSsxeG53d3lNZ3JRV3BPY2IzMDRYL3hXZGgyNkMrcytlNHNpc3VzcUFKZnhmWWpmK1BWajM3Q3VuMW5iZFE3cWkrWENuNUZTdWsvOWY0NldXVUp1SkIzdU41Zmg0aW9xV01oSzdJL09UbEFXVm50cjJ2UmdzV3JpTzRpWi81Smh5QUlDR3JtaHJCQXp3YnBRNStPZ2JpdnZUOU8vNU9PejMrK2lJakh1MW5WVG1HcEdrZlBKVUVxbGVDeDNxRkd6dytlV2J2MW5ZZVhQbU5WUDhneXYyYnNzR2w3Y29rakJnZitIODdrN0VOMmVaTEJjOGN6ZCtBZTd5RVdGYldLaVlsQmp4NDlESTV0M3J3WlNxVVNZOGVPTlRoKzhlSkZyRnk1RWxPblRrV25UcDNxMVAralI0OGlOVFVWenozM0hMUmFMYVJTS1NRVy9IdDU4ZUpGdEduVEJrNU9UdnBqQlFVRjBHcTE4UGIycmxPZjZ0dmV2WHZSc1dOSHRHdlhEbmw1ZWZEeThxcDFHeGN1WEVCSlNRbDY5KzV0MFo5WFZkbloyY2pPemthSERoM01ublA5K25WNGVIamM5WCtXNWlRbEplRi8vL3NmUm93WVVlTzVnd2NQUnN1V0xiRmx5NVk3MERPeVJ3eTlaRjkwT3JGaWMyMHBsWUM3dSszN1EwUlcrK09TK045eS95NHRiZDUyYlVNbUFPejUvU3IyL0g3Vm9uTWZ1cWNsWm8zdm8zLzgvY2s0cURWYWpPamRCaUYrSGlhdmtVb2xDUEp4cTdiZGxKeGk2SFRjN3FZK1phdVNrVloyeldidHlTV09HTnQ2SWNLVVBSSHVPUUJicjcxanNQVlJqaW9GYVdWWEVPamN2dHAyTGx5NGdKa3paMkxnd0lHSWpJeUU0ODE5NUl1TGkvSGRkOTloNE1DQjhLdXkxZDdGaXhlUm5KeU13TURBT3IrSFAvLzhFeWRPbk1Cenp6Mkh0V3ZYSWlFaEFUTm16SUMvdjcvWmE0cUtpaEFaR1luZXZYdGozcng1K3VPVEowOUdjbkl5RGgrMmZJUjc4T0RCVnZWN3hJZ1JlUHZ0dDYyNmR1M2F0WGp4eFJmaDRPQ0FpSWdJREI4K0hLKysrcXBCZ0xla2pmajRlQnc4ZUJCeWVlMCtjcTlZc1FJWEwxN0V3b1VMMGEyYjhaZHQ1ZVhsbUR0M0xzckx5N0Z0MnphNHVMaVliRWVsVXVIVXFWTzFldTJxK3ZYclp4RFlUNTQ4aWJ5OFBBd2JOc3pvM04yN2Q1dHRwMzM3OWdnUER6YzR0bjc5ZXNURXhFQ2owZUNKSjU2d3VvOUVsbURvSmZ1U2t3T28xYlcvanNXcmlPNHFSYVZxZmVoOTVONVdObSsvWlhQekZkb3o4MHVocXRBQ0FQeThYT0FvbDlXNi9XWWV6dnI3WldvTmR2OTJCYTVPRG5oeGlQaWhUNmNUOFBQWlJQVHYwZ0pPanVJL3hXNU9EdGd5ZFdpMTdUNjFZQzhLUzYzNGZ4eFpMTDRvMW1adHlTV09HTmQ2SWRvb2V3SUEzT1RlR0JvNEVUdXV2MnR3WGx4UlRJMmh0MHVYTHBnMGFSTFdybDJMek14TVJFVkZ3Y1hGQlJNbVRNQXZ2L3lDWGJ0MklTSWlRbi8rbVRObjBLbFRKM2g2bXA0bG9WS3BrSmlZYVBiMTJyVnJwNy92NU9RRWpVWmMzeng0OEdBc1dyUUlyNzMyR3FaT25ZcisvZnVidlA2Ly8vMHZOQm9OSG5ua2tXcmZsNlc2ZE9tQ0FRTUdXSHorMnJWckRSN1BuVHNYSjA2Y01IbHVkUUc4ZGV2V1dMQmdBYUtpb3BDZm40ODVjK1pZM0FmQm1pMFRiNW8rZlRvbVQ1Nk0yYk5uWTlHaVJVYkJkL1BtelVoUFQ4Zjc3Nzl2TnZBQ1FINStQaFl1WEdoMVAvYnYzNi8vZ2tVUUJPemF0UXZuejUrSFNxVXlDcW9iTm13dzI4NllNV09NUXUrTUdUTXdhZElrckYrL0hvNk9qaGcrZkxqVi9TU3FDVU12MlE5QkFOTFRhMytkdHpkUXpUOFlSSGNEUVFES0tyUW9WV21nMHVpZzB1aWcxdWlncXRDS2p5dDBVR20wNHJFcWoyK2RkK3R4MVhOMWdoakFkSUlnM2hjRWFIWEN6V080ZVZ5QVRsZmx1Y3B6Yjd2T2xvNmNTMEtGUm9jdXJadWhsYS90WjJHWUM1ZGZILzhIbnh5OEFMbE1pcGVIZHNGVEQ3WXp1ZXFodUV5TlhiOWR4WmdCN2ZXaDFaeTlKNjZoc0ZTTk4wWjBnNGVyQWdEd1Uwd0NWdTc2RXp0L3VZeFBKajlhNS9kRHRwTldkc1VtN2NpbENvd1BXWWhRNWEzcHlJVVZtVGlRYWx3Uk9xWDBza1Z0amh3NUVsS3BGSC8rK2FkK3hOSER3d1B6NTg5SHg0NGQ5ZWZsNStmamYvLzdIM1E2bmNsUjBvOCsrZ2pPenM1NDg4MDN6YjVXMVNEbzdPd005YzB2bER0MTZvUjE2OWJoL2ZmZngzLys4eC8wN05uVFpPamF2MzgvUEQwOTBhZFBINlBuVEVsUFQ4ZktsU3Z4MWx0dm9ZV0pMNkpidDI2TlVhTkdXZFFXWUJ4NkgzLzhjZlRxMVF0YXJSWnIxNjdGb0VHRDBLVkxGNHZhNnRXckZ6NysrT05hamZJQ3QwS3ZwVk9idFZvdGpodzVvbjg4YU5BZ2JOKytIWWNQSDBabVpxYitlRTVPRHZidDI0Znc4SENVbHBiaTBLRkRBSUR1M2J1aldiTm1CbTM2K1BqVWFVcXdRNVhpbmhLSkJBc1dMTUM3Nzc2TGRldldRU3FWWXVUSWtRQUFuVTZzdXpCdTNEaE1tRERCb0ExekkvVmVYbDVZdkhneEprMmFoRldyVnFGdDI3Wm8yN2F0MVgwbHFnNURMOWtQYTBaNUpSS3hZak9SamFrMU91U1hWaUN2UkkzODBnb1VsVmVndUZ5RFlwVUdKU3B0bGZzYW8vc2xLaTJLOWZkdlBXZmpYSGxYKy9IUDZ3Q0F4KzVyQThDeTZjZzFuZE0yeUF2cko1a2VkY29yTHNmS1hURTRlU2tWTFpzcjhlN1kzbWdiWkg0TjMvcnZ6K0Z3YkNLT25rdkM5SC8xUW5od001UG41UmVyOE9XeHkyZ1Q2SWtuN2c4REFLZ3F0UGppNTRzQWdIOC8wZ2xTS1dzSjNFM3kxTlYvZVNxVlNDR1hLS0RXbWE4ZElRYmVSUWhWZHRjZks5YmtZTnUxU09TcDA0eGZVMlg1c3B3UkkwYmdzY2NldzVBaFE4eWVNM2JzV0xpNHVHRFZxbFdRU28xcmx2cjYra0lRQkh6MDBVZEd6KzNldlJ1blQ1ODJPT2JzN0F4QkVLRFJhQ0NYeStIbDVZVVZLMVlnS3l2TFpPQ05pWW5CdFd2WDhOeHp6MWswcmJlOHZCeno1czFEWEZ3Yy92NzdiNU9odDY1NjloUkgyOVZxTmRhdVhZc3VYYnJvMTVLYUMyWGJ0bTNEdG0zYmpJNVhIZjJzamxZcnpoaVJ5U3liTGFKV3E3RjgrWEtqNDRjT0hkSUgyNm91WHJ5SWl4Y3Y2aDlIUlVVWmhWNjVYSTZXTFcyM1JNVFoyUmtMRnk3RWpCa3pETjVYVXBLNFZ0M2N6QUp6Z29PREVSa1ppY0xDUWdaZXFsY012V1FmckIzbGJkNGNVQ2hzM3greUN5cU5EbG1GS3VTV3FQWGhWZit6MU1TeEtqOUwxZHFHN242amRmWmFKdUpTOHdFQS9idUlIMzVOVFVmT0wxR2hxRlFOcVZTaVgrY3FsMGtSNE8xcXNsMS9MK1BqaVptRitPVjhNcjQ3Y1JVbDVSVjQ0djR3dkRMc0hpZ2NUSDlJRlc2T2RyODh0QXV5Q3Nwd0xpNFRrLy96QzU3cDF3NHZQZG9aY3BsaHdOaDA0RHpLMUJWNCs0bnUrbkQ3emZGL2tGVlFoaDV0L1RDd3ErMm5ibFBkcUxUbUs0RTdTQlg0VjhoY05ITnNoVzN4VTFDZ3pqUjV6dmpXaTlIYTdWNzlzZUtLWEd5TG00cGNkWXJSK1FCUXJpdXBzVjhGQlFYdzhCRFhnMHNrRW16WnNnVy8vZllidG16WmdrMmJOdW5EWlZsWkdkNTk5MTA4OE1BRENBNE9ycmJOME5CUWFEUWF1RmVwYWZIbGwxOGlLQ2pJNEx6S0VjNi8vdm9MaFlXRnlNakkwTi9TMDlNeFljSUU5TzNiMTZBTkFQcFJ3T3BvdFZvc1dMQUFjWEZ4R0QxNmRMVmh2cjZZV3ZlN2V2VnE5TzNiRi9mZGQ1L1JjNWF1ejlYcGRMVXVZQVVBYjd6eEJwNTg4a21qNDRNSEQ4YVlNV1B3eWl1dkdCeS9jdVZLdGFQMnRxWlVLckZ1M1RyOWV4TUVBWjkvL2prQW1GeC9MSkZJa0pHUkFaMU9aL0pMR0hOVDVJbHNpYUdYN0VOdUxxQlMxZTRhbVF3SUNLaWYvdEJkU2FzVGtGdWlSbWFoQ3BtRjVUZC8zcnFmVldUNHVLQ09XOVNRZFhZYy9WdC8zMEV1ZmtBeU5SMzVuUTNIa0ZkY0RxMU9oNHk4VXJScjRZVzQxSHlzZkcwZ1BOMXEvaklyUHEwQXI2MitOWG9pa1Vod09EWVJoMklTSVFnQ0JJZ2Y1Z1FCME9wMDBOMjhmenRCRVBEMThYOFFleTBENzQzcm93L292LzJWZ3NPeGlmQndWZURBNmV2NDRWUThORm9kVHZ5ZENnZTVGRzg5MGQyNE1icXJQZHQ2S1VMYzdnRUF2TkJtQmJaZW5Zd2lUWTcrZVFlcEF1TkRvOURhOWRZSC94Sk5QajZMajBTMktybE9yejE5K25UNCtmbGg2dFNwOFBEd1FNdVdMZldqYWlFaElmb0FzbkhqUmhRV0ZxSno1ODVJVGpaK1RUYzNOM2g1ZVVHbjAySFNwRWtJQ2dyQ2dnVUw5TS9IeDhlalM1Y3UrUDc3NzNIczJERmtabVlpSjBkOGo5T21UUU1BT0RvNm9ubno1dkQxOVVXSERoMzBZUndBL3ZqakQ1dy9meDRBYXF4NHJORm9zR1RKRXB3NWN3WURCZ3pBRzIrOFlmYmNuSndjZmJ1Mk5tellNT1RuNThQSHgwZC9iUFhxMVdqZnZuMjFsWVV0TGJCVjAzbmg0ZUZZdFdxVlpaMXRJS1dscFNndkw5Yy9kblYxaFVLaFFFbEpDZGFzV1lOZmYvMFZBd1lNUUdpb2NYWDY5dTNiNDVkZmZzRXZ2L3dDQU9qUm93ZmVmZmRkL1pSNUFIQnhjWUdycStrdkxJbHNnYUdYR2o5clIzbjkvSUJhVmxPa3U1Tk9FSkJkcE1hTjNGS2s1SlhoUmw0WmJ1U1c2UjluM0F5eTJVVnFtNjg5SmR1Nm1KaUQ4L0ZaTlo1M0k3c0lGeE96OFV6LzlqaCtRZnhnLzJCNEMxeTVrWWVmenliaTZYN3RhbWdCQ0Ezd2dMKzNLOUp6U3lDWFNlSGtLSU9UZ3h5T0RqSTR5cVZ3a01zZ2wwa2hsMGtoazBvZ2swb2dsVWdnbFVvZ2tZaVBBWEdWeEQvSnViaVdtbzgzUGo2TWlNZTdZZmg5b2ZwaVdBVWxLdno0NTNVb0hHUlFhM1FRQkFIUFB4S093TnNxTlJlV3FxMnFLazIycFpDWnI2QmRxaW5RMy9kMlVKZmgvd0FBSUFCSlJFRlVETUtMWVN1eDdkb1VGR2x5NENCVjROblFLSVJVQ2J5bG1rSjhIaCtKckhMekJhTUF3RWxhODRmOSsrNjdEN3QyN2NMcnI3K08yYk5uSXp3OEhCVVZGWkRKWkFhamlRNE9EaGcrZkRnKy9QQkRrKzJNSERrU2t5Wk5nbFFxeFpOUFBvbFZxMWJoMEtGREdESmtpSDZibkhidDJzSFIwUkh1N3U0SUN3dERTa29LVHA4K2pUVnIxc0RmMzkvc0ZGYU5Sb09OR3pmVytGNEFzWkRXb2tXTGNQTGtTZlRwMHdjelo4NnNkbFQwOTk5L3grKy8vMjVSMjdXMWJOa3lYTDE2RmV2WHJ6ZFl0MXM1WlJjQXNyS3lzSERoUWtSRVJPaTNFUm8vZm55MTdYNzExVmZRNlhRWU8zWnN0ZSt0YXRWdFFDd0laYTRvMUZkZmZZV3Z2dnFxeHZjRUFEdDIyR2JyTGFWU2lSczNibURQbmozNlkxT21UTUhRb1VNeGMrWk1YTDU4R2ZmZWV5K21USmxpOHZyRml4Zmp0OTkrUTBtSk9LTWhPRGdZczJmUHh1WEx0OWF5ang0OUdoRVJFY2pOemNXWU1XTk10cE9jbkd6MkM0VGFWQU9ucG9tZitLbnh5OHNEcW56N2FCR1pEUEQxclovK2tFM3BCQUZwK2VWSXppMjlHV1RMYmdiYlV2MzlsTHd5cURXNmh1NHExWkVnQUp2Mld6YVM4K09aQkFEQUErR0IrdEE3cUZ0TGJEMTBBWHYvdUlZbkgyaHIwVnJaLzd3MUdBNXlxVlVWbXF0U1ZXanh6ZkYvY0RnMkVlNHU0aWh6bjQ0Qm1QWk1MNFFGZXNIZjJ4V1hrM013NDVQamFPM3ZnYkVQR2UrOWFhOWJGZ2tDSUVBY0phOGNMYThzaWxhbTFxS3NRb3NLcmFBZlZkZVorZ214Y0pyQlR6UG5DMVVLcS9VSzlZYUxZKzErdDE2Ty9rZ3c4OXp1cENpNHlKY2l4SzByQU1CSDBRSXZoSzNBcnNURmVEUW9BaUd1WGZYbmxtbUw4SGw4SkRMS3J0Zjhtb3FhYTB1OC9QTExHREprQ0RadjNveUtDbkVXU2tWRkJiUmFyVUVRbURsekpoNSsrR0ZNbmp4WmY2eTB0QlFmZlBBQkVoSVNES2JOUHZiWVkvajExMSt4WWNNR2RPL2VIV2ZQbmdVQWRPN2NHUjA2ZE1Damo0cEYxZzRlUElqVHAwOGpJQ0JBUDZxYmtaR0I2T2hvUFAvODgvb1IwczgvL3h3cEtTbHdjWEZCYVdscHRlOW55cFFwdUhMbENnWVBIb3lwVTZkV3UrNDFKQ1FFUFhyME1CbDRYbi85ZGZUcDB3Y3Z2dmlpd2ZHbFM1Y2FqTnplSHFaV3IxNk4xYXRYQXdDMmJ0MksxMTkvSGV2WHJ6Y0liaWRPbkVCWldSblVhalZtenB5SjdPeHMvWjg5QUx6MDBrdG0rMXhZV0lqbzZHZ0F3SUFCQTlDbVRSdXo1OTV1M0xoeEp0L3JoQWtUTUh6NGNEejk5Tk1HeHhNU0VneEc2eXVaV285c2pjREFRTXliTnc5ZHUzWkZTVW1KZnQyeFJDTEI5T25UY2Zic1dUeisrT05tZzcyN3U3dFJaV1pYVjFjVUZSVUJnRUZGYkZkWFY3UFR6YjI4dlBEODg4L2I1RDFSMDhQUVM0MmZ0YU84RmhhV29QcFhYSzdCOWV3U3hHZVdJRDZyK09iUEVzUm5GdU42VmdsVURMUk53cUdZQlB5ZGxJTVd6WlFvVlZVZ3Q4ajBsMW1xQ2kwT3hTVEF5ODBKblZyZCtsRHI1K1dLN21GKytILzI3anU4cWJMOUEvZzNPMm1UN2wxS0Z5MWx6d3FDaUV3UmtlRkNGSHhsS0lvREZRRmZRY0N0aUxMbFZlWVBBWlhsWW1NQjJiTlFSZ2QwNzVtdXRNMCt2ejlDRDBtVHRBbWtkSEIvcnF0WGszT2VjODZkcG9YYzUzbWUrN2wwcXdESHJtWmhjUGVHNThzNml3VjQ1NGNqVU5UYyt6SkFHMmFOd01RaEhVM09QYnhYQ0FERHNrVkxkMStDZ00vRmYxL293dzdiTnRaVVN4YUZ6TnFMak9MNkU1U1c2dnNYdStHOXh4dnU5VGZtTDRuQVpSeXd1RS9McVBGcitnSzhFdjRkL0NTR3dtUmVvcmFZSG1uYXU2blVWK0hubE5uSXIwbXg2Wm9CVHZVdlYxUXJLQ2pJSkxsUnFWUndkWFZsQzFLOThjWWJKdFYyQVVOVjVQbno1ME1pa1dERmloVW1RNUVCUS9JNWJkbzBMRnUyREVLaEVLNnVybWpmM2pTZTJ1U3h0TFNVUFg3Tm1qVTRjK1lNeG80ZEMwOVBUeVFrSk9DMzMzNUQxNjVkNGVYbGhTTkhqbGg4RGJYRm5XN2R1b1dYWDM0WkV5ZE9iSERlNjlxMWExRmRYVzExYVI0WEZ4ZXpwSEx0MnJVbXoydVRLVXZWbTl1MGFZT1hYMzRaYTlldXhZQUJBeEFkSFEzQVVHQnIrL2J0T0hYcUZFcEtTdkRWVjEraFk4ZU9zTVd0VzNmVzlJNk5qYlVyNlhWemM3TmFmRW9tazVudHE2bXhYRlROVXUvbjExOS9qWmlZR0xOOXc0WU53NUFoUS9EaGh4OWFqU3MwTkJSeXVkeGtXMUJRRUtaTW1ZS1ZLMWRhUGE3V1k0ODlobm56NWdHQTJmSkZ0VVFpa2NVaDVjdVhMNGRVS3ExM3VEa2g5YUdrbDdSczVlV0FsWC9zcmFKZTN2dU9ZWUJpaFFxSnVaVklMbFFndFZCeE82azFKTG1GRlhiT3h5YXQwcm9EVndFQWI0L3RnZTkzWGJUYTdvL1R5U2hWS1BIUzRBNW1INWJIOVkvQXBWc0YySFRvT2g3dDBzYXNzSlFsT2NXVmpiNzI3Y28vWXBFdnI4TDBKN3NoMU0rMTRRUHVvd1ZqT2lLenBIR1QzdHBoNFZ3TzJHSGlQQzRISWo0WElnRVBmTzZkL1J6TzdlL2dnTXV0ODkxNHY0WHZIQmg2ekd1L1B4VG1ZWGVzeGhXWExWSHFGUGc1OVVOTWpWZ09EMkdnMlg2VnZocGJVdWNndCthV2hhTXRhM2Q3SFY5N1ZWZFhReUtSc0VtUVRxY3pxeXA4OGVKRlpHUmtZTStlUFJCWktOem80K09ES1ZPbXNJV0pSb3dZWWZaM1ZWdllLajgvSHlFaElUaC8vanhPblRxRnNXUEhJalEwRklDaFYxUXNGbVBXckZsc1VTTmpaV1ZsV0xwMEtYSnpEWldxUC8vOGM0dEZvaXpSNlhRWU4yNGNIbm5rRWJ2V3lUVldtMHhacXQ0TUFNODg4d3hpWW1LUW1abkpKcjFTcVJSYnRteUJtNXNidnZ2dU83c1MxM1BuemdFdzlGSWZPblFJenozM25NM0hKaVltV3F6V0RBQnBhV2xtKy9MdHVQbXZWQ3B0THNSbHE0OCsrZ2hidDI1RlpXVWxYbi85ZGJQOTU4NmRRMHhNREx5OXZSMTZYVUxzUVVrdmFka0tDdXcveHR1YmVua2JpVmJISUwyNENvbDVsVWpJclVCaVhpVVM4eXFRbUZzSmVWWGpKaFdrNVhNU0NkQTNLZ0E5Mi9sYWJWT3QwdUMzZnhNaDRITXg1dllTUU1iNlJQa2p6TjhWcVhubCtQVllva25QYTBNT2YyMzdoMUpqWXhmOWdTcWw5YUpuZjU5TndlSFlEUFJvNTRObkhyR3YxL0YrbVBKb2FGT0gwS3g0aWRyQ1g5SU9lVFhKVnR0VWFVdnhjK29jVEE1ZkNoZkJuWnVvS2wwMWZrNmRnMndiMTkwRkFFOVJJUHdsdHY5ZXpKczNEME9IRHNXZ1FZTlFXVmtKbWN4UU9LMTJTU0V1bDJ0eGFLeHhnamQ3OW15VEtzbGp4b3pCUC8vOGc2U2tKRHp5eUNObXgvcjcrME1rRWlFek14T1JrWkZZc21RSmZIMTlUZFpqSFRWcUZDSWlJaEJRWnhsQWhtRnc0TUFCckYrL0hoVVZGZUR6K2RCcXRUWW52QUNRbTVzTHZWNXZNbHpaV0UxTkRRcXNmQjdnY0Rqd3NlRkdONC9IdzZwVnE2QlNxYkJvMFNJQWhuVnk5Ky9majFHalJ0bVY4TmJVMU9DZmYvNUJaR1FreG93WmcyKy8vUllYTDE1a2wwMXF5TkdqUjNIMDZGR0wrODZmUDIrMnBKUTlGQXFGd3d0R0RSbzBDQXFGQWl0V3JJQ2ZuNS9KbXRGNnZSNC8vL3d6UkNLUjJiQnNRdTRuU25wSnkxVlRBOXllRDJJekx0Y3d0Sm5jRTVWV2ovaWNDc1RuVmlDUlRXNHJjVE8va3ViV2tyczJkVVFYOUk3MHE3Zk50aU1KcUt4VzQ0bm9VTGhMeFJiYlRIdWlLejdhY0FKYmp5U2dUNVIvdmV2dE5yYVl5eGxZOWRkbDhMZ2NQTlkxQ1BzdXBLSzR2QVpGNWRVb0xxL0JtNk43V0Z5T2lUU3RBYjR2WVh2NkovVzJLVlhsWTFQeUI1Z1NzUlJTdmlkVStocHNUZnNJMmRVSmRsM3JVWitYWU9pYmJwaGNMc2Y1OCtmWlFrcHl1WnhOQkdzcjRVb2tFbXpZc0lFOTV0aXhZOWk4ZWJQSk5nOFAweDV3blU2SHNqTERNbUVIRGh3d1MwaTVYQzRpSXlNUkh4K1A4K2ZQbzZLaUF0OTk5eDBrRWduYnh0ZlgxNndnVTJWbEpXYk5tb1cwdERRRUJnWmk0Y0tGV0xwMHFjV3EwdlZKU2tvQ0FKTmt5dGlKRXlkdzRzUUppL3ZFWWpIKy92dHZtNi96MVZkZnNYTk5QVHc4OE1RVFQyRG56cDBZTVdLRTJldXpadmZ1M1d5djUyT1BQWWIxNjlmanh4OS9SUGZ1M1czcVpXM01KWXV5c3JKc3VnbGdyOGNmZnh5Ly92b3JmdmpoQjZ4WXNZSWRMYkI3OTI1a1pXWGgxVmRmTmZ1OUkrUitvcVNYdEZ5RjV1c2pOc2pibXlvMjI2bWdYSW00ckhMRVpaWWhMck1NVnpMTGtKaFhDVjBMSzZaRG1yL2FOWG10dVo1ZWpPM0hiNExQNCtMNWdkYm5RRVpIK3FGZnh3Q2Nqcy9GcDF2UFlQVmJRK0hpSkxUYXZ0YVU3eXpQNDJ4SXRVcHJkZC9mWjFQWndsTkxkMTh5MlNjUjh1RXN2alAvVXFIVU5CaURvcDRlWmVJNEhWd0hvSTF6RkxLcjZ1K3hsYXR6c0NubEF6elhkZ0gyNTY1Q1p0VTF1NjdqTFE1R0YzZmJscjBCd0ZhN3JaMFBtWk9Ud3lhb3F0dkw5b2xFSXBNNW43WExCbG1iSXdvQWUvZnVSVUZCQVNJaUluRGl4QW1jT1hQR1pOMWRBSWlPam1ZVDUrblRwMXVkazJsTUpwTWhJaUlDUTRZTXdkTlBQMjAyMzdpdVc3ZHU0WjkvL3NHb1VhTk00cTN0MmF5ZGcxdFhqeDQ5TENhSkFPb3RrRlZMcTlWaTgrYk4rTzIzM3hBV0ZvWnZ2dm1HTFZMMThzc3Y0K2pSbzFpMGFCR1dMVnRtY1lpNHNmVDBkR3pkdWhYQndjRVlQSGd3K0h3K0prMmFoT1hMbDJQTm1qVjQrKzIzclI0ckZvdXhiZHMyU0tYMUY3U3JLeXdzRE51MmJiTmFWYnRXWm1ZbTVISTUrdlRwWS9PNTA5UFQ0ZW5weVk0b3FFdWxVa0VvRkVJb0ZHTEdqQmxZdEdnUk5tL2VqUC84NXorSWo0L0hoZzBiMEtWTEY3dDdlUm1HdWFzMWpnbXhoajc5azVaSnF3VktTaHB1WjR4NmVldWwwZW1SbEZkcGt1REdaWldqb056T3l0aUVOSUpxbFFaZi8zWWVETVBneFVFZDBjYXIvdDdSZDUvdWhSc1pKY2lYVitHL0c0N2oyMWNId2tsVS93ZnVyQ0k3UjQ3WUlMcTlIN2hjd045RGlrQlBLZnc5cGZEM2NJYS9oek5jblUwL1BPdjFUS1BFUU96SEFRY2pBdDdDeHBSM29kTmJ2NmtCQU1YS1RLeTVPYTNlTnRhdThVVEFtK0J5R3A1M1hpc3BLUWxjTGhkUlVWRlFLQlRJenM3R2hBa1RBSUJkUTdXaHBLd3V1VnlPalJzM0lqdzhIRXVXTE1HMGFkT3dhdFVxOU96WjArUmN0VldMaHd3WllwTEFMRjI2RkdGaFlSZ3pab3pGODlldTdXdUwvUHg4N042OUcyM2F0R0dUWG9WQ2dkT25Ud01BRGg0OGlKZGVlc25zT0c5dmIvVHQyOWZtNnhqVDYvV1lNMmNPcmwyN2hyRmp4Mkw2OU9rbXZiR3VycTU0OTkxMzhkbG5uMkhod29YNDlOTlB6ZVpOMTVMTDVaZy9mejcwZWozZWUrODk5anhQUHZra2podzVnci8rK2dzZUhoNFdYNE90YS83YXNtVFJpaFVyTFBhSy8vbm5ud0JnMTgvcTExOS94WkVqUjdCejUwNjR1TGlZN0V0SVNNQTMzM3lENWN1WHc5WFZGZjM3OThlNGNlT3daY3NXS0pWS0hEaHdBRDQrUGxpNGNDRzRYTnQrejh2THkvSGpqejlpd0lBQlpqZGVDTGtYbFBTU2xxbW95RkFkeVI2ZW5rQURkNWtmRkF3RFpKUlU0VnlLM1BDVldvTFk5RElvYjY4clNwb25KeUVQemlJK3hMZlhrUlVKdUJEeWJuL25jeUhpMzk3TzU1cCtGL0RxdEROOEYvSzU0SE81NEhJTVJYOTRSc1dHTEJVZTR0NHVHTVExS2tSazNIYm9OLzgyeXV2VzZ2VDQ4cGR6S0NpdFFsc2ZGMHdZWkw3Y1QxM3VVakUrbXRBSEgyMDRnWnZacFhqdmYwZngrU3NENE8wcXNYcE1ZOHpwZldsd0I3dzAyUEtRekxwY25JVFl0Y0J5NGxDck1hbzNFOHZhT0hYQUV3RnZZMC8yMGtZNS83Q0ExeEFtNjJYWE1kZXVYVU5JU0FpY25KeHc5T2hSTUF5RHJsMjdBZ0M3UkpEeGtPT0dNQXlEYjc3NUJ0WFYxWGo3N2JmaDVPU0U2ZE9uNC9QUFA4ZldyVnN4WmNvVU1BeURkZXZXWWZ2MjdlQndPQ2lwYzhNNU5qWVdSVVZGVnBOZWUrVGw1UUVBL1B6dVRIUFl0V3NYVkNvVlFrTkRzWG56WmdRSEIxdWNkOXlROVBSMDVPVGtzSVcwZHUvZWpaMDdkNktnb0FCUFAvMDB4bzBiaHdFREJsZzg5dEZISDhVTEw3eUFYMy85RmJObXpjTDgrZlBOaGpybjV1Wmkvdno1S0Nnb3dJd1pNMHg2d2prY0RqNysrR084OWRaYjJMUnBFNHFLaXZER0cyK1kzRlN3dEV4UFhjdVhMMGZ2M3IzUnYzLy9ldHY1Ky91YmJidDA2UkwyN05tRHRtM2IycFgwbHBTVVFDS1JzQWx2N2MyUHYvLytHOG5KeVdaRHBWOTk5VlZjdkhnUk8zZnVoRVFpd1RmZmZHTldNZHlhZmZ2MllmMzY5VkFxbFNaenpnbHhCRXA2U2N2RE1JYWsxMTRQY01YbXNtb05McVRLY1M1VmpuTXBKVGlmS3FlS3lZMU15T2ZDM1ZrSU55Y0IzSndFY0pVSTRDSVJ3Rm5FaDFUTWg3T0lCMmRoN2VQYjMyOG50YlhibkVVOFNFV0d4MDRpSHJnUDRGQXZobUh3elcvbmNTNHhEd0krRjdPZmkwYWV2QW9MTjU5aTJ4U1hHeXE0MXgwYS9PWGtBWGovbWQ1WXN2TWlVdlBLOGNhS3cvaG9RcDk2QzJYZFR4cXRIa3ExRmpJYmhsNlRwdEhiY3hUa3FteWNMdHJoMFBQMjlCaUpoNzN0dThsU1UxT0RoSVFFakJoaFdOWnF6NTQ5YU5ldUhadDgxYzdKclZ1a2lLbm5CdkhhdFdzUkd4dUxaNTk5bGszU0JnNGNpSk1uVHlJeU1oS2xwYVZZdkhneExsNjhpSkVqUnlJd01CQnIxNjdGa1NOSE1IandZS2pWYWhRVUZHRGd3SUUydjQ3YUhyK3FxaXF6V0d1SGJ3Y0hCd01BTWpJeThOdHZ2eUVrSkFSTGx5N0YrKysvajA4Ly9SVFBQdnNzSmt5WVlIWElyU1UvLy93empoOC9Ec0F3akpqUDU4UGYzeDk5K3ZUQjVNbVRUWHAzOVhwRGJRcmo0YlZUcDA2RlhxL0hnUU1IVE5icUJZRGp4NDlqK2ZMbHFLaW93T1RKa3pGdTNEaXo2N3U3dTJQSmtpV1lNMmNPOXU3ZGl5dFhybURhdEdsc0FtL0xVanpMbHk5SGVIaTQzY3YySERseUJOOS8vejBFQWdIbXpwMXJzZGVWdytGQXF6VWQxY0F3RERJeU10QzI3WjNsMzg2ZVBRdkFNQlI5MUtoUmVPMjExeUNSU0tEUmFIRGt5QkZzMjdZTnVibTU2TktsQzI3Y3VJRlpzMlpod29RSkdEcDBxTVZSQ0xWTElQMzk5OS9RYXJYbzFhc1gzbm5uSGJPQ2FJVGNLMHA2U2N0VFdncG83SnpYNXVvS2lDMFh2V2x0R0FaSUtWVGdlRklSVHR3c3h0bmtFaVRtMFpESnV5SGtjK0hqSW9LM1RBUlBxWWhOWU84a3MwS3IyeVJDcWhEdUNNZXVadVBZMVN4d09NQ0g0L3NnS3NnREtibGxGb2NCMTkybTBla3h2RmNJQkh3dXZ0MXhBUXpEd00vZGV0WFN4cGpUYTZ5NG9nWUptU1ZJeUpRalBxTUVOM1BrbVBGVWQ0enFZM3RWV0hML0RRdVlEaGVCRHc3bHJZR2V1ZmRDZlVQOHArSVJud2syRjYrcUZSY1hCNjFXaXc0ZE91RE1tVE80ZXZVcTNuLy9mYllIOXQ5Ly80V25weWVjbloxUlVGQ0F2THc4aU1WaVhMaHd3ZUw2dG52MjdNR09IVHZRdVhOblRKMDYxV1RmdkhuemNPVElFYno2NnFzb0x5L0hTeSs5aEZkZWVRVWFqUVlIRGh6QWQ5OTlCeTZYQzdGWURJWmh6TmIxclU5b2FDZ3lNakx3OGNjZm8yZlBubXhpbVp1Ymk1TW5UeUlvS0FnK1BqNG9LeXZEd29VTG9kVnE4YzQ3NzhEWjJSbExsaXpCMTE5L2pSMDdkdUNQUC81ZzUvaW1wS1JnNjlhdDdQeGRobUdnMCttZzArbWcwV2lnVnFzeFpzd1lqQjA3Rm9HQmdSWUxLcFdYbHlNbEpRVk9UazZJaTRzREFMTzV0YSsrK2lxZWUrNDVkdTVzUmtZR05tellnTk9uVDBNZ0VKaFZ4YTdMMzk4ZnExZXZ4dUxGaTNIdTNEbDg4c2tuQ0FrSndZZ1JJekJtekJpSEx5VlVWRlNFbjM3NkNjZU9IWU5NSnNPaVJZc1FHV201VXJpUGp3OHVYTGlBN2R1M1F5YVRRYWZUSVRZMkZxV2xwUmc1Y2lUYlRpS1J3TlhWRmJObno4WkREejJFK1BoNEhEdDJERWVQSGtWNWVUa2lJaUt3ZVBGaTlPalJBNG1KaVZpeFlnV1dMVnVHdFd2WG9tL2Z2b2lPamthblRwM1kzdndEQnc2dzU1MHhZd2FHRGgzcTBKOEJJYlVvNlNVdEQvWHltbUFZSURHdkF2OG1GdUY0VWpIK1RTeENicG1kYXhjL0lIaGNEcnhrSXZqSVJJWmsxa1VFSDVuWTZMRUlQaTUzbnJ1SUJYZ0FPMWVibFVIZGduQXpXdzV2VnllMjBGVjRnSnZKVU9TSjMreEZRV20xMWVISmc3cTFSUnN2R1pScUhRSThyUmVJY2ZSODJxTHlhaHk4bUk1Yk9hVkl5aTVGU1lYcDM2V1RTQUJ2Vi9Oa2hEUXZISERRMS90cCtJaERzRGRuR1VwVU9YZDFIamVoTDU0SWZCdnRYZTV1bm1KdEl0YXhZMGNzWDc0Y2JkdTJ4ZkRodzdGZ3dRTEV4Y1ZCSnBPeFJaTFMwdExZOVd3NUhBNG1UWnBrZHI3T25Uc2pQRHdjbjN6eWlWbXlwVktwc0dQSER1ajFlbnp5eVNmbzE2OGZBRUFnRUdEQmdnV1lOV3NXdnZqaUN3Q0dPY1E5ZXZTdytYVzgrdXFyS0NzcncvWHIxM0h0MnAzQ1gzdytIMUZSVVhqMzNYY0JHSktobkp3Y1RKdzRrVTF1WlRJWnZ2amlDMXk1Y2dXSER4OUdRa0lDeEdJeFVsTlRrWktTWXZXYVFVRkJtREZqUnIxeEtaVkt6SjA3bDMzdTdlMXRjYmh6YmNKYlVsS0NOOTk4RXlxVkNoRVJFWmd6Wnc1Q1FrSWFmUDB1TGk3NC9QUFBjZno0Y1d6WXNBSHA2ZW1Oc25adVZWVVYzbnJyTGNqbGN2VHExUXV6WnMycWQ1M2M5OTU3RHl0V3JNQzZkZXZZMFFGT1RrNFlObXdZTzI4Y0FJWVBINDZISDM0WVlyRVlVNmRPUlZaV0ZqZ2NEcUtqb3pGbXpCaVR5dDlSVVZGWXZYbzFUcDA2aFYyN2RpRW1KZ1l4TVRHWU9YTW0yMXM5WXNRSTVPVGtZTnEwYVd6Uk5VSWFBNGVwYjl3TEljMk5VZ25jdUdIZk1SSUowTkgydFRxYk96M0Q0SHEySWNrMUpMcEZLS3Frb2NxZVVpRUMzU1VJZEplZ2pZY1QrOWp3WEFKL1Z6RThwTUlIY29qdy9jTDV6dzR3NzVRNjVGd05KYkozMjlhUzJubXlkM3Y4bUlWL29GcWxNVHUrb0xRYUU3L1p5ejRQOHBhaFU3QVhPZ1o3b2tOYkR3VDd1TEM5WE1NKzNHSFhuTjY3amJVdXpncDNNUC9ubUhNOUNQVFFJYlprSDQ0WGJFR0ZwdGltWTV6NWJuakU5d1U4NURFR1BPN2REMlhYNlhTNGR1MGF1bmZ2anFLaUlsUldWaUlzTE14aVc1VktoZno4ZkRBTUExZFhWNnZKaEZhcnRacHNGUmNYZzJFWWk0bFNibTR1Tm16WWdOemNYSXdmUDk1c2VQUGV2WHNSSHg5dlZ4RXJTN0h0MnJVTHp6Ly92RTFWZlBWNlBYUTZIUmlHWVpPMjJnckFQQjdQcHFUeXlwVXIwT2wwRUFxRmlJeU1iTEFvV0V4TURKUktKVWFPSEhsWGxZWVpoa0ZDUWdJNjJ2Z1paZDI2ZGVqV3JSdWlvNk50YW4vMTZsVlVWVlUxV2tHb1M1Y3VJUzB0RFFNSERxdzNvYTZWbTV1TGhJUUVEQmt5eE81cjVlYm1ncy9uTjhweVMrVEJRRWt2YVZteXN3RXJDOUJiRlJ3TWVIazFUanozU1dHRkNvZXU1K1BndFFJY3VwNy93TTNIZFhNU0lOVGJHYUhlemdneVNtamJlQmkrQjdoSmFEaHhNL0FnSkwwcWpRNGl3WjNmdFJzWkpYaDN6Ukc0UzhYWVB2OHBzL1piWXVJUjZ1ZUt6aUZlWnRXYWpZZFRaeFZWZ3N2bElMQ2VubWdBeUNsUlFLOW4yTFY5SCs4ZGl2SDFMTi9VRUVwNjc0NmUwU05ORVl2a3l2UElyazZBWEpVTHBVNEJjQUFSMXhrZVFuOEVPRVVod2lVYTRiSm9jRUgvUGhGQ1NGT2k0YzJrNVdBWSs1Y3A0dk9CRnJnWXVscXJ4NW5rRWh5OGxvK0Qxd3NRbSs2WVJLSzVFZ3Q0Q1BGeVloUGJVRzluaEhsTDJjZHVUbFIxbXpRUG4yNDVqZXZwSlpBNUNRQndVRmhtcUpqYnQ0TjV0VlFBbURqRWVnOU8zZUhVOWl4WlZOdXVURUZMaWpVRkxvZUxjRmx2aE10Nk4zVW9oQkJDYkVCSkwyazV5c29NNi9QYXc5dmJzRDV2QzVCWHBzUmZsM094THk0UFJ4SUtvVkRhK1ZxYk9iR0FoL2IrTWtUZC9tcm5LMldUVzE5WEVRMDdKaVlFUEI0RS9PYjN0eHZaeGdQbmsvSlJyZEtBdytIQVV5YkdnQzV0OE1yd3puYWZ5MUZEbEFraGhCQlN2MVl4dkxsYXA4YWYyUmR3dmlRWitjb3lLSFYyVnZZbGhEaVduZ3VCMWdtQjNFQU05dXlPcmdHZUNQS1VVR0xieWpseWVQUDlsSmdsaDFhblIrY1EyNmRCMVA3WGVUZnorSm9UR3Q1TUNDSGtRZERpZTNyanlqS3crdVpCRktrcW1qb1VRa2d0cmg0YW9RTHBTTUxmeWp5MDVUK09ZRTV3VTBkRmlFVlJRZlpQZ1dqcHlTNGhoQkR5SUdsK1k4ZnNFRmVXZ1VYWGRsRENTMGd6VnFTcXdLSnJPM0MxTExPcFF5R0VFRUlJSVErZ0ZwdjBWdXZVV0gzellGT0hRUWl4MGFxYkIxQ3RVemQxR0lRUVFnZ2g1QUhUWXBQZVA3TXZVQTh2SVMxSWthb0NmMlpmYU9vd0NDR0VFRUxJQTZiRkpyM25TNUtiT2dSQ2lKM283NVlRUWdnaGhOeHZMVGJwelZlV05YVUloQkE3MGQ4dElZUVFRZ2k1MzFwczBrdkxFaEhTOHREZkxTR0VFRUlJdWQ5YWJOSkxDQ0dFRUVJSUlZUTBoSkplUWdnaGhCQkNDQ0d0RmlXOWhCQkNDQ0dFRUVKYUxVcDZDU0dFRUVJSUlZUzBXcFQwRWtJSUlZUVFRZ2hwdFNqcEpZUVFRZ2doaEJEU2FsSFNTd2doaEJCQ0NDR2sxYUtrbHhCQ0NDR0VFRUpJcTBWSkx5R0VFSWR3RnZHaFVIT2FPZ3hpSTRXYUE2bVkzOVJoRUVJSUlZMk9rbDVDQ0NFT0VlN2pqQnR5WGxPSFFXeDBRODVEdUkrMHFjTWdoQkJDR2gwbHZZUVFRaHhpVE05QWJJZ1hOblVZeEVZYjRvVVkzU09ncWNNZ2hCQkNHaDBsdllRUVFoemlneWNpY1NqZkhjZHlCRTBkQ21uQXNSd0JEaGU0WS9iSTlrMGRDaUdFRU5Mb0tPa2xoQkRpRUM0U0FkWk82WTJKQjUwbzhXM0dqdVVJTVBHZ0U5Wk9pWWFNNXZRU1FnaDVBTkQvZG9RUVFoeG1hQ2RmYkpyeEdDWnZ1SWpoZnFXWTBsR05UaDQ2U0lWTVU0ZjJRRk9vT2JnaDUyRkR2QkNIOHQzeGYyOUdZMGhIbjZZT2l4QkNDTGt2S09rbGhCRGlVRU03K1NMdTgrRllzdjhtcHAvTlJVcWhBZ3FsdHFuRGVxQkp4WHlFKzBneHVrY0E0dDZLaEl1RWV1SUpJWVE4T0RnTXc3VEkyKy9qVGl4cDZoQUlJWGZoOXdFZk5IVUloQkJDQ0NIa0FVSnplZ2toaEJCQ0NDR0V0RnFVOUJKQ0NDR0VFRUlJYWJVbzZTV0VFRUlJSVlRUTBtcFIwa3NJSVlRUVFnZ2hwTldpcEpjUVFnZ2hoQkJDU0t0RlNTOGhoQkJDQ0NHRWtGYUxrbDVDQ0NHRUVFSUlJYTBXSmIyRUVFSUlJWVFRUWxvdFNub0pJWVFRUWdnaGhMUmFsUFMyQUdLZXdPU0x4Mm1jdDgxTjZHeFRPdytoRkdLZW9GRmlJUGRHd2hOYTNTZm1DZEJPNm5jZm95R0VFRUlJSWFUcDhaczZBTkt3OVgzZWdKTlJNck1zYVIvK0xZeDMyUG5EcGI0WTJ5WWEvYnphWTNQNnYvZ3orNkxWdG53T0R3czZQd3MvaVN2T2w2VGczOEo0WENsTmg0N1JPeXllMXFDYld6QVdkWG1PZmY1KzdHYWtWUlhXZTh4L080NUZ1TlFYcGVvcXlOVUtMTCs1SDlWYWxVM1hFM0I1ZUNxZ0Y1NXAyeGYvdTNVSUo0b1MyWDB5Z1FSUEJ2VEFTUDhlNEhONWVQdmlCcFNvRldibjRITjRlQzlxSkk0VnhPT0NQTVhHVjBvSUlZUVFRa2p6UmtsdkM4QUZ4K1M1bHRFNTdOdzkzRU94b1BNejdQUC9oQTVFWGswcHpwZFlUbnJHQnorTVlHY3ZBTUFBN3lnTThJN0N3Ync0L0MvNWNMM1grYlRMOC9BUVNSMFd0N0czTG01b2xQUGVUeHdBSFYzYlFNb1h3MU1rUTdHcTB1YUV0NGQ3S0thM0d3cGZzU3NBNE0zSXg1RlpYWXlNcW1JQXdJUzIvZkJFUUErMi9aVHd3ZmcyNFMrejg3d1NOaEQ5dk5xam4xZDdYQ3ZMeE1iVVl3MG02b1FRUWdnaGhEUjNsUFE2Z0lncndJWStyOE9KTDBLMVRvMUpaMVpDenpBQWdHOTdUR1NIbE02NHVBNTVOV1gzZkQyTjNuRko3K1hTTkJ3dlRNQ2pQaDBBQUJ4dzhGNzdVWmgzOVJla0trd1RuazZ1YmZCMG16NG0yNjZWWldKOTZwRUdyK01uY1lPM3lNVmhjZHRpVnRRb1BPSWR4VDcvYjl3dlNLekl3YVNRQVhnNjZNN3JXSG56QUk0VVhMK3ZzYmtKbmFIV2E5bkVOa0RvUG1rUEFBQWdBRWxFUVZUaUFTbGZ6TzYvWHA1bDg3bksxRldRQ1NUc2N4RlhnQStpbnNLc3l6OURyZGRpZStZWkRQTHR6QTVKNytjVmlTNXViWEd0TEpNOTVpSFBjRHdaMEpOOTNzV3RMV1ozZUFvell6YzU5UGVORUVJSUlZU1ErNDJTWGdkNHhEc0tUbndSQUNDcElvZE5lTU9rdm16Q1c2SlczSFhDeXpIdDZIVjRFdkpqOG1HMGR3bGdld3JUcWdyaGJKU0FBWUNMUUlMM29rYUJheFJNZWxVUnZvNy9vOWttUloxZGc5akhHVlhGU0t6SUFRQjBNdHBlcFZYaHBORlE0SHZ4UzcrWjdHTmVuVGZ0Nis0dnNyOFhjNjVzd1N0aGp5SEl5UlBMay9iaFJuazJ1cm9IbTdTUEswMjMrYnBwVllYNEp2NFBMT2o4TER2ZnU0MlRKNmFFRGNML2tnK2pURk9OUGJtWDhHeFFYL2FZS1dHRDhIN3NaakJnNEN0MnhUdVJJMDNPV2ExVDQ2dG0vTjRTUWdnaGhCQmlLMHA2SFdDNGYxZjJjWHg1TnZ2NGNmOXU3T01iWmJiMzNOVWw1SnErVFJxOTlxN1BCUUNmZEhrZVhkM2FXdDNmd1NVUW4zWjV2c0h6aERoN1kydS9kMHkyWFMzTHhNSnIyKzhwUGtjSWxIaVlGT1k2bUhjRmdPRm4yVTUycDVqVHNjSWJVTi9qejdOV2ZjVzlqTi9ESWI1ZDBOTTlGQUR3V2RmeCtPRHl6K2pwSG1MU3ZxMnpGOGEyaWJaNHJnc2xLY2lwa1p0YzcyWmxIamFuL1l2SllZTUFBQXlBR3AyYWJYTXdMdzZqQW5wQnpCTWd0NllVKzNKakllRUp3T0Z3TUx2RGFEamZ2bWxUZSt5YVc0ZFFwS3BnajFmcU5EYi9IQWdoaEJCQ0NHbE9LT205UnlITzNvaVUrYlBQNDIvM0prcDRRanpxM1lIZGJzOXdWV01DTGgrY09uTjZWUTVLMHU2bjE4Ny9kRit2MThtMURmdFlxZFBnMk8zQ1grMWRBa3lxWHgvS3UzcGY0d0tBMFcxNnNZOHZsS1FpcTFxT3pxNm1OeUhHdFhuSTZ2SEZxa3JrMU1peHNjOE1xNGsyQjhEWU50RVdFK2NBaVR0bVJEeU9HUkdQV3oxMlZ0UW85cmxHcjhQenA1Ylc4NG9JSVlRUVFnaHB2aWpwdlVmRGpYcHpOWG9kYmxYbUFRQWU5ZWxna3BEY3VNdWtWOFExZjR1VU92VmRuZXRCMHRtb0ovdDRVUUpxYnYvTWpJYzhKMWJrSUxPNjJHSFhISGRpQ2Z2WVV2WG1QR1VwdnVuMkV0cmVMZ1JXb2FuR211UkQ2TzBSUmt0QUVVSUlJWVFRMGtnbzZiMEhJcTRBQTQxNmM1TVYrZXdjeU9GK2Q1TGhVblVWY210SzJlY0NMZzgvUlUrMzZScGNqdm0yejd1K3dNNFB0Y1hNMkUybzBGUmIzZi9wOVYwV3Q4L3JOTTZrVjlSYU8rUHF6ODJGY1Uvdmdkd3I3T09PUnRzUDVzWGR0M2k0SEE1bVJZMWlFMTRHd0lxYkIxQ21yaklwdGtVSUlZUVFRZ2h4TEVwNjc4RWozdTNaQWxiQW5mbTg3V1IrQ0pQNnNOdk5lM2s1Y0JNNjNmVjFYWXdxOWRxQ1c3Y1NWaDJYUzlNc2J0Y3pESGljaHRzMU4vNFNOM2dJRGNzajNhek1ZNWZkNFhONDdGQjBoVmFKVThVM0hYSTlMb2VEclErYnptMnVXOGpxcTI0dlFzRGxtV3o3SU9vcHZIcitSL1QyQ0dPM1hTdkx4QUtqT2RGOXZTSXd0OE1ZOXZuMEMydFJxQ3kzR0VkRHkwYlo0L1Yyd3h4MkxrSUlJWVFRUXBvU0piMzNJS2JnT21Jc0xIV1RYSmx2TXRTVjNGOTVOV1VXZi81YVJvZnhwNVk1L0hvY2NCb2NubHczNGVYQVVQaHFzRzhua3lKWGlSVzVKdTA4aFRMMnNaNWhVS0txdEhvTlIvWmNVOUpMQ0NHRUVFSmFDMHA2Q1g0ZjhJRkQyOTNyTVhkcmQvWjUvSngyL0w1ZHp4RWU5Kzl1OGp6UXlkM2t1ZkhheG5LMUFqcEczK0E1clZWOXRvVkdyOFBlM05pN1BwNFFRZ2doaEpEbWhwTGVKcURSYTIzdUNYNjkzVENUcFk4QTRIaGhBcFltN1cyTTBNaGQwREY2aSs5bkI1ZEFmTkZ0QWx0N3UwYW54bnV4LzRlQzI4T1RIL0lNeDM4N2pqTTVKc1RaeC9TNTFKdDlYS0EwWGVlNVVsdGpjZm1xLzRRT3ZKdVhBY0JRNlhwdmJpd3FOVFhzTmpWRGEvVVNRZ2doaEpDV2k1TGVaaTVVNm1PMnJiZEhHUGdjSHJRT1NrYU1FeHhqc2pwemgyMXRSd3pyOHI0Vk9jSmtzYW4xS1VmWWhCY0FSdmozTURzdVFPSU9GNEVUVzNnc3pDZ0pUcTRzTUduYm1NdEF2WHgyZGFPZG14QkNDQ0dFa1B1Smt0NW16SWt2UXFpemVkTHJ4QmVodDJjWXpoYmZjc2gxckNVNDIvdS9aeklYMVZxNytvWXdsNm10VjQxMkVVaE1pbXhWYW1xZ002cEtYYmZZVjRXbUd2cDZpbGJYYUp0dUtTZGJobkcvRlRrQ2IwV09ZSi8vTC9rd2VyaUhtTFhyNGhhRVUwVkpDSlA2bU54UXVGbVphOWFXRUVJSUlZUVFVajlLZXB1eFBwN3R6QW9nMVJvYkdPMndwRGZReWNQaTlycEZuNjIxcTgva2N6OVkzYmV1eit2d3ZGMWxHUURteG0xRG50SFNUblVUeVpteC80Y3lkWlhkTVRSWGgvTGk4SWgzRkRxN0JxRkNVdzBYZ1NISjcrc1pnVk5GU2VobFZOVVpBSkp1cndIZGtJYUd6a2ZLL0RHOTNUQ1RDdU9Bb2RMMWh0U2pkcndDUWdnaGhCQkNtajlLZXB1eGtRSG13MTlydFhjSlFEZjNZTVNWWnR6emRWYjFtdUxRZHJiZ2NiaHdGemliYkN0dndRbHRUbzBjUWk3ZnBQQVVBSlJycXFIUUtpSGxpK0VxdU5OenpkeitXcDl5QkpOQ0g4VzFza3gyTG01dmozQTQ4WVI0ektjVDJ6NVZVVkJ2NVdaYlNQbGl2Qno2S0liNmRUVVpkbDJvTE1mUDZTZHdzaWp4bnM1UENDR0VFRUpJYzhSdDZnQ0laWDA5STlCTzZzYysxekxtVlhXbmh3KzEyaFBjM0lWSmZVMkdObGRyVmFqV05kM3c1SHUxT1A0dlZOY1pYbjJ6TWc5dlg5cUl2Ym1YSWVEY2VaK3lxMHN3LytxdkFJRDBxaUlzanYvTHBOZGV6QlBncmNnUkNKRGNxZVRzaURXRlYvZWVpbUZHQ1crMVRvMmYwNDdqclVzYktPRWxoQkJDQ0NHdEZ2WDBOa015Z1FUVDJnMHgyWGFoSkFVN01zOWl1RjgzTnRIMWw3ampQNkVEc1M3bFNGT0VlVSs2dXJVMWVaNmlLTERTc3ZrVGN2bjRyT3Q0dUJqTnY3MVdsb2t2NDMvSDUxMWZRTGpVRjRCaE9hQ2RXV2V4Tyt1OFNSRXlsVjZEZkdVWlVoUUZiTnVIdlNMWi9ReUFVM1dTMG5aU1AzemJZK0k5eGUzRUUySlM2S09ZRlBwb2cyMC9pdnNGQ1JVNTkzUTlRZ2doaEJCQ21nSWx2YzBNbDhQQk81RWpUT2E2QW9ZMWFNczExZGlmZHdXakEzdXgyNThNNkluMHFpTDhrMy9ONW1zc1Rkd0RJVS9RWUx2VnZhZUFiOVJET2YzQzJnYVBVZXMwRGJiaEFCamkyOWxrMjAwYjU2c2E0M0c0TnExYjI5alVlaTEreVRpRjZlMkdBZ0NPRkZ6SC81SVBRNlBYc1Vrc0FHeEpQNDYvY2k0Qk1QVG11Z3Fjb05BcVVhVlZBUUQrekw2QTk2TkdtWjMvWE1rdGs2clBoQkJDQ0NHRUVOdFIwdHVNY0FDOEZURUN2VDNDVGJhZkxibUY1TXA4QU1DT3pETVk3TnNKVXI2WTNmOUd1K0hRTXd5T0ZGeTM2VHBsbW1xZzRkd1VESE03cU5zS0haUjREZkRwQUgram9ic0E3cW9vMXpDL3JoamgzeDMvRnNialpGRWlpbFFWRG9uUFhoeHdjTGswRGZuS01tUlhsK0NTUEEyRGZUdERadlFlQWNDWU50RjRLckEzWEFRU0NMbUdQNzJ2NG4vSCtaSVVBTUNwNGlSTVZBNkFqOWpWNUxqZFdlZnZ6d3NoaEJCQ0NDR2tGYUtrdDVtb1hkZDFnSGVVeWZacXJRcnJrbVBZNXdxdEVqOG0vNE5aUmoyQ1hBNEhiMFdPZ0pkSWhoMlpaOEhBOHJvK3RpeXJVeDk3anRmb2RYaisxRkt6N1M0Q0o3WmdVNjNjbWxJa0svTHRqc2RIN0lKZ1p5KzhmSHVJYmt6K05heStkZER1ODl3ckVZK1AvMFcvQ2dEd0U3dVozYlNvNVZHbjl4NkF5VHhnZjdFN2hGelRIbmdkbzRlSWEvNW5LbGNyc0RQcnJGMXhQaHZVMStUNVh6a1hvZFpyYlRxMitCNkxhQkZDQ0NHRUVOSlVLT2x0QnZ6RWJ2aWd3MU1tUTJGcnJiNTFDQ1ZxaGNtMmswV0o2T2tSaWtGRzFYMDVBQ1lFOTBjM3QyQ3N1blVBZVRWbGpSMjIzUVJjSHVaMGVNb3MrZHVWZGU2dXpoY291Yk9FRWdlQTBvYWgxWTFCcWRPWUxEblVFRDNEb0ZKYmczSjFOU28wTlFDQWNLa3Y1blY2Mm14dFloNkhpd1dkbjhYeW0vdHdxaWlKM1M1WEs3QTEvYVJkY2RaTmVuZGxuV092VHdnaGhCQkNTR3RGU1c4VDRuSTRlQ3F3RnlZRTk0ZUlhejdIZG52bUdad3VUckp3SkxEbTFpSDRpZDNRd1NYUVpIdEgxelpZMldzS0R1YkZZV2ZXV1pRMmsyV0FuUGdpL0xmaldIUnlEVExabmxWZGdtT0ZOMnc2aDVRdk5sbW5ONnpPVFlLYmxibjNIdWhkeWxlV1E4Z1ZRSzVXUUs1V29GUmRoVksxQXFNRGU3TnRkbVNleGI3Y1dKUnJhdGplZUE2QTRYNWRNUzE4TUFRV2VuUUJ3ODJDV1ZGUG9aTkxHMnpOT01uT0FiYUgwTXE1Q1NHRUVFSUlhZTNvazNBVDRBRG81OTBlRTlyMlI2Q1RoOFUyZjJaZnhDOFpwNnllUTZQWDRmTWJ1N0dnMHpObzd4Smdzby9INFdKa1FBODg3dDhONTB1UzhYUDZDZVRWbEdKYmhuMDlnK1BiOWdPUGMyZFZLM3VPMXpGM2hsaDNjZzNDelBaUG1LMWhxOUhyc0RSeEwvU001ZUhZZW9ZeFdkWm9YSnRvckVzNUFxVk9nNEUrSGVBbGtwbTBqeS9QdGprK1I1dC85VmRvOURyd09UeTJNbk5IMXpZbVNXK1pwc293bi9xMk1La1BKb2NOUXVjNk53SVlBUHR5WXpITXJ5dWJySElBUEJIUUEvMjgyK1BiaEw5d281N1h5dVZ3d0RBd1NxdzVlREtncDFtNzVsQUVqQkJDQ0NHRWtNWkdTVzhUNk9EYUJ1KzNIMldTME5WaUFHeEpQNEhkTmd6NXJkYXFzT2o2RHJ6WC9razg1Tm5PYkQrUHc0V0hVTXJPeDl5UmFkOGMwT2VDSGdiUEtFUjdqM2NWT09IMWlHSG82eGxodG84QnNDYjVFTktxQ3EwZUwxY3JUQkxid2I2ZE1iaE8xZWRhT2RWeXMySGc5NU5HYjBoMFYvUjZCWDRTTitnWnh1U0dBV0NZajExcmtHOG52QlA1aE5sNUdEQlljK3NRRHVkZlE2dzhEUjkxR21keUhxVk9nN1Nxb25wajZld2FoRSs2UEErTlhnc3RvNGVBeXpPcHdnMFlLazdYWFZlWUVFSUlJWVNRMW9qYmNCUGlhUEhsMmZqaDFpR3o3UldhR254MTQzZWJFdDVhU3AwR1g4Zi9nWi9UanJPSlY2MENaVG0ralA4REdodUxGVGxhaGFZR1hBdS9ZbnFHd1pwYkIzRzBvUDVoelJma0tUWmY2NmlOUTZRYlcxSmxIampnbUNXOE9rYVB4SW83dzYrUEZ5WWdyalREck0yS3BQMDRmSHY1cWRqU05IeWI4QmRVZXNOY1pRYkF5cHNIVU4zQThPYUVpbHhvOURvSXVIeEllRUt6aEJjQUxwZW1XeTE0UmdnaGhCQkNTR3RDU1c4VGlTbTRodDh5VDdQUEw4aFRNRE4yazEySlhpMEdoblY4MzcrOEdkZktNZ0VBTlRvMXZyaXhHeFZHdzJudk53WU12ay9jWTFLWldhNVdZTUcxN1d4aVY1OXQ2U2VSM2tDdkpnQmNMOC9DMzdmWHYyMXFhWW9DczIwbGFnVlczenhvc3VTVGp0SGoyOFMvMkdXV2toWDVtSFY1TTQ0Vnhwc2NlNjRrR1I5ZTJZWUNaVG1PRmQ3QWpmS3NCbVBRNkxVTjlxQnZURDFxNjBzaWhCQkNDQ0drUmVNd2pKVUpsYzNjdUJOTG1qcUVlOFlCTUNWc01LNlVwZU9TUE5WaDUrM21GZ3dPaDRNcnBlbjNkSjY1SGNkQVlOUkwrUG1OM1hkMUhrK2hGRjkybTRDekpjbllrWG5HWkpodlEvZ2NIaDcyaWtDVVN5Q2tmREU3SkZ6RDZGQ21yc0xWc2t6RWxXWTBtMTVMSjU0UVhpSVg2Qmc5MUhvdGFuVHFlbDl2bEVzZ09ycTJ3Ui9aNTYzT2JRWU1SYng0SEM3S2JieUo4WVIvZDNSM0R3RUR3ODBIaG1GUW8xTWpyYW9ReHdyaTdYb1BITzFlbDg0aWhCQkNDQ0hFSHBUMGt2dUN4K0ZTNFNRQ2dKSmVRZ2doaEJCeWY5SHdabkpmVU1KTENDR0VFRUlJYVFxVTlCSkNDQ0dFRUVJSWFiVW82U1dFRUVJSUlZUVEwbXBSMGtzSUlZUVFRZ2docE5YaU4zVUFoQkJDV3A5S2xScXJUc1poZjJJNjB1VGxxRlkzelhyaHhNQkp5RWVvaHl1ZWlBckJXNDkwZzB3a2JPcVFDQ0dFa1B1R2tsNUNDQ0VPOVc5S050Nzk0eGdHdVZWaGFYc09vbVNBTTU4R0ZqV2xLcTBlaVpXbDJKb3V4Nk5Ya3JCczdHTVlHTjZtcWNNaWhCQkM3Z3RLZWdraGhEak12eW5aZVBPM1BmaXhGeGY5dlRoTkhRNjV6WmtQOUhJSGVybHpjS3E0R3ROLzI0TWZYbmdLajRZRk5uVm9oQkJDU0tPalcrK0VFRUljb2xLbHhydC9ITU9QdlRubzc5WFUwUkJyK25zQlAvYmlZdWJ2UjFHcFVqZDFPSVFRUWtpam82U1hFRUtJUTZ3NkdZZEJibFhvNzBrOXZNMWRmeTlna0ZzVlZwMk1hK3BRQ0NHRWtFWkhTUzhoaEJDSDJKK1lqcGVDS2VGdEtWNEs1dUJBWW5wVGgwRUlJWVEwT2twNkNTR0VPRVNhdkJ4UnNxYU9ndGdxU2dha3lTdWFPZ3hDQ0NHazBWSFNTd2doeENHcTFWbzRVM25FRnNPWkQxU3BOVTBkQmlHRUVOTG9LT2tsaEJCQ0NDR0VFTkpxVWRKTENDR0VFRUlJSWFUVm9xU1hFRUlJSVlRUVFraXJSVWt2SVlRUVFnZ2hoSkJXaTVKZVFnZ2hoQkJDQ0NHdEZpVzloQkJDQ0NHRUVFSmFMVXA2Q1NHRUVFSUlJWVMwV3BUMEVrSUlJWVFRUWdocHRTanBKWVFRUWdnaGhCRFNhbEhTU3dnaGhCQkNDQ0drMVdxeFNhK1lKMmpxRUFnaGRxSy9XMElJSVlRUWNyKzEyS1RYVCt6VzFDRVFRdXhFZjdlRUVFSUlJZVIrNHpkMUFIZnJJYzkyU0s4cWF1b3dDQ0YyZU1pelhWT0hRQWdoOTB6UDZKR21pRVZ5eFhsazF5UkNyc3FGVXFjQXdFRE1rOEpkNkk5QXB5aTBjK21OY0ZrMHVPQTFkY2lFRVBKQWE3Rko3NWcyMFRoYWNBTkZxb3FtRG9VUVlnTnZrUXZHdG9sdTZqQUlJZVN1NmFGRHJId2ZqdWR2UVlXbTJHS2JLbTBacXJSbHlLNU93TG5pMytITWQ4TUEzd21JOWhnTkhsZDRueU1taEJBQ3RPRGh6VTQ4SWQ2TWZMeXB3eUNFMk9pdHlCR1E4T2dESHlHa1pVcXRqTVhxeE1uWWs3WE1hc0pyU1pXMkRBZHkxbUJsMG1Ra1ZaeHB4QWdKSVlSWTAyS1RYZ0RvNWhhTVJWMmVnN2ZJcGFsRElZUlk0UzZRNHVOT3o2R3JXOXVtRG9VUVF1ekdnTUc1NHQzWWtqWVhKYXFjdXo1UG1Ub2Z2NlROeC9HQ2JXREFPREJDUWdnaERXbXh3NXRyZFhNTHhySmVyK0RQN0FzNFg1S01mR1VabERwTlU0ZEZ5QU5OcHdOcXFybVFGL0Z4S2gzWXMvOEFndDFkRU9IbGhuWmVib2p3ZGtPWWh5dUMzR1VJY0hFR245dWk3NzhSUWxxeHc3ay80blRSRG9lZDcwaitlcFNyOHpBcTZIMXd3SEhZZVFraGhGalg0cE5ld0REVWVVSndmMHdJN3QvVW9aQkdGRmRRaktsN1l1dzZabVM3WUh3NnNHOGpSZFE0bEJvdHptVGs0V2h5Tm80bVp5RytRTjdVSVRrQWc5U1NjcVNXbE9OZ1VvYkpIajZYaTBCWFo3UjFkMEd3dXd6QjdpNW9XL3ZkVFFZZnFSTTQ5TG1RRU5JRUxwWHNkV2pDeTU1WHZnK2U0aUQwODM3ZTRlY21oQkJpcmxVa3ZlVEIwTlhYQzZGdUxrZ3JzNzE0MmFIVUxMd1QzUTFlVHBKR2pNeXh4QUkrQnJVTHdxQjJRUUFlUm41bEZmNU55Y0hSNUN3Y1RjNUdjVlZOVTRmb1VGcTlIaG1sbGNnb3JjUUpDL3RGZkI2YkJBZTd5UkRnS29XZnpBbitMczdzbDB4RWM0VUpJWTZWWFoyQWZUa3JHdTM4aDNOL2dwODRIR0d5WG8xMkRVSUlJUWFVOUpJV2d3TmdYUHN3ZkgvdWlzM0hhUFY2YkU5SXhveGVYUm92c0VibUozUEcrTzZSR044OUVucUd3WTM4RWh4UHpjSHA5RHljemNoRFdZMnFxVU5zVkNxdERyZUt5bkNycU14cUcyZWhBSDR1VHZDWFNSRndPeEd1bXhqN1NKMGc0TkV3NnBib3dzMTgvSEhxRm1ZOUd3MFBtYmpldGpvOWczWDdyeUxjM3cxRGV3WTc1UHJEUGpUMDlPMzkvR2tJK1R3MkpoODNKd1Q3MkY1VG9xQzBHalZxTFVKOHFRNUZjOGVBd2Y2Y2xkQXgyc2E5UnQ0UGVFTzZGbHdPL2R0RUNDR05pWkplMHFLTWJCZUNsUmV1UXFQWDIzek1yb1JrVE8zZUVTSmV5MThua2N2aG9JdS9GN3I0ZStITi90MmdaeGdrRnBiaVRIb3VUcWZuNFhSNkhnb1YxVTBkNW4xWHBkWWdwYmdjS2NYbDliWnprNGpnNlN5R2w1TUVYbEtKMFhjeFBKMGw4SlpLNE9ra2hyZFVBZzhuTWMwMWJpWk9Ycy9CK2FSOHZMYnNFT2FPZndqUmtYNFcyOGtybGZqeWw3T0lTeTBDajh0Qm1MOHJ3dnpkSEI3UHJaeFNMTnA4R2h3TzhOckliaGo5Y0xoTngyMkppY2VCaTJrWTI2OGQzaHpkdytGeEVjZEpLRCtCbk9xa1JyOU9VVTA2cnBVZVJqZVBlMXVOUWk2WDQ2ZWZmc0x3NGNQUnMyZlB1enJIeElrVHNYanhZZ1FFQk54VExMVzJiZHVHYnQyNm9WT25UbWI3Q2dzTEVSTVRnNEVEQnpyc2V2ZXFwcVlHZkQ0ZkFvSEFZZWU4ZHUwYXFxcXEwS2RQSDNEc25LZFRYRnlNNHVKaVJFVkZXVzJUbHBZR1YxZFhlSGg0M0d1b0xkTFhYMytONk9ob0RCa3loTjJXbFpXRm9LQ2dScnRtVVZFUlBEMDl3YVhQQnkwT0piMmtSWEVUaXpBNHRBME9wbVRhZkV5NVNvMjl0OUx4ZEpSdEgweGJFaTZIZzQ2K0h1am82NEdwZlRxRFlZQTBlZm50QkRnWFp6UHlrRkZhMmRSaE5odGxOU3FVMWFpUWd2cVQ0MXB1RWhHOG5DWHdjaGJEM1VrTVY3RUlybUxobmUrU084OWRqSjdMUkVKd2FTS3l3N3ozZEM4RWVEcGovWUhybUxmeEJHWS85eENHMWVuRlBSMmZpKzkyWGtCRnRSb0JubExNSGY5UW95UzhBQkRxNTRxUkQ0WGlqOVBKV1BsbkxLNmxGZUdENTZJaEVsaS9zVlpScmNhUks1bmdjamw0c2srWTJmN2EzbVJiSGY3Nk9idmpKclk3VWJEVm9lZmpjNFFZRnZBYUxwVDhoV0tsNmY5Znh3dTNvcXZIOEhzcWFuWGt5QkhFeE1SZ3dJQUJkMzJPZ29JQzZIUTZBTUN3WWNPc3R0dXlaUXQ4ZlgzclBkZk5temV4Y2VOR1BQUE1NeGFUM3VQSGoyUERoZzJJaW9xcU4rbjk5ZGRmc1g3OWVodGZnWFdIRHg5dXNNM28wYU14ZlBod3pKNDkyMlQ3eG8wYmtaaVlpTmRmZngyaG9hRjJYWGZWcWxWSVRVM0YvdjM3d2VmYjk1Rjd5WklsdUhIakJqNzc3RE4wNzk3ZGJMOVNxY1RDaFF1aFZDcXhhZE1tT0RrNVdUeVBTcVhDdVhQbjdMcTJzUUVEQmxoTjJCbUdRVTFORGFxcXFsQmRYUTJGUXNGK1ZWUlVvS0tpQXVYbDVTZ3JLME5wYVNua2NqbFdyVm9GbVV3R0FOaXpaNDlOTWZCNFBEenh4Qk5tMjJOaVl1RGk0c0ltdlZldVhNSGN1WFB4eVNlZm9HOWZRejJYQ3hjdTRLT1BQckw1OWRiK2ZzZkd4aUkzTnhjbEpTVW9MaTVHVmxZVzB0UFRVVlZWaFdYTGx1SGRkOSsxNlh5Mi9PNlIrNE9TWHRMaXZOQXgwcTZrRndDMjNiaUpzZTNEV24waXd1RUFZWjZ1Q1BOMHhjUmVocnZEeFZVMXVKSlRoTmljUWx6T0tVSnNkbUdybXhmY1dHcVQ1R1RibCtRRVlIZ2ZaQ0toU1pJc0V3c2hGUXJnTEJUQVNjaUhrMUFBSndHZmZlNWM1N21UUUFCbjBaMXRRaDd2Z1M3b05YNWdGQUk5WmRoNUlnbjlPcHAvU0ZhcXRhaFNhdkRzZ0VpOE1yeHp2UW5vdmVMenVIaHpkQTkwYU91SjczWmV4TEdyV2Nnc3FzVEtOd2V6dzUvcit2dHNDdFJhSFViMUNVZUlyNnZGTmx3dUI0R2UwbnF2blZPaWdGNVB5OTAwcG1KVkZ2SnFraDEyUGo1SGlCZENQME03V1c5MGNodUlqY252bWl4OVZLTEtRVjdOVFFSSTJqZDRycmk0T0l2Yi8vNzdiemc1T2NISnljbHFHMk5pc1JqdDIxdS8zb1lORzVDWGw0ZDU4K1podzRZTkFJQXBVNmJnaXkrK2dGcXRSbFpXbGtuN3VqMXJCdzhlQklmRHdaZ3hZeXllLy9qeDQvRDA5TFNZekZreWMrWk1rK2Q2dlI0VkZSVndjNnYveHRiRml4ZHg2dFFwbTY1aFRmLysvWEh4NGtXOC92cnJlUExKSnpGbHloUklwZlgvbmRaaW1Mdi9XNTB6Wnc3ZWUrODl6SjgvSDU5Ly9yblp6MnJ0MnJYSXo4L0hnZ1VMckNhOEFGQldWb2JQUHZ2c3J1UFl1M2N2aEVKRDNZeC8vdmtILy9kLy93ZWxVb21hbWhxb1ZKYW5WL0Y0UEVpbFVzaGtNcmk0dU1ERnhRVUJBUUdJaW9xQ1VxbGtrOTdseTVmYkZJTllMTGFZOU5iVnJWczM5TzdkRzE5OTlSVldyVnBsOG51NVlzVUs5bjI3ZnYwNnZ2LytleXhldkJoZVhsNEFnTVRFUkN4ZXZKaHR2My8vZnZ6Nzc3L3c5L2RIYm00dSt2YnRpN2ZmZmh2aDRlRm8yOWF3Qk9PNGNlUHcxRk5QV1l6bDc3Ly94dSsvLzI3VDZ5UDNCeVc5cE1YcDR1T0p6dDZldUY1VVl2TXg2V1VWT0p1VGozNXQvQnN4c3ViSnkxbUNvWkZ0TVRUUzhJODB3d0RaNVpWc0FoeWJVNGdyT1VXb1V0TlNYNDdDTUVDRlVvMEtwUnBaRFRlM0NaZkRZWk5oTVo4SEFaOExJWTkzKzh2d1dNRGpRc1EzZkJmeWVCRHlEZnNFUEI1RS9EdHRqSS9qY1RuZ2NEamdjampnY1EzZmE3ODRITU4xZVJ3dXVMY2YzOWxuM0I0T3U2RTBmZmxocE9aWm43OE5BR01YL1dGMTM4NFRON0h6eEUycit4M1pRenE0ZTF2NGVUaGo0ZVpUR05xanJkV0V0MGF0eGU2VE4rRXNGdUNWNFlaZUw3MmV3VCtYTS9Cb2x6WVFDdzMvRlV2RkFteVlOYUxlYXo3ejZaK29xRlk3N0RVUWM2bVZzUTQ3RjU4anhJVFF6eEF1NncwQWtQSTlNQ0xnTFd4Tis2OUp1NVRLU3pZbHZSOTg4RUc5KytmTW1XTlRYQ0VoSVZpN2RxMVpqKzZVS1ZNQUFILzk5UmU3elRoeDhQZjN4NXc1YzFCY2JIb25zTFkzYS8vKy9RQU1QYy8rL3Y2NGN1VUtybHk1d2w2elE0Y095TXJLUWtKQ0F0cTNiNCtkTzNlYXhlYnI2NHRISDMzVVpOdW9VYU5NbnYveXl5L1l0V3NYVnE5ZVhXOVBzVUtoTUVsNlZTb1ZDZ3NMcmJhdnFxb3lTK2dsRWdsbXo1Nk4wNmRQWSt2V3JlRHorWmd4WTRiVmN4aXJUWHB0SGRxczAra1FFM05ubFlyQmd3ZGp5NVl0T0h6NHNFbmNKU1VsK091dnY5Q3BVeWRVVjFmajBLRkRBSUNlUFh1eVNWd3RUMDlQOXNiRjNUQWU3dDJ4WTBjTUh6NGNFb2tFRW9rRVRrNU9jSFoyUm1scEtUWnUzQWlGUW9HbFM1Y2lJaUxDcG5NYjk0S2VQMzhlOCtiTncwY2ZmWVJCZ3daWmJEOXMyREJNbWpRSkw3Lzhzc1g5SEE0SGMrZk94V3V2dllaUFAvMFVxMWV2WnZjRkJBVEExZFZ3d3pFL1A1L2RWanRxUVM0M1hTbGo1c3labUR0M0x2aDhQb1lORzRZK2ZmcVlES01HQUZkWFY2dERxV3V2UlpvUFNucEppL1JpNTBoOGRQU01YY2RzdVpiMFFDYTlkWEU0UUpDYkRFRnVNb3p1WkJobXFkTXpTQzR1dzdYOFlzVG55M0U5dnhqWDgwdFFVUG5nelE5dXJ2UU1BNFZLQTRXcWRkK2M4UGR3aGthcnM2bHRWcEZoNkg2QXB4UThidE4wZzNkczY0a043NCtBek1sNkJmRS9UeWVqb2xxTk4wWjFoNnV6Q0FCdzhGSTZ2dDkxRWI4ZVM4UzY5KzV0UGlkeHJMd2E2emRON01Ibml2Qml5R2NtMVprck5JWFlsMnRlRVRxbk90R21jeHAvaUFjTVNkekhIMzhNWjJkbkxGeTQwT2JZYW52dWpKT2gycDVjZjM5L2lNWFdDOGI5OHNzdjdPTi8vLzBYMzMvL1BmdmMrTEZDb1RCNVBtN2NPSFRvMEFGNzkrNEZBQ1FsSlNFcHlYemU5RU1QUFdTVzlCcTdmdjA2Tm0vZURIOS9mK2gwT3JNa0ZUQWtIQzR1NWdYakVoTVQ2NzF4Y09yVUthczl3NXMyYmNMQWdRUGg1MmU1cG9BbHRjUEZlVGJXRkZHcjFmajIyMi9OdGg4NmRJaE5iSTNkdUhFRE4yN2NZSjkvK2VXWFpra3ZuODkzMkJ6WGdJQUFUSm8waVgzT01BeisrT01QckYrL0huNStmdmp3d3cvTkV0NnNyQ3o4NzMvL3c3aHg0OUM3ZDIrcjV6NTY5Q2hFSWhINjlPbHpUekc2dUxoZzl1elorUFhYWDAzbTNlYm01cUtpd3JENlIrMU5tOXpjWEtqVmhwdUlkVytHMk5xYlQxb09TbnBKaXpRNHBBMThuSjFRV0dWN1VuWSt0d0EzaXVUbzVQMWdGbnlvRDQvTFFYc2ZkN1QzY1FlNjN0bGVYRldEK0FJNXJ1ZVY0SHArTVc3a2x5Q3BxQlFhbmUyRnhBaXh4NkpKL1d4dVd6c1Bkc1dNd1d3eWFRdU5Wby9KMysyM083YkpTdzdZUE1UOHU5Y0d3ZGZkQ1dVS0ZYNDVtb2p3QURlTTdkY09BS0RTNlBEelA0WVBxcE9HZGdTM2lSSjJZbG1wT3IvZS9Wd09GM3lPQ0dxOTlXa2lob1QzYzRUSjdpZWJRT0FBQUNBQVNVUkJWQlNWVW1oTHNDbjVBNVNxODh5dnFjcTFLYmJJeUVpVDV6LysrQ09xcXFvd1k4WU1zMzIycUpzTStmdjdtMjJyMnh1OGVQRmlEQjA2RkQxNzlrUlJVUkc4dmIxTjlvOGFOUXF2dlBLS3liWm5uMzBXZ0NFUjNyZHZId1lNR0lCNTgrYVp4VE5tekpoNkMwbGxaMmZqazA4K2dWYXJSVlpXRnRzelhkZmt5WlB4NG9zdm1tMFBEUTIxT3RUMzQ0OC9SbzhlUGZEMDAwK2JiRDkyN0JoaVltSWdsVXJ0N3IzVDYvVjJGN0FDZ0RmZWVNTXNEc0R3WG93ZlB4N1RwazB6Mlg3ejVrMjgrZWFiZGwvblhseTVjZ1ZyMXF4QlVWRVJwazZkaXRHalI1c2s5MXF0RnJ0MjdjTFBQLzhNWjJkblZGZGIvN3ltVkNweCt2UnA5T2pSQTVXVmxhaXN2Rk9MaE12bG12Mk9OYVJYcjE3bzNyMjdTVHp2dlBPT1dUdGJSMFpZbzlWcVVWTmorZDhCcmJieEtyK1R1ME5KTDJtUitGd3V4bmRzaDVVWHJ0cDEzTG9yTjdCMDJOMFgrbmpRZURsTDhHaFlJQjROQzJTM2FYUjYzQ291dy9YOFl0d3NLa055c1dFNW9kU1NNcWdwR1NZdEFBTUdCYVgyajJJb0xMUDlHTjN0Q3ZNLzdZdERqVnFEbVdON3NzbnRqdU5KS0NxdlFhOElYd3pxMXRidU9FampVdWtVVnZjSnVDSThIN0lRWHNLMjJKVDZQc3JWNWtObEJWd1JYZ3o5QXFIU094VzZGUm81TnFYTWdseWRZOVllQUpUNktydmp2SFRwRW5idDJnV3BWQXFHWVN6MkJOYlZ0bTNiZXFzQlc3Smx5eFlBaHVyT2dHRUk2ZSsvLzg0bXZXM2F0REZwTHhBSXJDYUgyN2R2aDFLcHhJc3Z2bWl4OTFPbjAxa3QrSlNabVlrNWMrWkFvVkFnSWlJQ1M1WXNNWm5MV2xCUWdMbHo1d0lBUm95d1BFM0F4Y1dGTFhCa2liZTN0OW4rMmpuU3pzN09adTNySy9obFQ3dE9uVHBoMmJKbE5wMnJLVEVNZzlPblQyUGZ2bjI0Y09FQyt2ZnZqK25UcDRQTDVlTE1tVE1tUmF6T25EbURqSXdNakJ3NUV0T21UYXUzNS9UUW9VT29ycTdHMmJObmNmYnNXWk45N3U3dTJMNTllNE94S1JRS2t3UzBicUs4YytkTzl2ZXl0cmlWY1ZHMnVMZzRrMUVBZGQrejVjdVhzM09RMTY1ZEM4RHd0MUg3OTBHYVAwcDZTWXMxcm4wNDFsNitBYVdOUXlFQjRFUm1MaEpMU2hIbDZkNklrYlZ1QWg2WHJSaHRUS2Rua0ZsV2lWdEZwVWd1THNldDRsTEQrcnJGWlZRNGk5ak5ucm1yejM3MlY4T05jR2MrcjVEUHMybHU3L21rUE16YmVOSmsyL0laZzlHeHJhZE4xenQ1UFFlSFl6UGc2aXpDdnZOcDJITXVGVnFkSHFmamN5SGdjL0hPMkx0YldvWTBuWmRDdjBhSTFEQWM1ai9oUzdEeDFudW8xTjZwTHlIZ2l2QmkySmNJZGI1VGRLaEtXNGIvUy8wQXhTcEh6ZkEzSkhoZmZ2a2xHSWFCUXFIQWtpVkxiRHB1M0xoeEprbXZ0VG05WVdGaG1EOS9QZ0NZVldvZU8zWXMzbnp6VFJRVUZDQTFOUlVkTzNhMDZkb2FqUWFuVDUvR29FR0QwSzVkTzR0dGREcWR4WjVldVZ5T21UTm5JaUFnQU11WEw4ZktsU3N4YytaTXpKOC9IOEhCd1RoKy9EaVdMMStPb0tBZ0xGcTBxTUVDVi9aUUtCUVFpVVFXazNGTHZjbkdmdnZ0TitqMWVyend3Z3YxOXZqVy9SbXZXYk1HYTlhc3NYck8zMzc3elliSWdhMWJIVk9GWENhVFlmVG8wZUJ3T05pOGVUTlNVMU1CQUNkUG5zU3BVNmNnazhuZzZ1b0twVktKb3FJaUFJYWlVbXZXckVGNGVQMHJaekFNZzkyN2R5TThQQnhUcDA0MTJmZkREei9ZM0ZQKzAwOC9zWFBLQWZPcXlScU5oaDNLWER2c1hLMVdzOXZxOXN6V0R2MC9mUGd3ZnZubEY3ejg4c3Q0N0xISEFCaEdSSXdmUHg0ZE9uU3dPc0xpNXMyYlNFaElzQ2wyY245UTBrdGFMQmVSRUtNaVFyRXp3YjRxbStzdTM4Q1NvWTgwVWxRUExoNlhnMUFQRjRSNnVHQjRuWG9zcFRVcUpCY2Jlb1hUNUJYSUxLMUFSbWtsTWtvcmFONHdzU2pRU3diWG12cVQzc2FjMDZ2UzZMRHl6OHNJOEpRaXQ4VFE4K2ZqNW9TZjlsN0ZzamNzRjFteGRBNEFLSzlTNGNERk5JZ0VQS2kxZWpBTWc1ZUhka0pBblVyTkZkVnF1NWN1YWdrWXh0Qzd6akNHdWVrTURCOTBkWG9HTlZvdGxCb3ROSG85RERWL0dPajFodlo2eHZRWXczT0dQWi9sL1hmMkFVRFBRQjlJQlBaOTFCSHhyUGRJVld2dkxIZm1JUXpFSysyK3g2Yms5MUdwTFlHQUs4SkxZVjhpeENqaHJkWldZSFBxQnloU1p0UjdUVEhYdkJmUkdybGNqamx6NXJEekUyMWRFc1ZTYjZQeG5GN2phczFDb1pCTkJ1cUtpSWhBaHc0ZHNHZlBIaVFsSmJGRGx4c2lFQWl3ZHUxYTVPWGxZY0dDQlpnK2ZUb0NBKytNSW1KdXY3K1drbDRQRHcvTW56OGZYYnAwZ1ZBb3hLSkZpN0J1M1RxOC92cnJDQTRPUmxwYUdsNTg4VVZNbkRqUjV2bXp0cXFzckxUYVN6bDU4bVNyeDFWVVZHRGJ0bTBBZ0lFREJ6YVkvQm1iTUdHQ3hmZHJ5cFFwR0RseXBOblBQRDA5SFo5KytxbForMDJiTnRsOHpmb0VCQVJnOU9qUkFNRDJ0bnQ0ZU1EVjFSVXltUXlscGFYWXVuVXI5dTNiaDdDd01Menl5aXQ0K09HSGNlN2NPU1FrSkpnVklqUDJ6ei8vSUNjbkIvUG16VU4wZERTN1hhMVdvN0N3ME9iZTlERmp4cUJQbno0NGZmcTB4VkVQRXlaTU1OdG1iWGc4Y0dmb2YwcEtDZ0JEajdQeDBQKzZROHpyOHZiMlJ2LysvVzJLbmR3ZmxQU1NGbTFDcDBqc1NraUdQWXNDSE12SXdTMTVHU0k4R21jTlQyTE9YU0pDZEpBdm9vUE0xM1pVYXJUSUxLdEVSbWtsbXd5bmwxWWc4M1pTWEtHa1NyVVBvaFV6QmpmWTVtN245TnBpNjVGNDVNdXJNTy9GdnZoaW0yRzQzY3RETzJISnpndUl1WnlKSVQwYUhwYmN0NE0vWmo4WGpYWUI3dkR6Y0VaaVZnbm1yanVPVUQ5WHZQQ1krUkRUcGxxeXFQdDNXNUZWMWpyWDgvNzhpWDU0bzEvWGhoc2FjUmY2SWQzS3Z0MlpYOEtKL3pWQ3BOMEFBSjZpTnZoUHV5WFlsZkVGSGcrY2dSRG5ibXpiR2wwbE5xZCtnSUthdElhdktiSmVnZGhZVVZFUlB2endRK1RtNWlJb0tNaGlFU2Q3QkFVRlFhUFJtQ1NhdFIvc2E4OXRLZWtZT1hJa1ZxNWNDYTFXaTg2ZE81dnNxNmlvUUhwNnVzWHJTU1FTU0tWU1hMOStIUXNXTE1ES2xTdlpJY3ExUFczVzV2VDI2dFVMYXJVYVY2NWN3Ymx6NTNEeTVFa0lCQUwyK05vS3g1R1JrUWdORFRWSnFBSERmT0R6NTgvWCsvUEl5TWpBN3QyN3piYnBkRHAyZTBCQVFMMURwR3ZkdW5XTGZSd2JHMnRYMHV2bTVtYTErSlJNSmpQYloyMWVxYVViSWw5Ly9UVmlZbUxNOWcwYk5neERoZ3pCaHg5K1dHOXN4cStqcUtnSVc3WnN3YjU5KytEdjc0Ly8vdmUvSnV2NlhyMTZGZHUzYjBkU1VoTGVlZWNkcy9kV3JWWmo0OGFOQ0FrSlFiOStwdlVjTGwyNkJMVmFqWWNlZXFqZWVJempDZzhQUjI2dTZmejR3TUJBVEpvMENZTUdEV0lMdU1YRnhlSGJiNy9GMHFWTDJXSFFjcmtjRnk1Y01CbkdYbGxaaWN1WEx3TXd2SisvLy80N3hvMGJoLzM3OTVzVWFXc0lyZFhiUEZEU1MxcTBZRmNaaG9RRzRaODArLzdqWDM4bEhsOFB0cjFnRG1rOFlnRWZrZDd1aVBTMlBPUzhyRWFGek5KSzVGWW9rRk5SaGJ3Nlg3a1ZpbFpmMFpqY1gra0Y1ZGh4L0NZaUF0MHhzRXNRL3ArOU93K1A4V3IvQVA1OVpzbk1aSk45M3hGaXkySUppaXFOcXQycld1WHQyMDFwRlMydHBYYTFWR2twWGFtdHRaVHlvOVJPYkNVa0pHaUVFTmxsMzVmSjdETy9QMFpHWWliSnpHUWkyLzI1TGxkbTVubk9lVTVNd3R6UE9lZStWMEVkOUE0TTlNVGhpQVQ4Zk93MmVuVndxVFZqTXdCWThMa1kwdDBIZ0xwczBZWkQwZUJ5V1BoaVFpaTRISmJXK1kxVnNtak9TOTN4dUxqbWZheW1VTFcwRmV0SnFTczJ3MUtYMHVLd3dXR3hOR1d5R0ZRdm1jVThhYzg4NllPQituRzE0eXoxMThyeVc1VnRRanljREI2cnE2QTlidUdVem1OeWxSVDdVcGJnbmJiZndrV2dYcUxyd1BQQ1ZQL04xYzRUSzRYWWxUZ0gyYUpFdmE3cFpsNTN1YUtVbEJRc1dMQUFlWGw1bURKbENrcEtTckIvLzM2OVo4SnFNbUxFaUZwTDJqeTdweGRRejF6KzlOTlA2TlNwazlaZTEvRHc4R3BsZDU3bDVPU0V1WFBuWXZIaXhWaTNicDBtNjNSbDBGc1ptRlIxL2ZwMTdOdTNEdzhmUGdTTHhVSndjRERlZWVjZHZQRENDeEFJQkNndUxrWkVSQVNpb3FLd1k4Y09DSVZDZE92V3Jkck1ZVUpDUW8xTGhpdlZsRkVhZ0tidHdJRUQ5UXA2SXlNakFhaExOWjA1Y3diangrdGZMaTArUHI3R1Bkckp5Y2xheHlwTDhPaERMQmJYdUcvYWtQRWRQMzRjNTg2ZFE4ZU9IYkZvMFNLRWhvYUNZUmlvVkNwSUpCS0lSQ0tNR0RFQ0Vva0VSNDRjUVVwS0NwWXZYdzQ3dTZkYm8zYnYzbzI4dkR4ODlORkhtRDkvUG5yMDZLRlpNbjc2OUdsWVdWbnBIZlRXeE0zTlRhdkVrYTJ0K3ZPR282T2pabW01czdNekFnSUNxcDEzL3Z4NXVMaTRJRDA5SGZIeDhUaHg0Z1RrY2ptR0RSdW1kYlBuanovK3dObXpaK3RWSG9vMExBcDZTYlAzZmxBbmc0UGU4T1IwSkJXWHdzOUd1NlFCYVZwc0JEellDSGpvNXVaUTR6bmxFcGs2Q0M1N0VnaVhsS3UvUG5tZVZ5NUN2bEFFaVFIN3YwbmplTzliM2NGR2JXYitkRjd2NWMzdURsWlk4WGJOUzg0cUpESXMzM1VOY29VU2sxL3RXaTFiTThNQTc3M1NGUXQzL0lNTmg2S3g1TDk5OUI3ajkzL0ZJTHRRaUtuREErSHIwclRxTjA0S01TeXhVVXRYTmVPeUxtSkZPWFlsemNmNzdUZkN6c3hkNjdoRVdZSGRTWE9SS1VyUTBWcTNkbFkxbDNMUjlDdVJJRDgvSDVNblQ4YjQ4ZU94ZGV0V0FORDdRN2F1cFp3eW1ReEtwUkpjTGhjU2lRU0Flc1p2MDZaTm1pVzl6KzQzVmFsVTZwc0xMSmJPR2NZQkF3Wmc3Tml4MVY2Yk5XdFd0ZWU5ZS9mR3FGR2pjUFRvVWZ6MTExOFlNMllNWkRMMXpVdGRNNzMrL3Y3bzFLa1RKazJhaEc3ZHVtSG56cDA0Y2VJRTd0eTVBdzhQRDNoNWVhRmJ0MjU0NVpWWHdEQU1rcE9USVJBSWNQbnlaVTBmTDczMFVvMzFYeXUvN3lGRGhtRE9uRGsxbmpOMjdOaGFzMHRYRW9sRU9IZnVIUHo5L1RGNjlHaXNXN2NPTjIvZXJMVmtUMVVYTGx6QWhRc1hkQjZMaW9xcWM4YTZOdVhsNVRxVGN1bERLQlRpblhmZVFYR3h1cFk2bjg5SFdWa1pmdmpoQjN6NzdiZVFTQ1FRaThXYStzUlZ4Y2ZIWS9yMDZWaTVjaVg4L1B3UUh4K1AvZnYzbzArZlB1amJ0eThpSXlPeFk4Y09GQlFVWU15WU1iaDI3UnJlZU9PTmVnWG9XN2R1clhYL2M5VWJPVldkUFhzV1NxVVNodzRkd3NzdnY0emZmLzhkSTBlT1JISnlNclpzMlFJSEJ3ZXRuNlhLM3hkVGxZY2lwa2RCTDJuMjJ0dlo0RVZ2ZDF4SzFaMFZVeGNWZ0Y5ajd1SXJtdTF0RVN4NVhMUjN0RUY3eDVxWHJLdFVnRkFxUTU1UWhBS2hPZ2pPRTRxUVh5NUNmb1VZK2VVaXpUSDFWekhrU3NwRy9ieFY3dE0xUk9XZVczM1VGUnl2TzNBRGovUExNRGpZR3lIdHRKZmo5K3JnZ3Q0QnJ2am43bVA4ZlQwUkkzdlh2V1R4Nyt1Sk9CdVRpdUIyVGhqWHovQ3lNdVQ1Y3VCNXdWWFFEbG1pbXZORkNPVkYySlUwRisrMjNRQnI3dFBaWkltaUFydVM1dUt4bm5WM0FjQ2U1dzVYUWQwL0Z4MDZkTUNtVFp1MHNpL1g1ME4yWldrWVMwdExUZEM3ZmZ0Mk9EczdJeWNuQjRBNnlIcjRVRjI3K05OUFA4WFVxVk1obDhzaGtVZ1FIeCtQOVBUMGFtT3d0N2ZYbWdYVFpmTGt5WWlNak1UcDA2Y3hhdFFvelI1aVhUTzlkbloybURKbGl1WjVodzdxbWZISGp4L2ozMy8vUlZaV0ZsUXFGV2JObW9WaHc0WVp0SlRZRUhLNVhPZjRublhvMENHVWxaWGh3dzgveE1DQkE3RnQyelpzM3J3WlFVRkJlZ1Z4RFZteUtEMDlIVTVPaHErQUFOUVpySU9EZzVHZm53OTdlM3RZV2xyQzB0SVNGaFlXTURjM1IxUlVGQ0lqSTdGdTNUb0lCQUtZbTV1RHorZUR6K2ZqMGFOSFdMeDRNWll1WFlvZE8zWWdMaTRPNXVibW1ERmpCdGhzTmo3Ly9ITllXMXZqd0lFRHVIanhJbmc4SHNhTkcyZlVPQ3NOSFRvVUF3WU1nRUFnMEx3V0VSR0JiZHUyUWFWU3djek1EUFBuejRlUGo0OVcyL1BuenlNN094dERodzdGNzcvL0RnRDQrT09Qd1RBTU9uZnVYSzl4a2NaQlFTOXBFZDRQNm1SUTBBc0FaNVBUOFYrcTI5dHFNSXc2T0xia2NlRnJWL2NNdjFLbFFvbFlpZ0toQ0VVaUNVcEVFcFNJcFNnV1MxQmErVmdrUVlsWTh1U3JGS1ZWSGl0MTNPa21kZE1ucTNLbHcxY1RVRkFxeG9oUVA3allHVGR6VWRYK1MvRzRjamNEenJibW1Ea211TWJ6Wm8vcmdRODJuTUZQZjkrR3A2TVZndHJXL0FFeS9GWXFmamg2QzJ3V2c0SGRQSEhpUmhMeVMwVElLNmxBZm9rSUg0OEtocWVqVmIzSFRreXJ2L01rL0pteXZOWnppaVRaMlBub2M3elhmZ01zT2ZhUUtFWFlrN3dBanlzTXk5ZzZ3R2tTMUF1eTY2YXIzRkJoWWFGQjE2c3FQejhmQUhEa3lCSDA2NmRPOEdodGJZMFBQL3hRMCsvQ2hRczEreDRIRHg2TTl1M2JZK25TcFhqOTlkZHg4ZUpGbkQxN3R0YUVRRFVSQ0FSWXRXb1ZYRnhjd0dLeE5FRTNqMWZ6L3Z6YnQyK2pyS3dNWGw1ZTZOMjdOL2g4UGdEMWt0MlVsSlFHbldXclhMWmIyL2dBOVRMMFBYdjJ3TnZiRzRNR0RRS0h3OEZiYjcyRmpSczM0dWVmZjhhTUdUTnFiTXZuODdGMzc5NWF5L3ZvNHVmbmg3MTc5OWFadFRvdExRMkZoWVVJRFEzVnUrK1VsQlRZMjl2RHlrcjk3OVNDQlFzQXFQL09ZMk5qcXkwaHo4M05SV1JrSklLQzFNbmNIajU4Q0tWU0NVZEhSd1FIQjJQRmloV3dzTEFBaDhQQjhPSEQ0ZW5wV2EyMDBKUXBVMUJZV0lqdzhIQk1uVHJWNExySVZaV1hsMlAxNnRYNDMvLytwMW1PSGhzYmk3MTc5MkxDaEFuNDQ0OC84TnBycjJIejVzM1l1SEVqN08yZlp1VVhpVVRZdW5Vclhuenh4V3JqWTdGWW1ENTlPaElURXpGcDBpU2QxMzEydThHR0RSdjB1Z2xFR2g0RnZhUkY2T1JnaDc0ZXJvaDRuR1ZRdTQxUnQ3RjUrQ0E5UDI2UTFvVEZNTEFWOEdBck1EeEJVdVdzY3JGWUhTd1hpeVVRU21RUVN1V29rTWtnbE1oUUlaTkRLSlZCS0pXaFFxcCtYQ0dUb1Z5aVBrZnptbFNHY3FtTWxtWS9ReVpYWXR1cFdNZ1ZTcDFKb1F4MSttWUt0cDJLQmNNd21QZDZMNWp6YWw3Q2FHdkp4K3h4UGJEMDk2dFl2anNDNno0WWlIWnV1ajlzL24wOVNaTjRhc09oNkdySEJHWWNXUENmWHFkY0xLdHplWGU1bVBhdlB3OEJiZnJEdzZJakhndHJuN0V0bEdaZ1orTG5HTysxQkNjemYwQ2FNTmFnNnpqeXZkSFZ0bjU3Y3Q5NDR3MmoyMlprcUc4V1YrNkRCZFN6dmdFQkFXalhyaDNhdFdzSFgxOWZXRnBhSWl3c0RDTkhqc1NWSzFkUVVsS0NjZVBHUWFsVTR1TEZpMFlGdlFEZzdlMnRlU3dXaXdIVUh2UWVPSEFBTjI3YzBDeWZ0Yk96Zzd1N083eTl2ZUhqNHdPeFdBeHZiMi9ObmsxVFNrNU9oa3FscWpXd0xDd3N4S0pGaTZCVUtqRnIxaXpOck83dzRjTngvdng1SEQxNkZIWjJkam9ESm4zM1p1dFRzbWpUcGsxYSsxTUI5YzBOQUhydFNhNjBiOTgrbkQ5L0hnY1BIb1MxdGZxR3NVZ2t3c0tGQ3hFYkc0djE2OWVqYTlldVd1MlVTaVhXckZtRDNOeGN6Snc1RTBPR0RFRnc4Tk9iaVh3K1gydS9ibUppSXE1ZHU0WXVYYnJvbk9ubTgvbDZMUzhIMUZtbTA5TFNOSW5PcmwyN2hsV3JWdUg5OTkrSGg0Y0gvdmpqRHd3Yk5nd1pHUm40NUpOUDhOVlhYMmx1bWlnVUNrZ2tFcTI5d0pXOHZMeTB0aFhVdEtmWDJGbDFZbm9VOUpJV1kzSlFKNE9EM3Bqc1BQeVRsb2tCWHZwbHppUkVIMVZubFQzYUdIYkh2aVlLcFFvaW1Sd2ltUnhTaFFKU2hRSVN1UUpTaFJMU3lxOVBYcE1wbEUrK0tpQlJLQ0NWcTQ4OWU1NVVvUzZmbzZ6MkIxQThLUitqMURxbWd1SkpXUkZsNVhIbDAyT1hrd3hiYmZFc3BWS0Z5UnRPNjNXdVRLR0VSS1lBaDgzQ3pKOXFUcHJ6ckNYLzdRc2Y1K296L2VkaVV2SHQvOTJFU2dXOEhkWUpYWDBkYTJqOVZOOU9iaGpadXkzK3ZwNkllVnN2NGV2Skwrb01mSHQyY0FHTEJiamFXY0xkM2hLdTlwWnd0Yk9BcTUyRlZzWnBwVkpsMVBKdVlub01HQXgxbTQ0ZGlaOUNvWlRYZW02K09BMC9QNnk5ZkVsTjEzalY3V093R08ya1pvWTRmUGl3WHVjOXU4OFdVQ2R1R2pod0lPN2Z2NjhKcE5oc2RvMzdXbE5UVTdGcjF5NU1tVElGVmxaVzZOKy9QdzRkT29UYzNOeDZmN2d2TDFkdlU2aWN2ZFZsMWFwVmtNdmx5TXJLUW5wNk90TFMwcENjbkl5N2QrL2k1TW1UVUNnVTZOZXZueVk1bHJFcUtpcXdhTkVpT0RrNXdjTENBZ3pESUNJaUFnekQxSmhZS1RNekU0c1dMVUpPVGc2bVRadFdiUWtzd3pCWXZIZ3hwaytmanAwN2QycVNOMVVOOEQvNTVKTTZ4N1Z4NDBiMDZOR2p6bEk0cnE2dVdxOUZSMGZqMkxGam1sbHlmUlVVRkVBZ0VHZ0MzcEtTRWl4WXNBQUpDUW1ZTW1XS3pvQVhVTStLcmxxMUNrdVdMTUc2ZGV0dzkrNWR6Snc1czhibDNROGVQTUNDQlFzZ0VBaXdlUEZpc0ZqYXZ4ZC8vLzEzbmVNdEtpb0NvTDZoODlWWFg2RlRwMDdZdm4wNzl1M2JoemZlZUFOang0N0ZqUnMzTk9mUG16Y1BDeFlzd0xScDAvREJCeDlnNU1pUnNMUzB4Sm8xYStEaDRhSHpHbHd1VjJ0VkFlM3BiZm9vNkNVdFJqZG5CL1IwYzhhTnpCeUQybjEvNHc1ZThIQTFlWjFQUWt5SnpXSTBnWFJUWmIvNGwzcTFWOEh3UGIxeWhkS2dObEpaOVJuejg3ZlRzTzZnZXVibzFaNisrTy9nVG5yMzlmR29ZT1NWVk9ENi9TeDh0dmtDRmszcWc1NytMdFhPbVRRb0FKTUdhYys0NkdKdGJvYi9Xeks2MW5NYUluc3owYzNEUEFDdnVzM0FzY2NiR3FUL01MY3A4TFBxWHU5KzlGa0txNndoUDhHTkd6Y3djZUpFakJ3NUV2UG16WU5jTHNlZVBYdDBKaEJ5YzNPRHA2Y25YbnZ0Tll3ZXJmNDViZCsrUFg3NzdiZHFTME1QSHo2c2R5QmVWV1dKbjhyZ3FpWWNEZ2VlbnA3dzlQU3NWdVpHS3BVaU1URlJzd3kzUHN6TnpTRVdpeEVaR1FtSlJBS1ZTZ1VuSnlkOC92bm5PdmNMWDc1OEdSczNia1JwYVNuZWZmZGRuVGNZYkcxdDhjMDMzMkR1M0xrNGZ2dzRidCsramNtVEoydVdsZGRXeTdiU3hvMGIwYlp0VzczT3JlcjgrZk5ZdjM0OXVGd3U1czJicHpPZ1pCaEdrMEc3a2txbFFtcHFLcnk4MUNYYTB0UFRzWERoUXVUbTVtTE9uRGwxems2N3VycGkwNlpOK1BycnIzSHk1RWtrSnlkclpYQUcxSW03MXE5ZkR6NmZqM1hyMW1rZDE2VnlQM3JWNzBXbFV1SGF0V3N3TnpmSDExOS9EYVZTaVJrelppQWhJUUVUSjA3VVdWZVp5K1ZpNWNxVldMZHVIYjcvL252ODlkZGYrUHp6ejlHcGsvNy9GNURtZ1lKZTBxSjhFTnpaNEtBM3ViZ1VSeDRtNFQ4ZEd5YnhCU0ZFUDJ3V285ZWUzdVRzRW55MDZTejRaaHhZQ3Jnb0twUGcyNmtEMGRGVC8vMzVLaFd3Ty93ZWRvWEhRYVZTMTlUOWRLeGhBUWlieFdEUnhENll2KzB5N3Fia1krR09LNWcwS0FCdkRlNEVsaDQzMFdSeUpjUlNlWjJsajBqajZXRS9Bb1dTeDRqSU8yRFNma1BzaHFHUG8vNzcxdzFWbVVYWDNOd2NiRFlibHk1ZEFsQTlTZFM5ZS9lUW5aMk4wTkJRV0ZwYVl0bXlaVml6WmcxMjd0eUpvMGVQb20vZnZ2RHc4QUNmendlTHhjS0VDUk53Nzk0OXVMcTY0dmp4NDFBcWxWQW9GSkRMNVhCeGNVSC8vdjBCQUowN2Q5YWFTZHkyYlZ1MTV3Y09IRUJlWGg1Y1hWMWhaV1dGdkx3ODdOKy9IeHdPUjVPa3FxcjZsbVV5eGs4Ly9WVG5PYW1wcWRpK2ZUc2lJaUxBNVhJeFo4NGNEQmt5cE1ielhWMWQ4ZU9QUDJMdDJyV0lqSXpFOHVYTDRlUGpnNkZEaDJMMDZOSDFMaVgwckx5OFBHelpzZ1VYTDE2RWxaVVZsaTFiQm45LzNVblRuSnljY09QR0RmejU1NSt3c3JLQ1FxRkFURXdNaW9xS01HellNRnk5ZWhWcjE2NEZpOFhDbWpWckVCUVVCS2xVaWx1M2JzSEd4Z1lNd3lBbUprYXpuTGlTUUNEQTBxVkxzV1hMRmh3OGVCRFRwazNENXMyYjBhWk5HNVNYbDJQejVzMDRkZW9VM04zZHNYTGx5aHBuVndIZ2wxOStRVUZCQVhnOEhoSVQxZVhBWEZ5ZTNtaGtHQWFmZmZZWkpCSUpPblRvZ01XTEZ5TXRMUTJmZmZZWmhnNnR1UndjajhmRHdvVUxFUlFVaE4yN2Q5ZTVhcUcybjBkZHg0S0RnN0YyN2RwYSt5UU5qNEplMHFLRXVEZ2F0YmQzYzh4ZERHM3JEWE11L1VvUTBwU1ZDQ1g0Y3ZjMUtKUXF2UFZ5SjdSMXRjRzhiWmV4WU1jL1dQRjJQM1QydHErekQ1RlVqcS8zUitGcW5IbzVkamMvUnl5YTJFZXZRUFZaUEM0Yks5N3VoeSsyWDBaOGVpRjJoOTlEWkh3V1BoM2JIZjRlMWZjVjVwZUtjRCt0QVBmVENuRXZ0UUFQTXdveGJXUVFSb1RTRGJlbUxNeHRLcXk1VGppVDlUT1VxdnBuZEIvcytqNzZPYjJwZC9JcVk2U2xwV0hhdEdsYXIzZnYvdlRHamtna3dxQkJnelF6eGFHaG9kaTVjeWVPSERtQ3FLZ29YTGh3QVJVVkZUckx6enhyNXN5Wm1zZisvdjZZTUdGQ3RlUFBCcjBTaVVSck5wakg0Mkg2OU9rNjkrUHFzL1JYbDVzM2IrTHExYXRHdGExTFFVRUJQdjc0WTBna0VyUnYzeDV6NTg3Vm1RWDRXZGJXMWxpNWNpVXVYNzZNN2R1M0l5VWx4U1MxYzU4bEZBb3hmZnAwRkJZV29udjM3dmpzczgrcUpXVjYxcXhaczdCcDB5WnMzYnBWODU2Ym01c2pMQ3dNYjc3NUptSmpZK0hrNUlSbHk1YkIzVjFkcW92RDRXRDU4dVdhY2xPQTdqM21ETU5nNnRTcGNIZDNSMDVPamlaQjFZMGJOM0Q2OUduMDc5OGZzMmJOcW5PV3ZxS2lBaGN2WGdTZ251RU5DZ3JTdXNsUU5XblV3b1VMa1plWHA1bXByZzNETUJneFlnU0dEaDFhNTN0aGFDM2UycGJzaytlSFVlbnpyeGtoelVoQ1lURW1IajROUTMrd3A0WjB3UWZCbElhZUVHUFpMLzRGQldQcXR6K3hOZ2taUlZpeDV4cXlDb1hvMDhrTnk5OTZBUXdEbkx5UmpBMkhib0xOWW1IU29BQzgvbUlIbUhIWU5mYXovdjl1NHVTTlpBREFnSzRlbVA5R0tMaWNtc2NkTmw4OXkzZDg1WDlxN0ZjcVYrRGJnemR4L25ZYUFHRGU2NzBRMk5ZUnAyK21JQ0dqQ0E4ZUY2R2d0SHBOVTNNZUZ3dmVERVZvUjFlRXpUOWcwUEptUTdKYzE4YitMeVVLVm54b2tyNWF1cVN5R0J6UCtBNEZFdVAycnR1WU9lTlY5eG5vWUsxL2ZlZmFIRHg0RUNkT25ORDVBVndpa2VESEgzOEVvUDR3eitQeDBMTm56MnFaZGlzcUtsQmFXbHB0cGt3WGxVb0ZwVkpaN1d2bFI4ZktyM3crSHd6RDRNYU5HM0J4Y2RIYTE1aVptUWtMQ3d0TnNGTlJVWUhjM0Z4SUpCTEk1WExOa3VWblp3bVRrNU9Sa0pCUTYreHBiUXhwcjArZDNtZUZoNGRETEJaajJMQmhZQmpEYjJLb1ZDcmN2MzlmNzZXMFc3ZHVSV0JnWUxYM3NUYi8vdnN2aEVJaCt2UXh6YytjVXFuVVdob2RHeHNMa1Vpa1dRTHU2K3RyVUorcHFhblZFcHJwbzdKV3RMSEt5c3FRbEpTRWdJQUF2VXBRUFh6NEVNN096dlhLSmswYUh3VzlwRVZhZmprS2Z5Y2tHOVNHejJIai8xNGJCbWNMODdwUEpvUm9hYWlnOTNGK0dRNWNmb2lUTjlUWlUxL283STZGYi9hdUZxaGV1WnVCZFFlaVVDR1J3ODZLanpGOTJ5R3N1dzhjckFWYS9SV1dpZkhoeHJNWUdPaUpqMFlFMXZuaFNaK2d0OUsraS9Fb0VVb3dkWGdnY29vcThOK3ZqMnVPZVRwYW9iTzNBenA1MnlQQXl3N2VUdGFhYTFQUTJ6d29vVUJNd1FsY3p0bU5VbG0rWG0wc09EYm81endCdmV4R2c4MmlwZXlFRU5JWUtPZ2xMVkt1c0FKakRweUFWR0ZZbVpkQlBoNVlPN2oycklpRUVOMU1GZlNxVkNva1paWGdkbEl1cnR6TlFGeHFQbFFxOVZMaWQxL3Bndis4NEE5ZGNXcHVjUVYrK3Z1Mlp0a3l3d0IrcmpZSTlITkVXMWNiZURsWnc3R05BUGJXQXVTVmlPRFlSanNnR1IvL0VBQUFJQUJKUkVGVTFzV1FvUGRadThQdndkZWxEYnI0T0dobGE2NWFuaWc5cnd3c0ZnTjMrOXFURW1VVWxFT3BWR2xxKzc3U3d4ZHZ2S2k5QjFKZkZQUWFSNmxTSXJrOEJvL0tvdkM0NGo0S0paa1FLOG9CQnVDeExHQm41Z28zODQ1b2I5MFRiYTE2Z2dYRGZtNElJWVNZRm0xZ0pDMlNrNFU1Sm5YeHg0NDc5dzFxZHo3bE1hNm1aK0VGVCsxMC80U1FoaVdSS1RCdjYyVWtaaFZETEgyYVJkUlN3RVZZaUE4bURPd0lPNnVhOTBZNTJaaGoyVnQ5OGVCeElRNWZUY0Evc1JsSXpDeEdZbWF4NXB6aHZmenc2WCs2NngzdzFsZHQyYUNmelRwdFNNbWl5dk9LeThYR0Q0NFlqY1d3ME5hcUI5cGE5V2pzb1JCQ0NORURCYjJreFhxN1d3QU94U2VpUkdKWWVZKzExMkx3cDl0UThOaDBaNTZRNTRuSFpjUFh4UnB4cWZtd3MrSWp1SjBUZWdlNG9VK0FHM2hjL1g4Zk8zallZZjRib1pneFdvYW9COW00OFNBTGNha0ZzQlJ3TVgxMGNBTitCNFl4MVJKbFFnZ2hoTlNPbGplVEZtMWYzRU44Yy8yV3dlMCtDTzZNcVNGZDZqNlJFS0poaXVYTlpSVlNpR1Z5T0xZeC9kNTZZNU9mbEl2VW1Va3RCVTIzUnJLeGFIa3pJWVNRMXFEaDBtd1MwZ1NNQzJnSEQrdmE5OGpwc3ZQT2ZhU1Y2cmZNa0JCaU9sYm1aZzBTOEFJd090dW5wWURiSWdOZVFnZ2hwTFdnb0plMGFGd1dDN042QlJuY1RxWlVZbTFFak1GbGp3Z2hoQkJDQ0NGTkN3VzlwTVViNE8yTy9sNXVCcmU3bnBHTjhPVDBCaGdSSVlRUVFnZ2g1SG1ob0plMGVBeUFPYjFEWUdaRVlxcDExMklNVG9SRkNDR0VFRUlJYVRvbzZDV3RncHVWQmQ0UHFybDBTRTBLUkdKOEhSSGRBQ01paEJCQ0NDR0VQQThVOUpKVzQ2MnVIZUZsYldWd3V6TkphVGhMeTV3SklZUVFRZ2hwbGlqb0phMkdHWnVGdVgxRGpHcTc1dXBORklqRUpoNFJJWVFRUWdnaHBLRlIwRXRhbGQ3dUxualoxOVBnZGlVU0tWWmR1VW5abkFraGhCQkNDR2xtS09nbHJjN3Mzc0V3NTNJTWJuYzVMUVBIRTFKTVB5QkNDQ0dFRUVKSWc2R2dsN1E2VHVZQ2ZCalN4YWkyNjY3RklFZFlZZUlSRVVJSUlZUVFRaG9LQmIya1ZaclEyUitCemc0R3R4UEtaRmgrT1lxV09STkNDQ0dFRU5KTVVOQkxXaVVXdzJEWmdGRHdPWWJYN28zS3pNRWZkeDgwd0tnSUlZUVFRZ2docGtaQkwybTFQSzB0OFVtdklLUGFicnh4QjdHNUJTWWVFU0dFRUVJSUljVFVLT2dscmRxNGptM1J5ODNaNEhZS3BRcnp6MGVnUkNKdGdGRVJRZ2doaEJCQ1RJV0NYdEtxc1JnR1MvcjNnZ1dYYTNEYkhHRUZGbCs4RHFXS2R2Z1NBZ0RtWmh3STVZMDlDcUl2b1J5d01EUDgzejVDQ0NHa3VhR2dsN1I2THBibStLeDNzRkZ0SXg1bjRiZC80MDA4SWtLYUoxKzdOb2d2YSt4UkVIM0Zsd0crZHRhTlBReENDQ0drd1ZIUVN3aUFrZjYrNk8vbFpsVGJuNk5qRVpPZForSVJFZEw4dk5yUkIzdFNhZVZEYzdFblZZV2hIWDBhZXhpRUVFSklnNk9nbHhBQURJQ0ZML1NBTmMvTTRMWktsUXBmbkk5QW9VaHMrb0VSMG94TTd4ZUlDOFVXdUpyZjJDTWhkYm1hRDF3c3NjU01mc1lsOHlPRUVFS2FFd3A2Q1huQ3dWeUFKZjE3R2RXMlFDVEdRdHJmUzFvNUs1NFp2aHN6RUZPamxSVDRObUZYODRHcDBVcDhOMllnTEhtMHA1Y1FRa2pMeDE2MmJObXl4aDRFSVUyRmo0MDFoREs1VWVXSU1zdUVrQ3FVQ0hVM1BCczBJUzJGajUwMU9ydTVZT2JsRER3c2xzS0J4NkFORnpDalc2eU5TaWdIWWt1QWJ4Nm84Rk9hQlg0WS93b0crTGszOXJBSUlZU1E1NEpScVdocWlwQ3E1RW9scGh3L2ozK05yTU83cEg4dmpQTDNOZkdvQ0dsZXlpUlMvSERsRGs3RnB5QzVzQlJDcWF5eGg5U3FXWmh4NFd0bmphRWRmVEM5WHlDc2pOaktRUWdoaERSWEZQUVNva09Pc0FJVEQ1ODJxZzR2aDhYQ1Q2OE9SSWlMWXdPTWpCQkNDQ0dFRUdJSVduQkdpQTdPRnVaWU1iQTNHQ1BheXBWS2ZIN3VDdEpLcVhZTElZUVFRZ2doalkyQ1hrSnEwTmZERmU4RmRUS3FiYWxFaWsvUC9JTlNJMmFLQ1NHRUVFSUlJYVpEUVM4aHRaZ2EwZ1U5WEoyTWFwdFdVb2E1NFZjaFV5cE5QQ3BDQ0NHRUVFS0l2aWpvSmFRV0xJYkJxcGY2d0Y3QU42cjl6YXhjckxrYURkbzRUd2doaEJCQ1NPT2dvSmVRT3RnTCtQaHFVRit3V2NiczhBV09QRXpDN3RoNEU0K0tFRUlJSVlRUW9nOEtlZ25SUTRpTEkrYjM3V0YwKzAxUmQzQTJPZDJFSXlLRUVFSUlJWVRvZzRKZVF2UTB0b01mM3VyYTBhaTJLZ0NMTGw3RGxmUk0wdzZLRUVJSUlZUVFVaXNLZWdreHdJeWUzVERRMjkyb3RncWxDblBEcitKbVZxNkpSMFVJSVlRUVFnaXBDUVc5aEJpQXhUQllNYkEzT3RyYkd0VmVxbEJpOXRsL2NEZXZ3TVFqSTRRUVFnZ2hoT2hDUVM4aEJoSndPRmcvcEQrY3pBVkd0YStReVRIajFDVThMQ3cyOGNnSUlZUVFRZ2doejZLZ2x4QWpPSmtMc0dGSWYvQTViS1BhbDBsbCtQamtSYVNXbEpsNFpJUVFRZ2doaEpDcUtPZ2x4RWdkN0cyeCtxVStNSzZRRVZBa2x1Q2preGVSV1M0MDZiZ0lJWVFRUWdnaFQxSFFTMGc5RFBCeXg2ZWhRVWEzenhWVzRLTVRGNUZYSVRMaHFBZ2hoQkJDQ0NHVktPZ2xwSjRtZHVsZ2RDa2pBTWdvSzhkSEp5OGlsd0pmUWdnaGhCQkNUSTZDWGtMcWlRRXdzMWNneGdlME03cVBsT0pTVFA0N0hPbWw1YVliR0NHRUVFSUlJWVNDWGtKTWdRRXdwMDhJUnJiM05icVB6SEloSmg4THg2T2lFdE1OakJCQ0NDR0VrRmFPZ2w1Q1RJVEZNRmpjdnlmQ2ZEMk43cU5BSk1hVTQrY1JtMHQxZkFraGhCQkNDREVGUnFWU3FScDdFSVMwSkhLbEVuUERyK0p5V3FiUmZRZzRISHdiMWcrOTNKeE5PREpDQ0NHRUVFSmFId3A2Q1drQVVvVUNzODVlUVdSR3R0RjljRmtzckI3VUJ5OTVlNWh3WklRUVFnZ2hoTFF1dEx5WmtBWmd4bWJqbTVkZlFKQ3pnOUY5eUpSS3pBdVB3TEdFRk5NTmpCQkNDQ0dFa0ZhR1pub0phVUJDbVF3Zm5iaUllL21GOWVybjg5N0JtTkRaMzBTaklvUVFRZ2docFBXZ29KZVFCbFlxa1dMNjZVdTRsMWUvd0hkaVozOTgwaXNJYkJaam9wRVJRZ2doaEJEUzhsSFFTOGh6VUNHVDQ3TnpWM0FqTTZkZS9mVHhjTUhxbC9yQ3lveHJvcEVSUWdnaGhCRFNzbEhRUzhoeklsVW9zT0RDTlZ4TXphaFhQOTV0ckxBaHJEKzgybGlaYUdTRUVFSUlJWVMwWEJUMEV2SWNLWlFxZlBsUEZJNC9TcWxYUDFabVhIdzFxQzk2dTd1WVptQ0VFRUlJSVlTMFVCVDBFdktjS1ZVcXJJKzhqWDF4RCt2VkQ0dGhNQ3MwQ0JNNis0TjIrUkpDQ0NHRUVLSWJCYjJFTkFJVmdLMjM0ckE1NW02OSt4clR3US96K25ZSGwwVVZ5QWdoaEJCQ0NIa1dCYjJFTktKOWNRL3h6ZlZiOWU0bjJNVVJhd2UvQUZzK3p3U2pJb1FRUWdnaHBPV2dvSmVRUm5iOFVRcVdYNDZDc3A2L2lxNldGbGd6cUM4Nk85cVphR1NFRUVJSUlZUTBmeFQwRXRJRS9KT1dpWVVYcjZGQ0pxOVhQMndXZzJuZHUrS3RyaDNCWW1pbkx5R0VFRUlJSVJUMEV0SkVQQ29xd2V3ei95Q3pYRmp2dm5xNU9lUExGMFBoWUM0d3djZ0lJWVFRUWdocHZpam9KYVFKS1JKTE1DLzhLbUt5OCtyZGx3MmZoMlVEZXFHZnA1c0pSa1lJSVlRUVFranpSRUV2SVUyTVRLbkV1bXN4T0JTZmFKTCtKblQyeDh5ZTNXREdacHVrUDBJSUlZUVFRcG9UQ25vSmFZSlVBQTdjUzhBMzEyL1ZPOEVWQVBqYjJXRFZTMzNnYTJOZC84RVJRZ2doaEJEU2pGRFFTMGdURnBXWmcvbm5JMUFxa2RhN0x4NmJqVGw5UWpDNmd4OG94UlVoaEJCQ0NHa3RLT2dscElsTEt5M0Q3TE5Ya0ZKY2FwTCtCdnQ2WWw2ZkVOZ0orQ2JwanhCQ0NDR0VrS2FNZ2w1Q21vRnlxUXdMTGx4RHhPTXNrL1JuelRQRHA3MkNNTkxmbDJaOUNTR0VFRUpJaTBaQkx5SE5oRktsd3BaYmNkaCsrNTVKOXZrQ1FIZFhKeXg4b1FlODJsaVpwRDlDQ0NHRUVFS2FHZ3A2Q1dsbVlyTHpzT2ppZGVRS0swelNueG1iaGZjQ08rSHR3QUJ3V1N5VDlFa0lJWVFRUWtoVFFVRXZJYzFRcVVTS2xWZHU0SHpLWTVQMTZXdGpqWVg5ZWlMSTJjRmtmUkpDQ0NHRUVOTFlLT2dscEpsU0FUZ2NuNGh2cjkrQ1JLRXdXYi8vNmRnV00zb0d3c3FNYTdJK0NTR0VFRUlJYVN3VTlCTFN6Q1VWbDJMQitRZzhLaW94V1ovMkFqN205QW5CWUY5UFNuUkZDQ0dFRUVLYU5RcDZDV2tCcEFvRnZvdTZnei92SlppMDN6NGVMcGpaTXhEdDdXeE0yaThoaEJCQ0NDSFBDd1c5aExRZ2w5TXlzZnh5SkVva1VwUDF5UUFZM3Q0SEg0WjBoWXVsdWNuNkpZUVFRZ2doNUhtZ29KZVFGaWF2UW9TbGx5SVJsWmxqMG43TjJDeTgwY2tmN3dZR3dKcG5adEsrU2NzamxNbXdLL1lCTHFWbTRIRnBPVVJ5ZVdNUHFWVVRjRGp3c0xiRWk5N3VlS3RyQjFod2FjOCtJWVNRMW9PQ1hrSmFJQldBdng4bTQ3dW8yeWcxNGF3dkFGaVpjZkZ1WUNlODBiazllR3kyU2ZzbUxVTlVaZzVXWElsQ0gxNHhSdGxKNGNkVHdweE4vOVUwcGdvRmd5UUpDMGNMelhCTllvUEYvWHFobDV0ell3K0xFRUlJZVM0bzZDV2tCU3NVaWJFKzhqWk9KYWFhdkc5bkMzTjgyTDBMaHJmekFZdWhkRmRFTFNvekI4dk9uY2NLYnhHNlc5THNibE1VWGM3QjRsUUJscjA4aUFKZlFnZ2hyUUlGdllTMEFoR1BzN0RtYWpReXk0VW03N3VkYlJ2TTZCbUl2cDZ1bE9tNWxSUEtaSmh3K0JTV3UrUWh4SUlDM3FZc3VweURaVG1PMkRkMktDMTFKb1FRMHVKUjBFdElLeUdTeTdFbEpnNTc3ajZBc2dGKzdVTmNIREUxcEF0Q1hKMG8rRzJsZm9tNWk4TDBXMWpnSVdyc29SQTlySDRzZ0oxbk1ENE02ZExZUXlHRUVFSWFGS3V4QjBBSWVUNEVIQTQrNlJXSTMwZUhJY0RCMXVUOXgyVG5ZZXFKQzNqbjZGbWNUM25jSUlFMWFkb3VwV1pnbEoxcDk1Q1RoalBLVG9yTHFSbU5QUXhDQ0NHa3dWSFFTMGdyMDlIZUZqdEhobUYyYUJENEhOTW5vb3JMSzhUYzhLdDQ3ZUJKSElwUGhGU2hNUGsxU05QMHVMUWNmanhsWXcrRDZNbVBwOFRqc3ZMR0hnWWhoQkRTNENqb0phUVZZck1ZVE96U0FYK09leFV2ZUxvMnlEWFNTc3V3K3VwTmpOaC9ETnZ2M0RONUZtblM5SWprY3NyUzNJeVlzMVdva05IZWEwSUlJUzBmQmIyRXRHSnVsaGI0YnNnQWJIcGxBTnJadG1tUWF4U0t4UGpwWml5Rzcvc2I2eU52STBkWTBTRFhJWVFRUWdnaFJCZE9ZdytBRU5LNEdBQjlQVnpSMjkwRnh4K2w0T2Vic2NpdE1IMGlJcEZjanIxM0gyRC92WWNZNnVlTi8zWHJpTFlORkdnVFFnZ2hoQkJTaVlKZVFnZ0FnTVV3R05uZUYyRytYdGdYOXhBNzd0eUhVQ1l6K1hVVVNoV09QMHJCOFVjcDZPUGhnckVkMnFLL2x4dTRMRnA0UWdnaGhCQkNUSStDWGtKSU5Yd09HKzhFQm1CMEJ6OXN1MzBQQis0blFLRnNtSDJhMXg1bjQ5cmpiTmp5ZVJqV3pnZWpPL2pCejhhNlFhNUZDQ0dFRUVKYUo1cGFJWVRvWk12bjRmUGV3VGc0YmhqQ2ZEMGI5RnBGWWduMjNIMkExLy92Sk43OSt4eitlcEJFQ1hZSUlZUVFRb2hKTUNvVkZkTWtoTlR0Ymw0Qk5rYmR3YTNzdk9keVBRR0hnekEvVDR6MjkwTTNad2N3eitXcXBENTZiTnVQbTBFbGpUME1Zb0FldDl2ZzV2dHZOUFl3Q0NHRWtBWkZ5NXNKSVhycDRtaVBMY01INForMFRQd1NIWXVIaGNVTmVqMlJYSTZqRDVOeDlHRXlmR3lzTWNyZkZ5UGErY0JPd0cvUTZ4SkNDQ0dFa0phRmdsNUNpTjRZQUFPODNORGZ5dzNYSG1maHQzL2pFWjJWMitEWFRTa3V4YWFvTy9qeDVyL283K21HVjlwNjR3VVBWNWh6Nlo4d1FnZ2hoQkJTTy9yRVNBZ3hXR1dabzc0ZXJyaWJWNERmN3NUall1cGpOUFJlQ1lWU2hZdXBHYmlZbWdFek5ndTkzRnp3a284N0JuaTV3NWJQYStDckUwSUlJWVNRNW9pQ1hrSkl2WFJ4dE1lNmwxOUFTbkVwZm8rTng0bEhxWkFybFExK1hhbENpU3ZwbWJpU25na1djeE5Cemc0WTZPMk9nVDRlY0xPMGFQRHJFMElJSVlTUTVvRVNXUkZDVENwWFdJRzljUTl4S0Q2eDBUSXcrOXZiNENWdkQ3ems0NEcydG0wb0NkWnpRb21zbWg5S1pFVUlJYVExb0tDWEVOSWdTaVZTSEx6L0NIL0VQVVNSV05KbzQvQ3d0bFFId043dTZPSmtEeFpESVhCRG9hQzMrYUdnMXpoS2xSTEo1VEY0VkJxRng2SjRGRW95SVZhVUExQ0J6N2FFclprcjNNMDdvcDExRDdTMTZna1cySTA5WkVJSWFkVW82Q1dFTkNpSlFvR2pENU94OSs0RHBKZVdOK3BZYlBrODlIUnpSbTkzRi9SeWM0YUxwWG1qanFlbG9hQzMrYUdnMXpCS0tCQlRlQUtYczNlalZKYXZWeHNMamczNk83K0pubmFqd0dhWk5mQUlDU0dFNkVKQkx5SGt1VkNxVkxpVm5ZZkRENUp3UGlVZFVrWEQ3L3V0aTVlMUZYcTVPNk9YbXpONnVEckJta2NmU091RGd0N21oNEplL1NXVnhlQjR4bmNva0dRWTFkN0d6QVd2dWs5SEIrcytKaDRaSVlTUXVsRFFTd2g1N2tvbFVweE1UTVhoK0VROEttb2FRUktMWWREZXpnWkJ6ZzRJY25GRWtMTURITTBGalQyc1pvV0MzdWFIZ3Q2NnFhQkNWUDVobk03OEdVcFYvVy9XRFhKNUgvMmQzd1JEMlFZSUllUzVvYUNYRU5Kb1ZBRHU1UlhpcndlSk9KMlUxbWlKcjJyaVptV0JJR2RIVFNEczA4YUs5Z1RYZ29MZTVvZUMzcnFkeWZ3RkVYa0hUTnBuZDd0aEdPRTVtd0pmUWdoNVRxaGtFU0drMFRBQU9qdmFvYk9qSFdhRkJ1TnNjaHIrZXBDRTJOeUN4aDRhQUNDelRJak1NaUZPUEVvQkFKaHpPUWh3c0VNbkJ6c0VPTmlpazRNZDNLMHQ2V01ySVMxVWRNRnhrd2U4QUJCZGVBTDJmRS8wZFh6ZDVIMFRRZ2pSUmtFdklhUkpNT2R5TU5yZkQ2UDkvWkJZVklLL0hpVGgrS01VbEVxa2pUMDBqUXFaSE5GWnVZak95dFc4WnMwelEwZDdXM1J5dEVNSGUxdTB0VzBETDJ0TGNGaXNSaHdwSWFTK0hsZmN4NG1NVFEzVy85bk1MWERodDRXZlZmY0d1d1loaEJBMVd0NU1DR215cEFvRkxxVmw0a3hpR3E0K3ptd1N5YS8wd1dHeDROUEdDbTN0MnFDdGJSdTBzN1ZCTzlzMmNMRTBiOUhMbzV2YTh1YlhWLzROdmhrYnY4OGRWdWU1S2hXZzY2MUp5U2xGZEVJMnh2WHpyN1Y5dVVnS1MwSHRpZEJ5aWlvZ2tzcmg0MnhkNTNpZUYxcmVySnNLS214TitCZ1pGUThhOURxT0FoOTgxUDVYc0JpNlNVWUlJUTJKWm5vSklVMldHWnVOTUY5UGhQbDZva0lteDZXMERKeE5Ta1BFNDJ6SWxVMDNBSllybFhoVVZLS1ZwSXZQWWNQVDJncGViYXpnWlcxWjdiR3RnRS9McEhXUUs1VElMaElpSTc5Yy9hZWdERHd1QjFPR2RhdXpiVkc1R0h5enV2K2J1L1J2T240N0c0ZlY3L2FIaTUyRjVuV3BYSUY1V3kraHNFd01KeHR6OU8vaW9iUDl0WHVaV0h2Z0JoYThHWXFlL2k0MVhtZDMrRDJjdXBtTU1YM2I0ZU5Sd1hXT2l6U2UreVgvTkhqQUN3QjVvaFRFRnAxRm9OMHJEWDR0UWdocHpTam9KWVEwQytaY0RsNXQ2NDFYMjNxalRDckRwZFFNbkVsS1ExUm1UcE1PZ0tzU3l4VklLQ3hHUW1HeDFqRUxMaGRlYlN6aFlXVUpaMHR6dUZpWXc4WFNBaTVQSHJmaDgxcDhVQ3lUSzdIeHIyZ1VsSXBSVUNwQ1laa1lwUlVTUExzZWljMWk4TWFMSGRER2dtZVM2MFluNUNBOXJ3d0xkMTdCcG1tRFlNSG5BZ0RNT0d4OE9DSVFxLytJeFByL3U0a0FMM3M0V0ZmUDZKMVZLTVRhQTFFb0Y4a1FFWmRSWTlCYldpSEYrZHRwWUxFWURBLzEwem9lTnQrd2ZhTm4xNHczNkh4aW1IOXk5cGkwUHc1amhqQzNLYmhSY0JUNTRyUnF4eTduN2tFM3V5R05udFRxd1lNSHNMR3hnYk96czlheGtwSVNuRDU5R3VQSGp3ZFR6OVVxUzVjdWhZT0RBMmJNbUZHdmZocENiR3dzaEVJaFFrTkQ5ZjQreTh2TE1YYnNXT3pmdng5MmRuWU5PcjdkdTNjakxpNE9zMmZQaHFPalk0TmVxeTU3OSs1RllHQWdPbmZ1ckhVc056Y1g0ZUhoZVBIRkYrSG01bWIwTll4NVB5cmw1K2NqUHo4ZkhUdDJyUEdjNU9Sa3RHblRwc0hmTjEwa0VnbUVRbUdOMTFZcWxXQVlScS92VzZWU29hS2lBaFlXVDIvYTV1Ym00dmp4NDNqNzdiZkIwckhkS2kwdERWNWVYc1ovQTgwUUJiMkVrR2JIeW95TEVlMTlNS0s5RDRReUdhNDl6c2FsMUF4Y1NjOUVtVlRXMk1NemlsQW13LzM4SXR6UEw5SjVuTWRtYTRKaEp3c0I3UGg4MkFuNHNCUHcxRi81NnNjMmZGNnozVS9NNWJEd0lMMFFLVG1sV3NlNitUbkN4ZFlDcm5ZV2NMTzMxQ3dUMzNYdUhsSnlTdkQ1K0o0UTZER3JxOHZNTVNGSXlTbkYvYlFDZlAxbkZKYS85WUptcWZOTGdWNDRmenNOMSs5blllUGhhS3g0dTUrbVhibElpb1U3L2tHNVNJYmdkazZZUGpxa3htdjhmVDBSVXJrQ0kwTGJ3c2U1amM1eldDd0c3dmFXdFk0MW82QWNTaVh0U21wSStaSjBaSWtlbWF3L0RtT0dDYjRyME02cUJ6cmJ2SWdkano2dFZ1dTNRSktCTE5GRHVBazZtT3lheHRpd1lRTUtDd3V4Zi85K3JRL2E1OCtmeDYrLy9vclMwbEpNbmp4WnIvNUVJaEcyYnQyS2dRTUhvbXZYcnByWEl5SWk0T25wYWRLeG04b1BQL3lBcEtRa25EeDVFaHlPY2YrZXlPVnlaR1ZsVlh2TjFkVVZ1Ym01VUNnVU90dm84L2V4Wjg4ZS9QYmJiMkFZQmovLy9ETVdMRmhnOUJqcjYrSERoOWl4WXdmR2pSdW5NK2k5ZlBreXRtL2ZqbzRkTzlZcjZLM1ArL0hOTjk4Z0xpNE9LMWFzUUZCUWtOWnhzVmlNcFV1WFFpd1dZK2ZPblRBM045ZlpqMFFpUVdSa3BGSGpCNEQrL2Z2ckRGelBuajJMalJzMzR1elpzenJiM2JwMUN5dFhyc1F2di95aTgwWlVWU3RXckVCV1ZoYldyMThQZ1VCOVl6WStQaDU3OSs0Rm04M0cvLzczdjJybjM3aHhBd3NYTHNUbzBhUHg4Y2NmRy9tZE5UOFU5QkpDbWpVTExoY3YrM3JpWlY5UHlKVkszTW5KeDZXMFRGeEt6VUJHV1hsakQ4OWtKQW9GMGtyS2tGWlNWdWU1MWp3ejJQSjVzT2Fad2NyTURGWThMcXpNekdCdFpnWkx6V011ckhobUVIQTQ0SFBZNEhIWTRMUFo0SE00NEhIWU1HT3pHMlhlYWRySVlGUklaTEMzRnNEZVdvQnAzNTlGY2JrRTMwNFpxSFd1UktiQXBYL1RrWnBiaXJUY01xeDQrNFZxeTVQMXhXR3pzUEROM3BpNjhReXUzY3ZFdGZ1WjZOdnA2UWUxYVNPREVaMlFnN1RjTWhTV2lXRm54UWNBZkhQd0p0THp5dURsWkkwbGsvcUN6ZEw5TnlhU3luSG95a05ZOExsNFo0ajZBNkpTcWNLNVc2a1kwTlZEc3dUYmtzL0Y5cytHMWpyV2NWOGVRV2xGMDBudTFoSWxsY1dZckM4T1k0WTNmVmVnclZVUEFJQWx4dzVEM2FaalQvSVgxYzVMTEl0dWtLQlhLcFhpdGRkZXc3UnAwekIwNkZDc1diTUd4Y1hGV0xObVRiWHpzck96a1ppWWlOR2pSK3Y4Z0Q1bXpCaEVSVVZoLy83OTZOYXRHM3IxNmxYbnRjK2RPNGVqUjQvQzI5dTdXdEJycUk4KytnaGxaV1hZdlhzM0RoNDhpTTJiTjJQRGhnM28wcVdMMFgzV3hCUnBickt5c3ZEZWUrK0J6MWYvT3lFV2k3RjkrM1o4OGNVWHlNbkowZG1tcHNDbmNreGJ0bXpCd1lNSDhkcHJyeUVrSkFUTGx5L0hGMTk4Z1NWTGxzREt5cXJHdG1GaFlmWDdacDVnc1ZnNGZmcTA1dm5wMDZmQk1BeEdqeDZ0OC96TGx5L0QzdDVlWjdCcGlQcThIM1BuenNXc1diT3dhTkVpckZ5NVVtc3N2Lzc2SzdLenM3Rmt5WklhQTE0QUtDNHV4b29WSzR3ZXgvSGp4MkZtVm51K2gwb0toUUlTaVFUbTV1YUlpWWtCbjgrdk0rQUZnR0hEaG1IaHdvVllzMllObGkxYkJvWmhNR0RBQUF3WU1BQjc5KzVGbno1OTBMNTlld0JBZW5vNlZxOWVEWUZBZ0pkZmZ0bm83NnM1b3FDWEVOSmljRmdzZEhkMVFuZFhKOHdLRFVKeVVRbXVaMlRqZWtZT29yTnlJYW5oTG50TFV5cVJtaVRydFJtYkRmNlRZSmpEWW9IRllzQmlHSEFZOVZjV2l3SDd5V08yaVJKMEJiZHpxdmE4dGlXZlBDNGIzMzAwQ0V0M1hjVy9TWG1ZL21NNHZuejdCWFR5c2pmNHVzNjI1cGc5cmdka2NrVzFnQmNBWE8wc3NPNkRGOUhCd3c0Yzl0Tlo5Q25EdXFHNFhJSXZKdlNDcFlCYlk5OUhJaDZodEVLS2owWUVhWlprbjQ1T3dmci91NGw5RitPeGRSYnQ1MnhLc2tRUFRkSVBoOFhEUko4VjFiSXpsOHB5Y1NKVE95TjBSa1c4U2E3NXJGdTNia0VrRXFGejU4NVFLQlNJakl6RTJMRmp0YzY3ZE9rU0FPRGxsMS9HMWF0WGRmWVZHaHFLd3NKQ0NJVkNyWE9zcmEyckJiWXFsUXAvL2ZVWHpNM042L1hCV2lRU0lTa3BTUk5jeGNYRndjYkdSdWZzb2lsVUJsbjFYY0lOQUgvLy9UZUFwNEhucGsyYlVGeGNERDgvUDZTa3BHRHExS25WQWtsZFNrcEs4UFhYWCtQbXpadDQ1NTEzTUduU0pBREFtalZyc0dUSkVuejAwVWVZUDM5K2pUY0FYbjMxMVZyN1AzbnlKQ3dzTERCZ3dJQmF6NnRjSG52eTVFa0E2cGwvVjFkWDNMNTlHN2R2M3dZQStQajRJQ0FnQU9ucDZiaC8vejQ2ZE9pQWd3Y1BhdlhsN094YzUvVXFHZnArS0JRS2hJZUhhNTRQR2pRSXUzZnZ4dG16WjVHYis3VHFRa0ZCQVk0ZVBZck9uVHVqb3FJQ1o4NmNBUUNFaElUQXdjR2hXcC8yOXZiWXZuMjdYdGZYaGN0OStuOURabWFtWnJhL3FFaTlxaXM5UFIyQWVyWi8rL2J0dUhidEdqWnYzb3pvNkdqMDc5OWZyMnYwNk5FRGt5Wk53cTVkdTNEOStuWDA2ZE1IQURCdDJqUkVSMGNqS2lvSzdkdTNoMUtweE5LbFN5R1R5ZkRWVjEraFE0ZkdYVjN5dkZIUVN3aHBrUmdBZnJadDRHZmJCaE83ZElCVW9jRHRuUHduUVhBMkhoWm83NnNsMVVrVkNrZ1ZDbWd2Tm00NkxBVmNmUDMrQUt6Wkg0VkwvNlpqenBaTFdEeXBOM29IMUwyazdyMXZUK2w4ZmMvNSt3YU40WXZ0LzJpOXRuWFdLMkN4R0JTWFMvREhoWGkwZGJQQm1MN3RBS2hucUhlZGl3TUF2UFZ5SjdCcW1DRW1qYU5JbWwzcmNSYkRBb2ZoUWFvVTFYaU9PdUJkQ1QrcnAwdmV5K1VGMlBub2N4UkpzN1RPTDVKa0dqL2dXa1JFUk1EYTJob2VIaDY0YytjT3lzdkxkUWFNSjArZWhKK2ZIenAyN0ZqbjdPRHExYXUxWHV2Y3VUTysrKzQ3emZQdzhIRE5ua0ZkZ1U5SlNRbCsvLzMzR3EveDFsdHZnV0VZM0w5L0gwcWxFbjM3OWdXZ0RucDc5KzV0a3FCVWw4cUFoTTFtMTNsdVdWa1ppb3VMVVZGUkFVQWQwQWlGd2hyUER3OFBSMnhzTEw3ODhrdElKSkk2Wi84dVhyeUlIMzc0QVFxRkFrdVhMb1dabVJtKytPSUxMRisrSEYyNmRNRXZ2L3lDRlN0V1lQYnMyUmd4WWdUZWZ2dHR0R2xUZmV2RTdObXphNzNHeVpNbllXZG5WK2Q1bGRhdlg2OTVYRjVlWHUzNTJMRmpFUkFRZ09QSGp3TlE3eEYvOEVBN0dWeXZYcjMwRG5vTmVUOEE5Y3FHZGV2V2FiMSs1c3daVFdCYlZWeGNIT0xpNGpUUFY2OWVyUlgwY2pnY2t5M0huenQzcnRacy8zdnZ2UWNBV0xWcUZRNGNPSUNQUC80WWhZV0ZTRXhNUkdKaUlnNGZQcXpWVDNCd01OYXVYWXZjM0Z3VUZCUUFBTHAzN3c2VlNnVWJHeHZjdi8vMC83QUZDeGJBeXNwSzg5cXJyNzRLdVZ3T0RvZWplYzNCd2FIUjk0Zy9EeFQwRWtKYUJUTTJHNzNjbk5ITHpSa3pld2FpVUNSR1pHWU9ibVhuNFZaMkhwS0xtM0pvUjJyRFliT3dZRUlvT0d3R0YrNmtBM291ekU3UHEzdXB1TEVxRitWdE9YRUhJcWtNbjR3SjBRUzNCeTQvUUY2SkNOM2JPK09sd05hVlNLUTVrQ2hxM2hiQlpmSHd1czlTT0poNVlXZlNiSlJJYzNXZU05RjNGWHd0bjJib0xwY1ZZbWZpWnlpVVptaWREd0JpWmMzQmtyRlVLaFd1WDcrT1RwMDZnV0VZUkVSRWdHRVlCQVFFVkR2dnpwMDd5TWpJd0lRSkV3Q29sMzFXT25Ma0NJNGRPNGJ2di85ZXMxeFhsNnJISkJJSmR1N2NDVUNkTEdmWHJsMHR1RDJaQUFBZjNVbEVRVlJhNTVlV2x1cDh2ZEtrU1pQQVpyTVJGeGNIUzB0TGRPM2FGWm1abVNncUt0SUV3QTJoTW5tUVBrNmRPb1V0Vzdab25zK2FOUXNBTkxPQ2xUTjRsVXBLU2pSQmFkWEh6N3AvL3o2MmJ0MktmLy85RnlFaElmanNzOC9nNU9TRXVMZzQzTHAxQzk5ODh3MFdMRmdBSnljbmJOaXdBYnQyN2NLZmYvNkpjK2ZPWWVUSWtSZzFhcFJlUzJLTk5XTEVDTHp6emp2VlhudnR0ZGNBcUFQaEV5ZE9vSC8vL2xpNGNLRlcyOUdqUjFlYitheUxJZTlIVlI5OTlCSCs4NS8vYUwwZUZoYUdOOTU0UTJ0ZitzT0hENS9MM3RiZHUzZHJIaDg3ZGt5enB6Y3BLUW16WnMzQ2lCRWpNSHIwYUJ3OGVCQzJ0cmJWOXVKKy8vMzM2Tk9uRDNyMDZLRUp6QThmUHF4MVU2bnFOZlNsNisra0phS2dseERTS3RrSitKcHMwQUJRSkpiZ2RrNGVibVhuNDNaMkh1SUxpcUNrTXViUFZWNkpDQk8vT3FiejJMUFpqWi9OWHN4aU1aajNlaThNNytXSHJyNkczYkUyWlNia3F1TzhjamNEWjJOUzBjYUNoeE5SeVRnV21RUzVRb21JZTVuZ2NsaVlPYWJteEZla2Facmt1d1krbHVweVdXKzMvUVk3RW1haFRGNmdPYzVsOFREUmJ6VjhMWjd1SHhUS2kvRmIwdWZJbDZScjlkZVE0dVBqVVZoWWlFNmRPZ0ZRei9yNit2cHE3Vi84ODg4L0FUeGR3dXJqNDZNNVZwa04xcy9QVCs5OWlWdTNia1ZPVGc0KytPQUR2UDc2NjFySHc4TENORXM1NnhJWEY0ZlEwRkJOQU16ajhSQVNZdnp2amI1N1hPczZyM0ptZS96NDhUaDE2aFMrL2ZaYlRmYm15bUMzY2dhdlVtbHBxU2JRemNuSjBRcE1FeElTc0czYk5rUkhSOFBPemc3ejU4L0g0TUdEcTEzenZmZmV3NisvL29yZXZYdGowS0JCNEhBNGVQZmRkekY0OEdEOCtPT1ArUFBQUDNIZ3dBRk1talFKYjcvOXRsN2ZLNkNlcFhad2NORHJQZVp5dVRVRzdILysrU2ZFWWpFbVRweW9jM1pXb1ZCVVMwaGw2dmVqS1JNS2hTZ3NMTlE4cjF6ZUhCOGZqK1hMbDhQTHkwdXpqUC9jdVhNSUNRbkJpQkVqQUtodkpHM2N1TEhhYTFYOStPT1BSbytMRWxrUlFrZ3JZOHZuNFNWdkQ3emtyYTdGV2lHVEl6WTNIN0c1QmJpWFg0aTdlWVVvRklrYmVaUXRHNGZOd05QeGFWSVdoVktGekFMMXJGdlYxd0YxSXFoRFZ4UHdhazlmVFlraGhtRU1Ebmdia2tTbVhwcFhJcFRnMU0xazhMaHNTT1ZLcUZRcS9PL2x6bkI3SmxOemFZWFU0TkpGeFBSNDdKb3phRmZJbjliZXRqTnp4enZ0MW1Qbm85a29reGVBeStKaGt0OXErRlFKZUN2a3BmZzk2WFBraVZOcnZTYWZaWGdDdHJvRUJBUlVTNUNrYXdZb0lTRUJVVkZSTmZZaEZvdkJNSXplczNOUlVWRTRjdVFJMnJkdnI1bjlxNCtxQ2JmQ3dzTHFuWmhwNHNTSnRSN2Z2MzgvbEVvbEpreVlVT3NNWTlXQU5TWkdkK0t6eXIvN3lqR1hsSlRBdzBQOS8wdENRZ0xhdFd0WDdYdytuNCtFaEFUODk3Ly94ZXV2djY3SndsdlYrUEhqd2VQeHRKWUhlM2w1NGV1dnYwWnNiQ3oyN2R1SG9VTnJUNGhYbFZnc3hoZGZxQk9yZmZMSkowYmZWSkRKWklpSWlNQkxMNzJrOWIxVlVpZ1UxWDZXR3VMOUFJQ2ZmLzRaUC8vOGM0MTk3dCsvdjliclZ0cXp4elNseTZ5c3JNRG44M1V1dmE0czNaV2ZuNC9Ka3lmaisrKy9SMkppWXJVVkdjWEY2dTFZTlpVMzh2ZjNOOGs0V3pvS2Vna2hSQWR6TGdlaDdpNElkVmZYWFZVQnlCVldJQzZ2RUhGNWhiaVhYNGk0dkFKVXlPU05POUFXeE5hU1h5MTc4YlY3bVZqeXV6cGh6ck5aamZlY3Y0K2RaKzdpeUxWSFdEeXhEL3c5Yk90OS9iZlhuVFNxblowVkh4cytmRW5yOWQ0QnJwZ3p2aWZhdWRuQ3hjNEM4ZWtGbUxmMU1ueGQybURDUU8zYWtTMjFaSkVLVHhQU0tGVXF6WE9GU2dXSlhBR0pRZ0c1VWdtVjZ1bTVxbWZPclh3T0ZhQ0VTbjF1RGVkVmZnV0FUZzUyNEhQMDJ3OVl5ZGJNQlNrMUhEdVV0aHJtbkRYd3NRd0VBTmp6UFBCMnUyL3dmNm1yOElyN05QaFlCR3JPRlNuSzhIdlM1OGdSSmRkOVRaN3haVjNxWSt2V3JSQUlCQkNKZE85UHJxaW9BSXZGcWpWSU1EYzN4NmhSbzVDUmtZRlZxMVpCSUJCZzNyeDVPbXVETnJaMzMzMjN4bU9scGFYWXUzY3ZBT0RGRjE5RTI3WnQ2K3hQTHBjak9qb2FBTEJvMFNMTW5EbXpXcTNVcWtwS1NtQmhZYUVwZ2ZQSko1OUFLbFVuSE9SeXVmRDA5TVMrZmZzMFFXRnRBZjRQUC94UTdYbmw4dFN1WGJzYW5DbWJ5K1ZpNk5DaDJMVnJGK2JObTRld3NEQjgrT0dIc0xhMk5yaWZYMy85RlZsWldWaXlaQW1tVHAwS2QzZDN6WEdWU2dXVlNsVXQ2RFgxKzFIcHpUZmYxUG4zOTk1NzcySFlzR0ZhTjJSU1VsTHc1WmRmYXAxZnVVeS92dHpjM1BEYmI3OWh5SkFobXRjVUNnV1dMVnVHdExRMGJObXlCVHllT3NsaFpXQmNkWGw4YXFyNnBsblZ2MDhBOFBEd1FIQ3dlaHZGb1VPSGFnejBkYW5NS2gwY0hLelZiMHRGUVM4aGhPaUJBZUJzWVE1bkMzTU04bEhmclZlcVZFZ3ZMVWRDWVRFZUZaVWdvYkFZQ1lYRnlDd3ovZjY4MXVoc3pOUFpNWWxNZ1RLUkZBN1c2dG1QOFFQOGtWbFFqalBSS2ZqazUvUDRlRlFRUm9UcS82RUlBRmEvVnowelp1V3NzcUdrc3FkWndTdjdaREVNTFBoY0RPbnVBMEJkdG1qRG9XaHdPU3g4TVNFVVhJNTJRTkJZSll0RzdqK0dyUEtXK1RNN096UUlFN3NZbHFIVVZkQWV0NkE3eVpsY0pjVytsQ1Y0cCsyM2NCR29aN01jZUY2WTZyKzUybmxpcFJDN0V1Y2dXNVNvMXpYZHpKOS9GdFhMbHk4akppWUdreWRQeHRhdFczV2VVMUpTQW9WQ2dXM2J0dFhZajdPek0wYU5HZ1Y3ZTN1NHVibmhyYmZlZ3JlM2QwTU51OEVrSkNSb0hzZkV4T2dWWk4yOGVST2VucDZJaTR0RFFFQUE1czJicDVtNWUzWlBiMmxwS2I3Nzdqdk5NdHlsUzVkcWp1M2V2UnZPenM3VkFzTDU4K2ZYZWYzYnQyL2oxS2xUOVFwYTJHdzIzbnp6VGZUcjF3OXIxNjdGMmJObmNlUEdEWHp5eVNmbzE2K2Yxdm1scGFWSVNVblIyWmRBSUlDbHBTWHUzcjJMSlV1VzRQdnZ2OWNzcDVmTDFUZUk5VjAxWU16N1Vjbkd4cWJHNUZOV1ZsWmF4MnE2NmFPcmxOU2FOV3NRSGg2dWRTd3NMQXlEQncrdThYMTd0bjd6OXUzYmNmMzZkY3laTTBlVFdackQ0U0E4UEJ4K2ZuNUlTRWlBVXFrRWk4VkNRa0lDZUR5ZTFyaUhEeCtPNGNPSEF3Q0Nnb0l3ZmZwMG5kY0cxRUgyc1dQSGtKNmVEanM3TzgxTnFiVnIxOWJZcHFXaG9KY1FRb3pFWWhoNHQ3R0NkeHNydk96NzlEOGpvVXlHeE1JU0pEd0poSk9LU3BCYVVvWUNXaDZ0dDRKU0VhN2RmNXJSZHM2dmw1QlRKTVRLZC9xaHZic3R6RGhzekJuZkU3NHViYkRseEwvWWVEZ0dqektLOGVsL3V0ZlNhM1U5L1YycVBkZDNiMjlzY2g1K09YNEhEeDhYZ2NkbFkxU2ZwMHY1bnUyejB2ZC94U0M3VUlpcHd3UGg2Nko3UDF4aitTQzRNN0liT09obG5wUzJZaGlBelRCZ25wUzU0ckpZTUdPendYNVNEb3VCK2h6V2s2OE1veTVheFhxeXRKSDE1SG5WMXhrR21uYlBIdXZzYUhqNXFxb1psM1VSSzhxeEsyayszbSsvRVhabTJzR0dSRm1CM1VsemtTbEswTkZhdDNaUDZ2ZytUN0d4c2ZEMTljVzRjZU5xREhvTENnb3daTWdRekprelIrZnhxdnRXK1h3K05tellBRDZmWDJ0bVpxRDI3TTJCZ1lFSURBelVlYXdoUlVaR0FsRHZhVDV6NWd6R2o2LzczNFBqeDQralY2OWVpSXVMdzhTSkUyRnBhUWtuSjNYWnRXZjM5SDc5OWRkUUtwVzRmUGt5dG16WmdzMmJOMnRtaFovTkdBeWcybjVlWFpSS0pmNzQ0dzk0ZUhoVW0wRTBscWVuSnpadTNJaDkrL2JoOTk5L3gvTGx5ekY0OEdETW1ER2oydXgxZUhoNHRiSkF6M0p5Y3NMY3VYT3hlUEZpckZ1M1RoUGNWd2E5K3U0Tk4rYjlxQlFmSDY4eld6TUFKQ2NuYXgzTHpxNDlZM3RWWXJHNDJyNWtmUlVVRkdqOVRBQ290dVI1MmJKbGNIRnh3YWVmZm9xWk0yZmkvdjM3Nk55NU15SWpJOUdsUzVkYXIrdm41d2MvUHorZHg2S2pvL0hUVHo4aE16TVQ0OGFOdy8vKzl6K2p2b2ZtcnZWOXg0UVEwc0FzdUZ4MGMzWkFOK2ZxSDJUS3BUS2tsWllocmFRTXFVLytwSldVSWEyMGpKWkpQK1BnUHc4aFZ5ZzF6d2NIZWVISHYyOWg5dWFMV1BMZlBwcmc4clgrL25DM3Q4U3FQNjdEMDhtcXB1NU00bkYrR1g0OThTOGk3bVdDWVJnTTZlNkQ5MTdwQW50cjdiMTNWZjE5UFJGblkxSVIzTTRKNC9vMXZiMVhvL3g5RzNzSVRZb0R6d3V1Z25iSUVqMnE4UnlodkFpN2t1YmkzYlliWU0xOVdsdGFvcWpBcnFTNWVHeEEzVjE3bmp0Y0JjLy81MkxZc0dGNDVaVlhhdnp3cTFLcGtKV1ZoVjY5ZXRYWWgwUWlxYllNdGpLTGMyMlptWUc2c3pjLzc2QlhKQkxoM0xsejhQZjN4K2pSbzdGdTNUcmN2SGtUUFhyVWZETWlLeXNMTjIvZXhBY2ZmSUFkTzNhQVlSaTgrKzY3bWhuZXlwbkFuMzc2Q1ZaV1ZyQ3hzUUdnWGtyTE1BeDhmSHdNV2dKKzZkSWxGQllXYXVvc0h6bHlCS21wcVZpeFlvWGVKWDNxd21LeE1ISGlSSVNFaEdEMTZ0VUlEdytIVUNqRWloVXJOT2NNR0RCQXE5WnpaZWJxU3IxNzk4YW9VYU53OU9oUi9QWFhYeGd6Wmd4a01oa0EvV1o2alhrL3FycHc0UUl1WExpZzgxaFVWRlN0KzlqclVsNWVYdU1TOXRvNE96dGo5ZXJWV0xseUplenQ3YkZzMlRKNGVYbGg1ODZkMkx0M0w2Wk5tNFlYWG5nQmZmcjBBWXZGZ3FPakl5NWR1Z1FIQndmRXg4ZGo1c3laUm8xMzJiSmx1SHIxS29LQ2dyQjQ4ZUpxaWVwYUd3cDZDU0hrT2JFMDQ2S1RneDA2T1ZSUFJxRUNVQ2dTSTZ0Y2lPenlDbVNWQzVGVlhvSHNLcy9McExMR0dYUWpLQ3dUNDNoa0VueWNyVkVpbEtLb1hJelJmZHVCeTJGaHc2Rm9MTjU1Qlp1bURkYnM0KzNUeVEzYlB4c0tKeHZ6T25vMmprS3B3cy9IYnVQWTlVUW9sQ29FK2puaXd4RkJhT2RtVTJmYjhGdXArT0hvTGJCWkRBWjI4OFNKRzBuSUx4RWhyNlFDK1NVaWZEd3FXQ3RKRjJsOC9aMG40YytVNWJXZVV5VEp4czVIbitPOTlodGd5YkdIUkNuQ251UUZlRnhoV0ozbkFVNlR3T2haWnN1VWZIMXJ2OW1SbnA2T2lvb0tlSG5WWEZaTEtwVnE5aUpXcFd0WmFDVkRzamMvTDRjT0hVSlpXUmsrL1BCRERCdzRFTnUyYmNQbXpac1JGQlJVNDAyQkF3Y09JREF3c01ia1FnQnc5ZXBWaElhR2FnSmVxVlNLaUlnSXFGVC8zOTZkUjBkWjMzc2MvOHhrUXBiSmtKVkFnaEFVRUJRaUtHQVJsSXFGZTVWR09QYWNDbHpsZXFxMFdraFBoWVpRWlRtR1M5TnF0WVVjYmFwQlFhMWNsbnE5UkxhZ2Nqbnh1b0Rnd2VKU3NXQWdFRzhJV2NneXlVeG11WDhNbVRKa204Q0V3TVA3OWM5aytUM1BQR1E0eVh5ZTMrLzMvWHBWVmxibUwyelZucnE2T3RYVjFTazFOVlVmZi95eDNuMzNYVFUzTit1KysrN1RsaTFiTkg3OGVJMGZQMTRlajBmNzkrL3Y4QVpGVnd3ZlBsejUrZmxhdFdxVkhuamdnWUR2SlNZbWF1VElrWjJlWSs3Y3VkcTdkNitLaW9vMGZmcDAvLzdsWUdaNkwrVDFPRmQzdGl3cUxTMzF6K1ozUlhGeHNWYXVYS2xKa3lacDRjS0ZpbzZPMXJwMTY3Umh3d1l0WHJ6WVA3UGZjaU5reXBRcDJySmxpK3gydXlJakl6VjVjbURkQ0tmVEdkQ1B0ejBmZlBDQjB0UFQ5ZUNERCtyTW1UUDY3TFBQMmh6WEU2c3JMalZDTHdEME1KT2t4S2hJSlVaRmFtUTd5ekVibXB2MWYvVjJuYlkzcXJMUm9jckdSbFUyTnFtcXNVbW43YjdIeXNZbTFUUTVkR1dWT1dydDVaMkgxT2gwNmI2SlE3VnUxeGYrcjArNzlUbzFPbDBxcjdhM0tselZYdUQxZXIwcXJhaFRUWDJUcXVzZHFxbHZDbGlPSEl4R2gwdGJQdlROK2owMVo0SW1qZ2grLzl6Ykh4LzFGNTc2NDM4ZENQaGVWQytMdi9LMEpOVTNOZXZoNTlyZVMzcnVHSFMvRzJMdjBEWFc0VHJSMFBHTWJaWHpwTllkeWRLUEJ5N1hqckxuZGJ6aFVKZWVwMDlrbXRMakw2NGljWGRwbVEwYk1XSkV1MlBzZG51YlZZYXZKQ1VsSlhyampUZVVscGJtYndNMFo4NGNyVjY5V3ZuNStmNDl1dWVMaTR2VHVISGpPanozNGNPSDlmNzc3NnVnb0VCaFlXSGF0V3VYN0hhN3BIOFdkenZmWTQ4OXBzbVRKMnZtekpuNjYxLy9xdlhyMSt1ZGQ5N1Jva1dMNUhhN1ZWQlFJTFBacklLQ0FqVTErYmJNYk51MlRYbDVlYTNhSEYwTXE5WGFacS9kWUVWRlJlazN2L21OK3ZYcko3UFpMSWZESVVsdDNpUTUxNFcrSHBKdnBjSDY5ZXNWRTlOeFFjRHpYWGZkZFZxL2ZyMy81a1I3amg4L3JxcXFLbjN2ZTk4TCt0d2xKU1ZLVEV4VWVucTZzckt5L0V2UnZWNnYzbmpqRFUyY09GSGw1ZVhLemMxVmFXbXB2eGpWOU9uVDllYWJiNnFvcUVnelo4NXNOYnRjWFYydHJLeXNvSzdoMEtGRG5ZN3Q2RWFWVVJCNkFlQUtZQTBQMStENFdBMk83M2cvcU52alZZM0RvVHFIVTdYT1p0VTduYXAxT0ZYbmJGYmQyVWZmNTA3Vk81dmxjTHZWNUhLcnllVlMwOWxLdWkwZjk0UkQzNTdXTzUrV0tEa3VXdjh5WmxCQTZKV2tHYmNOMGFrYXU3NDhYcW1hZW9mT05QaUNiRTFEeThjTzFaeDlsSHdGc000UGtsTnVHYVRNNTk4Titwck83ZGY4OHM1RGVubG41OEVtT1M1YXYzdGtrc1lONnlleldVcEppRkgveEJpbEpNWW9KY0dxbEFTcllxMkJiLzQ4SGw5QVI4OHp5YVM3VXpPMTlzampjbnM2M25wd3V1bTQ4Zy9QN1hCTWU4OXhUK3A4bVUyWFg1VmpyOWVyb3FJaXBhV2xLU1VscGMweExwZExUcWZ6Z3BaNlhpNnFxcXEwZE9sU2VUd2VMVml3d0QrTCtNTWYvbEM3ZCs5V1lXR2hFaElTV3MxMlNsSkdSb2JpNCtQVjBORDJmdmlXYXNXbHBhWGF1WE9uN3JyckxyMysrdXZLeU1oUVlXR2hmMXhOVFkxT25EaWhrU05INnB0dnZ0R1JJMGZhckR4c05wdVZuWjJ0MnRwYXJWMjdWcE1tVFZKU1VwSUtDZ28wYmRvMGpSbzFTczg5OTV6NjkrK3Y0Y05iVjRmdkNlY1dOR3NKNkIyRjNvdDVQWUp0WnhWTXk2Szh2THlBbGtFdHRtelpJc20zZkR0WUd6WnMwTzdkdTdWKy9mcUFjTnV5REg3ZnZuMzY3cnZ2ZE8yMTF3Yk01dHBzTnZYdDIxZWxwYVZ0enNJbUppYXFvS0NnMCtmLzZVOS9xc21USjNmYUh1cHFRT2dGQUFNSk01djhzOFlYd3l2SjZYYkxjVFlRdTcxZXVUMWVlYnhldWJ5K1I0L0hLNWZYSTgvWjd6Mnl0ZjNpSnNGb2FHclcwNXYyeXV1VkhwbzZRcGF3MW1IZ0gyVTErc1VMSFQ5UHVNV3N1TE9CMG13MmFjck5hWXF6UmlndUprSnhNWkd5aEprdU9Gd0dlNXo3N096dUEzZmRvQWZ1YXYzbXFTMjlvM3ZwemVVek9oelRIZFdiMGJacm9tL1FQYW0vME5ZVGYreVc4MDlOL1ptdXN3VmZlTzFTS2k0dVZrbEppUjU5OU5GMng5VFcxa3BTcDdOamw2dXlzakl0WGJwVTVlWGxtamR2WHNDTXRzbGswckpseTVTWm1hbDE2OWFwb3FKQ1AvLzV6d01DVzN2TG1sdCtMb3NYTDlhWFgzNnA0Y09IcTdDd1VILy8rOTlsTXBuMDBFTVBCWVRlcXFvcVpXVmxhZWZPbmRxelo0OU1KcFB1dlBQT05zOXRzVmkwZlBseUhUMTZWTW5KeVNvdkw5ZW1UWnVVa3BLaUpVdVc2TEhISGxOT1RvNys5S2MvS1Q3KzR0dTRoVko5dmE4NmZzdSs3L05kN092eHkxLytzdE5yV0wxNnRjYU9IYXVKRXlkMk9LNnRHejBIRGh6UTFxMWJOWERnd0M2RjNzcktTa1ZGUmNsbXMrbnR0OS9Xa0NGRE5IYnNXTjEvLy8zS3pjM1Z2SG56bEpHUkVYQ013K0ZRVGs2T3lzcktsSnFhcXQvKzlyZDYrdW1uTlhUb1VQOFlpOFVTOVA1Y204MTJWZS9sYlVIb0JRQzBZcElVRVJhbWlMQXc5WTRJcnRybXhmcTg1TFRLcSswYWtaYWtxYmNNYW5OTVNvSlZkOTQwd0I5ZzQySWkvaGxvcmI3UFc1WU1ULzMxWm4rVjUvTUZXNmxaa3VvYm0zVmZ6bjkzK2JqT05Mczhhbks2Wkl1K05EOWZkTjNZeEF4Vk9VN293NHJOSVQzdkxRblRkRnVmMFAxZkNxWGEybHJsNStjclBqN2UzdzZsTGZ2Mzc1Y2svNTVmajhmalg4TGFHYS9YMjI2Ym1CYmR1V3k2dUxoWXExZXZWbTF0clg3eWs1KzBLc3drU2ZIeDhYcjIyV2VWbloydGJkdTI2ZURCZzVvN2QyNmJiWHhhdU4xdXZmcnFxNUtrOHZKeTVlWGx5V2F6YWZ2MjdkcXdZWU4rLy92ZnQrcC9XMUZSb1lTRUJEbWRUaFVWRlduTW1ERktUUFJ0YzJuWjMrbHdPUHdCTHpvNjJyK245dXV2djVZa0RSczJUUEh4OFhyaWlTZVVuWjJ0Tld2V3RGdHgrMks5OWRaYmV1dXR0N3A4WEVzTG9yYjYvNGJpOVRnL09MWmw5ZXJWR2p4NGNGQmp6N1Y3OTI3OTRROS9VSGg0ZUxzOXFFMG1rNzlDZFF1djE2dGp4NDVwNE1DQmlvaUkwS1pObXdLK241dWIyK284cDA2ZDBvb1ZLM1Q0OEdGbFpXWHA1cHR2MW9JRkM3Unc0VUl0WExpdzFkNWVCSS9RQ3dDNExOdzZySitHcE1acDBZL0h5ZFJPWFo5WWE0U1cvRnZ3ZDlrdko2ZHJHL1hWOFVwOWRieEtYeDZyMU9HVFZacDNiOWY3QytQU21wcjZxSHFISjJ2WGQvbnllRDJkSDlDSkg2UThvdHVUWi9kSThhck9PSjFPNWVUa3FMS3lVazgrK2FRL2VOYlgxeXN2TDArSmlZbUtqSXhVVTFPVHRtL2ZMclBaN0MrZWRQRGdRUzFldkRpbzV6bHg0b1NtVDUvZTRaanUyR040N05neHZmTEtLL3J3d3c4VkhoNnVSWXNXZGRqdUp5VWxSUys4OElLZWVlWVo3ZDI3VnprNU9SbzBhSkR1dnZ0dXpaZ3hvMVZScGJDd01OMXh4eDFxYm03V3lwVXJaYlZhVlZoWXFJMGJOMnI1OHVYK3NHcTFXclZ2M3o2NTNXNFZGaFpxNk5DaDJyTm5qODZjT1JNUXlGcjZzajcvL1BPYU1HR0NUT2Y4WW14c2JOU3JyNzZxdm4zN2FzZ1FYNTJDMGFOSDY4a25ud3haUWF1MmpCZ3hvdFZNNS9sOW5EZHYzcXlLaWdxbHBLVElack9wb3FKQ0d6ZHVsTVZpMGJCaC8reEozZDJ2eDhXcXFLalFTeSs5cEQxNzlzaG1zK21wcDU3UzlkZTNYV2s5T1RsWm4zenlpVFp0MmlTYnpTYTMyNjFQUC8xVTFkWFZtalp0bWlTcHVibFpicmRiRVJFUk9uMzZ0Q1Q1SzI5N1BCN3QyTEZETDczMGtweE9wN0t6c3pWbHloUkowcXBWcTdSa3lSTGw1dVpxOSs3ZGV2amhoOXN0UkZkV1ZxYlkyRmhGUmticXlCRmZuL0JnMjBRWkhhRVhBSEJaTUpsTWV2Wm5kd1lVZDdxU1ZaeXhxMmgvaWI0NVdhMnZUMVNyc2pad1ppczZJbHg5WXJ1bjRqUkN4eVNUeHZmNWtaSWpCMm5ieVZXcWRKeThvUFBFOWVxcmUvci9Rc042M3hiaUt3eWRnd2NQNnZQUFAxZEdSa2JBakZKTVRJd09IRGpnWDdvcitaYjN6cDgvWC8zNitkcUhEUmd3UUptWm1aZjhtb05WV1ZtcCtmUG55K0Z3YU9qUW9jck96ZzVxeVdmdjNyMjFjdVZLRlJjWDY1VlhYbEZKU1VtSHZWcnZ2ZmRlWldSa3lHUXk2ZjMzMzlkcnI3Mm0zTnhjalI0OTJqOW05dXpaV3J0MnJmNzg1ejhyS1NsSksxYXNVR3BxcWhvYkd6Vmh3Z1QvdUVtVEp1bWpqejdTcmwyN3RITm42eUozQXdZTTBCTlBQQkVRaHR0YkdoMHExMTkvdldiTm1oWHd0Zk5EcjhQaGFEVWJIQkVSb2N6TVRQK3k2MHYxZWx5b2hvWUdaV1ptcXFxcVNtUEdqTkd2ZnZVcjllblRwOTN4Q3hZc1VGNWVudGFzV2VNdlVoWWRIYTJwVTZkcTl1elprbnlGelI1Ly9ISC9NZUhoNFVwUFQ1Y2tyVml4UWg5ODhJR1NrNU8xWk1rUzNYampqZjV4U1VsSnlzdkxVMzUrdnJadjN5NjMyOTNtTExFa0xWeTRVSldWbFFGZkM3YlZrOUdadk8yVmp3TUFvQXZHdnJ4UiswZWZDZWs1NzEvNXRxcnJteTVvV2ZIVVgyOVdaQytMM2w3UmVxbGNWOVRabmZyUkNsOEJrNjVjUjNtMVhROCt2YzMvK1lBK05vMUlTOUtOYVltNllXQ0MwcEo3Kzkrc1R2MzE1aTd0NlEzVk11dXhCMk8xLzVHWklUblgxY0FqdHo2dDNLN2k4citvdHZsMFVNZFlMWEc2dmU4czNab3dRMkhteTNQRzVjVVhYOVF0dDl5aWNlUEc2ZENoUXhvNWNtUkFrSko4U3pXZFRxZWNUcWZDd3NJVUhYM2wzYkI1NzczMzFOVFVwR25UcHJYNjl3WEQ2L1hxcTYrK0NnZ2tIbzlIMzM3N3JRWU5HdFJtdjl5NnVqclpiQmZYbHN6bGN2a0xRYlVJRHcvdnRCSnlaMTU3N1RYRnhzWnF4b3lPZisrMCtPU1RUOVN2WHovL0RIU0xzckl5V2ExV3hjYjZDaTNhN1hhZE9uVktEb2RETHBkTEZvdEZBd1lNYVBWL3BqdGVqNDZzV2JOR28wYU42clRxZG91Ly9lMXZhbWhvMEcyM2hlWkdWV05qbzRxTGkrVnl1V1EybTNYVFRUZXBmMzlmTjRDS2lncHQzYnBWczJiTjZuQnAveGRmZktHVWxKUjI5NVR2MkxGRDVlWGxjcnZkc2xnc0dqVnFWTUFObDZzWm9SY0FFQkpHQ0wwdXQwZW56elFxTmlaQ1ViMThNd2YvODlseDVmN24zcUJDNmZuKzh0Nlh1clpmckVZT1NtcFZyZm5jcXRLbEZYVXltMDNxbjloeHE0MlRsZlh5ZUx6KzNyNy9PdlphemZ6K3NBNlA2UWloOThKNHZCNTlXLytwL2xHM1R5ZnNYNm5LVWFZbWQ3MWtraUxNVmlYMFNsRnE5SEFON1QxT2cyM2paRmJyTUFRQXVIUlkzZ3dBd0ZsT2wwZHpudGt1U1RLWkpFdVlXYzB1M3o3TzBZT1R1M3krQjMvUS9nekUrWldndTlLeXFHVmNUWDFUSnlQUkhjd21zd2JieG1xd2pXV0RBSEFsSVBRQ0FIQldkSVJGU2IyalZGblhLSy9YVjJFNU9pSmNvd2YzMGZ6cE40ZjB1VUpaQ1JvQUFMU1A1YzBBZ0pEb2p1WE5QY25yOWUwWk01c3Z2eXE3b2NMeVpnREExWUNaWGdBQTJtQXk2WUtLcXdBQWdNdEw2KzdLQUFBQUFBQVlCS0VYQUFBQUFHQlloRjRBQUFBQWdHRVJlZ0VBQUFBQWhrWG9CUUFBQUFBWUZxRVhBQUFBQUdCWWhGNEFBQUFBZ0dFUmVnRUFBQUFBaGtYb0JRQUFBQUFZRnFFWEFBQUFBR0JZaEY0QUFBQUFnR0VSZWdFQUFBQUFoa1hvQlFBQUFBQVlGcUVYQUFBQUFHQlloRjRBUUVoRVdTeXl1MDA5ZlJrSWt0MXRVblM0cGFjdkF3Q0Fia2ZvQlFDRXhEVzlZM1RVd1orVks4VlJoMW5YMkdKNitqSUFBT2gydkRzQkFJVEU5OVA2cTdDcVYwOWZCb0pVV05WTGs5TDY5L1JsQUFEUTdRaTlBSUNRbUpNK1RCODU0blNnbmlXemw3c0Q5Ulo5N0lqWHY2Y1A3K2xMQVFDZzJ4RjZBUUFoWVEwUDE3TGJiOVd5WTFFRTM4dllnWHFMbGgyTDB0TGJ4N0duRndCd1ZUQjV2VjV2VDE4RUFNQTQ5cFdWNnovK2Q1OXVpNmpSOUFTbnJvdndLRHFNUHpVOXllNDI2YWpEck1LcVh2cklFYWRsdDkrcVcxUDc5dlJsQVFCd1NSQjZBUUFoMTlEY3JOY1BmYTNpWXlkMW9xNWU5bVpYVDEvU1ZTMDYzS0pyYkRHYWxOWmZjOUtIeVJvZTN0T1hCQURBSlVQb0JRQUFBQUFZRm50NkFRQUFBQUNHUmVnRkFBQUFBQmdXb1JjQUFBQUFZRmlFWGdBQUFBQ0FZUkY2QVFBQUFBQ0dSZWdGQUFBQUFCZ1dvUmNBQUFBQVlGaUVYZ0FBQUFDQVlSRjZBUUFBQUFDR1JlZ0ZBQUFBQUJnV29SY0FBQUFBWUZpRVhnQUFBQUNBWVJGNkFRQUFBQUNHUmVnRkFBQUFBQmdXb1JjQUFBQUFZRmlFWGdBQUFBQ0FZUkY2QVFBQUFBQ0dSZWdGQUFBQUFCZ1dvUmNBQUFBQVlGaUVYZ0FBQUFDQVlSRjZBUUFBQUFDR1JlZ0ZBQUFBQUJnV29SY0FBQUFBWUZpRVhnQUFBQUNBWVJGNkFRQUFBQUNHUmVnRkFBQUFBQmdXb1JjQUFBQUFZRmlFWGdBQUFBQ0FZUkY2QVFBQUFBQ0dSZWdGQUFBQUFCZ1dvUmNBQUFBQVlGaUVYZ0FBQUFDQVlSRjZBUUFBQUFDR1JlZ0ZBQUFBQUJnV29SY0FBQUFBWUZpRVhnQUFBQUNBWVJGNkFRQUFBQUNHUmVnRkFBQUFBQmdXb1JjQUFBQUFZRmlFWGdBQUFBQ0FZUkY2QVFBQUFBQ0dSZWdGQUFBQUFCZ1dvUmNBQUFBQVlGai9EM0RYenRWOGNIcm1BQUFBQUVsRlRrU3VRbUNDIiwKCSJUaGVtZSIgOiAiIiwKCSJUeXBlIiA6ICJtaW5kIiwKCSJWZXJzaW9uIiA6ICIxMCIKfQo="/>
    </extobj>
    <extobj name="C9F754DE-2CAD-44b6-B708-469DEB6407EB-2">
      <extobjdata type="C9F754DE-2CAD-44b6-B708-469DEB6407EB" data="ewoJIkZpbGVJZCIgOiAiMjM4MjY0NzM4NDU4IiwKCSJHcm91cElkIiA6ICIyODA3NzQ5NTUiLAoJIkltYWdlIiA6ICJpVkJPUncwS0dnb0FBQUFOU1VoRVVnQUFCVEVBQUFHaUNBWUFBQUEvVG9JSEFBQUFDWEJJV1hNQUFBc1RBQUFMRXdFQW1wd1lBQUFnQUVsRVFWUjRuT3pkZVp5TmRmL0g4ZGQxMWxrTnhoZ2orNjVzSlZLcHFOeVVpbTVKMmxOM0c5S2l0RWp1eW5LTE8zNGgwaVpLaWl3SmRWZVdLRm15aSt6Yk1QWVpzNTMxK3YxeE9zY2NjMllUbWU3Ny9YdzhQSnh6WGRlNXJ1ODVjMlk0Ny9sOHZ4L0RORTBURVJFUkVSRVJFUkVSa1ZMS2NyNEhJQ0lpSWlJaUlpSWlJbElZaFpnaUlpSWlJaUlpSWlKU3FpbkVGQkVSRVJFUkVSRVJrVkpOSWFhSWlJaUlpSWlJaUlpVWFnb3hSVVJFUkVSRVJFUkVwRlJUaUNraUlpSWlJaUlpSWlLbG1rSk1FUkVSRVJFUkVSRVJLZFVVWW9xSWlJaUlpSWlJaUVpcHBoQlRSRVJFUkVSRVJFUkVTaldGbUNJaUlpSWlJaUlpSWxLcUtjUVVFUkVSRVJFUkVSR1JVazBocG9pSWlJaUlpSWlJaUpScUNqRkZSRVJFUkVSRVJFU2tWRk9JS1NJaUlpSWlJaUlpSXFXYVFrd1JFUkVSRVJFUkVSRXAxUlJpaW9pSWlJaUlpSWlJU0ttbUVGTkVSRVJFUkVSRVJFUktOWVdZSWlJaUlpSWlJaUlpVXFvcHhCUVJFUkVSRVJFUkVaRlNUU0dtaUlpSWlJaUlpSWlJbEdvS01VVkVSRVJFUkVSRVJLUlVVNGdwSWlJaUlpSWlJaUlpcFpwQ1RCRVJFUkVSRVJFUkVTblZGR0tLaUlpSWlJaUlpSWhJcWFZUVUwUkVSRVJFUkVSRVJFbzFoWmdpSWlJaUlpSWlJaUpTcWluRUZCRVJFUkVSRVJFUmtWSk5JYWFJaUlpSWlJaUlpSWlVYWdveFJVUkVSRVJFUkVSRXBGUlRpQ2tpSWlJaUlpSWlJaUtsbWtKTUVSRVJFUkVSRVJFUktkVVVZb3FJaUlpSWlJaUlpRWlwcGhCVFJFUkVSRVJFUkVSRVNqV0ZtQ0lpSWlJaUlpSWlJbEtxS2NRVUVSRVJFUkVSRVJHUlVrMGhwb2lJaUlpSWlJaUlpSlJxQ2pGRlJFUkVSRVJFUkVTa1ZGT0lLU0lpSWlJaUlpSWlJcVdhUWt3UkVSRVJFUkVSRVJFcDFSUmlpb2lJaUlpSWlJaUlTS21tRUZORVJFUkVSRVJFUkVSS05ZV1lJaUlpSWlJaUlpSWlVcW9weEJRUkVSRVJFUkVSRVpGU1RTR21pSWlJaUlpSWlJaUlsR29LTVVWRVJFUkVSRVJFUktSVXM1M3ZBWWlJeUYrWG1aTk4xdHladUg3NUdkK2hnNWl1M1BNOUpCRTVqZUdNd2xxeEVzNUxMaVAyeHM0WTBUSG5lMGdpSWlJaUlpVm1tS1pwbnU5QmlJaklYNDk3NDFveTNuMEwzOUhENTNzb0lsSk0xc1FreWp6VUc4ZEZUYy8zVUVSRVJFUkVTa1FocG9pSWxKaDc0MXFPLzJ2QStSNkdpSnloY3YxZVZaQXBJaUlpSW44cFdoTlRSRVJLeE16Skp1UGR0ODczTUVUa0Q4aDQ5eTNNbk96elBRd1JFUkVSa1dMVG1wZ2lJbElpV1hObmhrMGhOd3dUUjZXRE9Nb2V4N0I3enVQSVJDUVMwMlBIZmFJYzdvT1ZNRTBEQU4vUncyVE5uVWxjbHp2UDgraEVSRVJFUklwSGxaZ2lJbElpcmw5K0RydnZxSFFRWjlJaEJaZ2lwWlJoOStCTU9vU2owc0d3N2E3Vnk4L1RpRVJFUkVSRVNrNGhwb2lJbElqdlVIZ1E0aWg3L0R5TlJFUks0dlR2VmQraEErZHBKQ0lpSWlJaUphY1FVMFJFU3NSMDVZYmRWd1dteUYvRDZkK3JabTV1QVVlS2lJaUlpSlErQ2pGRlJFUkVSRVJFUkVTa1ZGT0lLU0lpSWlJaUlpSWlJcVdhUWt3UkVSRVJFUkVSRVJFcDFSUmlpb2lJaUlpSWlJaUlTS21tRUZORVJFUkVSRVJFUkVSS05ZV1lJaUlpSWlJaUlpSWlVcW9weEJRUkVSRVJFUkVSRVpGU1RTR21pSWlJaUlpSWlJaUlsR3EyOHowQUVSRVJFWkZ6eHAySlo4VTcrTGQ5Zy8vRUh2QmtoM2JacitxSDdiTEg4RzMvRHZlTUI4LzRFbzViMzhOYSt6cWRSK2ZSZVhRZW5lZjM4M2gvK1JEUDl3UEJIb09sYkRVc2RmNkd2Y1hENElnNzQzT0xpQ2pFRkJFUkVaSC9TdjdkUzNCLy9SeG1SbXJrL1duci91UVJpWWo4Yi9DbnJRL2M4R1RqUDd3Wi8rSE4rRFpPdzlGK0dKYnFyYy92NEVUa0wwdlR5VVZFUkVUa3Y0NS85eEpjbjk5ZFlJQnBsSzJPRVpmeUo0OUtST1IvZ3hrTU1mTnV5MGpGOWZuZCtQY3NQUThqRXBIL0JvWnBtdWI1SG9TSWlQeDFwTjNiS2V4K21TWnJ6OU5JUktTa010WTFEYnVmL05Hczh6U1NjOHlkU2U2SGZ3c0ZtRVo4Q3ZaclhzUmErMXF3eDU3bndZbUkvQS94Wk9IYi9qMmVSWU14VHg0QXdDaFRtYWo3djlIVWNoRXBNVlZpaW9pSWlNaC9GYytLZDhJQ3pLZ0h2c1hhNEdZRm1DSWlmelo3TE5ZR054UDF3TGNZOFlIcWR6TWpGYytLZDg3endFVGtyMGdocG9pSWlJajhWL0Z2K3laMDIzN05pK0JRZUNraWNsNDVZZ00vajMvbjMvYWY4emdZRWZtclVvZ3BJaUlpSXY5Vi9DZjJoRzViYTE5N0hrY2lJaUpCMWxxbmZoN24vVGt0SWxKY0NqRkZSRVJFNUwrTEovdlViVTBoRnhFcEhmSld4WHV5enQ4NFJPUXZ5M2ErQnlBaUlpSWljalk1NzU2Ri8rQjYvR25yenZkUVJFUkVST1FzVVlncElpSi9PUjZmeVpFc1B3Y3lUYUlzSmtseEZpckVXakdNOHoweUVTa05MSldhWXFuVXRPZ0RSVVJFUk9RdlF5R21pSWo4SlhqOThQRTJCNzhZVmRrZld3MTM1WnI0NjFRQmR5NjJ3L3VKMzdPRlNobDd1YVBDUVpxbm5Fb3oxeC95VTZlY1FiUmRDYWZJL3dyUGt1R2gyL2JXZmMvalNFUkVKQzlIaCtGRkh5UWlVZ0NGbUNJaVV1cDl1OWZHWkZjRDBqdjlBMnR5Q21adUR2NHR2MkxidngxL21RUjhGMTFLOXZVM3M5T3c4TnJTNzZpNi9BditXVCtOYnc5RTg4NDZQL003ZWM3M1V4Q1JQNUYzMmVqUWJZV1lJaUtsaDdYUmJlZDdDQ0x5RjZZUVUwUkVTclhSdjhidy9VVjNZTG02QThhR1ZTUjlNWW9ML2Z1NUt0cEZuRGVHSEsvSnJoOHNMUGZGc3FOQ0ZmeGRIaUcxNWRVOCtzbGJlQnBmU2lQdkhHeVdYZWRtY0JZYnRpYmQ4ZjMyRldiMnNYTnpqVE5neEpRL28vRVk4U21ZSncrY2d4R1ZCZ1pZN2VCekYvOGg5bWp3KzByMm1ETmdPTXRndWpMTzZUVkVSRVJLQS8rQjFhSGJscFNMeitOSVJPU3ZTTjNKUlVTazFCcjdhd3pmdFgwSzQ2cS9FZlhSY0I1ZTlRWkR5eC9nenVob2FwV0pvbEpsRjNXcWVybTJqcHNYR3A1Z1ROSWFtcjc3Skw0MXkvRGY5elNXaXkrbm11ZlFPUnVmcGZJbDJLOS9qYWlIZjhMZStsbXduT1hmRFpia2ZMWW9yUFU3NHJ6ak01d1BmSWVSV0xkazE3TEhFdFhqTzJ3dEh3WERHdHBzeENWalJDVVUrbENqekFVWXp2aVNYZS9QWmhoRVBiUUlXN043QXQycWJjNGkvOWl2ZlFYbm5kTXhFcXFjdzNGWmlIcDhKWTViM3NaYXA5M1pmdy9KWDVyUDV6dG41ODdPenNibGNwMlZjN2xjTHJ4ZTcxazVWOUNoUTRmWXMyZFB2dTFyMTY1bDFhcFZaM3hlMHpRNWVmTGtIeGxhUkZ1M2J1WEFnZEw5U3lEVE5QbjExMS96YmYvdXUrOVl1blRwV2JtRzMrOW42dFNwSERseUpPeTYrL2Z2LzBQbk5VMlRWYXRXWVpybUh6clBsaTFibUR4NWNzVDNmbVptSnBNblQ4YnRQcmUvdVBvajB0TFMyTEZqeC9rZXhoL2krdmpXMEI4UmtaSlNpQ2tpSXFYU3QvdHNmTnVvTzlZR1RZbC81NThNaVZ0T0MxODhWaXZFSkdWalpEbng3VTNDdXk4Ui80RkVmUHZMYzNoSElsdXRsYkUwYklidlpBWTVQL3lIRGtsbi84TnFrSC9mOHNDMFZac1RXNnVlT05yL0srSnhnUVlqSlYrVDAzbmJSSXlFYWhGT2FNTW9Yd3RybmI5aHYrSkpuRjBuRWQxek5ZNmJ4MkNwMGhJanVoek9ycE14RXFvVysxcldhcGVEUFFiNzFjL2p2SE1hMktJQU1CS3E0bnpnVzZ4MU8yQTR5K1QvRTFVV3h5MWpjZDc1UlltdTk2Y3ovUmd4RmJCZi94clJmVFlTL2VTV0l2L1lHdCtCSmJreHpudm1ZS2w0NFJsZjJraW9GcWpxak1SaUE2c0RhNzBiY0hTZWdPT1dzWUdLVWNPaVFQTXZMQmdVcGFXbEZScEV1bHd1bm56eVNYNzU1WmVJKzN2MTZzWDQ4ZVBQT0d6Y3ZuMDdmZnIwWWVIQ2hmbjJ6WjA3bDRjZmZwaE5temFkMGJuek9uRGdBUGZlZXkvVHAwOG5KeWZuak00eFlzUUloZ3daUW5aMk5nRC8rYzkvNk4yN055dFdyQWc3N3J2dnZ1UDU1NTluK1BEaFpHWm1udEcxN3J6elRrYU5Hc1hldlh2UDZQR1JmUG5sbDl4MzMzMzgrOS8vUG12aGNFRmNMaGRmZmZVVkV5Wk1LUEpZcjlmTDk5OS9qOS92eHpBTSt2VHB3OU5QUDgzcTFhZXE0UllzV01EQWdRUHAzNzkvaWNjK2V2Um9YbnZ0TlhidjNnMkF4V0xoL2ZmZjU4NDc3MlRpeElrQS9Qenp6eno1NUpPaFk4NkVZUmc4Ly96ejlPalJneGt6WnB4eGFMNXYzejRtVHB6SUF3ODh3UHIxNjhQMmJkbXloWWtUSi9MZ2d3K3lmUG55TXg1cmNjYzJmdno0RW4vL3JWaXhna2NlZVlSQmd3YUZ2bGRLd3UxMms1V1ZCVUJHUmdaK3Y3L0U1eEFST1ovMHYyTVJFU2wxZkg2WWxGa0h5MVh0c1gwK2pwZktiU0w2UkRuaWtqTnhuWWpHZnpnQmcveS9pWnQvUElkYVVSQS9xaTlKVmgvVms5SnBXTXVLeDJkaXQ1NmJ4ajZlSDBkaWJkZ1pJNkVLMW9hZDREOHZnVGMzdE4vYXNET09HNGJqWGYwUm5nV3ZGdi9FVmdlV2FsZmd2R3NtdnQvbVlzUWtZc1JWeElpdmpCRlhNYXhhTWg5dkx2amMySzk2RHZmY3A4QmY5QWNxYTUyL2hXNzd0bjkzNmpsNGNqQmlrM0IwR2xma09aeDN6Y0kxK1diTWpEOVdjWFBPK0Z4Z3RXTm1IOEZNMzFmazRaYVVaZ0Q0OTYvQ2YzaExvY2NhempLUmQ4UlZ4SG5iSlB3SDF1Q2UvVGhnbnZhNFV4V3N2azB6Y005OUdpT3FEUGFPL3dmdWs3am45QUh6M0ZYanlkbTNmdjE2bm43NmFYcjI3TWxYWDMxRlRFd01vMGFOaW5pczArbGt5NVl0OU92WGp4NDlldEM5ZS9ldy9kZGVleTN2dlBNT3YvMzJHOE9IRDhjd1N2WnpyR2JObXNUR3hqSm8wQ0RtekpuRFAvLzVUMkpqWS9GNnZjeVlNWU5EaHc0eGRPaFFCZzhlVEtWS2xiRFp6dXlqUVZSVUZJY1BIMmJjdUhIczNMbVR2bjFMdmc3cDlkZGZUOSsrZmRtNmRTdERodzZsVTZkT1RKa3loUUVEQmpCczJEQWFOMjZNMysvbnA1OStBaUFySzR0ang0NFJGeGRYNkhtLytlWWJqaDgvenQvLy9uZnNkanVHWWVEeitmanFxNitvWGJzMlZhdWVuVisrOU96Wmt3MGJOakJ2M2p5U2twSzQ1NTU3UXZ1V0xsMksyKzJtYmR1MlJaN253dzgvNUc5Lyt4dVZLMWNHd09QeGtKYVd4cjU5KzlpeFl3Y2JOMjVrN2RxMW9iRFI3L2Z6eUNPUEZIZytxOVhLMEtGRCtlQ0REK2pac3ljT2g0TXRXN2FFWHJmYzNGeldyRm1EeldhamUvZnVPSjFPQUhiczJFRkdSZ2JObWpVcmRMelhYWGNkVHozMUZELysrQ1AvL09jL2FkbXlKVTZuRTd2ZHp0MTMzdzNBOU9uVFNVOVBaK3JVcVR6NzdMTWxmaDhIR1liQnZuMzd5TTNOUGVQM2FqQklyVmV2SGcwYk5nemJ0M2J0V2dDT0h6OU9ZbUxpR1ozL2wxOStZZVRJa1NRbko0ZkN3a2k4WGk4N2QrNWs0Y0tGakIwN2xuTGx5dVU3Smljbmg1VXJWM0xWVlZlRnR0MTAwMDBzVzdZczlJdUpsMTU2S2V3eGUvZnVKVGMzbDdwMTg4L0dTRTlQNS9ISEg2ZE5telpjZGRWVlBQLzg4enp4eEJOY2UrMjFaL1JjUlVUT0I0V1lJaUpTNmt6WmFpZmoxc2ZnMEVHdU8vSWpaWjFsaVVyS3hIVWtGaU83Z0lvMjRQNUt3USt6Z1lEUDczZmc4eHpsbGUwSkRLeDNBc2NaQkpuMnE1N0RVcXVJRDU1UnZ3ZFlGaHZPdTJaaU9HSXgzWUVLSVV0U0E4REExcndINXNsVXZDdmZMZFoxalRJWEFBWkdUSGxzemU0R255ZHdUbmNXL3NPYk1hd08vQWZXWUdZZXhEeDVJUEFuSXpYd2QwblhWN1JGWWExL0l3QytIUXZDbXFLWWVRSlovK0hOa0pzZS90am9zbGdxMUE4OGR1TzAwaHRnQXFiUGd3SDR0c3pGODkyQUlvK1A3cnNMQVArQk5VVUdpYzY3WjJHVXExbmdmbXQ4Q3RGUHJBZEh3WUdMOWNKYmliNHdmSHFkdyt2Q1BhOHZwNGVmVW5wOTlORkhPSjFPYkRZYnUzYnRvbWZQbm9VZTczQTRLRk9tVEw0QUU2QjkrL1pNbURDQmpSczNrcE9UZzgxbTQvWFhYNmRidDI1Y2RORkZSWTdGWXJId3dnc3Y4T0NERDdKMjdWcFdyMTVONjlhdG1UOS9Qb2NPSGVMV1cyL2w0WWNmNXZqeDR6ejg4TU04K3VpanRHelpzc1RQMlc2M0ExQzFhbFdlZWVhWkVqOGVvR25UcHJSczJaTGx5NWN6Y09CQXhvNGR5K1dYWDg3Q2hRdjU2S09QZU9PTk4xaTllalVuVHB5Z2Z2MzZ2UHp5eTFnc1JVOHFXN3g0TVQvLy9ETmZmdmtsL2Z2M3AwR0RCcUh4M25UVFRTVWU1K2JObS9uKysrOGo3Z3NHZzk5KysyMW95cnJMNVdMKy9Qblk3WGFxVnExS25UcDFDajMvaWhVcm1EVnJGa2xKU1J3N2RveU1qSXl3S2RTeHNiR2twS1NRbEpSRStmTGxzVnF0cEtXbGtaeWNIUEY4aG1IZ2REbzVmdnc0Tld2V3hHYXo0WEE0UWlIWGp6LytpTXZsSWprNW1VV0xGckZvMFNJZ1VQRnFHQVpqeG95SmVPNE5HemF3YTljdWJycnBKanAyN01qczJiTlp1WElsTFZ1MnhHcTFodjVzM0xpUk5XdlcwSzFiTng1NjZDRzhYaThiTjI2a2FkT21SYnpTQmJ2bGxsdEsvSmlWSzFkeTZhV1hzbW5USnBLU2tuanV1ZWM0ZHV3WWJyZWJLbFVDUzRZRXF5L3Z2UE5PYXRldURRVEN4b01IRDRhT3lmdjhSNDhlblc5NmUycHFLcm01dWZoOFBpd1dDM0Z4Y1d6YnRnMm4weG42Mm0vY3VKR29xS2pROS9DTUdUUG8wYU5IdmpHdlhidVd3WU1IYy9QTk40ZHREMVpQcmw2OW1yRmp4K1o3bnNlUEgyZjQ4T0doNXhDVWtKQkFZbUlpYytiTW9YUG56bGl0Vmo3OTlGUGF0bTE3eHNHeWlNaWZUU0dtaUlpVU9xdk5GS3pKS2RnL0hzWHRGZnhZZlI3TWJFZWhBV1lrRnErTjdBTmwyZFR4ZG1aOFBZRnVkVXMrYmNxemJBek9HbGRqU1c1VXZHc21OUUFpVHg2M3Qza0pNL01ndnMxemlqeFAzblVZM1YvMnhMZmxxL0J6WGRVUGE1MTJlSDRlaTIvejdHSlZXeGJFMXJCeklGeno1T0Q1dGo5WWJOaXY2SVBuNTdGaDUvVXNmQjMvN2lWaGo3WFd2ZzdIcmU4QjRQdDE1aG1QNFU5eERpc2FYWjkwd1g3anZ6R2l5b0hmamVXQ0ZnRDREMjBFVjNES3F3bW1pYVhhNVppWmFaZzV4ekZpSzJERVZBanNQYjR6TERRR01DcGVpSzNaM1hqWFREcG5ZNWV6WjkyNmRheFpzNGF1WGJ2eTlkZGZVN1pzV1c2NDRZWkNIMk1ZQmhhTEJaL1B4NkJCZy9LdEhXaWFKajZmajZlZWVvck16RXdPSFRyRXI3Lyt5dWpSby9PRlM3bTV1UXdjT0pEang0K0hiUS9lSHo5K1BKTW1UZUxnd1lNWWhzSGF0V3ZwMmJNblI0OGVKVDA5blVHREJ2SG1tMjlTcTFhdEVqM3ZZSmdZckhRc3FZMGJOMUt4WWtVNmQrN004dVhMUTYvQkpaZGN3c0tGQzZsWXNTSUFYMy85TlZhcmxhZWZmaHFMeGNMSmt5Zlp0Mjlmdm9xNklJL0h3N3AxNndCbzNydzU5ZXZYRHh0dlFZOEpocHlSMUtsVGh6Rmp4ckI1OCtZQ2owbE5UV1hHakJsaDIxd3VGd01IRG1UTW1ERWtKQlM4enZEQmd3Zkp6TXprbm52dUlUNCtudWpvYU9MaTR2anNzODk0N0xISHpxaHkxR3ExNG5BNFNFNU94bW9OcitJUGpqTXRMUzNmbUFIKytjOS9NbkxrU0J3T1I5ajJ4WXNYczJUSkV2YnMyUlA2ZXUzZHU1ZXhZOGZpZHJ2eGVEeU1IVHVXVmF0V1liVmF5Y25KWWV6WXNlemV2WnNOR3pZd1lzUUlHalJvVU96bllKb21wbWxpR0FZeE1URWxmUWw0OGNVWGFkbXlKWnMyYmFKbXpacDgrT0dIL1BUVFR6aWRUa2FQSHMyUkkwZll2bjA3Y1hGeC9QM3Zmdzg5YnVyVXFTeFlzSUF4WThhRXFsUUJHalZxUlAzNjlWbXpaZzBXaTRWOSsvWlJxVklsNnRXckZ6cW1RNGNPdEd2WGpuYnQycEdTa3NMSWtTUHgrWHgwNk5DQnlwVXJNM0xreUVMSHZHelpzbERWZENUcDZla0Y3bnZ1dWVjWVBudzROV3VHLzNMdHpqdnY1T1dYWCticnI3L20xbHR2WmVMRWlTeGJ0b3pMTDcrOHlOZFFSS1EwVUlncElpS2x6b0hZQ3dDNElHc3Z1S0p4cEp6RXM2dkNHUzNrdkNNMmlZejZGN0YyYmp6ZFNDLzZBYWZ6Wk9HZWZoOUcyUnFZeDdaaityMUUvZU1IREdjOG51OWV3YnYyNDlNZVlCRDErRXFNbUVRdy9mZzJUc2Y5N2N0aFU4eUx3MUxtMUFkVjg5ajJmUHROYnc1R1loMGNOLzRiODhxbmNIL1pFLy9CZFNWL2ZoaFltejhBZ0hmbEJNeU0vVmhydHNIV3FqZldCamZqK2ZIL3p1Q2NwZFVaVnBvVUk1UXhjNDdobm41LzZINndpdFB6bi81aG5WaUQxYlZtOWxFQW5OMC9ENFdZL29OcjhhNmJnbi92ejJjMlRqbnZKazZjU0hSME5IWHIxdVh6enovbndRY2ZEQXMrQ21PMVd1blNwUXZEaGcwak5UVVZnQ1pObXRDd1lVUHNkbnNvakxQYjdWU3JWbzNQUC8rY25qMTdob1dHVVZGUjNISEhIUXdmUHB4eTVjcUZncWNtVFpxUW1abkpqaDA3aUl1TEM2c0d6TTNOSlQwOW5TWk5tZ0R3K2VlZjg4d3p6eFE1WGZmNDhlT2hLYkRGcVlnc3pOQ2hRK25hdFNzMzNuZ2paY3FVb1V1WExrQWd4R3pjdURILytNYy9PSGJzR0QvODhBTmR1M1lOaGF4VHBreGg1Y3FWdlAzMjIvbkNPUWlFUURrNU9WU3RXcFhldlh1SFhxdUNndFpQUC8yVVZhdFc4YTkvL2F2QTUyU3oyWGp0dGRkd3VWd2tKaWJ5d2dzdnNIdjNibDUvL2ZXd0FHdjgrUEZNbXphTm1KZ1krdmZ2VDRzV0xZcDhIWEp5Y3NqSXlDQStQajRzU0FONDRZVVhlUGpoaCtuWXNXTytyM3RSOGo0WDB6UkRsWHpMbHk5bjgrYk5QUGJZWTdScTFZckhIMytjS2xXcThNb3JyNUNVbEZUZytVelQ1S2VmZnVMdzRjTmhJZHJLbFN0WnVYSmw2SDdlZmJObnp3NDd4eXV2dk1LWU1XT29VS0ZDc1o1RHNObE9URXhNeE9lK2ZQbHkwdExTOGxVdEJsbXRWbjcrT2ZDejliZmZmdU8zMzM0TDdmdjQ0NC94ZUR4QW9NcXhUNTgrb1gxNzkrN0Y0L0h3emp2djBMdDM3N0J6UHZYVVV3Qk1temFOOGVQSDg5aGpqM0hGRlZjVTYva1VaZXZXclh6OTlkZkV4TVF3YytaTVJvOGV6ZXpaczJuUW9BRkRodzdGNC9GdzMzMzNVYU5HRFZxMWFzWFZWMS9Oc21YTEdEZHVITTJhTmVQKysrK25Xclg4YTJwZmR0bGwxS2hSZ3hrelpqQnUzRGcrKyt3enBreVpvaEJUUlA0eUZHS0tpRWlwa3VVMnlZbEx4QXJFNUdUaXJPQ0hMQ2VXTSt4RnQ3WldkUURTSGZGd0ppRW1ZR1lmRFlWT0FONVY3MkZ2M1JkN3UwR0IrM21DVEV0S3MwQ0FDWmduZHVOZC8xbUpBMHdBbzJ3d3hEVHhuNGpRRE1GM3FudXFkOVY3WnhoZ2dyWEJUVmdxMU1mTVBvSm4rZmpBdG91Ni9ENkdHdGlhNTUvaTlwZjFlNk1jYTRPYnNGUXBPbEFJTXM1cWd4MHo5RjZ5TnV3Y3F0akU2OExhc0RQV2hwMHhqMjdGczJRRXZxM3p6K0oxNVZ4YnMyWU42OWF0bzN2MzduejExVmZFeGNWRm5QYTZZOGNPNXM4LzliVjF1Vno0L1g1ZWZmVlYxcXhadzVBaFE5aXhZd2R2dnZrbU45eHdBOWRmZnowQWI3enhCdDk4OHczbHlwWGpnUWNlb0ZHanlOWGh6Wm8xNCs5Ly8zdStMdFRCNENjNk9wcnk1Y3VIdG0vWkVsanY5ZEpMTDQwNHBiMGdmZnYyNWZMTEwrZisrKzhQMis3eGVCZy9manhkdTNZdGNJcHpYcm01dWFTbHBmSEpKNS93MVZkZlliUFp3cVkxQS9UcjE0K3NyQ3k4WGk5TGx5NE5UZnZkczJjUFhxK1hXYk5tNVF2OUlEQWxHZ0lOVFBKTzY4L0t5c0kwemJDMUpQMStQN3QyN1FMZ2d3OCs0TUVISHl4d3pHWExsZzNkN3RhdEd5Kzg4QUl2dlBBQzc3MzNIbVhMbHNVMFRaWXNXWUxGWXVFZi8vaEhzUUpNSU5UZC9JSUxMc2kzejI2MzQzSzU2Tml4WTRtclhZTlRtNE8zZzBGbWNEM0Z6cDA3WTdGWTZOT25ENE1IRDZaUG56Nk1IajA2N0gyUzErelpzemw0OENEVnFsWGp2ZmZlNDhTSkU5eHp6ejIwYnQwNllwWGtUei85Ukt0V3JlamN1VE1QUGZRUURSbzA0S0dISGdwN0hZUGVmUFBOaUZXdXdXbmJ1Ym01RWRjQVBYandJTm5aMlJ3N2Rvejc3cnN2MzM2THhVSzVjdVg0N0xQUFF0dmF0V3RIWEZ3YzExNTdMWDM2OU1Fd0RHclhyaDMyK2dZRDM0SyszeUF3dGR6cGRITEpKWmR3OU9oUnlwUXBVMmcxYjNHOCtlYWJlTDFlYnJqaEJ2NzFyMytGM3N1Yk4yL210OTkrNCtLTEwyYlVxRkc4ODg0N3ZQLysrN3ovL3ZzQVhIbmxsYnp5eWlzRnZrY013K0NPTys1ZzZOQ2hMRjY4bUp0dXVvblBQLytjTld2V0ZMbitxWWhJYWFBUVUwUkVTcFVUT1g3ODVTdGlNLzNjWDl1Q05kZUxON3Q0bFV5UmZMZHVIMXdKdWRZb2p1Mk5wM3pWUDk2dDNMZnVFK3hYUGcyR0JYdWJsL0J1K2dJOGdZNjh0aWFCRU1CL1pBdnVLYmRodWs1ZHoxSzFGZjdVVmVEekZIbU5ZRmR5TS9OUTZOeGg4a3p6OW0zODRveWVoeEZkRG52Ymx3SHdMQm9Dbml5TU1oZGdyUmVZL21vZTI0NzdxejVFOVFoOGVESXNOckNkOXJYNEMzWFFOcXlCcWpRanVqeEdkT1FQNXhFNUMyOGNjaWFzOVR2aTZEQU1BTk9WZ1d2U0xkaWFkc2ZXNGhHTXhMbzRPcjJOYTlJdCtOUFdGM0VtS1MwbVRweElURXdNRjExMEVWT21UT0h1dSsrT0dPalVyRm1UclZ1M3NtSERodEEycjlmTER6LzhBQVNtZ1E0WU1JRG82R2hHakJoQm5UcDFTRTVPWnNtU0pkU3NXWk9SSTBjV09aMzI4c3N2WitMRWliamRibUpqWTdGWUxLRk94dG5aMmFFR0prSGx5cFZqNXN5WldDd1d1blhyVnVSejNiVnJGM3YyN0dIUG5qMzg5dHR2dlBEQ0M2RjlGb3VGL2Z2MzA2dFhMd1lPSEZqazJwMGJOMjdFTk0zUStvRUZOZXFKaTRzak9UbVpuSndjb3FPalNVMU5EWFdCbmpGakJqZmVlQ05SVVZHaDQ0OGRPOGJQUC8rTXcrR2dldlhxWWVjeURBUFROUE5kSzFpTnVubnpadmJ1M1Z1c3FkdVhYSElKWmNxVUlTTWpnNTA3ZDNMeHhSZXpZc1VLRGg0OFNJOGVQVUxyYmg0NGNJREJnd2Z6N0xQUFJxeVFnMEFRQjRTYSt1UVZYR1B5OU9uQlFHaWFkVUY4UGw4b2pQTjRQRmdzRmo3NDRJUFEvdEdqUi9QRUUwL1F0bTFiWnM2Y3lhWk5tMWk0Y0dIRVlCaGcyN1p0eE1YRjBhRkRCeUFRak9mbTV2THR0OTlHckdEMSsvMHNXN2FNbUpnWW1qVnJ4cUJCZ3dvTSticDE2MGF2WHIyb1VLRUNjWEZ4b2VjVmZQOEdwOWVmTGxoSm1mYzlrRmVrU2wyQUNoVXE4TTAzMzVDVGswUFhybDE1K09HSHcvWjM2dFNKN094c3Jyenl5b2lQZDd2ZC9QTExMOFRIeC9QKysrK3pmUGx5YkRZYi9mcjFpOWhjNTNTN2R1MmlSbzBhK2JZUEd6YU1uMy8rbVU4Ly9aUmR1M1p4OWRWWDA2bFRKNTU1NWhuNjlldkg0TUdEdWZUU1N4azhlREJMbHk3bHpUZmZKRDA5bmJTMHRDSkQ3clp0MnpKeDRrU21UWnZHeUpFam1UbHpKbE9tVEZHSUtTSi9DWCtkVHg0aUl2SS9vVXlVZ2ZYa1Vhb2YyMExGM0d5dytmRjVMQlRTaTd0UTJiOVBwNHp4NVdLWVozcVdjR2IyTWZ3SDEyTkphUXBXQjhGcHlvWXpIbXVEbThIbndUUG5pYkFBMDNicFE5aXZlUkhmdG05d3orNVo1UHFNUnRuQWgyNHpVaFVtZ0wvbzlUMk54THFCUmp1ZTdIejdMRWtOc04vNEprWnNSY3pjZEl6WWl0amJEc0JTdVhrZ21QUjdjYzk1SXV5eGppNGZGbm5OVXMzbUFMOFh6NExYOEs2ZVdPVGh3U25oWnRiUndnOHNBU09xTExiV2ZRUE5tZ0R6eEM3Y3N4L0hQTEVMejZJaG1ObEhzVi96SW1CZ1NXNkVFVnNCMzY0Zi90Q2FwM0x1L2ZMTEwyellzSUc3Nzc2Yk9YUG1FQlVWeGEyMzNocnhXTU13R0RCZ0FKbVptVlNxVkltdVhic1NIUjNObENsVHdvNjcrT0tMV2JwMEtaczJiV0wxNnRYazV1YlN0MjlmSEE0SGI3MzFGZzg4OEVDQmdWOUtTZ29mZlBBQlpjdVdEWVZLTDcvOE1zdVdMV1BZc0dGaDA1NkQxcTFieCtEQmc3bmlpaXVLRE8rKytpcXdSbTl5Y2pMUFBQTk1XSEJsdFZycDM3OC92WHYzNXJubm51TzU1NTdqbW11dUtmQmNjK2ZPQmVEdzRjTzBidDI2ME91NlhDNFdMRmpBZmZmZHg2UkprMmpTcEFuMzNuc3ZUWm8weVJmY1RKOCtIY2NzN3lzQUFDQUFTVVJCVksvWHkwTVBQWlF2bU8zU3BRczVPVG1NR0RHaTBPdmx0V1hMRmlaTmlydzJiVVpHb0puYTFLbFRtVDU5T252MjdBRUNuZW8zYnR3SUJJTFI5UFIwWG5ycEpVYVBIaDF4WGN6Z01nS1JLakVMQ3FibXpadkhqei8reUt1dnZocnhHSy9YUzF4Y0hQZmZmMzhvN0RRTWcwOC8vUlNielVaMGREU0hEeC9HNVhMaGREcTU1WlpiK1BYWFh3dHR2UFBNTTgrRU5YQUtCb1FKQ1FrUk8xM1BtREdEK1BoNGV2VG9nZHZ0THJSS3NYTGx5a3lmUGozZmMxbThlREd2dmZZYVYxNTVKWDM3OXMzM3VGdHZ2UldmejhmdHQ5OGU4YndGdlg3NzkrOW4zNzU5SkNRa2NOdHR0K1hiNy9NRi9xMHVhSG1GNEpJRk9UazVvZW56VnF1VlhidDJGUmxpZnYvOTk0d2RPNVlQUC93dzMvZnlsMTkreWNTSkUyblJvZ1ZQUHZra0YxMTBVV2dLL0dXWFhjYWxsMTRLQktwQUsxV3F4TGh4NHhnd1lBQmJ0MjROZlMwTFlyRll1UDMyMnhrMWFoU3JWcTJpZmZ2MnpKa3poeTFidG9UV2pSVVJLYTBVWW9xSS9CWDV2Sml1Yk16Y0xFeFhOdVJtQlc0WGROL3J3ZlI1d2U4TGhDRyt3TittTCs5OTM2bGpmdi83MUdOODRQTmgrcjFBN0RsOWFuRU9DNDdEUjJoMmRBMStIK0R3WTNyUGJDM0RnemtlMGhzRUd1VEVlN0x4bENERGRON3paYUZWaHBhazN4dEpXR3c0NzV3T2dHR1BBWHMwZUxLd2R6eTFZTDloc1dNa0J0YWdzOWJ0Z0tQRHNDSTdUb2RDek9NN0N6aWk4QkRUa3RRUXgrMmZZQjdhaU91TEhtSFR6d1BucnhGNkRrWlVBdmFyKzRYdDl5d2JqZi9RUm96NGxOQTI4K2kyVU5mMTBIbWNaVERLbDZ3SnlKL0tzR0k0WXNGaXhidDZFdDYxa3lIekVJYXpUSkVQOWZ6d0J2YldUMk5yZWhlK0RaOWpaaDBxOGVXdHRkcGl2K1lGM1BPZncxS3BNWTZiM2dyczhMcndybm9mNzVxUHdKMFZHbzl2M2FkWVVpN0dXdThHTEZVdnc5cXdFNzVmWitIKzZpblVvYnowK3Vpamo0aUxpK09TU3k1aDh1VEozSGJiYlpRcFUvQjdyRnk1Y3FIMUpDRVFsSXdmUDU2c3JLelF0cVZMbHdLQmJ0VWJObXlnYk5teXpKa3poejE3OXJCeDQwYjI3OS9QNE1HRFF3R2lhWm9NSFRvME5DWDZkTUZncmFEZ2J2LysvYmhjTHZyMzc4L28wYU9KajQrUGVGeDZlbnBvT256ZnZuMUpUazRtUFQxOHFZN1kyRmdHREJoQXIxNjlHRFJvRUNkUG5vellDVHcxTlpYRml4Y0QwTHAxYTJiT25KbXYyM01rNzc3N0xuZmRkUmQzM1hWWHhIRHF5SkVqekpvMWkwYU5HdEcxYTljaXoxY2M5ZXZYSnpZMmxxVkxsNUtRa0lERll1SDQ4ZU1rSmlZU0V4T0QwK2tNVFFjM0RJUEtsU3V6Zi85KzB0TFNxRkNoQXJHeHNjVEdCdjc5SEQ5K1BNOCsrMnpZMkE4ZlBod0tkT2ZObXhmNitnZEZtZ0lQc0hQblRrelQ1TzIzMytieHh4L1BOMjZMeGNMRWlSTnhPcDJZcGttSERoMzQ4c3N2c2R2dDlPL2ZuNFNFQlByMTY4Y1RUenhCMzc1OWFkT21EWlVxVmNyWDJib3d3WXJZd2hyTkJNZFNVS1ZrWHBHK3BzSEs1VWdobTkvdkp5c3JpekpseWhRWVZoYTB4cW5INDZGWnMyWlVxbFNKWHIxNk1Yanc0TERLU0kvSEUycStGVW53YXhhY3F0NnVYVHQ4UGgvVHBrMWoyclJwb2VOU1UxUER2bmI3OXUzajMvLytOeTZYaXc4Ly9KQmV2WHFGbmJkVnExWnMyN2FON094c0prK2VERUJtWnVEZjMyM2J0b1dxbjNmczJFRldWaFo5Ky9abHhJZ1JUSmt5SlY4VHBramF0Mi9QcEVtVG1EcDFLb01IRDJidTNMbE1tVEtGZ1FNSEZ2bFlFWkh6U1NHbWlNajU1UGRqWnAzQWYvSVk1dTkvUXJkek1qRnpNeUZQV0dubVpBWkNTWS9yZkkvOG5ERU1TTXBNcGZteFZLd09IejZYRGNQcGh3Z3pxb3N5TGRlTHA4MVZtRWVPMHNDZlRsUnM4VHVhK3RaK2d2MXZRNHAxYkNqUURMTEg1dCtXaC9XaUx0ZzkyWGkrZlRuQ3lXelkyL1RIY0FZQ0JFdnQ2M0hlTnkvZllVYjBxUURFMGYxek1NTkRUVXRDVlhERVlWUnZqZU9tLzh0WC9lbmJPaC8vdnVWWXFyVEVQTG9ONzdvcFdCdDF4WkxVQVAvQmRYaVhqYzUzVGZmM0F3dnRUbDVhMlc4WWdiVk9Pd0JzbDl4ZjRzY2JaU3JqNlBJQnJpbTNneWNyNGpHT204ZGdyZDh4MzNiYjVVOEFFUFhRd3ROMk9MRmQ5aGkyeXg0cjhMcldocDFEZjl1emp1QlorSHFKeDE0UXcrb2p1c1pPWEZPTG5qcDh0bG1TTHNKKzdZQS8vYnJueXNtVEo5bThlVFBObXpjUE5kKzUrT0tMUzNRT3E5VktvMGFOR0Rod1lMNFFKbStqbFBuejUrTndPSWlLaW1ManhvMU1uRGlSQng0SU5PWXlESU51M2JyeDlOTlBrNXljSEZiWnRXWExGcnhlTHpWcTFDQXVMbzZzckN5MmI5OU85ZXJWUXhXQmVjT2hHVE5tY08rOTkwWWM2OGNmZjB4dWJpNjMzSEpMb2ROUGE5U293WU1QUHNqWXNXUDV2Ly83UCtMajQvTlZaS2FrcERCbzBDQnNOaHVYWEhJSnUzZnZKakV4a2RqWVdBekQ0TVNKRTdoY0xqSXlNbmo5OWRjNWVQQWcxMXh6RFUyYU5DRWxKYVhBd09xZGQ5NGhOamFXRjE5OHNkaE5oNVl2WDg3TW1UTjU5ZFZYQzZ5NjY5ZXZYNmlTMFRSTmJyenhSdXJWcXhjV1NKOXUwYUpGSkNRazhPeXp6MGFjTmh4VXJsdzVxbGF0eXQ2OWV5TjJFUzlvQ256anhvMkJRSmkxY2VQR2ZOUDNMUllMVHFlVDdPeHNSbzBheGZmZmYwOWlZaUw5Ky9jUHJmTTRhTkFnK3ZidHkrT1BQMDdyMXEzcDJMRWpYcSszeU9aT1hxK1hDUk1tMEtsVEp5cFhyc3lOTjk2WXIrclY1L054NzczM2N1TEVDVmF0V2tYejVzMExQV2RCbGkxYkJnU203NTh1SXlNRDB6UUwvY1dCWVJpY1BIa3lySUlVQXNzVURCbzBpSnljSEJZdFdrVGZ2bjBaTTJZTXljbkpvYlZEQzZwcTNMWnRHNnRXcmFKZXZYb2NQbnc0dEwxS2xTcFVxRkNCdlh2M2h0Yjl0RnF0eE1YRmhVSjZxOVVhcXRUY3MyY1A2ZW5wWWRXNU5Xdlc1UDc3NzZkMzc5N0V4TVFRRlJVVkNqRzlYaTlwYVdsQW9NRVdCS2JGUjBkSDA2Tkg4ZGF4dHR2dFhIcnBwWHp6elRjWWhrSE5talZadTNZdGZyLy9EemZxRWhFNWx4Umlpb2ljYmFZWkNCd3pqb2FGazZjQ3lxT25ibWVsNXd1Zi9oZjV2QVkrSHppY0puNFRybmJzcDI2T2gweXJoYVU3REk1WUlDM0hUNFlKbDVoKzJpVVdYUTJhNC9PeG9rbzFMREV4eE15YVRZZnlCaFpMOGFma2V0ZE53WDkwRzJibXdVQUZudGNWQ0p4TUUrK3E5L05WTmtaaXUreHhMT1ZyQjdxVFI1alNIWkhmRzlZSXlJaEpERFVLS29pbFF1SFR2NngxTytCb1B4VDMvT2ZJVzgzbitlNFZqREpWOEczL0Q3YkdkMkJKYWdEZVhOenpuajYzMDVkdFRpeVZtbUptN0E5TWR6K1hUQi91TDN2aTdESVJJNmwrNEhydVBGOExteE5MU2lDSU1UUDJZNmJ2SzNqWUY5K0xkL25iRWZlNTV6Nkp3eG1QdFdvcnpNeURwOVkwUGI0VDA1c0xoaVgwZGZJZitRMXlqcDk2c0QwYVM2VW0rSTlzZ1p3VFlJL0NVaWt3bGRPL2Z5WDRmVmlTRzJPcGRnWCtQVC8ra1ZjanhMRDRzTVZtcVJQNldSQWZIMCtiTm0xWXNHQUJ0OTkrT3phYmpaa3paOUt5WmNzU25lZktLNjlrK3ZUcHhNVEUwTFZyVjY2NDRvcFE1VjdRcWxXcnFGeTVNdjM2OVlzNGxieFdyVnJNbURFakxOejc5Tk5QV2JkdUhjMmFOV1BJa0NIWWJEWXlNelBwM2JzMzJkblpQUHp3dzhVZTY0NGRPNWc5ZXpZMWF0VEl0M1pnSkowNmRXTHUzTG5zMnJXTE45OThrK2JObTRlTjJ6Q01zR3Vmdm5ibHlaTW5ROWRwM3J3NWd3Y1BEazIxOXZsOGpCMDdsbzRkTzRZOTd0aXhZMnpidG8waFE0YXdZTUdDVUVPVXZESXpNL05WTlFZckdzZU9IY3NUVHp3UjhmbmtEWGVDci9IQ2hRdUxmQjFPbkRoQmFtcHFvU0dteldiajVaZGZadEdpUlZ4MzNYVXNXN2FNbzBlUDByRmo0SmNqZWFmQTc5eTVNK0xhbUpHWXBzbWlSWXNZTjI0Y1I0OEdsc2FvWHIwNnMyYk5ZdGFzV1FCaEFkeVNKVXRZc21RSlVWRlIxSzFibDJyVnF0RytmWHNhTnN6L2l6bWJ6Y2FzV2JQNDdydnZTRXhNNVB2dnYrZjc3Ny9QZDF4TVRBeXBxYW04K09LTHZQTEtLeVh1NEwxeDQwWU9IRGhBclZxMUlrNjFEd1o1a2Fib0J3VkQ0R0FRR0pTWW1JakQ0Y0RoY05DbVRSdm16WnZIUng5OXhMUFBQaHRhWjdPZzZlL3Z2dnN1elpzM3AweVpNbUd2b2MxbVk5Q2dRT08vM054Y2JyNzVadXJWcThmdzRjTkR6WHFxVktsUzVISUdWYXRXNVpOUFBnbXRnZnYrKys4elpjb1VldmZ1emRWWFh3MFFxbkF1clBGUUpKbVptU3hac29RV0xWcVFtWm5KOXUzYnVlT09PeFJnaWtpcHB4QlRST1FNbU80Yy9FZFQ4Ui9kajNrMDlmZmJxZmlQcGVKUFB3TGVvZ011T1NVMzI0cnJjQm1pVXRMSlBWQ0dqcFhUc1JrbW4reURUN3IxeGxxaFBFWm1GblhmbmNDVmNVWC9COXNFQm1iNk9QYjRuUmc1TGhydFdvZXpmQ3oyNUpJMTlmSHZYeEYyMzdCRllidThEN1pMSDhMTU9sekFvMDZ4Sk5ZRmk0Mm9sSXR4ejM0c0VGSVZnMmZ4VU16Y0UxaHJ0c0UxN1Y3d3ViRlV1eHovbm1VRVEwamJ4ZmRodis2ZkFPUysxUVRUbFZHaTV3YmdQL3dySFA0Vm8xek5VSU1mOTNjRE1JOXVLL0c1aXN0U29SNk9ycE14WWlzQ0pwN0YvOEs3Zk53NXV4NEFQamV1eisrSytBc0RTM0lqblBmTUFjQzc4ajI4djd3ZitSeTJxRkIxYk9ScmVIQi8wUU5NRTB4ZmFEMU45OXluOFI5WS9mdEJCdEY5ZDJBcFd4MS9ucXBZSXpZcDhMY3RDdGUzTDRGcGhwb3B1Yi9vY1VaZlcvbHpkZXZXamUrKys0NEZDeGJRcmwwNzVzMmJ4OWF0VzR2VjJDTXZ0OXZOc21YTHlNcks0cHR2dm9sNHpONjllMW16WmsyQjYwY0d3N1dUSjA4eVpzeVlVSWlYdHpISnNXUEgyTGN2RU5pLzlOSkxOR2pRZ0p0dXVvbFdyVm9WR0FTNTNXNkdEQmxDVEV3TXI3enlTcUZyN2dWWkxCWjY5T2pCZ0FFRHlNcktZdVhLbGJScDB5YTBmOXEwYVJ3NlZQQXlEYm01dWFHcHlydDM3dzZGYmdEYnQyOW4zYnAxTEZteWhGR2pScEdVRlBnK0tsKytmS2hUYzBwS0NsOS8vVFdHWVlSTk5ZNVUxUmlzYU55elowK3gxd1owT0J3WWhoR2FVbnc2bjg5SGh3NGRLRisrZkxHQ081dk54blhYWFlmSDQrSHR0OThtTlRXVmZmdjJoUVhHVzdkdXBYZnYzdHgyMjIwODhNQURCVGFzOGZ2OUxGNjhtS2xUcDdKdDJ6WmF0R2pCODg4L3o4aVJJMW0zYmgyeHNiR2twNmRqR0FabHk1WU5WWk5lY3NrbC9QVFRUMlJuWjdOKy9Yb09IanpJVlZkZFZlQ1luVTRuR1JrWm9TQTVKeWVIclZ1M2hwb2tCZTNhdFF1bjAxbGtvNmRJdnZnaTBMd3UwcElFRUhnL0E0Vld4QVlyTmNlUEh4L2ExcTVkdTdCaldyWnN5Yng1ODBMaHBkc2QrTDljcE9uWnk1WXRZOHVXTFl3Yk40NDMzM3d6Yko4L3o1clZ3WFZPVCsvMFh0d084M21iZUFVYmN1VjliM284bm55LzdDaU9XYk5ta1oyZFRiZHUzZmowMDAreDIrMEZydU1ySWxLYUtNUVVFWW5FTkRFemp3ZEN5VkJJdVQ5MDI4dzhYdlE1empmRHdIREdZRGhqd0JFRkZpdUd4UXBXYTJDdFI2dnQ5L3MyK0gyN1liR2QybSt4WWxodHArMjNralBscTdNKzFOZ3lYdHlaYnR5N0U0bXVjb0xvNk1BSGdLMzJSQngxYTJMbXVLajYyaUJHVkNsTFVmL3Q5NW9tcjUxdzgrc2pqMkNKalNYdTdmRThVU1VMZjJZWm5NNC9WdlZxL2g1T0d6RVZNR0lxRlArQkZtdUpneWp2OG5GNFYwd0EwNGRSdmpiTzJ5Ymgyem9mOTd4bndKdC9PUUY3bTVjd2orM0F1MjVLaExNVnpJZ3FpK09Xc2VDSXhiZitNM3pyUHdON0RKYVVwaGhSWmZFZldGT2k4eFhGMXZLeDN3Tk1BQVA3RlUrRm51YzVWVURGczFIbVZGV1BlV0pYNUdQaWtuRjBub0FSWFE3WFozZGhwdStKZkkwaXExZk53TmZPRmhWeHVRRWpKaEZMbVNyNDAvY1djWjQvenZUYXlkNVJtM0l2RERybjF3THc3VjJHOThlUlJSOTRsa1QxL09WUHV4WUVwbjYyYk5tU2I3NzVobUhEaHZIMTExOHpaY29VQmd3bzNyVDVreWRQMHJ0M2I3WnMyVUtOR2pVd1RaTUtGU3JrYS9iVHJsMDdxbGV2WG1nREhKZkx4Wnc1Yy9qa2swL3dlRHcwYjk2Y1ZhdFc4Y0VISDFDM2JsMHV1dWlpc0FEUzZYU3llZk5tTm0vZWpHRVlwS1NrVUw5K2ZWNTg4Y1d3ODc3MTFsdWtwYVV4ZE9oUXFsU3BVdXpYcGxXclZsU3NXSkZEaHc3bEM1bnExcTNMTysrOFU2eDFNQThlUEJoeHZjWERody9UcjE4L1JvNGNtVzg2Y1hSME5PKzlsMys1aXpOcDdCT0p4V0lKVllTZVRlKysreTZwcWFuRXhjVmhzOWs0Y3VSSWFGL2R1blY1OU5GSEdUTm1EQnMyYkdEQWdBSDVBaklJZFBQKzZLT1BhTm15SlQxNzl1U0hIMzdneHg5L3BFbVRKamlkVGd6RFlNYU1HYUVLeEtCMTY5YVJtSmpJVTA4OXhZNGRPK2pldlR2UjBkR0Z2Z1kybXkzMFd1N1pzNGNISDN5UXFLZ29ldmJzR2VxMDNxNWRPMkppWWdxdGxveGs4K2JOL1BERER5UW1KdEsrZmZ1SXh3UmZuMGl2UTFCQjc3RzhnV1BqeG8xSlNFaWdlL2Z1UU9FaFpzT0dEUmswYUZERU5XSHpYaXU0eEVRd2VDek9lejJTdlh2Mzh1dXZ2MUs3ZG0yU2s1TkRZL2Y3L2ZuR0Y1d1dYdEN5Rmk2WGl4a3padENnUVFNU0V4TlpzbVFKSFR0MkxQVDFFeEVwTFJSaWlzai9OcDhYLzVGOStBNXN4MzlnTzc1RGV3SWg1YkZVVEhkdTBZOC9SNHpvZUl5WU1oalJzWUVRMGhtTEVSV0Q4ZnZmT0dNd29nTDdqS2pZd1AwODI0aUt4YkE3QXd0TW5tM25JTVRNT0JTRHhXWEhpTXZGbFcwbE9qNVEwSllhazRUcDgyRkVPem5ZclNzdmZQc2Y3dmU1YVJDWC93T0ZDU3hNeithenVITHNmN1kzUnBreU9HZC95VFBHWnB5WjhVUlZ6TXgvNFpMS000VzhPTldQd1dvODc0WnBtQ2NQbFB4NnZ3ZDc5cll2ZzhXR3RmNU5PTXRVd1Qzam9mRGpiRTRzVlZwaXVmUWZXR3BlZzJmK2M4VUtUUzBYWElyamIwTXdFdXNHUXI2b0JLSWUrQmFqZkUwd3JKaFpoM0JON2hRNjN0RnVFT1pwMCtJTlIrVHV5QVhLOTU0MEE5dk9jczhhVy9NZVdCc1YzZEREaUNvYnVtMXYreksycTU3TmYweDhTdWc0Wi9mUGNYMStOK2JScldjMEx0T2JpMkdMd3JOa0JONWxnU1kvVVkrdnhJaXBnR2ZGQkh3N0YyS1VMMzVEalRObG1nYmV6RGdzVlZ1ZDgyc0YvWm45MVkzb1AvL0QrQjEzM01IeTVjdFp0bXhaYUhyNW5qMTdxRmF0V3RoeExwZUxOV3ZXc0hyMWFuNysrZWRRTTUreVpjdnl4aHR2MExScFV6cDE2aFRwRW9YS3pzNW0rdlRweko0OUc3ZmJ6WTAzM3NqdHQ5L09paFVyV0xWcUZkZGZmMzJvQ2k0NFBiWldyVnFNSHorZXBVdVg4dDU3NzdGMzcxNU9uanlacjN2NTh1WEwrZUdISHhneVpBZ1hYbmhoaWNabEdBYWRPM2RtMmJKbCthcnptalp0eXJoeDQ2aFFvUUx4OGZINXF0T09IVHRHdDI3ZFF1TXNiU3dXQzM2L3Y5Qm1OaVcxZVBGaXZ2amlDMkppWWhneVpBZ05HalRJZDB6bnpwM1p2bjA3OCtmUHAxZXZYZ3dkT2pUZit5d3VMaTVVa1Fvd2UvWnNGaXhZa085Y3dVRHJkTk9uVDJmWXNHR0ZCcGlSYk4wYStObTRhZE1tTm16WUVBb3h6NFRINCtIZi8vNDNwbW55NktPUEZ0aXdKbGp0V0xGaXhZajdvZUR3TU8vMmhJUUVQdnZzczlDVTZ0emN3UDhESTcwR0NRa0pvVUEyS3l1TGpJeU0wUElFd1k3bVFLZ1MrUExMTHdkT2hhWWxEVE1uVFpxRWFacDA3dHc1dEMxWU1YcjY2L0wrKysrVG01dGI0UGZNdkhuelNFOVA1Nm1ubm1McTFLa1lobkhXR21DSmlKeHJDakZGNUgrR21Ya2MzNEVkK0E5cysvM3Y3ZmpTZG9QUDgrY013TzdFRXArSUVWOGVJNzQ4bHZoeWVXNlhQM1U3cmp6WUlxKy85Ti9LRWVmQ2tSUUl4ekxTWXZEN1ljZHhINGMyN0tMUm9KZjQ5WmJ1ZUM5cndhK1hYY3BMM3k2a3lzWjFKT1Rta0pDVmpRbGtSVVd4djJ3NURsMTNNMmJUeGhoK1AzRWZmTWcvc3RmVDFCR040ZkFRSFhNV0t2M093L3FsdHNaM1lLM1pKbkRIbllsNVpBdEd1ZFBXUXZPNmNFOS9BT2VkMDdIVzdZQ2w0b1c0Wno0U21DNWVBS1BNQlRodm53TFczOTlyaGdWcjNmYmc5K0xidVJqZmxqbjR0MzBEZVVKS28yejFJaXRoaStMOWVSeVc2bGNGMXZuMGVmQXNHbnhPMXQvMHJ2NElhKzEyV0twZFh1ekhHT1ZxRnZuOGpMaGtuSGQ4aG52YXZmalQxcGQ4WUlYK3ZGSDM4YlBGczJSNDZMYTlkZDgvNVpxTkd6Zm13Z3N2NU1zdnYyVHc0TUVzV0xDQUtWT20wSzlmdjdEai9INS9xS29SQWxOWWUvVG9VYUp1MEpIWTdYYU9IVHZHbzQ4K1N1dldyVVBWbHR1MkJaYUhxRldyVnVqWTA5ZTl1L0xLSzduODhzdFp0R2dSS1NrcCtZS3psaTFiOHM0Nzd4UWFFaFdtYTlldWRPblNKZUlVMnJ6aktpMU0weXpXZEYrLzM0L2RiaTl5T25seHJWKy9ubUhEaHBHUWtNRHJyNzhlTWNBTTZ0V3JGMnZYcnVYQWdRTTg5OXh6dlB2dXV4SFhTUTM2eHovK3dZSUZDNmhidHk0dnYvd3lLU2twdEd2WEx0UlZlL1BtemZUdTNadTR1RGg2OXV6SjlkZGZYNnd4NXczc2dGQlFldlhWVitlYnJsMVNvMGVQWnVmT25WeDMzWFZoMWFLbjI3RmpCMENoRmNMRkNURWgvSHNqK0F1R29xWnI1K2JtWWhoRzZQVVBob3NMRnk1azI3WnR0RzdkT2hUbUJxK1h0d0swS0V1WExtWEJnZ1hVcVZNbjdEVXRLTVQwK1h5aEtmYW5DM1pPcjFxMUt2WHExZVAxMTEvbnFxdXUra05oYzBrNU9nd3YraUFSa1FJb3hCU1IvejVlRDc1RHV3TWhaVENzUExEOW5FNEJOMklUc0pTdmpDV3hNcFp5bFRES0pPWUxKdzFIOUxtcGpQd3ZFSlVuWUN4YktSQm0ycXdXUHI0eWs4cHhCcE9YZnNSbnF4dVJjZHZ0ZUs5dnk2N3IyeFo0TG5QTE5pNllNWlVCbGRLb1lJM0g2dkFTWC9FTVdwdEhQUG1wRHp1Uk9vS2ZiWmFrQnFGMUwzRm40dnI4THZ3SEFtdGlXU3FHVjBPWk9jZHd6WGlRcUx0bll5UlV3M25uRjdpLzZvTnZXK1IxOWN5TS9YaFh2SU90VmMvQS9STzc4SzcrQ04rbUdaaDVtczdrcmJSMGZYNzNIKzVPN2oreW1keDNyOGFTZENIbThlMlkyWkUvYVAxaGZpL3UyWTlpSkRmQlBMd0pNK2RFL2lucnRpaWlIbHVCNFl6SFBIa0FJejRGMzIvemNNOHV1R040aVJrR2xnb05zRlMvQWt1MUswUHJYMFk4MUJKNWJUc3BPZSt5MGFIYmYxYUlDWUZxekFFREJyQnUzVHF1dU9JS0ZpeFl3SDMzM1VlbFNwVkN4MFJIUi9Qa2swOHllUEJnK3ZidEczR3RSTC9mVDFaV1ZzUnB5Z1dGSDNhN25UNTkrb1J0ODNnOExGNjhHSnZORnFvRWc4anI4VmtzRnRxMkxmaG42K2tCNXY3OSs5bS9mejlWcTFZTk5Vc3BMUGdyYnNPUWpJd00wdFBUcVZTcFVtZzl6RC9UNXMyYkdUVnFGRU9IRGkxeTZyUGY3eS9XZFBMaUJGYXJWcTFpNE1DQkpDY244OXBycnhVWktqbWRUaDU1NUJFR0RoekkwYU5IK2ZYWFgyblJva1dCeHljbEpmSDg4ODh6ZE9oUVhucnBwYkFxVFlBUFAvd1FDRlI1dG1qUmd0VFVWUGJ2MzEvb09TRlF5Um1zN0YyelpnMC8veHhvRmpaMzdsd1dMRmhBclZxMVFtRnNTZGJEbkR4NU1uUG56cVZodzRZODlkUlRvZTFwYVdsczJMQ0JaczJha1ppWXlLRkRoMWk5T3JEdWNHSHJtUHA4dnJCcXliemJnekl5TXRpeFl3ZjE2OWNuT2pxYTdkdTNBNFd2dFFtQkVETStQcDRSSTBadzQ0MDMwclp0VzNidDJzV29VYU1vVjY0Y1BYdjJ6SGU5MDhQZmdtelpzb1ZodzRZUkV4TkR2Mzc5d3RaQURYNS91RnpoUzh4a1pHUnc0c1FKNXMrZm55OUVYN0JnQVdscGFUenp6RE44OGNVWGVMM2VmQjNsenpWcm85disxT3VKeUg4WGhaZ2k4dGRtK3ZFZjNvdHYxd2E4dXpiZzI3Y1ovNkU5NEQvTDYrdFpyRmpLSlo4S0toTXJZeVJXRHR3dm54S1kwaTFuVlkyeXB6NE0zMTNMUXlmWEtzYU8vNVZmWXFweHRHWTljdXMzd0pwWURuOTZCbzQ5ZTRuYXZaT2FoN2JUd1g2WTFzblJlRStXSXpvNWkrajRzOWxrNmRRSDBhSTZndjlSUmx3bEhKMG5nTTBKN2l4YzArNExCWmdGTVkvdHdEMy9XUnkzdkEzMmFCeWQzZzRFbVp2blJEemVzK3d0TERXdndidG1VbUF0ekR5VmdFWnNSYXgxcnNkL0xwcjh1TFBCa3dYV29odUQvQkZtYmpybTdoOEszRzlyZG5lb1dZL25teGV3WGZrVTFubzNZTHY0UHJ5cko1N3hkWTNvVXg5NG5WMG5nejNRbU1ITVREdDE3WXZ2eFZyL3hzRHh3U250MXNoVEplV3ZvMVdyVmxTdlhwMHZ2dmlDQVFNR3NIVHBVcVpPblpvdlhMejAwa3VaTUdFQ2lZbUpFYy9qOS90eHU5MFJwL2tHcTYrSzR2ZjdHVEZpQkVlUEh1WDIyMjhQVysrdXVBRktZVkpUVTNubGxWZkNnc1lLRlVxd1ZuQUJ0bTdkeXZQUFA0OWhHS0Z3cktCcHhKRjgrZVdYL1Bqamo0VWVrNTJkamMvbjQ0VVhYc2kzYitQR2plVGs1UEQ2NjY4emRPalFBaHZud0trMUNZdWFUbDdVNnoxMzdsemVldXN0MnJadHl4TlBQRUZVVkJRLy9QQURreWRQSmprNW1iaTRPTEt5c3JEWndqKzZYWEhGRlZTdFdwWDkrL2ZubTA0TzhOdHZ2L0h0dDkrRzdnZXJBUGZ1M1JzS1hyT3pzeGsrZkRpclZxMGlPVG1ackt3c1B2NzRZeFl1WEVoT1RnNXZ2dmttZGVyVUtmQjVQZmJZWTdSdTNab0ZDeFl3YXRRb0xCWUwvZnYzcDFHalJuei8vZmZNblR1WDZkT25BN0J5NVVxKytPSUwvdjczdnhmNFd2ajlmaVpNbU1DMGFkTm8yclFwcjc3NmF0Z2Fyb2NPSFdMVXFGSGs1T1NRbkp4TWRuWTJMcGNydEw1alFYdytYMWkxWk43dFFjZU9IZVBaWjUvRk1BeVNrNU5EMVl4Rk5YbXFXTEVpZDkxMUZ3QWZmZlFSaHc4ZnBtL2Z2amdjRG9ZTUdSTDJmUkVNdElOVDFRdnp5eSsvOE9xcnIySzMyM245OWRmemRiZVBpNHNqS2lxS2d3Y1Bjdi85OStOME92SDcvUnc0RUZpK1pzR0NCV0VocG1tYVRKMDZsUW9WS3RDeVpVdkdqaDFMOCtiTlM5eUE3STg2MWV3T0xDbVIxKzBVRVNtSVFrd1IrVXN4UGJuNDltekd0M3NEdmwwYjhPM2VpSmxUc283VEJiTGFzRmFzanFWQ2xVQkFHUXdwRXl0aktWc3gwTnhHenB0NHA0VitGK1VDdjdINzhCWitXVG1QTksrVFNsYVRPbkYrS2tZNThOc05uTlo0N0ZFNWxLbVlUVEVMZjByZzFBbExzaVptU1JreEZYRGUvZ2xHUWxYTXpEVGMwKzh2ZEdwNFhyN2Y1dUg3YlI3V2VqZUFZY1hSWVFTNWU1ZGpaa1hvQU96TnhUWHBac0FFaXcxTHlzVllhMXlGcGNZMVdGS2FBQWErVFdkdnJUY0FJeW9CeDIyVHNGUnFBcVkvMEoxOHhaKy8xcDJSV0FmN0ZZSHFIditCTmZoMkxzSjBaK0xzL2puMjZ3YUNQZWIzcnVuRm0rSnRhLzRnbG9vWFlxblVGQ014ejdSZ1d4UytIUXZ3clptRWIrY2lvbnIrZ2hHVmdCR2JsTDhxMDY1Zmh2elZHWWJCN2JmZnp0eTVjNmxVcVJLWFhYWVpVVkZSRVk4dExIRHhlRHdGTnZZNXZlb3Frc09IRC9QR0cyK3dldlZxMnJkdno0TVBQaGkydjZUVllKRzBhTkdDRHovOGtILzk2MStzWDc4ZW04M0dIWGZjY2NibkMycmV2RG5qeG8zajdiZmZadTNhdGFFMU5ZdXJUWnMyVEpreWhlenNiTXFXTFJ1eEFqUWxKUVVnTktVL3IyRGdkUFRvVWViTW1WUG8rcVFlandlSHc4RlhYMFZlS3pvNG5ieW93Q28xTlpXQkF3ZHkyV1dYaGJaZGVPR0Z0R3JWaXRtelo0Y3FYVThQMHd6RG9IZnYzbXpidGkzVTdDV3YyclZyODlaYmI3RjU4K1o4KzRMQnE4dmw0dXV2dndZQ3I4ZnBnZXpMTDcvTTZOR2pJNzVmVTFOVDhYZzhQUC84OCt6ZXZadnk1Y3Z6L1BQUDA2cFZZSzNkTGwyNjBLVkxGNVl0VzhhRUNSUFlzMmNQNDhhTjQ3TExMdU9DQ3k3SWQ3NURodzd4eGh0dnNINzllcnAzNzg1OTk5MlhMMFJ1M0xneEgzendBYSsvL2pvYk5td0F3R3ExNW51UG44N244MUd1WExtd0lac3RsUUFBSUFCSlJFRlVaazd0MnJVTHE1S3VVYU1HSDM3NEllKysreTVMbGdSbUhTUWtKQlRZVUNob3dvUUpvWTczaXhZdDR0MTMzNlZ4NDhiMDY5Y3YzK3NXL0o0TGZrMGo4WHE5ZlB6eHgzenl5U2RjZlBIRlBQUE1NeVFsNWEvaXQ5bHM5T3JWaXc4KytJQVRKMDZFdHBjdlg1N0xMcnVNUng5OU5PejQ5UFIwNHVMaWFOKytQVWVQSGlVcEtlbXNmTStXbE92alUxM1F6L1QvU1NMeXYwc2hwb2lVYXY3MHc3K0hsYitIbHFuYnprcVZwU1VoQ1V0S2JheVZhbUZKcVlVMXBUYVdwS3FCVHR4UzZsVlBNcWllNUFPeThmb04zQzRUMDNBUjdRVEx1Wnl4ZjZiTEFSakZUMU9OTXBWeGRwbUlVYjRXL2tPYmNNOThDRE1qdFVTWDh5eDhEV3VkZG9FdTh6WW5sb29YNHRzWkhtSWFzVWxZa2h0aFZHcUt0VXFMUURYRTd4V0RBUDc5Sy9DdW5ZTC93R3FzRjk1NitpVUtaRWxwaHBtWjl2L3MzWGQ0Rk5YK3gvSDNiRWtqRUZvQ29UY0I2VTFBVVVRVWV3ZFVMRCs5VnRSckw2aFhwWWpJRlZCUUVSR3ZpbGRGQlMrSWlvSWlLTklSYVVHa1E2Z0pvYWR1bWQ4ZlF6Ylo3Q1pzQ215QXordDU4cENkT1ROemRzbHVOcC85bm5NS1hjakkzcktQRldBQ0dEYWNGenlEZThWL29jQ0NRU2VTRVZlUHlONFRJYUlDdUxOeC9md2lZT0xkdVF6M29yRTR1djRUWi9jQjJKdGNndXYzTi9CdVg4RHh3a3hidlhPeE44NDNoNXpYalNmcGY3aVdqTU04c0NYdjJzY2VZOWZjVjNFdm13QllDL3VZaDNmaDNUeTdyTytxaE1HbGwxN0twWmRlQ3NEUW9VT0xmYnpMNWFKejU4NUJxOVY2OSs3TnRkZGVXK1R4MzMzM0hlKy8vejd4OGZFTUdqU0lidDI2QmJUSkRVSkxPMXk3Um8wYURCMDZsQUVEQnRDL2YvOWlEUmN1U3VQR2pYbnR0ZGQ0OWRWWDZkMjdONjFidHc3NTJJb1ZLL0xCQng4UUV4TnovTWFsWUpvbTNidDM5NjFrSFl6TlpxTlBuejVjZGRWVlJaN3IzbnZ2RGRoV3JWbzEvdkdQZjNEVlZWZHgvLzMzazVpWXlIUFBQUmZRcm4zNzlvV3VRbTIzMnhrOGVEQlpXVmtrSkNRRVZIS1cxS1JKazVnMmJScjc5KzhuTGk2TzFxMWIwNjlmUHk2NDRJS2dWYk5kdTNhbFU2ZE92UC8rKzB5ZE9wV1VsSlNBRUhQMzd0MDg4TUFETkd2V2pISGp4dEd3WWNPQTgrU3FWcTBhZ3dZTjRyYmJicU50MjdiY2Z2dnRuSDMyMlVYMnVWT25Uano0b1A5VUlZOC8vamhYWG5tbDM3YmF0V3Z6OHNzdjgrcXJyeElURThNZGQ5eEI1Y3FWS1VydU5BcXpaczFpK3ZUcFBQMzAwMXg4OGNWQjIzbzhIaG8wYU9DcjNBeG0vZnIxekpzM2o1ZGVlb256enorL3lHdGZkdGxseHcxWmMxV3VYSmszMzN6VGQvcy8vd2w5S2hnUmtmTENNSXU3TkpxSXlJbGltbmhUazNGdi9BUFAxdFY0dHE3QmV6Qkk5Vmd4R000b2JJa05yWkN5NXJHd3NtWkRqSmhLWmRUcE04L2UvL092U3FuVXB1Z2h6cWNUUjZmN2NQYjRGd0RlZlg4ZmQwNU1XN3oxUjVWNzRSaGM4OThzc2kyQXJXWmJJbTc0QUtOQ1BPNlZuK0g2WmJCdlJmU0lxOThHVndiZXd6c2hmUisySnBkZ2I5UVRDRjRWR25IRktPd3RlMXY3LzNPUlg1QUdFSEg5QkN2b3pNL3J4ck4rQnU2bEUzeUwxaGdWRTRsNllDRncvRGt4WGIvOUcrZTVqK0JOMjBqMkYzM0JIVmd4NXVod0Y4NmVnL3l1bWZsMlcydDQrVWxnYjM0MXpvdGZzWVo4ZTkza2ZQc3duZzB6OHhvWU5weVhEc1BST3E4NnhUeTZCOC9mTS9Cc25vT1p0dDV2V0xqdnNNb05pUHJIVDJCMzR0MitnSnlmL2hYd21HTnpFSG5IdDdqbnYrazNWNm10Um12TTlGVE1yQVBnenNZVzM1eklPMzhFUXF2NExZN0RxOXI2M2E3eHlUZGxkdTZpZUpNWGtmMmw5WmphNm5ZaDh1WXZUK2oxTWtjMjhIMS9wbFg2TEZ5NGtJaUlDRHAwNkZEb0hKVnBhV2tzWDc2Yzd0MjcrdzNWbGZKcDgrYk5OR3pZTUtURmhrNkdkZXZXNFhLNVNFeE1MUFlVQW4vODhRY3RXN1lNcUZET3ljbGgzYnAxQVN2WUZ5VW5KNmRZVXcyY2FHNjNHNXZOVnVUOHIxNnZGOE13eXMzL1pUaWN5YS9QSWxKNktqa1NrYkF5TTQvaTNyZ2N6L29sdVA5ZWl2ZGdZRGdRS2lNNkZudjlsdGpybnAxWFhWazFzVmhWY0NKRnN1ZXRHbCtzT1RGRG5Pc3dvczlFY0dXU00vVStQSnQrOHR0bnhOWERsdGlXZ0VrTlhPbVlPWUhEMHR4THgyTS8rem84VzM4TEROTUExNXdoMkJ0MHQrYmNORDE0MWt6QnRlZ2RLMmk3NlhQZnF1VDUvOUNLdlA1OXpBS1YwUGtYbzNGMnQxWmh0dFZzUTBTdlllVDg4RlRBZFQxcnArSm85MzhZVmEwVmlkMUx4cDM0QU5NZWdiM0pwVGpPdWQ5WEJXb2VTaWJuKzhmdzdscnUzOWIwNHByNUhHYnFlcHdYUEFQT2FJelltamc2M28yajQ5MVdtNXlqNUh6L09KNU4rZWFhTzdnVjl4Ly9BWHNFcmptdkVMUnkwK3NtZStLVkFmdk1yQU5FOVY5azNYQmxrbi91VmROei9LSERJdm5sWDhDbk1OV3FWU3YxeXRGeThwUzNGZHlMV2pYOWVEcDI3QmgwZTBSRVJMRUN6TnhqeXBOUUtsMURYZUJLUkVTQ1U0Z3BJaWVYMTR0bng5KzRqNFdXbnVTMUVNS3FuY0hZRXVwaHI5OEtSLzJXMk91M3hKWlFUNEdsbkZqNXdzaGl6WW5wREcxWVk4NjMvN1Ftdk04SkRQV3lQN3NPVzJJN25CZStnSzFPWjk5Mjk2b3ZnMWFFZXZldEozdFMzNkFCSmxnaG5udnBlR3hOZXVINjRTbThLV3Z6K2pIeldTSnYvQWdNQXpQekVHVHRMTFRQSmtDKzFjeHoyZXAyeGQ3c0tqeC8rODhWWjJZZEl1dVRLN0RYdndEejZCNjhlOWNVZXU3U01LTGlzTlhyaHIzUlJkak91dHkzZ0k5NUtCbjNzZzl3cjVya3EzSU54cjM4UXp5YmZpYmlzdUhZNnZtdkh1M2R2em5vSEtPdWhXK0RKNXVpaDU0SDdqUFRVM0hOZVFWN3F6Nis2bDA0VnUwYnBKcFZSRVJFUk9STXBCQlRSRTQ0NzZGVVBPdVg0bDYvRlBlR1B6QXppajgwMG5CR1lhL1hISHY5VnNlK1dtaEl1SngwaGowQ00zTS83ajgrd2d3U05BYnd1dkZzbWgzeTRqZ0ZoMm9IN04rOWd1eXZiaVh5MXEreDFXaUZlOWwvY00xN3ZZajJmeGE2RDhDMStGMVkvQzY0L1JlZDhHNmRSOWFIRjF2RHB0M0hYMEcxMk56WmZsV01KMExVL1F1c09TOEI4OEFXM0d2L2gyZjlETHpKU3doMXNSN3owSGF5djdvVlc5MHVPTnJmaGYyc1MzSE5HM0Zzd1o4Z1NscFI2czdHL2NkL2NQL3hJYzd1QTNCMDdvK1prWWJyeDJkTGRqNFJFUkVSa2RPUVFrd1JLWHVtaVNkNUhhN1Z2K0pldHdqdjNxM0ZQb1VSVngxSHc3YllHN1N5aG9nbk50YnE0QkoybnIrK3diWG83V05EZm84dmEveDV3VmNGTHcydkc5Y3ZRekNQN0NwMDhaeVFGUkZRbWdlM2xlN2NZWmJ6L2FQZzllQk5TY0pNVHkzVnViekppOGxKWG94Uk1USG9mSmhseDhTMWNBeW1Pd3ZQaWs4d00vYWZ3R3VKaUlpSWlKeGFGR0tLU05rd1RUekpmK0ZhTlJmM3FsK0xQN2VsTXhKSDQzWTR6am9IUjdOenNNWFhLL2xLMENJbmlIZmYzOFZxWCtZQlptNC9kdjF4UXM1N092RnNLdnVWdmtzZEdvZkNsWWw3d2VnVGZ4MFJFUkVSa1ZPTVFrd1JLVG5UaTJmN3NlQnk5YS9GWGtuY250Z1llOU56Y0RUcmpLTkJLM0NVcnduYVJVUkVSRVJFUktSOFVJZ3BJc1ZqZXZGc1c1c1hYQjRLZlppbUVWc0ZSOU5PT0pxZWcrT3NUaGdWcTU3QWpvcUlpSWlJaUlqSTZVSWhwb2djWCs0Y2x5dCt4clg2Vjh4RCswSSsxRjZ2Qlk2VzUrTm8xaGw3WWlPdEhpNGlJaWVlTXdaY0dkYjNuaHl3cTlKZlJDVHM4aStBNTZ3UXZuNkl5Q2xMSWFhSUZNcE1QNFJyK1N4eWxud2YrdUk4aG9HOWZpdWNiUzdFMGFvN3Rzb0pKN1NQSWlJaUJka3ExOE9idWc0QU0vTUFSbXlOTVBkSVJFUzhLWC81dnJkVnJoZkdub2pJcVVvaHBvajQ4M3B4Yi93RDE1THZjU1g5RGg3MzhZOHhiRGdhdGNIUitrS2NyUzdBcUZUOXhQZFRSRVNrRUxZbWwvcENUTy9PWmRpYlhSWG1Ib21JaUd2dXE3N3ZiVTE2aGJFbkluS3FVb2dwSWdCNEQrekJ0ZlFIWE10K0NHMkJIc05tclNiZXBvY1ZYTVpXT2ZHZEZCRVJDWUd6MnhNNE90NU45b1R1NUh6N01MWmxIK0RzOFM5c0NXZHJDS09JeU1ua3pzYk1Pb2gzNXpLOHUvOEV3S2hVRytjNUQ0UzVZeUp5S2xLSUtYSW1jN3R3SmMzRHRXUUc3bzEvZ0drZTl4QkhrdzQ0MnZiRTJlcDhqQXFWVDBJblJVVGtkT0pOWGt6bXlBWW45NXE3L3lSN1VwK1RlazBSRVFuT1BMeVR6TGRhRXYzMDFuQjNSVVJPTVFveFJjNUEza09wNU16L0g2NGwzMk5tSEQ1dWUxdGNQTTV6cnNEWjZRcHNWUk5QUWc5RlJFUkVSRVJFUlBJb3hCUTVnM2gyYmlEbnQ2OXdyZndGdko2aUc5c2RPRnQwdzluNUtoeG5kUUtiVmhVWEVSRVJFUkVSa2ZCUWlDbHl1ak85dU5jdEllZTNMM0Z2K3ZPNHpXMDFHaERSK1NxY0hYcHB1TGlJaUpRSlc5MnVHallvSWlJaUlxV2lFRlBrZE9YS0ptZjVMSExtVGNhYnNyM0lwa1pFTk03MkYrTTg1eXJzZFp1RFlaeWtUb3FJaUlpSWlJaUlISjlDVEpIVGpIbjBBRGtMdnlGbndUVE05SU5GdHJWVnIwUEVCWDF4ZHJ3VUl5TDZKUFZRUkVSRVJFUkVSS1I0RkdLS25DYk1JL3ZKbnZNWk9ZdW1nOXRWWkZ0N283WkVkcjhKeDlubmdxRzVMa1ZFUkVSRVJFU2tmRk9JS1hLS005TVBrVDEzRWprTHBvSXJ1L0NHTmh2T05qMkk2SDR6OWpyTlRsNEhSVVJFUkVSRVJFUktTU0dteUNuS3pEeEt6bTlma2pOdkNtWk9acUh0ak1nWW5GMnVJZUw4RzdGVnJuRVNleWdpSWlJaUlpSWlVallVWW9xY1lzenNESEorLzVxYzM3N0V6RHhhYUR0YjVScEVuTjhiWitlck1LSXFuTVFlaW9pSWlJaUlpSWlVTFlXWUlxY0kwNVdGYThFM1pNLzVERFBqY0tIdGJKVVRpTHprVHB3ZEx3TzdudUlpSWlJaUlpSWljdXBUd2lGUzNubTk1Q3lkUWZhc0R6R1A3QyswbVZHcEdwRTlieWVpODlYZ2NKN0VEb3FJaUlpSWlJaUluRmdLTVVYS01jKzJOV1JOZXd2UHp2V0Z0akVxVkNieW9sdUpPUGM2Y0VhZXhON0ptY3FJak1MTXp2TGRObDFPREtjcmpEMFNrVkNZTHY4UHVJeW9xREQxUkVSRVJFU2srQlJpaXBSRDV1RjlaTTBZajJ2NVQ0VzJNYUlyRXRIakZpSzYzWWdSRVgwU2V5ZG5PbnRDVGR6SlczMjNjdzVXSVRJK0pYd2RFcEdRNUJ5czRuZmJucEFZcHA2SWlJaUlpQlNmUWt5UjhzVHRJdnYzeWVUOC9BbG1UbGJRSmtaa0RCSGRieUxpZ3I1YXNFZkNJckpERi84UWMwOU5BQ0lxSDFCRnBrZzVaTHFjNUJ5czRudXU1b3BzM3psTVBSSVJFUkVSS1Q3RE5FMHozSjBRRVhDdlcwVFc5SGZ3N3RzUnZJRmhJNkxMMVVSZWRnOUdoYmlUMnptUmZNek1ETkplZUJSUFdtcTR1eUlpSldTdm5rQzFZVzloUkttU1gwUkVSRVJPRFFveFJjTE1tN2FUck9sdjQvNXJVYUZ0N0kzYUVuWHRJOWhyTlRtSlBSTXBYRTdTU2c3OCsrVndkME5FU3FqS2dDRkV0R3diN202SWlJaUlpSVJNSWFaSXVIaTk1TXovbXF3ZlB3QlhkdEFtdHJoNElxOStFR2ViaThBd1RuSUhSWXFXazdTU3d4KzhyWXBNa1ZPSXZWbzhsZTU5UkFHbWlJaUlpSnh5RkdLS2hJRTNOWm5NcjRiajJaWVV2SUhEU1dTUGZrVDB1QlVqUXF2SFN2bGxabWFRUG1NYTJYOHV3Wk95R3pNcitGeXVJaEkrUmxRVTlvUkVJdHQzcHNLVjEyTkV4NFM3U3lJaUlpSWl4YVlRVStSazhuckptZmNWV1RQL0ErN2dDNkE0VzNjbjh1cUhzRldwR1hTL2lJaUlpSWlJaU1pWlJxdVRpNXdrM3IxYnlmenEzM2lTL3dxNjMxWTFrYWplVCtNNHErTko3cG1JaUlpSWlJaUlTUG1tRUZQa1JQTjZ5UDcxQzdKbmZReWU0TldYRWQxdUpQS0srekFpdEVxc2lJaUlpSWlJaUVoQkNqRkZUaUJ2Mms0eVB4dUNaOGZmUWZmYnF0WWkrcVlCMkJ0cGdRVVJFUkVSRVJFUmtjSW94QlE1UVZ3cmZ5RnJ5a2pNN0l6QW5ZWkJSTGZlUkY1K3J4YnVFUkVSRVJFUkVSRTVEb1dZSW1YTmxVM1d0MlBKV1RROTZHNWJ0ZHBXOVdYRE5pZTVZeUlpSWlJaUlpSWlweWFGbUNKbHlKdWFUT2FuZy9EczNoUzQwekNJT1A5WTlhVlQxWmNpSWlJaUlpSWlJcUZTaUNsU1JseC8va1RXMTZNd2M3SUM5aGtWS2hQZDcxODRtcDRUaHA2SmlJaUlpSWlJaUp6YUZHS0tsSkxweWlMcm03ZHhMZmsrNkg1SDQzWkU5M3NSbzFMMWs5d3pFUkVSRVJFUkVaSFRnMEpNa1ZMd0h0eEw1a2N2RkRwOFBQS1NPNG04K1AvQVpqdjVuUk1SRVJFUkVSRVJPVTBveEJRcEljKzJKREltdm9oNTlFREFQcU5pVmFMN3ZZaWpTWWN3OUV4RVJFUkVSRVJFNVBTaUVGT2tCRnpMZnlKejh1dmdjUVhzYzV6VjBSbytIbHNsREQwVEVSRVJFUkVSRVRuOUtNUVVLUTdUUy9iTUQ4bis1ZE9ndXlONzNhWGg0eUlpSWlJaUlpSWlaVXdocGtpSXpKeE1NcjhZaG52TnZNQ2R6a2lpYi9rWHp0YmRUMzdIUkVSRVJFUkVSRVJPY3dveFJVTGdQWmhDNXNjdjRObTFNV0NmRVZlZG1MdUdZYS9kTkF3OUV4RVJFUkVSRVJFNS9TbkVGRGtPYjhwMk1pWThoZmRRYXNBK2U5M214Tnc1RktOUzlURDBURVJFUkVSRVJFVGt6S0FRVTZRSW5wM3J5ZmpnR2N6MFF3SDduRzE3RW4zVEFIQkdocUZuSWlJaUlpSWlJaUpuRG9XWUlvWHdiRmxGeGtmUFkyYWxCK3lMN0hVWGtaZmNDWVlSaHA2SmlJaUlpSWlJaUp4WkZHS0tCT0grZXdrWm43d0VybXovSFRZYjBUYzlqN05Eci9CMFRFUkVSRVJFUkVUa0RLUVFVNlFBMTZxNVpFNGFDaDYzL3c2SGs1amJCK05vY1Y1NE9pWWlJaUlpSWlJaWNvWlNpQ21TajJ2cERES25qQVRUNjdmZGlJZ20raCt2NFdqY0xrdzlFeEVSRVJFUkVSRTVjeW5FRkRuRzljZVBaRTUrUFdDN0VWT0ptSHRIWUsvVExBeTlFaEVSRVJFUkVSRVJoWmdpZ0d2bEhESy9DaEpnVnFwT2hmdEdZcXZSNE9SM1NrUkVSRVJFUkVSRUFJV1lJcmpYTHJEbXdDd3doTnhXclJZeDk0M0NWalV4VEQwVEVSRVJFUkVSRVJGUWlDbG5PUGVHWldUOGR5QjRQWDdiYlZVVGllay9CbHRjZkpoNkppSWlJaUlpSWlJaXVRelROTTF3ZDZKTW1DYXNTb0lGaStHdnYySC9BY2pLQ25ldlJFNC9VVkZRdFFxYzNRek82d0p0V29KaGhMdFhJaUlpSWlJaUluSWFPejFDekYxN1lOd0hWbmdwSWlmWDJjM2d3WHVoVnMxdzkwUkVSRVJFUkVSRVRsT25mb2o1MTk4dy9BMUl6d2gzVDBUT1hCVmk0TGtuclVCVFJFUkVSRVJFUktTTTJjTGRnVkxadFVjQnBraDVrSjVoUFJkMzdRbDNUMFJFUkVSRVJFVGtOSFRxaHBpbWFRMGhWNEFwVWo2a1oxalB5Vk84dUZ0RVJFUkVSRVJFeXA5VE44UmNsYVE1TUVYS203Lyt0cDZiSWlJaUlpSWlJaUpsNk5RTk1SY3NEbmNQUkNTWWhVdkMzUU1SRVJFUkVSRVJPYzJjdWlHbXFqQkZ5cWUxNjhMZEF4RVJFUkVSRVJFNXpaeTZJZWIrQStIdWdZZ0VvK2VtaUlpSWlJaUlpSlN4VXpmRXpNb0tkdzlFSkJnOU4wVkVSRVJFUkVTa2pKMjZJYWFJaUlpSWlJaUlpSWljRVJSaWlvaUlpSWlJaUlpSVNMbW1FRk5FUkVSRVJFUkVSRVRLTllXWUlpSWlJaUlpSWlJaVVxNHB4QlFSRVJFUkVSRVJFWkZ5VFNHbWlJaUlpSWlJaUlpSWxHc0tNVVZFUkVSRVJFUkVSS1JjVTRncElpSWlJaUlpSWlJaTVacENUQkVSRVJFUkVSRVJFU25YSE9IdWdJaUluTUxjUnpDM2pzVk0rUUV5dG9Bbkk5dzlFcEZ3czhkQVRFT01oQ3N3R2p3TWpvcmg3cEdJaUlpSW5BWVVZb3FJU0ltWWFiOWlybmtNc25hRXV5c2lVcDU0TXVCSUV1YVJKTXlkWDJDMEdvTlI3Y0p3OTBwRVJFUkVUbkVhVGk0aUlzVm1wdjJLdWF5M0Frd1JLVnJXRHN4bHZUSFRmZ3QzVDBSRVJFVGtGS2NRVTBSRWlzZDl4S3JBRkJFSmtibm1VWEFmQ1hjM1JFUkVST1FVcGhCVFJFU0t4ZHc2VmhXWUlsSThXVHVzMXc0UkVSRVJrUkpTaUNraUlzVmlwdndRN2k2SXlDbElyeDBpSWlJaVVob0tNVVZFcEhneXRvUzdCeUp5S3NyWUd1NGVpSWlJaU1ncFRDR21pSWdVanljajNEMFFrVk9SSnozY1BSQVJFUkdSVTVoQ1RCRVJFUkVSRVJFUkVTblhGR0tLaUlpSWlJaUlpSWhJdWFZUVUwUkVSRVJFUkVSRVJNbzFoWmdpSWlJaUlpSWlJaUpTcmluRUZCRVJFUkVSRVJFUmtYSk5JYWFJaUlpSWlJaUlpSWlVYXdveFJVUkVSRVJFUkVSRXBGeFRpQ2tpSWlJaUlpSWlJaUxsbWlQY0hSQVJFUkVST1cyNGoyQnVIWXVaOGdOa2JBRlBobStYMGZRbGpJYVBZYWJPd2x4K2E0a3ZZWFQ0SENQK1VwMUg1OUY1ZEI2ZFIrZlJlWFNld3MremZRTG1YOCtEUFFaaUdtSWtYSUhSNEdGd1ZDenh1Y05OSWFhSWlJaUlTQmt3MDM3RlhQTVlaTzBJM3VEUWlwUGJJUkVSRVRsejViN3Y4R1RBa1NUTUkwbVlPNy9BYURVR285cUY0ZTFiQ1drNHVZaUlpSWhJS1pscHYySXU2MTE0Z0JuVEFLSnFuZFEraVlpSXlKbkxQTHd5Y0dQV0RzeGx2VEhUZmp2NUhTb0RobW1hWnJnN1VTSjk3Z2gzRDBTa01GUCtHKzRleUFua25WazkzRjBRa1ZPVTdiSjk0ZTdDaWVFK2duZitCWGtCWmxSdGpLYURNQkl1Qlh1RjhQWk5SRVJFem15ZWRNeVVXWmpyQjBMV0xtdGJWQjFzM2VhZGNrUExWWWw1UEE0SG5IOHVHRWJKejFHOUdsU0lLYnMrbFVibHVIRDNRTUlsS2lyY1BSQVJFVGt0bVZ2SDVnc3dhMkhyTmg4ajhRWUZtQ0lpSWhKKzlnb1lpVGRnNjdZZ2IxUkkxZzdyL2NzcFJpSG04WmdtUFA0UXZEbThaR0htNVpmQW1IL0RPNlBneWt2QkZzYUhQRG9heG82Qy8rc0hNZVVrVkMySzNXNzFPVlF4TVREZ2NhaFRSa08xK3Q0QUhkdVYvand4TWZEVUk1QVFIMXI3aXJFd2ZEQTBiVkw2YStlNituSVk5U3BVclZKMjV4UVJFUkVBYXhHZlk0eW1nOEVSRzhiZWlJaUlpQVRoaUxYZXB4eVQvLzNMcVVJaDV2RjRQRmFRV2FkV1hwalpyV3ZvWVdaY0pZaU10SUtwdSsrQTRZT2dmdDBUMnVWQ3RXNWg5ZVhhSytHZGtkQ3I1NGtKVlV0VHRacGY3MnZodmRGd1MyK0lEZUdQQVZjT25OTVIzbmdOSHJ5M2RJSGR4VDNnNWh0aHdCUFE2NktTbndjZ0p3Zk83UXhqWG9mYmJvTG80MVJFM25zbk5Ha0VyN3dJMTF4UnVtc0QzSEFOM0hVYjFFaUFsd1pZUDRzaUlpSlNkaksyK0w0MUVpNE5ZMGRFUkVSRUNtZkU5OHE3a2JFMWJQMG9LYzJKR1lyUC93TVJFZjdiZHV5RXlkTmcvcUtpajdYYjRkV1hvRW5qdkcwdUYweVlDTC84V3ZaOUxjby83NGNlRi9odjI1NE1IMzBLcTllV3pUVXF4OEVMVDhFblg4Q2FVcHd6TmhZbXZBMU9oM1U3SXdPbS93RGZ6b0Rzbk1LUG0veEpYb2pxOFVCR1pnbXZYOEUvakozeURYd3hwV1RuQXZocVlsNWduSmtKUjlPRHR6TU1hL3FCZ2pJeUlEMmorTmNOZHI2Tm0ySHdhNUNaVmZ6emhVcHpZcDdXTkNlbWlKVFU2VG9uWnY3WHhkUDFQb3FJaU1qcDRWUiszK0lJZHdkT0NXNTNZSWdaR1ZsNEVKV2Z4d1B2ZlFRalhza0x4WnhPZU9oZUt5aWJQcVBzK3h0TVpBUjBQU2R3ZTcyNmNQM1ZzR21yRlpTVlJ1VTRHUFNDVmJYNi9GTXdiQ1FrL1ZXeWN4MDlDaC85Ris3L2gzVTdKc2FxeU94MUVYd3dFWll1RDM2Y3k1WDNmMlczbDEzVllaL3JvRkpGZVAramtoMmZrNU0zSjJWMGRQR0d5WU4xLzh0cUNvQW1qZUM1SjJIb0NPdnhFaEVSa1ZLeGRmMEo4L0FLT0xRaTNGMFJFUkVST1cwcHhBeUYyK04vZThWcUdQVlc2SlZzVzdmQlQzUGcwcDcrMisrNEJWYXVobTNKWmRQUG9uUTVKM0JobC9SMCtPZ3phOWoxMkZHbHYwWkVoQldXZ3ZYdkMwL0RxeU5nN2JxU25XL1dMeEJmM1JvT25hdGFWV3VJOTZkZndyVHZBbzl4QlFtY3k4TDJIVEJqVnNtUHozR1ZiR0dkN0J3WU1ScXV1Z3phdHkzNTlRdHFlVFk4L1FpOFBzWUsya1ZFUktUazR0cGp4TFdITU0wWUpDSWlJbkltVUlnWmlvTFZhcHMyRjM4bzd0ZmZ3TVVYV3RXQnVRd0RXcmNzUE1Sc1VNLzZkK3YyNGwwcm1Lc3ZDOXoyeGp1d2NvMzFmVXdNWEg5VjZhK1RYMlFFL090cGVIVmt5WVBNU1ZPc29maXRXL2h2diswbVdMWWNkdXp5MzE3dy8rcjEwYkRrajd6YkZXSmc0bmovTmc4OEJtbjc4MjQ3blREcFEvODJ6dzIwcWlsTHF1Q3g3N3dQaTVZR3RxdFZFMTUvSmUvMjRjTldhTDdtTCtoL04reE50WWFEcDZYQmthUFdlZDk5QXlya1cvMzB3Ly9DcjcrSDFxOVRkRFlKT2IybGVXS1lsOVdBM2U2S1JCa3Uya2J0cFgzRUxnenlmbDdYN2JXcW1adlh5RGRsaEFtZWxBcDRVbUxBYmNNV200Tzl6aEdNYVBmSnZnc2ljb1l4Tnd6emZXK2M5VUlZZXlJaUlpSlNOS1BWMitIdVFva3B4QXlGeDF2NmM2VHRod1dMNFlMei9MY2ZPQmk4ZllONk1QQjU2L3ZCcjVVdXlHelJIQm8xOU44MmIwRmVnQW53NlJmZzljQ04xMXEzUFI1WXZzSmFLS2MwYkhibzNMSGtJYWJYQzJQZnQxWjRqNHpNMjU0YkFCY01NVTlVVldGcEFrd0FiNEd3ME9XQ3JDQkJlTUg1UG5PbklIQzdZVjhhSERvRWY2N00yeDhSNFI5Z3B1eURtYlA5SDRmYmJvTHZmb1JEaDB0M0gwUk9NQk9EYjlMUFp2emhjOGd5blhrN2prTEhpSjA4VytVM0V1eldOQjdMdDFjQzhrSk1iNGFEN01XMThPNnA0SGRPWTBVTkl0cnV4WEhXQVNpak5jZEVSQW95TjcvaCsxNGhwb2lJaUpSblJ1MSs0ZTVDaVNuRURJVzNqSUt4M3hmNmg1aUhEc01mUWVaT3lnMHdjK2R6SFBoODZZTE12amY0M3o1NkZENytMTzkyWklTMWl2cm5reUUxelpvYjg4OVYxci9qeDFoRHVITTk4UndrN3d5OHhsMjN3ZFdYNTkwMlRmajJCK3Vyc0tBMlZQdlNyRXJXVzIveTN4NHNCQ3lMd1BsRThKWkJ2OXdlYTQ3UWFsV3RDbFd3NWgvTjcrdHYvQVBNeGcydDRmaGR6NEhCdzYzSFVxU2MrdkJ3Qno0OTJqN292ajl5YXROLzMvVjhuUEExbFF6LzU3NlpiU2RyWmlQTUxIdkFjYWJiSVB1UG1uaXluRVMyU1RraC9aYlRpR0VEczV6K0hoRVJFUkVSS1FzSGwrVjlYN2xUK1BwUkFnb3hRMUZZZFYvbE9Hc0ZiY01JYlZFY3A5UC9kbHdsZUg5TVlMdklTUDloNXhWalN4NWt0bTBkT0JUN2cwLzhxL0s2blF0MzNncnZUb0NmZnZGdkcxR2d6OEZXQm8rSmdZdDcrRzlic0JnK21WUzh2aGJseDlsV0dKZTdJRTVXRml3TEVnQ1hWZUJja0dHVWJ1aDF3WDdkKzM5dys4MkI3ZXdGUXBqOEs2VG5EcFh2ZlowVlpJNzdqeFZTNXRxWEJuUG4rUjkvMDdFQU83RW1ESDBKWG5rZGRoYW9YaFVwQjlhN3FqRXB2ZkI1WHgxNHVEeG1QZThjN01JTFZYNzEyNWU5cktZdndEU2lQWmlaeDc1M1dzOVowMlhnL3FzcWpycEhzRmZKcEV3WURqQUxINlp1MUxrZGMrLzM0RHBRTnRmelB6dFVhQVRwbThyKzFGRzFJT3YwZjQwd21nL0YzUHdtNU9UN1lDZTZQa2JMTnpCWC9BUGNlYjhqaldaRFlOOHZtR2x6aTNrUk8wYTFIcGo3WnBkTnA4dVlVYTBIWnVaMnlOZ2M3cTZJaUlpSXlFbmtYWnhYZ0hhcXJVNXVDM2NIVGduQnNpdUh3MXBzSlRka3lsMDl1cWl2Z2lGbVljY1ZETElnTDhqTW5TY3pGRFliM0ZFZ0tGdTAxS29JemUveVM2eTVJcDk1RE82K3c3cHZ1UXIyT2RpdzZzc3VodWg4aTlhWUpudzFOZlIraGlJancxcm9KOWRIbjhLUkk0SHRDZ2FOai9TSGo4YmxmUVZid09pTllmNXQzbjhyc0kxUnluR29CU3N4SzFhMEZpMHErRlcxU3VIWHpUL2ZaNDhMNE9OeDhJL2I4N2JGeGNFSDcvamZsNDc1cXRxcVY0T2hMd1pPTFNCU0RrdzUyaHFQYWFPS1BUQmt0T05oU05YWk5IV2s4VXRXWS9aNThvYU1lek1kZUk0TkxUZHRKbEU5dDJLdmR3VERZUkxSZlR2MkJvZU9OVFJ3cmFzU2NPNlNNT3IzeDNiaENveDY5MW1XY0kwSEFBQWdBRWxFUVZSaFprSE95aGhudjQ3dC9BVVlDVmVVeVRYOW1kaTZMY1RvOERsRzFmUEw3clQyQ3RqT1g0VFI4QkV3OHYwZWlxd0p6c3BGSHh0ZEZ4eVZ5cTR2SjVCUjYyYnIvN0RyTEtod1Z0NzJSbzloVkxzUVc1ZnZJYXEydGJGaVM0ejYvVEU2Zm9GUjl4L0Z1NURweGVqNEpiWXVQMkpVdjdoNHgxWm82djkvRUlxSWFoQlJQYVNtUnZ4bEdCMCt3OVo1T3NUb2Q4S1phTjI2ZFpobE5DKzJxK0I4NUVCR1JnYkp5VVV2WExsanh3NnlzN09MYk9QeGVCZzhlRENiTnAyQUQyMk9NVTJ6ekI0TGdQMzc5N054NDhhUTJpNWZ2cnpNcmx1V3NyT3pjYnZMZGo3cGxKUVV0bThQTE1aWXVYSWxmL3p4UjVBalNtYlhyckw1SU00MFRUWnMyRkFtNXlwNDNsOSsrUVZ2R1l6UzJyOS9QOU9tVFF0NkxwZkx4ZURCZzBsTlRTMzFkY3JLeXBVcitmMTMvM243di92dU81WXNXUkttSHBVdjJkblo1SlJ3Q3JPLy8vNmJUei85Tk9ocjZ0R2pSL24wMDA5TGZPNzhObS9lek1xVks0L2ZzSVIyN05qQm1ERmoyTEZqeHdtN1Jsbll1M2N2bXpmclErQndzUThhTkdoUXVEdFJJbVVaa28xODFhcnl1L3J5NEY4SjFhMUFNRmVEZXRiMnRxM0xyZytoaUl5QWM3dFlLNW9mUEhUODlsZGRab1ZkdWZZZmdHRWovWVBJZHEzaHVud0wrcHpWR05xMWdWVkprSkVKL2ZyNEIybVRwMW56TStidjB4UC9oS2g4ODFYT1d3QS96eW4rL1R1ZXZ6ZEFYRVdZK1F2TS9qVjRteXQ2V1FGaExxZkQ2bVB1VjdDVnl5TWkvTnRFQm1rejVadlNWV0plM2dzcVZUeCt1NEp5WERCOWh2Vjl2YnB3VG9lOGZVNm5mK0J0dHgzL2ZtREEvSVVuZmxqNVRUZWUyUE5MV0ptYlhpL3pjLzduU0NmY3BvMlA0di9IUm5jVmRudXNRTXh1ZUJsY2RRNGVERjQ1ZUJFZTAwYUh5TjBjU0xHcW0xczZ3TDNOYW11WUJ0NWRGWWs4ZHhlT2hvZndwc1RnV2x2TmR3MERBK2RaWlZBWmFSZ1k5ZTdCaUw4VUkrRnl6SDF6d0ozM21telUvVCtNK0V2QlhnRWo4VWF3T1dIL3ZDSk9XSUl1Tkg0U28wSlRqTnEzWU1SZkRMSE5NV0lhUXZwbThCWWRDaFI2enVvOXJmTlY2NEZSN1NMTVBWT3NhdE9LTGJGMS9oWXl0MEgyWHJCRitYL1pZN0MxL3hTajdqK3Nxa04zQ0wrZndpVzJHYloyRThFV1lZWE5OYS9EM0RzZEtyWEcxbnlZOWZ2T0VXZUZzcWsvWXJSNUR5T21QaGcyNi8vVXpJRURpMEsrbk5Ib2NZaXVpMUdycnhVRTc1OEg5dGpBeHpEL1Yyenp2SEF4OWNmUXI5WGdFV3dkSjFrL2N4VmJZampqSURzRlBCa0YyajJFMFdxTTlYUHBpTVdvY1ExbTZvL2dLdVhVTDZIMnM4bXpKK1U2SjF2KzE4VnczTWUvL3ZxTCtQaDQ5dTdkUzNSME5EWmI0WFVLTHBlTFJ4OTlsTVdMRjlPNWMyZWlvdkkraU00TlE0eGo3LzFNMDJUR2pCbDgrdW1ubkgvKytkZ0xmTkMrWmNzVzdyMzNYckt6czJuYXRDbk9ZeDkrSHoxNmxQLzd2LzhqT1RtWjFhdFhzM1RwMG9DdkR6NzRnR1hMbG5IaGhSZmljQVFmSEdhejJSZzJiQmpmZmZjZGUvZnU1Ynp6enZQMXJUQnBhV2tzWHJ5WWhnMURDK2c5SGc4UFBQQUFjWEZ4MUs5Zkg2L1h5OU5QUDAxOGZEeUppWWtoblNPL0F3Y09jTjk5OXhWNTM1Y3VYY3FjT1hNWVAzNDhxYW1wZE96WXNkREhvS1IyNzk3TnVISGo2TktsUzVFL0Q4SHMyTEdEZi83em53QTBiTmpROS85YUhLTkdqZUxYWDMrbFk4ZU9PSjFPcGsyYnhzaVJJMm5TcEFtMWE5ZjJ0ZnY4ODg5NTc3MzNTRWxKb1UyYk5rUUVlNjlld096WnMzbi8vZmVwWDc4KzFhcmwvWjUzdTkzY2M4ODliTnk0a2JadDJ4S1pmejc5WWpJTWczNzkrckY2OVdxcVZxMUtYRnhjU0gwTDViejkrL2RuOXV6WlZLNWNPZVNmMDJCU1VsSVlPblFvaXhZdG9uMzc5bFRNOXpmUWI3Lzl4bWVmZmNhUFAvNUk5ZXJWYWRTb1VhbjdudC9telp2NThjY2ZhZDA2OUwrSHYvenlTeVpNbU1DYU5Xdm8yclVya1pHUnZQMzIyM3oxMVZla3BLVFF1WFBuWXYrczVqSk5rMmVlZVliYXRXdVRrSkNBMSt2bHFhZWVLdmJ6T0Nzcmk4OC8vNXc2ZGVvUUV4UGoyMzcwNkZGKyt1a25HalZxNU5mSHFWT25VcWxTSlNwVkt2cUQzTXpNVEI1Ly9IRmlZMk9wWDc5KzBOZXh2WHYzMHI5L2Z3QWFOMjVjck5lRWxTdFhNbmJzV0g3NjZTZWFObTFLalJvMWZQdFdyMTdOcUZHaitPV1hYNmhUcDQ3Zjg2KzRacytleld1dnZjYm16WnZwMkxGanNaNWpicmVibjMvK21jYU5HL3R0VDBsSjRlREJnMVNxVkltc3JDeUdEeC9POU9uVDJiUnBFM2E3blhyMTZoMzNkYit3NjRYeTh6UisvSGhpWW1LSWo0OFArZHh6NTg3bHhSZGZKRGs1bVU2ZE9oWDdOVEluSjRlc3JDd2lJaUk0ZlBnd1RxZXpSUGV4Tk1MOXZxVTBOSndjWVB5SDhOS3pWaFZrS0lwcXR5ckpXb2dtSXhQYXRMU3FHOEVha2o3MVd5c0V6QjJlM3ErUE5UUjQzWHFZOWgwcys3TjA5eU8vQnZXc0JWMXllYjB3K2wxclJldjhnb1ZOVFJyQnlLSFdDdG9GbjB3RlA4RzU3QkpyV0h6KzYweWVWcnErRnlZN0c5NzdzT2cySmZ6RmQxdzJBMG96VXIzZ2ExS29xNVBudno5bDhPa1pJOGRZUDI4aTVZd0hnM1F6Z29FSEx1YVZxajh6ZVA5RnJIYlY1T1hLdndBbWcvZjN4SE5zOElBcjN5Q0NndE1YZXJJY21CbE9iRlV6OGV6enIwb3p2V1gwNXVEZ1Vzd053ekdhdmdRVlcyRnI4eTdleFhrZkJobDE3N0srT2ZvWDNsVVB3SkcxWURnd2FseU51YWVNWGgrOUhyQTdJWE1iM3JWUFkyc3hDdXIzeDJnNkNIUFhGOVpRNmVJT0M2OXhwZTliTTNVV2VJN05QZXJOZ01nRWpIWWZIM2R0SkZ2WFdYZ1hYUUtaUlZkZ2hVVmtEV3dkSm9FakZ0eEhNRGUraHJuelMzQlV4TlptZ2pVZjVvR0ZlRmZlQTlrcEdJMmY5Vlc2bXNrZllXNGVEVmxCNW9RdWlqY0xiQkdZYWI5aXJoOEVFZkhIS2ozckhQZFFvODd0NEQ2RStmZkFrQzVsN3A0Q2VERnFYSTFSNXc2b2N3ZUc2WVZEeXpCVGZzRGN2d0NqOFZOV0dKdDdUT3JQY1BoUGpOaG1tQmxiaW5mZnBOeFl2WG8xVHo3NUpBOC8vRERmZi84OU1URXhqQmtUWkxxaVk1eE9KL2ZmZnovRGh3L241WmRmNXEyMzNtTEpraVhVckZtVHVMZzRCZzRjeUYxMzNjWDY5ZXY1OGNjZmZSV1ZyN3p5Q2dNSER2UUxNaHMyYkVqMzd0MzU5Tk5QbVRGakJxKzk5aHFOR2pYQzZYVGk5WHFaTTZmb0Q3WDM3ZHZINHNXTDZkNjllNkZ0SWlJaWNMdmQzSFhYWFJpR3dmcjE2L241NTU4TGJiOTQ4V0wyN3QxTGxTcFZhTmV1WFpIWEIzQTRIS1NtcGpKMDZGQWVlT0FCK3ZUcHcvcjE2eGt3WUFCMzNua250OTkrTzI2M205ZGVlNDBlUFhwd3dRVVhGSG0raUlnSVROTTg3bjNQOWZQUFAzUHBwWmNHRFlPbVQ1OWU0b3FrMzMvL25kVFVWR3cyRzA4Ly9YU3hqbzJLaWlJMU5aWDMzbnVQTFZ1MkZQdDRnRXN1dVlTbm4zNmFEUnMyTUh6NGNLNjc3am9tVFpyRXl5Ky96T3V2djA3cjFxM3hlcjBzWEdpTkVFdFBUMmYvL3YzRXhzWWU5OXd0V3JUZzdiZmY1dUdISCtiQkJ4L2toaHVzNlpNV0xGakFvVU9IV0xCZ0FiR3hzVHo4OE1NQndYdHgyTzEyL3Z6elQrcldyY3V3WWNPb1Zhc1cxMXh6RFQxNzlpeFY2T3gwT3RtOWV6YzFhOVlzOFRrQTZ0ZXZ6NzMzM3N2WXNXTjU5TkZIbVRCaEFwVXJWOFkwVFNaUG5neEFreVpOcUZQbitMOXp3QXBtMXE1ZEcxTGIyYk5uYy9qd1lhcFVxY0xsbDE5KzNQYW1hYkpva2ZVaFlLZE9uYWhZc1NJcEtTbjgvZmZmVktoUWdXdXV1YVpVajZsaEdLeGR1NWJISDMrY2Z2MzZjZmZkZC9QWFgzOHhZTUFBemovL2ZGNSsrZVdRUWlLSHc4SGN1WFA1NXB0dkdEUm9rTzk1YWJQWkdEMTZOSjk4OGdtVksrZU5UdG0yYlJ1ZmZmWVp3NFlObzJuVHBvV2VOem82bXViTm16TjA2RkJhdFdyRml5Kys2QmZBZy9YYXNYLy9maVpNbUVEVnFsVzUrT0xRUjNGczI3WU5nS1pObTNMMjJXZjc3Y3V0bkR4dzRFREFOWXVyZCsvZS9QVFRUOHlmUDUrMHREVGVmanYwRmE0ZERnY2pSNDVrd1lJRkpDUWsrTFl2WHJ3WWo4ZkRtMisrNlh2KzE2bFRoN1BQUHBzaFE0YlFxRkVqbm4vK2VSbzBhQkR5dFpZdlg4N28wYU9wVWFNRzZlbnBoYlp6dTkxczJiS0Z1WFBuOHU2NzcxS2xTdUNvcmN6TVRKWXRXK2IzMm4vMTFWZXphTkVpNXM2ZEM4Qy8vdlV2djJPU2s1UEp5c3JpckxQT29xQkRodzd4MEVNUCtYNmZQUGZjY3p6NjZLUDA3Tmt6NVB0M3BsT0lDYkJoa3pWWFlIR0N6TUswYVdrTnlYNTdQUFMrTm0rNzNRNTlycmVHOTc3OUh1emFBeGNkZThQV3ZDazg5NlExMytYa3FiQjRXZkJ6aHlvaDNqcGYvazhFdnZnNmNJWHdibDJoYVJQL2JSNlBGYWJPbmhzNC82Ylg2ejgvYUtXSy92Y1I0TmY1c0h0UDZmb2ZqTjBPTi9lR2IyY0VCckYrQ3Z4eWVuMDBMTWszUktWQ0RFd2M3OS9tZ2NlczFlTnpPWjB3cVVCWWFyTURwUmhXVS9BTlZLaXJrenZ5SFZkd3FFanFQbmp3Q1d2aHBxWk5ZTVlzV0xIS3YySjB5bi85ajFuelYvSDdMbklTMUxZZlpvYzdqalU1TlJpNHZ5ZURxLzdDSmxjVlhLYURsL1pmakFkN3ZyYUhTTWFxaGpBcTVqMW5USnRKVlBka3ZBY2p5VjVhazZnZTI4bjJHbmgzV1crSWpOZ1NmQkRncUVpd21WZk1uWjlpMUwwVG91dEJkQU9yZWc4d3FuUzFoZ0pucCtCZGVTOWs3WUdvMmhpdDM4R29lZ0ZFMThmY1VuaTRFRExUQlVSaEhsa0xoMWZqWFhvRHRvNWZRcFd1R0hYL2dWSHJacnpMYjRIOUMwSTduejBLbzRiMWVtNm0vdXkzMHJJdnpBUTRrZ1N1QXBXV0VWVWcxbnJEYk83Nm9ud0dtQkh4Mk02WkJ0SDFNUGZQdzF6OUVHVHRCbHNFdG80eklESUJEcS9BdTZ3UGVMT3RxdFRHMWgvdDVxYlhNVGVXc1ByWVBQWTdNMzBqZUhNZ2F5ZmVaYjJ4blRQZENqaHo5b0VuWCtWc1hEdXdIM3NmNHMyQnlGb1FFUTg1SVF3SHpOaU11V2trNXFhUjF2eWV0ZnBpMUxvWktuZkdxTnpaLzdmajRaVjQvM29CRGk0dTJmMlNjdVdUVHo0aE1qSVNoOFBCMXExYmVmamhod1BhSkNVbDhldXZlYU5ZY2lzdTE2MWJ4MXR2dmNXUFAvNUlmSHc4dzRjUEp5a3BpV2VlZWNaWG1kaStmWHNTRWhLb1VLRUN1M2Z2RGdoRUhubmtFZGF0VzhmbXpadjU0WWNmZVBqaGgzMVZLWTBhTldMOCtQRjRQQjR1di96eWdOdTVJV2hSN0hZN1hxL1hWeVhUdUhGajNuMzNYWktTa29vOGJzaVFJYnp6emp2VXFwVzNDT0tzV2JQNCt1dXZBOXBtWldYaGNEam8zYnMzWUlVSkhvK0gyMjY3amExYnR6Snk1RWorL3Z0dkZpMWFSTFZxMVdqUm9rWEFPWExsQmpGeGNYRkYvbEdhblozTmpCa3pxRmV2WHFIVmJNMmJOMmZjdUhHbEd0bzljK1pNYXRldVRiOStvYTlFbS92L1Y3ZHVYWjU2NnFrU1hiZHQyN1owN3R5WkpVdVdNR2pRSU41OTkxM09QZmRjNXM2ZHl5ZWZmTUtJRVNQNDg4OC9PWGp3SU0yYU5lT2xsMTRLdVFvdk1UR1IvdjM3TTJyVUtDWk9uT2dMTWFkTm0wWjBkRFFqUm95Z1diTm16SjgvbjU5KytvbVhYMzY1UkJWK0RvY0R3ekI0NUpGSDZOV3JGODg5OXh3alJvemdpeSsrWU5Tb1VVRURqMURZN1hZY0RrZEEyQlNxUTRjT3NXL2ZQaG8zYnN3MTExekQ1TW1UU1VsSllldldyYlJyMTQ0NWMrYXdZY01HcnI3NmFoNTk5RkYyNzk1TmRuYjJjYXZtV3Jac3lWdHZ2Y1dSWUZOMkZXTE1tREVrSmliU3RtM2g4NXFEOVZxemI5OCtFaElTNk5PbkQyQUZvYVpwY3UyMTE5S3NXVE8vOXFacDhzVVhYM0RkZGRmNVZVUVdKU0lpQXEvWHkwMDMzZVM3RGZERUUwK0VYT1htY0RpNC9mYmJlZTIxMTNqcHBaZjQvUFBQaVltSjhWV3NIemh3d1BjYTZQRjQ4SGc4ZUwxZXY0cjJ3ano4OE1OczJyU0pOV3ZXOE1ZYmIvRHFxNi82N2M4TjNPdlhyeDl5Z0xsczJUSTZkZXJFMnJWcmlZK1A1OWxubjJYLy92M2s1T1Q0K3BrN1hQL1dXMi8xVlVHNjNXNzI3TmxUWk1BOWR1eFlicnp4UnI5S1ZzTXc2TjI3TnlOR2pPRG8wZUIvazMvNTVaZGNkOTExUVIrVGlJZ0k1cytmSDdEZE1BeFdyMTdOUlJkZGhNMW1JeWNuaDV0dnZwbDkrL1l4YmRvMHhvNGR5NGdSSXdLT1c3Tm1EZSs4ODA3QWxDQzdkdTBpS3lzTGo4ZUR6V1lqTmphV2pSczNFaGtaU1pNbVZ2NlJsSlJFVkZRVUxWdTJCS3lxMnJ2dnZqdmdHaXRYcm1UWXNHRmNjODAxZnR0emY0LysrZWVmdlB2dXUzNzdsaTFieG9FREJ4ZzVjbVJBNVdsY1hCelZxbFhqdSsrKzQvcnJyOGR1dC9QRkYxOXcwVVVYbmZScXpGT1ZRc3hjR3piQm9OZWdkaTNZdkJVT0hodFdWYTh1dlBLaWY5dnBNNnhWb0l0eVRvZmdjdzgyckEvL2ZnWCsvUWE4L0tvVm5OWTQ5a2xFZzNwVzVlYkd6VER4Yy9qcjcrTGZqNDd0NGNGN3JFV0hjaTFhQ3YrYjd0K3VRZ1gvK1JUQkNpZ0hEODhMTzJzVitIUXdmeVdnelFZUDNXZWRKLy94VTQ1VkdkbnQxdUkxYytiQit0RG1CU3JTN1RmRE5WZkFoZDJzaXRMQ0hodjdDYXJFTE1XbnVNQ3hFTFFFOG44aVdkamNPVzQzdEc5amZlM2FBei8rQkhOK2c4d2dJYWxJT1hWbGhmVXN6cTRMd0txY1JBYnR2NGdiSzZ4bDZNRWV1UE1GbU0yY0tUUnlIbUFSMWpBWmUrVnNqS3BabVB1ak1Md0c3ZzFWOE95d2hsTmx6YTNuOTdsR1JLUGlENWMxRXZ0Z3RBaDgwK1Fuc2dhMml3dk0xeGFaZ0sxYmtEZHBUVitFN0YyWXV5WVh1eTkrQ2k0cTVFbkh1N3dmdGk0L1Ftd3pzTWRnMUw0ZE04UVEwMGpzYXdXMm5rek12NTZ4S2tjYlA0TzVaZlN4d1BUWVpmOStHVFBOZnpvUEkvNVNqQTZmVy90TGU3OU9GTk5sTGVKVDRTeU11SE9nL29PWUc0ZUJKd3R6MjNpTUZpT2hVanRzM2ViaFhmTW81dEcvTUE2dmdMZ09HSTJmaGJoT21FbVBXY0Zuc2E2YjczWGJGb25SNG5VNHRBTHYzSllCVFkxR1QySlVQYys2Y1dRTjNqL3Z0SWJ3bDBUbU5pdk1QTGdFbzgzN2dYTmxWbXhoRFhYZjlRWG0zaGwrLzhkeWFsbTFhaFVyVnF5Z2I5Kyt6Snc1azhxVkszUEZGWUZ6OFo1MTFsbTgrZWFidm1xZFhLWnA4dTIzM3dMV0gzM0RoZzBEOHNMSFVEZ2NEdTY1NXg1ZWZQRkZ6ajMzWElDUXE5OUMrWU10Zi9pMGR1MWFXclJvd2JCaHd6QU1nK2pjQlI5RDFMTm5UNlpQbjg2UkkwZW9XcldxNzl5R1lmaStjbSticHNudzRjT1pPM2N1WHEvWDk0ZjFpQkVqR0RkdVhLR2hSZTQ1RGgwNnhOU3BwWnYrcW1uVHBvd2JONDRxVmFwUXFWS2xnTWZyeWl1dkpEbzZPbWd3V3hxNWowdEpoemdtSlNXUmtKREE5ZGRmejVJbFM5aTUwNnBpNzlDaEEzUG56dlZWWWMyY09STzczYzZUVHo2SnpXYmp5SkVqN05peEl5RGMyN3g1TXlOR2pQQ2IrekgzKyt6c2JCNTQ0QUZmdTRvVksvTEdHOVlIY1Z1MmJNRTBUVDc4OEVQdXZmZmVZdDhQdTkyTzUxZ0JSL1BtelJrOGVEQURCZ3dnT1RtWnBLUWt1bmJ0V3FMcXdlTUZxaGtaR1VVR2QwZVBIdVhCQngra2UvZnVWSzFhbFpTVUZBRG16WnZIZ2dVTG1EdDNMakV4TVRpZFRzYU5HOGU4ZWZPb1VxVUtRNGNPcFdyVnFvV2VOejQrbnJGanh4SVRFeFAwNTYwMGNxdW5yNy8rZW13Mm0yK3FDckNHRXhjTWdYYnQyc1hpeFl0WnRXb1ZyNzc2YWtnaHROMXU5d1ZXWUwwMnVWeXU0dzcxTHFoNzkrNk1IajJhek14TXNyT3ppWW1KOGYwY1JFUkVNR3FVdGNiQ29VT0g2Tk9uRC9IeDhkU3JkL3gxSzJ3MkcvZmRkeCtQUC81NDBNZTJKRlhETDd6d0FwMDdkMmJ0MnJVMGJOaVFqei8rbUlVTEZ4SVpHY2s3Nzd6RHZuMzcyTFJwRTdHeHNkeDRZOTRJekMrLy9KSTVjK1l3ZHV6WW9PSDJvVU9IbURadEdoczJiQ0F1THM1dlgyN0l2V3ZYTGdZT0hCaXdiL1hxMVd6ZHVwVUJBd1lFbk5mcGRKS1ltTWlFQ1JOODIzcjE2a1hyMXExOUgvckV4c2FTY1d6UjVIdnZ2WmY1OCtjVEd4dkx0bTNicUYrL3Z0LzVXclZxUmJObXpWaXhZZ1UybTQwZE8zWlFzMlpOdjZyWXl5Ky9uRjY5ZXRHclZ5OFNFeE1aUFhxMDc0TzBXclZxTVhyMDZDSWY0MFdMRnVGMnV3dDlQUy9xdGY3Wlo1OWw1TWlSQWRORzNIcnJyYnowMGt2TW5EbVRHMjY0Z1lrVEo3Sm8wU0xmNzFBcG1rTE0vRFp2dGI3eWF4SmsvcEQ2OVNBMkZ2YW1CRDlQVkJUY2NVdndmWXVXd3BkZlEvS3hJV24vR2dJdkRZRDZkZjJ2K2NxTDhPdnY4T0duVUVRSnRKK3hvL0lDMGZ3UzRtSFlRQ3VJczl1dDZyN1lXUCtnRStDenIveXJOUXNPNThnNTlrZE9USXdWbEhacTc3OS83dS9XWStKMHdKUC9oSE02d2dYbndXdHZRRklJRllEdmpDdzhMSXcvOWdkWXRhb3crQVg0Nm4vdzlmVEFlU3BMR3pZV3ByVG5kUlE0UHRUVnlVTUpNZk5QcUYrcnBsVUozSzhQZkRPalpIMFZDWVB1VVZzNEwyb2JDN0tzTnljcmMycXhNcWVXWHhzN0hwNnAvSHZBc1ZHZGQ1TXhxd0dHMS9BRm1BRG00Ynk1cSt4MWptQ3ZHM3BsZ2U4Y3lSOUJaRHhHZzBjZ1k0dTFhblhCTWV5R0FWV092ZW5JM0FhWlFZWWNHMGJlNjFXdG02MTVGVXRUc1Zpd0R3RHVJM2hYM0lYdHZGK3RPUjh6dDJJMGZSbHorNGVRVmRSd1JBT2ovdjNXYWJlT2hjeGtqT3FYV0VPUEUyL0UzSFNjRVBkVTREcUlkMWx2alBhZllGUy9HS1BCUTFEaExNemwvVEIzZkFLbTI1b25NcVlSdG82VDhmN1dBZStTYXpCYXY0dFI4enFyTXJQdFIzNHJPUlprMUg4UW8zYUIxM1huc1FyZG10ZGJpenhGMVlMYXQ0R2pJdWFXM0VYa0RJeG1nNjArY2F3U2R1WGRBWE5aRm9kUnJRYzBmQlNqMnJFS3Q2eGRtTnZlZzhwZE1HcGNDWVlUSTc0WHhQZkN5TnFOdWZvaHpES2V0MVZPam9rVEp4SWRIYzFaWjUzRjVNbVR1ZWVlZTRMK1FSb1JFY0d3WWNQNDRJTVBtRE5uRG84OTloaFhYMzAxbXpadG9uLy8vaGlHd1VzdnZVVFhybDI1OHNvcmcxeXBhSjA3ZCthLy8vMnZieDYyM0QvUWQrelk0UXVZZ3QwT1p0MjZkZnp5Uzk1aWpqazVPWGc4SG9ZTkc4YWNPWE80NFlZYmVPaWhoNHJkUjdCQ2piZmZmanNnUU9qZHV6ZVptZjRMeTNrOEhuYnQya1h2M3IxcDE2NGRyVnUzNXNFSEg2UnExYXBGVmwzbGhoMmhWbUllYjRHWDRneWhMSTBEQnc3NEtndExPaTlocnVIRGg5TzNiMSt1dlBKS0tsV3E1S3R3N2RDaEE2MWJ0K2ErKys1ai8vNzl6SnMzajc1OSsvcm1hNXcwYVJMTGxpMWozTGh4Zm9GT28wYU5PUGZjYzVrelp3NXhjWEcrZlczYXRBR3NNTi9oY1BodWd4WFFWNjllbmNURVJOYXRXOGVXTFZ1S1BmOWt3Y2VoYmR1MjlPblRoLy85NzM4c1dyU0ltVE5uTW1USWtHS0hmVVcxWDc5K1BTKzg4QUxQUC84OEhUdDJETnJHNFhCZ21xWmZkVFZZMHcva2x6OVlTVXRMNDg4Ly96eHVoVjlKNW9FOW5xeXNMSDc1NVJlaW82TjlyeS96NTg5bnp4NXI5TjdzMmJNTFBYYlpzbVdNSFR1V1J4NTV4TGN0ZC9Hc3pwMDdGN3N2WThhTTRacHJyaWx5amxDSHcwR1BIajFvMUtpUjd6bVJ1MEJTYVlkanQyelprc2NlZTR3dVhib0U3Q3RKYUd5MzIxbTgyQnBWc1g3OWV0YXZ6NXMyN0xQUFB2TXR2T2IxZW5uc3NjZDgrNUtUazNHNVhMei8vdnQrajIydTNBV1lkdXpZd2I1OSszQzczUUdCZlZSVVZNQ2lhMmxwMXJvTFAvLzhNMjNhdEFuNFVDMlUxNWJZMkZqMjdObkQ5dTNiU1UxTjVmTExMMmZXckZrOCt1aWpQUC84ODNUdDJ0V3YvUk5QUEFIQWxDbFRHRDkrUEE4KytDRG5uWGZlY2E4VGlnMGJOakJ6NWt4aVltS1lObTBhNzd6ekR0T25UNmQ1OCtZTUh6NGNsOHZGblhmZVNZTUdEZWphdFN2ZHUzZG4wYUpGdlBmZWU3UnIxNDY3N3JvcmFNRGRwVXNYR2pSb3dOU3BVM252dmZmNDZxdXZtRFJwa2tMTUVDbkVQSjQyZ2RVU3RHMWxCVzYvTDdTQ3Y0S0xwTngwUStBcTAwZU93bHZqNE05Vi90c1BIcklxUUlmOEMrb1dtR1Qzd3ZQaDdPYldZanc3UXBpSGEyOXE4QkN6VVlQakg3dHdTZDRDTXJrcUZsaUl4dTJHY3p2RC9YY0Y3Z09yK3JUTm05WkNPYm56WkVaRndiK2VoaEZ2d1ovSFdjbHM0dWZ3MUNQK3dWMHdOaHZjMHNlcUFwMzRlZUMrL1ByZjQxOXhHdXlYdzdDQi9nRmhzRGJPVWo1VkNrNzJXN0ZpOE1ld0lNT3dnazJQcC9BUU05ajJvK213WURIYzBydjRmUlVKaytjcS84YnJCeS9nOTZ3R0FmdXEyRE41dXRMdk5IYnVEOWhucTVKRlZMZWQ1Q3hKeE13Ty9NREJYdmNJa2VjVXM0SXVIM1BqNjVnYlJ3Q0ZMTzVsT0xCZGFyMFJONU0vS1RCYzNNQm8rQWhHd21WNGwvZXpRdERDT09JSzMxY1l3K2wvWEhZSzVyWnhHQTBmZzdoT1Z2aVdjQlhlSlZkWlE1ZURuYUxtOWRadzhKeFV6QzNINWphcWRTeU1pMm1JVWI5LzhmdFZEaG54dldEN0IrQ3NZbFZZeG5Ydy9ZK2FPeiszNXYwODYwV3dSMXREdW5OU01WZmRaeTNzVTZrZFJCWTk0YnVaL0I4cklLd1M1QTFvaFA4ZlBVYlRsOEVaWjgydDJ1cE5qRnEzK1BwaEpqMFpXR2tiaXNpYUdMWDZZTlMrQXlyNEQxM0NmUVR6MEhMWStpNW14WllZVFYvQ3FINkp0UzhxRWFQTmU1aHpXMUhvejdpVVN5dFdyR0RWcWxYMDY5ZVA3Ny8vbnRqWVdLNjk5dHBDMnlja0pQRDQ0NCt6Yk5reXhvd1pRNk5HalZpOWVqVUFEenp3QUJkY2NJRXZnQ3V1dExRMHYwVVJjb2YyNVZaRkZYWTdXSURYcEVrVDNuenp6WUNWWDNQbm1KdzZkU3BPcDVQNzdydXYwUDZrcDZmejhjY2Y4OEFERC9qOTRiMXc0VUtPSERsQ1dsb2FlL2Z1WmVmT25XemZ2dDIzc0VKK0RvZUR0OTU2eTIrUm8vVDBkTkxUMDBsT1RxWnUzYm9Fa3p2ME85Ukt6S3hnMHd1RndkTlBQODI1NTU3TFhYZmQ1YmZkNVhJeGZ2eDQrdmJ0NjdkWVNHR3lzckxZdTNjdm4zLytPZDkvL3owT2g0TmZmLzNWTDNBYk1HQUE2ZW5wdU4xdTVzK2Y3eHZ1dW4zN2R0eHVOOTk4ODQxZjFSaEFqeDQ5Q2gyK3VtclZLdXgydTkrd3pYWHIxbkg0OEdHZWV1cXBvR0hnNXMyYmVmMzExNHRjbVQ0OVBSM1ROUDJDZDVmTGhjdmxZdWJNbVFDTUd6Zk9MMVIzdTkwTUhEaVFmZnVDLzg0dDdMeTVkdS9lVFdabUpxKzg4Z3FqUjQ4T0dtSVhuSzRoVjY5ZXZhaFNwUXBmZmZXVmIxditxUnVLTThkaXFLWk1tVUxMbGkyTEhCby9hOVlzamg0OVNvY09IWWlKaWNFMFRUNzk5Rk1jRGdldnYvNDZUejc1WkxHcXY3ZHYzODZRSVVNWU8zWnNRR1ZlVVk0Y09jS01HVE9ZT1hNbWQ5OTlONzE3OXk0ME9LeFZxNVpmQldMdTlCWDU3MmR1bUo2Y25NempqejlPYW1vcVdWbFp2UG5tbTRWV1pycmRiczQ3Nzd5Z0ZiR0ZCWHdwS1NsRVJVVUZyU2kxMld3Qi8rZTlldlVpTmphV25qMTc4dGhqajJFWUJvMGJOL2E3cjdtdnZhMWF0UW80WjJabUpwTW1UUUtzSWZBTkd6YmtpU2Vlb0h2Mzd2VHIxNDhxVmFvd2NlSkVwa3lad25ubm5VZmZ2bjJKajQ5bno1NDkzSDMzM2NUR3huTFZWVmRSdlhyMWdITVg5bnhidFdvVmd3WU5JaTB0amRUVVZMeGVML2ZjY3c5Z2hab0pDUW5VcjErZkpVdVcwTFJwMDZDUDM1bzFhNGlNaktSRGh3NmtwYVZScVZLbEVpMUtsdCtiYjc2SjIrM21paXV1NE4vLy9yY3ZjRiszYmgzcjE2K25mZnYyakJremh2ZmZmNThQUC95UUR6KzBwcVRyMXEwYkF3Y09MUFRueXpBTWJybmxGb1lQSDg1dnYvM0cxVmRmemVUSmsxbXhZa1ZJY3ptZjZSUmlGc1Z1aHhiTmcrOHpES3ZLc0ZON0dEc2hiNUdXUmcyc1ZjSHoyN1ViaHI0T0tZWDhNanR5QkFhL0JrTmVEQnpDblZBZFhud0dIbmthWE1mNW8yYkN4L0RHYThVUDNIYnNzdTVEUVJVTFZHSldxUXliTnNQTzNib0xDOUlBQUNBQVNVUkJWTkE4U0FCWHFTSVFaSHRFQkF4NDNKcWZjbmtSUWViUzVURDhEWGoyOGVDcmlPZTNhQ2w4TVNWd2U4RVhxc0w2bEYrMXdvZFZGSHJlNGlwTkNCb1pDUmtab1llWTZSbFdoZS8rTWxpRldlUWtxbWpMNXBXcVB6TXZxd0UvWnpSbWp5ZVdhSnViMWhGNzZWMGhpY3EyekVLUGRkUTVncjE2QnE3MTFmQ21SdU4xMjdCVmNPT29md2hIM1NLQ3c1QTYxaEpicTdldGhWK093NmgvUDBiaURYa2I3QldzVmFZQlc2ZkplSmYxTFRUSU5OcThad1Z0eFdERVg0SlJjQ2g3N3I3cXh5cUFLalMycWd1WFhoZDRiV2RWak9aREFURC9IZ1NlZEdzMTdackg1djFKMzRCMzFRUFl6bDk0N0tST3NCV284cktWOHZYeFpJbHJiNFc3dVNLcVlUdHZicjRHZVc4MGJlMG41bTJPYm5EczMvcFdHSmxUNElQTFhONGN2TXR2czFZaHo5d09GWnBpTzk4YXptOXUvdy9tWHdXR1ZUbGlNVHA4NXZ0L01yZThoYmwrU09CNURWdnd5dHRjTVEydG44OHFYYXo3a0xNUGMvdUhtTHNtWVdzMnhBcFZZNXRoNi9RL3pCWC93RXlkaWZuSExWWVZab3MzSUNvUkltdUFvd0xHMmNNeHQ3d0RSOWNWZmowcE55Wk9uRWhNVEF3dFc3WmswcVJKM0g3NzdjZWRPeTRtSm9hZVBYdnl6VGZmRUJrWnlieDU4MmpmdmoxWFhIR0ZiM0dCZ3J4ZUw2TkdqZUxDQ3kvMHEzeWFNR0dDcitwbStmTGwxS3BWaStlZmY1NGFOV3I0d3RCYXRXb3hhdFFvdjZGNytXOEhDMDF6RjMrSWlJaGczNzU5M0hYWFhUaWRUbWJNbU1IMzMzL1A2dFdyU1V0TFkvanc0WVhlejQwYk43SnQyell5TWpKNDVwbG5mTnRuelpybHF6QnlPQngwNk5DQjIyKy9uUWtUSnBDVGI5cWt5TWhJRGg4K1RPL2V2WDBocU12bDhvVm80OGVQWitqUW9VR3ZuWjJkVGNXS0ZibjU1cHU1K1dickE2RWxTNVl3ZVBCZ0hBNEhBd2NPcEVPSERodzhlSkFSSTBad3pUWFhrSlNVeE1jZmY4eVFJVU9LUFVRK016T1RyNzc2aWdzdXVLREVWWFJidDI1bCsvYnRiTisrbmZYcjEvUDg4OC83OXRsc05uYnUzTWsvLy9sUEJnMGE1SnMvcmpCSlNVbVlwdWtMckF0YnFDYzJOcFlhTldxUW1abEpkSFEwdTNidDhnWEFVNmRPNWNvcnIvU3JlSzFidHk3YnQyL25qei8rQ0hxKzdPenNvS0h4d0lFREdUeDRjRUNRMmFoUkkxcTJiTW52di85T2pSbzFBc0tPdFd2WCtvS2U1T1Jrdi9BcS8xeVltemR2WnMyYU5iNHd5T0Z3Y01NTk56Qm16QmppNCtPRGhoaTVRVTZ3eHliL1FpQ1RKMC9taVNlZUNLaUF5dzI3MHRMU0FvWmhaMlJrQkd3cmltbWFmUGJaWnh3K1hQejNTbWxwYWZ6MjIyL0V4Y1V4ZXZUb29QTXJlandlcGt5eC9tWmJ2bnk1YnpYdlRaczJjY2NkZDRRMERMdWdkdTNhVWI5K2ZZWU5HOGJZc1dOREh0Sy9jT0ZDdkY0dkRvZUR6TXhNc3JLeWZNKzNwS1FrMzlRYVlBMGhUazlQSnpVMWxiNTkrL3FxWFBNdllsU2hRZ1c2ZE9uQ3NtWExTRXBLOGsxeHNYejVjdC85V3IxNnRkOEhGZDkvL3oxSGpoeGg1TWlSSVZWZWVyMWVoZzhmVGtKQ0FzODk5MXpBL3NLR29GZXZYcDFaczJhUm1abEozNzU5dWYvKysvMzJYM2ZkZFdSa1pOQ3RXN2VBWXovNTVCUDI3dDJMdytHZ1JZc1cxS2hSZzI3ZHVqRjE2bFJtejU3TlcyKzloY2ZqSWV2LzJUdnY4Q2pxdG0yZnM3dXBKQ1FRUWdJWWFZSFFheWdDMGhRUWtmS2lGQVVFUmZ3c29DQWxnSUNnQVFLQ3RFZUs5QzRJaUlLQUJWQ0tocExRU3dCcENZRWtrazc2N254Ly9MS3pmYk5KUUIvZmQ4L2o0Q0E3ZldablozZXV1ZTc3eXNraE1qSlM2VW03WThjT2F0YXN5WXdaTTJ5MkxkQnF0U1FsSlZtOWZ0Ky9mNS8yN2RzckQ0cm16WnRIU0VpSWNoMUlUazYydWR5OHZEeWlvNlB4OXZabXpabzFuRHg1RW8xR1ExaFltTlZ3SFhOdTM3NXQ5WUhCM0xsek9YSGlCRjkvL1RXM2I5K21mZnYyOU83ZG03Rmp4eElXRnNhc1diTUlEUTFsMXF4WkhEOStuQVVMRnBDV2xrWkNRa0tSNzIrblRwMFVNWGpod29YczNyMmJyVnUzT2tWTUIzQ0ttUGFvSFN3RUpIdDRlQWozNFBUWmNPdU8rTnY0WXZJZ1VZeXpKeWpWRFJGOUkyZDlEaEV6TE11NEsvaEIvYnB3OW9MOWJibi9BSGJ2RVVFdjVzTXZYSVkvYjRrMDlJcEdUMFd5YytEelJkWkRac3I1bXI2V3BFSm42SHo0ZERKVWMvekpGNWV1d3ZXYlJVOTM5Z0xNbkFjTjY0bGpFaGN2eE5RNVJqZDJ5U2t3ZjRsbEtUa1U3ZUlzS2E2bHZFazNGMlVYTFlQb3M1YlRWUW9VNTRBeC9mb0l4Nm5PeHBOaWN4RXpNL01mRnpEbEM4YWhBbVlYY0lzTHVtVGo3NkttTmVkSnJhZUliWkNLTVcyUjYzMEM2eW55R0padzJpZklzKzYzZWRiOWRySG5rOXkxdURheTBlYWpOR1JjUXI2L0F5bkVpc0Jramx1QStHY05uK1oyaFV6NTNIQ2tsbnVFNkpsMUJ3cXNsTDlyUElVcjBCaHREcVJGRjdscFVyWDNrRzhZL1dqMHJvK3E0WmRpZS9OVHdTMEFxVTQ0a205TGtEUWc1Nk03LzdZUU52WExhUDcxMzNRV1BBRUtyTFJtOGJaMElOZ2Nyc3RGOHV0VW1BSnVheDNweW5zcitiVXpESmZNYmpJOHFxSnF0cWt3RUVsR2p2a0UrYmFWbTA2M1FGU2hPOUJkL01EMFBaWmNEQUZBQmVrZ2FaRGpOc0ZmdnlBbi93R3lGc252V2FNMkI3SG9vdnBCYnBMaTNKVlRUaUtmNmkxRTdQeFVwSWJMa1NxK2dPVFhTVGgzczI3YjNrOG4vempSMGRGY3ZIaVJ3WU1IczNmdlh0emQzWlViU1d0TW1EQ0J0RFFSeXFWM09NNmRPNWViTjIvaTcrL1BXMis5UlZKU0V0T25Ud2RNeTc1emNuS0lqNC9uMkxGakxGeTRVQ25KclZxMUt0dTNiOGZWMVpXOHZEeFNVbEs0Y3VVS0FRRUJpaGhWVkRtNUxlZW5kMkcxeXBrelp3QnhJeDhmSDg4enp6ekR1blhyeU12TFU0UUxXWmJKeU1oQWtpUmxQb0N5WmNzU0dSbkozcjE3ZWVtbGx3QVlObXlZMGtPMGZmdjI1T2JtS2tGQldxMlcvUHg4WEZ4Y0dEUm9FS3RYcjdZSU9ORm9ORFJvME1BaTdHYnExS21rRnZiVHo4M054ZC9mbjJQSGppbUNLWWlTL3N6TVRPYk5tMmRTa3JwNTgyWnUzTGhCUVVFQjgrYk5ZK3JVcVZhUGlTMTBPaDBiTm14ZzVjcVYxSzFibDVkZWVxblk2ZGsvL1BBREFBRUJBWXdkTzliRUVhWldxNWt5WlFxalJvMWl3b1FKVEpnd2dRNGRPdGhjbHI3UFlWSlNFdTNhdGJNNUhZaGpkZmp3WVlZT0hjckdqUnRwMUtnUnI3LytPbzBhTmJJUUFDUkpZdkxreWFTbHBSRVlHR2dpT2xweklPcEpUVTFselpvMU5HN2MyT0tZakJ3NTBtb3A3ZFdyVnhrMWFoUXFsUXFkVGtkQlFRRVRKa3h3eUlrS0luMTc0OGFOVnNmbDUrY3JKZFdqUjQrMjZlaTFoNzIrcTdiRVhIdkxxbGF0R2pObXpDaDZZaHVrcGFVeGFkSWtGaTllYkJGMjlPT1BQM0wvdnFpR2NYZDNwMXUzYnJ6NTVwdlVyMStmUVlNRzJYVFhidDI2bFVhTkd0a1V6ZnYyN1V0RVJBUWJObXl3R3NaaWpaOSsra21aZDhpUUlTYmo2dGF0eThxVks3bDgrVEplWGw0OGV2UkljVEF1WDc2Y3ExZXY4dnp6ejVzSVRKSWtFUjRlenQ2OWUybmV2TG5WaHdndUxpN01tREZEdWY3cTJiMTdONTZlbnNURnhaR1dsa1pxYWlvcEtlTCtMVDQrWHJsTzV1WGxFUmNuV2dKMTd0elpvb1RlbGxCMjc5NDk0dUxpOFBIeFVZS1VqTkZmZTYxZEp6cDI3RWpGaWhXcFZhdVc4bkJuMUtoUm5EbHpoc1RFUkM1Y3VLQWtmcmR0MjFiWjc3ZmZmaHV0Vm12M1FVeGVYaDQ2blk1VHAwNlJucDZ1aUxBMWF0UmcrZkxsU0pMRTdkdTNpWTJOeGN2TEMzZDNkMlJaSmlZbWhyQ3dNTjU0NHczNjlPbGpzZHpJeUVpeXM3UEp6czVXem4rMVdzM3QyN2VMRkRFUEhUckUwcVZMV2JkdW5jV0RoVDE3OXJCKy9YcGF0R2pCNk5HanFWKy92bEt5MzZwVkswSkRRd0hoQWcwTURHVDU4dVZNbXphTjY5ZXZGeG1tcFZLcDZOKy9QNHNXTFNJcUtvcHUzYnF4ZCs5ZVltSmlMSUt1bkpqaUZESHQwYnFGOWVHcGFhYjlKQ1VKdW5ZV2JqM2pjdTZIeWNKaFdaU2c5UC9lRktFNS8xa0JYL3dIcGt5d0xJdDJ4QzBJc0dzUFBOc1dBaXNLWitNM3UrSG1MVEZ1NEN1bUFpYkFsMS9Cdlhqcnl6SVdNVE15UlBsemFGUFJxL096dVJBK1ZZaHV1NzZINzhTUEh3SUNZSzdaamY0dmgySEZXdXVpb3pVdVhUSHRvV251Z3RScWJTL0x2UGVrdVZqbzZRbkxGcGhPTTNvaXBCaTlSeTR1c09vL2h0ZTM3d3AzWTBseDBZajM4NitIY1BSM2tlQnVxejFBZG80NHZ5NWNFcVg3R28wSU5FcE5zejJQK2JtaXRkOWI2ZTlBanQvMlQyK0NrMzhaWWQ4RmMrbWVkYmVHTmZKMTRrZmJsbE9PdTA3cVY4bGtUdStTQlkzSnQ1ZkNvMnZJV2JjZzU1NXBZcmR4T2ZtMXoreW1qMHYrWFpGOG1pTS9QR3c1VXB1RjdrUjMwT1ZqcTZ4WENnNURNaGN4VlM3b3pvK0EzSVJpN1pQa1dkMGcxcm40aWhKbkkrUS9GMEQ2QmRISFVjK2phNWJpcXNZSHlnUVhhOTMvQ0RwRENyanVZRTBvTUxxaEtGTkxjWnVhajFOMUUxVVU4czFGOWdWTWM4by9xL3dwUFRVRWtKR3ZmU1o2Y3RhZloyZ0RvTTFGcXR3ZnFYSi95Mlc0VmhCQ1pzczl5QmMvTkt4ZjdTYlMxc3NhRW8wbDMxQjRhb2gxa2RrakNGVzdTTWUyMnkwQVZlZ3VJV1FXTjhqSUFYU25iSmM3UDBsVWRXYlpGcTMvaFd6WXNBRXZMeSthTld2R3BrMmJlT1dWVit5R1Y3ejY2cXNzWExnUVgxOWZHalZxaEN6TFhMaHdBWGQzZCtVR3RGS2xTb3J6VEpJa3ZMeThGSGVSdnRmZ045OTh3MGNmZllSR282RkxseTU0ZUhnb2ZUU0Rnb0xvMkxFallDaXBMcXFjSE95N2EvUzkzclJhTFNOR2pPRGRkOTlsNDhhTkpnNjk1T1JrQmd3WWdKK2ZuMUlDYVl1cVZhdXlZY01HdkwyOWlZdUw0NTEzM2pFUlhVZU9IS2xNNisvdmo3Ky9QL2Z2MzBlV1pXYk9uR25TYzlHWTd0MjdFeDRlVHVYS2xYRjNkeWNtSm9hYU5XdWFDRzNtTHJYazVHUVNFeE9wVTZlT2twYWJtSmpJeVpNbmk5WHJyMHlaTWl4ZHVwVEZpeGR6OHVSSnJseTV3dGF0VzVrMmJacERQU0RUMHRJNGNPQUFJRXJLQXdJQ0xBU1hNbVhLTUczYU5FYU9ITW5NbVRQSnlNaFFoR0ZqNHVQak9YTGtDQUR0MnJWajkrN2Rkc3UxOWF4YXRZcEJnd1l4YU5BZ0MxRW1LaXBLT1Evc1ljdUJlUHIwYVdKalkxR3IxU1k5QWNHMkFMUnUzVG8wR2cydFdyWGkrUEhqZUhwNjh1MjMzL0xPTzZWdnJ4SWZMKzY3QWdJQ09IVG9FRU9IRGkzeHNvcFRUbTZ2OTJxN2R1MVl1blFwbFNwVlVrU2NoSVFFQmc4ZWpJK1BqK0trN05LbGkrS0tkb1JIang2eGZ2MTZRa0pDdUh2M0xySXNzMkxGQ3RScU5kT21UVE54RVQ1NDhFQUppY25LeXVMczJiUDQrUGl3Wk1rU3ErSmdodzRkV0xac0dkdTNiNmQ5Ky9iS1o4Z1c5KzdkNC96NTgvajYrdkxxcTY5YWpGZXBWSVNIaDZOV3EvSHc4S0JMbHk3NCtQaHcrdlJwZHUzYUJRaUh0N1VXQUxkdTNTSXdNSkNGQ3hkYVhNdnExS25EaWhVcitQWFhYMGxQVDJmTGxpMEVCQVFRRkJSRXhZb1ZTVTlQcDNidDJpUW1KaElURThQVnExZVY2NjhlL1RJUEhUcEVpeFl0VE01Yld5WG8rZm41TkduU2hNREFRRWFPSE1tc1diTk1uSWI1K2ZsSWttUjEvcENRRUVKQ1FvaU9qbWI0OE9HRWhvYnkxbHR2TVdqUUlCWXRXa1NUSmsyVUIwejZrQzR3cE1IYm9xQ2dnSUtDQXNhTkcwZTNidDNvMHFVTDlldlh4OWZYbHpadDJoQVpHVWxLU29yU0szWHUzTGxrWjJlVGxKU2tYS05YclZwRm1USmw2TkxGdEhKSmYwN3F6Lzh1WGJvb0xtRDkrUXVtQWpHSUIydGZmUEVGdWJtNXJGdTN6dVE3QUtCMTY5YmN1SEdEckt3c05tM2FCS0FJN3pkdTNGQmM2emR2M3VUUm8wZU1HemVPK2ZQbnMzWHIxaUtQQjBDM2J0M1l1SEVqMjdadFk5YXNXZXpidDQrdFc3Y3FEeFNkV01jcFl0cENwWUsycmEyUE8zSWMyajFqMnZmUzJyVEpLWkJXaERXL25DODhWWGlET09jekVmcXo5d0QwTW11cW51NWdJRVYrUG55MVJnaU94NDF1V0JvM2dKZk5iaHgyZlc4b2c3ZTFiWHFTL2hMTGJOWllpSHhwNmZEcEhIaC9oQkJLOWVFeXRXcGFMdWU3Zlk0TG1LVkJwVEoxd1dablEySlMwUUprZHJicE5Qb2ZuRGYrRk9GQnA2TGhoZWRGYXZ3TkI5eWszWjZIUGowTXI0MmZjTFY3UnZ5emhmNXBUZXNXcHZNTkhtRDd2VEl2SXlod3BzdzYrZmRSWEhGeHl5bmhobml0UmZHRXU5SWdKLzFTcXZtbENzOGpOVmtIdW16a3lHN3d5TW8rNi9Jc2grbHg5VU9xK3E3NE8vMGNsRzFjdUdBMTBsTkRSQnAxTVpBVDlpS2wvQ0hjZW8rdUljZHVSS295RUx6clEvcFo1SnRmV001elpaTGRkUEwvYW96NlRLcmFIVGY5WGxKcGJJOVRLRWF2UUkwWFVnV2pIOWlTR2lub0RhUUtuY1h4TSs1anFuWXZXbHhUdVVIWlJxQVhNUXN5MFVVUEVHbjBhazhockJzN1RjdlVBTGZDOWpSWnQ1U1dCb0FRSnJOdUZia0xVbzJQa0s5TUJMbGtQUkp0a3Z6NzQxMmVnOGo1YWY5ZUY3RVpHUmtaWEwxNmxlYk5tM1Ardk9pMTNyUnBVN3Z6TkczYWxQWHJEVzBTek11N0wxMjZSR3hzTEowN2Q2WkhqeDRFQmdZeWYvNTgrdmJ0aTBhalVkSjRqWkVraVdlZk5ZajFhcldhSFR0MmtKaVlxQ1RMMXFwVlMrbFRlT0hDQmR6YzNKVFhCUVVGcEtlbjg5NTc3ekZ2M2p3TGtTOHpNNVBUcDAvajV1YUdWcXZGMjl1YlJZc1dVYVZLRlJvM2JzeVVLVk1ZTUdDQTRtVFRhcldzV3JXS3ZuMzcyazFnMXJzMTlRSmpXbHFhVFhFU1JMbTJKRWtjTzNiTTVuUnQyclJoejU0OWlpalRwVXNYa3BPVExWeHA1dnNIUWdTWU1HR0NYY2RPVVFRRUJCQWVIczdXclZ0WnUzWXRjWEZ4ekp3NWsxV3JWaFU1NytiTm04bkp5YUZYcjE1Mnl4aXJWYXZHOE9IREZjSFUyOXZid3BGWnFWSWxaczZjcVpUcTM3bHpCejgvUDhxVUtZTWtTYVNtcHBLYm0wdDZlanJoNGVFOGVQQ0FEaDA2MEtoUkl5cFZxbVJWVkt4WHJ4NUxsaXhSRXM1dFVaUURjZS9ldllTRWhKaVVBMXNqTWpLU3FLZ29ldlhxUlY1ZUhpNHVMblRxMUlrOWUvYlF1M2Z2VWdmZlhMOStIUkRuek42OWUzbjExVmNkRWp1TUtVbnYycUlDcE16ZGF2cFdFY1lpVlhIUm4zL1RwazFUWEhyVnExZW5YNzkrRnAvUnZMdzhrNUFZdmV2MVAvLzVEOU9uVDdmYXM3WkxseTdzMkxHREpVdVdzR2lSN1FmSUlOSzRaVmxtK1BEaE50dHVtTHZ3VWxOVE9YcjBLRk9tVEdIbnpwM0V4OGVqMVdwTlFvSFMwdEtRWlprSER4NndiOTgrQmc4ZWJMNVkvUHo4bEhDckxWdTI0T0hob1RqNGpNdnBNek16T1h6NE1KVXFWYko2emJXR0pFbGtaR1JZdU1POXZMeVlPWE1tMmRuWi9QYmJiNHdiTjQ0dnYveVNnSUFBWkZsR3A5TVZlYzFwMXF3WkF3Y09aT3ZXclp3NWM0YlpzMmN6ZCs1Y0FnTURTVTRXUGVxTDgzblFhRFJJa3NUR2pSdE4yaGZrNWVVUkVSR0JScVBCejg5UHVRNzQrUGpRbzBjUHZMMjlPWERnQUpNbVRjTFgxOWRpdVRkdTNDQXFLb3JhdFdzckFVd2dIaHhWcUZDQjJOaFlaVDYxV20zeUlFMnRWaXZuL3QyN2QwbExTelBwaFZxOWVuV0dEUnZHcUZHajhQVDB4TjNkWGJsMkZ4UVVrSkFnN2tQMEx0b0tGU3JnNGVIaHNEdll4Y1dGME5CUWZ2cnBKeVJKb25yMTZwdzdkdzZkVGxmcWdMWC96VGhGVEZzMHFtOXdXK2JuaTVKZC9RYzlQeDkrK05GMkFybWVXalhobVJiQ2VXZUxKa1kvaGx3MFFxeTZmY2QwR2xsMlREelRjLzZTNmV2eTVlREQ5MHhMUlg4L0FWdUxjSlFFR3BWTTNFK0FHdFhGTVdqV0dFNmNGc0xtakFqVG03MG1EVTJYY1RkT2xMUC9IYmhveExaY3ZncUhqa0RrU2NpMUl3allRcWNUVHROemhlWDczYnZBOE5lRkcvWGp6MFNQVTN2OCtBczgvUlIwTTJ1ZVhhRVVhWGFTSkp5WjFqQVhNZTN0cy9OaTZPUmZnT1JlQVR3Q2hYQWpheUUvRFRrekRtVDdBbjBHdmh4VzkrTzYxSWc4M1BFamdSYTZuMmlxTzFLaTdWQzFqd2IzS2tWUGFMenR0VDVHcWpYWnhzakN6NnJLRlZXekxlZ2l1NG95YmtlWFhXTTBhTHdnKzY0UUlNczJodFRUNE5NRXFlbzd5SGUrc2g4Y1pBWGRsWWxJSGtISWlRZUVXOUM3UG1oejBKMS9yMlRoTW82aWNnT2ZaaUkxdlRRcDdjWEJ1SytreWcwVHQ2dHh1YmY1T0FYcmZhZXNJUVgwRnVLa05rdUlqTmwzUkU5Tmo2cEl2aTJSYjh3RzM1Ykl0eGFoYWlINmJNa3hueUNubmtUVmFyOTRmWFVxbEcyRVZMa2ZwSjlEampGMXlwS2JpTzVZYTB2aDI3TTZxbWNLQmZmTUsraE92SWowOUhBUldnU1FsNER1ekJCVEoycFJmVGVkL0ZmaDdlMU54NDRkT1h6NE1QMzc5MGVqMGJCNzkyNjc3cjFyMTY3eHhSZGZXTGppOU9YZHNiR3hGQlFVS0tXRHhTbEZOcVpCZ3dhTUdUTkdjYzFjdUhCQkNROEMyMkUzWThlT1pkNjhlU2FsdFljT0hhS2dvSUNtVFp0eTl1eFp1bmZ2enFaTm04akt5dUxreVpPY09uV0tVNmRPS1NYTGFyV2FHemR1TUdIQ0JPYlBuMjl5STJvTnZTaGlMS3hhUTU5OFhWUWl1ckdyVEtWU2taR1JZYmRVT0NzckMzZDNkNEtEZzhuUHp5K1ZpQWxDekhqdHRkZFFxOVdzV3JXcVNORVBoSHZvKysrL3AxcTFhaFk5ODZ6UnUzZHY5dTNieCszYnQxbXdZQUhObXpjM0VYNGtTVEk1RDgxRFZ6SXlNcFQxTkcvZW5GbXpabEdsaXZpZTFXcTFMRjI2bEI0OWVwak01K0hod1JkZmZJRk9wNk5jdVhJV1BRQmpZMk1Wd2VDbGwxNHljVnNtSlNWeDRzUUpxNjVSYTJSbFpiRmt5Uko4Zkh3WU5td1lDeGN1QktCZnYzN3MyN2VQT1hQbU1HL2V2QkovUHNEUUlxRlBuejdzMjdlUDNidDMwNysvRlNlK0hmUWlwbmw3Qm9EMDlIU3Jia0g5WjlKUmJ0KytEVkNpY25jUVR1T1RKMDh5YTlZc0V5SFVWdHVMcDU5KzJ1RmdIejBkTzNaa3g0NGRYTDU4bVZPbmJCdHo0dVBqK2Zubm4yblFvQUhkdW5Xek9aMDU1Y3FWWThPR0RhaFVLanAwNk1DT0hUdllzbVVMRVJFUnl2Vmo2ZEtsM0xsemgxNjllbGtWTUo4MGtpUWh5N0pGV2I2Zm54K3VycTY0dXJyU3NXTkg5dS9mejRZTkd4Zy9mcnlTV081STZNMndZY09JaW9yaTJyVnJuRHQzVG5FTzY5MlMrcyt2bnV6c2JKWXRXOGFJRVNOTTJudm8wV2cwWkdWbEtUMWtiOXk0UVhhMjZIbS9kdTFhQWdNRE9YMzZOSk1tVGFKU3BVcjA2dFdMRlN0V0VCMGR6ZEtsU3drTEM3TzRCcXhhdFlybXpadFR0bXhaRXhGVG85RXdjK1pNUUxSRjZkbXpKN1ZyMTJiZXZIbEtXTTlUVHoxVnBHQWNGQlRFbGkxYkZQRjd6Wm8xYk4yNmxWR2pSdEcrZlhzQTVScGpMU2pKSHBtWm1Sdzdkb3dXTFZxUW1abkpuMy8reWNDQkE1MENaaEU0UlV4YnREZHFjbnYyZ2hEdWpQbjVNTHpTQnp6Y1RZZGZ1Z0tyMXNQOFdVSXc2dnFjZlJIVGZMbGcyV3Z5OGxWSWNmeEcxd1FYRFV6NHNERGdwcEJyTjJESkN2dnVTRWt5RFJsS1NJVGNYQ0ZpUHR0R2lKaGd1Z3czTjhzMGQzdE96OGROZ1JaR2poUGJXaHEwV29PQTJlMTVJV0NDY0tKT0M0UEpNNHB1RWJCcVBiaTdpWVQ1SjQyNzJUbVlaVHY4QkJjWDhUNCthVHowVHhYTnpqR0xjMDYyOFhjcDV5M1dlc3duTGVrMkZUSHQ0NXJYN3I2Wmp5ck9OaFhuR0Q0aEpBMVMyUkFrRDdNVWFGZGZKUGZLeUdreHlEWVN0cytwbm1XemFqd1pLc01UMnJ1RWNFYlZuaWE2SXd3dW1Fc1ppaW53blJtTXF1VVBRdFRLVFREcERXbUN1Z3g0RlA3SWwxUU9oNkpJTmNjalgvM1lzWTN4cklZVUpHN1M1T3ZoVUViMHlwSHpraURwWjZTSzNaR0N3eHhmbnA2TVM4Z1psOEN6QmxMSVoyS1pWOEpFMmZpVHdxc09xdENkaGIxRFplUnJueHBTMFo4a1JnRkV1aU9odHN2SnpjYnB5OG1OM1pwRklWVVJwV3J5WHdlUkFub2lKLzJDVks2MUVJbmRuMEwrYzc0NDMwTjNpaG15N3lEZlhZblVZSEhoQnVZaHgyOUQ4aGNQdytSOEc5ODU1Z0tteGd0VjB3M0M2WmtUaHk1cWdDai8xeHErRjhRd3cvNUpWZCtGaXQyUXo0MkF2Q1NlSkRLZ2F2SGRFMTJIeWZwTzlmN2IxcVhxRlBPM3JRdGd3SUFCSER4NGtNT0hEOU9sU3hmMjc5L1A5ZXZYYmZiK3FsMjdOblhyMXVYY3VYTzR1TGhRcGt3WndGRGVyUTh0MFpkajYyOCtIU2tGTmtaZk92bnc0VVBPbkRuREcyKzh3YkZqeC9qMFUwT3JvZURnWUpZdVhXbzM5RUNXWlhidDJrWExsaTJWYmUzVnF4Zng4ZkcwYXRXS2p6OFcxN3F1WGJzeWVQQmdwZmZrKysrL3oxdHZ2Y1hreVpPWlAzKytTZG01T2ZxYlJFZFR4SXVESkVrV2Fkbm1uRDkvbnZMbHkxc3RiUzBOQXdZTUlEazV1Y2lnbHJ5OFBHYlBubzJucHllZmZQS0pReUtxU3FYaXpUZmZaTnEwYVR4NjlJalRwMDhyTFFRQXhZbHJpNXljSEVWTXUzUG5EdDk5WjdnZS9Qbm5uNXcvZjU1ang0NHBvVGg2amg0OXlwVXJWeXlXQndiSG9MdTdPOW5aMlNhQklkSFIwYVNrcE9EaDRlRlFNdmZpeFl0SlRFemtrMDgrd2R2YlczRVVWNjVjbWQ2OWUvUHR0OS95K2VlZkV4WVdWaUtSb2FDZ2dCTW5UbEM1Y21VcVY2NU1odzRkMkxKbEM1MDdkN2FhNUd3THZRaWwvL3dhWTE2S2JQd1pUa3BLSWk4dnowSjRzc2E1Y3lLTTFaSGVmSHJoeVBnOUsxKytQSnMyYlhJb3ZNWWErZm41SER0MmpFNmRPdG1jcG5idDJ2ajYrcEthbXNybHk1ZHRUcmQwNlZMVWFqVmp4NDR0OXZibzMrZk16RXhhdFdyRmloVXJPSGp3SUMrODhBTFoyZG44L1BQUFNKSkV6NTQ5aTdWY1BRVUZCYVVTeFdWWnBtelpzaFp0Qll4cDJiSWwrL2Z2Vjg0Yi9jTXFXdzdnWmN1V21adzMrdmxPbno2dDlNTFVPeEIzNzk1dElpcGV2SGlSNjlldkV4Y1h4NXc1YzZ3NmFQMzgvSlR2SEsxV3F6eTAyTGR2SDIrKytTWWhJU0ZJa3NUMTY5ZUpqSXhrNTg2ZHVMaTRVS1ZLRlpLVGswM09zOGpJU0dKaVlsaStmRGtMRnBpMmpETjJIK3ZiT0pnN2dCMDlINHpkdTlZK0cvbjUrY3AzVlhINDdydnZ5TXJLWXNDQUFYejk5ZGU0dUxqWTdXL3RST0FVTWEzaDRRNHRqUkxzemwyQUZzMU1wOG5LRW03TVZ3cC9JTXN5N05rUG03Y0xFZXpTVlJGT0UxSkxpSkxtN2tvUWdwSTFFUlBnM0VYUko3Tm1kYkhNa3ZMT1d4QnM5QU1xOFMrWXM4QlEvbTJMOHVWTVE0MGVaY0dkV0JGMkZOcFVoTzFrbURWaWJ0bmNNZ2pwZHdkN2NCVUgvd3F3SU1LMEw2bWpXTHRPZlRITGRtaU9sOW5GcUlJZlRBMkRLWi9CSXh1Q0Jvano0Y3VWd2hYWnRUQWhlUC9QOFAwK2NlNkFaWWpQWHc5aHJBMEhGMENiVnFKL3Fqbm1RcnFOQnRsQTZRT0tIRVRWdnVpUUVTZi9YblEvT3Y1RHV6aElQbldFQzdNUU9TOFp5Ylh3eDRiYUJhbGNQZVNIVVJZQkxYRlNNQ3ZWTTlCSzRpdXRrZTRZejJnUHNNSkZKTWVlVmJWSDFraThVMUJjZ2U4eXVxTXRoVnZTbmd2VXU0Rkp5clVjLzQxbFgweEpnMVNwTDNKOENhN25raHBWdzJWQ1RFMzVBL24rTHFRNnN3enJ1N2xBaUpoVjM0YkUvY2pKeCt3c3pBb3U1VkExV1FNYUwrUjdtNUh2YlFhMUo1SlBNM0FwaDV4bVBRbTJwRWpWUHpRS1A1S1FnaWVLbnFPUHUyelpZc1ZHTHFtTzVrRjVrcDF4K2hHMnhSQVRmRnRCdWRhUWVRVXlZeUJBM05qSXNXdVI2czFEVGo0cTF2alVFS1R5NG9HcEhETU5QSjVHQ2hRL1hPWDRiWkNmak9SYTZGN0pjeUNzVGVPRnF2bjJ3ckFnUkc5TGZSOU15YWhjdnYwWjAvblVIb0NFMU9aWGRPZmVncFEvSE52UEVpQ0JzczkvQjNMNU5uOWYrYnByS2FvdFNrRDE2dFZwMmJJbFAvMzBFM1BuenVYSEgzOVUraURhNHNNUFAyVHYzcjFzM0xpUmdRTUhLcW01dWJtNWZQamhoOVNxVll2SXlFaW1UcDFhcXBMWml4Y3ZzblRwdTVtRXZRQUFJQUJKUkVGVVVwNS8vbmtlUEhpZ3VObjAzTGh4ZzIrLy9aYStmZnZhWE1heFk4ZUlqNDhuTEN4TTZVTldybHc1SmsyYXhLVkxsNGlPanNiZjM1LzMzMy9mSlBrM0tDaUlGMTU0Z1gzNzloRVJFV0czcjVqKzV0VzhyNkE1NW9LQUkyaTFXclJhYlpIaXFMNGs4M0h6N3J2dkZqbk5raVZMU0VoSUlDSWl3bXFxdEMxYXQyNU54WW9WU1V4TXRDaVhyMVdyRmw5OTlaVkQ0dmVEQncrc0hwK2twQ1RDd3NKWXVIQ2gwdWUxVmF0V3JGbXpodXpzYk1xVUtXTWlJT3BGbFp5Y0hJNGVQV29oWEpjdFc1WlZxMVpSdlhwMWt6SmdjM2J2M3MzQmd3ZnAwNmVQNHU3TnpzNVc5dVdOTjk3ZzlPblRIRHAwaUl5TURNTEN3b3AwKzVwejhPQkIwdExTbEpMMi92Mzc4OHN2djdCZ3dRTEN3OFB0Q2lvSkNRbnMzQ2tlZk9tRlluOS9meE9oL1B6NTgxYkY4NHlNREdyWHJzM3c0Y054ZFhYbHM4OCtNMGxiTnljdkw0K1RKMDhDMEtLRmpZd0lJMWF2WG8yN3V6dWpSNDgyR1Y0Y3dkQThhZjNLbFN0Y3ZYcVZsSlFVbTljS1NaS29YYnMySjArZXRIRDk2c25QeitmRWlST01HVE9tV09lNU1YdjI3R0hEaGcxczNMaVJldlhxc1duVEpqcDE2c1QyN2R2SnpNeWtUWnMyTnRkdmo2aW9LQll2WHN5cVZhc2Nja1ZhdzlabnpWakFhOWl3SVQ0K1Bzb0RrNkpFVEoxT3grN2R1eTJHWDcxNmxhdFhUUi9VNjFQYnpibHc0UUtmZi80NWt5Wk5zdHZETXlRa3hNSUo2ZTN0VFowNmRiaDY5U3F6WnMxQ3BWSXhkZXBVbm5uR3NpVmIzYnAxbVRsenB0VmV2c2JIUnQ5NlJTODhGdmNCblo3WTJGaXVYTGxDelpvMWxaWUhPcDBPblU1bmNUejFaZUcyMnIzb1cyRFVxVk1IUHo4L2poMDdSbzhlUGV5MlEzRWljSXFZMXVqUzJlQnV5OHVES3phZXJ1L1lMZHlLTFp1TFJPMExSbVhjeC80UUlpWkFqNjVDMERLbmVSUHI2ZWRiZDRoK2xhWHRJemxrSUhRd3Vsbkl5b0paODB6N2RMcTVRcFVxRUZRRmdwNkNBSCtSL0IxczlpV2ZuQUl4MTRXSXFkRkFwL1pDa0RPbW5WbGYwSmpySWwzOGNaUDBGOHhiRERNbWwweklOS2U0VDAyQ3FzREg0MFJvazczU2JaME92bG9yL24vaGVWR1dYcXNHck5vbyttMW1teVhDeTdMOS9wMDVOaHlVNWMzNkxkbHo3UmF6NTQ0VEozOFhrcnUvaVlBSklHZkdRbGxYSkUyaG8wQlNJZm5VRVVLbUVSdlZZWXFBQ1ZCQnZrOEQyVlNJT2FkNmxqUHFEalRWbXZaenRJdktWVGpkMU5aN0p5bmJYdGJ3TUVxK3R4azVicjFwejBPVkJxbitRcVNLM2NHOUN2TE5CVmFXWW1mNTFUOEUzeFlpK09kaVlabWN4c2g1a1JZdHlzc0RYa0pxc2hiNXhJdnc2THBqQy9kdGhhcitGK0FWSXNxSk5iNm8ydjBPbmpXRjZKZWJnQnhwdUlHWDZzMUgwcG85S05GWWxndlozeUd6bXhwWnh2b1Rwc2VNMmlndE15L0pzaWVtK2lucjR6eXJGYzVmUnJ5SDZqSjJBMzZrbW1NQWtHOThEdVhiS01QbCtPMUlRY05FNzFLZlpraDFSSW1UZkdzeGNzSVBTRTAzaW1PdXl6UDBOM1V2cklqSXQrNUFWbkFwaDZyWlp2QTFLaWZPaVRmc2g4YmJJTExaMnIrQ3pHSzNJM0JpUUw1dWVMQmdzNlhFWTJiZ3dJR2NQSG1TeU1oSXBiejg3dDI3SmozV3pEbHc0QURKeWNuczJiTUhFS0pmZm40K0gzendBYU5HalZKS0JQVTNla1gxMFRNbU56ZVhXYk5tY2Zqd1lmcjA2VVAvL3YyWk1HRUM2ZW5wdlBycXEyemR1cFhxMWF1alZxdFpzV0lGWGw1ZWRPM2ExV0k1V3EyV05XdlcwS1ZMRityV3JjdWpSNCtVRzA1WmxsbTVjaVdTSkRGKy9IZzhQVDFOUkV3UVRzVDkrL2R6L1BoeERoNDhXS1FEejFwSmJta29LQ2dnSkNTRW1KZ1lPblRvUUZoWUdCa1pHUXdZTUlBYU5Xb3dhZElrRGgwNnhJa1RKM2o1NVplUlpibkVicldTY3ZMa1NZNGVQY3JzMmJPcFY2OWVzZWFWSklrK2Zmb1FHUmxwMFNPMGNlUEdMRisrbkFvVkt1RHQ3VzJ4WC9vUXBxS0VZM01DQXdOWnZYbzF2cjYrSnE2MXpNeE1CZzBhUkY1ZUhpMWF0Q0FtSm9ZdnZ2akNJYWVoTWNlUEgyZlpzbVcwYXRYS0pMekhXTVQwOFBCZzJyUnBqQmt6aGxPblRqRjgrSEFHRHg3TWl5Kys2RkJQeTR5TUROYXVYWXRHbzZGWEw1RlRVTFZxVlY1NjZTVysvLzU3VnF4WVlUYzRLQ0FnZ01URVJJNGZOMVQ0eGNiR0VodHIycExGVm05UWZYbDRkblkyNDhlUFo4cVVLYlJ1YlQzLzRkQ2hRMlJtWmxLblRoMkh5c2xUVWxKSzFUc1RiRHVpbHk5ZlRybHk1V3c2TXBzMGFVSk9UZzd0MjdkbnlSTHJWUjA5ZS9aVUV1R0x5OGFORzltd1lRTmhZV0c0dTdzemFOQWdQdjc0WTZaTW1jTEZpeGRScTlVTUh6NjgyTXM5Y09BQUN4Y3VaT0RBZ1NVV01NRzJHR2M4M01mSGgrM2J0eXNDb3Y2YWFTdEZmTVNJRVhUcjFvMmdvQ0NyRHUxRml4YXhkKzllV3JWcXhiaHg0NnoycWJTRnJXdGRRVUVCS1NrcGlzdXlVYU5HWExseWhaeWNIQ1pQbnF3SW1DZFBucVJwMDZiS01mUHg4VkVlSmp4NjlNaWtuWUp4NzlnZmYvd1JTWktVNWVpLzI0b3JabTdjdUJGWmxrMFMwdlZPVmZQcndKbzFhOGpKeWJGNXJkdS9mejlwYVdtTUdUT0diZHUySVVrUy9mcjFLOWIybEFhcHdkOVFCZldFY0lxWTVxalYwTU9vVjhZaE83M1VDZ3BFbXJoYUxkeVh4a1NlZ2hGRGhlRFhybzF3VTZhYVBoMHdFUmoxN1BzSmRwYXkxTXJiVzZ5N1RTdkRNRmtXd21pTmFtSzlRVThKTWE2aXYra05wYjdVT01Tc0hDa3hTYmczZTNZWHI3dDNFUUZFK2grM0FSV2hxWm1yOUJjcjZidVBpM3Z4TUcwbVRKOWtLZUw5SGRRT2hyRWZDRmRyVWMyMWZZelNRb05yd3V4UDROZGpjTGlJUG4yK1B1TDl1VllZL21IckI1Sy9tU3N1MFU0NW9IdnAraTA1Y2ZMRUtCUnI1UHhNSVJ6S011U2xRbFljc3B2NFlTeTUraUM1ZUNPckRROGU3a2sxdUtzcXV0UUo0SGRlcENuRkVESFZYcUkvWVJuYjVZRG1TRlVHSVZVWlpIdDhyWThoNTU3ampzeXlUWkNDeHdPSVV2R3N3djdJaW9ncEZZNmJqT1RYVVloWkxYYUxrdUdNaS9hWDdSR0Vxc1czUXF3RklSSUg5QUE1SC9tdncvRGdXK1RFL2FhQ3FWN3dLZ1h5cmNWaVcxMHJDTUh1MmlkUHB2K21waXdtNHFoclJjaTRpSnl3Qi9udVdsUG5aNWthcUZyL0RJRHVWQi9JTjRoNXFyYkhrT00yQWpxa0p1dkZkNmJHR3psMnJlVTZmVnNnVlhnZTBxS1FFL1lnVmRRSFNFaENoUDY5STVSdGdxcjVObEM1SWlmdUU0bmxnYjJGUUlwdzFwSnpUN3d2TG9YZmJ6YmFLQURnWFYrVWtIdFVGVUswSkc1U2RMOTNWc3JHcGFkSElOV2RiVEVjak5MWDcyK0hETE9lMms0Y3hqZ0k2KzhTTVJzMmJFaTlldlhZczJlUEloNXUzYnFWc0xBd3E5T2ZQMytlbUpnWWdvT0RpWWlJb0VlUEhyaTR1UERSUng4eGN1UklGaTVjU01XS0ZWR3IxVllkTDdiUWx3ZmZ2MytmKy9mdjA3dDNiN3AzNzg3bzBhTkpURXhrNE1DQkRCa3lSQ2xWSHp0MkxCOTg4QUdmZi80NVVWRlJEQnMyek1UNW1aS1Nnb3VMaTlLRDh0R2pSOG9ONTRFREI3aDA2UkpEaGd5eDZXNnBYTGt5elpvMUl5b3FpZ3NYTGhRcFlsb3J5UzBOc2l3VEVCQkFURXdNdi8zMkc4bkp5WXdaTTBZWnIxYXJPWDM2TkxkdjMrYkVpUk5VcjE3ZFpodUFKMFhMbGkzNTZxdXZTaXc4OWV2WGo1ZGZmdG1xSUdIUDdWZ2FySlZicjFxMWlxeXNMUHIwNmNQUW9VTjU1NTEzK09DREQ1ZzRjYUpERGtLQVAvNzRnL0R3Y0VKRFF5MFNzM055Y2t5RS9HclZxaEVlSHM3a3laTkpTMHZqeXkrL1pQMzY5WXdaTTBicGpXZU5nb0lDWnM2Y3ljT0hEeGs2ZEtqSmNSOCtmRGpSMGRIczNMbVQxTlJVeG93Wlk3TzBQeXdzakx5OFBLc09VRm1XNmRxMXEwVTZlWEY1K1BBaHExZXZCbkE0T1QweE1kRnEvOFBpVUZ4aFc4OHJyN3pDSzYrOFlsTWMwMmcwakJvMXltUllWbGFXelhBZlkxSlNVdGl3WVFNREJnemcrZWVmQjhSbkp6UTBsTk9uUld1MXdZTUgyMzF3Wkl4ZU1JdUxpMlArL1BrMGFkS2tWT24weHNzc2FyZzE5N0t0OG1kWFYxZWJhZS9SMGRIczI3Y1BWMWRYenA0OVMvLysvV25VcUJIUFBmY2NIVHAwS1BLNG1yOVBLU2twTEZxMGlOOSsrNDIyYmRzeWV2Um9ObS9lckp6RHNpd3J6dEg4L0h5bVRKbkNpaFVycUY2OXVzV3ljM0p5VE5vcDZNWEZYMy85bFJzM2J0Q3VYVHNxVjY1c2NueUs4NkR1K1BIakhENThtT0RnWUJPSHZpMFJVNnZWMm5UYjY1UFRnNEtDcUYyN051SGg0VHo3N0xQSzl2MGQ2RnNmL1J0eGlwam10R3NOZm9VV1hsbUd2ZnZCcjRnU0lXc2kxcU5IRUhVV1dvV0t2cFE5dThQR3J3M2p5NWVEWm1ZSmdIODloRTNiU3I3dDllckFzOCtJZnA3bVgzNlNCSU9MQ0NJQ1ExbDFQVE5SSVBhZTZEVXB5MkpaL2hWRXYwZTlFTmVqbTJsb3pLTXNFUjcwSkltL0Q1L01FdVhhZjk0U0pmdisvcENVWk9rQWZhMC85TFhUcXlTL0FONy9xT2hlbHlYQldNUUVjZnphdExMZm05TFZGU2FPRWVMd3hPbmkySnVYZ3N1SWM2dDZOZFBoRDJ5a05XZGsyblp6T25IeUR5TzVpS2ZCa3NvRlhjWU5JV0FDY3RZRHlFNUM4cTZsbEFQcnB3VklsQnd2RFVxU2l0bWNQajhaWFZSL1ZLMFBpTmM1OFJhbDdFZ3FVVHBzektNYmtHdW5OMi9sL3FKa3Q2aEFHNCtxcUpwdEFja0ZPVzVqb1pCV2lGN0kxZjhZeklsSHZqUUdxZkZLVVViY2NpL3kxWTlGYWJndHNtT1JiMytKVktQdzVqcnJGdkxkMVVKZ3pUZjYwV1VrWXNxblh5NTlPbm5HWlhSSFEwVWk5NlBya1BmUThYbUxnVlJ6SEZJMXl5QU95YnNCVXZBa20vTlpsRnNEVXZBRTA5ZjFQZ2ROV2RPMkFaSUtWZDBJME9VVk9tYmxRaUVWNVgyUy9Ob0xJVlRqalJ5N0R2bktKUENzaWxTdnNKUXEvYnpCcWV0V0NVV0V0WG8rU1VoQnI0dGVwbXBQSVRpbm4wY0t0aUpnL2MwdUx5ZC9Id01IRG1UYXRHbWNQMytlTm0zYWNQandZWVlPSFVwZ1lLREpkTElzS3lXZmt5Wk5NaEZxUWtKQ2FONjhPVkZSVVNRa0pQRFNTeThwNVd5T3BDRHIrNE1CUFBmY2MxU3JWbzBQUHZnQXRWck54SWtUZWU2NTU4Z3QvTTJqMCtrSURnNG1MQ3lNV2JObWNlalFJUTRmUGt6anhvMEpEdy9IemMyTkNoVXE4T1dYWHlwT0c3MGJMajQrbnVYTGw5T3hZMGVHREJsaWQ1czZkZXBFVkZRVURSczJ0RG1OZnQvMENlMjJLRTQ1ZVd4c0xMTm56K2I2OWV2NCsvdno5dHR2VTcrK2FiLzRvS0FnRmk5ZXpQcjE2OW0yYlJ0SGpoeWhVNmRPakI0OTJpRmh4WHdmU2xvV2FTNWczcnQzajN2MzdoRVVGS1NFaE5oemlEcmFFekk5UFoyMHREUUNBd09MSFM1amp4MDdkdkRERHo4UUVCREEwS0ZEOGZMeTR0TlBQMlhzMkxGOC9QSEhkT3pZa1g3OSt0a1ZpUGZ1M2N1U0pVdDQ4Y1VYR1RseXBFVmdTRzV1cnNYeHJWKy9QdlBuejJmcTFLazhmUGlRMXExYlczemVqTW5PemlZOFBKeW9xQ2k2ZE9uQ29FR21Eem85UFQyWlBuMDZZOGFNNGVEQmc1dy9mNTdYWDMrZHpwMDdXNGdpSGg0ZU50MXpKWFdXR1pPYW1zcWtTWk5JVFUzbGxWZGVVUkswalNrb0tEQkpjSDc0OENIMzc5OG5OemZYSXRuWmZQdXNiVnRwdGhlS0xsbVhKTWxrbWxPblRqRm56aHdpSWlKc0NuVjM3OTVWL203WXNLRkowdlNSSTBkTXdzcCsrZVVYcWxldlR0dTJiUzNPSDNQMGJ0aUNnZ0o4Zkh3c1NxMUxJcXhwdFZxcllVN0cxKzcwOUhSdTNyeEpTRWdJSGg0ZVNncThlVHVJb2poNDhDQUxGaXhBcDlQeDNudnYwYXBWSzlhdVhjdlBQLy9NdVhQbldMNThPWDM3OW1YSWtDRldydzg1T1RuSXNzekRodytWdnNiMzd0MmpTcFVxaElXRlVhWk1HVWFPSE1tTkd6Y0lEZzZtWjgrZUxGbXloQysrK0lMYzNGd2FOV3BrSW1wYVc3NjN0emZ6NTgvbnhSZGZwRk9uVHR5K2ZadEZpeFpScmx3NTNuLy9mWXZqNDhoM0hFQk1UQXh6NTg3RjA5UFRJbHhJZjEzTE5idTNUMDlQSnpVMWxRTUhEaWd0SlBRY1BueVloSVFFeG80ZHk2NWR1eWdvS0dEQWdBRU9iY3RqSS9XMDRXOWZ5OC82ZnpOT0VkT2NYajBNZi85K0FoNGtRbFhIbnE1WWNPaUlFREZCbEJOL3Y4OVF5dDI5aTJXcTlPYnRvbnk5cEpUekZhWHd4ZVgrQXhGZWRQRXlYTHdpbGxQVDZDbnFnMFJSaXA2RkNCbXFYOWhEWmVETDRoaDVlOEZ6SFUyWHVmL25raVdEbDJUYjF4ZmVQRC9iQnQ0ZERwbVBZUG9zaUM5TVJRK29hSENRMnNKRkEzMWVnalViN1U5WEVzeEwzZ3NLUkZsL2FwbzRMOHlSSkJqMS93eTlUQ2VORldGQ3hqOWs3c2JCc2xWUUowUnN1ekZqUjhHMlhTSWxIWVJiOXVmRG9rMkJ2WDZaVHB6OGc4ZzZXV2lVYWpkVTVSdWoreXRLbExjQ2ttODlKRGZqaDBtR0g3eWFZdlJSVkV0RjlBSzJSdllkZEVlYWdqYkg2bWdwOEg5RVlBc2czMXFDVkgwa0lLRTdQMEtFQVpVVVZ6OVVvZCtBVzBYa2g3K0tzQjNqOVNwdVZLTWZ2dysrRlVubDFkNEhqUmRTZzBWUXVaOElBakwrb1dLRWZITStVb1hua0dQWElNZHR4aVRBeVMwQXFlSUx5SmxQSUxDazRKRjRmeDN0TTFrQzVKaFB3TDBTVXNVZXdzR2FuMnFad08zVFRLU0ltNlBOZ3JTemRwY3ZWWGdPTXE4Z0ovMGtYbGNaQkdVYkkxK2RZZ2gzVWxvaGFKQ0NKeUxWK0VpNFR5K1BGMDVPbDNLb21tNENGMS9JUzBKM2RxakJsZXBoSk5EblBqQmR1VWNRcWdaZmluTDEzQWZJbDhZZzM5OHArcUphMzFxNysrTGszMHZyMXEycFdyVXF1M2J0WXRxMGFSdy9mcHh0MjdhWkpEU0RLRnU3Y3VVS3p6NzdMT3ZXclZOY2Jmb2I2SjQ5ZXhJVkZVVlFVSkJKU3JXKzE1Yzltalp0U3R1MmJUbHo1Z3lKaVlrc1dyU0k5dTNiODg0Nzd5aWxnZVkzakIwNmRNREZ4WVdJaUFna1NhSkdqUm9tTjczRzVaWDZHOStkTzNmU3FGRWp3c0xDa0NTSlYxOTlsYXBWcXlxbGpNWmlRTWVPSFVsSVNMQWJDbUpMUEVsSVNPQ0hIMzZnVXFWS2lpQlRsRkNTa3BMQzl1M2IyYjE3Tis3dTdyejU1cHYwN2R1WFJZc1djZjc4ZVl2bGFEUWFoZzhmVHQyNmRSVVhyYWVucDBWUFFYdklzb3hPcDNQNEpyd280dVBqK2VTVFQweUV4dUtFemRqaSt2WHJUSnc0RVVtU2xQZlZrZkpyVzl5NWM0ZlZxMWZ6eHg5LzRPL3Z6Nnhac3hUblZZMGFOWmczYng3VHBrM2o4T0hESEQ1OEdIOS9mMEpDUXFoU3BRcWhvYUUwYVNKTUpLZE9uV0x0MnJXRWhZWFJ1YlAxK3llOUtHRmU4aDhjSE16eTVjdUpqbzYyZTQ1ZHZueVp1WFBuY3YvK2ZZWU1HY0tRSVVPc25rdFZxMVlsSWlLQ1NaTW1rWlNVeFB6NTgxbTJiQm12di80Nkw3Lzhza1BIUlg4ZWxGUW92bkhqQmpObXpDQWhJWUZCZ3dZeGJOZ3dpMm5LbHk5UGNuSXlnd1lOVXB5WEdSa1phTFZha3BLUzJMbHpwNG5nWjc1OTFxNGx4VDEvdDI3ZHlxKy8vbXAxWEdabUpySXNLNEtlK1dzUUR4cnk4L09aT25VcVM1WXNzWHFPNStmbjQrUGpRMDVPRHVQSGowZWxVaEViRzh2YXRXczVldlFvWmNxVTRmMzMzK2ZreVpNY08zYU16ejc3REI4Zkg1bzJiVXB3Y0RCMTY5YTFhTFVBUXJEV0g4UFJvMGRiOUQ3VXYzZkZlUSsxV3ExRm1KTit1SjdrNUdUR2p4K1BKRWtFQkFRbzdrQkhRcHRBOUxmY3ZIa3pVVkZSdUxtNThkRkhIOUc5dTdpM0hqOStQQys4OEFKejVzd2hJU0dCVFpzMjRlcnFhaEZZbHB5Y3pPdXZ2NjU4cGk1ZnZzekFnUVBwMmJNbnljbkpiTjI2bGQ5Ly81MkFnQURHakJuREN5KzhnRXFsd3NmSGgxbXpackY0OFdLbEI2VjU3MHM5RlN0V1ZCNFNiTml3Z2FTa0pNYU5HNGVycXl1elo4ODJlYS8xNTZKNU94SnJSRWRIOCttbm4rTGk0a0o0ZURqVnFsVXpHZS9sNVlXN3V6c1BIanhnMkxCaHVMbTVvZFBwdUgvL1BpQUVTMk1SVTVabHRtM2JSb1VLRldqWnNpVkxseTZsZWZQbWY3c2pYM2ZDc0UxS2lPVy9CS2VJYVV6YjFsQzEwS21UbHdlYkMxMlJKVWlhQXVETU9YaVlMSnlkYm03UXZ5K3NYQ2RFUDNQeEtpNWU5TkVzRGNjam9XTTd5N0p1Yy9UQlE2ZWlJUHFjWlpwM20wNm1ybzNMUm1tQVIzNDNpSmgrNVVYZlRaK3lvcmVtbnR4YytPRkE2ZmFsT0VnU0RCb0FmUW9GNlBLdUVOcE1pTVlxbFJBRXpZVSthM1I3VGpoTGIxa0pZU29wYXJVUVVZMzU0VWVSWWwvRnpDNWV3UTgyckJET0x1T3ducWNxQzJIeTJuWGhHTjI1Rzc3ZEs5N0hENjAwYm5kemc5ZGZoZDZGeCtQalQrSDZuNDl2bjV3NGVSTGtaNEJMNGJWVzFvRTJDOGs5UUtReUYyU0NYc1NVQzB2T0VUZXRRVmdLYkxlbHV2eXN0aXlSQ0pKTG1MaHRROEJFN1k0VVBGSDhuWDFIaUlXU0dxbmFlNmhhSFVCMzluVkl0eEVTWXc5TldWRnU3RmtEa245SFBqUEVNb1ZhNmROcCtxUmJqcGtPTHVXVkVoR3BmRHVrVmdkRWVmUHQ1VUxvTk5zMzNSL1BBVEpJTHVEYkhNbXZJMUtGenVEVEZKQWcvcHZpNzRNOVhIeFJoZTZBc2sxQTFpRmYveFQ1MW44ZTd6b0FrSkhQdnl0a1dZdHlkUWtwWkRxU3ZtZWxOc3R3VERNdWczYzk1TFFvNU9zekhTOTFMOGdVUFZIdkxEZXNSUzlpZWxSRnF2UUs4b05keU5jK0UrWGkrdVBnVlFjSzB0QkZ2MmJpenBVOERROFQ1ZXc0MDNYbHB5QnJNK0Q2TExFK3JiNmZzaTFubE5Gd3lYZ2FwN2o1YjBlU0pQcjM3OCsrZmZzSURBeWtWYXRXVmhPNWQrell3Wmd4WTJqUW9BRmZmZldWMG51dVJvMGFaR1Jrc0dIREJrVVFNblo2NlhRNm02NFhQU3FWaW84Ly9waXBVNmZpNHVMQ2tpVkxxRk9uanNrMCtwdHk0MlcxYWRPR1pjdVdrWnljYk5jeHFiL0pmT3V0dDNCeGNWRjZJcjd4eGh0czJiS0ZxQ2pSSjdsMjdkcktQRzV1YnJ6Kyt1dDJ0OXVXVUtEUmFMaDI3WnBTL2c1Rk81WSsrZVFUY25OemVlZWRkK2phdGF0eURFTkRRMW0zYnAxeU0yc2VwdEttVFJzaUlpS1lPSEdpa3A3cktQcnRkK1FtM0JGYXRHakJ1blhybURObkRoY3VYRUNqMFRCd29BTlZYRVhRdkhsemxpOWZ6ckpseXpoMzdwelNVN000WkdSa0VCa1p5UysvL01LWk0yZHdkM2VuYjkrK0RCbzBTQW4vMFZPelprMVdyRmpCNnRXcjJiOS9QMGxKU1NRbEplSG01b2Evdjc4aVlvYUdockptelJxNzRUejY4N1dnb01DaWI2R1BqNDlOQVRNMk5wYk5temR6Nk5BaDZ0U3B3K1RKazAzT1QydlVybDJiSlV1V01IMzZkRzdkdWtWUVVKQmRoNmM1MWo1ampzNzN6VGZmc0dIREJpcFZxc1RjdVhPVlkyVE8yTEZqV2JseUpYLzk5UmZaMmRtQWVPQlFvVUlGZXZUb3dTdXZ2R0p6UGZuNStjaXlqRmFydGVwaWMvUTg3dFdyRi92MjdjUEZ4UVZmWDE4VFViaEJnd1ltMDVxL0J0UFA0UGJ0MjVXMkZjYlVyRm1UQlFzV2NPN2NPVzdkdXNYU3BVczVjZUlFR28yR0hqMTZNSGp3WUNwVXFNQUxMN3pBZ1FNSFdMMTZOV2xwYWZ6NjY2OGNPWEtFZnYzNldSVXhBd0lDK095eno5aTFhNWNTSG1XTXZpeTV1Q0ptdVhMbFROemtYYnAwTVRsM3FsV3J4cnAxNjFpMWFoWEhqb253Ung4Zkg3cDE2MmF4UEJEbDlsZXZYaVU2T3Byang0OFRGeGVIcDZjblBYdjJaT0RBZ1JZdTdvWU5HN0o4K1hKbXpKakIyYk5uK2YzMzN5MUV6UExseTlPdlh6KzJiZHRHLy83OTZkZXZIMlhLbEdIQmdnWHMzNytmWnMyYU1XWEtGTnExYTJkeWZyUnQyNWFGQ3hjU0VSR2hPR1JqWW1KbzJiSWw1dWo3SmN1eXpHKy8vY2FxVmF0bzJMQWhZV0ZoK0psVjF1cEYza3c3QnArQ2dnSTJiOTdNbGkxYmFOcTBLV1BIampWSlJ0ZWowV2dZT1hJa2E5ZXVKVFhWa0UxUnZueDVpejY3SUVSWUx5OHZ1blhyeHNPSEQvSDM5MzhzMTlyL1N6aEZURDB1R2lHRTZkbTFSeVI1ZzJWQ3RhUG9kUER6SVJoWWVFSHYyaGwrT3lZY2crYWxBRnUybHo3SUIrQ3JkYkF3d3JLY1hKYUYwL0xvSDNEaWxQMEFtVTVtUFYyaWpOd29rU2RoK0JDREs5Q2FrL0RIZzViSjVVOEtUMDhZODU2cGNQdmRENGJRb2Y3L0EzWHMvMmhRVUt0aDFEc3dhYnI5VXUvaVVLV3lxZU5XbG9XSWFRMUpFdnRqamNZTmhNQStkcklvb3djSURJQm56QzdnNlJsUXRyQW5qYjZNL2FPUm9wWEJreTd2ZCtLa0ZNalo5NUE4QXdBSk9TOE55YWV1Q1B2UjVTTS91bWVZTGljUnRJYlBwNi84RjZIYVh6aXRObHlMcXNwWGVVNjduZS9WYnluRDFCVFFXZnQ0eFRpcDdoeWxYNlo4ZVR6SVd1VHI0VWcrVGFIY002aGEvWWg4WXpieW5SV1dJcVF0OUNYa1hpSElDVDhnbjM4YmRGYXVSM3JCemNMUklTTmYraEMwMlVoUEc3a2hmSnBEMERBd0ZqSGRLaUtWYlFSbG0wRzUxa2krb2FZaFJpbVJ5SEVia0ZOUEkxVXVScU54bithUWUxK1UzMXRCcXZ5cUVEQkI5T0dzOVRIeTNUVkdRdHhqeEpvQTZlb25Bb29DWGhLdjA2S1FyODlHQ2hWaFBicHp3MUUxL3hxcCtpZ2sveTdJTnlKRXFYWVJybC81d2JlUVlKYlNxWGZNWnQ4VjdseDk2YnhuTlZUTnZvWXl3WkNiaUM2cW4yVS9TcDltaFF2V1FmWnQwM0VGbWNqUlZucXZTalpFVEtQelJLcjZEbExsL3NJcGJEeDlnZE9wLzIrbGE5ZXVTa0JPZUhpNDFXbFdyVnFsT0IwLysrd3pwaytmanB1Ykd5TkhqdVNUVHo3QnpjMk5tVE5uV3JpU3RGcXRRejBPWFZ4Y21EMTd0azNIb2xhcnBYWHIxaFkzdGxXcVZDa3loRVdyMWRLaVJRc1RBUlBFZnJkdjM1NzMzbnVQNnRXckY4dkZDQWFod053VjZPZm5SMFJFQkJjdVhGQjZKSDcwMFVkMmx6Vm56aHlyWmI2ZE8zZW1WYXRXdlAzMjJ6UnAwc1JxZ0ZDREJnMklpSWhRUktIaWJIL2J0bTN0Q2tmRkpTQWdnUER3Y01MQ3duam5uWGNzU3VGTFNzMmFOWms5ZXpZelo4N2s1WmRmdGl0YW0zUDM3bDNlZnZ0dEtsYXNTSU1HRFpnMGFSS3RXN2UyV1ZZTndobjE0WWNmTW5EZ1FIYnYzczF2di8zR3A1OSthbEkrTEVsU2tlbmkrZm41TkduU3BGakJTd1VGQmJ6Ly92czBidHlZV2JObVdTM0p0a1hseXBWWnVuUXBQLzc0STkyN2QzZTRaRisvclUyYk5pMzIrWERpeEFsKy92bG5QdmpnQTdwMjdXcTNKTHBseTVaV3hhT2kwR3ExVktoUWdkZGVlODFpbi9MeThuanFxYWVVc0tPaUtGT21EQnMzUG9IS09UTnUzcnpKcWxXcnlNdkxvMTY5ZXJ6NzdydDA2TkRCeEQwcFNSTGR1M2VuVTZkTzdOKy9uMzM3OWpGaXhBaTd4NmgyN2RvMit4YXJWQ3FHRGgxS3o1NTJXcUNaRVJvYXlydnZtcHBhUm84ZWJSRmtWS1ZLRmFaTm04Yk1tVFB4OVBSa3lKQWhOZ041M24zM1hkTFQwNmxldlRyUFBQTU1UWm8wb1VtVEpuWWQxRjVlWHN5Y09aTVpNMmFZQ0huR3ZQcnFxenozM0hNbUtmRTlldlJnNk5DaGRoTzVhOVdxeFZkZmZjWEJnd2M1ZlBnd1NVblc4eC8wbjlPZmZ2cUo3Ny8vbm5Ianh0bnNpYXpWYXFsV3JacEZld2RqcmwyN3h0R2pSNWs2ZGFwVjBkbVlidDI2MlJTRnpmSDE5V1hCQWtQSXA3NEhyUlBIa2VUU05xTDRwM2pGZmkrY1l2TS9QV0ZRZi9IM2cwUVlFeVpjYndDdjlZTytSaGZXbmQrSjBseEhLT3NOeXhjYVJMK1VWRkZlYlB4bGVQRXlUSjlkK24zUTArdEY0Y1FEa1lEOTh5RTQ4SXY5d0JkSkVvbmt6N2FCRjQyU0lyT3lZUGhJRWVxajUvVlh4VHFza1o0Qm84YlpGMG1MUzVYS3NHaU80WFhTWC9EdUdLaGNTZlNOckd4b0JzK1BCNFhiRmNTK21Ec1ZqVVUrUGJmdlFMV3FodGVuejhEY2hZYlFvdEpndmcxeDhUQzY4SXZMZkw4Y1llMG1nd2c2ZVJ3ME14SnZyOTBRWmVkOWU0bHoxcHd6NTJIcFN2dnA1WStMSFUvK3g0V1RmdzdkajZVdkw3T0c1RlVkeWF1cTdRbDArZWorT2dtNmZMYWNFaVVscjdWSUlGUHk0VFBOQnRJbDRaUjVTbmVEWU03eHE4cFFndFc5WUNPOWRDc1FpZEFaQUFBZ0FFbEVRVlFmejRhcTNaSHF6RVo2U253UHlYZFhpdDZHZWx4OFVZWHVncktGVCtHejd5TEhiVUpPK0Y3MHk3U0ZiMmhoYVhGNTVKdGZJUDg1MTdMOHVSQlZoN1BnL2hUeXc4UElwNjBMakZLMTk1QnFUNE9zMjhoWEp5TW5IemNSUktXbUc1VXdHUVc1QVBuQjk4aTN2NFQwd2o1MzdwVlJkVGd2UmhmUkUxTys5aWxTelhIdzZCcTZFejJzQ3JER0lUUDZkZW9PMWdUdEk0dHBIemRTWUc4aFBydUtjMWlPMjRCOFpTS1VDVWJWUnZSNDF2MWFEMlFkcXFicndiY3dJQy8zQVhMQ1huajRLM0xxYWZ0Qk8wWW83OU85cmNnWFJ4VnVReCtrZXZQQXhSYzUrYmdRcWxYdVNOWGVnL1J6eUJrWFFKZUhxc1Z1Y1BXSFI5ZlJIWE1zWkVXcU1ScXAxaFN4SHdkckdvSjlxcjJQRkRKRDdQUFpvVWcxeGtGWkl4RkIxcUdMZks1a3p1Rmk4bmVXTE9sTzlZTGszd0dRV255SFZONUtvT0xqV3BmUmRmSGZVSlpsN0lhS2pZMmxTcFVxRnVLQ0xNdGN1SERCcXFQbzd5UTVPZG51RFc1dWJxN05JQlI3cEtXbGNmbnlaVnEwYUdFaWpocno1NTkvVXJseVpidUNtU09VZEJ1ZENCd05Zbm1jeUxMTXhZc1hpeVc0Nm5uMDZKSE4wQlFuL3c2U2s1TkpUVTNsNmFlZnRubDkrTjlLWm1abWljUE85RDB2SDBjcmlwSlNVRkNBU3FXeSt4QkFwOU5aOUV2OXY4YS83WGVMTWYrM1BwRzI4Q2xyQ0gzUmFtSFJVb09BQ1NVdkp3Y2htdjN5cTBFWUxHZjJ4Q00vSDFaWVNUZ3REWHNQUUx0blJOak5sbThnSThQNmRCcU5LQTF2MFF4YU5yZWU4bjN3TjFNQkU0Ukw5Zm1PMWwyRG03Yy9YZ0hURmswYkN3ZW04VFljL1IxV3JSZC9OMjRBNzQwd25hZWdBSllzaDQvSG13Ny9laWVFalRFSXk2Rk5SZm4yd2k5Tno0T1NZTjVQTlNmYmVwbzlHTVJaUitqL1A2WUNabDRlTEYwbC90NzF2WGc5ek96SlV0TkdNT2RURVlaMDM2eS9taE1uL3dYSW1iZEFtNHRVdHFZUzRxT015MGxCenJnS09zdStsbDV5R2hNTFJyQlJQWkVycWxEaVZNSEVJZHdXYm5JT2ZiVkxlVmIzWGVrM1VGSWhCZlJHcWpWSmxIcURDTnk1WXBaRW5KK0s3bFFmcE1aZmlhUnFqNmVSYWswV2ljWDV5Y2pwNTBYWmNPb3A1SHVHUUJ4Vmc4V2dmWVI4L20za2gwZnNiNHRLZjBOdDJ6RWgzMTZLbkJZdEhIZFp0eXpIWDUwaXlzWlZic0pGZW0rckNKVlJhWVFJcTlFLzhERnk4VFhkaUdUdWJwUU1QeVdrMnRQRUgyV2JJTldmajN4aHBPVjY3MytEOVBSdzRVSUU1SnVMbnJpQUtmbDFGTWRmNzI3TXVJanV5a1JJaWRSUFlaaFk1U0Y2b1o3Nkg2U1FUNUdDM2dDM1FLU24zNEtuM3hKVDVqMkU3TnZvcms2RFZEc3VkNzJ6VmVVQzdwWEY4Z0w3UUVFNjh0VXB5SGUvQWxtSFZPRjVwS0Nob25lbTJTTGtCOTliTE5iMmpoYVdPOG82d0VnQVZ4bktJT1cwYU9RL09pUFZub3BVL1FNaFhNZE0rMXNFVENmL1BSaTdyWUtDckllZVNaTDBqd3VZZ0YwQkV5aXhPT2pqNDFOa0Nudk5talZMdEd4em5BSm02Zmk3QlV3UTUzOUpCRXl3bmZyczVOOUQrZkxsaTd6Mi9HK2xwQUltaU0vTlB5bGdBZzZKenNWeE9UdjU3OE1wWW9MbzdhZy9rYmQ4WTlrLzBMTjBUMS9aOWIwbzBmYXdFaDZ3YWR2akY1UjBPcGcyRTZ6MUZpbnJMVkxSbXplQkpnMHR5OXFOeWMyRlBmc3RoMmRtd3VVWUlmYVpUSjhISjZOS3QrMk9VTDRjVEI1cjZtYU5PZ3YvK1VxVWF6ZXFEeE0vTXUyREtjdEM1THR4MDNKNWQyT0YwTnpGcUs5TnExQ1k4YkVRTWhOTDhXU2lxdG1OUVhCTjRjeGN1TFJreTVNa0dQQXl2TkxiTUV5V1ljVWFpRE9VM0xMM2dKaDI2R3VtODVjdkp3S1pGbnhac3ZVN2NmS0VrYlBqa1hQL1FuS3JBR29QSWJEa3BVTitpc2wwelo1T04zbGRUazdrZzRLUGlKR2FjME5xUkE2ZVZDQ2VKcnFqK0ZES3A0c2VWWkVxdlN5Y2x4NkZuK25zdThqWFBrVitzTnY2UEFYcHlOR3Z3ZE1qUk45TXZTRG9VaDdKcjZQWVY0K3FZQ1JpNnM0TWhadzQwRHBRVXFnU044U1NwTUZ1T1lVaTBsa2grNDRJSTZyNEFyb0xJeUhqb2pKS3ZqZ2FxZmxXUUJLQk9FVWxxV09aTUM2VmF3dUJ2WkVmbUFuSSthbm9mdStBNU5jUk9mYytwSjh2WXRrbFJPVW1ncGVlZnROSXZMeU1mR2NGY3Z6WHB1WGhrbEd2TTAzaHphY3VEL25LUk9TNERVZ2hueUg1ZFRCTTQrb255dVdMRWwvMXdVV1NDMUx0VDBSNStwM2x5RGNYbXJnNTViOStRVDRTaXRSZ2tlbDZzbTZMZGdTT0lxbVE0NzhXeXk4d2VvQnB2SCtTQ3lDTGZwOHV2c2gzVjRrK29FNmNPSEhpeElrVEowNmMvSmZqRkRFQmJ0Nkd6K1pDajI2R1hvckdsUGJwYVZxNktQVnRiTlpjT0M4UExseXlQazlwMFF1WWFqWFVxaWtFeTZhTm9VWTFLejNVQ3JmRnZNL0ZqdThnT2NWeTJsZjZXQXFZSU1KOXBrK0NHYk9GQS9WeFliNjU1cjFhWXE3RC9DWEMzZGltbGVocmFTNWdydDRBUjQ2RHQxa3B1WDRGRzdhSVkrUnY5T1NvZGpETW13bWJ2NEZmRGx0M1Q5cERwWUtRWU12aGJWb0pkKy9PWWpyRHZMemcvYmVnUlhQVDRldTN3Ry9ITGFmZnMxLzB6ZXhtMWd1a3VwMXlYU2RPL2h2UTVTRm4ydzg0cUJOZ1hlZ0xrYU1Ja1IvUHd4VHA2ZUZDdVBRdXZIYnJjcEVUOTBIOE4rTC9vcExSWlowUXpPN3ZRS3I2THRMVGI0REdSd3kvTWg0NWJwUHA5SSt1Tzc1eEtsZlQvMHVJZkdzaDhxMkZGdUZGOHNQRHlNZGFpMVJzVzhGR3BVR1hpNXhrb3ovd1kwTFY0WndvRzg5UFFiNi9FK0kySWljZnN6R3gwZmU4MnN6eGszRlpsTkg3TkVXcU1naXBVbC94dnQ1d29CMkkvdjNKdm9OOGE3RW9YYyszOHIwS2tCT0hIUDBhMHJNbndMVWk4b1BkeU5jK2hmemtvdGRUaVB6bmZPdDlRSTJjbU1yZnNoYjVrdjArZjA2Y09ISGl4SWtUSjA2Yy9EZmhGREgxWEwwbS9sbkRYTndyanYzWTFSWGVIMkVwWU9ySFJjd1FKZGo3ZjM0OFBSZzFHaUZVMWdzUnBlSjFROEJLU3FWQ1hMem9zZGlvdm1sSXpOVnJJaURIR0VtQ3dRTU1xZGZXcUJvRXN6NFJUa05ycnNlU1lKWW1aa0w4ZlpqOWhSQmhlNzBvMHRLTlJWcXRGcGF0aGwrUGl0ZHFLKytkU2lWNmh5NzRVcmd2alFWUVQwOFlNUlJlN0NJU3dZLy80WGlKZVhBTjAzTDM3QnlERzdkeEE4Y0Rod0NhTjRYLzk0WnB5WDkrUG55NTBuNnEvWnFONGoweFh0ZGpTckYwNHVSL1BTbzM1S3pia0xBWFVrNGdwNTYwSHJKVEZIa1BrYStISTkrY2oxU3hCN2hWUkk1ZFg4cU5rMFUveDF1TFM3Y1lld0psMXUzU0xmc2ZScjcwRVhMZVEwZzdYYVRnTEtuZElPTWk4dFVwa0hyYStrUnBaNURUemlESFRIRXdxRWxDVHZwRjlEWjExRzJxeXhXTzNLdy9TeGEwWXl0SnZlQ1I2TjE2YndzOCt0UDZORTZjT0hIaXhJa1RKMDZjL0pmakZERWR3ZFhGOUxXZDFEWVRLbGVDTWUvYmQ3NjV1c0liZzZGekIvaDZod2lWS1duV1VzUjBxRnJWVklTenhibUxzSGMvbkwwZ25KWEdBbVp5aW5BMkdvdXFIdTd3d1R1V0xzRHNITkNvd2NYb0dBVUd3TXhwd3NuNTNROUNZQ3dOMWx5ZklCTFF3ejhYWXQ2WTk2RnRhOHZ4Qy80RDU0M2NydFlFYVAyd2F6ZGcrV29ZWlprY1NaWEtNUEp0SVpJZWo0VElVM0FseHY1NzFheUo2ZXN2dnhKbDZzKzJFYS9kek1SeGF3N1ppdjZpdDJWTHMrTWVjMTJJczhZbDVOYlFhc1UrelpzcEJHNkFQMi9ibjhlSkV5ZUE2Q2tKSld6OVlBMXROdko5QjBQaGlrRDNzLzAwWHljSXQ2eWowejQ4Z3Z4N1I4Y21kdGlaS2lPZkdlendOaWpvQTVVZUkvS3RSWTk5bVU2Y09ISGl4SWtUSjA2Yy9OMDRSVXhIS0s2SXFWWkR6eGRFNzBJWHMzblBYeEk5Tm9Ocm1BNnZHaVRDWmVJZndLSGZJUEtrU0VrdkRySDNSTTlGVzJpMThQc0oyTDBYN2hUMk4rdmRBd2IwTlV5VG1RbmhjMDBUckd2VmhBL2ZnOENLcHN0TFRZT1pud3ZSOHFPUnBpS2NXaTJXMiswNTBSUDA0SytpWjJaeGNYR0I5bGJTUkhVNjBhL1MzUjBtallVZ3N4djY2My9DRi84UllUbkdXQk14amQyWnZ4MERieS9MVUJ3OVBtVkZTTk9MWGVHalNYQTN6dmEydDIxbCtEc3RIVTVGaTM4ZUh0YUYyUXArc09SeklURC9lVXU0YVR1MU41M21RU0xzM0EyL0hpdGE3Sllrc2E2OFBMaDRSWlRMQTFRS2dEZUh3QjhuaFJEcnhJa1RKMDZjT0hIaXhJa1RKMDZjT0hIeVg0NVR4SFFFODNKeWU0bFhMWm9KdDE3bFNxYkQ4d3RneTNZUnVPTGhBZU0vaEliMUxPZXZIQ2hLdGdjUEVJRS8xLzZFTzNjaElWRUlpMWxab2dUY0d1dTNpckxqc21aOUgyVlppRjdmZkF1SlNZYmhBL3BDdi84eHZFNUxGd0ttWHBoemN4VkM3RXN2V0lwL1Y2OEprVEE1Qlc3ZGdaWHJZTVF3U3plaHI0OFF6Rjd0QnlkT2lRQWRXMlg3MXNqUEY0bmlFMGFiYnNQWE8rRHBJSmc0MXRSNXF0V0svZHkxeDNwNXZsVVIwMHlVM250QXpQdkdZT3Z1U0VjSXJnR1ZBZzJ2ZnpoZzZLbjUrU0xvMXdmNjlyTGNua3FCcHZOWmJMOEVQYnREOTY2QURFaGlHSkp3eExxNkNkSGR6VTI4ZjliMnQwRTk4ZS9XYmFlSTZjU0pFeWRPbkR3TzFKNmd6UkovNi9KSzNhL1dpUk1uVHB3NGNlTGtpV0FjVEtrdTg4OXRSd2x4aXBpT1lDNWltcGRyUzVKdzFyM2MyOUpoQ2NKVnQzU2x3ZjJZbFNYRXdvRXZRNStYYkF0bGlxQmw1RVRVNmFEL1VPdlRaMmJDMmswaS9WcFAvSDFZdmdZdVh6VU1VNnRGZjhYT1JnbW84UTlnOW53aG5Fb1N0SHRHQ0tsKzVVM1hrVjhBMjNlSk1uRmprZkNuUTVDVkxVcXhyVGxWUGR5aDQ3TmllVE1pckcrL0xVNmZnUlZyNGQzaDRuVjZoaWpWTnU4cGVla0tyRnh2djhUYW1nQnRiWHYzL1FRUGswVUp2WEd3VTJhbUNORzVHd3RKbG1tOENpODhiL2c3TFIxKytNbndXcXVGcjNkQzlEbDQ3eTE0cWhobG9SWDlIWi9XSGxydDR3MWZjdUxFaVJNblR2NHY0MWtkTWdyYjErUW5nNXVkQjVKT25EaHg0c1NKRXlmL0ZCa1hEWDk3VnZ2SE5xT2tPRVZNUnpBdkNkY0xZUjRlMEtHdEtDMDJkMTZDY0V4dTJ5bjZKNXFYL21xMUl0RG5WRFFNZngxcVZuODgyM3IwZCtqWURobzNoS2d6TUcrSmNEUHE4U2tMWTBkQnZUcUdZVkZuWWZFeWVKUWxuSndEK29wd0lITWlUOEdHcmFadVRtT08vUUYvUFJTbDVjWUJOSStEZzc5Q09WOGgvSmIxTm5XYkppYkJsbS9zQjl6bzBWZ1JMRzA1YTArY2hvOC9GZnRUdVpJUW9UK05FS0trUGNwNlE5dG5ESyszZkFPNVZzSkFydDJBTVpPZ2RRditQM3YzSGRiMDliWUIvTTVpQmdTUkpjcDBWbkZTZDEwVmQ3V3R0YTFWYXgwZHZ6cGFxOVVPVjYxUzY2aWphclg2MWwxYlI5MTdEeFFWQlFlS29JZ3laTzhWeUhqL2lJbkVCQWlJREwwLzE4Vmw4aDBuSnlHSjRjNXp6a0hQN3VycXlMSldmcGFHZndDdzZSLzE3NHFJaUlpZW04Q2hEMVJQUWt4VjZpVUluQVpXY28rSWlJaUk5Q252enRSZUZqajBxY1NlbEExRFRHTThXNG5aM0Z0ZFFkZXhuVzZWbmtiRUEvVnE0MmY4UzE1eFBPd2U4TjFNb0VOYjlkRHVPcldMUHZiZWZlRFk2Wkw3KytkNjRQMTNnSlZybnc1aEJ0VERyNmQ5K3pSZ0xDaFFCNmtIanFnckx3ZjJCZHlmV1lSSXBRSXVYd1YyN2dFaUlrdSs3ZEF3NE50cHdQZ3ZuczdCbUprSi9MMERDTHF1WG15bnJIYnNWZ2VFZlh1cXI2ZWxxK2ZiUEhvU2tCdTVZcmlocXN0bjV6d3RMUEtSK3Y1OE1oUTRjYmJrQUJOUVY5ZHFxblZ2aEtnRDJLS29WT3E1S1M5ZVZvZTByVnFvSDdlRzljcy9DQWJVRmFaL2JTci9kb21JaUY1aGducFRJWEQ3SE1xelBsQmRIdzNWd3o4Z2JQZ1RZTlcwV2c3VklpSWlvcGVJVWdZVXBFS1ZlZ2xJQzFSdk02OExnZnU0U3UxV1dUREVOTWF6SVdZTmE5MmgySUE2cUR0N1FiMG9qMmJZdUxGVUtuVjEzSVZMNmhDcmR3OTFrRlc0S20vUEFXRHp2OGF0WEI2ZkFQeStXbjk3U3VyVE9SSkR3OVJEM0dQajFOYzd0ZGNOTUZOUzFZdmNIRHNKSkNUcHQxVWN6ZHlhM1Rxcmc5blp2NVIra2FLaXJOdXNIbElkZEVQOVdCZXVNalhHczFXMWdPRjVJd3VUNWF1SHN4dkQxdWJwVVBMTUxQVmpiS3pVTkhYZ3FRazlhOXFxUTIxN2U4QzJCaUNWQXBhVzZxSDVtamt2eFdKMWRhbFFwTDRmUXVHVE9US2ZVS25VVTJlcVZJQktxVjdVaVlpSTZCV2p1aklRUm55Q0tqOXBnVkJlNmxlUnQwaEVSRVJrdk53b0tFKzRROWlybEhsUEpXT0lhUXdUaWJyUzcrSmxkZFZpdTlmVmk2dUUzUU51aHFpcjdjTHY2MVk5bG9WS3BSNENmalZJUFhkazU0NUEremJxME5UWUFMTTRXVm5BaWpYcWFzYXovcnJ0cmZvL1lOb1U5VUl2bDY2b1Y3TiszdHM3ZFZZZGhKWlVqVm9hS2hVdzc3ZXluNjhaT3E1VXFvZkg3OTV2WElXcHNmSms2blk3dGdOKysvMzVobXlucEtwL2lJaUlpSWlJaUloZWNRS1Y2bm1UcWtyeTN2Q0t1UjJoVUwyUzlKRVQ2dUhMZ0hwSXNsaHNlSjdERjhIQ1FyMFlFRDIveGcyQk56b0FldytVWDNXb0ljNU82a1dTWGxVN09HVDlaYVk4VXF1eXUwQkUxVlJGZnR1dnZESUFTTGxRWWJkSFJFUkVWTjFVdDBwTWhwaEVWUDRZWXI3VUdHSVNVVmxWdHcvS1JFUkVSRlIxbERBWklCRVJFUkVSRVJFUkVWSGxZb2hKUkVSRVJFUkVSRVJFVlJwRFRDSWlJaUlpSWlJaUlxclNHR0lTRVJFUkVSRVJFUkZSbGNZUWs0aUlpSWlJaUlpSWlLbzBocGhFUkVSRVJFUkVSRVJVcFRIRUpDSWlJaUlpSWlJaW9pcU5JU1lSRVJFUkVSRVJFUkZWYVF3eGlZaW9kRVFXbGQwRElxcU9SSmFWM1FNaUlpSWlxc1lZWWhJUlVlbFllRlIyRDRpb09ySndyK3dlRUJFUkVWRTF4aENUaUloS1JlRFFwN0s3UUVUVkVOODdpSWlJaU9oNU1NUWtJcUpTRWJpUEJjenFWSFkzaUtnNk1hOExnZnU0eXU0RkVSRVJFVlZqRERHSmlLaDB4RllRTkYxYTJiMGdvbXBFMEdRcElKWldkamVJaUlpSXFCcGppRWxFUktVbXNPc0NnYzlPVm1RU1VmSE02a0RnOHg4RWRwMHJ1eWRFUkVSRVZNMkpLN3NEUkVSVVBRbnN1a0RROFJ4VWtTdWdTamdFNUVRQ2l1eks3aFlSVlRhUkpXRGhEb0ZESHdqY3h3SmlxOHJ1RVJFUkVSRzlCQmhpRWhGUjJZbXRJS2ozSFFUMXZxdnNuaEFSRVJFUkVkRkxqTVBKaVlpSWlJaUlpSWlJcUVwamlFbEVSRVJFUkVSRVJFUlZHa05NSWlJaUlpSWlJaUlpcXRJWVloSVJFUkVSRVJFUkVWR1Z4aENUaUlpSWlJaUlpSWlJcWpTR21FUkVSRVJFUkVSRVJGU2xNY1FrSWlJaUlpSWlJaUtpS28waEpoRVJFUkVSRVJFUkVWVnBEREdKaUlpSWlJaUlpSWlvU3F1K0lhYVpXV1gzZ0lnTTRXdVRpSWlJaUlpSWlNcFo5UTB4YTlwV2RnK0l5QkMrTm9tSWlJaUlpSWlvbkZYZkVMTnh3OHJ1QVJFWjhscWp5dTRCRVJFUkVSRVJFYjFrcW0rSTJhRnRaZmVBaUF4cDM2YXllMEJFUkVSRVJFUkVMNW5xRzJJMmE4SnFUS0txNXJWRzZ0Y21FUkVSRVJFUkVWRTVxcjRocGtBQS9HOE1ZR2xSMlQwaElnQ3d0QVMrR0sxK2JSSVJFUkVSRVJFUmxhUHFHMklDUUcwbjRMdHZHR1FTVlRaTFMrQzdpZXJYSkJFUkVSRVJFUkZST1JPb1ZDcFZaWGZpdWNYR0FYK3NCZTdjcmV5ZUVMMTZHamRVVjBVendDUWlJaUlpSWlLaUYrVGxDREVCUUtVQ2JvUUFGeThEdDBPQmxGUWdMNit5ZTBYMDhqRXpBMnJhcXVlL2JOOUdQUWNtaDVBVEVSRVJFUkVSMFF2MDhvU1lSS1cwUE93Z3hsOWRvN2U5czBNVEhPbzZIUllpMDByb0ZSRVJFUkVSRVJFUlBhdDZ6NGxKOUJ6R05laUxlYzJINjIwL214Q0NRZWQraFV4WlVBbTlJaUlpSWlJaUlpS2laekhFcEZmYTFOZmV4YlFtZy9XMkgzNGNoTUhuRnlCUHdTQ1RpSWlJaUlpSWlLaXljVGc1dmZKVVVHSFN0ZlZZZkhldjNyN3VqdDdZMC9rSFNNVm1sZEF6SWlJaUlpSWlJaUlDR0dJU0FWQUhtVjljV1lVLzd4M1YyOWZXcmdFT2RwMk9taWJTU3VnWkVSRVJFUkVSRVJFeHhDUjZRcWxTWWZUbDVWZ2ZjVkp2bjdlTkc0NTJtd1VuTTV0SzZCa1JFUkVSRVJFUjBhdU5JU1pSSVVxVkNsOWRXNHZsWVFmMTl0V3pjc2J4YmovQnpkSytFbnBHUkVSRVJFUkVSUFRxWW9oSjlBd1ZWSmh4WXl2bWhHelgyMWZId2c3SHV2MkVSdFl1bGRBeklpSWlJaUlpSXFKWEUwTk1vaUlzRE4yTmI0TTI2RzIzTTdYQ2Y1Mm1vck5EazByb0ZSRVJFUkVSRVJIUnE0Y2hKbEV4L3J4M0ZGOWNXUVVWZEY4bUVxRUlxMS8vSDBaNnZsbEpQU01pSWlJaUlpSWllblV3eENRcXdUOFB6MlA0eFNXUXF4UjYreVkzZWh2eldneUhTQ0NzaEo0UkVSRVJFUkVSRWIwYUdHSVNHZUhRNDJ0NC8vd0NaTW56OVBZTmNHbUR6ZTIvaHBYRXZCSjZSa1JFUkVSRVJFVDA4bU9JU1dTa20ya1A4ZGJadVhpWW5haTNyNW1OTy9aMi9vRXJseE1SRVJFUkVSRVJ2UUFNTVlsS0lTRXZIZStjbTRjTFNhRjYreHpNYW1EM0c5K2pmYTJHbGRBeklpSWlJaUlpSXFLWEYwTk1vbExLVXhUZzA4c3JzRG55ak40K2lWQ0UrUzFHNEt1Ry9TR0FvQko2UjBSRVJFUkVSRVQwOG1HSVNWUUdLcWp3UzhoTy9IaGppOEg5QSt1MHdicTI0MkZySXEzZ25oRVJFUkVSRVJFUnZYd1lZaEk5aDUxUkZ6SDg0aExrS3ZMMTlybFoydVBmanBQUjFxNUJKZlNNaUlpSWlJaUlpT2psd1JDVDZEa0ZwejdBWVA4RnVKZjVXRytmV0NEQy9KWWY0K3VHYjNGNE9SRVJFUkVSRVJGUkdUSEVKQ29IR1FVNStQektIL2puNFhtRCt3ZTR0TUg2ZGh4ZVRrUkVSRVJFUkVSVUZnd3hpY3FKQ2lxc3VYY01FNjZ1aFV4Wm9MZmZ6ZEllbTlwL2pUZnNYNnVFM2hFUkVSRVJFUkVSVlY4TU1ZbksyZlcwU0x4L2ZnSENNbVAxOWdrZ3dQZ0dmZUhYZkJnc3hXYVYwRHNpSWlJaUlpSWlvdXFISVNiUkM1QlprSXZQci95QnJRL1BHZHp2SlhYQ3VuYmpXWlZKUkVSRVJFUkVSR1FFaHBoRUw0Z0tLcXk5Znh3VHJxNUJua0ovZURtck1vbUlpSWlJaUlpSWpNTVFrK2dGQzgySXdjaEx5eENRRkdad3Y1ZlVDWCsxSFlmT0RrMHF1R2RFUkVSRVJFUkVSTlVEUTB5aUNxQlFLYkhrN2o1TXU3SEZZRlVtQUl4djBBKy9zQ3FUaUlpSWlJaUlpRWdQUTB5aUNuUTNJd1lqTC8yT2kwbDNEZTUzdGJESG9sYWZZRkRkOWhCQVVNRzlJeUlpSWlJaUlpS3FtaGhpRWxVd1k2b3l1emw2WTFuck1XaGF3N1dDZTBkVU9obTVCVmg0S0F4N3JzWGdma0kyc21YeXl1NFNFVlV5UzFNeHZCd3NNYkNWQ3liM2FRQnJjMGxsZDRtSWlJaUlYZ0lNTVlrcXlkMk1HSXk2dEJ3WGtrSU43aGNKaFBpeWZoLzg1UDBoYkUya0ZkdzdvcElkRDRuSDZQOEx4S1Brbk1ydUNoRlZVYTUyRnZpLzBUN28wY1N4c3J0Q1JFUkVSTlVjUTB5aVNxUlFLYkVzYkQ5bTNOaUtMSG1ld1dOcW1WckRyL2t3alBKOEV5S0JzSUo3U0dUWThaQjQrTTQvVzluZElLSnE0dmpVTG5qek5ZZks3Z1lSRVJFUlZXTU1NWW1xZ05qY0ZId1h2QW1iSWs4WGVVenJtbDVZMW5vTU90UnFWSEVkSXpJZ0k3Y0EzajhlWlFVbUVSbk4xYzRDTitmMjVOQnlJaUlpSWlvemhwaEVWWWgvWWlqR1gxMkRvTlNJSW84WjR2WUdmdkllZ3ZwV3poWFlNNktuWnZ3WGdwLzMzSDY2UWFnRTZ0MEFYQjRBcHJtVjF6RWlxaHBrNWtDTUIzQ3ZHYUI4T29KZytzRFhNUHZkSnBYWU1TSWlJaUtxemhoaUVsVXhDcFVTLzNmL09INjRzUm5Kc2t5RHg0Z0VRbnppMlIzVG03d1BOMHY3Q3U0aHZlcWFUenVLRzFIcFR6YzBDQVk4YnhkOUFoRzltaUplQThKYWFLODJkN1ZCOE0rK2xkZ2hJaUlpSXFyT09NRWVVUlVqRWdqeFdiMmVDTysvRXVNYTlJVlFJTkE3UmhOMDF0Ly9QNHdML0JPeHVTbVYwRk42VmQxUHlOYmQ0UEtnY2pwQ1JGWGJNKzhOOXhPeUtxa2pSRVJFUlBReVlJaEpWRVhabWtqeGUrdFBFZFQ3TjNSeE1Eejhya0Nwd0lyd1EvRGE5d1VtQmExRFFsNjZ3ZU9JeWxPMlRLNjdnVVBJaWNpUVo5NGJzdkxrUlJ4SVJFUkVSRlF5aHBoRVZWd3pHM2VjZXZObjdPdjhJNXJidUJzOEprOVJnTjlDOThKejN4ZjQ4Y1lXcE9TejJvV0lpSWlJaUlpSVhoNE1NWW1xQVFFRTZPL2lnMnU5ZjhQMlR0K2lzWFVkZzhkbHkvUGdGN0lESG5zL3g0eWJXMW1aU1VSRVJFUkVSRVF2QllhWVJOV0lVQ0RBZTNVNzRHYmZwZGpVL210NFNaME1IcGRSa0lPZmIyMkQ2NTVQOGVubGxiaVRFVjNCUFNVaUlpSWlJaUlpS2o4TU1ZbXFJWkZBaUdIdVhYQ24zM0tzYWZNbDZsclVNbmljVEZtQXRmZVA0YlVENDlIdnpCeWNqTDhKRlZRVjNGc2lJaUlpSWlJaW91ZkRFSk9vR3BNSVJSamo1WXZ3dDFiaTk5YWZ3c25NcHNoakQ4WmV4WnNuWjZEMTRjbllFbmtXQlVwRkJmYVVpSWlJaUlpSWlLanNHR0lTdlFSTWhSS01hOUFYOXdlc3dyTFdZK0FoZFN6eTJLRFVDQXk3dUJpZSt6N0hnanU3a1Y2UVU0RTlKU0lpSWlJaUlpSXFQWWFZUkM4UkM1RXB4amZvaC9EK0s3R2oweFMwcTlXZ3lHT2pjNUl4SlhnRDZ1d2VqUzhEVitOYWFrUUY5cFNJaUlpSWlJaUl5SGdDbFVyRkNmS0lYbUlYa2tLeDhNNGU3STYrVk9KOG1DMXNQVERhc3dlR3VuZUdyWW0wZ25wSTFZMWd4SGJkRGIzL3JweU9FRkhWZC9nam5hdXFEWU1ycVNORVJFUkVWTjB4eENSNlJZUm5Qc2FTdS91d0x1SUVjaFg1eFI1cktwUmdVTjMyR09QVkExMGNta0lvRUZSUUw2azZZSWhKUkVaN0JVUE1qSUljTEF6ZGd6M1JsM0UvS3c3Wjhqd0F3SHQxTzJCN3AyOEJBS0VaTVdoOFlGeVpiMk54cTFINHV1RmJrS3NVa1B6elhwbmJHVnUvRDViN2ZBWUFjTi83R1I1bUo1YXBuVjdPTFhHNDZ3d0FRTmNUMDNBbUlhUk03WGhKblhEdnJUOEFBR011cjhELzNUOWVwbllBUURWa0Z3QmczdTMvOFAzMVRXVnVKN3ovU3RTemNzYU9xQXNZZkg1Qm1kczUxSFVHZWp1M1JIRHFBN1E4L0UyWjIvbTk5YWNZMTZBdnN1UjVzTm8rcE16dFRHbzBFQXRiZmdJQWNObzFFdkY1YVdWcVoyQ2ROdGo5eHZjQWdFN0h2NGQvWW1pWjJtbFN3eFczK2k0RkFId1NzQXdiSHB3cVV6dW1RZ255UHRnR0FKZ1RzaDNUYjVUOU0wclV3TFdvWTJHSGZ4NmV4NUFMaThyY3pxazNmMFpYaDZZSVRMbUgxNDk4VytaMjFyVDVFbU84ZkpHV253M2JuY1BLM003VTE5N0Z2T2JEQVFBMk80YVdlV3FwUVhYYlkwZW5LUUFBbnlPVGNUWGxmcG5hYVc3amp1QStpd0VBSC9vdndyK1B6cGVwSFV1eEdiSUdid1VBVEx1eEJYTkRkcFNwSFFCNC9NNDZPSm5aWUgzRVNZeTg5SHVaMnpuWHd3K2Q3QnZqZk9JZHZISDhoekszczZuOTF4am0zZ1Z4ZVdsdzNqV3l6TzNNYlBvQlpubC9DQUNRYmgraS9mK3B0SWE2ZDhibTloTUJBQzBPVGNUMXRNZ3l0ZFBXcmdFQ2V2NEtBSGp2L0h6c2pMcFlwbmJzVEsyUTlPNUdBTUIzMXpmaDE5di9sYWtkQUVnZHRCazJKcFpZZS84WVByMjhzc3p0WE9tMUFENDE2K0Ywd2kxME96SGQ2UE1zeFdid2tqcGhZSjAybU54b0lLd2xGbVh1dzh0S1hOa2RJS0tLVWQvS0dTdDhQc05QM2g5aTFiMGorRDNzQUJMeTBnMGVLMU1XNE8rSFovSDN3N1B3bERwaXRHY1BqUERzQmhkenV3cnVOUkVSVWZWeFBPNDZSbDlhZ1VjNSttRmdZTXE5U3VnUkVSRVJWUmZaOGp6Y1NJdkVqYlJJYklnNGhkRCt5MkV1TXFuc2JsVXBuQk9UNkJWVHk5UWEwNW9NeHNNQmE3QzUvVVIwZFdoYTdQRVJXZkg0OGNZV3VPNzVGUDNQek1HdTZBRGtLUW9xcUxkRVJFVFZ3L0c0Ni9BOU5jdGdnQWtBSW9Hd3pGVXZSRVJFOUdySmxPZkNUQ1NwN0c1VU9SeE9Ua1M0bDBSTzdDWUFBQ0FBU1VSQlZQa1lmMFdjd0xxSUU0Z3pZamlSbGNRY2I5VitIWU5kTzZDWGMwdCtPL1NLNFhCeUlqTGFLektjUEtNZ0I5NEh2OVlHbUhVdGFtRitpeEhvNytJRHFkaXNrbnRIUkVSRTFVR1dQQS9YVXlNeE9YZ2RBcExDTU1LakcySnlVN0N6MHhRT0xYK0NJU1lSYWNsVkNoeU12WXIvdTM4Q0IySURvVkFwU3p4SEtqWkRmeGNmdkZlM0EvclViZ1VMa1drRjlKUXFFME5NSWpMYUt4Sml6cmk1RlQvZlVzL0RWOGZDRHJmNy9nNHJpWGtsOTRxSWlJaXFxOWVQZkt1ZGltWjYwL2N4Mjd2czh5Qy9URGljbklpMHhBSVJCcmkwd1o3TzN5TnE0RnI4MG53NHZLUk94WjZUSmMvRFB3L1A0NzN6ODJHL2N3VGU5MStBYlkvOE9XU09pSWhlR1h1aUwyc3ZMMmp4Q1FOTUlpSWllaTVMV28zV1h0NWI2SFBHcTQ0TCt4Q1JRYzdtdHZqdXRYY3g5YlYzY0NZaEJQOTMvemgyUlY4cU5wek1VY2l3L2RFRmJIOTBBZVlpRS9TcDNRcUQ2M1pFMzlxdFdQNU9SRVF2cmZ0WmNkckwvVjE4S3JFblJFUkU5REpvYnV1dXZWejRjOGFyamlFbUVSVkxBQUc2T2pSRlY0ZW15RkhJY0RnMkNOc2UrV04vYkdDeGdXYXVJaC8vUlFYZ3Y2Z0FpQVVpZExCdmhGNU9MZERMdVNWYTJucENLQkJVNEwwZ0lpSjZjUXIvZjhnNU1JbUlpT2g1RmY0OGtjVlJqbG9NTVluSWFCWWlVN3hidHgzZXJkc091WXA4SElxOWh1MVIvdGdYVTN5Z0tWY3BjRFloQkdjVFF2RGpqUzJvWldvTlg2Zm02T1hjRXI1T3pWSGJ2R1lGM2dzaUlpSWlJaUlpcW00WVloSlJtWmlMVEhRQ3pjT1ByMkg3b3d2WUYzT2x4RytLa21RWjJQcndITFkrUEFjQThMWnhReStubHVqbDNBS2Q3RitEbVVoU0VYZUJpSWlvWE96dC9BTUNVKzRoT2llNXNydENSRVJFOU5MaTZ1UkVWSzV5RmZrNDhsZzk1TnlZUVBOWjVpSVRkSEZvZ3A3T0xkRFp2Z21hMmJoREloUzlvTjVTV1ZUWTZ1UXF3UHdoWUI2bGdsazhZSmFyZ2tTaGhMVzFIQlpPQ3FTNEMzSEwwUndxUGoySXFxNVhaSFZ5SWlJaW92SW0yUHFPOXJKcXlLNUs3RW5Wd1VwTUlpcFg1aUlUdkYybkxkNnUweFl5WlFIT0o5N0I0ZGdnSElrTHdzMjBoeVdlcjY3cURNTGh4MEVBMUVQWTI5alZSd2Y3UnVoWXF4SGExV3FJbWliU0YzMDNxSktaUHhUQTlxSVNrbnlncTA4T3VuVlJ3YUdtRUFDUWxBUUVCeFhnekVsenRCYkowS0Z2S3RiVmRFQ21RbGpKdlNhaVY5WCttRUR0WlM3c1EwUkVSUFJpc0JLVGlDcE1URzR5amo0T3hwSEh3VGdXRjR5VS9Ld3l0ZFBZdWc0NjJEZENoMXJxbjRiV3RTRUFGd3FxS0MrNkV0UHFoZ3EyVjRET2ZYTHgwMEFCekV4ckFzcjRKM3VWUUVFVW9NcUJYQ0hFdnY5cVl2WHB1bWpYSWgyUHU0aXdQK1BGejY4NjFMMHpEc1ZlTS9qOHJXL2xqSmljRk9Rb1pDL3M5amUwbTRCRVdRYVdoeDFFWkhaQ3ViWmR4OEx1cFIwT0t4SUk0ZXZVWFBzRlNXV1RpczBnVnltUXB5Z3d1RjhBQVZRby80OW9EYTFkRUp1YmdzeUMzSEp2MjZCWHBCS1RsUkpFUkVSVTN2ajVRaC9MVm9pb3dyaVkyMkdrNTV2NHArTWtKTHk3QVpkNnpzZFAza1BRb1ZhalVxMVdmaWNqR3Y5My96aEdYMXFPeGdmR29kYk9qL0hXMmJuNDVmWk9uRWtJS1hhUklhckNWSUE0RGNoMUUyRGFENm40ZGJBRnpCeG5BVmJEbnV4WEFBVVBBRlVPQUVBc1V1S2R3VWxZT3pZRTRhRVdzRHVpd3VlT2NTKzBpd0lJc0xqVmFOenR2d0pqdkh4MXduTXJpVGt1K3Y2S2tIN0wwTjNSdTF4dVR5elFIeXZ2YmVPR1NZMEc0dDViZitDdnR1UDBwbHN3RVpadGtJVlViSWJRZnNzeHBmRTdFQW1lZmp5b2JWNFR0aVZVUDd0WjJxT0d4S0pNdDF0UmxDb1ZEbldkZ1l1K3Y2SzNjOHRTbmR2WXVvN09ZMUllNmxyVVFtQ3ZoZkMyY1RPNC85Y1dIK08zVmlOTDlkNW9qSjVPTFJEeDFpcE1halFRNWlJVE5MYXVVNjd0VS9XUW5wNk94NDhmRzl5WGxwYUdzTEN3Q3U1UjZjaGtNc2psOG5KdE15RWhBWThlUGRMYmZ2MzZkVnk5ZXJYVWJlWGs1T2h0ejhzcnY4OG42ZW5wcU1oYWxJS0NBbVJsR2YvbGMxSlNFb0tEZzR2Y241V1ZoZkR3OEZMZC9yTnljbklRRlJWVjdIblIwZEdReVVyL3hXSjUvcTZLb2xBb3lxMHR1VnlPbEpTVTUyNG5PVGtaNjlhdFEyWm1ab25IcWxRcWhJYUdHdDEyYUdqb0MzL092dWpmbTF3dVIzWjJkcG5QdjN2M0xqWnYzbXp3T1ptVmxZWE5temNqUHovL2Vib0lBSWlJaU1EMTY5ZWZ1NTJpUkVkSFkrblNwWWlPam41aHQxRWU0dVBqRVJFUlVkbmRvSEltbWpWcjFxeks3Z1FSdlhxRUFnRmNMT3pReGFFSlJudjF3RmNOK3VOMXUzcXdsbGdnT1Q4VDZRWDZILzZMa3F2SVIxaG1MRTdFMzhENkJ5Znh5KzMvc09YaEdaeE91SVhRakJpazVtZkJSQ2lHamNRU2duSU9CRjVGUCsyK3JidWgzczF5YVZjYUJ0UTZyc0tVRDFNdzJNMEtxUGtUb013QTBwY0JLQURrRVlCSy80OFlhM3NGT3Rxbll1M0p1dWhvblE2NU0vQlFabFl1ZlhwV3Uxb05NS0ZCZjFpSVRkRy90ZzhlNWlRaU9QVUJBQ0JmS1lkY3BjQUhycDN3c1VkWFpNdGx1SkJrL0lkN1ExYSsvam1hMmJyalNrbzQ1Q29sN0UydHNiRGxTQWdFQXV5SXVvREpRZXVSVWFpaXprcGlqa3M5NThOVUpFRkFjdWxDaUY3T0xUSENveHQ4blpxanAxTkwvUDN3TE9RcUJaclp1dUZNajdsNGtCMlB4M21wTUJPWjZQeFlpRXl4dC9PUCtGLzkzamowK0JyUzhzdis0ZjVGKzc3SklMaGJPbUNZZXhmVU5MWENxZmlic0pLWTY5Mm53ajlOYXJqaTlKdHpVRS9xakwweFYwcThqVmEybnNpVTV5SmZxUit3TkxkeFI1NGlIekpsQVd4TkxQRnpzNDh3eXV0TnZPZmFBVi9VNzYzejgwN2R0bWhmcXhGZXIxa1ArMkt2R0d6UFdEVWtGckF6dFVLbVBCZk5iZHp4Z1ZzbjlIUnVnUitiRE1iWUJuM1IyN2tWNHZKU0VaNXBPTlI2THZkMEEvMVo3elFwLzl1b0FuNjY5YS8yOGl6dkR5djg5dS9jdVFON2UzdkV4OGZEM053Y1FtSHhvWHRDUWdMR2pCbURtSmdZdUxtNW9VYU5HdHA5S1NrcCtQVFRUM0h0MmpVNE9UbkJ5Y21wWFBzYUZCU0VvS0FnMUs5ZnY4eHRSRWRIWTl5NGNRQUFEdzhQU0NTbFh4QncwYUpGT0hQbURGcTNiZzJKUklMZHUzZGo0Y0tGcUZldkhseGNYTFRIL2YzMzMxaTFhaFVTRWhMUXJGa3ptSmlZbE5qMnpwMDdzV1RKRW5oNWVXa2Z2NE1IRDJMbXpKbHdjSENBdTd0N3FmdjdyTzNidDJQQmdnV1F5K1Z3YzNNenFsOGxpWWlJd0xwMTYvRDY2Ni9yUFljeU1qSXdmUGh3cEtXbHdjM05EWmFXbHNXMmxaaVlpUEhqeHlNNE9CaU9qbzU2ejZQVTFGU01IajBhd2NIQnNMS3lRdDI2ZFl0czY4R0RCeGd6Wmd4a01oa2FOR2lnL1gxblpXWGg0NDgvUmxSVUZHN2V2SWtyVjY3by9heGR1eGFCZ1lIbzBxVUx4T0tTditSTFRFekU3Ny8vamtPSERzSEh4d2Q3OSs1Rm8wYU5ETDZtYnQrK2pmajRlRGc0T0Joc1N5YVRZZkxreVhCd2NJQ3pzN1BlL3JGanh5SW1KZ2JlM3Q1RzlhMDRBUUVCbURCaEF1TGk0b3grbmhweS92eDVyRjY5R3Z2MjdVTitmajZhTjI5ZTVHZG5nVUNBb1VPSElpd3NERzV1YnFoWnMralJNQVVGQlpnd1lRSXVYYnFFTm0zYXdNenM2ZWMwcFZLcGJROVFoNk1IRHg3RTVzMmIwYWxUSjRoRXhrOStmdTdjT2N5ZE94ZENvUkJ1Ym03UC9iZytLek16RThPR0RVTmFXaHBjWFYwaGxaWnVpcXZyMTY5anhZb1ZPSGJzR0JvMGFBQkhSMGZ0dnBzM2IyTFJva1U0ZWZJazZ0U3BvL00rVkZvblRwekFMNy84Z29pSUNMUnUzUnFtcHFaR255dVh5M0g4K0hGNGVYbnBiRTlJU0VCYVdocXNyYTJSbDVlSGVmUG1ZZS9ldmJoLy96NUVJaEZjWFYzTDlIZVdYQzR2OGY4c0FGaTllalVzTEN4Z2IyOXZkTnVuVDUvR3RHblRFQlVWQlI4Zm4xTC9YNUdmbjQrOHZEeVltSmdnSXlNREVvbWt3ditXck96UEYxVVI1OFFrb2lyQnhzUVNnK3EyeDZDNjdRR29oNTVmU0x3TC82UTc4RThNUlZCcUJCUXFwVkZ0cWFCQ2VPWmpoR2MreG45UkFkcnRsbUl6TkszaGltWTJibWhtNDQ1bU5tN3d0bkVyc2NxTVhqeGhnUUMyRjVUQTZ5b01yeTBDckQ0Qm9BRFNGZ0FvQUJRcEJnTk1EYWRXQmZqdXpuM00yTjhBcStiY1J0ZU04cW1FZk5iN3JoMjFsNGRjV0lSdGoveDE5aThPM1lkMzY3UkhSL3RHV05CeUJLSnlrdkR2by9QYS9iVk1yV0VxbENBbTE3Z2gyeVpDTWVZMkc0b0pEZm9oTGk4TlVyRVpoQUlCbENvVkdscTc0RWkzbVRySDF6U1JvcTVGTFN4dU5Rb05yVjB3THZCUG8xODNiOWRwcTcyOFAvWUtjaFhxU29BY2VUNmN6R3l3czlQVUV0dTQxSE0rWGo4eUdRK3pFNDI2ellxV3B5aUFxVkNDNDNIWDhXM1FlamlhMmVDOHJ4OWNMVXIrUUR6YXF3ZFNDN0x3YmRDR1lvL3I3TkFFMnpwOWkwOENsdUZXdW01VjE1bzJZNUdTbjRsK1orWkEvdVQzWWlxVW9MbU5lNUh0NVN2bHlGY1VIV0JhaUV4aElpcjY0NXlWMkJ5N08zOFBDNUVwdXB6NFVXZjQrb3liVzFIZnlobkQzYnRpZjVkcE9QVDRHajY3dlBLbG5WTGdaWFh6NWsxODg4MDNHRHQyTEE0Y09BQUxDd3NzWGJxMDJIUE16YzJoVUNodzRjSUZ2UHZ1dXpyN05PRkNURXdNWEZ4Y2NQWHFWZHk1Y3dmRGhnMHoyRlplWGg0MmJ0eG9WR1drVXFuRTRjT0hJWmZMNGVqb2lOYXRXeHQ1TDNXWm1aa2hNVEVScTFhdHdvTUhEekI1OHVSU3Q5R2pSdzlNbmp3WjRlSGhtRGR2SGdZT0hJaXRXN2RpeG93Wm1EOS9Qcnk5dmFGVUtuSHg0a1VBUUhaMk5sSlNVb3dLTFFJQ0FoQWZINDh6Wjg2Z1diTm1FQWdFNk5HakIvYnMyWU01YytiZ3dZTUgrT1NUVDByVjM5allXRnk1Y2dWdnZmVVdoRUlod3NMQ0VCOGZqNWlZR0ozcXRxTkhqOExNekF5ZE8zYzJxdDMwOUhRRUJ3Zmp4SWtUQ0FnSWdFcWxncVdsSlQ3Ly9IT2Q0OFJpTVhKemM3RjM3MTdZMmRuaC9mZmZMN1pkVFlqMjRNRURneUdVSmxTNWUvZXVOc1FxaW9lSEJ6cDM3b3pObXpmajRNR0QrT1dYWCtEcDZRbUpSQUtsVW9sVHAwNFZlMzVTVWhJdVhicFU1R09TbFpXRlM1Y3U0Zno1OHdnSUNOQStsNDhlUFlxMWE5ZGk5Kzdkc0xhMjFqc3ZKaVlHWm1abVdMRmloVTRZVmZnKzNyMTdGMU9uVHNXb1VhTXdaTWdRbmYzZHUzZkhuMy8raWJDd01DeGN1UEM1d3BFT0hUcWdUNTgrMkw5L1A1S1NrakJ2M2p5ZC9SRVJFZGk0Y1NPbVQ1OWViQ2g0NGNJRkFPb3ExK3ZYcnlNNk9ycllnTm5FeEFTWExsM0MyMisvWFd6L0pCSUpQdnZzTTh5Yk53OHpac3pBc21YTGNQbnlaVGc1T2FGR2pScVlPWE1tUHZua0U0U0ZoZUh3NGNQYUN0dWZmLzRaTTJmT05EcklGQWdFZVBqd0laWXVYWW9USjA1ZzRjS0ZwUXBCUzJKaVlvS2NuQno4OTk5L2lJNk94b3daTTBvVkVENThxRjRmb0VHREJtamN1TEhPUGszbFpHcHFLdXpzN0o2cm40TUdEY0t4WThmZzcrK1A1T1JrL1A3NzcwYWZLeGFMc1hEaFFseTRjRUVub0w5MDZSSVVDZ1VXTDE2c2ZSK3NVNmNPR2pkdWpObXpaOFBUMHhQZmYvOTlxYjZrdVhidEdwWXNXUUpIUjhkaUsxemxjamtlUEhpQTA2ZFBZK1hLbGJDMXRkVTdKamMzRjRHQmdYampqVGUwMi9yMzc0K0FnQUNjUG4wYUFQRGpqei9xbkJNVkZZVzh2RHlEWDZxbHA2Zmp5eSsvUk5ldVhmSEdHMi9ndSsrK3c0UUpFOUM5ZTNlajd4KzlHQXd4aWFoS2NqRzN3MkRYRGhqczJnRUFrQzNQdzVXVWUvQlBETVdGSlBWUGFTdStzdVY1dUpRY2hrdlBWS2pWc2JEVENUVWJXTldHbDlTSjRXWUZzZ3hUUVNrR2ZuMDdCVUtZcUtzdXMzY0FLQUNnQkJRbGh5cnR1Nldqd2Mwc25EeGRFeCswU01TL0tjWi9VMnNNa1VDSUQxM1ZINHhDTTJLdy9kRUZ2V05VVUdGcDJENTB0RzhFQU9oYnU1VTJ4TFNTbU9OdzF4bXdFSnZpamVNL0lGbFc4bEF0MlpQcU8wY3pHemlhMldpM0N3V0NZb012UUIxK0dSdGdtb3RNOE42VEx4QU94bDdGM0pBZDJuMjVoZWIzdkpFV2lkUm5YbmQycGxab1dzTVZBTERod2NrcUcyQUMwRDRlZHpOamthK1VJeW9uQ2I0blorSDBtM09RcDhoSGdpeGRKK1R6cWVrRlM3RTYwTWxYeWxISHZCWWN6V3dRbjVkVzVHM0lsQVh3a2pyaFhBKy9JbzlaM0dvVUZ0N1pvNzArK1B3QzdJalNmVDVwNWozNjljNS9rQ21MRHZDOWJkeHdvdnRQMm40VzUxaTNXVmdSZmtoN2ZXZlVSWVJueHNMTndoNmRIWnFnajNNckhPNDZBMDBQZmxWaVcxUjFiTnk0RWFhbXBoQ0x4WWlNak1UWXNXUDFqb21LaXNLZmYvNnBEYnNLRDgzZHNFRTNtTmNFT1BuNStWaTZkQ21DZzRNaGs4bmc2dXBxTUFReU16T0RWQ3JGdW5YclN0WHZuMy8rR1V1WExvV2JtK0VwRllxanFhYXBXN2N1SmsyYVZPcnpBYUI1OCtabzA2WU5MbCsrakZtelptSGx5cFZvMzc0OVRwOCtqWTBiTjJMQmdnVUlDZ3BDV2xvYUdqWnNpT25UcHh0VkxSUWRIWTN3OEhEWTI5dGovUGp4Mm1ES3hNUUVZOGVPeGFSSms3Qmx5eGI0K3ZyQ3hjVUZLcFVLeTVZdFE0OGVQZENrU2RHVnlrcWxFc3VYTDhlMmJkc2dsVXJ4Nk5Fam1KaVlJRFEwVkNmRWZmVG9FUlFLQlNaTm1vUmV2WG9aYk92czJiTTRlZklrN3QyN2gvaDQ5WnpUQW9FQWRlclVnYXVySytSeU9XN2Z2ZzBuSnlkdGRaM212cnU2dXBZWVlBTFFWc0E1T0RqQTIxdi9pMFhOL2xxMWFxRlRwMDRsdGpkKy9IaUVob1lpSWlJQ2h3NGR3dGl4WTdYUEEwOVBUNnhldlJvS2hRSzllL2ZXdTY0SlFaOFZGaGFHQlFzVzRPSERoOXJYaHFtcEtUcDA2QUFQRHc5WVdWa0JVSWVjdFd2WDFqbFhwVkpCSnBOQnFWUWlKQ1RFWUlnSnFIL3YxdGJXZWdFbUFQVHExUXRyMXF4QlNFZ0ljbk56SVJhTE1XZk9ISHp3d1FjR253dDc5KzdGNWN1WGkzeU1ORk1ZaElTRVlOcTBhVHI3YnQrK2pjek1US3hkdTFZdm9OYkl6TXpFcFV1WEFBQnZ2ZlVXamh3NWdqRmp4cUJQbno3NDdMUFBZR0ZoQVpWS3BSTzJTaVFTS0JRS2cxOUloSVNFNE15Wk05cnJtckE2TkRRVXk1WXR3K0hEaDJGdmI0OTU4K1loSkNRRTMzNzdMV3JVcUFFM056ZTBiTmtTRGc0T3NMUzB4T1BIajFHbmpuRlRueFIrYi92MjIyL0xOY0FFbnI3M1NDUVN6SjA3MStqekFnTUQ0ZVBqZzl1M2I4UGUzaDVUcGt4QlNrb0s4dlB6dGZkTjg3djk2S09QdEZXUWNya2NjWEZ4eGQ3L0ZTdFc0TjEzMzlXcDloVUlCQmcwYUJBV0xGaFE1RFFRLy83N0x3WU9IS2hURmF0aFltSUNmMzkvdmUwQ2dRQTNiOTVFdDI3ZElCUUtrWitmanc4KytBQkpTVW5ZdlhzM1ZxeFlnUVVMRnVpZGQrdldMU3hmdmx4dk9vSFkyRmprNWVWQm9WQkFLQlJDS3BYaTNyMTdNRFUxUmIxNjlRQ29uMGRtWm1iYTE4U3VYYnN3YXRRb3ZkdTRmdjA2L1B6ODhOWmJiK2xzMXp6dmdvS0NzSExsU3AxOWdZR0JTRTFOeGNLRkMvVXFUMnZVcUFFN096dnMzNzhmYjcvOU5rUWlFZjc1NXg5MDY5YU5JL3NxR1VOTUlxb1dMTVZtNk9yUUZGMGRtZ0pRejI5M0p5TUtGNUx1d2oveERpNGtoWlo1S0dSMFRqS2ljNUp4TUZaM3ppc2JFMHQ0U1oyMFA1NVNSL1ZsS3llNG1OdVYreHg1cnpMekJ5cGtOZ0U2MktvQTZ5K0JnakJBbWFUZXFVd0hVUEs4VVVJbkFYeGRFckVqc0RhbTlJb285eEN6YiszV2NEWlhmL1BieU5vRkJSL3VLT0VNWUpoN1Z3eDE3d0pBUForbVpuN0RRMTFtb1B2SjZjZ3FZZjdXd2tPSWJYY09Lekc0bjlkOE9LYStwcTZxbW5semE0bjkweGpxM2dYV0VndmtLR1Q0TW5BMXhBSVJabnAvZ0Y5Q2RxSkErZlN4bnhTMEhzZmpkT2RZNnUvaWczMmQxZDlzYjRrOGEvUnRWb2JDb2E2WlNJSVZQcDhqTU9VZWF1L1cvekQ4WTVQMzBNVkIvWUU1T1BVQjNqMy9LeDVreGVzZDl5eFpvUkRVUHpFVWNwWDY4Yk1RbWVKMU8vVUg4dGpjRkNoaFhNQmNra3ZKWVhqbjNEenNldU03Uk9ja0l6VS91OWpRYzJMREFkckxZb0VJQlVvRmhsMWNnbHQ5bDhKYVlvRW1OVndoRWdpTkRzQ3BjdDI0Y1FQQndjRVlQSGd3amh3NUFoc2JHL1RwMDBmdnVMcDE2NkptelpxNGNPRUNMQ3dzdEhQeDVlZm42ODBwcVBtRFQ3TlBVeEcwWmNzV05HN2MyT0JRdmlGRGhxQmR1M2FvWGJ1MnpoL0V2cjYra0Vna09IandZTG5kWitCcG9GYldvWDBoSVNGd2NIREEyMisvamN1WEx5TW1KZ1lBMEtwVks1dytmVnBiZlhUa3lCR0lSQ0o4ODgwM0VBcUZ5TXpNUkhSMHRGNEZWV0ZIamh3Qm9CNlcvTVVYWCtqc0sxeHhPR3ZXTEFpRlFzaGtNc1RFeE1EZjN4L0xseTh2Y21peXBySXhJeU1EVGs1T2VPMjExd3dlSjVmTElSQUlpaDJ1cjFLcDRPbnBDUjhmSHpnNE9NRFB6dzhtSmliNDY2Ky90TWNzVzdZTVI0NGN3VHZ2dklQaHc0Y2JGZUFXVmpnOGlvcUswZ1ppR29iYUN3NE94b1VMRi9EbGwxL3E3Uk9MeFJnOWVqU21UWnVHOXUzYjY5MUdjWXA2anRqYTJtTDQ4T0d3dGJXRnJhMHRSbzRjQ1JjWEYweWZQaDJBK3JGY3ZIZ3hhdGV1alVXTEZ1bWNxd2xJNjlhdFcyeGxsa0FnZ0ZBb2hFS2h3Tnk1YzdYUE5RMlZTZ1dGUW9HSkV5Y2lLeXNMQ1FrSnVIUG5EcFl2WDY0WGpIYnYzaDNidG0xRGRuWTJwRktwOWpGTVMwdERUazRPYXRhc2lUNTkra0FxbFNJbEpRVWlrUWd5bVF3eW1ReGVYbDZReVdTNGR1MGFidCsrYmZENWMrVElFY2psY3JSdDJ4WVRKa3hBdjM3OThNTVBQK0RBZ1FPNGYvOCtGaTllakMrKytBSWpSb3hBcDA2ZElCQUlpbjM5MWE5Zkg0c1hMOVpXSHhhK3ovdjI3UU9nRHJIOC9OUmYrbW5DNStkUmVLN0p0TFEwdmZENWVSWDNPcERMNVVVT1gvL2hoeC9RcGswYjNMNTlHeDRlSGxpL2ZqMHVYcndJVTFOVExGKytIRWxKU2JoLy96NmtVcWxPZGZ5Ly8vNkxVNmRPWWNXS0ZRWXJQdFBUMDdGNzkyNkVoNGZyVEFzQ1FEdXZhV3hzTEdiT25LbTM3K2JObTRpTWpNVFVxZm9qYlNRU0NaeWRuYkZtelJydE5sOWZYM2g3ZTJ1ZjcxS3BWQnVjanhrekJ2NysvcEJLcFhqNDhLSGVsMU5ObXpaRnc0WU5FUndjREtGUWlPam9hRGc1T2FGQmd3YmFZM3IzN2cxZlgxLzQrdnJDMmRrWlM1WXMwYjdPYXRldWpTVkxsaGg4YkRVMFZkUzdkaGxlL0NZOVBiM0lmVk9tVE1IQ2hRdmg0ZUdocy8yamp6N0M5T25UdGUrRkd6WnNRRUJBZ1BZOWlDb0hRMHdpcXBhRUFnR2ExSEJGa3hxdStOVExGd0NRa0plT0t5bjNjQ010RWpmU0luRTlOUkozTTJPZ0xPTWs0bW41MmJpYWNoOVhVKzdyN1RNUml1RnU2ZkEwM0xUU0JKMU84TEIwTUtvcWlwNVFBV2J4Z0txdENxWVNVMEFwQS9MdlB0MnZOSEorVkNIUXVsNEdGdDd3Z3F2ZytTZEZmOVpuWGowQkFJbXlEUFE3L1RPT2QvOEpaaUlUUE01TlJaYThkQ3M5VzRoTk1MZjVNSHgxZFcyeHh5a0xCVW5HTEp4aktpcjl2SEFDQ1BCVncvNEFnRVYzOXVCaGRpTDZPTGZDdENhRDhhRnJKOHkrdGEzVWJWWUZFeHNPd0FqUGJqcmJiRTNVYzdoOTROb1JBMTNhb0k2RkhVWjV2Z2xyaVFWK3ZmMGZBUFhqc2FEbENFeHFOQkNBdWpMMWZmK0ZSaThZVmpoQTdIOTJqalo0Ym1UdGdqdjlsZ01BVnQwN0FndVI4Y1BQU25JczdqcXN0bjlrMUdybWJ6bzJ3L0h1UHdGUUI3a0FFSldUaExraE8vQnJpNDhCQUMxdFBSR1ljcS9jK2tjdnpvWU5HMkJ1Ym83NjlldGorL2J0R0QxNmRKRkRHeWRPbklpSkV5Y0NVTTk3K2NFSEg4RFMwaEp0MjdiVk9hNmdvQUQ3OSsrSHE2dXIwWUdDUUNDQXA2Zm44OTJaRXFTbXBtcUhFSlkyVUh2V3ZIbnpNSGp3WVBUdDJ4ZlcxdFlZTkdnUUFIV0k2ZTN0alU4Ly9SUXBLU2s0ZCs0Y0JnOGVyTDF2VzdkdVJXQmdJUDc0NHcrREFacGNMc2VSSTBjZ0VBand3dzgvYUFNd0M0dW43OS9ObWpYVE9VY3FsV3FENHAwN2QrSi8vL3Vmd1Q1cmJzL0V4QVN1cnE1RjNyY2JOMjVBTEJZWCsvdm8wcVdMd2JZTCsvenp6eEVTRW9KLy8vMFhTVWxKMnVkT2NXYk5tcVZkTUVvVDJFWkhSMlBDaEFuSXlzckN2Ly8rcSsyWHBpSXJJU0ZCV3hrWUhSMk4vUHg4T0RzNzQ1MTMzdEZydjAyYk50aTBhWk0yM05NRWFOSFIwVHJWaGM5ZUw0cTl2YjAybEg5MmtaMDdkKzdvQkN6UFN5UVNZZENnUVpnL2Z6NWlZMk1CcUo4TGpSczNoa1Fpd1kwYk53Q293eU5YVjFkczM3NGRZOGVPMVFrSnBWSXAxcTlmcnczS0VoTVQ4YzgvLytEQWdRTVFpOFdvVjY4ZUhCMGQwYkZqUjh5Y09STmlzUmpkdW5WRHo1NDlpd3pITlJRS0JYYnYzZzJSU0lSUFAvMFVBT0RsNVlVRkN4WmczTGh4Q0EwTlJVeE1ER0ppWWpCNzlteDgvZlhYNk5ldlg3RnRtcGlZd00vUEQydlhyc1dwVTZmdzFWZGZvWC8vL3JoLy96NisrT0lMQ0FRQ1RKOCtIZTNhdFVQZnZuM0wvTmdXcGdudVJDSVJIajE2VkdUWVgxWkZoYllQSGp6QTlPblRNWFBtVElOZklJaEVJbTJWYTFoWW1NN2lhVnUyYk5GV2tDcVZTbnoxMWRQUkVGRlJVU2dvS01DZmYvNko4ZVBINjdWNy9yeDZ0RTkwZERTU2twSU1CcWxtWm1hNGYxLzNiNW5rWlBVSXArUEhqNk5aczJaNlgzNFo4eDRybFVvUkZ4ZUhSNDhlSVRFeEViMTc5OGJSbzBjeFljSUVmUC85OTJqWHJwM084WnIza0IwN2RtRDE2dFg0My8vK2h3NGRPcFI0TzhZSUR3L0hrU05IWUdGaGdkMjdkMlA1OHVYYStXem56WnVIZ29JQ2pCZ3hBdTd1N21qWHJoMDZkKzZNZ0lBQXJGcTFDaTFhdE1Bbm4zeGk4SDIxYmR1MmNIZDN4NjVkdTdCcTFTcHMyN1lOVzdkdXJkQVFVL01ablo1aWlFbEVMdzBIc3hyb1Y3czErdFYrT3FRbFY1R1AyK2xSVDRMTmg3aWVGb25ycVErUWttLzhDcHVHNUN2bENNdU1SVmhtck1IOVZoSnpPSm5ad05tOEpwek1iTlEvNXJZNi96cWIxNFM5cWZVclg5RXBsQU1DT2VCWjYwbFltZlYvdWdlb2pGL1F4TjVXL1NFd002dDhodzgxc0txTmZpN3E1OVh2WVFkd0plVWVHdTRmaStUOFRKMUt4ZUowY1dpQzYybVJwWm9Hb1hBQUh6bmd6OUoxMmtnZnVIVkUweHF1aU05THcvdzc2bStvUC9aUWgzLzFySnp4ZGFPM2lqdTl5bG9SZmhCdjEybUR6Zzc2US9KcW1lck9iVGF2K1hEWVNDd3g0K2JmV05ObUxFWTh1Zi9ySWs3Z3M4dC9hS3NwalZIV0wwMUthN25QWitoa1gzUTFXRkVzQzRXblc5cFBSUGFUNlFLc3hlYmE3U2U3ejhiYjUzN0J5Zmp5V2JTTFhvemc0R0RjdUhFRFE0WU13WUVEQnlDVlNqRmd3SUNTVHl5a3VNcVVxbWJ5NU1sbzM3NjkzbHlTQlFVRldMMTZOUVlQSGx6a2tON0M4dkx5RUI4Zmo3Ly8vbHNiL3B3NWMwWm4yT3ZVcVZPUm5aME51VndPZjM5LzdURFBSNDhlUVM2WFk4K2VQWHB6aVFMQXlaTW5rWnFhaXFaTm02SnIxNjdvMnJWcnNYMVJLcFZZdVhJbGV2WHFWZUpDUjVyd0pETXpVMXZ0K1NLc1diTUdMVnUyaEkrUER5Wk9uS2dOVG95cGVCMDBhQkIrL2ZWWE9EZzRhRU5Cb1ZDb0RTNXYzTGlCeU1oSU5HM2FWQnR5YW9hUUFrQ2pSdXFwV0M1ZXZJajI3ZHZyTFFhVW5KeXNVd21zQ1VJMWJSUjF2YWc1TjFldFdxVzNMems1R2RPbVRjUGx5NWUxOCtjbEp5ZnJEVVBWZUhZdTJJaUlDQncrZkZoN1hUUGtmUGJzMlFnT0R0WXV0cko0OFdMMDZkTUhQWHIwQUFBc1dMQUFSNDhlMVZhRU5tM2ExT0R0aWNWaXhNVEVZTjY4ZVlpSWlJQzl2VDI2ZHUycVhZd3BNek1URnk1Y1FKczJiWEQ2OUdsczJMQUJtelp0UXI5Ky9UQjI3TmdpcTFjUEhUcUUrUGg0dlBmZWV6cFZkTmJXMWhnNmRDajJtbzlDL3dBQUlBQkpSRUZVN05rREZ4Y1htSmlZd05MUzB1alEwY0hCQVY5Ly9UVUNBd094ZE9sU2VIcDY0dVpOOWY4dG4zLytPZDU0NDQxeVhhVTlOVFVWZ0hwYWdQRHdjUFR1M2R1bzg3S3lzakI5K25SdFpXRko1SEs1VGxBZUZ4ZUhuSndjVEo4K0hjdVhMMGV0V3JWMGpoY0toYkMxdGNXMmJVKy9HUGIxOVlWVUtrWDM3dDN4MVZkZlFTQVF3TXZMUytlMXBubCtHbm8rNU9ibVl1dFc5YWlic1dQSHdzUERBeE1uVGtUbnpwMHhaTWdRMk5yYVlzT0dEZGl4WXdjNmRPaUF3WU1Idzk3ZUhuRnhjUmcxYWhTa1VpbjY5ZXVuMTFjQVJhNGlmK1BHRGN5YU5Rdkp5Y2xJVEV5RVVxbkU2TkdqQWFoRFRRY0hCN2k1dWVIeTVjdG8wS0NCd2NXZWJ0MjZCVk5UVTdScTFRckp5Y213dHJZdTArSnNoUzFldkJoeXVSeDkrdlRCcjcvK2loTW5UZ0JRVDEwUUZoYUdsaTFiWXVuU3Bmanp6ei94MTE5L2Fhdk9OWUYvY1l0WGZmamhoNWczYng3T25qMkwvdjM3WS92MjdRZ09Ea2FMRmkyZXE4L0dXdEpxZElYY1RuWENFSk9JWG1ybUloTzBydW1GMWpXZnpuT2lnZ3F4dVNtNGtmWVFOMUlqY2YxSndCbWFFVjF1UXlnekMzS1JXWkJiNGhCM29VQUFlOU1hejRTYnRuQXlzMFV0VTJ0WVM4eGhKVEdIdGNRQzF1SW4vMG9zWUNvU1E0Q1hhejRXa2VENXd4L0JrMG8wdWJ4OGcrRkpqUVpxSDIreFFBU3hRSVQwZ2h5aksyNWIySGpnUU5kcHVKd2NqbDZuZmpKNnBlbkNRNDRMRDAwdWlxZlVFWFV0OUQrTUZzWE8xQXEvdFZRUHBaNFN2QkZaOGp5NFdkcmpQVmYxTjh5aEdURVlldUUzYlFXaFJDRFNWdTlwU0FSVjg2TkV2bEtPQVdmOVlHc2lSV1IyQWhwYjE4SHRmdXFKN1ZlRUg4SzRRTjFRMkVwaWpuMmRmMFF2NTVZQWdGOXYvNGZ2cm0vU2ExZXpzRkpSU3JNQW1jYUNsaU13cmVsZ284N1RtSFh6SHdUMC9CVmUwckt2SEYzUFNuKzFYRUQ5V0J6c09oMGYraS9DN3VoTFpXNmZYcXdOR3piQXdzSUNUWm8wd2RhdFd6RnMyRENkaWo5akdCcSttWjZlanZmZWU2ODh1MnJRc1dQSEVCNGVibkRvOExNaUl5UHg2TkVqUEhyMENHRmhZZmorKysrMSs0UkNJV0ppWWpCdTNEak1taldyMkhrbEFmVlFjcFZLcFEyNmlscW9SeXFWd3RIUkVibTV1VEEzTjBkc2JLdzJzTnExYXhmNjl1MnJNM1Jlb1ZCZ3k1WXRBTlIvcEYrK2ZCbjM3OS9YTGloaFNGNWVIbUpqWTNIKy9IbUR3VWRobXZESnc4T2oyQXBaWDEvZkl2Y0I2dkQ3anovKzBObVdsWlVGZ1VDQVVhTkdJU29xQ2djUEhzU0tGU3ZRcUZFakRCbzBDQU1HRERBcXhQVDI5c2JtelpzQlBLMzJOVFFVRzFBSE1BTUdERUN0V3JVTTd0ZFlzMmFOdG1yczJyVnJxRjI3TnI3Ly9uczRPanBxd3kvTmJSUWVlbHI0ZWxFaG1WQW94TTZkTzNXMnBhZW5heXZtNXN5Wm85MVdWTmlmbjY4NzhzUER3d1BoNGVHNGRldVdkcHRjTHNlNWMrY0FxSWV0enBneEErYm01bGkwYUpHMmV2TDgrZlB3OFBEQWtpVkxTbndkMTY1ZEc2bXBxY2pQejlkV1IycENtMmRKSkJJVUZCUmczNzU5YU5HaWhjRzVRYk96czdGeDQwWUE2c1dLQ2dlMmdZR0JzTGEyMWxhQUNvVkNDSVhDVWszallHRmhnZTdkdTJQUG5qMHdOVFhGdVhQbjBMSmxTL1RwMDBlN1dNcXpsRW9sRmkxYWhDNWR1cUJObXpaRzM1Wm1qbGRIUjBlZDMwRkpwRklwK3ZUcGc1VXJWOExGeGNYZ1BKSHg4ZkhhOWpYbmFHam1id1NBYmR1MjZiMnZGUlVlMTZwVkMwZVBIa1Z1Ymk0R0R4Nk16ejc3VEdmL3dJRURrWk9UZzQ0ZE8rcWR1M0hqUnNUSHgwTXNGdU8xMTE3VFZ1SHUyclVMSjA2Y3dMSmx5NkJRS0pDWGw0ZUFnQUJ0ZGZPT0hUdmc1ZVdGbjM3NnFjZ1Y1UlVLQlJJVEUvVVdpQUtBeDQ4Zm8zUG56c2pPemtaVVZCUVdMbHlJaGcwYmFoK3psSlNVSXR2Tno4L0h0V3ZYWUdWbGhiLysrZ3VYTDErR1dDekcxS2xUUy93aUIxRC9YMkJvNGFENTgrZmowcVZMK09lZmZ4QVpHWW5PblR0ajRNQ0JtRFJwRXFaT25Rby9Qei80K1BqQXo4OFAvdjcrV0x4NE1kTFQweEVmSDEvaWM3bGJ0MjdhTUhqSmtpWFl2WHMzdG03ZFdtRWhKdW1ybW45NUVCRzlRQUlJNEdKdUJ4ZHpPL1J4YnFYZG5xY29RRVJXSE80WCtvbklpc2Y5ckRnOHlJbzNPbmdxRGFWS2hmaThOTVRucGVGNldxVFI1NGtGSWxoTG5vYWFWaEl6V0lzdG5sdzNmN0xOWEgxWmJBRnpzUW5FQWhFa1F0R1RmOFdGTGovOVZ5SVVGN0ZOcU4xWDdvK0JSUDF6UDhrQ2dJRXFSWUVZUm95U0JRQWtwNmtEdGhvMUNnRERSYktsNWlWMXdralBON1hYeHpYb2kxM1JBVkNvbERqejVweFNMUURWMWFFcDFyVDVFaU1DbGhsMXZLSlFoY2pBYzM1SXp5KytRbUJ1ODZHWTBsaC9DSjRoeld6Y3NiSDlWM0EydDBWcWZoYWN6VzJ4dU5Vb2RLalZTRHRYNGtjWGZ0T1p0L05nMStsR3RWMVZwQmZrSUwxQS9aaDFjM3k2c01TejFjK2VVa2ZzNmZ3RG10WndoUW9xZkJ1MEFZdEM5K0JadGMxcjRtaTNtUmgxYVRrdUo0Y2J2TTNDQWVlNUhuN2FVTk5VcUJ2K0Z2NFN3dDJ5K0dGK2hpVEpNdERqNUV6VXNiREQ3ZlFvcEJWa2EyLzc1MllmWVZxVHdYaVFGWTlGb1h2d1Y4UUo3V3J6cGtJSjhqNVFWNEo4ZDMyVGRoZzlWUy9YcmwzRHJWdTNNR3pZTU96ZnZ4OW1abVlHaDkrV3hOQ3cyNUpXaXRZSURBd3NjVlZvUUIzZ1BMdlFnMHdtdzltelo2RlNxV0JuWjRjUFB2aWcyRFlPSERnQVFCMU1USm8wU1dlb28wZ2t3clJwMHpCKy9IaE1tVElGVTZaTTBSc3VYWmhtZnM3RXhNUVNGNVNSeVdRNGRlb1VSb3dZZ1UyYk5xRlpzMmI0K09PUHRTdU9QOXRIelRCaFYxZFh0R25UQmsyYU5NSHAwNmNoRW9sZ2JtNnUxNzVVS29XWm1Sbk16YzJ4WThjT3ZUazBEVEYycUhSUldyUm9BUmNYRjRTR2hzTEJ3UUZ5dVJ4S3BSSmlzVmc3TnlRQStQbjV3Yy9QVDlzblkxYWZMMDVNVEF6aTR1S0tYSkUrUGo0ZW9hR2hlcjg3TnpjM2JOdTJEU1ltSnNqUHowZHFhaXJ1M0xrRFIwZEhiWjlLR2s1ZVZJZzVhdFFvOU96WkU4N096dGl6WncvV3JGbURPblhxNE04Ly80UkVJa0ZhV2hvR0R4Nk05dTNiWS9iczJUcm5LaFFLZlBUUlIzcS9WNEZBZ0JrelppQXJLd3RPVGs0WVBIZ3d6TTNOdFJWekdpMWJ0b1Mvdno5dTM3Nk5vS0FnNU9YbFlmTGt5VEF4TWNIdnYvK09rU05IRmhtd0N3UUMrUHI2WXZQbXpXamN1REhxMWFzSEJ3Y0gyTm5ad2RiV0ZqVnExSUNOalEyc3JhMXg1TWdSbkR0M0RzSEJ3UWFET1FCWXUzWXQwdFBUQWFpcllBMjVjdVVLT25ic1dLcndjc3FVS2RwMkl5SWlBS2pESmswRjZaZ3hZNUNZbUloWnMyWUIwUDI5RlE3NGx5eFpvamRYWVZFMHI4RjY5ZXJoK1BIanhRWnF6K3Jac3lkOGZYME4za2VWU3FYem5CS0x4Y1dHNzg4cTZuR0xpWWxCZEhRMGF0U29ZZkRMSTgxejE5QmNtMTI3ZG9XRGd3UHExNit2RGRQSGp4K1BvS0FnSkNRazRPYk5tOW9Wdnp0MjdLaGQrT2V6eno2RFFxRXcrSjZra1orZkQ2VlNpU3RYcmlBakkwTWJ3bnA2ZW1MVnFsVVFDQVNJakl4RVZGU1U5bjFNcFZMaDd0MjdtRHAxS2thT0hHbHd4ZnFBZ0FEazV1WWlOemRYKzhXQVNDUkNaR1JraVNIbXlaTW5zWExsU3F4ZnYxN3Z0YkZ2M3o1czJMQUJyNy8rT3I3KyttczBhZEpFTzJTL2JkdTI4UEh4QWFEK2dzbkp5UW1yVnEzQ2pCa3pFQjRlRHBsTVZ1d0s4MEtoRU8rLy96NldMbDJLcTFldm9sZXZYdGkvZnovdTNyMkxoZzBiRnR2bjh1QzBhNlQyY3R3N3BWdEE3MlhGRUpPSTZBa3prUVN2MWFpTDEyclUxZHVuVUNrUms1dU0rNW02SWFmbXVpWW9xU2h5bFFJcCtWblBQU3krYkQ0cTl4Ynphd21RR3kxRXZxSUFKcy9PNnlnd0I1QlJjaU1xNEhxRU5XcmI1Q0Vlenpjc3BiQTV6WVpDSW53YTNrNE9Xby9nMUFjQWdINW41dUJnbCttSXowdERraXpUcUdISGJwWU82RmU3TlE0OHM1Q1VJWVUvOUNhOXU3RU12UzlhUFNzbjdRcm50aVpTekdzK1hHZi8zSkR0Q0VxTlFCMExPKzIyT3huUnlIam11VzRqc1VSRGE1ZHk3ZHVMMEwxUWlQbXBseTlVS2hXK3Y3NEpmV3Ezd2g4K1g4RG15WHlaZVlvQ0RQZm9pdUVlWGZYYXNEZTFSbTN6bWpqejVseU11YnpjNEVKR2hhdG5OYXUyRzFJNHhCeDAvbGY4RnhXZ3MxK3pPbmx4SXJNVEVKbWRvTGRkODRXTGg5UVJJenk2WTE5TUlCN2xxRmVObHlrTGtLdkloN25JQkE2bU5mVE9wZXBoNDhhTmtFcWxhTldxRlRadjNvejMzbnNQMXRiV0paLzRqTUpEZVRXZURYeGlZbUt3WWNNR2ZQSEZGenBoZ0xlM04xYXRXb1dIRHgvQ3pNeXN5RW9qbFVwbGNKVmJUYlhaUC8vOEF6YzNONzM1MHpUUzA5TzF3M01uVDU0TVIwZEhiVENpWVdscGlSa3pabURjdUhHWU8zY3VNak16MGIrLy9qeGlzYkd4T0h0Vy9icnQxS2tUZHUvZVhlU3d5Y0xXcmwyTG9VT0hZdWpRb1FiRGlMUzBOS3hidHc0V0ZoYkl5Y25SQmc3SGp4OUg4K2JOaTJ4WHFWVGkxS2xUOFBiMjFsbjBwcWhqQWNPL3MyZVZkSittVDUrdXZSK0hEaDNDM2J0M1lXRmhBVDgvUCswZjh6Ly8vRE5HalJxRnI3LysycWpWdzR1U2xaV0ZYMzc1QlNkUG5nU0FJdWZFVEVwSzBpNVlVempvOVBYMWhibTV1WGJleExwMTYycUg2V3RDekpLR2t3T0dxOFBFWXJHMnF1dktsU3NBMUVIYWlCRWpNR0RBQU1URXhLQmh3NFp3Y25JeU9KemMxZFVWMTY5Zmg3Ky92MDZsWE9Fd0dGQy9wbGF2WHEwTmxBQm9YeE5Ycmx6QnJWdTNZR05qZy8zNzkrUFJvMGNJQ1FsQlRFd00vUHo4aXB5YmNNaVFJZGk4ZVRQaTR1SWdrOGtRRWhKaThEak5hdlVlSGg1bzFhcVYzdjZyVjYvaXdJRURHRDkrUEpZdFd3WjNkM2Z0WWk2RnEyVTE5NjgwSWVhUUlVT3daTWtTMk5qWW9GbXpabENwVkxoNTh5Yk16TXkwZ1pxenM3UDJ1UzBRQ0NDVlNoRVNFZ0tCUUtDZFAzYjc5dTM0NXB0dmlsdzBSME1taytIUm8wY0ExS0hkc1dQSGNQYnNXWU5oV2xHS3VuOEhEaHpBZ3djUElKVktpMXp0dXpoRi9SNExDZ3JRb2tVTE9EazVZZHk0Y2ZEejg5T3BOQ3dvS05BdUR2V3NoZzBib21IRGhyaDI3UnBHang0Tkh4OGZqQmt6QmtPSERzWFNwVXZSb2tVTEJBVUZBWURPbktpYVJjS0tJcGZMSVpmTE1YbnlaUFRxMVF1K3ZyNW8wcVFKYkd4czBLRkRCd1FFQkNBMU5SVnhjWEVBMU1GMGJtNHVFaE1UdGEvSnRXdlh3dExTVXE4eVhQTWxrbVpvdmErdkx4UUtCWGJzMklFZE81NHVtQmtiRzZ2M3hjUnZ2LzBHbVV5RzlldlhZOXk0Y1RydHRtdlhEdmZ1M1VOT1RvNjJHbHp6ZTdwMzc1NjJlajhpSWdMWjJkbVlQSGt5RmkxYWhLMWJ0NWI0ZUFCQXIxNjlzR25USnZ6Nzc3L3c4L1BEd1lNSHNYWHJWbTBBL3lMRjU2Vzk4TnVvYmhoaUVoRVpRU1FRd3RYQ0hxNFc5am9WWFlCNldHaUtMQXNSMmZHNG54bUhtTnhreE9XbUlTNHZGWTl6VXhHWHA3NmNMTXVzcE41WGZUbnVLa2pEZ0J1WlN2allQTE5UV0FOUUpBSWxyT2FzVEZUaFdKUWR1clJPdy9iazhsbVp2SnVqTno1MDAvM2pyYUJRUmU3RnBMdXczVG1zeEhiRUFoR1crM3lLNjJtUitDUDhjSW5IYXhRT3VvSlRINVE0Vk5uRndnNU9aalo2NXhyeVgxUUF6aWFFb0xOREU5ekppTWFhZThmd2lXYzNOTE54UjJES1Bjd04wVjk5ZmNMVnRjV3VUbDVWV1VuTTBiZlFYTGtpZ1JEL3E5OGJ2WjFiNGxqY2RXMkFDYWlub05DRXUwVXhFMG5RMHRiVGNJaFo2SS9td2l2S0YxN1lCd0RFaGY0Z2VaNXBMSVFDQVd4TnBEcnZMNFZYU085elpyYmVlMCtTTEFOMUxXckJ3YXdDUTB3VEdkRGlITHFldUY3eXNTL0FrbGFqMGNMV3VFcWVxaTR6TXhPaG9hRm8zYnExZGpHUWxpMWJGbmw4UWtJQ1pzK2VyVjA0QW5nYWlDbVZTcjAveUFzdnlQTDU1NThqSmlZR01wa000ZUhobUQ5L3ZuWk9RbE5UVXl4Y3VCQmlzYmpJVUUyek92bnUzYnZMZkgrM2JObUN2THc4REJnd29OamhlKzd1N2hnOWVqUldybHlKWmN1V3djcktTcStxejluWkdYUG56b1ZZTEVhclZxM3c4T0ZEMk5uWndkTFNFZ0tCQUdscGFaREpaTWpJeU1DY09YTVFGeGVITGwyNm9GbXpabkIyZGk0eTRGaTZkQ2xVS2hYbXpKbURiNzc1UnJ1OVRwMDZXTDU4dWNGekN2UDM5OGVNR1RNd2MrYk1JaXVDTkw4WFUxTlRlSGw1R1R3R1VNOVpWOUljZzVyN29WS3B0TUZCUmtZR2hnd1pndUhEaCtPZGQ5N0IyTEZqTVhMa1NNeWVQUnUvL1BLTFhoaXJVcW1LZkR6aTQrTzF3Yk9tSW16V3JGbElUVTNGMnJWcklaZkwwYkJoUTIxSXBWS3BFQkVSQVlGQWdNREFRSjBRVXlBUTRJMDMzdEJlRjRsRTJMRmpCeElTL3IrOU93K0lxbDdmQVA2YzJjQUJSQkZCQlJRVUZSZmNjTWt0TlZ4U1UwdlR6T3VXNWIyV1pxNnBOOWNTdHl3MXJ4dWFhMHFZdVZWaUdwRUxhaXB1cUxqaWdvcUFzdSt6L2Y2WTVqakR6TUNBbEZPLzUvT1BPTXljYytZd0REUFB2Ti8zVFJiN0Y5YXRXMWM4SjdHeHNTYm5TSzFXSXpNekV4OTg4QUdXTGwwS2IyOXZzK05OVDA4WEJ5SzV1YmtoUHo4ZlgzLzlyRC8zOWV2WHpXNWpiTW1TSmZqZi8vNEhIeC96RDhFTng5eTRjV1BNblR2WDdKeWRQWHRXL1ByZ3dZTlFLQlJ3ZEhURWxTdFhzR1hMRnJ6enpqdEZOd2RBSDBRNU9EZ2dQVDNkNm41MU9oM1VhaldVU2lXKytPSUxpeUZnYkd3c3hvNGRpejU5K3VDcnIweFhpZVRuNjFkaUdDOXYxMnExTmsrRmI5NjhPYlpzMlNMK3YraHkveXRYcmlBaElRR3Z2UElLZXZmdWpXclZxdUdMTDc1QS8vNzlTMTNwQ0FCWHIxNkZWcXVGbTVzYjJyUnBBNlZTaVFNSERwUXF4TFFrSlNVRkd6Ym9CekdPSFRzV2l4Y3ZMdlUyQkVGQVZsWVdKaytlYkhLNXM3TXpRa0pDa0plWGh5TkhqbURLbENsWXRXb1ZQRDA5b2RQcG9OVnFpNjBTQlBRRHlRWVBIb3l3c0RDY1AzOGVDeGN1eEpJbFMxQ3RXaldrcHFZQ2dCZ2EyMEltazBFUUJHemJ0ZzJabWMrS0NBb0xDN0ZvMFNMSVpESlVxVkpGZkN5N3VycWlkKy9lY0hGeHdjR0RCekZqeGd4VXFsVDB4YncrVEl5SmlVRzlldldRa3BJaVh1N3Q3UTEzZDNja0pDU0l0NU5LcFNZZlJFaWxVckZTOC83OSs4akl5RENaeHU3bjU0ZVJJMGZpd3c4L2hGS3BoS09qby9pM1RhMVdpMjBBREQxVDNkM2RVYUZDQll3YU5jcW1jeUtYeTlHeVpVc2NPblFJZ2lEQXo4OFBGeTllaEZhcmZlNUJjMVI2RERHSmlKNlRBQUZWSEZ4UXhjRUZyZHo4clY2dlVLdEdVbjY2UHRUTU13MDRIK2VsSXpFL1ZmOXZYcHJKaE9QL0QzTHFBNVhPQVJOL3JveWpiMlZEZ05FTEFrRUtTTjBBelpOaXQzSGhxQlBPcGJwaWJQQVZ2SEkvc05qcjJzSlJLc2ZxbHZwUGdiZmNpUktIdlJnTXF0a2UvMjFrVzk4NFY3a1N2azRlMEVFSEFRSlczNHl3NlhiR1FWZVhYMmVWT0JSb1VkTmhtTlpRUDJ6Q2xvRlI0Mk0yb0phVEIvWS9QSTMzNm5SRGswcSt5Tk1VWXZqSkZhVWFabE5hamxJNVdsZXBoM3M1eWJpWGsxTHlEWjdUUUo5MnFDQlZJRWVkRHllWkkrS3prMURiMlJOK3pwNW9YelVBc3k3dFFQdXFEYkRvNnZmNExWamZBMjNxK1MySWZoS0hFOTMwL2FBbW5kdUVGbTYxTWRTM0UySlNiMlBLK2MwVzkyWHJvQzdqNWVXRm1ySXYweFFnNEc3ZlVLeTlkUkJMNC9ZaEtUL2RKQlExL3JwRjVkbzRseGFQaDdtcDhGRzZsMmtaZTVsSk5JQmJNbzRrbTFlTy9oWFNWYllQMUxKM0xpNHU2Tnk1TTZLaW9qQm8wQ0RJWkRMczNidlhhdDg0RHc4UGRPN2NHYnQyN1lLSGg0YzRRRUVtazZHd3NCQXFsUW9KQ1FrQWdBWU5Hb2pMTWV2V3JRdXBWR3F5WEc3cjFxMFlQMzY4dUExTGIxVExVM3g4UFBidjN3OWZYMSt6WG5HVzlPdlhEd2NPSE1EZHUzZXhiTmt5QkFVRm1RU3NnaUNZbkNmakFTYUFQaUEyN0Njb0tBZ0xGaXlBbDVlKzBseWowV0QxNnRYbzNidTN5ZTBLQ2dxUW1wcUtaY3VXbVUyM2JkNjhPZDU1NXgzMDdkdFhERXFMdW4vL1BweWNuTVFKNWRZWVFtaGJoakhwZERxb1ZLb1NoMlZFUmtiaS92MzdxRisvUGhJU0V1RG82SWpWcTFkREVBUzgvdnJyNk5PbkQ4TER3OFdlbEFZLy92Z2pqaHc1Z2hrelpwaFVONjVmdng2blQ1L0czYnQzeGN1cVZhdUcwTkJRY2VtcXE2c3I1cytmajA4KytVUzhiV3hzTENaTm1vVEF3RUNibHNvM2J0d1lFeWRPRkt1K1ltTmp4V0V4eFoyanlaTW5ZK25TcFdhaG42Rkt0RUdEQnNqSnlVSFBuajJ4WmNzV2pCdzVFbDI2ZElHSGh3ZGtNaG02ZGV0bVVxbFlHdTNidDhmMzMzOFBwVktKZ1FNSG9sMjdkbkJ5Y2pLNVRreE1ER3JVcUlGcDA2YVZXRzBMNkgrSFZTcFZzYUYyYkd3c2xFb2xYRnhjTEg2LzZLQXNZNGFLWitQYjJ0cHVBdEJQNGY3eXl5L05Lb01OSDVBa0pDUkFyVmFMUzZGTHFyUXNpYUc2TlNnb0NES1pERzNidGtWa1pDUisvLzEzdEduVHBremIxR2cwQ0FrSlFVNU9Eb0tEZzlHMWE5Y3loNWc2bmM3c1E2TXFWYXBBb1ZCQW9WQ2djK2ZPaUlpSXdOYXRXekYxNmxUeGQ5NldvVGNqUjQ1RVRFd01idHk0Z1lzWEwyTEVpQkVBSUZaTEdwN0hEUEx5OHJCbXpScU1IajNhNG1OREpwTWhOemRYSENoMDY5WXQ1T1hsQVFBMmJkcUVhdFdxNGV6WnM1Z3hZd2FxVjYrT3ZuMzdZdDI2ZFRoMzdoeFdyMTZOYWRPbW1ZWGRHelpzUUZCUUVDcFdyR2dTWXNwa01vU0VoQURRQitkOSt2UkJ2WHIxc0hUcFVuRllqN2UzZDRtaHRvK1BEM2JzMkNHRzdoczNia1JZV0JnKy9QQkRzUmVzb1VMZjJ1QXNhN0t6czNIOCtIRzBhdFVLMmRuWnVIMzdOZ1lQSHN3QTh3VmhpRWxFOUJkUlNHVHdVYnFYT0hoRkJ4MHlWWGxJTDh4Qmhpb0htYW84WktweWthbktNL2wvaGlwWHZOejAvL3JMY3YrWU92eDNvSFVRa040S2NJMlM0cHNXT2d3cjJoWkhXZ1hRWmdBNnkrRnUyalVaRmh6M3g5dmRrckEwMHh0YTNmTVBQUXBwTWhRQkZiMnc1OEVwakRtenhpekUzSGsvR24yOVd1TmZ2dVpOOHEwUklHQlZ5MzlEZ0g2NFRFbWtSajFJamZzcldsUGQ4ZG55TllXazVEL3hGOVAxZzYzcXVsVEhsODMxMVI3anpvWWlMdk5CaWJjdHEwYXVOWEc0eTF4VXIxQVpPdWd3L2NJMmNTcjZuOFhRMC9SZzRua004R21MaU1SejZGaTFBWnBVOGtWTlpWWE12L0lkWklJVWgxK1pDd0M0azUyRWxUZCt3dGR0OU11VkNyVnFiTDBiaFo0MTlFdnhpbXZqSUxGeHFaMVM5cXl5d3RDdnNpdzBPaTNrRWltbUJMeU9zWFY3WWNiRmJTYlZvSzV5L1l2NUtRR3ZZMGJEQVJoOFlpbnU1U2JqSmRUN1c3UUJJTXZlZXVzdFJFWkdJaW9xQ3QyNmRVTkVSQVJ1M3J4cHRhZlltMisrYWRKdmJlZk9uYmgwNlJKOGZYMnhjdVZLdlBubW15Z29LSUMzdHplR0RoMkttVE5uUXExV1k5aXdZV2pSb2tXcGxwQ1dsOExDUWl4Y3VCQktwYkxZQ2tWakVva0VvMGFOd3V6WnM1R1RrNE96WjgrYVRBZzNWUEJaazUrZkx3Wmo5Kzdkdzc1OXozcmozcjU5RzVjdVhjTHg0OGV4WXNVS2s0clVGU3RXQURCZmlpK1JTTEI1ODJiY3VISERaRG1uc1dQSGprRXVsK1B6eno4dmRycDZRVUVCM056Y0lBZ0N0bTdkaXVqb2FDeFlzQUFCQVFINDZLT1B4TUVpNzcvL1BvS0RnMHVzbHN2TnpjV0dEUnZRb2tVTHVMdTdJems1R2FOSGo4YUNCUXVRbUtnZlN0aXJWeTh4QURKVUl5WW1KbUxObWpVb0xDekVtREZqRUJJU0lqN3VHalJvZ0owN2Q4TFIwUkY5Ky9iRnpwMDdvVlFxVFhydkJRVUZRUzZYNDZlZmZzS3dZZm8ySm9iaE9wWmFBRmdTRUJDQWRldlc0ZW5UcHpoLy9qemVlZWNkSEQ5KzNLUnZwYisvdnhqSUZrZW4wK0dISDM1QTY5YXR4VEN0VDU4K09IUG1EUHIxNjFkc21IajE2bFhvZExvU2gwa1pGQllXNHRTcFU4akp5Y0doUTRjc1hpY2hJUUVYTGx5d2FRbS9JQWpRYXJVbGh0cWxrWkNRZ0UyYk5zSEx5MHNNaG8wZnV4cU54cVNxdXpqMTZ0VkRnd1lOY1BIaVJjamxjakcwTlN6M2I5Q2dBUUNJL1VJTllab3RMUjZLeXMvUEY0Y2JkZS9lSFlEKzV4Z1pHWW4xNjllTHdXWnByVnExQ2xldVhFSDkrdlV4Y2VMRVV0L2VRS2ZUb1dMRmlpWkR1WW91dFc3ZHVqVWlJaUxFODJ0NFBGcGI3cnhtelJxVGMyVzQzZG16WjhYV0JZWUt4TDE3OTVvOEoxeStmQmszYjk3RWd3Y1BzSGp4WXJPZzFGQnRhZmdaYVRRYThjT2JBd2NPWU5Tb1VhaGZ2ejRFUWNETm16ZHg2dFFwZlAvOTk1REw1ZkR5OGtKcWFxcjRIQW5vZTJGZXYzNGRhOWV1eGJKbHkwejJaUnlNR3o1RUs5cjZ3ZGEvUWNaVnd4Y3Y2bGQrR0g4UXAxS3B6RDQ4c01XK2ZmdVFtNXVMdDk1NkM5OSsreTNrY25tWitsQlQrV0NJU1VSa1p3UUljSlVyL3dnZnlyNHNXcVhWSUV1dER6Z0xOQ3FvZEJxb3RacG4vMnJWVU91MFVHblZVR2sxVU9zMFJ2OCsrOTZ6Zi9YZi8rL0I4cG5nWGxSV1E4QWhTY0JYLzZzRXYwbXA2RkRMK0FXVkJKRFZCTlQzellMTXAzZGxtTGFwTHFwVkw0U3VuUVkvUHJLdGdYdEpCdFZzangzM2ptTEVTZXREZUdaZTJvNGZINTNCc2VRNEpCZWtRNlcxWHIxWVVhNkVXcXNwVmJoc0hFUVcxMS9Sa2dyU2tudjhBSUNid2huZmRmZ1lMdklLMkJnZmlZM3hrWENTT2FKMWxicHdVempqOTZjM1NyWGZra3h2MkIvVksrakRWZ0VDNWdXK2pTK3U3WHV1SmRYRmFWODFBQjJxTnNEbGpQdTRtcEdBQVQ3NnlldHJiaDdFbWxaajhHdVMvazNhYVA5dTZPeWgvMlIrOHZuTjhIWDJFRnNKYkwwVGhhY0ZXZUpTL2VKYVEwaFE4cWZ5RWdnbUE2RU9kSjRGN1hQYy96eDFJUndVY2x6TlNNQzJPNytaOVBPODI5ZDBDdnMzYlNlS1BWMnJPbFNFaDZNcmt2Tk4rd3YrS1FvZGdOUEJpSnJSdWNTcmxwY3VrWCt2UVZTbDRlZm5oOWF0VytQUW9VTllzbVFKZnY3NVo0U0ZoV0gyN05uRjNrNm4wMkhUcGswSUN3dURyNjh2RmkxYUJFZEhSOGpsY2lpVlNuejg4Y2NBOUNGUlhGd2NwaytmRGpjM043UnMyUkwxNjlkSHJWcTFpdTN4V0o1V3JseUpwS1FrTEZxMHlPSVNZR3RlZXVrbGVIaDRJRGs1MmFRdklhQ3ZMZzBORGJVcEpIbjgrTEhGY0NnbEpRWFRwazNEOHVYTGJlcERxbEFvTFBZRU5lYmc0SUNVbEJTcklXWldWaFkyYmRxRTdkdTM0N1hYWHNPUUlVTXdhTkFnQkFjSEl6SXlFbE9tVEJFcmtOYXNXWU90VzdkaXg0NGRHRHg0c05YZ1p0MjZkY2pPenNiNDhlUEZZS1Z6NTg0SURRMkZpNHNMd3NMQ2NQdjJiYWpWYWd3Y09GQThaM0s1SEcrLy9UYjgvZjFScjE0OWt5V2RIVHAwd0J0dnZJSFhYbnNOenM3TzJMbHpwOWwrbFVvbE9uVG9nTjI3ZDZOdjM3NjRjK2NPb3FPalViMTZkWXVUczYyNWZQa3lWcTllamE1ZHUrTHg0OGRZdm55NXlmZHYzYnFGUFh2Mm9ILy8vc1Z1NStqUm8zanc0QUdtVFp1R2xTdFhBdEJYaTY1WXNRS2hvYUZpajBXRDVPUmt6Snc1RTRCKzBydFNxY1RxMWF1TG5TeWZsWldGRHovOEVOZXZYNGV2cnk5ME9oM2MzZDNOaHYxMDY5WU50V3JWc3JrSHFVUWlnVnd1Ri9zTUZtVll2bDBhTXBrTVo4NmN3WTRkTzhUTFdyVnFoYVZMbHlJd01CQXFsYXBVUTU0Kyt1Z2ovUGpqajlpMmJSc0dEeDZNMk5oWTVPZm5vNkNnQUI5OTlCSHExcTJMVTZkT1lkYXNXYVZhOGx6VW5qMTdrSjJkalFZTkdvaHRKeG8xYW9SbXpacmh3b1VMMkx4NWM0bDlaNHNLQ3d2RER6LzhBQjhmSDh5ZlA5K21EMUtzc2ZhY1l4emdCUVlHd3RYVkZXKy8vVGFBa2tOTXJWWnJzVlhIdFd0a0hyTUZBQUFnQUVsRVFWVFhjTzNhTlpQTDl1L2ZiM0Vic2JHeCtQenp6ekZqeGd5VG9MQm9oV0g5K3ZYTktpRmRYRndRRUJDQWE5ZXVpZjFiWjgyYWhiWnQyNXJ0cDBHREJnZ0pDYkhZMDlqNDNCaGFwQmlDeDdJRTJvQStqSStMaTBPZE9uWEU1MVd0Vmd1dFZtdDJQZzNMd3EyMVpTa29LTUNlUFhzUUVCQ0FLbFdxNFBqeDQramR1N2ZOQTZPby9ESEVKQ0w2aDVKTHBIQlRPTU90Rk5PemJmRmZmRmV1MnhNSndOTk9RSldqd09RUU53eDZNeHNUZ3JXUVN2OTRVU1VvQUprdm9MNEg2QXFoMHdGSEQ3dGkyUUUvVlBQTXg1WEhMdmpocWl0UVRxc2J1MGJOd1kzTVI5QkJaM1VxZXkybnFsalNiQVRlL2YxL1NFcEt0M285UVFDMnQ1MklpdklLNkgxa3ZzbkU3K0k0R2kwNWR0bzVHTG1hQW9TM240SkJOZHZqZHZaamZIeGhpOGxBbUVWTmgyRzBmM2Q4ZSs4WW5oU1VQQXlwZmRVQWhMYjZBQTFkZmFEVjZWQlo0WVNydlZlaW5rc05TQVVKRXZQUzBQclFWUEg2YTF1Tk1UdjJpakxyMHkwdEtkcXIwN0RFL3MveVNhT0JBSUI1c2VIbzVQR3NXbWJiM1NQNGozOFBmSFpsSjFwWHFZdmxMZDRGQUN5K3VodDdIcHpDM280eklCVWtLTkNxOE9sbC9SdnhHaFgwTDFoVENxeUhmc2JGQXZmNmhzTHc4bHRpZEIrbGdzU2thdlpKUWFZNGpNZWdqbk0xbSsrajZvK2wvNmVlM2tCcVliWkpJQnlkY3Myc05ZRHhlZWhRdFlIWlVLRS9oVllLcEhxS1FmRmZvWk5ISXh4SnRqenNvcnk5aUw2d2d3Y1B4dW5UcDNIcTFDbHhlZm45Ky9mTmxqUWJ4TWZINDZ1dnZoSUhnRlNxVkVuc2dXY0lGZWJNbVlPc3JDekV4Y1ZCSnBQQjA5TVREeDgreEtGRGgzRG8wQ0hVcmwzYnBKTG96M0w2OUdrY08zWU1DeGN1Uk1PR0RVdDFXOE5TNkZPblRvazlGdzJhTm0yS3RXdlh3dDNkSFM0dUxtYlZQYW1wcVhqcnJiZks5WDdLWkRJb2xVcUxnWjRoWlBMeThpcDJlZU12di95QzZPaG9TS1ZTS0JRS1pHWm1va09IRHVqYXRTdU9IVHVHM054Y3FGUXFYTDE2RlhQbXpNSGt5Wk14YTlZc0hEbHlCSFBuempWYlNob1ZGWVVEQnc1ZzZ0U3A4UEx5UW5aMk5uUTZIUzVmdm96OC9IeHMzYm9WMWF0WGg3Ky9QN3AzNzQ0NmRlckF6ODhQUTRZTWdidTd1eGl5V1BMQkJ4OEFnTmlMejVKQmd3YmgxMTkvRlNkVkE4Qjc3NzFuVTYvRmdvSUNMRml3QUZGUlVYajk5ZGN4YU5BZ2ZQenh4MkpQejdDd01QajUrVUVxbFdMZHVuVndkbllXSy9PS1VxdlYyTFJwRXpwMzdveUFnQURrNU9TWUJGVmR1M2JGdUhIam9GUXF4ZXF0d3NKQ3NmMkNvUVhBK3ZYck1YMzZkQWlDZ0lLQ0FseTRjQUhuejUvSDc3Ly9MbGJFVmFwVUNaOS8vam1hTm0yS2Z2MzZsWGcvYmFIVmFxRldxekZod29SeTJSNmc3NTI0YXRVcS9POS8vOFBCZ3djeGZQaHdkT3ZXVFF5SlI0MGFoUzVkdXBTd0ZWTUhEeDVFYW1vcWZ2amhCd0Q2WmI4cWxRcmp4NC9IaHg5K0tDNTVOZ1JYcFZteUR1Z0RxKzNidDBNcWxlTEREejgwK2Q2Ly8vMXZqQjA3Rmp0MzdvU2ZueCtDZzROdDJ1Yk9uVHV4Y2VORytQcjZZc21TSmMvZE9zTmFHR2Q4dWF1ckszYnUzQ2tHaUlhZXBOYW1pSThlUFJvOWV2U0FqNCtQeFlCMXhZb1YrUEhISDlHbVRSdE1tVEtsVlBmQld1V2pXcTFHV2xxYVdHWFpwRWtUeE1YRklUOC9ILy85NzMvRkFQUDA2ZE5vM3J5NVdPSHA2dW9xZnVDUms1T0R6TXhNc1hXRWNRWDd6ei8vREVFUXhPMFlIZ3VsRFRPM2Jkc0duVTVuMGcvVlVLbGFOTVRjdUhFajh2UHpyVDduUjBSRUlDTWpBeE1uVGtSNGVEZ0VRY0RBZ1FOTGRUeFV2aGhpRWhHUjNkQkpnU2VkQlRoZkEzYnVkc0grQ0MzNnZwU0hseHZwVUxVeUlFZ1VTRTJ2aXd2bkNoQjF6aEdQc3hVSTdwcUtYYlVxSSt1U0JEWDI2SkRXUm9Dell4UGsxczVFQnU2VytWaXVaejRzOFRwNW1rTDRLTjF4cU10Y203ZjdjNWM1NlBUTHpCSjdUdGFvNEliRGp5OWk2YlY5dU54ckJYN3FQQk9Mcis3RzJMT2g2RkMxQWVvNFY4UDNIYWJodnhlL3djS3IrcVY0NjI0ZndwelliOUhBMVJ1VkZFN0lLREpKM0ZndHA2cjQ5WlhQeEdwUGlTRGdEZStYb05KcThIUGllWVRmajhhK0I3L0RSZjdzeFhOcGdqVnJGc2Z0UnJkcVRlSGg2SXBDclJwVHoyLyswL3B2dG5Xdmo1N1ZXK0QzcHpmd2ZjSko5UFZ1QlFBUUFPU284OUg4NENTMGRQTkhST2ZaVUVoazJQdmdkOHk0K0EwRzFteUhmdDc2dm5rTHJ1eENRdTRUS0NReXVEbm9QeEFvcm5KUllSUThaNmh5eGFYZGNvbFVQSmVPVWdYcXVqeXJPQWs2T0JrcFJVSm5XNmFUR3hSWHhmbmEwZmxtdlZTOWxWV1EwRTgvcEtDcloxT3pFTlBkb2FKTklUZzk4NXBYeTc5OG40R0JnV2pZc0NGKytPRUhNZFFKQ3d2RHRHblRUSzZYa1pHQmxTdFg0dWpSbzJqYXRDbVdMVnVHQ3hjdTRMdnZ2aE9YYnhyZVJONitmUnNBeE1xVkRoMDZvR2JObXVKMXk5SUxyaXhhdDI2TjBOQlFxMHV3U3pKdzRFQU1HRERBNGh0eHczVHN2NHF0UTFDc3ljbkpRWGg0T0J3Y0hDQUlBcVJTS1FSQlFJMGFOUUFBcjc3NktweWRuZUhxNm9wYnQyNGhQVDBkVFpvMFFmdjI3UkVkSFkwWk0yWmd5NVl0NHJtNGVmTW12dmppQ3d3ZlBsd005M0p5Y3FEVDZSQVlHSWhWcTFZaEp5ZkhyRFdCclV1SWJWRzdkbTI4K3VxcmlJalF0MVhwMXExYmlWV1lodXEveE1SRUpDWW1vbCsvZnVqWnN5Y21USmlBNU9Sa0RCNDhHTU9HRFJPckd5ZFBub3p4NDhmajg4OC9SMHhNREVhT0hHbFc2YmQ3OTI3azV1YUtrNDV6YzNOTmx0WFdybDBidTNidEVwZW9kdXZXRGQ3ZTNzWDJ4TlJxdFdJVk1hQi9MSThhTmFyWXZwVmxaUWgyREJWNzVVVVFCSXdaTXdiLyt0ZS80T2JtaHNMQ1FoUVdGaUluSndkdnZmVldxYloxNmRJbFhMOStIZjcrL2xpMGFCRjY5KzROdVZ5T1NaTW1ZZHk0Y1ZpK2ZEazhQRHdnbFVvdFZ2Q1ZKQ01qQTdObnowWkJRUUgrODUvL21EMXU2OWF0aXdFREJtRFhybDFZdkhneE1qTXo4ZnJycjFzTjZYUTZIYjcrK211RWg0Y2pLQ2dJczJiTkt0UHlZMHZidGVWeTR3cElRd0J1YmY4S2hVSnNJMUhVdVhQbmNPREFBU2dVQ2x5NGNBR0RCZzFDa3laTkVCd2NqRTZkT3Brc3U3YWs2UGxKUzB2RGloVXJjT1RJRWJSdjN4NFRKa3pBOXUzYnhROW5kRHFkK0RoVXFWU1lPWE1tMXExYkJ6OC84NEY2K2ZuNTRpUjZ3L1VCNExmZmZzT3RXN2ZRb1VNSDhmbk5jSDVLRTJ4SFIwY2pLaW9LL3Y3K0prdjJyWVdZR28zRzZvY3Voc25wUGo0K3FGZXZIdWJQbjQrT0hUdUt4MGN2QmtOTUlpS3lMd0tRM1FESThRZWM0Z1ZzdTZMRXJpT0FKRmRmczFmUlNZT3ExV1JBU3gxdVZKZmlpc0lUVUFNeUg2RHljY0M1U24wSUovTlI1VEtnNkJPSUZDRzI1SDJXVWE3NjJkTHdHMW1Qa0tYS3MzZzlSNmtjamY1WURyNzZaa1NKb1oxY0lzWEZuc3V3LytFWjdMaDNGSVZhTlRwN05FWm5qOGFZZHprY0g1eGRoNzBkWndEUUw4ODJoSmdGR2hWY0ZVb3NhekVLYmFyVXc3ekw0VmdhdDlmaVV1MTdPU2xZR3JkWEhFNTBLeXNScTI1R1lOdmQzMHlXU3h1SG1OMmk1ajczZFBMWTlIdncvL0Y5Tksza2krdVpEODNDdS9JaUVRU3NEQnFOQXEwSzcvNitDanJveFA2UWhzclBZTThtMk4xeEdpcktsVmg3NjJlTWoxbVAyczZlV05mcWZRREF1YlI0TExpaVA3ZGV5aXJpN1pMeTA2M3UxN2dGUUpPSUNXYlR5ZFU2RGFTQ0JCMDk5TlZsaVhscGY5bzVzT1pCN2xQY3pFcEVYWmZxZUt0V0IwdzQ5N1ZZQ2FxUXlQRHc5YSt4NnVZQlREcTM2Uzg5cnIrenl4blBscHlXdHZYRDh4ZzhlREJtejU2TlM1Y3VvVjI3ZG9pS2lzS0lFU05RcmRxekR4d2NIQnhRbzBZTmhJYUd3dGZYVjMrTWpSdGo2TkNoNG5VR0RCZ0FxVlNLYjc3NXhtd2YrL2J0RTN1WWxUUmdJaWtwQ1UrZVBJR1BqODl6RCtrb0dtQStmUGdRRHg4K2hJK1BqemdjbzdnK2FiWU9YTWpNekVSR1JnYXFWYXRXcW1XeXR0SnF0U2dvS01EcTFhdExmZHY4L0h6TW1qVUxUNTgrRllmUlNDUVM2SFE2Y1RxNGNlWFpreWY2QVhnblQ1N0VrQ0ZERUIwZGpaU1VGR2cwR3ZIblVibHlaWXdaTThhay8yUmVYcDRZRWxoN2MxN1dpaWhMNHVMaVRLWnlhN1ZhWkdabUZyczgzOURmRGdDQ2c0UGg2K3VMOGVQSFF5cVZZdnIwNlFnT0RrWkJRWUc0UFg5L2YweWJOZzBMRml6QXI3LytpcWlvS0RSdDJ0UmtXWEJjWEJ6bXpac25Wb2psNXVhYURUa3BLZXc1ZWZJa2F0V3FKWjYzQ2hVcVlNS0VDVml3WUFHbVRKbUNkdTNhbWQxR3E5VWlKeWZING1PaU5HR05UcWVEVENheit0Z3F5M0p5dy83bGNybTRYTll3Mk9uZXZYdWxPbDVESU9qbzZJZ1pNMmFZQlByMTY5ZEhVRkFRWW1KaWtKU1VoTmRlZTAzY1g5SGVzdFk4ZWZJRTA2ZFB4NE1IRHpCdzRFQ1R2ci9HM24zM1hWeTVjZ1Z4Y1hGWXZYbzFqaHc1Z29FREI2Smx5NVltRll5NXVibFlzbVFKVHB3NGdTRkRobURFaUJIbE5yaEZvOUdZVkI4YVgyNlFtWm1KK1BoNDFLOWZIeFVxVkJBL1ZDcmFGcU1ra1pHUldMWnNHYlJhTFQ3NDRBTzBhZE1HbXpadHd1SERoM0h4NGtXc1hic1cvZnYzeDdCaHd5emV2L3o4Zk9oME9qeDkraFNmZktKL2ZmZnc0VU40ZVhsaDJyUnBjSEp5d3JoeDQzRHIxaTM0Ky91alQ1OCtXTGx5SmI3ODhrc1VGQlNnU1pNbUpxR21wZTI3dUxqZ2l5KytRSzlldmRDbFN4ZmN2WHNYSzFhc1FPWEtsVEYyN0ZpejgyUHJZK0w2OWV0WXNtUUpsRXFsMlhBaHcvTzc0WG5DSURNekUrbnA2VGg0OEtEWjcwdFVWQlNTa3BJd2VmSms3TjY5RzJxMXV0UkJQcFUvaHBoRVJHU1hkSElndTc2QWJFTS9icDBBUVFmb0pESlkrdk9sa3dPUUFxclVKTlFaUEJzSk8xYkRaVjhtME8vUEN6SlZSbUhrZjA2dndXL0pseTFlenhCZ0FjQlBqMkpLM0c1Lzc3WndkNmdJMVIvQlVwNm1FQXFKRE4vZFA0RzVzZDhDQUg1L2VnTnRxdFREWTZOQTdaZFg1aUV4THcwekwyM0gwZUFGV05SMEdGNnIwUkw5ankyeUdKVE52L0lkWHEzUkFxdHZSbURqN1VqbzhPek5hZlVLbGRIWHF6V3VaaVRZY0NaS0oxdVZqMngxUGh4dDdOdFpGdS9XN29vZ3R6cVllRzRqcnZ3Uk1MbjhzZlJkTHBIaTA4QzM4VW1qZ1NqUXF2REIyWFZZYy9NZzNCVE8yUGZ5REZSV09DTXBQeDM5ankwU0ErZGF5bWY5YVIvbFdWOG02ZkJIaUpsYW1HM1NJMVVINE1DakdFdzV2eGt5aVJTdmVBWUNBUFk4K0F1V2NsdndmY0pKVEcvWUgyNEtaNHlzL1FwQ2IrbUhURFN0NUF1RlJJYlVBdXZEaThoYzRJR1B4SzlMVTBYN3ZGNTY2U1hVcWxVTHUzZnZ4dXpac3hFZEhZM3c4SEI4OU5HejQzRjBkRVRIamgydDlzMERubFhHRkExREhqeDRnRE5uemlBcUtzcW1Lc3pidDI5ajd0eTVKa0dYdGFXUXBmWG8wU1BNbVRQSEpHZ3NyZytoclc3ZXZDa3VCVGFFdE5aNjBKWEVVc0JuQ0RITE1ud2xQajRlbHkvci82NzA2dFVMZ1A1OFptWm1ZdFNvVVdiSGFRaWJ3c0xDc0g3OWVyRjNxbkdnN083dWJqWkF4empFTEVseDE4dlB6OGVxVmF2ZzdlMXRzUUkxT3pzYlc3ZHV4YjU5K3lDVlNqRmt5QkQ4OXR0dmlJeU14TW1USjlHalJ3KzBhOWNPZm41K3FGaXhva2xJM2J4NWM3UnYzeDduejU5SGNuSXlWcXhZZ1pkZmZobGp4b3dSbDdZV0RUdzZkZW9FdVZ5T1JZc1dRUkFFMUs1ZDJ5UzBtVDE3dHJnUG5VNkhnb0lDYUxWYW5EbHpSaHdTVTFSS1Nnb1dMVm9FUUIrS0hEdDJETjdlM2xpNWNxVVllTFpzMlJMcjE2KzNPbkZlcTlXaXNMRFE0bU9pTkJXdmxuNFdlWGw1bURObkRseGNYTVNmZ2ExRFVWeGRYWEgvL24yTUhqM2E1RHhsWmVrLzJFeEtTa0pTVWhMZWUrODl1TG01d2NuSkNkbloyVllubjBkRVJDQXVMZzRkTzNiRTVzMmJ4ZDlYdy9IMDZkTUhNVEV4OFBIeHdiLy8vVytUKzFYUzQvSHk1Y3Y0N0xQUGtKbVppYkZqeDVvc0d5NUtKcE5oL3Z6NW1EcDFLdUxqNDNIbHloVmN1WElGenM3TzRzL2crdlhyV0xCZ0FRUkJ3SmRmZm1uUzNtSHYzcjFRcTlXb1VhT0crRHRYMmc5cE5CcU5TZldoOGVVR3FhbXBtRHAxS2dSQmdLZW5wMWdkYUR5WXBqaXhzYkhZdm4wN1ltSmk0T0RnZ0VtVEpxRm56NTRBZ0tsVHArTFZWMS9GNHNXTGtaU1VoRysrK1FZS2hjS3NOVVJxYWlxR0R4OHVCbjFYcjE3RjRNR0QwYWRQSDZTbXBpSXNMQXduVHB5QXA2Y25KazZjaUZkZmZSVVNpUVN1cnE1WXNHQUJ2dnJxSzdHU3YyanZTd01QRHcvODYxLy9BZ0JzM2JvVktTa3BtREpsQ2hRS0JSWXVYR2p5dkc1NEhCaVcxaGZuM0xseitQVFRUeUdYeXpGLy9uenhRenNEWjJkbk9EbzY0dkhqeHhnNWNpUWNIQnlnMVdyRlFXWlJVVkVtSWFaT3AwTjRlRGpjM2QzUnVuVnJyRjY5R2tGQlFWWUg2TkZmaHlFbUVSSDlQUWhBY1VQSE5ZNUE4cXNDUENMU2NFY1hndHBEWitMK2pqVnczcHNPb1g4ekpPc3VsUHNoL1JuRGFPUVNLV1kxMXZmYU1mU2ZOT3duMmFnWDQ1Zlg5bU5IdTBtWWRHNmplSm1EUkE1UFIxZEVwMXpEMS9HL1lIU2RidWhRdFFGMmRmZ1luU0pubXUwclQxT0lsZ2VuUUFjZDVCSXAybFNwaCs3Vm1xRkg5ZVpvVmNVZkFnUjhjL2RJdWQ2L3lncG5IT295QnkzZC9LSFY2VEQ5NGxaOEhtZmVtUDU1WmFyeXNERStFc3V2L3lCZVpxZ3E5WFAyeEJEZmx4RjI3eGhtWE55R2hOd25meHpYWERSeXJZbjB3aHowT1JLQ2V6a3A0bTJObDM4YlgxNVVqcVlBczJQRHNPTDZqOGd4Nmg5NkkvTVJlaCtaRHdENHVzMDRDQkNnMW1udzFZMmZ5dTArV3lPWFNOR3NraC9hVlExQU8vY0ErQ2pkOGM3dksvRnhnemNnRVFUTWJqd0kzOTQ3amt4VkxsNXkxNzlaZWxoTVVFdjJReEFFREJvMENBY09IRUMxYXRYUXBrMGJPRG82bWwydmR1M2F1SDc5T3E1ZXZWcnM5cXdGYlZldVhNRzhlZlB3NmFlZkZ2dm12VjI3ZHRpeFl3YzJidHlJdzRjUEE5QUhGZVdoVmF0VzJMeDVNeFl2WG96WTJGaklaRElNSGp6NHViY2JGQlNFdFd2WFlzMmFOYmg0OGFMWVU3TXNMQVZRK2ZuNWNITnpRM2g0dU5uM0RKVnkxdDZnTjJ6WUVOdTJiWU5XcXhXWFFnOGZQaHliTm0xQ1dscWEyZlVWQ2dWYXQyNk5zV1BIUWhBRUxGKyt2TVJLUWdCaWVHZkxmU3V1V2xVbWswRVFCR3phdEVrTVo5emQzZkhnd1FQODlOTlBPSERnQVBMeTh2RHl5eTlqeElnUjhQSHhRZi8rL2JGaXhRb2NPM1lNZS9ic0VSK0RzMmJOTWxsaUxwRkk4TWtubjJEV3JGbVF5K1ZZdVhJbEFnSUNUUFp2T0RiakNyQjI3ZHBoelpvMVNFMU5SV0Jnb01uMWpjTTl3ODlBcFZLaGFkT21DQTBOeGQyN2Q2RlVLc1hIdktGUzlNeVpNK0x0bkoyZGtaNmVqbFdyVm1IcTFHYzlwSzBGbUlaOVdCdnNVN1JLckRocXRkb3NvSlRMNVdqYnRpME9IejZNbXpkdkFvREZKYjJXakI0OUdsdTJiRUZLaXVuZk9LbFVpanAxNm1ENDhPSHc4UERBbENsVEVCNGVMbTdmMmxUNVhidDJZZUxFaVdqY3VERkNRMFBGbjIzdDJyV1JsWldGclZ1M29tclZxbGl3WUlISmh4MkdrTmZhZmQ2eVpRdDI3dHlKd01CQWpCczN6aXlzc3FSaXhZcjQ4c3N2TVcvZVBGeTRjQUU5ZS9ZMGVYeGR1M1lOM2J0M3g2QkJnOHdxenJPenM3Rjc5MjR4ekFYMGs5ZExRNlBSb0hMbHlpYkRjYnAxNjJaU05lL3I2NHZObXpkanc0WU5PSDc4T0FCOXNOeWpSdytMMjh6TnpjVzFhOWR3N3R3NVJFZEg0OEdEQjFBcWxlalRwdzhHRHg1c1ZzMGVHQmlJdFd2WGl1Zmd4SWtUWmlHbW01c2JCZzRjaVBEd2NBd2FOQWdEQnc2RWs1TVRsaTFiaG9pSUNMUm8wUUl6Wjg1RWh3NGRURDZvYU4rK1BaWXZYNDVGaXhhSnc3Q3VYNytPMXExYm14MzMrdlhySVFnQ2REb2RqaHc1Z2cwYk5pQXdNQkRUcGsweis3MHhQSThZcXU4dFVhdlYyTDU5TzNiczJJSG16WnRqOHVUSkpwUFJEV1F5R2NhTkc0ZE5telloUGYxWkFZQ2JteHZhdEdtRE1XUEdtRncvSXlNRHpzN082TkdqQjU0K2ZZcXFWYXVXeTk4Y2VuNE1NWW1JNkI4ajN3dEk3Z1Y0UkR4QnZPNHorQTJaaWZ0aDYrQzg2eW1FL3MyUUpKUnZrUGxuaEpncldyd25MajAzTEZ1MnRKK2Q5Nk54NHNrMVBNaDlLbDdtN3VBQ3JjNFpFa0hBcDVmRE1jS3ZDeFFTR1Y3MmFBUkhxUno1bW1kdnNLczVWa0lMdHpwbzVlYVBqaDROOFZLVmVuQ1NQUXMvanFmRUlmVFdJWng2ZWgxRGZUdlpmUHh0cXRURHc3eW5Kc2RsYktUZksyanBwdS9oSkJFRWhEUVppdFUzRDVvRWZ1VWgvUDV4N0VvNFlYS1o4eCtWbUhlemsvRjI5QmRpZFdvZDUycjRxZE5NMUsvb2hjZjU2ZWdSTlErWDB1K2EzTFpWRmYwbjcxcWREdkhaU1ZiM3V6bitWNHVYRzZwY2U5VUl3cWphK3NFQ3k2NzlZRlB2MWVkeG9OTXNOS3ZzSjA2clR5L013VStQWWhDZi9SaTdFazVnVU0zMjhLcFFCYXRiL2dkRFR5NURyeHBCQUlEa1lwYk1rMzNwM3IyNzJOdHcvdno1RnE4amxVb3hkKzVjNU9ibXd0UFQ4N21YZWhmSDNkMGRIMy84TWZMeTh0Q3laVXYwN3QyNzNMYnQ2ZW1KK2ZQblk5cTBhUmd6Wmd3YU5XcFU4bzFzVUtkT0hTeGN1QkFoSVNFWU1HQ0FXZGhscS96OGZGU29VQUV0VytwN3BLclZhdlRyMTg5cUtDcVJTUERlZSsrSlZaYVdGSjFZYnZ6ekxva3RBU2FnRHpHTEM5MEEyNVoxeW1ReVRKbzBDVDE2OU1DVUtWUGc2ZWtKaFVLQmQ5NTVCMTVlWG5qampUZlF2WHQza3lYcnJxNnVtRDE3Tmk1Y3VJQWRPM2JnNHNXTEdEOSt2TVZsMkhLNUhBc1hMclJhV2FqUmFQRFNTeStaQlROZVhsNW13NDJLS2l3c2hJT0RBenAxNmdTRlFvR2xTNWRDTHBmYmZBNXRwVktwMExwMWE0dFQwd2NNR0lDK2ZmdmF2QzJOUm1QV1IxSW1rK0dOTjk1QXYzNzlNSG55WkZTb1VBR1RKMCsyYVhzOWV2U3dHcGdaNjlTcEU5cTNiNCtsUzVjaUlDREE2cUNpRFJzMmlCV2RuMzMyR2ViT25Rc0hCd2VNR3pjT2MrYk1nWU9EQTBKQ1Fzd3FxalVhamRYZXRUcWREaytlUEVGSVNJajRlMllySnljbkxGcTBDSmN1WFJJbm1Cc1VOMnhwNk5DaGVQMzExL0hwcDUvaS9QbnpxRlNwa2pqQXlsWXRXN2JFKysrL2IzTFpoQWtUekg3M3ZieThNSHYyYklTRWhFQ3BWR0xZc0dGV0IvSzgvLzc3eU16TWhKK2ZIOXEyYll0bXpacWhXYk5teFZhU096czdJeVFrQlBQbXpUTUo4b3k5L2ZiYkNBNE9ocmUzdDNoWjc5NjlNV0xFaUdJbmN0ZXRXeGVob2FHSWpJeEVWRlNVV1JodVlQajlQWFRvRVBidjM0OHBVNlpZSGJpazBXamc2K3NyVm01YWN1UEdEUnc3ZGd5elpzMUNodzRkckY0UHNQMHhEdWlIY1JsYXFRREExMTkvYmRQdDZNOG42TXFqc1FrUkVmMi9JWXdvTXAzODFSMHY1a0NLNFpBSWVCN1FJYisxRzJxM21ZVjdZZXZnVk5rWmQxNk9oUWFsYjRBdkU2UlFEZDRGQUJoMmNybFluVmpYcFRwdXZLWmZmbms3KzdIVnFlTU9FamtDS3VyZlFGWCtmcWpab0JXRCtVMytoVThhUGV2cEZQenJiUHlhRkl2Ny9kYkRSK21PL1E5UFk4U3ByeXplMXRmSkErZGYvUklBOE8yOTR4aDllaFcydFoyQTE3M2JJRGI5SHBwRW1FNHYzZHR4aGppOHhrQ3QwK0M3K3lmd3hiVjlpRW5WOTJJeUhnSlRVay9NNlJlM1lWYWpnWWpMZklDT3YvelhKRFExK0xCZWIzd1Y5SjdKUGl2dkdtcnp4UGJuY2E5ZktHb3FxMkp6L0s5NDUvZVZBSUJCTmR0amJhc3hxS3h3eG0vSmx6SGt4SmR3bENvd09hQWZZbEp2NDBMYUhSUm9WZmoxbFUvaDZWZ0oxeklmb3NGUDQ4cTBmMytYNm9qdXVoQWVqcTZJU29wRjk2aDVVT3MwZU1tOUhxbzd1dUZpK2gzY3lVNkdzOXdSbVcvcWY2L2FIcDZHVTA5dUZMdmR4MjlzZ3FkakpWekp1SStuQlZsb1ZhV3VHRm9DK3I2Yit4NmV4dTZFay9ndCtiSzR6TjFINlk0cnZiNFNLMVEzeFVmaTdWb3Z3MUVxUitmSW1lVXoyZnZnRUpQLzZyYjhkUk05amU5RFZQQm5mK3BrZENIc0RmSHJ2M0k1T2RrWHRWb05qVVpqY1ZLd3ZkTHBkRGg0OENDNmRldFdiTGlka1pHQlBYdjI0STAzM2hCN1NCWW5KaVlHVFpzMlJWcGFHdFJxdGRsUUhXdlMwdEpLM1FPd1BCUVdGaUl2TDgrbSsyWVBkRG9kN3R5NVUreWdxb0tDQXJ0NkxHbzBHckY2THlFaEFWNWVYbVk5R1hVNkhXSmpZOUdrU1pNWGNZakZ1bmZ2SGs2ZE9vVmV2WHBaWFVML1Y4ck96alpibm00clE4L0w4bWpKVVZacXRSb1NpYVRZdnFOYXJSYUNJTmpjRXVHZmlLOHZ6TEVTazRpSS9uRUtxZ05KdlFSNFJLUWl2bkF1S2p0V0E2Q0JGbVViMmlBVkxML0FrZ25QbHRMWU9ybGJBdXN2eE9TU1o5dmJlaWNLdnlicGUzbmV5a3FFajlJZGZiMWFJMjJBK2VDTm92eWNQWkNqTHNEYVd6L2oxZW90OFA3WnRXYlhtWGgrSTNwVWJ3NUhxUndhblJhYjQzOUZ5TlZka0F0Uy9QTEtQRlFVaCtBOHM3ZmpkS2lMVklYS2pNN05vcWJEQUFBdDNmeXh0dFg3R0draGNQM203aEdNcmRzVDlmOElkUmRkM2YyWEJKZ0E0Q1RWVjVyS0pUSjRLNnZnaStidllGRE45c2hRNVdMaXVZMzQ2c2FQME9wMDZGbTlCZjdqMzkzazUydFF0THJUVmdFVnZYQ295MXg0T0xyaXQrVEw2SE4wZ2RodnM3TkhZeXo4NDl6bGExVFE0dGs1emxaWlBqZWRQUnBqZXNQK2FPanFBMDlIZlpWR0k2T0JNZ201VC9COXdrbDhuM0FTSjU1Y0U2ZWtHMHZJZllLaEo1ZGpUOGZwa0FnQzNxbjlyQktpaXNPTGY0Tkc5SGNqazhuKzFDclhQNE1nQ0dMZnZPSzR1cnBpNU1pUk5tODNLRWhmMVcxcFdXZHhYa1NBQ2VpWDRwZTFGK3FMWU9qeFdSeDdDakFCbUN3L05neXFLa29RQkxzTU1BR2dWcTFhcUZXcjFvcytERkZaQTB4QWY1NWZaSUFKMk5aWHRMd0dLOUUveTkvcnJ5d1JFWkdOQ3FvRHliMEZ1QjNOUUpwekRqTGFPRUNIc2kzL2RwUmFuc2hydlB5NlMrUXNtd2I3VkZZNEk3WFFjbStmYVJlMlluUDhyMURyTkxpWmxTaGVQdlhDRm14dk94SDFLdFlRSjJSYmtxSEt4YjRIdjJQaXVZM1FRWWVmRTgrajZ1N2hGa1BDTzlsSitEeHVEL3A2dDhiSVUxL2hRdG9kOFh2di9iNEtQM1dlQ1FFQ1VndXppKzBCQ1FCUGpLYVpHM1QyYUl5Qk5kdmh1L3Vtb1Y5YVlUYWFIWnlJYnRXYTRXSHVVNXhMaXk5MjIrWEo4SE5VU0dSWTNHdzRldFVJd3ZMclAyRGgxZStSblArczMyaEU0am5VMmY4K3ZtNHpGbDJyTlJVdnY1MzkyS1RIcHExNjFRakM5cllUVVVuaGhBMjNEMlBzMlZCeEdqZ0FyTHQxQ0U4S3N2QlIvZGRNSmx2ZnkwbkJqYXhIRnJkNSt1bE4xSy9vQlIvbHN6Y2hqL1BURVg3dk9NTHZIOGVwSnpkTUJqVlpzLy9oYVF5TVhvSnRiU2RBS1gzMmhyZFpKVC9zVG5neFE0ZUlpSWlJaUN4aGlFbEVSUDlZQlo1QTRrQUJnQVpBYnBtM1l4eFdHZ2RETHZJS3lGVGxZc3VkS01SbTNDdDJHNGw1YVZoNmJTOGU1bG51RldrUWwvbkE3TEtZMU5zSStHa2M1QklwSENTV0ExV05Ub3M4amZsUytlS3FIQmRlL1I0THIzNXZkcnREank4ZzRNZHhlSlNYYW5HYnp5dGZvOElQRDgrVWZNVnk1dkJIaUJtZi9SaUw0L2JndzdQcnJRYks5M05UME9kb0NLNi90Z3FlanBXdzgzNDBwbC9ZaHFjV0F0dmlmTjU4QkNZSDlFTktmaVlHSHYvY1lpVm5XbUUyTnR3K2pFM3hrVmpYNm4yOFc2Y3JFdlBTOE9ieEpTWmhwN0ZjVFFFK09MTU9CenJQUWtUaU9YeDEvVWNjZm55eFRIMWFkeWVjd3FYMGlWaldmQlJlODlMM0dCdFZKeGh6TDM5cnNZS1RpSWlJaVA1OFJWcy9FVElTSFpBQUFBWVZTVVJCVkVOTUlpS2lFaWtrTW15L2V4UTc3aDNGb2NSbnc0RXVwZCtGMTk1M1Mxd09mVGNuR1g3Ny80TUNyWG1QeU5KUWFUVmlQOFB5VUZ4QWVUdjdjYm50eHg0SUVIRGdVUXpteFliYlhQMlpyMUdoLzdIRnVKSDFDRm1xdkRMdDkyWldJaFplK1I1TDR2WWdRMVY4a0s3UmFmSGZTOS9nY1g0NnZyeTJ6MnJBYWhDUmVBNTlqb2JneDRkbnkzUnN4bTVsSmFMUDBSRFVkYW1PMTJxMFFpMm5xbEJLSGY2eXBmNUVSRVJFWkdwdnh4a3YraERzRGtOTUlpS2lFdHpOU2NiUWs4dk1McmUxS3MvU2dCdjZhK21nUTcrakMwdDlPOE9BbzdJS3ZYV29WTmRQenMvQXpFdmJiYjUrZVFTWXhtNW1KV0xaOWYzbHVrMGlJaUlpS3IySXhITUlkSzBGTDZWYnNTMmwvajloaUVsRVJFUkVSRVJFUkdSSGV2MzJHUURBMDdFU0hyK3g2UVVmalgzZ3VDY2lJaUlpSWlJaUlpSTdsSlNmL3FJUHdXNHd4Q1FpSWlJaWVnN0d3Ny9ZUjVTSWlJaWVsM0UvZG1lajF4bi8zekhFSkNJaUlpSjZEbldjcTRsZlgweTcrK0lPaElpSWlQNFJmbm9VSTM1dC9EcmovenVHbUVSRVJFUkV6NkdmZDJ2eDZ5a1gyTE9LaUlpSXlpNVRsWXVwRnphTC8rOXI5RHJqL3p1R21FUkVSRVJFejJGS1FEL1VWRmFGVkpEZzFKTWJhSEZ3TXFKVHJuRnBPUkVSRWRrc1M1V0hiKzhkUjZNRDQvRWc5eWtBb0paVFZVd05lUDBGSDVuOTRIUnlJaUlpSXZwSDZ4STU2eS9kMy9tMGVIVDRaY1pmdWs4aUlpTDY1N21YazRLS3U0WkE5L2FlRjMwb2RvR1ZtRVJFUkVSRVJFUkVSR1RYR0dJU0VSRVJFUkVSRVJHUlhlTnljaUlpSWlMNngva3RlUDZMUGdRaUlpSWlLa2VzeENRaUlpSWlJaUlpSWlLN3hoQ1RpSWlJaUlpSWlJaUk3QnBEVENJaUlpSWlJaUlpSXJKckRER0ppSWlJaUlpSWlJaklyakhFSkNJaUlpSWlJaUlpSXJ2R0VKT0lpSWlJaUlpSWlJanNHa05NSWlJaUlpSWlJaUlpc21zTU1ZbUlpSWlJaUlpSWlNaXVNY1FrSXFKU2NYS1FtVjVRVU9IRkhBZ1IyYmNpenczT2pqSXJWeVFpSWlJaUtobERUQ0lpS3BVNkhrNm1GenowZXpFSFFrVDJyY2h6UXgwUDV4ZDBJRVJFUkVUMFQ4QVFrNGlJU3FWZkN5L1RDMjQxQWVJYnNpS1RpUFFLS3VpZkUyNDFNYm00Yi9NYUwraUFpSWlJaU9pZlFORHBkTG9YZlJCRVJQVDNrWm1uUXVBbmgzRC9hZTZMUGhRaStwdW81YTVFYkVnUHVIQkpPUkVSRVJHVkVTc3hpWWlvVkNwV2tPUHJkMXUrNk1NZ29yK1JyOTl0eFFDVGlJaUlpSjRMUTB3aUlpcTFybzA4Y2ZqamwxR3ppdkpGSHdvUjJiR2FWWlQ0WlZvbkJEZjBlTkdIUWtSRVJFUi9jMXhPVGtSRVpaYVpwOExTaUJ2WWYvNFJiaWRuSXp0Zi9hSVBpWWhlTUdkSEdlcDRPS052OHhxWTByTWVLbGFRditoRElpSWlJcUovQUlhWVJFUkVSRVJFUkVSRVpOZTRuSnlJaUlpSWlJaUlpSWpzR2tOTUlpSWlJaUlpSWlJaXNtc01NWW1JaUlpSWlJaUlpTWl1TWNRa0lpSWlJaUlpSWlJaXU4WVFrNGlJaUlpSWlJaUlpT3dhUTB3aUlpSWlJaUlpSWlLeWF3d3hpWWlJaUlpSWlJaUl5SzR4eENRaUlpSWlJaUlpSWlLN3hoQ1RpSWlJaUlpSWlJaUk3QnBEVENJaUlpSWlJaUlpSXJKckRER0ppSWlJaUlpSWlJaklyakhFSkNJaUlpSWlJaUlpSXJ2R0VKT0lpSWlJaUlpSWlJanNHa05NSWlJaUlpSWlJaUlpc21zTU1ZbUlpSWlJaUlpSWlNaXVNY1FrSWlJaUlpSWlJaUlpdThZUWs0aUlpSWlJaUlpSWlPd2FRMHdpSWlJaUlpSWlJaUt5YXd3eGlZaUlpSWlJaUlpSXlLNHh4Q1FpSWlJaUlpSWlJaUs3eGhDVGlJaUlpSWlJaUlpSTdCcERUQ0lpSWlJaUlpSWlJckpyRERHSmlJaUlpSWlJaUlqSXJqSEVKQ0lpSWlJaUlpSWlJcnZHRUpPSWlJaUlpSWlJaUlqc0drTk1JaUlpSWlJaUlpSWlzbXNNTVltSWlJaUlpSWlJaU1pdU1jUWtJaUlpSWlJaUlpSWl1OFlRazRpSWlJaUlpSWlJaU93YVEwd2lJaUlpSWlJaUlpS3lhd3d4aVlpSWlJaUlpSWlJeUs0eHhDUWlJaUlpSWlJaUlpSzd4aENUaUlpSWlJaUlpSWlJN0JwRFRDSWlJaUlpSWlJaUlySnJEREdKaUlpSWlJaUlpSWpJcmpIRUpDSWlJaUlpSWlJaUlydkdFSk9JaUlpSWlJaUlpSWpzR2tOTUlpSWlJaUlpSWlJaXNtc01NWW1JaUlpSWlJaUlpTWl1TWNRa0lpSWlJaUlpSWlJaXU4WVFrNGlJaUlpSWlJaUlpT3dhUTB3aUlpSWlJaUlpSWlLeWEvOEhTc3drVFZDTWlqNEFBQUFBU1VWT1JLNUNZSUk9IiwKCSJUaGVtZSIgOiAiIiwKCSJUeXBlIiA6ICJtaW5kIiwKCSJWZXJzaW9uIiA6ICIxMyIKfQo="/>
    </extobj>
    <extobj name="ECB019B1-382A-4266-B25C-5B523AA43C14-3">
      <extobjdata type="ECB019B1-382A-4266-B25C-5B523AA43C14" data="ewoJIkZpbGVJZCIgOiAiMjM4Mjk2NjgyMjYxIiwKCSJHcm91cElkIiA6ICIyODA3NzQ5NTUiLAoJIkltYWdlIiA6ICJpVkJPUncwS0dnb0FBQUFOU1VoRVVnQUFBNndBQUFESkNBWUFBQUFuNnI4d0FBQUFDWEJJV1hNQUFBc1RBQUFMRXdFQW1wd1lBQUFnQUVsRVFWUjRuTzNkZVhnVTllSEg4Yzl1TmpkWERoS0lRZ2dnaDhwbEtCUVZDNklJRkk5U0Q2Um9RYkZVTFBYb3IxaXJZbHUxcUVBOXNFVzhoUlpCSzFvUkZCVkZrQ0tVSTl5RVF4SVN3cEdMSTNleXU3OC9saDJ5MlEwRW5KQWgrMzQ5RDQ5N3pNN01KcUw3M3UvTWQyeHV0OXN0QUFBQUFBQXN4dDdRT3dBQUFBQUFRQ0FFS3dBQUFBREFrZ2hXQUFBQUFJQWxFYXdBQUFBQUFFc2lXQUVBQUFBQWxrU3dBZ0FBQUFBc2lXQUZBQUFBQUZnU3dRb0FBQUFBc0NTQ0ZRQUFBQUJnU1FRckFBQUFBTUNTQ0ZZQUFBQUFnQ1VSckFBQUFBQUFTeUpZQVFBQUFBQ1dSTEFDQUFBQUFDeUpZQVVBQUFBQVdCTEJDZ0FBQUFDd0pJSVZBQUFBQUdCSkJDc0FBQUFBd0pJSVZnQUFBQUNBSlJHc0FBQUFBQUJMSWxnQkFBQUFBSlpFc0FJQUFBQUFMSWxnQlFBQUFBQllFc0VLQUFBQUFMQWtnaFVBQUFBQVlFa0VLd0FBQUFEQWtnaFdBQUFBQUlBbEVhd0FBQUFBQUVzaVdBRUFBQUFBbGtTd0FnQUFBQUFzaVdBRkFBQUFBRmdTd1FvQUFBQUFzQ1NDRlFBQUFBQmdTUVFyQUFBQUFNQ1NDRllBQUFBQWdDVVJyQUFBQUFBQVN5SllBUUFBQUFDV1JMQUNBQUFBQUN5SllBVUFBQUFBV0JMQkNnQUFBQUN3SklJVkFBQUFBR0JKQkNzQUFBQUF3SklJVmdBQUFBQ0FKUkdzQUFBQUFBQkxJbGdCQUFBQUFKWkVzQUlBQUFBQUxJbGdCUUFBQUFCWUVzRUtBQUFBQUxBa2doVUFBQUFBWUVrRUt3QUFBQURBa2doV0FBQUFBSUFsRWF3QUFBQUFBRXNpV0FFQUFBQUFsa1N3QWdBQUFBQXNpV0FGQUFBQUFGZ1N3UW9BQUFBQXNDU0NGUUFBQUFCZ1NRUXJBQUFBQU1DU0NGWUFBQUFBZ0NVUnJBQUFBQUFBU3lKWUFRQUFBQUNXUkxBQ0FBQUFBQ3lKWUFVQUFBQUFXQkxCQ2dBQUFBQ3dKSUlWQUFBQUFHQkpCQ3NBQUFBQXdKSWNEYjBEQUFBRUs2ZlRxUTBiTmlneE1WR0ppWWtLQ3d1VEpNMlpNMGVmZi82NVltSmlOSDc4ZUYxeXlTV1NwTkxTVXYzOTczL1htREZqRkI4ZmY5YmJmZjc1NTFWY1hLdzJiZHJvamp2dWtOMSs2dSt2UzBwS1ZGWldwdGpZV0wvbmR1M2FwWUtDQWprY0RxV21wcXFpb2tMRnhjV0tpWWs1Ni8wREFNQ0xZQVVBTkhwRlJVVUtDd3N6Z3ZCc3JWNjlPdURqTFZxMDBJRURCMVJlWGw2bjlWeDMzWFdTcE0yYk4ydjgrUEdTcExGangrbzN2L21OSkduVnFsWGF0bTJiSk9uaGh4K1dKSldYbDJ2Q2hBbmF0R21UdnZqaUMvM3RiMzh6UXRacjY5YXQrdmJiYndOdTgrYWJiMVpjWEp4V3JGaWhmLzd6bjVLa2tTTkhualpXSlduKy9QbWFPWE9tK3ZmdnIvLzd2LzlUNjlhdGplZmVmUE5OZmY3NTV3b0xDOU9xVmFzMGZmcDBmZmJaWjdyNzdyczFhdFFvT1J3blAycWtwcWJXNmVkektzbkp5VnF3WU1FUFhnOEE0UHhBc0FKQUkrSnl1YlJreVJKOSt1bW5TazlQMTVFalJ5UjVnaW9sSlVXalJvM1NWVmRkSmFuMmVGaTNicDF4TzlBeWRydGR6Wm8xVThlT0hYWHR0ZGZxcHB0dThvbVNVMGxQVDlkSEgzMmtkZXZXS1NjblIxVlZWVXBNVE5TVlYxNnB1KysrTytBSVhrRkJnZDU0NHcydFdMRkN1Ym01aW95TVZQZnUzVFZtekJqMTdOblRiM21uMDZuZHUzZHI4K2JOMnJKbGk3WnMyYUtNakF6OTYxLy9VdWZPbmYyV2Q3dmQrdVNUVC9UaGh4OXExNjVkY3JsYzZ0Q2hnMGFPSEtsaHc0YjVMRHRod29TQTc2dGZ2MzVLVDA5WFFVRkJuWDRPM21CZHRXcVY4VmlmUG4wa2VYNkhXN1pza1NURnhzYnFnZ3N1a0NTRmg0ZXJUNTgrMnJScGsvTHk4blRQUGZkb3hvd1pQcitqTFZ1MjZOVlhYdzI0elFFREJxaXFxa3AvK2N0ZmpNZm16WnVuZWZQbStTelh2SGx6ZmZYVlY4Yjlpb29LelowN1YwNm5VN3QyN2ZJYjJZMk1qSlFrVlZWVnFhaW9TT3ZYcjFkUlVaRmVmUEZGTFZxMFNIUG16UG5CWHhRQUFJSVh3UW9BalVSSlNZbnV2LzkrclYrLzN1KzV2THc4NWVYbHFXUEhqa2F3bmkyWHk2VWpSNDVvN2RxMVdydDJyUll0V3FSLy9PTWZScmpVWnRPbVRicnJycnZrZHJ0OUhzL096dGE4ZWZPMGRPbFN2ZlhXV3o2amR4a1pHYnJubm50OFFyQ2lva0lyVnF6UXQ5OStxNmVlZWtwRGhnenhXVi8vL3YzclBOTHBkcnYxMkdPUDZiUFBQdk41Zk92V3JYcjg4Y2UxYTljdTNYLy8vWFZhMTlsWXRteVpKRStNZXVNN1BUMWR4Y1hGa3FUdTNidjdMSC92dmZjcU1qSlNNMmJNVUpjdVhkUzFhOWM2Yit2bzBhT2FQSGx5bmFQYTY5Ly8vcmZ4bW9jZWVraWhvYUUrejN0Lzd5NlhTK0hoNFpvN2Q2NWVlZVVWelo0OVc0TUhEdzc0WlVaOGZMelB6L1cxMTE3VHZuMzdGQmNYcDRrVEp5b2tKTVR2Tlk4Ly92Z1o3VGNBb0hFZ1dBR2drWGo1NVplTldBMFBEOWZnd1lOMTBVVVhTWkwyN2R2bmQ2am9JNDg4b2lsVHBoajM3Nzc3YmlVa0pOUzZmdS96eDQ4ZjE2cFZxNHlSMkUyYk51bnR0OS9XdmZmZWU4cjlLeTB0bGR2dFZuSnlzZ1lNR0tDRWhBUmxaV1Zwd1lJRnFxaW9VRzV1cmw1KytXVTkvZlRUa2p3QjlJYy8vTUdJcFVzdnZWU0RCdy9XeXBVcnRYcjFhcm5kYmozOTlOUHEwNmVQejhoc1hXTlZrdjd6bi84WXNSb2FHcXBSbzBZcElpSkNjK2JNVVVsSmlXYlBucTBycjd6U0dNVmN1blNwMHRQVGpaSFc1NTU3VHFtcHFRb05EVlYwZExTa2s2UFNUejc1cERGQzYzMXN6Smd4bWpoeG9ySDkzYnQzRy92Y3IxOC92LzFidG14WnJTUGhHemR1VlAvKy9TVkpRNGNPMVZOUFBlWHovTHAxNjVTV2xxYTc3NzVia3ZUSFAvNVJoWVdGa2p5ajVILy8rOStOMzNkYVdwcWVmUEpKU1ZLblRwMk1kUlFYRit2Tk45K1U1QmxGL3NsUGZxTHk4bktGaDRlcnNySlMrZm41Umx4TDBzeVpNM1gwNkZIbDUrZXJhZE9tZXZmZGR6VjM3bHd0WGJyVVo5K2lvNk9ObjQwM1ZpWFA2UGhiYjczbDkxNy8rdGUvQnZ3WkFBQWFQNElWQUJxSkw3NzR3cmo5bDcvOFJkZGNjNDNQOHk2WFM5bloyY2I5bTIrKzJTZFlCdzBhRlBDUTJVRFBqeDA3Vms4KythUSsrdWdqWTl1bkM5YUlpQWc5OHNnakdqRmloTTk1ayszYXRkTXp6endqeWZjUTJXKysrVWE3ZHUyU0pDVW1KbXJXckZtS2lJalFiYmZkcGx0dnZWV1ptWmtxS1NuUjRzV0xOWHIwYU9OMXQ5eHlpMUpUVTVXYW1xcHJyNzMybFB0VS9Wekk4ZVBIYSt6WXNaS2twS1FrUGZIRUU1S2t1WFBuR3RIWW9rVUw0OXpTcUtnbzllL2YvN3c1M1BYbzBhUEdiWmZMcGZmZmYxOVRwMDVWVlZXVkhudnNNVW1TeldieitUM09talZMaFlXRkNnc0wwNlJKay9URkYxOW82dFNwR2pod29ENzQ0QU8vYmJ6enpqc0J0MTFSVWVIM2M2cXNyTlMwYWRQMDczLy8yM2pzeUpFanhtSHNOVjhQQUFoT0JDc0FOQkxIang4M2JnZjZnRyszMjlXMmJWdlR0amQ4K0hBaldBOGNPSERhNVh2MDZLRWVQWHI0UFg3eHhSY2J0MHRLU296YlgzLzl0WEY3MkxCaGlvaUlrQ1E1SEE0TkdUSkVzMmJOa2lSOTk5MTNQc0g2aHovOG9jN3Z3VHZDS1owOGgxU1Nycjc2YWlOWTE2eFpJN2ZiTFp2TkprbjY5Tk5QaldWK2FLeldQTXcxS3l0TGI3Lzl0aVRQNUVKMzNubG5uZGJUcGswYnY4ZHFqc3lPSHo5ZUN4WXNVTmV1WGJWczJUSjk5ZFZYZXVXVlYzVHc0RUZ0Mzc1ZGt1ZExETy92YU9QR2pYcjMzWGNsZWM2NUxTb3Ewb3daTTFSUVVLRHZ2dnN1NEg2MGF0VktyVnExVXN1V0xkV3laVXZGeDhlclpjdVdmc3NWRlJYcHpqdnYxTTZkTzQzSFJvd1lvWWNmZmxnT2gwT0xGeS9XazA4K3FZcUtDbDExMVZXNjlOSkw2L1J6QUFBMFBnUXJBRFFTWGJwMDBlYk5teVZKVHozMWxISnljalJ5NUVnMWFkS2tYcmJuY3JtTTI5NllQQnRaV1ZuR2JlOGh6SkswWThjTzQzYk5jeldySDdhNmQrL2VzOTUyZGQ3RFpTWGZ3NHBMU2txVW01dXJoSVFFcGFXbGFjK2VQWktrVHo3NVJKOTg4b2trYWZUbzBYcnd3UWZQZUpzMzNYU1R6LzNubm52T3VEMXc0RUMvNTMrSS92MzdhOVNvVVFvSkNkR3ZmLzFyYmRxMFNhKzk5cHJ4ZkdwcXFoNTY2Q0hqL3VyVnE0M2Y4Y0tGQzdWdzRVTGp1Y21USnlzbkowZHhjWEhhdG0yYlhubmxGVW1lUTNjRGZTbFJVNU1tVGRTL2YzK1ZsSlRvcnJ2dTByUnAwN1Jnd1FMakVqL2VJTDc2NnF2MTlOTlAxMmttWXdCQTQwU3dBa0FqOFp2Zi9FWVRKa3lRMCtsVWVYbTVaczZjcVhmZWVVZkRody9YSFhmY29hU2tKRk8zVnoxZ2FrNE9WRmRWVlZXYVBYdTJjZi9HRzI4MGJoODZkTWk0WFhPVUxpNHV6cmhkL1ZEWE05V2xTeGR0M0xoUmt2VHFxNitxUTRjT2F0cTBxYVpObSthelhGRlJrUklTRW1xZGdWZVM4dlB6L1Y1VDg3SFMwbExsNStmTGJyZjdYYWUwcUtqSTUyZmFwazBiWldSa25ITC9telJwNGpOcjc3Qmh3OVMzYjE5SjBzOS8vbk5KMHJoeDR6UjA2RkFsSlNXcHFxcEtLMWFzOEpzNFNmS013SC81NVpmcTNidTNFaElTTkhEZ1FHTVV1N29iYjd4UnZYdjNOdTVYVmxZYXQ3MHpHQjg4ZUZBSERoelF3WU1IZGZEZ1FkMTg4ODErOFQxaHdnU05IajFhMzMvL3ZmcjE2NmVsUzVkcTc5Njl4aGNRaVltSkdqeDRzQW9LQ3BTWW1Iaktud01Bb1BFaVdBR2drZWpkdTdkZWVPRUYvZm5QZjFaZVhwNGt6K2pnZSsrOXB3OC8vRkRqeG8zVHVISGp6bnI5UzVjdTFlYk5tMVZVVktTVksxY2FFenpaN1haallwOHo5Y3d6enlnOVBWMlNkTWtsbDJqRWlCSEdjOVVQRHc0UEQvZDVYZlhnT3BOSmxtb2FQWHEwRWF4YnQyN1Y4T0hESmNsdmxscUh3NkV2di96UzV6cXNVNlpNMFpJbFM0eVpmZ2NQSHV6em1tZWZmVmJQUHZ1c3oyUHo1OC9YL1BuekZSc2I2M1BPc1NTOTlkWmJQdS9aT3duU3FkU2NiR25Ka2lWeU9CdytjUmdiRzZ2eThuTDkrdGUvMXJadDIzd0NzN3IvL2U5Lyt0Ly8vaWRKdXUyMjJ6UnAwaVM5L3ZycmlvMk4xYVJKazdSNzkyNjFiTmxTRHp6d2dMNzU1aHV0V0xGQ0J3NGNVR1ptcHJHT0YxNTRJZUM2YTQ2Q2w1U1VhTXlZTVVwUFQvYzVmTDFaczJZS0N3dFRYbDZlRGgwNlpCemVuWnljZk5xZkJRQ2djU0pZQWFBUnVmenl5L1hSUngvcFAvLzVqOTU3N3owakppb3JLelZ6NWt5NVhDNzk2bGUvT3F0MXYvSEdHMzZQUlVSRWFQTGt5V2Mxd2pwdDJqUjkrT0dIa2p5amFWT25UdlU1OU5QaGNCZ3hVMVZWNWZQYTZwRVRGUlYxeHR2MnV2cnFxelZ4NGtUTm5EblQyRVpJU0loKzk3dmYrUnllMjd4NWMrWGs1UGk4dG5YcjFxWWRicDJUazZPNWMrZWU4ZXU4NTlWNlRaa3lSWkdSa1Q3QldsQlFJSnZOcHF5c0xDTldXN1ZxcFVHREJ1bW1tMjVTWVdHaDNuLy9mUzFmdnR5SWYrOG9iYTlldmZTUGYvekRPTmYzOGNjZlY3Tm16YlJqeHc3amR4ZElkSFMwRWhJUzVIQTQxS3RYTDcvemFhT2lvdFMrZlh0dDNyeFpVVkZSS2k4djE5Q2hRM1g3N2JlcmJkdTJXcnQycmI3KyttdXRYcjFhaHc0ZDBxMjMzcXFwVTZlZThjOEhBSEQrSTFnQm9KR0pqSXpVeUpFamRkdHR0K25ycjcvV3RHblRqTU5yMzNubkhZMFpNK1lIVFJZVUhoNnVDeSs4VVAzNjlkUElrU045cnB0YUZ5NlhTMU9tVERGbTZFMUtTdExNbVRQOUR2dHMzcnk1Y25OekpjbnYycUhWNzUvcVVqeDFNV2JNR0EwZE9sUWJObXlRMisxV3IxNjlmRVloWTJOajFieDVjdzBmUGx3elpzendPWGUzdWxkZmZWVzV1Ymw2OU5GSEpVa1RKMDVVdDI3ZEpNbjRrbURJa0NFYU1XS0V6N1ZKM1c2M3BreVo0amRSVm84ZVBmVDY2Ni83UlB5aFE0YzBldlJvNC8xZmYvMzFwMzEvcjcvK3V0NTg4MDA5ODh3elNrdExVMWhZbU5xMWF5ZkpNNm9zU1ZkY2NZVjY5KzZ0RFJzMnlPbDA2a2MvK3BFa3o2aTY5N0kyUFhyMDBJRURCelIxNmxSRlIwZXJhOWV1YXQyNnRWcTNicTEzMzMxWExwZEx2WHYzMXRTcFU0MFpvZGVzV2FQeDQ4Y0h2UGJ2eElrVE5YYnNXSzFidDA1UFB2bWtjVTZ3eldaVDY5YXRsWktTb3V1dXUwNGpSNDVVVEV3TXdRb0FRWXBnQllCR3ltYXo2ZXFycjFhN2R1MTB5eTIzU0pMS3lzcTBmLzkrcGFTa25QSDY1czZkZThyTDN0U0YwK25VRTA4OFljeTAyN2x6WjgyWU1jUG5uRlN2bEpRVUkxaDM3dHhwWEhQVWU5K3IrZ1JNWnlzeE1WRkRoZ3d4N2xlLzFJcDNkREEyTmxiang0L1huRGx6VkZSVTVMZU8xTlJVclYyNzFyamZ1M2R2djlsdFc3VnE1VGZhT0hmdVhQMzN2LytWNURtOHVuZnYzbHF6Wm8wMmJ0eW82ZE9uNi9lLy83MGtLUzh2VC9mZGQ1OFJxN2ZmZnJ2UHpNYW5NMmpRSUdWbFpXbkdqQm1uWE82QkJ4NVFWRlNVOHZQejlkaGpqOG50ZGt2eXpCcnNQWHg2OXV6WnhyVm9KV241OHVYS3lzclNnUU1IVkZsWnFRY2ZmRkJwYVdtU3BLKysra29EQnc3MDIwNU1USXlhTm0ycUxsMjY2TjU3NzFWV1ZwYjI3dDJyek14TTVlVGtLQ2NuUnhrWkdici8vdnZyL0I0QkFJMFB3UW9BamNTTEw3Nm9lKzY1eCs4UTJlcWplWkxuUE1HR1VGbFpxVWNlZWNTNFhFM2Z2bjAxYmRxMFdnL3A3ZHUzcjlhc1dTTkpXclJva1g3NXkxL0s0WENvcXFyS0NGNUpBV09vcnJ5anBkVkhNUXNLQ3ZUV1cyOFo5NnVQWW80Yk4wNXo1c3lwZFgzZWE3UkswZ1VYWEhEYTdhZWxwZmtFNU5peFkzWFhYWGZwemp2djFKNDllelJ2M2p6WmJEWU5IVHBVRHovOHNISDVvTDU5KytxQkJ4Nm93enVVSmsyYXBOdHV1NjFPeTFZWEZ4ZW4yTmhZSFR4NDBIZ3NLaXBLYmRxMDhac0U2K0tMTDFaV1ZwYjI3OSt2a1NOSCtvd0FUNTQ4T2VENjNXNjNycnZ1T29XRmhhbE5telpLVGs3VzRNR0QxYTVkTzBWSFI2dWtwS1RXODIwQkFNR0RZQVdBUm1MMjdObGFzR0NCcnJ6eVNsMTAwVVdLaW9wU1RrNk9GaTFhWkN4ejZhV1hHcU9aMVVjUnBaT1RLdDE4ODgzMXNuOFBQZlNRTVpJWUV4T2pxNjY2U29zWEwvWmJ6cnY5NjYrL1htKzg4WVpLU2txVW1abXBDUk1tYU1DQUFWcTJiSm4yN2RzblNXcmZ2cjFmc05aOFgxN2U5MWQ5RzdtNXVicnZ2dnMwY09CQXhjZkg2L0Rody9yNDQ0K040T3JidDYrdXVPS0tPci9IYjcvOVZwTG5NT1dhc3dEWHRHZlBIajN3d0FOR2xIWHIxazIvK3RXdjVIQTQ5UHp6ejJ2Y3VIRTZmUGl3M24zM1hlTjZxSkpuNUhiNjlPbCtYMFNjcVJVclZ2amNyejZDN1RWKy9IZ2RPM1pNblRwMVVrcEtTc0JycWtxZVlGMnlaSW1raytmTWpoczNUazJhTk5GcnI3Mm1VYU5HcVduVHBqNnYyYlZybDQ0Y09TSkpPbno0c05hdFcrZnpmSGg0dUZKU1VyUmh3NGF6dW1RUUFLQnhJRmdCb0JFcEtpclNaNTk5cHM4Kys4enZ1Zmo0ZUQzeHhCUEcvU2xUcHZnODc1MVVxYjZDMVJ1cmt1ZWFwN1dkaytqZGZseGNuQjU5OUZFOS92ampjcmxjV3JkdW5VL1VOR3ZXVEZPbVRQR2IwYmZtKy9LcVBtbFU5ZmRZL1ZJcTFYWG8wTUZuQnQ2YXhvd1o0M00vTXpOVEd6WnNrQ1MvdzM0RG1UVnJsbzRmUHk3SjgxNmZlKzQ1STBKalltSTBhTkFnbjFDVlBPY25qeDA3OXBUWHZYVzczY2E1cVpJbjFEZHQycVJMTHJuRVo3bTZURloxd3cwM3FMaTRXTm5aMmRxd1lZTXlNek9Wa1pHaFhyMTY2ZWFiYjliV3JWczFkKzVjZmY3NTU4WnJiRGFicGsyYnBnRURCdWkzdi8ydFZxNWNxZFdyVnh2bnducTFhOWRPOCtmUFYzWjJ0ckt5c3BTUmthSE16RXp0MmJOSHg0NGRVM2w1dVhiczJLRzJiZHVlZGo4QkFJMFh3UW9BamNTamp6NnFiNzc1UnJ0MjdWSmhZYUdxcXFyVXBFa1RwYVNrNk1vcnI5UXR0OXppTjhwbGRVT0dERkZTVXBMZWVlY2RiZHk0VWNlUEgxZGNYSnl1dU9JSzNYUFBQVDk0d3FXbVRadHEyTEJoV3I5K3ZYSnpjeFVTRXFLVWxCUU5IanhZdDk5K3U5L2xkRTdsaFJkZU1BNHh2dWFhYTA2N2ZPL2V2YlYwNlZJMWFkSkVMNy84c3VMajQ3VnUzVG90WHJ4WW4zLyt1YzhsYnJ4S1MwdDEzMzMzS1Q0K1h2MzY5VlBQbmozVnRXdFhwYVNrNktXWFhwTGtPVS81emp2dk5GN2pqZno0K0hpZlVkL1RSZlhiYjcrdE9YUG1HS09nMVdWbFpXbnUzTGsrbDdUeGNydmRXcnQycmJwMDZXSnN1K2EyaW91TDllV1hYeHIzNCtMaUZCY1haeXlYbTV1cm5UdDNhdnYyN1FvSkNRazRFZzhBQ0E0RUt3QTBFaU5HalBDNWp1bnAxRHdFODJ5WE1YTjdnWFR2M2wzVHAwK3ZsKzFFUlVYVjZYcW5nVXlaTXNXWThPbUREejdROHVYTEpYbk9YUTAwSzI1TnZYdjNWck5temZUU1N5L3A0NDgvMXBJbFMveG1RN2JiN2JyaGhodlVvMGNQelpvMXl6aWZOQzh2VHdzWEx0VENoUXNsU1k4ODhvaWlvNk5yM1Zac2JLeVNrcEpVV2xwYTUvZlhwRW1UZ0xFYUdSbXA3ZHUzKzh5VzNLZFBIOTEwMDAzNjA1LytwSXFLQ3IvRG1Hc0dmRjVlbmg1Ly9QRTY3VWRtWnFiUE9jc0FnT0JDc0FJQWNBYUdEeCt1c3JJeVhYTEpKY2JFU3NuSnljYUVVQTg5OUpEUEpFNjFhZCsrdmQ1ODgwMmxwS1JvNDhhTlByRWFGUldsNGNPSGEvVG8wY1kyaGd3Wm9rOC8vVlR6NTg5WGVucTZzV3puenAwMVlzUUlMVnEwU0owN2QxYmJ0bTJWbkp5c2R1M2FxVzNidHNZa1JwSm4xTlJyMHFSSlB2dFQvYnF6M3ZVbUp5ZXJhOWV1dXVpaWk5U3hZMGQxNk5CQnJWcTEwcC8rOUNldFhMbFMxMXh6alVhTUdHR0V1OHZsMHVUSmszMWlOalUxOVFmUExnMEFDRjQydDNlK2VnQUFjTmJXcmwyck5XdlcrRnp1eGV2NTU1K1g1Qm1KRERTSlUxVlZsVWFOR3FXRWhBUU5IanhZMTE1N3JTSWpJMnZkMXQ2OWU3VnMyVEt0V2JORzk5eHpqeTY3N0xJNjdlT3laY3VNdzJ0ckJxcjMvT2JycnJ0T2wxOSsrU25YVTFwYXF2RHc4SUJodm03ZE9yM3h4aHZhdVhPbk9uYnNxRC8vK2MvR05YYTl3ZHk4ZVhQOTdHYy9xOU0rZTNsbloyN2V2TGx1dU9HR00zb3RBT0Q4UmJBQ0FHQUJicmRiTnB1dG9YY0RBQUJMT2YweFN3QUFvTjRScXdBQStDTllBUUFBQUFDV1JMQUNBQUFBQUN5SllBVUFBQUFBV0JMQkNnQUFBQUN3SklJVkFBQUFBR0JKQkNzQUFBQUF3SklJVmdBQUFBQ0FKUkdzQUFBQUFBQkxJbGdCQUFBQUFKWkVzQUlBQUFBQUxJbGdCUUFBQUFCWUVzRUtBQUFBQUxBa2doVUFBQUFBWUVrRUt3QUFBQURBa2doV0FBQUFBSUFsRWF3QUFBQUFBRXNpV0FFQUFBQUFsa1N3QWdBQUFBQXNpV0FGQUFBQUFGZ1N3UW9BQUFBQXNDU0NGUUFBQUFCZ1NRUXJBQUFBQU1DU0NGWUFBQUFBZ0NVUnJBQUFBQUFBU3lKWUFRQUFBQUNXUkxBQ0FBQUFBQ3lKWUFVQUFBQUFXQkxCQ2dBQUFBQ3dKSUlWQUFBQUFHQkpqb2JlQWJQc0xqMnVPOUpYSzcrcW9xRjNCVGluNGh4aG10TzVyenBHTmpWMXZlNnlUTG4yL0U2cU9tTHFlZ0hMYzdTUXZjTjAyU0tTelYxdllhSDB5U2RTYWFtNTZ3V3NMakpTR2o1Y2lva3hmZFhGeGNWS1MwdFRaV1dsNmVzR3JDdzBORlE5ZS9aVWRIUjBRKzlLdldzMEk2d2RJNXRxVHVlK2luT0VOZlN1QU9kVWZsV0Y3a2hmcmQybHgwMWRyeTBpV2ZZTzB5VkhDMVBYQzFoZTFSRzU5dnhPN3JKTWM5Y2JFK1A1MEI0WmFlNTZBYXNyTGZWOFdWTllhUHFxbzZPajFiTm5UNFdHaHBxK2JzREtLaXNybFphV3B1TGk0b2JlbFhyWGFJSlZJbG9SdkloV3dHUkVLMkF1b2hVd1hiQkVhNk1LVm9sb1JmQWlXZ0dURWEyQXVZaFd3SFRCRUsyTkxsZ2xvaFhCaTJnRlRFYTBBdVlpV2dIVE5mWm9iWlRCS2hHdENGNUVLMkF5b2hVd0Y5RUttSzR4UjJ1akRWYUphRVh3SWxvQmt4R3RnTG1JVnNCMGpUVmFHM1d3U2tRcmdoZlJDcGlNYUFYTVJiUUNwbXVNMGRyb2cxVWlXaEc4aUZiQVpFUXJZQzZpRlRCZFk0dldvQWhXaVdoRjhDSmFBWk1ScllDNWlGYkFkSTBwV29NbVdDV2lGY0dMYUFWTVJyUUM1aUphQWRNMWxtZ05xbUNWaUZZRUw2SVZNQm5SQ3BpTGFBVk0xeGlpTmVpQ1ZTSmFFYnlJVnNCa1JDdGdMcUlWTU4zNUhxMUJHYXdTMFlyZ1JiUUNKaU5hQVhNUnJZRHB6dWRvRGRwZ2xZaFdCQytpRlRBWjBRcVlpMmdGVEhlK1JtdFFCNnRFdENKNEVhMkF5WWhXd0Z4RUsyQzY4ekZhYlc2MzI5M1FPMkVGdTB1UDY0NzAxY3F2cW1qb1hRSE9xVGhIbU9aMDdxdU9rVTFOWGErN0xGT3VQYitUcW82WXVsN0E4aHd0Wk84d1hiYUlaSFBYVzFqbytmQmVXbXJ1ZWdHcmk0ejBmR2tURTJQNnFvdUxpNVdXbHFiS3lrclQxeDBzNHVQakZSSVNJa2s2ZE9oUUErOE42aW8wTkZROWUvWlVkSFIwUSsvS2FSR3MxUkN0ZFhkdFRDdDlkeXhQeDUxVlo3ME9tNlNvRUllYWhUalVMQ1JVTFJ4aGNycmRXbGRVb0VoN3lHbGZYK0p5bnZXMjRZdG90UUI3dUd3dEJrbFZCWElmK3k3Z0lyYllZWjRiWlh2a0xrbjNYeUQ4Z2grMkQrWDdmOWpyY1JMUjJyQWlJcVFMTDVSMjcvWi96dUdRUWtNOWY4TENQSC9Dd3oydmlZeVVkdTJTanRmeHlKT2tKT21uUC9YY25qMWJLaTgzN3ozQUY5RnFXYW1wcVdyYXRLbmNicmVXTDErdXMwMkxsSlFVdFc3ZFdpRWhJY3JJeUZCV1ZwYkplNHFhenBkb0pWaHJJRnBQelNicEh4MVROYWhGb3Q3THpkSmptWnNWWlE5UjJtWFgxWGtkbmRZdTFsMkpLWnJVcG92c3N2azh0NmVzU1BmdFhxL1BMcjJxVHV1QmVZaldobVZ2TTBtMjJNR1N1MHF1akNma1ByYmFiNW1RSGw5S2t0eUg1OGwxNFBWYW56OWJ6bzNYL0tEWG93YWl0V0dFaGtyWFh5L0Z4MHM3ZDBvclZrajkrMHNkT2tnaHAvOHlWTXVXZVY0blNiLzZWZUJsRGh5UUZpNlVMcmpnWkxDKy9iWlV3V2VIZWtXME5oaUh3NkUrZmZyVStwemQ3am5Mc09JVWZ3ZisrOS8vU3BKNjllb1Y4RkJzaDhPaHNERFBLWHBPcDFQbHRYd0J0R2JObWpQYWQ1emErUkN0UVg4T2EwMmMwM3BxYmtsYmlvOUtrbTVwMlVhWE5mSDluOGErOGhMdExUdDVUSHoyaWZ2WjVTVSt5MlZYbFByRnF0UHQ5bnNNNXc3bnREWXMxLzRYNVM3ZDR6bi8wV0graHpFMEFNNXBiUmhPcDVTWDU3bmRxWk4wd3cxU1dkbkpXSFc1Zk1QeTZGRXBLOHN6R3J0bFM5MUhWeVhKVnUzL1dYei9YLzg0cDdWQmhZV0ZCZnpqamRWVExlTU5VVW1Lakl4VVZGU1UzNS9xeTRTRWhBUmNKaW9xNnB5KzUyQndQcHpUeWdockxSaHByVjJvemE1RmwvUlh1NGhvZlZwNFFJL3MzV1NNc0Y2MTZTc2RyQ2pUenQ2ZVF4ZUhiRm11Nzh1SzFENmlpVEZxMm1udFlrWGFROVE2TEZLdHdpTDBkaWZQTjNaZDFuNHFsOXcreTk2NDdWdHRMemxtYlB1bnNVbDZ2bjFQWXowd0h5T3Q1NVl0L2liWkwvaU4zK1B1by8rVksyT3l6Mk4xSFdGMTVid3FkKzU3QWJkbmIvK01aNW1zNlZKbHJtd3RmeTU3MHIyU0dHR3RONHkwTm96VVZNK2Y5ZXVsRFJzOGNlbDBlc0l5TEV3YU04YXozUExsMG80ZGdkZlJvcFl2MnRxMmxYNzg0MU52LzlOUFBTRU04ekhTMnFEc2RydHh6cXJUNlpUTDVmSjVQaXdzVExZVFgrWUVHaVc5L1BMTEZSWVdwbSsvL1ZaaFlXSEd5TzJtVFp0VVZsWm1MRmZ6OFI0OWVpZzhQRnpMbGkycmo3Y1Y5S3c4MHVwbzZCMndLdTlJSzlIcXI5THQwblBaTzNSWmt4aTltTE5USWRWR1JaZDN2OXBuMmRvTzdTMTFPZlY5V1pIUFl5NzVmM2NTYXJNcnZObzNkNkUyUm1Ecm0zZWsxZXhvOVk2MEVxM25TRWlUZ0EvYm12YjIvRE0wVm03bnNZREx3R1FuUmxwTmoxYnZTQ3ZSNmk4OFhGcTNUdHEvWHpwNDhPelhjNlNXLzFiRnhwNyt0VFUreE1ORTNwSFdlb2hXNzBncjBWbzd1OTJ1WHIxNktTb3FTc2VQSDlmNjlldU44eVpGVHRjQUFBN0RTVVJCVkZZVEV4UFZ0V3RYU1ZKV1ZwYjI3Tm5qOS9xU2toSlZWbFlxSVNGQm5UcDFNaDd2M3IxN3dPMTVIeThvS09CM1VvKzhJNjFXakZaR1dFK0RrZGJUcTM0TzY3N3lFam5kYnFWRWVQNUZ6eTR2VWFYYnJWQ2JUUmVHZXc3ajZMUjJzU2EwN3FnSEx1Z1VjSDFEdGl6bkhGWUxZS1QxSEFscFlod0NiR3VhYW95MnVnNjhMcHM5VXJiRVg1eDJGYzRkWTZYeUxKOFJWbnRTTGVmZVZlTXUrRnp1c2oyTXNKNHJqTFNlRzgyYlN6ZmVLRzNiNW9sV3Q3djJjMUZyczJ5WmRQaHc3YytIaG5wR2F5KzRRT3JYejdPTjk5LzNQSGZUVFo0UjNJVUxQZWU2b3Y0dzBuck9EQmd3NEFldkl6MDlYUWRPL0oydzJXd0tDd3RUUkVTRWV2WHFKVW5hdm4yN3p3aHJ6Y2VQSFR0MjFoTTZvZTZzT05MS0NPdHBNTkxxNjltVTd2cFozSVhHL1NGYmx1dGd4Y2tQU2FQVHYvTTVKSGpjcnJWK2h3VGovTUJJNnpuaUxQTDhzWVhJRnZ1WTU3R3FZM0xuZlN4YndtME51Mjh3RnlPdDUwYlBucDRaZnkrN3pEUHgwdEtsWjdlZVcyODk5ZlB2dml1Vm5KaWZ3ZW4wSDQxbGhMWCtNZEo2enB4cU1xVzZxbjdvOEU5KzhoTy81NzBqczZkNmZNV0tGWEk2dVVwRWZiTGlTQ3ZCV2djZEk1dnFyVTU5ZE1PMmJ4dDZWeXl2cm9jRXYzVm9yOTdQeTlMVDdicHBRUE1FU2RJVkd6MGZLbzQ1SzlWdC9XZW4zWlpOQ25BUU1jemtqZFovZHY2eE9rUUdQc1QwYk5naWttVnYvNXhjTzg5dzFLTVJzeVdNbEMyeWd5VEpkZWh0eVZVaVY5NENxZkRrekw4aFhkNlNKTG56Rjh1VisvN0pGMWY0aitMNGpKYUd0VkpJeCtjOUUxL1pQQk9LZUVkbGJTMS9idjZiUWUyTWFQMmJiQkZ0elZ0dlRJdzBiSmowd1FmbXJmTjh0V0tGWjFLbGJ0MDg1NXAyN3k3OTYxKyt5NFNGU2JmYzRybTllclgvNVcvS3k2VzZqQ2c1VG55TXF2NEIybnZxQ2grcXo0MTZqdFllUFhwbzdkcTFwcTczZk9TZDRmZnl5eTgvNDlkbVpXWDVYYUptMjdadHh1MkxMNzVZa3JSbnp4NmZjMTREUFY3emZGblVENnRGSzhGYVI5WFBvd3htMDdMVE5ldkE5ejRoNnBaOFpnYVc1SGRJY0UybExxZWFPVUoxWmJPV3htUEhuVlVxY3ptTjBkblRHYmo1YSswdlp6U2h2bFc1M1NweG5mMzFkbXRsWnladUwxdlR5MlJQL09YSkIxeFZzaVdNbFB2d1BLbnFxUDhMbk1lazhycE41bUtMYUNkNyt5bFNhRXU1c2wrVS9jTDdUZHBybkRXM1UzTFZ3Mys3Nm5MSmxtRGdja21yVm5sbUNtN1owbk5ZY0UzVlI4ekt5NlZBczJPKytxcm5uOE9HZWE3cG1wL3YrVUlnSk9Sa2pJYUgrNi9QKzNtQkQ5Ym5qc3NsVmRYRC82Y2tueGx3SVorWmZPc3FwTVovbTJvN3ZMaERodzUxZWp3ek0xTjc5KzQ5NC8zQW1YRzczWllaelNaWTZ5Qzd2RVMvM01rMW55UXB0N0pjdVpXK003NlZ1cHk2YnNzM1BvL1ZQQ1E0a0YrMzZpQkh0VW1VVnZTNFdyTVBaWmk3dy9oQm1vZUU2czFPUDFLM2FITXZTZU91T0NqWG50K2J1czd6bFMzeUl0bVQveVRaVG40b3NyZDVTSkxrcWlxVXUyREoyYSs3eFU5a2IvTTd5UjRsZDk1SGN1Y3ZsQWpXaGhYU1ZQYjJ6OGdXMWRuYzlSNC9MaTFhWk80NnozYzIyOG5ycWJadkwxMVR5em5hVjEzbCtlTlZmZGJnaUFncEtjbHorL3Z2cFd1dmxkcTBrZWJQOTBTdTl4SWIxUStYSkZqUHJmQndhZWhRejVjVEppc3RMZFhHalJ0TlgyOWpVSmRvckMxTUR4MDZKTWx6M2RXNHVEaEpVbUZoWWNERGptTmpZeFVhR2lxWHk2Vzh2RHk1M1c0VkZRWCtYQW56T0J3T2RlL2VYYzJhTld2b1haRkVzSjVXZG5tSlJwMDRMeE9CbldwRU5OQWh3UTkrbjZZOVpVVWEyYkt0U2wxT1JkbzkzN3c1Wk5QRXBJdTB1T0NBSHZoK2c3SDgrMTB2VjQvb0Z2b3dQMXNQNzkxay9odEFRUFVhcTdzZmxDcHpUVjN2K2NvV2U2MFU0bnRkT1hmK1l0bmloc25lK200NWp5eVRYSUV2bmw3ck9oM05aR3Y3aUd3eGd6enJLMWdzMS82L1N6Wkc0QnBVZmNicXh4OEhIaVVNVmphYlp6S2s4SEJwMDZaVFQ2QjBLaDA2bkF6UTNidWx4RVRQWWNBWFhTU2xwVW5lRDNNbDFhNDE3djBpbG1DdGY5NVlUVWd3ZmRXbHBhVktTMHNMZUZrVy9EQTdkdXhRcTFhdGxKS1NJc256cy9aR2JFMU9wMU5KU1VteTIrMktqSXpVenAwN2RmeE1ycFdNTTJhMVdKVUkxbE1pVnV1bSt1SEExV2NEcm0yWkltZWxCalpQVUlqTnBxV0ZoelE4MXZQdDlTL1N2OU5qYlMvV3NxT0h0U1YxU0xWMWVqNHMzQmgzZ1g1NllsbEpHclI1bVE3eHU2a1h4T3E1NHk3YUxGdjhDS25pa0JTV0tFbHk3WDlKZGtjVHVRL09PZU5ZbFNUWlFvM0wxN2p6RnNoMWNJNFVFaVZiaXdFbmwrR1NOdWNXc1hwdXhjV2RQRnczTDgvM3VibHpmVWRFdmJ6WFphM3V4RGwwT25EQTg3UGVzY056WG15blRwNWc5WTdxRlJaNi9sbjkwRWVDdFg0UnF3MHFPVGxaeWNsblBubGNkSFMwdW5mdnJuRHYzMDlKa1pHUjZ0S2x5MmxmMjdScFU2V21wbkpJY0QyeVlxeEtCR3V0aU5XNkdkUWlRZjg2bktuWmh6TVVicmZyeGZhWEJReldyNDhlMXJOWjI0MUprZ3FxS25UL0JSZnBvL3o5UnJCdUt6bW1VVHUrVTJxVEdJWFovTThac2N1bXNHcUhFSE5GMXZwQnJKNWI3cEx0Y2gvNVd1NmlOTmt2ZlBERWcxVnlaZnpsN05kWm1TOTM5dDhrZTVSVXVrc2hsMzdvKzN6cHJzRG54cUorRUt2blhwczJKMi9uNUVpdFdwMjhYMUVST0ZocmF0Lys1Q1ErQnc1NFpoeXVxdktFYUlzV25wajFUa2Jpdlh5Tm85ckhLb0sxL2hDckRhYjZZYnZlODFtZFRxZWNUcWRDUWtLTTgxV3JMMWY5SE5iaTRtSlZWRlNvdExSVU9UazV4c1JLcTFhdGtzMW1VK3lKYXh3WEZ4ZXJyS3pNNTdJMysvZnZWMEpDZ25KeWN1cjNUUVlwcThhcVJMQUdSS3pXM2U4djdLSzNEKzFWNjdBSXZkVGhNdldJYnFIM2NyTjBhMHZQaDRWNXVmczBzbVZiM1pXWW92WVIwZnB6NWxidHJ5alZ0cEpqK2pCdnY3SURUSnEwcnFqUTV4cXJIQko4N2hDckRhQXlUNjU5VTJTTEdYTDZaYytBKytqS0U3ZHNubEZhZTdqa2RzbGRzbFd1ck9tbWJndW5RS3cyREcrd0hqbmllN2p1bWVqVDUrVHR5eTd6L0tuT08xdHFaYVdVbmUyNVhYMUNHb3RNVnRMb0VLc055anRiY0Z4Y25McDE2eWJKTStOdmZuNisyclJwWTB5UTVGMU9rbnIwNktHK2ZmdHE5KzdkeXMvUDE4YU5HMVZWVmFYSXlFaGptZkx5Y2lVa0pLaFRwMDZTWlB3ZXFrOTZ0V3ZYTG1Wa1pIQ1pvWHBnNVZpVkNGWS94T3JwSllSR0dMZExYVTdGT3NMMThjWDkxZHdScXAybHgvWFhyRzFHc0w1OUtFTUhLc3IwNEFXZE5LQjVncTdvRnE4cFdkdjF6OE9aZWpwcm04KzZKTWxocy9tTnJ0cFBqS1dHeUs0b3UrODVlQ1V1UGhDWWhWaHRRTzRBSXpFaFRUMlhvUWtrcEprVTNzYjNzV3F6QnR0Q291VU9QVGtCaVd2M2J5VzNVMjVYNmNsdGVaKzNOL3gwOVkwV3Nkb3dJaUk4NTVwSzByNTkvczhIT3ZRM2tMUTAzOG1ZSk04SXEvZGF0MDFQWEo4NlBkMFRzdzZINzhRL2ZLZzJIN0hhNEpvMGFhSldyVm9wNmNSa1pPWGw1U3IwSGhKZlRVUkVoTXJLeWhRZUhxNW16Wm9wSkNURWlNK3FxaXJaVGh3eGw1MmRyZWpvYUhYdDJsVUoxWDZ2blRwMU1rWlo4L0x5akltV2lGWHpXVDFXSllMVkI3RmFOMGxoRVhLNjNTcW9xdEFmTXpicDZYYmQxTndScXB5S1VvM2Z0ZFl2SW1jZTJLMDlaVVY2T3Rtem5QZDgxaUpubFJKQ2ZkYzlzbVZiVFc1N1NjRHQzaENYcEJ2aWtud2VxejRTaTdOSHJGcVBMWGFvN0VtQnIxTnJpeHVta0RqZnljNnFYM2ZWbHZnTGhTVCtvbDczRDZkQnJEYWNkdTFPVG53VUtGanJhc2NPejRSTEJRV2VuM2RwcVNkWWJUYnB4aHM5d1ZwVjVRbmJLNjZRVGt3Z0kwazZlcFJEZ3MxR3JEYW9UcDA2S1RFeDBlZnczc3JLU20zZHV0VzRObXBwNmNtajVuNzg0eC9MNVhMNVJHcEJRWUZzTnB2NjlPbmpNN3JxNVhLNWxKbVpLYWZUcVppWUdNWEZ4Um12ajQrUFY1czJiWlNSa2VGM1RWZWN2Zk1oVmlXQzFVQ3MxbDFhOFJFOXNXK0xWaDNMVjFaNWljYnNYS09uazd2cG9iMXAybDhSK05xQ254Y2UxUCtPRitpT2hHU3RPcFovanZjWXAwS3NBaVlqVmh0V1ZwYTBjcVhuY2pUZWMwdXJtemN2OERtc3Z6anhKVS8xME55MnpYODV0MXZhc0VFYU9GQmFzOFp6eVBIQmc1NVFycXJ5eE9yS2xmNnZ3OWtqVmh0Y1ptYW00dVBqRlJJU292THljaDA4ZUZEWjJkaytJNTU1ZVhuYXYzKy9FaE1UNVhBNFpMZmI1WGE3VlY1ZXJ1Ky8vOTY0cG1kdWJxN2F0bTByU1Nvcks5UHg0OGRWV0ZpbzNOeGNZMzFaV1ZteTIrMXEzcnk1NHVMaUZCc2JxOGpJU09YVm5FUU5aKzE4aVZWSnNybmRidmZwRjJ2Y2lGWHp2ZEhwUjVLa1J6TTJuL0xuR21henEwTmtFMG5TOWhKbUxUM1hpRlVMc1lXZXZMek5XVTZJWkl1OXpuT2pKRjN1c295NnZTaThqUkZXN3NJdnoycTdxSVpZRFI3UjBmdyt6Z1ZpMVRLaW9xSmtzOWxVL0FQL3ZYYzRISEk0SEtxb3FEQkdaK3NpTkRTVVE0Sk5jajdGcWtTd0Vxc0lXc1FxWURKaUZUQVhzUXFZN255TFZVbnl2M1pJRUNGV0VheUlWY0JreENwZ0xtSVZNTjM1R0t0U0VBY3JzWXBnUmF3Q0ppTldBWE1ScTREcHp0ZFlsWUkwV0lsVkJDdGlGVEFac1FxWWkxZ0ZUSGMreDZvVWhNRktyQ0pZRWF1QXlZaFZ3RnpFS21DNjh6MVdwU0FMVm1JVndZcFlCVXhHckFMbUlsWUIweldHV0pXQ0tGaUpWUVFyWWhVd0diRUttSXRZQlV6WFdHSlZDcEpnSlZZUnJJaFZ3R1RFS21BdVloVXdYV09LVlNrSWdwVllSYkFpVmdHVEVhdUF1WWhWd0hTTkxWYWxSaDZzeENxQ0ZiRUttSXhZQmN4RnJBS21hNHl4S2pYaVlDVldFYXlJVmNCa3hDcGdMbUlWTUYxampWV3BrUVlyc1lwZ1Jhd0NKaU5XQVhNUnE0RHBHbk9zU28wd1dJbFZCQ3RpRlRBWnNRcVlpMWdGVE5mWVkxVnFaTUZLckNKWUVhdUF5WWhWd0Z6RUttQzZZSWhWcVJFRks3R0tZRVdzQWlZalZnRnpFYXVBNllJbFZpWEo1bmE3M1EyOUV3QUFBQUFBMU5Sb1JsZ0JBQUFBQUkwTHdRb0FBQUFBc0NTQ0ZRQUFBQUJnU1FRckFBQUFBTUNTQ0ZZQUFBQUFnQ1VSckFBQUFBQUFTeUpZQVFBQUFBQ1dSTEFDQUFBQUFDeUpZQVVBQUFBQVdCTEJDZ0FBQUFDd0pJSVZBQUFBQUdCSkJDc0FBQUFBd0pJSVZnQUFBQUNBSlJHc0FBQUFBQUJMSWxnQkFBQUFBSlpFc0FJQUFBQUFMSWxnQlFBQUFBQllFc0VLQUFBQUFMQWtnaFVBQUFBQVlFa0VLd0FBQUFEQWtnaFdBQUFBQUlBbEVhd0FBQUFBQUVzaVdBRUFBQUFBbGtTd0FnQUFBQUFzaVdBRkFBQUFBRmdTd1FvQUFBQUFzQ1NDRlFBQUFBQmdTUVFyQUFBQUFNQ1NDRllBQUFBQWdDVVJyQUFBQUFBQVN5SllBUUFBQUFDV1JMQUNBQUFBQUN6cC93R3d0QjltaDBjdHJRQUFBQUJKUlU1RXJrSmdnZz09IiwKCSJUaGVtZSIgOiAiIiwKCSJUeXBlIiA6ICJmbG93IiwKCSJWZXJzaW9uIiA6ICIxIgp9Cg=="/>
    </extobj>
  </extobjs>
</s:customData>
</file>

<file path=customXml/itemProps14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4308</Words>
  <Application>WPS 演示</Application>
  <PresentationFormat>宽屏</PresentationFormat>
  <Paragraphs>1258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59" baseType="lpstr">
      <vt:lpstr>Arial</vt:lpstr>
      <vt:lpstr>宋体</vt:lpstr>
      <vt:lpstr>Wingdings</vt:lpstr>
      <vt:lpstr>Wingdings</vt:lpstr>
      <vt:lpstr>微软雅黑 Light</vt:lpstr>
      <vt:lpstr>Century Gothic</vt:lpstr>
      <vt:lpstr>苏新诗柳楷简</vt:lpstr>
      <vt:lpstr>微软雅黑</vt:lpstr>
      <vt:lpstr>方正大标宋简体</vt:lpstr>
      <vt:lpstr>思源黑体 CN Heavy</vt:lpstr>
      <vt:lpstr>黑体</vt:lpstr>
      <vt:lpstr>思源黑体 CN Light</vt:lpstr>
      <vt:lpstr>汉仪清雅体繁</vt:lpstr>
      <vt:lpstr>汉仪良品线简</vt:lpstr>
      <vt:lpstr>等线</vt:lpstr>
      <vt:lpstr>汉仪糯米团简</vt:lpstr>
      <vt:lpstr>思源黑体 CN Regular</vt:lpstr>
      <vt:lpstr>思源黑体</vt:lpstr>
      <vt:lpstr>Arial Unicode MS</vt:lpstr>
      <vt:lpstr>微软雅黑light</vt:lpstr>
      <vt:lpstr>楷体</vt:lpstr>
      <vt:lpstr>汉仪书宋一简</vt:lpstr>
      <vt:lpstr>汉仪细中圆简</vt:lpstr>
      <vt:lpstr>Calibri</vt:lpstr>
      <vt:lpstr>Microsoft YaHei UI Light</vt:lpstr>
      <vt:lpstr>Yu Gothic UI Semibold</vt:lpstr>
      <vt:lpstr>Bahnschrift SemiLight Condensed</vt:lpstr>
      <vt:lpstr>Cambria Math</vt:lpstr>
      <vt:lpstr>Arial Black</vt:lpstr>
      <vt:lpstr>Microsoft JhengHei UI Light</vt:lpstr>
      <vt:lpstr>华文新魏</vt:lpstr>
      <vt:lpstr>华文彩云</vt:lpstr>
      <vt:lpstr>华文楷体</vt:lpstr>
      <vt:lpstr>MS PGothic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YC</cp:lastModifiedBy>
  <cp:revision>55</cp:revision>
  <dcterms:created xsi:type="dcterms:W3CDTF">2023-06-17T00:40:00Z</dcterms:created>
  <dcterms:modified xsi:type="dcterms:W3CDTF">2023-07-03T01:04:03Z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v1.0_mb_FpOFQonI8X7bYgrJY9vY5A==</vt:lpwstr>
  </property>
  <property fmtid="{D5CDD505-2E9C-101B-9397-08002B2CF9AE}" pid="4" name="ICV">
    <vt:lpwstr>6DD87B13BFCA41D9B0A9F876D6747BE5_11</vt:lpwstr>
  </property>
</Properties>
</file>