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7" r:id="rId3"/>
    <p:sldId id="258" r:id="rId4"/>
    <p:sldId id="259" r:id="rId5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19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A13006-FD30-4F3A-A13B-1B8D3A26113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24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451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3627D9-F9A5-46C6-96C1-A9258ECF966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65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861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22832B4-F932-4B6F-8D55-E1C0F344D73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86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065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FC3BF73-0FCB-40D2-9AA4-5788117455B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40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FCC95E-C4A4-465B-BBA8-54493466EFC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60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272F87-0F7A-483C-9418-4C8173DB488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813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7C2F956-F289-4158-8DE2-E2750E49200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017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0179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B2E01C76-8449-4801-9656-F5FC5891A886}" type="slidenum">
              <a:rPr lang="zh-CN" altLang="en-US" sz="1200">
                <a:latin typeface="等线" charset="-122"/>
                <a:ea typeface="等线" charset="-122"/>
              </a:rPr>
            </a:fld>
            <a:endParaRPr lang="en-US" altLang="zh-CN" sz="1200">
              <a:latin typeface="等线" charset="-122"/>
              <a:ea typeface="等线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222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017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77CE0C6-F71C-4CE5-829D-E3F060ECA30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42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222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64923E-5EFC-44D1-B419-E602E9C1CF1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63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837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F1CC26-FC9D-499F-902C-6F6CCDAAA11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04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246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C4059BA-402A-4371-80EF-D7ADB600A50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2.png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4"/>
          <p:cNvPicPr>
            <a:picLocks noChangeAspect="1"/>
          </p:cNvPicPr>
          <p:nvPr/>
        </p:nvPicPr>
        <p:blipFill>
          <a:blip r:embed="rId1"/>
          <a:srcRect l="4549" r="4256"/>
          <a:stretch>
            <a:fillRect/>
          </a:stretch>
        </p:blipFill>
        <p:spPr bwMode="auto">
          <a:xfrm>
            <a:off x="-2862263" y="-2540000"/>
            <a:ext cx="18913476" cy="1126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1974850" y="825500"/>
            <a:ext cx="8107363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  王</a:t>
            </a:r>
            <a:endParaRPr lang="zh-CN" altLang="en-US" sz="96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07388" y="1554163"/>
            <a:ext cx="1450975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Calibri" panose="020F0502020204030204" charset="0"/>
              </a:rPr>
              <a:t>杨绛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16" name="PA_十字形 9" descr="e7d195523061f1c0d318120d6aeaf1b6ccceb6ba3da59c0775C5DE19DDDEBC09ED96DBD9900D9848D623ECAD1D4904B78047D0015C22C8BE97228BE8B5BFF08FE7A3AE04126DA07312A96C0F69F9BAB7B8762A2F02ECB167EB1D3D935132D44A03185F23F8625673A228DA0C7DA620D0616217B810CE4DCA0BDC2CD812D5F48220C6184BA351E466"/>
          <p:cNvSpPr/>
          <p:nvPr>
            <p:custDataLst>
              <p:tags r:id="rId2"/>
            </p:custDataLst>
          </p:nvPr>
        </p:nvSpPr>
        <p:spPr>
          <a:xfrm>
            <a:off x="350838" y="300038"/>
            <a:ext cx="241300" cy="241300"/>
          </a:xfrm>
          <a:prstGeom prst="plus">
            <a:avLst>
              <a:gd name="adj" fmla="val 4369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58825" y="374650"/>
            <a:ext cx="90488" cy="9207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8918" name="Picture 2" descr="图片1"/>
          <p:cNvPicPr>
            <a:picLocks noChangeAspect="1" noChangeArrowheads="1"/>
          </p:cNvPicPr>
          <p:nvPr/>
        </p:nvPicPr>
        <p:blipFill>
          <a:blip r:embed="rId3"/>
          <a:srcRect l="-1695" t="4834" r="1695" b="13835"/>
          <a:stretch>
            <a:fillRect/>
          </a:stretch>
        </p:blipFill>
        <p:spPr bwMode="auto">
          <a:xfrm>
            <a:off x="2351088" y="2581275"/>
            <a:ext cx="7621587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椭圆 24"/>
          <p:cNvSpPr/>
          <p:nvPr/>
        </p:nvSpPr>
        <p:spPr>
          <a:xfrm>
            <a:off x="973138" y="374650"/>
            <a:ext cx="90487" cy="9207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196975" y="374650"/>
            <a:ext cx="92075" cy="9207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PA_十字形 9" descr="e7d195523061f1c0d318120d6aeaf1b6ccceb6ba3da59c0775C5DE19DDDEBC09ED96DBD9900D9848D623ECAD1D4904B78047D0015C22C8BE97228BE8B5BFF08FE7A3AE04126DA07312A96C0F69F9BAB7B8762A2F02ECB167EB1D3D935132D44A03185F23F8625673A228DA0C7DA620D0616217B810CE4DCA0BDC2CD812D5F48220C6184BA351E466"/>
          <p:cNvSpPr/>
          <p:nvPr>
            <p:custDataLst>
              <p:tags r:id="rId4"/>
            </p:custDataLst>
          </p:nvPr>
        </p:nvSpPr>
        <p:spPr>
          <a:xfrm>
            <a:off x="11720513" y="300038"/>
            <a:ext cx="241300" cy="241300"/>
          </a:xfrm>
          <a:prstGeom prst="plus">
            <a:avLst>
              <a:gd name="adj" fmla="val 4369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8922" name="组合 31"/>
          <p:cNvGrpSpPr/>
          <p:nvPr/>
        </p:nvGrpSpPr>
        <p:grpSpPr bwMode="auto">
          <a:xfrm>
            <a:off x="10996613" y="374650"/>
            <a:ext cx="530225" cy="92075"/>
            <a:chOff x="3303559" y="581091"/>
            <a:chExt cx="529961" cy="91861"/>
          </a:xfrm>
        </p:grpSpPr>
        <p:sp>
          <p:nvSpPr>
            <p:cNvPr id="29" name="椭圆 28"/>
            <p:cNvSpPr/>
            <p:nvPr/>
          </p:nvSpPr>
          <p:spPr>
            <a:xfrm>
              <a:off x="3303559" y="581091"/>
              <a:ext cx="90442" cy="9186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517764" y="581091"/>
              <a:ext cx="92029" cy="9186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743077" y="581091"/>
              <a:ext cx="90443" cy="9186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376" y="7412992"/>
            <a:ext cx="12192000" cy="5833241"/>
          </a:xfrm>
          <a:prstGeom prst="rect">
            <a:avLst/>
          </a:prstGeom>
          <a:blipFill>
            <a:blip r:embed="rId1"/>
            <a:stretch>
              <a:fillRect t="-40000" r="-15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双波形 2"/>
          <p:cNvSpPr/>
          <p:nvPr/>
        </p:nvSpPr>
        <p:spPr>
          <a:xfrm>
            <a:off x="0" y="-2508250"/>
            <a:ext cx="13114338" cy="8315325"/>
          </a:xfrm>
          <a:prstGeom prst="doubleWave">
            <a:avLst>
              <a:gd name="adj1" fmla="val 3973"/>
              <a:gd name="adj2" fmla="val -180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16200000" sx="101000" sy="101000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750888" y="1130300"/>
            <a:ext cx="10398125" cy="1447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    老王为什么对我们一家那么好，临死之前还要送来香油和鸡蛋？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柳公权楷书" charset="-122"/>
              <a:sym typeface="+mn-ea"/>
            </a:endParaRPr>
          </a:p>
        </p:txBody>
      </p:sp>
      <p:grpSp>
        <p:nvGrpSpPr>
          <p:cNvPr id="24" name="组合 23"/>
          <p:cNvGrpSpPr/>
          <p:nvPr/>
        </p:nvGrpSpPr>
        <p:grpSpPr bwMode="auto">
          <a:xfrm>
            <a:off x="1062038" y="2578100"/>
            <a:ext cx="5108575" cy="711480"/>
            <a:chOff x="2172" y="4885"/>
            <a:chExt cx="8047" cy="943"/>
          </a:xfrm>
        </p:grpSpPr>
        <p:sp>
          <p:nvSpPr>
            <p:cNvPr id="20" name="矩形: 圆角 5"/>
            <p:cNvSpPr/>
            <p:nvPr/>
          </p:nvSpPr>
          <p:spPr>
            <a:xfrm>
              <a:off x="2172" y="4885"/>
              <a:ext cx="1030" cy="943"/>
            </a:xfrm>
            <a:prstGeom prst="roundRect">
              <a:avLst/>
            </a:prstGeom>
            <a:noFill/>
            <a:ln>
              <a:solidFill>
                <a:srgbClr val="6C66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442" y="4971"/>
              <a:ext cx="6777" cy="856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indent="304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我</a:t>
              </a:r>
              <a:r>
                <a:rPr lang="zh-CN" altLang="en-US" sz="36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常坐</a:t>
              </a: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老王的三轮；</a:t>
              </a: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 bwMode="auto">
          <a:xfrm>
            <a:off x="1041400" y="3494088"/>
            <a:ext cx="6756400" cy="655637"/>
            <a:chOff x="2172" y="4885"/>
            <a:chExt cx="10642" cy="1031"/>
          </a:xfrm>
        </p:grpSpPr>
        <p:sp>
          <p:nvSpPr>
            <p:cNvPr id="26" name="矩形: 圆角 5"/>
            <p:cNvSpPr/>
            <p:nvPr/>
          </p:nvSpPr>
          <p:spPr>
            <a:xfrm>
              <a:off x="2172" y="4885"/>
              <a:ext cx="1030" cy="1031"/>
            </a:xfrm>
            <a:prstGeom prst="roundRect">
              <a:avLst/>
            </a:prstGeom>
            <a:noFill/>
            <a:ln>
              <a:solidFill>
                <a:srgbClr val="6C66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442" y="4892"/>
              <a:ext cx="9372" cy="101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indent="304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杨绛女儿给老王</a:t>
              </a:r>
              <a:r>
                <a:rPr lang="zh-CN" altLang="en-US" sz="36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大瓶</a:t>
              </a: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鱼肝油；</a:t>
              </a: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 bwMode="auto">
          <a:xfrm>
            <a:off x="1035050" y="4356100"/>
            <a:ext cx="4284663" cy="654050"/>
            <a:chOff x="2172" y="4885"/>
            <a:chExt cx="6749" cy="1031"/>
          </a:xfrm>
        </p:grpSpPr>
        <p:sp>
          <p:nvSpPr>
            <p:cNvPr id="29" name="矩形: 圆角 5"/>
            <p:cNvSpPr/>
            <p:nvPr/>
          </p:nvSpPr>
          <p:spPr>
            <a:xfrm>
              <a:off x="2172" y="4885"/>
              <a:ext cx="1030" cy="1031"/>
            </a:xfrm>
            <a:prstGeom prst="roundRect">
              <a:avLst/>
            </a:prstGeom>
            <a:noFill/>
            <a:ln>
              <a:solidFill>
                <a:srgbClr val="6C66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442" y="4893"/>
              <a:ext cx="5479" cy="101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indent="304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不要</a:t>
              </a: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减半收费；</a:t>
              </a: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  <p:pic>
        <p:nvPicPr>
          <p:cNvPr id="21" name="图片 20" descr="ac1fd51d6de0029587f462ede567c4a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53438" y="3613150"/>
            <a:ext cx="2519362" cy="257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9012238" y="4221163"/>
            <a:ext cx="140176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9600">
                <a:solidFill>
                  <a:schemeClr val="bg1"/>
                </a:solidFill>
                <a:latin typeface="方正鲁迅行书 简" charset="-122"/>
                <a:ea typeface="方正鲁迅行书 简" charset="-122"/>
              </a:rPr>
              <a:t>善</a:t>
            </a:r>
            <a:endParaRPr lang="zh-CN" altLang="en-US" sz="9600">
              <a:solidFill>
                <a:schemeClr val="bg1"/>
              </a:solidFill>
              <a:latin typeface="方正鲁迅行书 简" charset="-122"/>
              <a:ea typeface="方正鲁迅行书 简" charset="-122"/>
            </a:endParaRPr>
          </a:p>
        </p:txBody>
      </p:sp>
      <p:grpSp>
        <p:nvGrpSpPr>
          <p:cNvPr id="34" name="组合 33"/>
          <p:cNvGrpSpPr/>
          <p:nvPr/>
        </p:nvGrpSpPr>
        <p:grpSpPr bwMode="auto">
          <a:xfrm>
            <a:off x="1034733" y="5153025"/>
            <a:ext cx="6859587" cy="654050"/>
            <a:chOff x="2172" y="4885"/>
            <a:chExt cx="10804" cy="1031"/>
          </a:xfrm>
        </p:grpSpPr>
        <p:sp>
          <p:nvSpPr>
            <p:cNvPr id="35" name="矩形: 圆角 5"/>
            <p:cNvSpPr/>
            <p:nvPr/>
          </p:nvSpPr>
          <p:spPr>
            <a:xfrm>
              <a:off x="2172" y="4885"/>
              <a:ext cx="1030" cy="1031"/>
            </a:xfrm>
            <a:prstGeom prst="roundRect">
              <a:avLst/>
            </a:prstGeom>
            <a:noFill/>
            <a:ln>
              <a:solidFill>
                <a:srgbClr val="6C66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442" y="4893"/>
              <a:ext cx="9534" cy="101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indent="304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送默存去医院，</a:t>
              </a:r>
              <a:r>
                <a:rPr lang="zh-CN" altLang="en-US" sz="36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一定要给</a:t>
              </a: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他钱</a:t>
              </a: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 bwMode="auto">
          <a:xfrm>
            <a:off x="1041400" y="5957888"/>
            <a:ext cx="5057775" cy="654050"/>
            <a:chOff x="2172" y="4885"/>
            <a:chExt cx="7966" cy="1031"/>
          </a:xfrm>
        </p:grpSpPr>
        <p:sp>
          <p:nvSpPr>
            <p:cNvPr id="38" name="矩形: 圆角 5"/>
            <p:cNvSpPr/>
            <p:nvPr/>
          </p:nvSpPr>
          <p:spPr>
            <a:xfrm>
              <a:off x="2172" y="4885"/>
              <a:ext cx="1030" cy="1031"/>
            </a:xfrm>
            <a:prstGeom prst="roundRect">
              <a:avLst/>
            </a:prstGeom>
            <a:noFill/>
            <a:ln>
              <a:solidFill>
                <a:srgbClr val="6C66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5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3442" y="4893"/>
              <a:ext cx="6696" cy="101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indent="304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问</a:t>
              </a: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他是否能维持生活</a:t>
              </a: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40" name="双波形 39"/>
          <p:cNvSpPr/>
          <p:nvPr/>
        </p:nvSpPr>
        <p:spPr>
          <a:xfrm>
            <a:off x="0" y="-641350"/>
            <a:ext cx="13114338" cy="871538"/>
          </a:xfrm>
          <a:prstGeom prst="doubleWave">
            <a:avLst>
              <a:gd name="adj1" fmla="val 7479"/>
              <a:gd name="adj2" fmla="val -180"/>
            </a:avLst>
          </a:prstGeom>
          <a:solidFill>
            <a:srgbClr val="3A6166"/>
          </a:solidFill>
          <a:ln>
            <a:noFill/>
          </a:ln>
          <a:effectLst>
            <a:outerShdw blurRad="127000" dist="38100" dir="16200000" sx="101000" sy="101000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1" name="文本框 40"/>
          <p:cNvSpPr txBox="1"/>
          <p:nvPr/>
        </p:nvSpPr>
        <p:spPr>
          <a:xfrm>
            <a:off x="74613" y="274638"/>
            <a:ext cx="7245350" cy="70802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走近杨绛</a:t>
            </a:r>
            <a:r>
              <a:rPr lang="en-US" altLang="zh-CN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凝视予温情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图片 4"/>
          <p:cNvPicPr>
            <a:picLocks noChangeAspect="1"/>
          </p:cNvPicPr>
          <p:nvPr/>
        </p:nvPicPr>
        <p:blipFill>
          <a:blip r:embed="rId1"/>
          <a:srcRect t="291" r="27972" b="48811"/>
          <a:stretch>
            <a:fillRect/>
          </a:stretch>
        </p:blipFill>
        <p:spPr bwMode="auto">
          <a:xfrm>
            <a:off x="-4843463" y="0"/>
            <a:ext cx="5865813" cy="700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: 圆角 5"/>
          <p:cNvSpPr/>
          <p:nvPr/>
        </p:nvSpPr>
        <p:spPr>
          <a:xfrm>
            <a:off x="1409700" y="239713"/>
            <a:ext cx="10437813" cy="6291262"/>
          </a:xfrm>
          <a:prstGeom prst="roundRect">
            <a:avLst>
              <a:gd name="adj" fmla="val 10735"/>
            </a:avLst>
          </a:prstGeom>
          <a:solidFill>
            <a:srgbClr val="DAE6E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-47625" y="239713"/>
            <a:ext cx="1044575" cy="408781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600" dirty="0">
                <a:solidFill>
                  <a:srgbClr val="252D3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杨绛其人</a:t>
            </a:r>
            <a:endParaRPr lang="zh-CN" altLang="en-US" sz="5600" dirty="0">
              <a:solidFill>
                <a:srgbClr val="252D3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descr="42FCF61D-027A-4EEB-AE06-37A37B028F4D_4_5005_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6100" y="3702685"/>
            <a:ext cx="1871345" cy="2663190"/>
          </a:xfrm>
          <a:prstGeom prst="rect">
            <a:avLst/>
          </a:prstGeom>
        </p:spPr>
      </p:pic>
      <p:pic>
        <p:nvPicPr>
          <p:cNvPr id="4" name="图片 3" descr="BEEDD36C-FD1D-434A-A966-1AC6D1A6F708"/>
          <p:cNvPicPr>
            <a:picLocks noChangeAspect="1"/>
          </p:cNvPicPr>
          <p:nvPr/>
        </p:nvPicPr>
        <p:blipFill>
          <a:blip r:embed="rId3"/>
          <a:srcRect l="16561" t="6951" r="16561" b="3972"/>
          <a:stretch>
            <a:fillRect/>
          </a:stretch>
        </p:blipFill>
        <p:spPr>
          <a:xfrm>
            <a:off x="9402445" y="3541395"/>
            <a:ext cx="2331085" cy="2824480"/>
          </a:xfrm>
          <a:prstGeom prst="rect">
            <a:avLst/>
          </a:prstGeom>
        </p:spPr>
      </p:pic>
      <p:sp>
        <p:nvSpPr>
          <p:cNvPr id="57348" name="矩形 19458"/>
          <p:cNvSpPr>
            <a:spLocks noChangeArrowheads="1"/>
          </p:cNvSpPr>
          <p:nvPr/>
        </p:nvSpPr>
        <p:spPr bwMode="auto">
          <a:xfrm>
            <a:off x="1632268" y="240030"/>
            <a:ext cx="9991725" cy="3943350"/>
          </a:xfrm>
          <a:prstGeom prst="rect">
            <a:avLst/>
          </a:prstGeom>
          <a:noFill/>
          <a:ln w="9525">
            <a:noFill/>
            <a:prstDash val="sysDot"/>
            <a:miter lim="800000"/>
          </a:ln>
        </p:spPr>
        <p:txBody>
          <a:bodyPr anchor="ctr"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大黑简体"/>
              </a:rPr>
              <a:t>杨绛，生于</a:t>
            </a:r>
            <a:r>
              <a:rPr kumimoji="1"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大黑简体"/>
              </a:rPr>
              <a:t>1911</a:t>
            </a:r>
            <a:r>
              <a:rPr kumimoji="1"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大黑简体"/>
              </a:rPr>
              <a:t>年</a:t>
            </a:r>
            <a:endParaRPr kumimoji="1"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方正大黑简体"/>
            </a:endParaRPr>
          </a:p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大黑简体"/>
              </a:rPr>
              <a:t>她是清华学者</a:t>
            </a:r>
            <a:r>
              <a:rPr kumimoji="1"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大黑简体"/>
              </a:rPr>
              <a:t>  </a:t>
            </a:r>
            <a:r>
              <a:rPr kumimoji="1"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大黑简体"/>
              </a:rPr>
              <a:t>一代才女</a:t>
            </a:r>
            <a:endParaRPr kumimoji="1"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方正大黑简体"/>
            </a:endParaRPr>
          </a:p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大黑简体"/>
              </a:rPr>
              <a:t>是</a:t>
            </a:r>
            <a:r>
              <a:rPr kumimoji="1"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大黑简体"/>
              </a:rPr>
              <a:t>《</a:t>
            </a:r>
            <a:r>
              <a:rPr kumimoji="1"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大黑简体"/>
              </a:rPr>
              <a:t>围城</a:t>
            </a:r>
            <a:r>
              <a:rPr kumimoji="1"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大黑简体"/>
              </a:rPr>
              <a:t>》</a:t>
            </a:r>
            <a:r>
              <a:rPr kumimoji="1"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大黑简体"/>
              </a:rPr>
              <a:t>作者钱钟书的夫人</a:t>
            </a:r>
            <a:endParaRPr kumimoji="1"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方正大黑简体"/>
            </a:endParaRPr>
          </a:p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大黑简体"/>
              </a:rPr>
              <a:t>杨绛钱钟书夫妇</a:t>
            </a:r>
            <a:endParaRPr kumimoji="1"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方正大黑简体"/>
            </a:endParaRPr>
          </a:p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大黑简体"/>
              </a:rPr>
              <a:t>是建国初期中国最有学问的高级知识分子</a:t>
            </a:r>
            <a:endParaRPr kumimoji="1"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方正大黑简体"/>
            </a:endParaRPr>
          </a:p>
          <a:p>
            <a:pPr algn="ctr">
              <a:lnSpc>
                <a:spcPct val="90000"/>
              </a:lnSpc>
              <a:spcBef>
                <a:spcPct val="50000"/>
              </a:spcBef>
            </a:pPr>
            <a:endParaRPr kumimoji="1"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方正大黑简体"/>
            </a:endParaRPr>
          </a:p>
        </p:txBody>
      </p:sp>
      <p:pic>
        <p:nvPicPr>
          <p:cNvPr id="5" name="图片 4" descr="9033DC0E-842C-4DC9-A5FB-F23F375BA73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9925" y="3642995"/>
            <a:ext cx="1921510" cy="2722880"/>
          </a:xfrm>
          <a:prstGeom prst="rect">
            <a:avLst/>
          </a:prstGeom>
        </p:spPr>
      </p:pic>
      <p:pic>
        <p:nvPicPr>
          <p:cNvPr id="7" name="图片 6" descr="7292E59B-370D-4F95-8F5C-AC32E69E1C7F_4_5005_c"/>
          <p:cNvPicPr>
            <a:picLocks noChangeAspect="1"/>
          </p:cNvPicPr>
          <p:nvPr/>
        </p:nvPicPr>
        <p:blipFill>
          <a:blip r:embed="rId5"/>
          <a:srcRect l="22895"/>
          <a:stretch>
            <a:fillRect/>
          </a:stretch>
        </p:blipFill>
        <p:spPr>
          <a:xfrm>
            <a:off x="7206615" y="3672840"/>
            <a:ext cx="2052955" cy="266255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图片 4"/>
          <p:cNvPicPr>
            <a:picLocks noChangeAspect="1"/>
          </p:cNvPicPr>
          <p:nvPr/>
        </p:nvPicPr>
        <p:blipFill>
          <a:blip r:embed="rId1"/>
          <a:srcRect t="291" r="27972" b="48811"/>
          <a:stretch>
            <a:fillRect/>
          </a:stretch>
        </p:blipFill>
        <p:spPr bwMode="auto">
          <a:xfrm>
            <a:off x="-4843463" y="0"/>
            <a:ext cx="5865813" cy="700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: 圆角 5"/>
          <p:cNvSpPr/>
          <p:nvPr/>
        </p:nvSpPr>
        <p:spPr>
          <a:xfrm>
            <a:off x="1409700" y="239713"/>
            <a:ext cx="10437813" cy="6291262"/>
          </a:xfrm>
          <a:prstGeom prst="roundRect">
            <a:avLst>
              <a:gd name="adj" fmla="val 10735"/>
            </a:avLst>
          </a:prstGeom>
          <a:solidFill>
            <a:srgbClr val="DAE6E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-49213" y="239713"/>
            <a:ext cx="1046163" cy="408781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600" dirty="0">
                <a:solidFill>
                  <a:srgbClr val="252D3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时代背景</a:t>
            </a:r>
            <a:endParaRPr lang="zh-CN" altLang="en-US" sz="5600" dirty="0">
              <a:solidFill>
                <a:srgbClr val="252D3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8372" name="矩形 19458"/>
          <p:cNvSpPr>
            <a:spLocks noChangeArrowheads="1"/>
          </p:cNvSpPr>
          <p:nvPr/>
        </p:nvSpPr>
        <p:spPr bwMode="auto">
          <a:xfrm>
            <a:off x="1585913" y="631349"/>
            <a:ext cx="9991725" cy="5507990"/>
          </a:xfrm>
          <a:prstGeom prst="rect">
            <a:avLst/>
          </a:prstGeom>
          <a:noFill/>
          <a:ln w="9525">
            <a:noFill/>
            <a:prstDash val="sysDot"/>
            <a:miter lim="800000"/>
          </a:ln>
        </p:spPr>
        <p:txBody>
          <a:bodyPr anchor="ctr">
            <a:spAutoFit/>
          </a:bodyPr>
          <a:lstStyle/>
          <a:p>
            <a:pPr indent="812800" eaLnBrk="1" latinLnBrk="0" hangingPunct="1">
              <a:spcBef>
                <a:spcPts val="0"/>
              </a:spcBef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en-US" altLang="zh-CN" sz="3200">
                <a:latin typeface="宋体" panose="02010600030101010101" pitchFamily="2" charset="-122"/>
                <a:ea typeface="柳公权楷书" charset="-122"/>
              </a:rPr>
              <a:t>1966</a:t>
            </a:r>
            <a:r>
              <a:rPr lang="zh-CN" altLang="en-US" sz="3200">
                <a:latin typeface="宋体" panose="02010600030101010101" pitchFamily="2" charset="-122"/>
                <a:ea typeface="柳公权楷书" charset="-122"/>
              </a:rPr>
              <a:t>年，“文化大革命”爆发，钱钟书、杨绛均被“揪出”，被认为是“资产阶级学术权威”、“反动学术权威”，打入了“牛鬼蛇神”的阵营。有人写大字报诬陷钱钟书轻蔑领袖著作，钱钟书夫妇用事实澄清了诬陷。</a:t>
            </a:r>
            <a:r>
              <a:rPr lang="en-US" altLang="zh-CN" sz="3200">
                <a:latin typeface="宋体" panose="02010600030101010101" pitchFamily="2" charset="-122"/>
                <a:ea typeface="柳公权楷书" charset="-122"/>
              </a:rPr>
              <a:t>1969</a:t>
            </a:r>
            <a:r>
              <a:rPr lang="zh-CN" altLang="en-US" sz="3200">
                <a:latin typeface="宋体" panose="02010600030101010101" pitchFamily="2" charset="-122"/>
                <a:ea typeface="柳公权楷书" charset="-122"/>
              </a:rPr>
              <a:t>年</a:t>
            </a:r>
            <a:r>
              <a:rPr lang="en-US" altLang="zh-CN" sz="3200">
                <a:latin typeface="宋体" panose="02010600030101010101" pitchFamily="2" charset="-122"/>
                <a:ea typeface="柳公权楷书" charset="-122"/>
              </a:rPr>
              <a:t>11</a:t>
            </a:r>
            <a:r>
              <a:rPr lang="zh-CN" altLang="en-US" sz="3200">
                <a:latin typeface="宋体" panose="02010600030101010101" pitchFamily="2" charset="-122"/>
                <a:ea typeface="柳公权楷书" charset="-122"/>
              </a:rPr>
              <a:t>月，钱钟书作为“先遣队”去河南的“五七干校”接受劳动锻炼，</a:t>
            </a:r>
            <a:r>
              <a:rPr lang="en-US" altLang="zh-CN" sz="3200">
                <a:latin typeface="宋体" panose="02010600030101010101" pitchFamily="2" charset="-122"/>
                <a:ea typeface="柳公权楷书" charset="-122"/>
              </a:rPr>
              <a:t>1970</a:t>
            </a:r>
            <a:r>
              <a:rPr lang="zh-CN" altLang="en-US" sz="3200">
                <a:latin typeface="宋体" panose="02010600030101010101" pitchFamily="2" charset="-122"/>
                <a:ea typeface="柳公权楷书" charset="-122"/>
              </a:rPr>
              <a:t>年</a:t>
            </a:r>
            <a:r>
              <a:rPr lang="en-US" altLang="zh-CN" sz="3200">
                <a:latin typeface="宋体" panose="02010600030101010101" pitchFamily="2" charset="-122"/>
                <a:ea typeface="柳公权楷书" charset="-122"/>
              </a:rPr>
              <a:t>7</a:t>
            </a:r>
            <a:r>
              <a:rPr lang="zh-CN" altLang="en-US" sz="3200">
                <a:latin typeface="宋体" panose="02010600030101010101" pitchFamily="2" charset="-122"/>
                <a:ea typeface="柳公权楷书" charset="-122"/>
              </a:rPr>
              <a:t>月，杨绛也来干校，</a:t>
            </a:r>
            <a:r>
              <a:rPr lang="en-US" altLang="zh-CN" sz="3200">
                <a:latin typeface="宋体" panose="02010600030101010101" pitchFamily="2" charset="-122"/>
                <a:ea typeface="柳公权楷书" charset="-122"/>
              </a:rPr>
              <a:t>1970</a:t>
            </a:r>
            <a:r>
              <a:rPr lang="zh-CN" altLang="en-US" sz="3200">
                <a:latin typeface="宋体" panose="02010600030101010101" pitchFamily="2" charset="-122"/>
                <a:ea typeface="柳公权楷书" charset="-122"/>
              </a:rPr>
              <a:t>年</a:t>
            </a:r>
            <a:r>
              <a:rPr lang="en-US" altLang="zh-CN" sz="3200">
                <a:latin typeface="宋体" panose="02010600030101010101" pitchFamily="2" charset="-122"/>
                <a:ea typeface="柳公权楷书" charset="-122"/>
              </a:rPr>
              <a:t>6</a:t>
            </a:r>
            <a:r>
              <a:rPr lang="zh-CN" altLang="en-US" sz="3200">
                <a:latin typeface="宋体" panose="02010600030101010101" pitchFamily="2" charset="-122"/>
                <a:ea typeface="柳公权楷书" charset="-122"/>
              </a:rPr>
              <a:t>月，钱钟书夫妇的女婿德一被迫含冤自杀。</a:t>
            </a:r>
            <a:r>
              <a:rPr lang="en-US" altLang="zh-CN" sz="3200">
                <a:latin typeface="宋体" panose="02010600030101010101" pitchFamily="2" charset="-122"/>
                <a:ea typeface="柳公权楷书" charset="-122"/>
              </a:rPr>
              <a:t>1972</a:t>
            </a:r>
            <a:r>
              <a:rPr lang="zh-CN" altLang="en-US" sz="3200">
                <a:latin typeface="宋体" panose="02010600030101010101" pitchFamily="2" charset="-122"/>
                <a:ea typeface="柳公权楷书" charset="-122"/>
              </a:rPr>
              <a:t>年</a:t>
            </a:r>
            <a:r>
              <a:rPr lang="en-US" altLang="zh-CN" sz="3200">
                <a:latin typeface="宋体" panose="02010600030101010101" pitchFamily="2" charset="-122"/>
                <a:ea typeface="柳公权楷书" charset="-122"/>
              </a:rPr>
              <a:t>3</a:t>
            </a:r>
            <a:r>
              <a:rPr lang="zh-CN" altLang="en-US" sz="3200">
                <a:latin typeface="宋体" panose="02010600030101010101" pitchFamily="2" charset="-122"/>
                <a:ea typeface="柳公权楷书" charset="-122"/>
              </a:rPr>
              <a:t>月，钱钟书夫妇由干校回家，遭到了住在他们家的“革命男女”的毒打、迫害在外过了三年的流亡生活，</a:t>
            </a:r>
            <a:r>
              <a:rPr lang="en-US" altLang="zh-CN" sz="3200">
                <a:latin typeface="宋体" panose="02010600030101010101" pitchFamily="2" charset="-122"/>
                <a:ea typeface="柳公权楷书" charset="-122"/>
              </a:rPr>
              <a:t>1977</a:t>
            </a:r>
            <a:r>
              <a:rPr lang="zh-CN" altLang="en-US" sz="3200">
                <a:latin typeface="宋体" panose="02010600030101010101" pitchFamily="2" charset="-122"/>
                <a:ea typeface="柳公权楷书" charset="-122"/>
              </a:rPr>
              <a:t>年</a:t>
            </a:r>
            <a:r>
              <a:rPr lang="en-US" altLang="zh-CN" sz="3200">
                <a:latin typeface="宋体" panose="02010600030101010101" pitchFamily="2" charset="-122"/>
                <a:ea typeface="柳公权楷书" charset="-122"/>
              </a:rPr>
              <a:t>2</a:t>
            </a:r>
            <a:r>
              <a:rPr lang="zh-CN" altLang="en-US" sz="3200">
                <a:latin typeface="宋体" panose="02010600030101010101" pitchFamily="2" charset="-122"/>
                <a:ea typeface="柳公权楷书" charset="-122"/>
              </a:rPr>
              <a:t>月才搬入三里河新居。“文化大革命”期间，杨绛一家人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柳公权楷书" charset="-122"/>
              </a:rPr>
              <a:t>受尽了屈辱和蹂躏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</a:rPr>
              <a:t>。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柳公权楷书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87325" y="1049338"/>
            <a:ext cx="8829675" cy="18161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柳公权楷书" charset="-122"/>
                <a:ea typeface="柳公权楷书" charset="-122"/>
                <a:cs typeface="柳公权楷书" charset="-122"/>
              </a:rPr>
              <a:t>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</a:rPr>
              <a:t>有一天，我在家听到敲门，开门看见老王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</a:rPr>
              <a:t>直僵僵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</a:rPr>
              <a:t>地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</a:rPr>
              <a:t>镶嵌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</a:rPr>
              <a:t>在门框里。往常他坐在蹬三轮的座上，或抱着冰伛着身子进我家来，不显得那么高。也许他平时不那么瘦，也不那么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</a:rPr>
              <a:t>直僵僵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</a:rPr>
              <a:t>的。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柳公权楷书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7325" y="2865438"/>
            <a:ext cx="8829675" cy="1816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柳公权楷书" charset="-122"/>
                <a:ea typeface="柳公权楷书" charset="-122"/>
                <a:cs typeface="柳公权楷书" charset="-122"/>
              </a:rPr>
              <a:t>  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他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面如死灰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两只眼上都结着一层翳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，分不清哪一只瞎，哪一只不瞎。说得可笑些，他简直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像棺材里爬出来的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，就像我想象里的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僵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尸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骷髅上绷着一层枯黄的干皮，打上一棍就会散成一堆白骨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 dirty="0">
              <a:latin typeface="柳公权楷书" charset="-122"/>
              <a:ea typeface="柳公权楷书" charset="-122"/>
              <a:cs typeface="柳公权楷书" charset="-122"/>
            </a:endParaRPr>
          </a:p>
        </p:txBody>
      </p:sp>
      <p:sp>
        <p:nvSpPr>
          <p:cNvPr id="59395" name="矩形 2"/>
          <p:cNvSpPr>
            <a:spLocks noChangeArrowheads="1"/>
          </p:cNvSpPr>
          <p:nvPr/>
        </p:nvSpPr>
        <p:spPr bwMode="auto">
          <a:xfrm>
            <a:off x="187325" y="4611688"/>
            <a:ext cx="10498138" cy="2246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他一手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拿着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布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一手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攥着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钱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滞笨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地转过身子。我忙去给他开了门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站在楼梯口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看他</a:t>
            </a: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直着脚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一级一级下楼去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直担心他半楼梯摔倒。等到听不见脚步声，我回屋才感到抱歉，没请他坐坐喝口茶水。可是我害怕得糊涂了。那</a:t>
            </a: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直僵僵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的身体好像不能坐，稍一弯曲就会散成一堆骨头。我不能想象他是怎么回家的。</a:t>
            </a:r>
            <a:endParaRPr lang="zh-CN" altLang="en-US" sz="2800">
              <a:latin typeface="柳公权楷书" charset="-122"/>
              <a:ea typeface="柳公权楷书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rcRect b="6386"/>
          <a:stretch>
            <a:fillRect/>
          </a:stretch>
        </p:blipFill>
        <p:spPr>
          <a:xfrm>
            <a:off x="9017000" y="-469900"/>
            <a:ext cx="3792538" cy="5081588"/>
          </a:xfrm>
          <a:prstGeom prst="rect">
            <a:avLst/>
          </a:prstGeom>
          <a:effectLst>
            <a:outerShdw blurRad="254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12"/>
          <p:cNvSpPr txBox="1"/>
          <p:nvPr/>
        </p:nvSpPr>
        <p:spPr>
          <a:xfrm>
            <a:off x="187325" y="155575"/>
            <a:ext cx="8594725" cy="70802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走进杨绛和老王</a:t>
            </a:r>
            <a:r>
              <a:rPr lang="en-US" altLang="zh-CN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仰视道愧怍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6386"/>
          <a:stretch>
            <a:fillRect/>
          </a:stretch>
        </p:blipFill>
        <p:spPr>
          <a:xfrm>
            <a:off x="-173038" y="1327150"/>
            <a:ext cx="3790951" cy="5081588"/>
          </a:xfrm>
          <a:prstGeom prst="rect">
            <a:avLst/>
          </a:prstGeom>
          <a:effectLst>
            <a:outerShdw blurRad="254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" name="矩形 21"/>
          <p:cNvSpPr/>
          <p:nvPr/>
        </p:nvSpPr>
        <p:spPr>
          <a:xfrm>
            <a:off x="4813300" y="1482725"/>
            <a:ext cx="5948363" cy="11715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 </a:t>
            </a:r>
            <a:r>
              <a:rPr lang="en-US" altLang="zh-CN" sz="5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“</a:t>
            </a:r>
            <a:r>
              <a:rPr lang="zh-CN" altLang="en-US" sz="5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我不是要钱。</a:t>
            </a:r>
            <a:r>
              <a:rPr lang="en-US" altLang="zh-CN" sz="5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”</a:t>
            </a:r>
            <a:endParaRPr lang="en-US" altLang="zh-CN" sz="5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柳公权楷书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17913" y="3008313"/>
            <a:ext cx="8339137" cy="169386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思考：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老王要的是什么呢？请你补全。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4572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“我不是要钱，我要</a:t>
            </a:r>
            <a:r>
              <a:rPr lang="en-US" altLang="zh-CN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……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 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”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  </a:t>
            </a:r>
            <a:r>
              <a:rPr lang="zh-CN" altLang="en-US" sz="40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 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 </a:t>
            </a:r>
            <a:r>
              <a:rPr lang="zh-CN" altLang="en-US" sz="40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    </a:t>
            </a:r>
            <a:r>
              <a:rPr lang="zh-CN" altLang="en-US" sz="4000" b="1" i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 </a:t>
            </a:r>
            <a:r>
              <a:rPr lang="zh-CN" altLang="en-US" sz="4000" b="1" i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 </a:t>
            </a:r>
            <a:endParaRPr lang="en-US" altLang="zh-CN" sz="4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柳公权楷书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7325" y="155575"/>
            <a:ext cx="8594725" cy="70802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走进杨绛和老王</a:t>
            </a:r>
            <a:r>
              <a:rPr lang="en-US" altLang="zh-CN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仰视道愧怍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87325" y="1616393"/>
            <a:ext cx="12036425" cy="40925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我也记不起他是怎么说的，反正意思很明白，那是他</a:t>
            </a:r>
            <a:r>
              <a:rPr lang="zh-CN" altLang="en-US" sz="40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送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我们的。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zh-CN" altLang="en-US" sz="40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强笑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:"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老王，这么新鲜的大鸡蛋，都</a:t>
            </a:r>
            <a:r>
              <a:rPr lang="zh-CN" altLang="en-US" sz="40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给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我们吃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?"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我谢了他的好香油，谢了他的大鸡蛋，然后</a:t>
            </a:r>
            <a:r>
              <a:rPr lang="zh-CN" altLang="en-US" sz="40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转身进屋去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我也赶忙解释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:"</a:t>
            </a:r>
            <a:r>
              <a:rPr lang="zh-CN" altLang="en-US" sz="40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我知道，我知道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--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不过你既然来了，就</a:t>
            </a:r>
            <a:r>
              <a:rPr lang="zh-CN" altLang="en-US" sz="40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免得托人捎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了。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"</a:t>
            </a:r>
            <a:endParaRPr lang="en-US" altLang="zh-CN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柳公权楷书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7325" y="155575"/>
            <a:ext cx="8594725" cy="70802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走进杨绛和老王</a:t>
            </a:r>
            <a:r>
              <a:rPr lang="en-US" altLang="zh-CN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仰视道愧怍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6386"/>
          <a:stretch>
            <a:fillRect/>
          </a:stretch>
        </p:blipFill>
        <p:spPr>
          <a:xfrm>
            <a:off x="10072688" y="179388"/>
            <a:ext cx="1693862" cy="2270125"/>
          </a:xfrm>
          <a:prstGeom prst="rect">
            <a:avLst/>
          </a:prstGeom>
          <a:effectLst>
            <a:outerShdw blurRad="254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04825" y="1176338"/>
            <a:ext cx="11199813" cy="4535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noFill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" y="1581150"/>
            <a:ext cx="10802938" cy="3724275"/>
          </a:xfrm>
          <a:prstGeom prst="rect">
            <a:avLst/>
          </a:prstGeom>
          <a:noFill/>
          <a:ln w="38100">
            <a:noFill/>
          </a:ln>
        </p:spPr>
        <p:txBody>
          <a:bodyPr lIns="180000" tIns="180000" rIns="180000" bIns="18000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    但不知为什么，每想起老王，总觉得心上不安。因为吃了他的香油和鸡蛋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?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因为他来表示感谢，我却拿钱去侮辱他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?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都不是。几年过去了，我渐渐明白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: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那是一个</a:t>
            </a:r>
            <a:r>
              <a:rPr lang="zh-CN" altLang="en-US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幸运的人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对一个</a:t>
            </a:r>
            <a:r>
              <a:rPr lang="zh-CN" altLang="en-US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不幸者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的愧怍。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。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柳公权楷书" charset="-122"/>
              <a:sym typeface="+mn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815513" y="1798638"/>
            <a:ext cx="1265237" cy="785812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 w="88900">
                <a:solidFill>
                  <a:srgbClr val="C00000"/>
                </a:solidFill>
              </a:ln>
              <a:noFill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377113" y="4329113"/>
            <a:ext cx="1266825" cy="785812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 w="88900">
                <a:solidFill>
                  <a:srgbClr val="C00000"/>
                </a:solidFill>
              </a:ln>
              <a:noFill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V="1">
            <a:off x="4752975" y="2517775"/>
            <a:ext cx="1125538" cy="260350"/>
          </a:xfrm>
          <a:prstGeom prst="straightConnector1">
            <a:avLst/>
          </a:prstGeom>
          <a:ln w="1016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V="1">
            <a:off x="2298700" y="3332163"/>
            <a:ext cx="1125538" cy="260350"/>
          </a:xfrm>
          <a:prstGeom prst="straightConnector1">
            <a:avLst/>
          </a:prstGeom>
          <a:ln w="1016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3179763" y="1631950"/>
            <a:ext cx="811212" cy="395288"/>
          </a:xfrm>
          <a:prstGeom prst="straightConnector1">
            <a:avLst/>
          </a:prstGeom>
          <a:ln w="1016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4165600" y="3265488"/>
            <a:ext cx="811213" cy="395287"/>
          </a:xfrm>
          <a:prstGeom prst="straightConnector1">
            <a:avLst/>
          </a:prstGeom>
          <a:ln w="1016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187325" y="155575"/>
            <a:ext cx="8594725" cy="70802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走进杨绛和老王</a:t>
            </a:r>
            <a:r>
              <a:rPr lang="en-US" altLang="zh-CN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仰视道愧怍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7594" name="图片 17"/>
          <p:cNvPicPr>
            <a:picLocks noChangeAspect="1"/>
          </p:cNvPicPr>
          <p:nvPr/>
        </p:nvPicPr>
        <p:blipFill>
          <a:blip r:embed="rId1"/>
          <a:srcRect l="4549" r="4256"/>
          <a:stretch>
            <a:fillRect/>
          </a:stretch>
        </p:blipFill>
        <p:spPr bwMode="auto">
          <a:xfrm>
            <a:off x="7938" y="6199188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图片 4"/>
          <p:cNvPicPr>
            <a:picLocks noChangeAspect="1"/>
          </p:cNvPicPr>
          <p:nvPr/>
        </p:nvPicPr>
        <p:blipFill>
          <a:blip r:embed="rId1"/>
          <a:srcRect l="4549" r="4256"/>
          <a:stretch>
            <a:fillRect/>
          </a:stretch>
        </p:blipFill>
        <p:spPr bwMode="auto">
          <a:xfrm>
            <a:off x="-1173480" y="-958850"/>
            <a:ext cx="14540230" cy="817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4" name="文本框 2"/>
          <p:cNvSpPr txBox="1">
            <a:spLocks noChangeArrowheads="1"/>
          </p:cNvSpPr>
          <p:nvPr/>
        </p:nvSpPr>
        <p:spPr bwMode="auto">
          <a:xfrm>
            <a:off x="2043113" y="2806700"/>
            <a:ext cx="8105775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endParaRPr lang="zh-CN" altLang="en-US" sz="7500">
              <a:solidFill>
                <a:srgbClr val="404040"/>
              </a:solidFill>
              <a:latin typeface="印品天逸黑"/>
              <a:ea typeface="印品天逸黑"/>
              <a:cs typeface="印品天逸黑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0080" y="1238250"/>
            <a:ext cx="1091184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1016000" fontAlgn="auto">
              <a:extLst>
                <a:ext uri="{35155182-B16C-46BC-9424-99874614C6A1}">
                  <wpsdc:indentchars xmlns:wpsdc="http://www.wps.cn/officeDocument/2017/drawingmlCustomData" val="200" checksum="1463267244"/>
                </a:ext>
              </a:extLst>
            </a:pPr>
            <a:r>
              <a:rPr lang="zh-CN" altLang="en-US" sz="4000"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我们感谢杨绛先生，她敢于正视黑暗岁月，敢于</a:t>
            </a:r>
            <a:r>
              <a:rPr lang="zh-CN" altLang="en-US" sz="4000">
                <a:solidFill>
                  <a:srgbClr val="C0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自我批判</a:t>
            </a:r>
            <a:r>
              <a:rPr lang="zh-CN" altLang="en-US" sz="4000"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，敢于将渺小的我展示给众人。</a:t>
            </a:r>
            <a:endParaRPr lang="zh-CN" altLang="en-US" sz="4000">
              <a:latin typeface="Kaiti SC Regular" panose="02010600040101010101" charset="-122"/>
              <a:ea typeface="Kaiti SC Regular" panose="02010600040101010101" charset="-122"/>
              <a:cs typeface="Kaiti SC Regular" panose="02010600040101010101" charset="-122"/>
            </a:endParaRPr>
          </a:p>
          <a:p>
            <a:pPr indent="1016000" fontAlgn="auto">
              <a:extLst>
                <a:ext uri="{35155182-B16C-46BC-9424-99874614C6A1}">
                  <wpsdc:indentchars xmlns:wpsdc="http://www.wps.cn/officeDocument/2017/drawingmlCustomData" val="200" checksum="1463267244"/>
                </a:ext>
              </a:extLst>
            </a:pPr>
            <a:r>
              <a:rPr lang="zh-CN" altLang="en-US" sz="4000"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更要感谢老王，他倾其所有的善警醒了杨绛先生，也警醒我们——要做</a:t>
            </a:r>
            <a:r>
              <a:rPr lang="zh-CN" altLang="en-US" sz="4000">
                <a:solidFill>
                  <a:srgbClr val="C0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善良</a:t>
            </a:r>
            <a:r>
              <a:rPr lang="zh-CN" altLang="en-US" sz="4000"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的人，回应他人的</a:t>
            </a:r>
            <a:r>
              <a:rPr lang="zh-CN" altLang="en-US" sz="4000">
                <a:solidFill>
                  <a:srgbClr val="C0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善意</a:t>
            </a:r>
            <a:r>
              <a:rPr lang="zh-CN" altLang="en-US" sz="4000"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，尤其是那些在底层挣扎的小人物朴实的</a:t>
            </a:r>
            <a:r>
              <a:rPr lang="zh-CN" altLang="en-US" sz="4000">
                <a:solidFill>
                  <a:srgbClr val="C0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善良</a:t>
            </a:r>
            <a:r>
              <a:rPr lang="zh-CN" altLang="en-US" sz="4000"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。</a:t>
            </a:r>
            <a:endParaRPr lang="zh-CN" altLang="en-US" sz="4000">
              <a:latin typeface="Kaiti SC Regular" panose="02010600040101010101" charset="-122"/>
              <a:ea typeface="Kaiti SC Regular" panose="02010600040101010101" charset="-122"/>
              <a:cs typeface="Kaiti SC Regular" panose="0201060004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4"/>
          <p:cNvPicPr>
            <a:picLocks noChangeAspect="1"/>
          </p:cNvPicPr>
          <p:nvPr/>
        </p:nvPicPr>
        <p:blipFill>
          <a:blip r:embed="rId1"/>
          <a:srcRect t="291" r="44731" b="48811"/>
          <a:stretch>
            <a:fillRect/>
          </a:stretch>
        </p:blipFill>
        <p:spPr bwMode="auto">
          <a:xfrm>
            <a:off x="-3762375" y="0"/>
            <a:ext cx="7115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2266950" y="44450"/>
            <a:ext cx="1044575" cy="4087813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600" dirty="0">
                <a:solidFill>
                  <a:srgbClr val="252D39"/>
                </a:solidFill>
                <a:latin typeface="喜鹊聚珍体 regular" panose="00000500000000000000" charset="-122"/>
                <a:ea typeface="喜鹊聚珍体 regular" panose="00000500000000000000" charset="-122"/>
              </a:rPr>
              <a:t>字词积累</a:t>
            </a:r>
            <a:endParaRPr lang="zh-CN" altLang="en-US" sz="5600" dirty="0">
              <a:solidFill>
                <a:srgbClr val="252D39"/>
              </a:solidFill>
              <a:latin typeface="喜鹊聚珍体 regular" panose="00000500000000000000" charset="-122"/>
              <a:ea typeface="喜鹊聚珍体 regular" panose="00000500000000000000" charset="-122"/>
            </a:endParaRPr>
          </a:p>
        </p:txBody>
      </p:sp>
      <p:grpSp>
        <p:nvGrpSpPr>
          <p:cNvPr id="39939" name="组合 1"/>
          <p:cNvGrpSpPr/>
          <p:nvPr/>
        </p:nvGrpSpPr>
        <p:grpSpPr bwMode="auto">
          <a:xfrm>
            <a:off x="3973513" y="4394200"/>
            <a:ext cx="1198562" cy="1203325"/>
            <a:chOff x="3818890" y="757162"/>
            <a:chExt cx="1198880" cy="1203401"/>
          </a:xfrm>
        </p:grpSpPr>
        <p:sp>
          <p:nvSpPr>
            <p:cNvPr id="39973" name="矩形 17"/>
            <p:cNvSpPr>
              <a:spLocks noChangeArrowheads="1"/>
            </p:cNvSpPr>
            <p:nvPr/>
          </p:nvSpPr>
          <p:spPr bwMode="auto">
            <a:xfrm>
              <a:off x="3847715" y="757162"/>
              <a:ext cx="680085" cy="5835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2A5258"/>
                  </a:solidFill>
                  <a:latin typeface="微软雅黑" panose="020B0503020204020204" charset="-122"/>
                  <a:ea typeface="微软雅黑" panose="020B0503020204020204" charset="-122"/>
                </a:rPr>
                <a:t>yǔ</a:t>
              </a:r>
              <a:endParaRPr lang="en-US" altLang="zh-CN" sz="3200" b="1">
                <a:solidFill>
                  <a:srgbClr val="2A525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974" name="矩形 1"/>
            <p:cNvSpPr>
              <a:spLocks noChangeArrowheads="1"/>
            </p:cNvSpPr>
            <p:nvPr/>
          </p:nvSpPr>
          <p:spPr bwMode="auto">
            <a:xfrm>
              <a:off x="3818890" y="1253808"/>
              <a:ext cx="1198880" cy="7067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4000">
                  <a:solidFill>
                    <a:srgbClr val="FF0000"/>
                  </a:solidFill>
                  <a:latin typeface="柳公权楷书" charset="-122"/>
                  <a:ea typeface="柳公权楷书" charset="-122"/>
                </a:rPr>
                <a:t>伛</a:t>
              </a:r>
              <a:r>
                <a:rPr lang="zh-CN" altLang="en-US" sz="4000">
                  <a:solidFill>
                    <a:srgbClr val="000000"/>
                  </a:solidFill>
                  <a:latin typeface="柳公权楷书" charset="-122"/>
                  <a:ea typeface="柳公权楷书" charset="-122"/>
                </a:rPr>
                <a:t>着</a:t>
              </a:r>
              <a:endParaRPr lang="zh-CN" altLang="en-US" sz="4000">
                <a:latin typeface="柳公权楷书" charset="-122"/>
                <a:ea typeface="柳公权楷书" charset="-122"/>
              </a:endParaRPr>
            </a:p>
          </p:txBody>
        </p:sp>
      </p:grpSp>
      <p:grpSp>
        <p:nvGrpSpPr>
          <p:cNvPr id="39940" name="组合 5"/>
          <p:cNvGrpSpPr/>
          <p:nvPr/>
        </p:nvGrpSpPr>
        <p:grpSpPr bwMode="auto">
          <a:xfrm>
            <a:off x="8378825" y="4294188"/>
            <a:ext cx="1398588" cy="1192212"/>
            <a:chOff x="7096625" y="768668"/>
            <a:chExt cx="1398723" cy="1192212"/>
          </a:xfrm>
        </p:grpSpPr>
        <p:sp>
          <p:nvSpPr>
            <p:cNvPr id="39971" name="矩形 19"/>
            <p:cNvSpPr>
              <a:spLocks noChangeArrowheads="1"/>
            </p:cNvSpPr>
            <p:nvPr/>
          </p:nvSpPr>
          <p:spPr bwMode="auto">
            <a:xfrm>
              <a:off x="7096625" y="768668"/>
              <a:ext cx="1153795" cy="5835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2A5258"/>
                  </a:solidFill>
                  <a:latin typeface="微软雅黑" panose="020B0503020204020204" charset="-122"/>
                  <a:ea typeface="微软雅黑" panose="020B0503020204020204" charset="-122"/>
                </a:rPr>
                <a:t>zuàn</a:t>
              </a:r>
              <a:endParaRPr lang="en-US" altLang="zh-CN" sz="3200" b="1">
                <a:solidFill>
                  <a:srgbClr val="2A525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972" name="矩形 3"/>
            <p:cNvSpPr>
              <a:spLocks noChangeArrowheads="1"/>
            </p:cNvSpPr>
            <p:nvPr/>
          </p:nvSpPr>
          <p:spPr bwMode="auto">
            <a:xfrm>
              <a:off x="7296468" y="1254125"/>
              <a:ext cx="1198880" cy="7067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4000">
                  <a:solidFill>
                    <a:srgbClr val="FF0000"/>
                  </a:solidFill>
                  <a:latin typeface="柳公权楷书" charset="-122"/>
                  <a:ea typeface="柳公权楷书" charset="-122"/>
                </a:rPr>
                <a:t>攥</a:t>
              </a:r>
              <a:r>
                <a:rPr lang="zh-CN" altLang="en-US" sz="4000">
                  <a:solidFill>
                    <a:srgbClr val="000000"/>
                  </a:solidFill>
                  <a:latin typeface="柳公权楷书" charset="-122"/>
                  <a:ea typeface="柳公权楷书" charset="-122"/>
                </a:rPr>
                <a:t>着</a:t>
              </a:r>
              <a:endParaRPr lang="en-US" altLang="zh-CN" sz="4000">
                <a:solidFill>
                  <a:srgbClr val="000000"/>
                </a:solidFill>
                <a:latin typeface="柳公权楷书" charset="-122"/>
                <a:ea typeface="柳公权楷书" charset="-122"/>
              </a:endParaRPr>
            </a:p>
          </p:txBody>
        </p:sp>
      </p:grpSp>
      <p:grpSp>
        <p:nvGrpSpPr>
          <p:cNvPr id="39941" name="组合 10"/>
          <p:cNvGrpSpPr/>
          <p:nvPr/>
        </p:nvGrpSpPr>
        <p:grpSpPr bwMode="auto">
          <a:xfrm>
            <a:off x="3973513" y="696913"/>
            <a:ext cx="1462087" cy="1168400"/>
            <a:chOff x="7296785" y="2080578"/>
            <a:chExt cx="1462405" cy="1167130"/>
          </a:xfrm>
        </p:grpSpPr>
        <p:sp>
          <p:nvSpPr>
            <p:cNvPr id="39969" name="矩形 20"/>
            <p:cNvSpPr>
              <a:spLocks noChangeArrowheads="1"/>
            </p:cNvSpPr>
            <p:nvPr/>
          </p:nvSpPr>
          <p:spPr bwMode="auto">
            <a:xfrm>
              <a:off x="7565390" y="2080578"/>
              <a:ext cx="1193800" cy="5835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2A5258"/>
                  </a:solidFill>
                  <a:latin typeface="微软雅黑" panose="020B0503020204020204" charset="-122"/>
                  <a:ea typeface="微软雅黑" panose="020B0503020204020204" charset="-122"/>
                </a:rPr>
                <a:t>jiànɡ</a:t>
              </a:r>
              <a:endParaRPr lang="en-US" altLang="zh-CN" sz="3200" b="1">
                <a:solidFill>
                  <a:srgbClr val="2A525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970" name="矩形 5"/>
            <p:cNvSpPr>
              <a:spLocks noChangeArrowheads="1"/>
            </p:cNvSpPr>
            <p:nvPr/>
          </p:nvSpPr>
          <p:spPr bwMode="auto">
            <a:xfrm>
              <a:off x="7296785" y="2540953"/>
              <a:ext cx="1198880" cy="7067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4000">
                  <a:solidFill>
                    <a:srgbClr val="000000"/>
                  </a:solidFill>
                  <a:latin typeface="柳公权楷书" charset="-122"/>
                  <a:ea typeface="柳公权楷书" charset="-122"/>
                </a:rPr>
                <a:t>杨</a:t>
              </a:r>
              <a:r>
                <a:rPr lang="zh-CN" altLang="en-US" sz="4000">
                  <a:solidFill>
                    <a:srgbClr val="FF0000"/>
                  </a:solidFill>
                  <a:latin typeface="柳公权楷书" charset="-122"/>
                  <a:ea typeface="柳公权楷书" charset="-122"/>
                </a:rPr>
                <a:t>绛</a:t>
              </a:r>
              <a:endParaRPr lang="zh-CN" altLang="en-US" sz="4000">
                <a:latin typeface="柳公权楷书" charset="-122"/>
                <a:ea typeface="柳公权楷书" charset="-122"/>
              </a:endParaRPr>
            </a:p>
          </p:txBody>
        </p:sp>
      </p:grpSp>
      <p:grpSp>
        <p:nvGrpSpPr>
          <p:cNvPr id="39942" name="组合 8"/>
          <p:cNvGrpSpPr/>
          <p:nvPr/>
        </p:nvGrpSpPr>
        <p:grpSpPr bwMode="auto">
          <a:xfrm>
            <a:off x="8478838" y="2441575"/>
            <a:ext cx="1198562" cy="1208088"/>
            <a:chOff x="3818890" y="2040693"/>
            <a:chExt cx="1198880" cy="1207332"/>
          </a:xfrm>
        </p:grpSpPr>
        <p:sp>
          <p:nvSpPr>
            <p:cNvPr id="39967" name="矩形 22"/>
            <p:cNvSpPr>
              <a:spLocks noChangeArrowheads="1"/>
            </p:cNvSpPr>
            <p:nvPr/>
          </p:nvSpPr>
          <p:spPr bwMode="auto">
            <a:xfrm>
              <a:off x="4362292" y="2040693"/>
              <a:ext cx="536575" cy="5835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2A5258"/>
                  </a:solidFill>
                  <a:latin typeface="微软雅黑" panose="020B0503020204020204" charset="-122"/>
                  <a:ea typeface="微软雅黑" panose="020B0503020204020204" charset="-122"/>
                </a:rPr>
                <a:t>yì</a:t>
              </a:r>
              <a:endParaRPr lang="en-US" altLang="zh-CN" sz="3200" b="1">
                <a:solidFill>
                  <a:srgbClr val="2A525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968" name="矩形 7"/>
            <p:cNvSpPr>
              <a:spLocks noChangeArrowheads="1"/>
            </p:cNvSpPr>
            <p:nvPr/>
          </p:nvSpPr>
          <p:spPr bwMode="auto">
            <a:xfrm>
              <a:off x="3818890" y="2541270"/>
              <a:ext cx="1198880" cy="7067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4000">
                  <a:solidFill>
                    <a:srgbClr val="000000"/>
                  </a:solidFill>
                  <a:latin typeface="柳公权楷书" charset="-122"/>
                  <a:ea typeface="柳公权楷书" charset="-122"/>
                </a:rPr>
                <a:t>眼</a:t>
              </a:r>
              <a:r>
                <a:rPr lang="zh-CN" altLang="en-US" sz="4000">
                  <a:solidFill>
                    <a:srgbClr val="FF0000"/>
                  </a:solidFill>
                  <a:latin typeface="柳公权楷书" charset="-122"/>
                  <a:ea typeface="柳公权楷书" charset="-122"/>
                </a:rPr>
                <a:t>翳</a:t>
              </a:r>
              <a:endParaRPr lang="zh-CN" altLang="en-US" sz="4000">
                <a:latin typeface="柳公权楷书" charset="-122"/>
                <a:ea typeface="柳公权楷书" charset="-122"/>
              </a:endParaRPr>
            </a:p>
          </p:txBody>
        </p:sp>
      </p:grpSp>
      <p:grpSp>
        <p:nvGrpSpPr>
          <p:cNvPr id="39943" name="组合 7"/>
          <p:cNvGrpSpPr/>
          <p:nvPr/>
        </p:nvGrpSpPr>
        <p:grpSpPr bwMode="auto">
          <a:xfrm>
            <a:off x="10647363" y="842963"/>
            <a:ext cx="1198562" cy="1081087"/>
            <a:chOff x="10748328" y="879693"/>
            <a:chExt cx="1198880" cy="1080870"/>
          </a:xfrm>
        </p:grpSpPr>
        <p:sp>
          <p:nvSpPr>
            <p:cNvPr id="39965" name="矩形 23"/>
            <p:cNvSpPr>
              <a:spLocks noChangeArrowheads="1"/>
            </p:cNvSpPr>
            <p:nvPr/>
          </p:nvSpPr>
          <p:spPr bwMode="auto">
            <a:xfrm>
              <a:off x="11291477" y="879693"/>
              <a:ext cx="572770" cy="5835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2A5258"/>
                  </a:solidFill>
                  <a:latin typeface="微软雅黑" panose="020B0503020204020204" charset="-122"/>
                  <a:ea typeface="微软雅黑" panose="020B0503020204020204" charset="-122"/>
                </a:rPr>
                <a:t>dì</a:t>
              </a:r>
              <a:endParaRPr lang="en-US" altLang="zh-CN" sz="3200" b="1">
                <a:solidFill>
                  <a:srgbClr val="2A525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966" name="矩形 8"/>
            <p:cNvSpPr>
              <a:spLocks noChangeArrowheads="1"/>
            </p:cNvSpPr>
            <p:nvPr/>
          </p:nvSpPr>
          <p:spPr bwMode="auto">
            <a:xfrm>
              <a:off x="10748328" y="1253808"/>
              <a:ext cx="1198880" cy="7067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4000">
                  <a:solidFill>
                    <a:srgbClr val="000000"/>
                  </a:solidFill>
                  <a:latin typeface="柳公权楷书" charset="-122"/>
                  <a:ea typeface="柳公权楷书" charset="-122"/>
                </a:rPr>
                <a:t>取</a:t>
              </a:r>
              <a:r>
                <a:rPr lang="zh-CN" altLang="en-US" sz="4000">
                  <a:solidFill>
                    <a:srgbClr val="FF0000"/>
                  </a:solidFill>
                  <a:latin typeface="柳公权楷书" charset="-122"/>
                  <a:ea typeface="柳公权楷书" charset="-122"/>
                </a:rPr>
                <a:t>缔</a:t>
              </a:r>
              <a:endParaRPr lang="zh-CN" altLang="en-US" sz="4000">
                <a:latin typeface="柳公权楷书" charset="-122"/>
                <a:ea typeface="柳公权楷书" charset="-122"/>
              </a:endParaRPr>
            </a:p>
          </p:txBody>
        </p:sp>
      </p:grpSp>
      <p:grpSp>
        <p:nvGrpSpPr>
          <p:cNvPr id="39944" name="组合 11"/>
          <p:cNvGrpSpPr/>
          <p:nvPr/>
        </p:nvGrpSpPr>
        <p:grpSpPr bwMode="auto">
          <a:xfrm>
            <a:off x="10509250" y="2486025"/>
            <a:ext cx="1473200" cy="1228725"/>
            <a:chOff x="9008745" y="2006283"/>
            <a:chExt cx="1474125" cy="1229042"/>
          </a:xfrm>
        </p:grpSpPr>
        <p:sp>
          <p:nvSpPr>
            <p:cNvPr id="39963" name="矩形 24"/>
            <p:cNvSpPr>
              <a:spLocks noChangeArrowheads="1"/>
            </p:cNvSpPr>
            <p:nvPr/>
          </p:nvSpPr>
          <p:spPr bwMode="auto">
            <a:xfrm>
              <a:off x="9021735" y="2006283"/>
              <a:ext cx="1461135" cy="5835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2A5258"/>
                  </a:solidFill>
                  <a:latin typeface="微软雅黑" panose="020B0503020204020204" charset="-122"/>
                  <a:ea typeface="微软雅黑" panose="020B0503020204020204" charset="-122"/>
                </a:rPr>
                <a:t>kū lóu</a:t>
              </a:r>
              <a:endParaRPr lang="en-US" altLang="zh-CN" sz="3200" b="1">
                <a:solidFill>
                  <a:srgbClr val="2A525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964" name="矩形 9"/>
            <p:cNvSpPr>
              <a:spLocks noChangeArrowheads="1"/>
            </p:cNvSpPr>
            <p:nvPr/>
          </p:nvSpPr>
          <p:spPr bwMode="auto">
            <a:xfrm>
              <a:off x="9008745" y="2528570"/>
              <a:ext cx="1198880" cy="7067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4000">
                  <a:solidFill>
                    <a:srgbClr val="FF0000"/>
                  </a:solidFill>
                  <a:latin typeface="柳公权楷书" charset="-122"/>
                  <a:ea typeface="柳公权楷书" charset="-122"/>
                </a:rPr>
                <a:t>骷髅</a:t>
              </a:r>
              <a:endParaRPr lang="zh-CN" altLang="en-US" sz="4000">
                <a:solidFill>
                  <a:srgbClr val="FF0000"/>
                </a:solidFill>
                <a:latin typeface="柳公权楷书" charset="-122"/>
                <a:ea typeface="柳公权楷书" charset="-122"/>
              </a:endParaRPr>
            </a:p>
          </p:txBody>
        </p:sp>
      </p:grpSp>
      <p:grpSp>
        <p:nvGrpSpPr>
          <p:cNvPr id="39945" name="组合 13"/>
          <p:cNvGrpSpPr/>
          <p:nvPr/>
        </p:nvGrpSpPr>
        <p:grpSpPr bwMode="auto">
          <a:xfrm>
            <a:off x="6221413" y="4392613"/>
            <a:ext cx="1233487" cy="1179512"/>
            <a:chOff x="3818890" y="3296946"/>
            <a:chExt cx="1233662" cy="1179804"/>
          </a:xfrm>
        </p:grpSpPr>
        <p:sp>
          <p:nvSpPr>
            <p:cNvPr id="39961" name="矩形 25"/>
            <p:cNvSpPr>
              <a:spLocks noChangeArrowheads="1"/>
            </p:cNvSpPr>
            <p:nvPr/>
          </p:nvSpPr>
          <p:spPr bwMode="auto">
            <a:xfrm>
              <a:off x="3861292" y="3296946"/>
              <a:ext cx="1191260" cy="7067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2A5258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zhì</a:t>
              </a:r>
              <a:endParaRPr lang="en-US" altLang="zh-CN" sz="3200" b="1">
                <a:solidFill>
                  <a:srgbClr val="2A525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39962" name="矩形 10"/>
            <p:cNvSpPr>
              <a:spLocks noChangeArrowheads="1"/>
            </p:cNvSpPr>
            <p:nvPr/>
          </p:nvSpPr>
          <p:spPr bwMode="auto">
            <a:xfrm>
              <a:off x="3818890" y="3769995"/>
              <a:ext cx="1198880" cy="7067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4000">
                  <a:solidFill>
                    <a:srgbClr val="FF0000"/>
                  </a:solidFill>
                  <a:latin typeface="柳公权楷书" charset="-122"/>
                  <a:ea typeface="柳公权楷书" charset="-122"/>
                </a:rPr>
                <a:t>滞</a:t>
              </a:r>
              <a:r>
                <a:rPr lang="zh-CN" altLang="en-US" sz="4000">
                  <a:solidFill>
                    <a:srgbClr val="000000"/>
                  </a:solidFill>
                  <a:latin typeface="柳公权楷书" charset="-122"/>
                  <a:ea typeface="柳公权楷书" charset="-122"/>
                </a:rPr>
                <a:t>笨</a:t>
              </a:r>
              <a:endParaRPr lang="zh-CN" altLang="en-US" sz="4000">
                <a:latin typeface="柳公权楷书" charset="-122"/>
                <a:ea typeface="柳公权楷书" charset="-122"/>
              </a:endParaRPr>
            </a:p>
          </p:txBody>
        </p:sp>
      </p:grpSp>
      <p:grpSp>
        <p:nvGrpSpPr>
          <p:cNvPr id="39946" name="组合 12"/>
          <p:cNvGrpSpPr/>
          <p:nvPr/>
        </p:nvGrpSpPr>
        <p:grpSpPr bwMode="auto">
          <a:xfrm>
            <a:off x="10521950" y="4370388"/>
            <a:ext cx="1346200" cy="1112837"/>
            <a:chOff x="10748645" y="2121585"/>
            <a:chExt cx="1345412" cy="1113740"/>
          </a:xfrm>
        </p:grpSpPr>
        <p:sp>
          <p:nvSpPr>
            <p:cNvPr id="39959" name="矩形 26"/>
            <p:cNvSpPr>
              <a:spLocks noChangeArrowheads="1"/>
            </p:cNvSpPr>
            <p:nvPr/>
          </p:nvSpPr>
          <p:spPr bwMode="auto">
            <a:xfrm>
              <a:off x="11171402" y="2121585"/>
              <a:ext cx="922655" cy="5835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2A5258"/>
                  </a:solidFill>
                  <a:latin typeface="微软雅黑" panose="020B0503020204020204" charset="-122"/>
                  <a:ea typeface="微软雅黑" panose="020B0503020204020204" charset="-122"/>
                </a:rPr>
                <a:t>zuò</a:t>
              </a:r>
              <a:endParaRPr lang="en-US" altLang="zh-CN" sz="3200" b="1">
                <a:solidFill>
                  <a:srgbClr val="2A525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960" name="矩形 25"/>
            <p:cNvSpPr>
              <a:spLocks noChangeArrowheads="1"/>
            </p:cNvSpPr>
            <p:nvPr/>
          </p:nvSpPr>
          <p:spPr bwMode="auto">
            <a:xfrm>
              <a:off x="10748645" y="2528570"/>
              <a:ext cx="1198880" cy="7067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4000">
                  <a:solidFill>
                    <a:srgbClr val="000000"/>
                  </a:solidFill>
                  <a:latin typeface="柳公权楷书" charset="-122"/>
                  <a:ea typeface="柳公权楷书" charset="-122"/>
                </a:rPr>
                <a:t>愧</a:t>
              </a:r>
              <a:r>
                <a:rPr lang="zh-CN" altLang="en-US" sz="4000">
                  <a:solidFill>
                    <a:srgbClr val="FF0000"/>
                  </a:solidFill>
                  <a:latin typeface="柳公权楷书" charset="-122"/>
                  <a:ea typeface="柳公权楷书" charset="-122"/>
                </a:rPr>
                <a:t>怍</a:t>
              </a:r>
              <a:endParaRPr lang="zh-CN" altLang="en-US" sz="4000">
                <a:latin typeface="柳公权楷书" charset="-122"/>
                <a:ea typeface="柳公权楷书" charset="-122"/>
              </a:endParaRPr>
            </a:p>
          </p:txBody>
        </p:sp>
      </p:grpSp>
      <p:grpSp>
        <p:nvGrpSpPr>
          <p:cNvPr id="39947" name="组合 9"/>
          <p:cNvGrpSpPr/>
          <p:nvPr/>
        </p:nvGrpSpPr>
        <p:grpSpPr bwMode="auto">
          <a:xfrm>
            <a:off x="3978275" y="2484438"/>
            <a:ext cx="1393825" cy="1084262"/>
            <a:chOff x="5507673" y="2151394"/>
            <a:chExt cx="1393389" cy="1083931"/>
          </a:xfrm>
        </p:grpSpPr>
        <p:sp>
          <p:nvSpPr>
            <p:cNvPr id="39957" name="矩形 27"/>
            <p:cNvSpPr>
              <a:spLocks noChangeArrowheads="1"/>
            </p:cNvSpPr>
            <p:nvPr/>
          </p:nvSpPr>
          <p:spPr bwMode="auto">
            <a:xfrm>
              <a:off x="5829817" y="2151394"/>
              <a:ext cx="1071245" cy="5835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2A5258"/>
                  </a:solidFill>
                  <a:latin typeface="微软雅黑" panose="020B0503020204020204" charset="-122"/>
                  <a:ea typeface="微软雅黑" panose="020B0503020204020204" charset="-122"/>
                </a:rPr>
                <a:t>qiàn</a:t>
              </a:r>
              <a:endParaRPr lang="en-US" altLang="zh-CN" sz="3200" b="1">
                <a:solidFill>
                  <a:srgbClr val="2A525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958" name="矩形 26"/>
            <p:cNvSpPr>
              <a:spLocks noChangeArrowheads="1"/>
            </p:cNvSpPr>
            <p:nvPr/>
          </p:nvSpPr>
          <p:spPr bwMode="auto">
            <a:xfrm>
              <a:off x="5507673" y="2528570"/>
              <a:ext cx="1198880" cy="7067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4000">
                  <a:solidFill>
                    <a:srgbClr val="000000"/>
                  </a:solidFill>
                  <a:latin typeface="柳公权楷书" charset="-122"/>
                  <a:ea typeface="柳公权楷书" charset="-122"/>
                </a:rPr>
                <a:t>镶</a:t>
              </a:r>
              <a:r>
                <a:rPr lang="zh-CN" altLang="en-US" sz="4000">
                  <a:solidFill>
                    <a:srgbClr val="FF0000"/>
                  </a:solidFill>
                  <a:latin typeface="柳公权楷书" charset="-122"/>
                  <a:ea typeface="柳公权楷书" charset="-122"/>
                </a:rPr>
                <a:t>嵌</a:t>
              </a:r>
              <a:endParaRPr lang="en-US" altLang="zh-CN" sz="4000">
                <a:solidFill>
                  <a:srgbClr val="000000"/>
                </a:solidFill>
                <a:latin typeface="柳公权楷书" charset="-122"/>
                <a:ea typeface="柳公权楷书" charset="-122"/>
              </a:endParaRPr>
            </a:p>
          </p:txBody>
        </p:sp>
      </p:grpSp>
      <p:grpSp>
        <p:nvGrpSpPr>
          <p:cNvPr id="39948" name="组合 14"/>
          <p:cNvGrpSpPr/>
          <p:nvPr/>
        </p:nvGrpSpPr>
        <p:grpSpPr bwMode="auto">
          <a:xfrm>
            <a:off x="6302375" y="719138"/>
            <a:ext cx="1254125" cy="1192212"/>
            <a:chOff x="5452784" y="3284538"/>
            <a:chExt cx="1254086" cy="1192212"/>
          </a:xfrm>
        </p:grpSpPr>
        <p:sp>
          <p:nvSpPr>
            <p:cNvPr id="39955" name="矩形 28"/>
            <p:cNvSpPr>
              <a:spLocks noChangeArrowheads="1"/>
            </p:cNvSpPr>
            <p:nvPr/>
          </p:nvSpPr>
          <p:spPr bwMode="auto">
            <a:xfrm>
              <a:off x="5452784" y="3284538"/>
              <a:ext cx="1204595" cy="5835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 b="1">
                  <a:solidFill>
                    <a:srgbClr val="2A5258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ɡàn</a:t>
              </a:r>
              <a:endParaRPr lang="en-US" altLang="zh-CN" sz="3200" b="1">
                <a:solidFill>
                  <a:srgbClr val="2A525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39956" name="矩形 27"/>
            <p:cNvSpPr>
              <a:spLocks noChangeArrowheads="1"/>
            </p:cNvSpPr>
            <p:nvPr/>
          </p:nvSpPr>
          <p:spPr bwMode="auto">
            <a:xfrm>
              <a:off x="5507990" y="3769995"/>
              <a:ext cx="1198880" cy="7067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4000">
                  <a:solidFill>
                    <a:srgbClr val="FF0000"/>
                  </a:solidFill>
                  <a:latin typeface="柳公权楷书" charset="-122"/>
                  <a:ea typeface="柳公权楷书" charset="-122"/>
                </a:rPr>
                <a:t>干</a:t>
              </a:r>
              <a:r>
                <a:rPr lang="zh-CN" altLang="en-US" sz="4000">
                  <a:solidFill>
                    <a:srgbClr val="000000"/>
                  </a:solidFill>
                  <a:latin typeface="柳公权楷书" charset="-122"/>
                  <a:ea typeface="柳公权楷书" charset="-122"/>
                </a:rPr>
                <a:t>校</a:t>
              </a:r>
              <a:endParaRPr lang="zh-CN" altLang="en-US" sz="4000">
                <a:latin typeface="柳公权楷书" charset="-122"/>
                <a:ea typeface="柳公权楷书" charset="-122"/>
              </a:endParaRPr>
            </a:p>
          </p:txBody>
        </p:sp>
      </p:grpSp>
      <p:grpSp>
        <p:nvGrpSpPr>
          <p:cNvPr id="39949" name="组合 6"/>
          <p:cNvGrpSpPr/>
          <p:nvPr/>
        </p:nvGrpSpPr>
        <p:grpSpPr bwMode="auto">
          <a:xfrm>
            <a:off x="8478838" y="696913"/>
            <a:ext cx="1198562" cy="1211262"/>
            <a:chOff x="9008745" y="749212"/>
            <a:chExt cx="1198880" cy="1211668"/>
          </a:xfrm>
        </p:grpSpPr>
        <p:sp>
          <p:nvSpPr>
            <p:cNvPr id="39953" name="矩形 4"/>
            <p:cNvSpPr>
              <a:spLocks noChangeArrowheads="1"/>
            </p:cNvSpPr>
            <p:nvPr/>
          </p:nvSpPr>
          <p:spPr bwMode="auto">
            <a:xfrm>
              <a:off x="9008745" y="1254125"/>
              <a:ext cx="1198880" cy="7067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4000">
                  <a:solidFill>
                    <a:srgbClr val="000000"/>
                  </a:solidFill>
                  <a:latin typeface="柳公权楷书" charset="-122"/>
                  <a:ea typeface="柳公权楷书" charset="-122"/>
                </a:rPr>
                <a:t>荒</a:t>
              </a:r>
              <a:r>
                <a:rPr lang="zh-CN" altLang="en-US" sz="4000">
                  <a:solidFill>
                    <a:srgbClr val="FF0000"/>
                  </a:solidFill>
                  <a:latin typeface="柳公权楷书" charset="-122"/>
                  <a:ea typeface="柳公权楷书" charset="-122"/>
                </a:rPr>
                <a:t>僻</a:t>
              </a:r>
              <a:endParaRPr lang="zh-CN" altLang="en-US" sz="4000">
                <a:latin typeface="柳公权楷书" charset="-122"/>
                <a:ea typeface="柳公权楷书" charset="-122"/>
              </a:endParaRPr>
            </a:p>
          </p:txBody>
        </p:sp>
        <p:sp>
          <p:nvSpPr>
            <p:cNvPr id="39954" name="矩形 30"/>
            <p:cNvSpPr>
              <a:spLocks noChangeArrowheads="1"/>
            </p:cNvSpPr>
            <p:nvPr/>
          </p:nvSpPr>
          <p:spPr bwMode="auto">
            <a:xfrm>
              <a:off x="9586843" y="749212"/>
              <a:ext cx="573405" cy="5835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2A5258"/>
                  </a:solidFill>
                  <a:latin typeface="微软雅黑" panose="020B0503020204020204" charset="-122"/>
                  <a:ea typeface="微软雅黑" panose="020B0503020204020204" charset="-122"/>
                </a:rPr>
                <a:t>pì</a:t>
              </a:r>
              <a:endParaRPr lang="en-US" altLang="zh-CN" sz="3200" b="1">
                <a:solidFill>
                  <a:srgbClr val="2A525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9950" name="组合 42"/>
          <p:cNvGrpSpPr/>
          <p:nvPr/>
        </p:nvGrpSpPr>
        <p:grpSpPr bwMode="auto">
          <a:xfrm>
            <a:off x="6178550" y="2493963"/>
            <a:ext cx="1787525" cy="1131887"/>
            <a:chOff x="10539095" y="4625975"/>
            <a:chExt cx="1787843" cy="1131888"/>
          </a:xfrm>
        </p:grpSpPr>
        <p:sp>
          <p:nvSpPr>
            <p:cNvPr id="39951" name="矩形 14"/>
            <p:cNvSpPr>
              <a:spLocks noChangeArrowheads="1"/>
            </p:cNvSpPr>
            <p:nvPr/>
          </p:nvSpPr>
          <p:spPr bwMode="auto">
            <a:xfrm>
              <a:off x="10539095" y="5051108"/>
              <a:ext cx="1198880" cy="7067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4000">
                  <a:latin typeface="柳公权楷书" charset="-122"/>
                  <a:ea typeface="柳公权楷书" charset="-122"/>
                </a:rPr>
                <a:t>门</a:t>
              </a:r>
              <a:r>
                <a:rPr lang="zh-CN" altLang="en-US" sz="4000">
                  <a:solidFill>
                    <a:srgbClr val="FF0000"/>
                  </a:solidFill>
                  <a:latin typeface="柳公权楷书" charset="-122"/>
                  <a:ea typeface="柳公权楷书" charset="-122"/>
                </a:rPr>
                <a:t>框</a:t>
              </a:r>
              <a:endParaRPr lang="zh-CN" altLang="en-US" sz="4000">
                <a:latin typeface="柳公权楷书" charset="-122"/>
                <a:ea typeface="柳公权楷书" charset="-122"/>
              </a:endParaRPr>
            </a:p>
          </p:txBody>
        </p:sp>
        <p:sp>
          <p:nvSpPr>
            <p:cNvPr id="39952" name="矩形 34"/>
            <p:cNvSpPr>
              <a:spLocks noChangeArrowheads="1"/>
            </p:cNvSpPr>
            <p:nvPr/>
          </p:nvSpPr>
          <p:spPr bwMode="auto">
            <a:xfrm>
              <a:off x="10581958" y="4625975"/>
              <a:ext cx="1744980" cy="7067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2A5258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kuàng</a:t>
              </a:r>
              <a:endParaRPr lang="en-US" altLang="zh-CN" sz="3200" b="1">
                <a:solidFill>
                  <a:srgbClr val="2A525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2400" y="88900"/>
            <a:ext cx="7532688" cy="708025"/>
          </a:xfrm>
          <a:prstGeom prst="rect">
            <a:avLst/>
          </a:prstGeom>
          <a:noFill/>
          <a:ln w="19050" cmpd="dbl">
            <a:noFill/>
          </a:ln>
        </p:spPr>
        <p:txBody>
          <a:bodyPr>
            <a:spAutoFit/>
          </a:bodyPr>
          <a:lstStyle/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4000" b="1" dirty="0">
                <a:ln w="66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走近老王</a:t>
            </a:r>
            <a:r>
              <a:rPr lang="en-US" altLang="zh-CN" sz="4000" b="1" dirty="0">
                <a:ln w="66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4000" b="1" dirty="0">
                <a:ln w="66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俯视知不幸</a:t>
            </a:r>
            <a:endParaRPr lang="zh-CN" altLang="en-US" sz="4000" b="1" dirty="0">
              <a:ln w="6600">
                <a:noFill/>
                <a:prstDash val="solid"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1065213"/>
            <a:ext cx="10293350" cy="993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963" name="文本框 2"/>
          <p:cNvSpPr txBox="1">
            <a:spLocks noChangeArrowheads="1"/>
          </p:cNvSpPr>
          <p:nvPr/>
        </p:nvSpPr>
        <p:spPr bwMode="auto">
          <a:xfrm>
            <a:off x="0" y="1250950"/>
            <a:ext cx="1280318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朗读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课文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1-4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节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，圈出描写老王境遇的句子，完成人物资料卡。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柳公权楷书" charset="-122"/>
              <a:sym typeface="+mn-ea"/>
            </a:endParaRPr>
          </a:p>
        </p:txBody>
      </p:sp>
      <p:graphicFrame>
        <p:nvGraphicFramePr>
          <p:cNvPr id="15" name="表格 14"/>
          <p:cNvGraphicFramePr/>
          <p:nvPr>
            <p:custDataLst>
              <p:tags r:id="rId1"/>
            </p:custDataLst>
          </p:nvPr>
        </p:nvGraphicFramePr>
        <p:xfrm>
          <a:off x="485775" y="2041525"/>
          <a:ext cx="5857044" cy="45497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56618"/>
                <a:gridCol w="3900426"/>
              </a:tblGrid>
              <a:tr h="97660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 dirty="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0" marB="0"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 dirty="0" smtClean="0"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800" dirty="0" smtClean="0">
                          <a:sym typeface="+mn-ea"/>
                        </a:rPr>
                        <a:t>人物资料卡</a:t>
                      </a:r>
                      <a:endParaRPr lang="zh-CN" altLang="en-US" sz="2800" dirty="0"/>
                    </a:p>
                    <a:p>
                      <a:pPr>
                        <a:buNone/>
                      </a:pPr>
                      <a:endParaRPr lang="zh-CN" altLang="en-US" sz="2800" dirty="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0" marB="0" anchor="ctr" anchorCtr="1"/>
                </a:tc>
              </a:tr>
              <a:tr h="58795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dirty="0" smtClean="0">
                          <a:sym typeface="+mn-ea"/>
                        </a:rPr>
                        <a:t>称呼</a:t>
                      </a:r>
                      <a:endParaRPr lang="zh-CN" altLang="en-US" sz="2800" b="1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</a:tr>
              <a:tr h="58743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dirty="0" smtClean="0">
                          <a:sym typeface="+mn-ea"/>
                        </a:rPr>
                        <a:t>职业</a:t>
                      </a:r>
                      <a:endParaRPr lang="zh-CN" altLang="en-US" sz="2800" b="1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</a:tr>
              <a:tr h="6764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/>
                        <a:t>外貌</a:t>
                      </a:r>
                      <a:endParaRPr lang="zh-CN" altLang="en-US" sz="2800" b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</a:tr>
              <a:tr h="71959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dirty="0" smtClean="0">
                          <a:sym typeface="+mn-ea"/>
                        </a:rPr>
                        <a:t>住址</a:t>
                      </a:r>
                      <a:endParaRPr lang="zh-CN" altLang="en-US" sz="2800" b="1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</a:tr>
              <a:tr h="69825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/>
                        <a:t>家庭情况</a:t>
                      </a:r>
                      <a:endParaRPr lang="zh-CN" altLang="en-US" sz="2800" b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</a:tr>
            </a:tbl>
          </a:graphicData>
        </a:graphic>
      </p:graphicFrame>
      <p:pic>
        <p:nvPicPr>
          <p:cNvPr id="40987" name="Picture 2" descr="图片1"/>
          <p:cNvPicPr>
            <a:picLocks noChangeAspect="1" noChangeArrowheads="1"/>
          </p:cNvPicPr>
          <p:nvPr/>
        </p:nvPicPr>
        <p:blipFill>
          <a:blip r:embed="rId2"/>
          <a:srcRect l="13371" t="4834" r="18053" b="13835"/>
          <a:stretch>
            <a:fillRect/>
          </a:stretch>
        </p:blipFill>
        <p:spPr bwMode="auto">
          <a:xfrm>
            <a:off x="6518275" y="2782888"/>
            <a:ext cx="5227638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53" name="Group 4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85775" y="1062038"/>
          <a:ext cx="10521950" cy="5638802"/>
        </p:xfrm>
        <a:graphic>
          <a:graphicData uri="http://schemas.openxmlformats.org/drawingml/2006/table">
            <a:tbl>
              <a:tblPr/>
              <a:tblGrid>
                <a:gridCol w="2581275"/>
                <a:gridCol w="7940675"/>
              </a:tblGrid>
              <a:tr h="1455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charset="-122"/>
                        <a:ea typeface="等线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" charset="-122"/>
                          <a:ea typeface="等线" charset="-122"/>
                          <a:sym typeface="+mn-ea"/>
                        </a:rPr>
                        <a:t>人物资料卡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charset="-122"/>
                        <a:ea typeface="等线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2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" charset="-122"/>
                          <a:ea typeface="等线" charset="-122"/>
                          <a:sym typeface="+mn-ea"/>
                        </a:rPr>
                        <a:t>称呼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0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" charset="-122"/>
                          <a:ea typeface="等线" charset="-122"/>
                          <a:sym typeface="+mn-ea"/>
                        </a:rPr>
                        <a:t>职业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5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" charset="-122"/>
                          <a:ea typeface="等线" charset="-122"/>
                        </a:rPr>
                        <a:t>外貌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0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" charset="-122"/>
                          <a:ea typeface="等线" charset="-122"/>
                          <a:sym typeface="+mn-ea"/>
                        </a:rPr>
                        <a:t>住址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3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" charset="-122"/>
                          <a:ea typeface="等线" charset="-122"/>
                        </a:rPr>
                        <a:t>家庭情况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392863" y="2606993"/>
            <a:ext cx="12684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老王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942965" y="3422650"/>
            <a:ext cx="21685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蹬三轮车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3482340" y="5943600"/>
            <a:ext cx="708977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有个哥哥，死了，两个侄儿，“没出息”。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4440873" y="4038600"/>
            <a:ext cx="517207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只有一只眼睛，晚上就看不见，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另一只是“田螺眼”，瞎的</a:t>
            </a:r>
            <a:r>
              <a:rPr lang="zh-CN" altLang="en-US" sz="2400" b="1">
                <a:latin typeface="柳公权楷书" charset="-122"/>
                <a:ea typeface="柳公权楷书" charset="-122"/>
                <a:sym typeface="+mn-ea"/>
              </a:rPr>
              <a:t>。</a:t>
            </a:r>
            <a:endParaRPr lang="zh-CN" altLang="en-US" sz="2400" b="1">
              <a:latin typeface="柳公权楷书" charset="-122"/>
              <a:ea typeface="柳公权楷书" charset="-122"/>
              <a:sym typeface="+mn-ea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3615055" y="5111115"/>
            <a:ext cx="682434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荒僻小胡同里的破落大院里的塌败小屋。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1" name="图片 10" descr="ac1fd51d6de0029587f462ede567c4a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7088" y="1069975"/>
            <a:ext cx="2519362" cy="257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2646363" y="1727200"/>
            <a:ext cx="140176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9600">
                <a:solidFill>
                  <a:schemeClr val="bg1"/>
                </a:solidFill>
                <a:latin typeface="方正鲁迅行书 简" charset="-122"/>
                <a:ea typeface="方正鲁迅行书 简" charset="-122"/>
              </a:rPr>
              <a:t>苦</a:t>
            </a:r>
            <a:endParaRPr lang="zh-CN" altLang="en-US" sz="9600">
              <a:solidFill>
                <a:schemeClr val="bg1"/>
              </a:solidFill>
              <a:latin typeface="方正鲁迅行书 简" charset="-122"/>
              <a:ea typeface="方正鲁迅行书 简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4775" y="36513"/>
            <a:ext cx="7243763" cy="70802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走近老王</a:t>
            </a:r>
            <a:r>
              <a:rPr lang="en-US" altLang="zh-CN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俯视知不幸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3" grpId="0"/>
      <p:bldP spid="24" grpId="0"/>
      <p:bldP spid="25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双波形 6"/>
          <p:cNvSpPr/>
          <p:nvPr/>
        </p:nvSpPr>
        <p:spPr>
          <a:xfrm>
            <a:off x="-244475" y="5676900"/>
            <a:ext cx="13114338" cy="3768725"/>
          </a:xfrm>
          <a:prstGeom prst="doubleWave">
            <a:avLst>
              <a:gd name="adj1" fmla="val 7479"/>
              <a:gd name="adj2" fmla="val -180"/>
            </a:avLst>
          </a:prstGeom>
          <a:solidFill>
            <a:srgbClr val="3A6166"/>
          </a:solidFill>
          <a:ln>
            <a:noFill/>
          </a:ln>
          <a:effectLst>
            <a:outerShdw blurRad="127000" dist="38100" dir="16200000" sx="101000" sy="101000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668338" y="1389063"/>
            <a:ext cx="10685462" cy="3786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他靠着活命的</a:t>
            </a:r>
            <a:r>
              <a:rPr lang="zh-CN" altLang="en-US" sz="40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是一辆破旧的三轮车。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老王</a:t>
            </a:r>
            <a:r>
              <a:rPr lang="zh-CN" altLang="en-US" sz="40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有一只眼。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老王</a:t>
            </a:r>
            <a:r>
              <a:rPr lang="zh-CN" altLang="en-US" sz="40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好把他那辆三轮改成运货的平板三轮。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开始几个月他还能扶病到我家来，以后</a:t>
            </a:r>
            <a:r>
              <a:rPr lang="zh-CN" altLang="en-US" sz="40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好托他同院的老李来代他传话了。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en-US" sz="40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:"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我不吃。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666163" y="4364038"/>
            <a:ext cx="3319462" cy="708025"/>
          </a:xfrm>
          <a:prstGeom prst="rect">
            <a:avLst/>
          </a:prstGeom>
          <a:noFill/>
          <a:ln w="47625" cmpd="dbl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宋体" panose="02010600030101010101" pitchFamily="2" charset="-122"/>
              </a:rPr>
              <a:t>“只”字重读</a:t>
            </a:r>
            <a:endParaRPr lang="zh-CN" altLang="en-US" sz="4000"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4775" y="36513"/>
            <a:ext cx="7243763" cy="70802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走近老王</a:t>
            </a:r>
            <a:r>
              <a:rPr lang="en-US" altLang="zh-CN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俯视知不幸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758506"/>
            <a:ext cx="12192000" cy="5833241"/>
          </a:xfrm>
          <a:prstGeom prst="rect">
            <a:avLst/>
          </a:prstGeom>
          <a:blipFill>
            <a:blip r:embed="rId1"/>
            <a:stretch>
              <a:fillRect t="-40000" r="-15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双波形 2"/>
          <p:cNvSpPr/>
          <p:nvPr/>
        </p:nvSpPr>
        <p:spPr>
          <a:xfrm>
            <a:off x="-185738" y="-557213"/>
            <a:ext cx="13114338" cy="6211888"/>
          </a:xfrm>
          <a:prstGeom prst="doubleWave">
            <a:avLst>
              <a:gd name="adj1" fmla="val 3973"/>
              <a:gd name="adj2" fmla="val 318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16200000" sx="101000" sy="101000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7109" name="矩形 22"/>
          <p:cNvSpPr>
            <a:spLocks noChangeArrowheads="1"/>
          </p:cNvSpPr>
          <p:nvPr/>
        </p:nvSpPr>
        <p:spPr bwMode="auto">
          <a:xfrm>
            <a:off x="211138" y="2706688"/>
            <a:ext cx="11980862" cy="2308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有个哥哥，死了，有两个侄儿，“没出息”，</a:t>
            </a:r>
            <a:endParaRPr lang="en-US" altLang="zh-CN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此外就没什么亲人。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 flipV="1">
            <a:off x="1770063" y="2108200"/>
            <a:ext cx="1096962" cy="574675"/>
          </a:xfrm>
          <a:prstGeom prst="straightConnector1">
            <a:avLst/>
          </a:prstGeom>
          <a:ln w="1016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>
            <a:off x="3540125" y="2108200"/>
            <a:ext cx="966788" cy="668338"/>
          </a:xfrm>
          <a:prstGeom prst="straightConnector1">
            <a:avLst/>
          </a:prstGeom>
          <a:ln w="1016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 flipV="1">
            <a:off x="6370638" y="2039938"/>
            <a:ext cx="1154112" cy="579437"/>
          </a:xfrm>
          <a:prstGeom prst="straightConnector1">
            <a:avLst/>
          </a:prstGeom>
          <a:ln w="1016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>
            <a:off x="9910763" y="2062163"/>
            <a:ext cx="966787" cy="668337"/>
          </a:xfrm>
          <a:prstGeom prst="straightConnector1">
            <a:avLst/>
          </a:prstGeom>
          <a:ln w="1016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6391275" y="3778250"/>
            <a:ext cx="5538788" cy="1358900"/>
          </a:xfrm>
          <a:prstGeom prst="rect">
            <a:avLst/>
          </a:prstGeom>
          <a:noFill/>
          <a:ln w="47625" cmpd="dbl">
            <a:solidFill>
              <a:srgbClr val="FF0000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语调起伏，情感落差，更显老王</a:t>
            </a:r>
            <a:r>
              <a:rPr lang="zh-CN" altLang="en-US" sz="4000" b="1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无依无靠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箭头连接符 37"/>
          <p:cNvCxnSpPr/>
          <p:nvPr/>
        </p:nvCxnSpPr>
        <p:spPr>
          <a:xfrm>
            <a:off x="1720850" y="3651250"/>
            <a:ext cx="966788" cy="668338"/>
          </a:xfrm>
          <a:prstGeom prst="straightConnector1">
            <a:avLst/>
          </a:prstGeom>
          <a:ln w="1016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104775" y="36513"/>
            <a:ext cx="7243763" cy="70802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走近老王</a:t>
            </a:r>
            <a:r>
              <a:rPr lang="en-US" altLang="zh-CN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俯视知不幸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5833241"/>
          </a:xfrm>
          <a:prstGeom prst="rect">
            <a:avLst/>
          </a:prstGeom>
          <a:blipFill>
            <a:blip r:embed="rId1"/>
            <a:stretch>
              <a:fillRect t="-40000" r="-15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双波形 2"/>
          <p:cNvSpPr/>
          <p:nvPr/>
        </p:nvSpPr>
        <p:spPr>
          <a:xfrm>
            <a:off x="-200025" y="-868045"/>
            <a:ext cx="13114338" cy="7353300"/>
          </a:xfrm>
          <a:prstGeom prst="doubleWave">
            <a:avLst>
              <a:gd name="adj1" fmla="val 3973"/>
              <a:gd name="adj2" fmla="val -180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16200000" sx="101000" sy="101000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523240" y="1556385"/>
            <a:ext cx="11668760" cy="4276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你</a:t>
            </a:r>
            <a:r>
              <a:rPr lang="en-US" altLang="zh-CN" sz="4000" b="1" dirty="0">
                <a:solidFill>
                  <a:schemeClr val="accent2">
                    <a:lumMod val="75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/</a:t>
            </a:r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靠着活命的</a:t>
            </a:r>
            <a:r>
              <a:rPr lang="en-US" altLang="zh-CN" sz="4000" b="1" dirty="0">
                <a:solidFill>
                  <a:schemeClr val="accent2">
                    <a:lumMod val="75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/</a:t>
            </a:r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只有一辆破旧的三轮车</a:t>
            </a:r>
            <a:endParaRPr lang="en-US" altLang="zh-CN" sz="4000" b="1" dirty="0">
              <a:solidFill>
                <a:schemeClr val="accent2">
                  <a:lumMod val="75000"/>
                </a:schemeClr>
              </a:solidFill>
              <a:latin typeface="Kaiti SC Regular" panose="02010600040101010101" charset="-122"/>
              <a:ea typeface="Kaiti SC Regular" panose="02010600040101010101" charset="-122"/>
              <a:cs typeface="Kaiti SC Regular" panose="02010600040101010101" charset="-122"/>
              <a:sym typeface="+mn-ea"/>
            </a:endParaRPr>
          </a:p>
          <a:p>
            <a:pPr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你</a:t>
            </a:r>
            <a:r>
              <a:rPr lang="en-US" altLang="zh-CN" sz="4000" b="1" dirty="0">
                <a:solidFill>
                  <a:schemeClr val="accent2">
                    <a:lumMod val="75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/</a:t>
            </a:r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只有一只眼</a:t>
            </a:r>
            <a:r>
              <a:rPr lang="en-US" altLang="zh-CN" sz="4000" b="1" dirty="0">
                <a:solidFill>
                  <a:schemeClr val="accent2">
                    <a:lumMod val="75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/</a:t>
            </a:r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却把这世界看得很明白</a:t>
            </a:r>
            <a:endParaRPr lang="en-US" altLang="zh-CN" sz="4000" b="1" dirty="0">
              <a:solidFill>
                <a:schemeClr val="accent2">
                  <a:lumMod val="75000"/>
                </a:schemeClr>
              </a:solidFill>
              <a:latin typeface="Kaiti SC Regular" panose="02010600040101010101" charset="-122"/>
              <a:ea typeface="Kaiti SC Regular" panose="02010600040101010101" charset="-122"/>
              <a:cs typeface="Kaiti SC Regular" panose="02010600040101010101" charset="-122"/>
              <a:sym typeface="+mn-ea"/>
            </a:endParaRPr>
          </a:p>
          <a:p>
            <a:pPr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你</a:t>
            </a:r>
            <a:r>
              <a:rPr lang="en-US" altLang="zh-CN" sz="4000" b="1" dirty="0">
                <a:solidFill>
                  <a:schemeClr val="accent2">
                    <a:lumMod val="75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/</a:t>
            </a:r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孤身一人</a:t>
            </a:r>
            <a:r>
              <a:rPr lang="en-US" altLang="zh-CN" sz="4000" b="1" dirty="0">
                <a:solidFill>
                  <a:schemeClr val="accent2">
                    <a:lumMod val="75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/</a:t>
            </a:r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失群落伍</a:t>
            </a:r>
            <a:endParaRPr lang="en-US" altLang="zh-CN" sz="4000" b="1" dirty="0">
              <a:solidFill>
                <a:schemeClr val="accent2">
                  <a:lumMod val="75000"/>
                </a:schemeClr>
              </a:solidFill>
              <a:latin typeface="Kaiti SC Regular" panose="02010600040101010101" charset="-122"/>
              <a:ea typeface="Kaiti SC Regular" panose="02010600040101010101" charset="-122"/>
              <a:cs typeface="Kaiti SC Regular" panose="02010600040101010101" charset="-122"/>
              <a:sym typeface="+mn-ea"/>
            </a:endParaRPr>
          </a:p>
          <a:p>
            <a:pPr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只蜗居在荒僻胡同里</a:t>
            </a:r>
            <a:r>
              <a:rPr lang="en-US" altLang="zh-CN" sz="4000" b="1" dirty="0">
                <a:solidFill>
                  <a:schemeClr val="accent2">
                    <a:lumMod val="75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/</a:t>
            </a:r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破落大院中</a:t>
            </a:r>
            <a:r>
              <a:rPr lang="en-US" altLang="zh-CN" sz="4000" b="1" dirty="0">
                <a:solidFill>
                  <a:schemeClr val="accent2">
                    <a:lumMod val="75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/</a:t>
            </a:r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那间塌败的小屋</a:t>
            </a:r>
            <a:endParaRPr lang="en-US" altLang="zh-CN" sz="3200" b="1" dirty="0">
              <a:solidFill>
                <a:schemeClr val="accent2">
                  <a:lumMod val="75000"/>
                </a:schemeClr>
              </a:solidFill>
              <a:latin typeface="Kaiti SC Regular" panose="02010600040101010101" charset="-122"/>
              <a:ea typeface="Kaiti SC Regular" panose="02010600040101010101" charset="-122"/>
              <a:cs typeface="Kaiti SC Regular" panose="02010600040101010101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b="1" dirty="0">
              <a:solidFill>
                <a:schemeClr val="accent2">
                  <a:lumMod val="75000"/>
                </a:schemeClr>
              </a:solidFill>
              <a:latin typeface="Kaiti SC Regular" panose="02010600040101010101" charset="-122"/>
              <a:ea typeface="Kaiti SC Regular" panose="02010600040101010101" charset="-122"/>
              <a:cs typeface="Kaiti SC Regular" panose="02010600040101010101" charset="-122"/>
              <a:sym typeface="+mn-ea"/>
            </a:endParaRPr>
          </a:p>
        </p:txBody>
      </p:sp>
      <p:pic>
        <p:nvPicPr>
          <p:cNvPr id="11" name="Picture 1028" descr="课本插图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59545" y="0"/>
            <a:ext cx="2360930" cy="3227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文本框 41"/>
          <p:cNvSpPr txBox="1"/>
          <p:nvPr/>
        </p:nvSpPr>
        <p:spPr>
          <a:xfrm>
            <a:off x="104775" y="36513"/>
            <a:ext cx="7243763" cy="70802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走近老王</a:t>
            </a:r>
            <a:r>
              <a:rPr lang="en-US" altLang="zh-CN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俯视知不幸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5833241"/>
          </a:xfrm>
          <a:prstGeom prst="rect">
            <a:avLst/>
          </a:prstGeom>
          <a:blipFill>
            <a:blip r:embed="rId1"/>
            <a:stretch>
              <a:fillRect t="-40000" r="-15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双波形 2"/>
          <p:cNvSpPr/>
          <p:nvPr/>
        </p:nvSpPr>
        <p:spPr>
          <a:xfrm>
            <a:off x="-254000" y="1196975"/>
            <a:ext cx="13114338" cy="6211888"/>
          </a:xfrm>
          <a:prstGeom prst="doubleWave">
            <a:avLst>
              <a:gd name="adj1" fmla="val 3973"/>
              <a:gd name="adj2" fmla="val -180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16200000" sx="101000" sy="101000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0" y="1879600"/>
            <a:ext cx="12301538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品读课文，概括事件</a:t>
            </a:r>
            <a:r>
              <a: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——</a:t>
            </a: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老王为杨绛家做了哪些事？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柳公权楷书" charset="-122"/>
              <a:sym typeface="+mn-ea"/>
            </a:endParaRPr>
          </a:p>
        </p:txBody>
      </p:sp>
      <p:grpSp>
        <p:nvGrpSpPr>
          <p:cNvPr id="24" name="组合 23"/>
          <p:cNvGrpSpPr/>
          <p:nvPr/>
        </p:nvGrpSpPr>
        <p:grpSpPr bwMode="auto">
          <a:xfrm>
            <a:off x="1041400" y="2832100"/>
            <a:ext cx="6397625" cy="655638"/>
            <a:chOff x="2172" y="4885"/>
            <a:chExt cx="10077" cy="1031"/>
          </a:xfrm>
        </p:grpSpPr>
        <p:sp>
          <p:nvSpPr>
            <p:cNvPr id="20" name="矩形: 圆角 5"/>
            <p:cNvSpPr/>
            <p:nvPr/>
          </p:nvSpPr>
          <p:spPr>
            <a:xfrm>
              <a:off x="2172" y="4885"/>
              <a:ext cx="1030" cy="1031"/>
            </a:xfrm>
            <a:prstGeom prst="roundRect">
              <a:avLst/>
            </a:prstGeom>
            <a:noFill/>
            <a:ln>
              <a:solidFill>
                <a:srgbClr val="6C66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442" y="4890"/>
              <a:ext cx="8807" cy="101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送</a:t>
              </a: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大一倍的冰块，车费减半；</a:t>
              </a: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40765" y="3975100"/>
            <a:ext cx="6847130" cy="654685"/>
            <a:chOff x="2172" y="4885"/>
            <a:chExt cx="15449" cy="1031"/>
          </a:xfrm>
          <a:solidFill>
            <a:schemeClr val="bg1"/>
          </a:solidFill>
        </p:grpSpPr>
        <p:sp>
          <p:nvSpPr>
            <p:cNvPr id="26" name="矩形: 圆角 5"/>
            <p:cNvSpPr/>
            <p:nvPr/>
          </p:nvSpPr>
          <p:spPr>
            <a:xfrm>
              <a:off x="2172" y="4885"/>
              <a:ext cx="1476" cy="1031"/>
            </a:xfrm>
            <a:prstGeom prst="roundRect">
              <a:avLst/>
            </a:prstGeom>
            <a:grpFill/>
            <a:ln>
              <a:solidFill>
                <a:srgbClr val="6C66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993" y="4892"/>
              <a:ext cx="13628" cy="1018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送</a:t>
              </a: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钱先生看病，不要钱；</a:t>
              </a: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41998" y="5183848"/>
            <a:ext cx="7250430" cy="654685"/>
            <a:chOff x="2172" y="4885"/>
            <a:chExt cx="11418" cy="1031"/>
          </a:xfrm>
          <a:solidFill>
            <a:schemeClr val="bg1"/>
          </a:solidFill>
        </p:grpSpPr>
        <p:sp>
          <p:nvSpPr>
            <p:cNvPr id="29" name="矩形: 圆角 5"/>
            <p:cNvSpPr/>
            <p:nvPr/>
          </p:nvSpPr>
          <p:spPr>
            <a:xfrm>
              <a:off x="2172" y="4885"/>
              <a:ext cx="1031" cy="1031"/>
            </a:xfrm>
            <a:prstGeom prst="roundRect">
              <a:avLst/>
            </a:prstGeom>
            <a:grpFill/>
            <a:ln>
              <a:solidFill>
                <a:srgbClr val="6C66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443" y="4892"/>
              <a:ext cx="10147" cy="1018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去世前一天</a:t>
              </a:r>
              <a:r>
                <a:rPr lang="zh-CN" altLang="en-US" sz="36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送</a:t>
              </a: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香油、鸡蛋上门。</a:t>
              </a: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8696325" y="3149600"/>
            <a:ext cx="3133725" cy="2306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latin typeface="柳公权楷书" charset="-122"/>
                <a:ea typeface="柳公权楷书" charset="-122"/>
                <a:sym typeface="+mn-ea"/>
              </a:rPr>
              <a:t>     </a:t>
            </a:r>
            <a:r>
              <a:rPr lang="zh-CN" altLang="en-US" sz="3600" b="1">
                <a:solidFill>
                  <a:schemeClr val="bg1"/>
                </a:solidFill>
                <a:latin typeface="柳公权楷书" charset="-122"/>
                <a:ea typeface="柳公权楷书" charset="-122"/>
                <a:sym typeface="+mn-ea"/>
              </a:rPr>
              <a:t>艰难谋生，却坚守着善良仁义的心、知恩图报。</a:t>
            </a:r>
            <a:endParaRPr lang="zh-CN" altLang="en-US" sz="3600" b="1">
              <a:solidFill>
                <a:schemeClr val="bg1"/>
              </a:solidFill>
              <a:latin typeface="柳公权楷书" charset="-122"/>
              <a:ea typeface="柳公权楷书" charset="-122"/>
              <a:sym typeface="+mn-ea"/>
            </a:endParaRPr>
          </a:p>
        </p:txBody>
      </p:sp>
      <p:pic>
        <p:nvPicPr>
          <p:cNvPr id="11" name="图片 10" descr="ac1fd51d6de0029587f462ede567c4a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16975" y="2876550"/>
            <a:ext cx="2519363" cy="257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9480550" y="3581400"/>
            <a:ext cx="140176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9600">
                <a:solidFill>
                  <a:schemeClr val="bg1"/>
                </a:solidFill>
                <a:latin typeface="方正鲁迅行书 简" charset="-122"/>
                <a:ea typeface="方正鲁迅行书 简" charset="-122"/>
              </a:rPr>
              <a:t>善</a:t>
            </a:r>
            <a:endParaRPr lang="zh-CN" altLang="en-US" sz="9600">
              <a:solidFill>
                <a:schemeClr val="bg1"/>
              </a:solidFill>
              <a:latin typeface="方正鲁迅行书 简" charset="-122"/>
              <a:ea typeface="方正鲁迅行书 简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4775" y="36513"/>
            <a:ext cx="7243763" cy="70802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走进老王</a:t>
            </a:r>
            <a:r>
              <a:rPr lang="en-US" altLang="zh-CN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平视起敬意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5833241"/>
          </a:xfrm>
          <a:prstGeom prst="rect">
            <a:avLst/>
          </a:prstGeom>
          <a:blipFill>
            <a:blip r:embed="rId1"/>
            <a:stretch>
              <a:fillRect t="-40000" r="-15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双波形 2"/>
          <p:cNvSpPr/>
          <p:nvPr/>
        </p:nvSpPr>
        <p:spPr>
          <a:xfrm>
            <a:off x="-17463" y="-665163"/>
            <a:ext cx="13114338" cy="7353301"/>
          </a:xfrm>
          <a:prstGeom prst="doubleWave">
            <a:avLst>
              <a:gd name="adj1" fmla="val 3973"/>
              <a:gd name="adj2" fmla="val -180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16200000" sx="101000" sy="101000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6" name="图片 5" descr="53ca9909fcc32eac5305cf7138e1749c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0" y="3778250"/>
            <a:ext cx="1076325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24e92d6a336276231367f069b9b8a86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62863" y="3617913"/>
            <a:ext cx="146685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863725" y="4046538"/>
            <a:ext cx="801688" cy="1604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4000">
                <a:latin typeface="汉仪尚巍手书W" charset="-122"/>
                <a:ea typeface="汉仪尚巍手书W" charset="-122"/>
              </a:rPr>
              <a:t>香油</a:t>
            </a:r>
            <a:endParaRPr lang="zh-CN" altLang="en-US" sz="4000">
              <a:latin typeface="汉仪尚巍手书W" charset="-122"/>
              <a:ea typeface="汉仪尚巍手书W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9423400" y="3900488"/>
            <a:ext cx="800100" cy="1368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4000">
                <a:latin typeface="汉仪尚巍手书W" charset="-122"/>
                <a:ea typeface="汉仪尚巍手书W" charset="-122"/>
              </a:rPr>
              <a:t>鸡蛋</a:t>
            </a:r>
            <a:endParaRPr lang="zh-CN" altLang="en-US" sz="4000">
              <a:latin typeface="汉仪尚巍手书W" charset="-122"/>
              <a:ea typeface="汉仪尚巍手书W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3605" y="5437505"/>
            <a:ext cx="1091946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accent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※</a:t>
            </a: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当时的香油和鸡蛋都需用粮票换取，只有少数人能吃到。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7525" y="1651000"/>
            <a:ext cx="11382375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    瓶子里是</a:t>
            </a:r>
            <a:r>
              <a:rPr lang="zh-CN" altLang="en-US" sz="3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香油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，包裹里是</a:t>
            </a:r>
            <a:r>
              <a:rPr lang="zh-CN" altLang="en-US" sz="3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鸡蛋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。我记不清是十个还是二十个，因为在我记忆里</a:t>
            </a:r>
            <a:r>
              <a:rPr lang="zh-CN" altLang="en-US" sz="3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多得数不完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柳公权楷书" charset="-122"/>
                <a:sym typeface="+mn-ea"/>
              </a:rPr>
              <a:t>。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柳公权楷书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4775" y="36513"/>
            <a:ext cx="7243763" cy="70802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走进老王</a:t>
            </a:r>
            <a:r>
              <a:rPr lang="en-US" altLang="zh-CN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平视起敬意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tags/tag1.xml><?xml version="1.0" encoding="utf-8"?>
<p:tagLst xmlns:p="http://schemas.openxmlformats.org/presentationml/2006/main">
  <p:tag name="PA" val="v4.1.3"/>
</p:tagLst>
</file>

<file path=ppt/tags/tag2.xml><?xml version="1.0" encoding="utf-8"?>
<p:tagLst xmlns:p="http://schemas.openxmlformats.org/presentationml/2006/main">
  <p:tag name="PA" val="v4.1.3"/>
</p:tagLst>
</file>

<file path=ppt/tags/tag3.xml><?xml version="1.0" encoding="utf-8"?>
<p:tagLst xmlns:p="http://schemas.openxmlformats.org/presentationml/2006/main">
  <p:tag name="KSO_WM_UNIT_TABLE_BEAUTIFY" val="smartTable{4595f797-fa22-4d1e-bc56-caf764e4171e}"/>
  <p:tag name="TABLE_EMPHASIZE_COLOR" val="8823713"/>
  <p:tag name="TABLE_SKINIDX" val="3"/>
  <p:tag name="TABLE_COLORIDX" val="21"/>
  <p:tag name="TABLE_COLOR_RGB" val="0x000000*0xFFFFFF*0x212121*0xFFFFFF*0x86A3A1*0x7FA694*0xA8CEB0*0xCCE6CD*0xC8E1DD*0xE5F1EF"/>
  <p:tag name="TABLE_ENDDRAG_ORIGIN_RECT" val="869*402"/>
  <p:tag name="TABLE_ENDDRAG_RECT" val="38*83*869*402"/>
</p:tagLst>
</file>

<file path=ppt/tags/tag4.xml><?xml version="1.0" encoding="utf-8"?>
<p:tagLst xmlns:p="http://schemas.openxmlformats.org/presentationml/2006/main">
  <p:tag name="KSO_WM_UNIT_TABLE_BEAUTIFY" val="smartTable{4595f797-fa22-4d1e-bc56-caf764e4171e}"/>
  <p:tag name="TABLE_EMPHASIZE_COLOR" val="8823713"/>
  <p:tag name="TABLE_SKINIDX" val="3"/>
  <p:tag name="TABLE_COLORIDX" val="21"/>
  <p:tag name="TABLE_COLOR_RGB" val="0x000000*0xFFFFFF*0x212121*0xFFFFFF*0x86A3A1*0x7FA694*0xA8CEB0*0xCCE6CD*0xC8E1DD*0xE5F1EF"/>
  <p:tag name="TABLE_ENDDRAG_ORIGIN_RECT" val="869*402"/>
  <p:tag name="TABLE_ENDDRAG_RECT" val="38*83*869*40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1814</Words>
  <Application>WPS 演示</Application>
  <PresentationFormat>宽屏</PresentationFormat>
  <Paragraphs>223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Arial</vt:lpstr>
      <vt:lpstr>宋体</vt:lpstr>
      <vt:lpstr>Wingdings</vt:lpstr>
      <vt:lpstr>黑体</vt:lpstr>
      <vt:lpstr>楷体</vt:lpstr>
      <vt:lpstr>Calibri</vt:lpstr>
      <vt:lpstr>喜鹊聚珍体 regular</vt:lpstr>
      <vt:lpstr>微软雅黑</vt:lpstr>
      <vt:lpstr>柳公权楷书</vt:lpstr>
      <vt:lpstr>等线</vt:lpstr>
      <vt:lpstr>方正鲁迅行书 简</vt:lpstr>
      <vt:lpstr>Kaiti SC Regular</vt:lpstr>
      <vt:lpstr>汉仪尚巍手书W</vt:lpstr>
      <vt:lpstr>华文新魏</vt:lpstr>
      <vt:lpstr>方正大黑简体</vt:lpstr>
      <vt:lpstr>印品天逸黑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liqiyu</dc:creator>
  <cp:lastModifiedBy>Administrator</cp:lastModifiedBy>
  <cp:revision>5</cp:revision>
  <dcterms:created xsi:type="dcterms:W3CDTF">2021-03-28T15:44:00Z</dcterms:created>
  <dcterms:modified xsi:type="dcterms:W3CDTF">2021-03-29T01:53:42Z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2052-11.1.0.10446</vt:lpwstr>
  </property>
  <property fmtid="{D5CDD505-2E9C-101B-9397-08002B2CF9AE}" pid="3" name="ICV">
    <vt:lpwstr>EF574079BB2943F2AE824CE22304AD6C</vt:lpwstr>
  </property>
</Properties>
</file>