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61" r:id="rId3"/>
    <p:sldId id="270" r:id="rId4"/>
    <p:sldId id="272" r:id="rId5"/>
    <p:sldId id="257" r:id="rId6"/>
    <p:sldId id="273" r:id="rId7"/>
    <p:sldId id="276" r:id="rId8"/>
    <p:sldId id="277" r:id="rId9"/>
    <p:sldId id="274" r:id="rId10"/>
    <p:sldId id="275" r:id="rId11"/>
  </p:sldIdLst>
  <p:sldSz cx="12192000" cy="6858000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2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222"/>
        <p:guide pos="3841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80.xml"/><Relationship Id="rId16" Type="http://schemas.openxmlformats.org/officeDocument/2006/relationships/commentAuthors" Target="commentAuthors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B06E5-1BA5-4570-A12B-A1F0602473B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/>
            </a:gs>
            <a:gs pos="100000">
              <a:schemeClr val="bg2">
                <a:lumMod val="8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65.xml"/><Relationship Id="rId3" Type="http://schemas.openxmlformats.org/officeDocument/2006/relationships/image" Target="../media/image1.jpeg"/><Relationship Id="rId2" Type="http://schemas.openxmlformats.org/officeDocument/2006/relationships/tags" Target="../tags/tag64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72.xml"/><Relationship Id="rId4" Type="http://schemas.openxmlformats.org/officeDocument/2006/relationships/tags" Target="../tags/tag71.xml"/><Relationship Id="rId3" Type="http://schemas.openxmlformats.org/officeDocument/2006/relationships/tags" Target="../tags/tag70.xml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1" Type="http://schemas.openxmlformats.org/officeDocument/2006/relationships/tags" Target="../tags/tag7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1" Type="http://schemas.openxmlformats.org/officeDocument/2006/relationships/tags" Target="../tags/tag7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1" Type="http://schemas.openxmlformats.org/officeDocument/2006/relationships/tags" Target="../tags/tag7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1" Type="http://schemas.openxmlformats.org/officeDocument/2006/relationships/tags" Target="../tags/tag7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9.xml"/><Relationship Id="rId3" Type="http://schemas.openxmlformats.org/officeDocument/2006/relationships/image" Target="../media/image1.jpeg"/><Relationship Id="rId2" Type="http://schemas.openxmlformats.org/officeDocument/2006/relationships/tags" Target="../tags/tag78.xml"/><Relationship Id="rId1" Type="http://schemas.openxmlformats.org/officeDocument/2006/relationships/tags" Target="../tags/tag7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>
            <p:custDataLst>
              <p:tags r:id="rId1"/>
            </p:custDataLst>
          </p:nvPr>
        </p:nvSpPr>
        <p:spPr>
          <a:xfrm>
            <a:off x="9191625" y="4872990"/>
            <a:ext cx="2310130" cy="64516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贾平凹</a:t>
            </a:r>
            <a:endParaRPr lang="zh-CN" altLang="en-US" sz="360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0" name="图片 99"/>
          <p:cNvPicPr/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1907540" y="-95250"/>
            <a:ext cx="4689475" cy="34124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>
            <p:custDataLst>
              <p:tags r:id="rId4"/>
            </p:custDataLst>
          </p:nvPr>
        </p:nvSpPr>
        <p:spPr>
          <a:xfrm>
            <a:off x="2423160" y="2605405"/>
            <a:ext cx="7997190" cy="922020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glow rad="139700">
              <a:schemeClr val="bg1">
                <a:lumMod val="5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</a:rPr>
              <a:t>一   棵   小   桃   树</a:t>
            </a:r>
            <a:endParaRPr lang="zh-CN" altLang="en-US" sz="540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840720" y="4227830"/>
            <a:ext cx="6096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wā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文本框 102"/>
          <p:cNvSpPr txBox="1"/>
          <p:nvPr/>
        </p:nvSpPr>
        <p:spPr>
          <a:xfrm>
            <a:off x="676910" y="4500880"/>
            <a:ext cx="1286510" cy="70675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4000" b="1">
                <a:solidFill>
                  <a:srgbClr val="7030A0"/>
                </a:solidFill>
                <a:ea typeface="宋体" panose="02010600030101010101" pitchFamily="2" charset="-122"/>
              </a:rPr>
              <a:t>现实</a:t>
            </a:r>
            <a:endParaRPr lang="zh-CN" altLang="en-US" sz="4000" b="1">
              <a:solidFill>
                <a:srgbClr val="7030A0"/>
              </a:solidFill>
              <a:ea typeface="宋体" panose="0201060003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374005" y="4434205"/>
            <a:ext cx="1286510" cy="70675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sz="4000" b="1">
                <a:solidFill>
                  <a:srgbClr val="0070C0"/>
                </a:solidFill>
                <a:ea typeface="宋体" panose="02010600030101010101" pitchFamily="2" charset="-122"/>
              </a:rPr>
              <a:t>回忆</a:t>
            </a:r>
            <a:endParaRPr lang="zh-CN" altLang="en-US" sz="4000" b="1">
              <a:solidFill>
                <a:srgbClr val="0070C0"/>
              </a:solidFill>
              <a:ea typeface="宋体" panose="02010600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285095" y="4434205"/>
            <a:ext cx="1286510" cy="70675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4000" b="1">
                <a:solidFill>
                  <a:srgbClr val="7030A0"/>
                </a:solidFill>
                <a:ea typeface="宋体" panose="02010600030101010101" pitchFamily="2" charset="-122"/>
              </a:rPr>
              <a:t>现实</a:t>
            </a:r>
            <a:endParaRPr lang="zh-CN" altLang="en-US" sz="4000" b="1">
              <a:solidFill>
                <a:srgbClr val="7030A0"/>
              </a:solidFill>
              <a:ea typeface="宋体" panose="02010600030101010101" pitchFamily="2" charset="-122"/>
            </a:endParaRPr>
          </a:p>
        </p:txBody>
      </p:sp>
      <p:sp>
        <p:nvSpPr>
          <p:cNvPr id="17" name="右箭头 16"/>
          <p:cNvSpPr/>
          <p:nvPr/>
        </p:nvSpPr>
        <p:spPr>
          <a:xfrm>
            <a:off x="7251700" y="4500880"/>
            <a:ext cx="2441575" cy="603885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5374005" y="5788025"/>
            <a:ext cx="1329690" cy="78359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插叙</a:t>
            </a:r>
            <a:endParaRPr lang="zh-CN" altLang="en-US" sz="4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27965" y="1972945"/>
            <a:ext cx="35363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第2节：今天的黄昏</a:t>
            </a:r>
            <a:endParaRPr 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029075" y="1972945"/>
            <a:ext cx="39878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第3节：好多年前的秋天了</a:t>
            </a:r>
            <a:endParaRPr 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029075" y="2738120"/>
            <a:ext cx="53879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第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4</a:t>
            </a:r>
            <a:r>
              <a:rPr 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节：秋天过去了，</a:t>
            </a:r>
            <a:r>
              <a:rPr 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又过了一个冬天</a:t>
            </a:r>
            <a:endParaRPr 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9709785" y="1972945"/>
            <a:ext cx="20948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第9节：如今</a:t>
            </a:r>
            <a:endParaRPr 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2" name="右箭头 21"/>
          <p:cNvSpPr/>
          <p:nvPr>
            <p:custDataLst>
              <p:tags r:id="rId1"/>
            </p:custDataLst>
          </p:nvPr>
        </p:nvSpPr>
        <p:spPr>
          <a:xfrm>
            <a:off x="2447925" y="4500880"/>
            <a:ext cx="2441575" cy="603885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0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1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2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1" fill="hold"/>
                                        <p:tgtEl>
                                          <p:spTgt spid="1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bldLvl="0" animBg="1"/>
      <p:bldP spid="12" grpId="0" bldLvl="0" animBg="1"/>
      <p:bldP spid="17" grpId="0" bldLvl="0" animBg="1"/>
      <p:bldP spid="13" grpId="0" bldLvl="0" animBg="1"/>
      <p:bldP spid="18" grpId="0"/>
      <p:bldP spid="22" grpId="0" bldLvl="0" animBg="1"/>
      <p:bldP spid="14" grpId="0"/>
      <p:bldP spid="19" grpId="0"/>
      <p:bldP spid="20" grpId="0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4" name="表格 3"/>
          <p:cNvGraphicFramePr/>
          <p:nvPr>
            <p:custDataLst>
              <p:tags r:id="rId1"/>
            </p:custDataLst>
          </p:nvPr>
        </p:nvGraphicFramePr>
        <p:xfrm>
          <a:off x="175260" y="715645"/>
          <a:ext cx="12016740" cy="60363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2770"/>
                <a:gridCol w="4395470"/>
                <a:gridCol w="3291840"/>
                <a:gridCol w="2486660"/>
              </a:tblGrid>
              <a:tr h="485140">
                <a:tc>
                  <a:txBody>
                    <a:bodyPr/>
                    <a:p>
                      <a:pPr indent="0" algn="ctr" fontAlgn="ctr">
                        <a:buNone/>
                      </a:pPr>
                      <a:r>
                        <a:rPr lang="en-US" sz="2400" b="1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比较点</a:t>
                      </a:r>
                      <a:endParaRPr lang="en-US" altLang="en-US" sz="2400" b="1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 fontAlgn="ctr">
                        <a:buNone/>
                      </a:pPr>
                      <a:r>
                        <a:rPr lang="en-US" sz="2400" b="1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小桃树的生长过程</a:t>
                      </a:r>
                      <a:endParaRPr lang="en-US" altLang="en-US" sz="2400" b="1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 fontAlgn="ctr">
                        <a:buNone/>
                      </a:pPr>
                      <a:r>
                        <a:rPr lang="en-US" sz="2400" b="1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“我”的人生经历</a:t>
                      </a:r>
                      <a:endParaRPr lang="en-US" altLang="en-US" sz="2400" b="1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 fontAlgn="ctr">
                        <a:buNone/>
                      </a:pPr>
                      <a:r>
                        <a:rPr lang="en-US" sz="2400" b="1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比较结论</a:t>
                      </a:r>
                      <a:endParaRPr lang="en-US" altLang="en-US" sz="2400" b="1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/>
                </a:tc>
              </a:tr>
              <a:tr h="502920">
                <a:tc>
                  <a:txBody>
                    <a:bodyPr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en-US" sz="2400" b="1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生长环境</a:t>
                      </a:r>
                      <a:endParaRPr lang="en-US" sz="2400" b="1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en-US" sz="2400" b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角落里</a:t>
                      </a:r>
                      <a:r>
                        <a:rPr lang="zh-CN" altLang="en-US" sz="2400" b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（太不是地方）</a:t>
                      </a:r>
                      <a:endParaRPr lang="zh-CN" altLang="en-US" sz="2400" b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en-US" sz="2400" b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大山里土院</a:t>
                      </a:r>
                      <a:endParaRPr lang="en-US" sz="2400" b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sz="1600" b="0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 algn="ctr">
                        <a:buNone/>
                      </a:pPr>
                      <a:endParaRPr lang="en-US" altLang="en-US" sz="1600" b="0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/>
                </a:tc>
              </a:tr>
              <a:tr h="2503170">
                <a:tc>
                  <a:txBody>
                    <a:bodyPr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en-US" sz="2400" b="1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成长经历</a:t>
                      </a:r>
                      <a:endParaRPr lang="en-US" sz="2400" b="1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indent="0" algn="ctr" fontAlgn="auto">
                        <a:lnSpc>
                          <a:spcPts val="2860"/>
                        </a:lnSpc>
                        <a:buNone/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长得很委屈 </a:t>
                      </a:r>
                      <a:endParaRPr lang="en-US" sz="1800" b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 algn="ctr" fontAlgn="auto">
                        <a:lnSpc>
                          <a:spcPts val="2860"/>
                        </a:lnSpc>
                        <a:buNone/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一夜之间竟全开了</a:t>
                      </a:r>
                      <a:r>
                        <a:rPr lang="zh-CN" altLang="en-US" sz="1800" b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，</a:t>
                      </a:r>
                      <a:r>
                        <a:rPr lang="en-US" sz="1800" b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却开得太白太淡了</a:t>
                      </a:r>
                      <a:endParaRPr lang="en-US" sz="1800" b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 algn="ctr" fontAlgn="auto">
                        <a:lnSpc>
                          <a:spcPts val="2860"/>
                        </a:lnSpc>
                        <a:buNone/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从来不想到 孤零零 </a:t>
                      </a:r>
                      <a:endParaRPr lang="en-US" sz="1800" b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 algn="ctr" fontAlgn="auto">
                        <a:lnSpc>
                          <a:spcPts val="2860"/>
                        </a:lnSpc>
                        <a:buNone/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从未有蜜蜂蝴蝶恋过它</a:t>
                      </a:r>
                      <a:endParaRPr lang="en-US" sz="1800" b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 algn="ctr" fontAlgn="auto">
                        <a:lnSpc>
                          <a:spcPts val="2860"/>
                        </a:lnSpc>
                        <a:buNone/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被猪拱过 想砍掉 片片付给风雨了</a:t>
                      </a:r>
                      <a:endParaRPr lang="en-US" sz="1800" b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  <a:sym typeface="+mn-ea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indent="0" algn="ctr" fontAlgn="auto">
                        <a:lnSpc>
                          <a:spcPts val="2860"/>
                        </a:lnSpc>
                        <a:buClrTx/>
                        <a:buSzTx/>
                        <a:buNone/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我到城里上学去了</a:t>
                      </a:r>
                      <a:endParaRPr lang="en-US" sz="1800" b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 algn="ctr" fontAlgn="auto">
                        <a:lnSpc>
                          <a:spcPts val="2860"/>
                        </a:lnSpc>
                        <a:buClrTx/>
                        <a:buSzTx/>
                        <a:buNone/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一毕业就走上了社会</a:t>
                      </a:r>
                      <a:endParaRPr lang="en-US" sz="1800" b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  <a:sym typeface="+mn-ea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indent="0" fontAlgn="auto">
                        <a:lnSpc>
                          <a:spcPts val="2860"/>
                        </a:lnSpc>
                        <a:buNone/>
                      </a:pPr>
                      <a:endParaRPr lang="en-US" sz="1800" b="0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  <a:sym typeface="+mn-ea"/>
                      </a:endParaRPr>
                    </a:p>
                    <a:p>
                      <a:pPr indent="0" fontAlgn="auto">
                        <a:lnSpc>
                          <a:spcPts val="2860"/>
                        </a:lnSpc>
                        <a:buNone/>
                      </a:pPr>
                      <a:endParaRPr lang="en-US" sz="1800" b="0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  <a:sym typeface="+mn-ea"/>
                      </a:endParaRPr>
                    </a:p>
                    <a:p>
                      <a:pPr indent="0" fontAlgn="auto">
                        <a:lnSpc>
                          <a:spcPts val="2860"/>
                        </a:lnSpc>
                        <a:buNone/>
                      </a:pPr>
                      <a:endParaRPr lang="en-US" sz="1800" b="0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  <a:sym typeface="+mn-ea"/>
                      </a:endParaRPr>
                    </a:p>
                    <a:p>
                      <a:pPr indent="0" fontAlgn="auto">
                        <a:lnSpc>
                          <a:spcPts val="2860"/>
                        </a:lnSpc>
                        <a:buNone/>
                      </a:pPr>
                      <a:r>
                        <a:rPr lang="en-US" sz="1800" b="0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    </a:t>
                      </a:r>
                      <a:endParaRPr lang="en-US" sz="1800" b="0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>
                        <a:buNone/>
                      </a:pPr>
                      <a:endParaRPr lang="en-US" altLang="en-US" sz="1800" b="0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/>
                </a:tc>
              </a:tr>
              <a:tr h="2503170">
                <a:tc>
                  <a:txBody>
                    <a:bodyPr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en-US" sz="2400" b="1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面对生命的态度</a:t>
                      </a:r>
                      <a:endParaRPr lang="en-US" sz="2400" b="1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endParaRPr lang="en-US" sz="2400" b="1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indent="0" algn="ctr" fontAlgn="auto">
                        <a:lnSpc>
                          <a:spcPts val="2860"/>
                        </a:lnSpc>
                        <a:buClrTx/>
                        <a:buSzTx/>
                        <a:buNone/>
                      </a:pPr>
                      <a:r>
                        <a:rPr lang="zh-CN" altLang="en-US" sz="1800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拱</a:t>
                      </a:r>
                      <a:r>
                        <a:rPr lang="en-US" sz="180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出一点嫩绿儿</a:t>
                      </a:r>
                      <a:endParaRPr lang="en-US" sz="180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  <a:sym typeface="+mn-ea"/>
                      </a:endParaRPr>
                    </a:p>
                    <a:p>
                      <a:pPr indent="0" algn="ctr" fontAlgn="auto">
                        <a:lnSpc>
                          <a:spcPts val="2860"/>
                        </a:lnSpc>
                        <a:buClrTx/>
                        <a:buSzTx/>
                        <a:buNone/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它却</a:t>
                      </a:r>
                      <a:r>
                        <a:rPr lang="en-US" sz="1800" b="0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默默地长</a:t>
                      </a:r>
                      <a:r>
                        <a:rPr lang="en-US" sz="1800" b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上来了。</a:t>
                      </a:r>
                      <a:endParaRPr lang="en-US" sz="1800" b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 algn="ctr" fontAlgn="auto">
                        <a:lnSpc>
                          <a:spcPts val="2860"/>
                        </a:lnSpc>
                        <a:buClrTx/>
                        <a:buSzTx/>
                        <a:buNone/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 它</a:t>
                      </a:r>
                      <a:r>
                        <a:rPr lang="en-US" sz="1800" b="0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还</a:t>
                      </a:r>
                      <a:r>
                        <a:rPr lang="en-US" sz="1800" b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在长着。</a:t>
                      </a:r>
                      <a:endParaRPr lang="en-US" sz="1800" b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 algn="ctr" fontAlgn="auto">
                        <a:lnSpc>
                          <a:spcPts val="2860"/>
                        </a:lnSpc>
                        <a:buClrTx/>
                        <a:buSzTx/>
                        <a:buNone/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努力</a:t>
                      </a:r>
                      <a:r>
                        <a:rPr lang="en-US" sz="1800" b="0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撑</a:t>
                      </a:r>
                      <a:r>
                        <a:rPr lang="en-US" sz="1800" b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着枝条</a:t>
                      </a:r>
                      <a:endParaRPr lang="en-US" sz="1800" b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  <a:sym typeface="+mn-ea"/>
                      </a:endParaRPr>
                    </a:p>
                    <a:p>
                      <a:pPr indent="0" algn="ctr" fontAlgn="auto">
                        <a:lnSpc>
                          <a:spcPts val="2860"/>
                        </a:lnSpc>
                        <a:buClrTx/>
                        <a:buSzTx/>
                        <a:buNone/>
                      </a:pPr>
                      <a:r>
                        <a:rPr lang="en-US" sz="1800" b="0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千百次</a:t>
                      </a:r>
                      <a:r>
                        <a:rPr lang="en-US" sz="1800" b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地俯下身 </a:t>
                      </a:r>
                      <a:endParaRPr lang="en-US" sz="1800" b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 algn="ctr" fontAlgn="auto">
                        <a:lnSpc>
                          <a:spcPts val="2860"/>
                        </a:lnSpc>
                        <a:buClrTx/>
                        <a:buSzTx/>
                        <a:buNone/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又</a:t>
                      </a:r>
                      <a:r>
                        <a:rPr lang="en-US" sz="1800" b="0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千百次</a:t>
                      </a:r>
                      <a:r>
                        <a:rPr lang="en-US" sz="1800" b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地</a:t>
                      </a:r>
                      <a:r>
                        <a:rPr lang="en-US" sz="1800" b="0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挣扎</a:t>
                      </a:r>
                      <a:r>
                        <a:rPr lang="en-US" sz="1800" b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起来</a:t>
                      </a:r>
                      <a:endParaRPr lang="en-US" sz="1800" b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  <a:sym typeface="+mn-ea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indent="0" algn="ctr" fontAlgn="auto">
                        <a:lnSpc>
                          <a:spcPts val="2860"/>
                        </a:lnSpc>
                        <a:buClrTx/>
                        <a:buSzTx/>
                        <a:buNone/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想让它在那儿蓄着我的</a:t>
                      </a:r>
                      <a:r>
                        <a:rPr lang="en-US" sz="1800" b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梦</a:t>
                      </a:r>
                      <a:endParaRPr lang="en-US" sz="1800" b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  <a:sym typeface="+mn-ea"/>
                      </a:endParaRPr>
                    </a:p>
                    <a:p>
                      <a:pPr indent="0" algn="ctr" fontAlgn="auto">
                        <a:lnSpc>
                          <a:spcPts val="2860"/>
                        </a:lnSpc>
                        <a:buClrTx/>
                        <a:buSzTx/>
                        <a:buNone/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有了血气方刚的魂魄 </a:t>
                      </a:r>
                      <a:endParaRPr lang="en-US" sz="1800" b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  <a:sym typeface="+mn-ea"/>
                      </a:endParaRPr>
                    </a:p>
                    <a:p>
                      <a:pPr indent="0" algn="ctr" fontAlgn="auto">
                        <a:lnSpc>
                          <a:spcPts val="2860"/>
                        </a:lnSpc>
                        <a:buClrTx/>
                        <a:buSzTx/>
                        <a:buNone/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我才知道我的渺小</a:t>
                      </a:r>
                      <a:endParaRPr lang="en-US" sz="1800" b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 algn="ctr" fontAlgn="auto">
                        <a:lnSpc>
                          <a:spcPts val="2860"/>
                        </a:lnSpc>
                        <a:buClrTx/>
                        <a:buSzTx/>
                        <a:buNone/>
                      </a:pPr>
                      <a:r>
                        <a:rPr lang="en-US" sz="1800" b="0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孱头</a:t>
                      </a:r>
                      <a:endParaRPr lang="en-US" sz="1800" b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 algn="ctr" fontAlgn="auto">
                        <a:lnSpc>
                          <a:spcPts val="2860"/>
                        </a:lnSpc>
                        <a:buClrTx/>
                        <a:buSzTx/>
                        <a:buNone/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脾性也一天天地坏了，</a:t>
                      </a:r>
                      <a:endParaRPr lang="en-US" sz="1800" b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  <a:sym typeface="+mn-ea"/>
                      </a:endParaRPr>
                    </a:p>
                    <a:p>
                      <a:pPr indent="0" algn="ctr" fontAlgn="auto">
                        <a:lnSpc>
                          <a:spcPts val="2860"/>
                        </a:lnSpc>
                        <a:buClrTx/>
                        <a:buSzTx/>
                        <a:buNone/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心境似乎</a:t>
                      </a:r>
                      <a:r>
                        <a:rPr lang="en-US" sz="1800" b="0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垂垂暮老</a:t>
                      </a:r>
                      <a:r>
                        <a:rPr lang="en-US" sz="1800" b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了</a:t>
                      </a:r>
                      <a:endParaRPr lang="en-US" sz="1800" b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algn="ctr">
                        <a:buClrTx/>
                        <a:buSzTx/>
                        <a:buFontTx/>
                        <a:buNone/>
                      </a:pPr>
                      <a:endParaRPr lang="en-US" sz="1800" b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indent="0" fontAlgn="auto">
                        <a:lnSpc>
                          <a:spcPts val="2860"/>
                        </a:lnSpc>
                        <a:buNone/>
                      </a:pPr>
                      <a:endParaRPr lang="en-US" sz="1800" b="0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  <a:sym typeface="+mn-ea"/>
                      </a:endParaRPr>
                    </a:p>
                    <a:p>
                      <a:pPr indent="0" fontAlgn="auto">
                        <a:lnSpc>
                          <a:spcPts val="2860"/>
                        </a:lnSpc>
                        <a:buNone/>
                      </a:pPr>
                      <a:endParaRPr lang="en-US" altLang="en-US" sz="1800" b="0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  <a:sym typeface="+mn-ea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10406380" y="2653665"/>
            <a:ext cx="11182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充满磨难</a:t>
            </a:r>
            <a:endParaRPr lang="zh-CN" altLang="en-US"/>
          </a:p>
        </p:txBody>
      </p:sp>
      <p:sp>
        <p:nvSpPr>
          <p:cNvPr id="8" name="文本框 7"/>
          <p:cNvSpPr txBox="1"/>
          <p:nvPr>
            <p:custDataLst>
              <p:tags r:id="rId2"/>
            </p:custDataLst>
          </p:nvPr>
        </p:nvSpPr>
        <p:spPr>
          <a:xfrm>
            <a:off x="10033635" y="1230630"/>
            <a:ext cx="16865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algn="ctr">
              <a:buNone/>
            </a:pPr>
            <a:r>
              <a:rPr lang="en-US" altLang="en-US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生长环境恶劣</a:t>
            </a:r>
            <a:endParaRPr lang="zh-CN" altLang="en-US"/>
          </a:p>
        </p:txBody>
      </p:sp>
      <p:sp>
        <p:nvSpPr>
          <p:cNvPr id="9" name="文本框 8"/>
          <p:cNvSpPr txBox="1"/>
          <p:nvPr>
            <p:custDataLst>
              <p:tags r:id="rId3"/>
            </p:custDataLst>
          </p:nvPr>
        </p:nvSpPr>
        <p:spPr>
          <a:xfrm>
            <a:off x="9650730" y="4506595"/>
            <a:ext cx="2456180" cy="15582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ts val="2860"/>
              </a:lnSpc>
              <a:buNone/>
            </a:pPr>
            <a:r>
              <a:rPr lang="en-US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前者</a:t>
            </a:r>
            <a:r>
              <a:rPr lang="zh-CN" altLang="en-US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有</a:t>
            </a:r>
            <a:r>
              <a:rPr lang="en-US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顽强的意志和不屈不挠的抗争精神。</a:t>
            </a:r>
            <a:endParaRPr lang="en-US" b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0" fontAlgn="auto">
              <a:lnSpc>
                <a:spcPts val="2860"/>
              </a:lnSpc>
              <a:buNone/>
            </a:pPr>
            <a:r>
              <a:rPr lang="en-US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后者</a:t>
            </a:r>
            <a:r>
              <a:rPr lang="en-US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意志消沉，精神颓废</a:t>
            </a:r>
            <a:endParaRPr lang="en-US" altLang="en-US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2" name="文本框 11"/>
          <p:cNvSpPr txBox="1"/>
          <p:nvPr>
            <p:custDataLst>
              <p:tags r:id="rId4"/>
            </p:custDataLst>
          </p:nvPr>
        </p:nvSpPr>
        <p:spPr>
          <a:xfrm rot="20400000">
            <a:off x="9144635" y="1985010"/>
            <a:ext cx="965835" cy="189357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5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类比</a:t>
            </a:r>
            <a:endParaRPr lang="zh-CN" altLang="en-US" sz="5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3" name="文本框 12"/>
          <p:cNvSpPr txBox="1"/>
          <p:nvPr>
            <p:custDataLst>
              <p:tags r:id="rId5"/>
            </p:custDataLst>
          </p:nvPr>
        </p:nvSpPr>
        <p:spPr>
          <a:xfrm rot="20460000">
            <a:off x="5815965" y="4918075"/>
            <a:ext cx="1038860" cy="15970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5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对比</a:t>
            </a:r>
            <a:endParaRPr lang="zh-CN" altLang="en-US" sz="5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图片 99"/>
          <p:cNvPicPr/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-2065655" y="-224790"/>
            <a:ext cx="4689475" cy="34124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1578610" y="2638425"/>
            <a:ext cx="1128268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52730" indent="-252730" algn="just" defTabSz="309880" fontAlgn="auto">
              <a:lnSpc>
                <a:spcPct val="150000"/>
              </a:lnSpc>
              <a:buSzPct val="50000"/>
            </a:pPr>
            <a:r>
              <a:rPr lang="en-US" altLang="zh-CN" sz="400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   </a:t>
            </a:r>
            <a:r>
              <a:rPr lang="en-US" sz="400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“</a:t>
            </a:r>
            <a:r>
              <a:rPr lang="zh-CN" altLang="en-US" sz="400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我</a:t>
            </a:r>
            <a:r>
              <a:rPr lang="en-US" sz="400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”</a:t>
            </a:r>
            <a:r>
              <a:rPr lang="zh-CN" altLang="en-US" sz="400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的情感在这里来了一个转折，</a:t>
            </a:r>
            <a:endParaRPr lang="zh-CN" altLang="en-US" sz="4000"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  <a:p>
            <a:pPr marL="252730" indent="-252730" algn="just" defTabSz="309880" fontAlgn="auto">
              <a:lnSpc>
                <a:spcPct val="150000"/>
              </a:lnSpc>
              <a:buSzPct val="50000"/>
            </a:pPr>
            <a:r>
              <a:rPr lang="zh-CN" altLang="en-US" sz="400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你读出来了么？</a:t>
            </a:r>
            <a:endParaRPr lang="zh-CN" altLang="en-US" sz="4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59535" y="1440815"/>
            <a:ext cx="2457450" cy="10883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52730" indent="-252730" algn="just" defTabSz="309880">
              <a:lnSpc>
                <a:spcPct val="120000"/>
              </a:lnSpc>
              <a:buSzPct val="50000"/>
            </a:pPr>
            <a:r>
              <a:rPr lang="en-US" altLang="zh-CN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 </a:t>
            </a:r>
            <a:r>
              <a:rPr lang="zh-CN" altLang="en-US" sz="5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旁批：</a:t>
            </a:r>
            <a:endParaRPr lang="zh-CN" altLang="en-US" sz="5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图片 99"/>
          <p:cNvPicPr/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-2065655" y="-224790"/>
            <a:ext cx="4689475" cy="34124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672465" y="1506220"/>
            <a:ext cx="10827385" cy="42462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en-US" altLang="zh-CN" sz="3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sz="3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我心里稍稍有了些安慰。啊，小桃树啊！我该怎么感激</a:t>
            </a:r>
            <a:r>
              <a:rPr lang="zh-CN" sz="36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你，</a:t>
            </a:r>
            <a:r>
              <a:rPr lang="zh-CN" sz="36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你</a:t>
            </a:r>
            <a:r>
              <a:rPr lang="zh-CN" sz="36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到</a:t>
            </a:r>
            <a:r>
              <a:rPr lang="zh-CN" sz="3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底还有一朵花呢，明日一早，你会开吗？你开得是灼灼的吗？香香的么？我亲爱的，你那花是会开得美的，而且会孕出一个桃儿来的，我还叫你是我的梦的精灵儿，对吗？ </a:t>
            </a:r>
            <a:endParaRPr lang="zh-CN" sz="36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图片 99"/>
          <p:cNvPicPr/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-2065655" y="-224790"/>
            <a:ext cx="4689475" cy="34124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672465" y="1506220"/>
            <a:ext cx="10827385" cy="42462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en-US" altLang="zh-CN" sz="3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sz="3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我心里稍稍有了些安慰。啊，小桃树啊！我该怎么感激</a:t>
            </a:r>
            <a:r>
              <a:rPr lang="zh-CN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你</a:t>
            </a:r>
            <a:r>
              <a:rPr lang="zh-CN" sz="3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</a:t>
            </a:r>
            <a:r>
              <a:rPr lang="zh-CN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你</a:t>
            </a:r>
            <a:r>
              <a:rPr lang="zh-CN" sz="3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到底还有一朵花呢，明日一早，</a:t>
            </a:r>
            <a:r>
              <a:rPr lang="zh-CN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你</a:t>
            </a:r>
            <a:r>
              <a:rPr lang="zh-CN" sz="3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会开吗？</a:t>
            </a:r>
            <a:r>
              <a:rPr lang="zh-CN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你</a:t>
            </a:r>
            <a:r>
              <a:rPr lang="zh-CN" sz="3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开得是灼灼的吗？香香的么？我亲爱的，</a:t>
            </a:r>
            <a:r>
              <a:rPr lang="zh-CN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你</a:t>
            </a:r>
            <a:r>
              <a:rPr lang="zh-CN" sz="3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那花是会开得美的，而且会孕出一个桃儿来的，我还叫</a:t>
            </a:r>
            <a:r>
              <a:rPr lang="zh-CN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你</a:t>
            </a:r>
            <a:r>
              <a:rPr lang="zh-CN" sz="3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是我的梦的精灵儿，对吗？ </a:t>
            </a:r>
            <a:endParaRPr lang="zh-CN" sz="36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图片 99"/>
          <p:cNvPicPr/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-2065655" y="-224790"/>
            <a:ext cx="4689475" cy="34124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672465" y="1369060"/>
            <a:ext cx="10827385" cy="42462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en-US" altLang="zh-CN" sz="3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sz="36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我心里稍稍有了些安慰。啊，小桃树啊！我该怎么感激你，你到底还有一朵花呢，明日一早，你会开吗</a:t>
            </a:r>
            <a:r>
              <a:rPr lang="zh-CN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？</a:t>
            </a:r>
            <a:r>
              <a:rPr lang="zh-CN" sz="36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你开得是灼灼的吗</a:t>
            </a:r>
            <a:r>
              <a:rPr lang="zh-CN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？</a:t>
            </a:r>
            <a:r>
              <a:rPr lang="zh-CN" sz="36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香香的么</a:t>
            </a:r>
            <a:r>
              <a:rPr lang="zh-CN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？</a:t>
            </a:r>
            <a:r>
              <a:rPr lang="zh-CN" sz="36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我亲爱的，你那花是会开得美的</a:t>
            </a:r>
            <a:r>
              <a:rPr lang="zh-CN" sz="3600" b="1">
                <a:solidFill>
                  <a:srgbClr val="92D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</a:t>
            </a:r>
            <a:r>
              <a:rPr lang="zh-CN" sz="36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而且会孕出一个桃儿来的</a:t>
            </a:r>
            <a:r>
              <a:rPr lang="zh-CN" sz="3600" b="1">
                <a:solidFill>
                  <a:srgbClr val="92D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</a:t>
            </a:r>
            <a:r>
              <a:rPr lang="zh-CN" sz="36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我还叫你是我的梦的精灵儿，对吗</a:t>
            </a:r>
            <a:r>
              <a:rPr lang="zh-CN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？</a:t>
            </a:r>
            <a:r>
              <a:rPr lang="zh-CN" sz="36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endParaRPr lang="zh-CN" sz="36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38490" y="0"/>
            <a:ext cx="3953510" cy="692467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578610" y="2638425"/>
            <a:ext cx="1128268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52730" indent="-252730" algn="just" defTabSz="309880" fontAlgn="auto">
              <a:lnSpc>
                <a:spcPct val="150000"/>
              </a:lnSpc>
              <a:buSzPct val="50000"/>
            </a:pPr>
            <a:r>
              <a:rPr lang="en-US" altLang="zh-CN" sz="400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   </a:t>
            </a:r>
            <a:endParaRPr lang="zh-CN" altLang="en-US" sz="4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23850" y="408305"/>
            <a:ext cx="7808595" cy="638175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266700" fontAlgn="auto">
              <a:lnSpc>
                <a:spcPct val="150000"/>
              </a:lnSpc>
            </a:pPr>
            <a:r>
              <a:rPr lang="en-US" altLang="zh-CN" sz="2800" b="0">
                <a:solidFill>
                  <a:srgbClr val="1E1E1E"/>
                </a:solidFill>
                <a:ea typeface="宋体" panose="02010600030101010101" pitchFamily="2" charset="-122"/>
              </a:rPr>
              <a:t>   </a:t>
            </a:r>
            <a:r>
              <a:rPr lang="zh-CN" sz="2400" b="0">
                <a:solidFill>
                  <a:srgbClr val="1E1E1E"/>
                </a:solidFill>
                <a:ea typeface="宋体" panose="02010600030101010101" pitchFamily="2" charset="-122"/>
              </a:rPr>
              <a:t>第3小节：奶奶从市集回来，带给我们一人一只桃子。她说：“吃吧，这是‘仙桃’；含着桃核儿做一个梦，谁看见桃花开了，就会</a:t>
            </a:r>
            <a:r>
              <a:rPr lang="zh-CN" sz="2400" b="0">
                <a:solidFill>
                  <a:srgbClr val="FF0000"/>
                </a:solidFill>
                <a:ea typeface="宋体" panose="02010600030101010101" pitchFamily="2" charset="-122"/>
              </a:rPr>
              <a:t>幸福</a:t>
            </a:r>
            <a:r>
              <a:rPr lang="zh-CN" sz="2400" b="0">
                <a:solidFill>
                  <a:srgbClr val="1E1E1E"/>
                </a:solidFill>
                <a:ea typeface="宋体" panose="02010600030101010101" pitchFamily="2" charset="-122"/>
              </a:rPr>
              <a:t>一生呢。”</a:t>
            </a:r>
            <a:endParaRPr lang="zh-CN" sz="2400" b="0">
              <a:solidFill>
                <a:srgbClr val="1E1E1E"/>
              </a:solidFill>
              <a:ea typeface="宋体" panose="02010600030101010101" pitchFamily="2" charset="-122"/>
            </a:endParaRPr>
          </a:p>
          <a:p>
            <a:pPr indent="266700" fontAlgn="auto">
              <a:lnSpc>
                <a:spcPct val="150000"/>
              </a:lnSpc>
            </a:pPr>
            <a:r>
              <a:rPr lang="en-US" altLang="zh-CN" sz="2400" b="0">
                <a:solidFill>
                  <a:srgbClr val="1E1E1E"/>
                </a:solidFill>
                <a:ea typeface="宋体" panose="02010600030101010101" pitchFamily="2" charset="-122"/>
              </a:rPr>
              <a:t>      </a:t>
            </a:r>
            <a:r>
              <a:rPr lang="zh-CN" sz="2400" b="0">
                <a:solidFill>
                  <a:srgbClr val="1E1E1E"/>
                </a:solidFill>
                <a:ea typeface="宋体" panose="02010600030101010101" pitchFamily="2" charset="-122"/>
              </a:rPr>
              <a:t>第4小节：奶奶也说：“这种桃树是没出息的，</a:t>
            </a:r>
            <a:r>
              <a:rPr lang="zh-CN" sz="2400" b="0">
                <a:solidFill>
                  <a:srgbClr val="FF0000"/>
                </a:solidFill>
                <a:ea typeface="宋体" panose="02010600030101010101" pitchFamily="2" charset="-122"/>
              </a:rPr>
              <a:t>多好</a:t>
            </a:r>
            <a:r>
              <a:rPr lang="zh-CN" sz="2400" b="0">
                <a:solidFill>
                  <a:srgbClr val="1E1E1E"/>
                </a:solidFill>
                <a:ea typeface="宋体" panose="02010600030101010101" pitchFamily="2" charset="-122"/>
              </a:rPr>
              <a:t>的种子，长出来，却都是野的，结些毛果子，须得嫁接才行。”</a:t>
            </a:r>
            <a:endParaRPr lang="zh-CN" sz="2400" b="0">
              <a:solidFill>
                <a:srgbClr val="1E1E1E"/>
              </a:solidFill>
              <a:ea typeface="宋体" panose="02010600030101010101" pitchFamily="2" charset="-122"/>
            </a:endParaRPr>
          </a:p>
          <a:p>
            <a:pPr indent="266700" fontAlgn="auto">
              <a:lnSpc>
                <a:spcPct val="150000"/>
              </a:lnSpc>
            </a:pPr>
            <a:r>
              <a:rPr lang="en-US" altLang="zh-CN" sz="2400" b="0">
                <a:solidFill>
                  <a:srgbClr val="1E1E1E"/>
                </a:solidFill>
                <a:ea typeface="宋体" panose="02010600030101010101" pitchFamily="2" charset="-122"/>
              </a:rPr>
              <a:t>      </a:t>
            </a:r>
            <a:r>
              <a:rPr lang="zh-CN" sz="2400" b="0">
                <a:solidFill>
                  <a:srgbClr val="1E1E1E"/>
                </a:solidFill>
                <a:ea typeface="宋体" panose="02010600030101010101" pitchFamily="2" charset="-122"/>
              </a:rPr>
              <a:t>第8小节：他们嫌长的不是地方，又不好看，曾想砍掉它，奶奶却不同意，常常</a:t>
            </a:r>
            <a:r>
              <a:rPr lang="zh-CN" sz="2400" b="0">
                <a:solidFill>
                  <a:srgbClr val="FF0000"/>
                </a:solidFill>
                <a:ea typeface="宋体" panose="02010600030101010101" pitchFamily="2" charset="-122"/>
              </a:rPr>
              <a:t>护着</a:t>
            </a:r>
            <a:r>
              <a:rPr lang="zh-CN" sz="2400" b="0">
                <a:solidFill>
                  <a:srgbClr val="1E1E1E"/>
                </a:solidFill>
                <a:ea typeface="宋体" panose="02010600030101010101" pitchFamily="2" charset="-122"/>
              </a:rPr>
              <a:t>，给它浇水。</a:t>
            </a:r>
            <a:endParaRPr lang="zh-CN" sz="2400" b="0">
              <a:solidFill>
                <a:srgbClr val="1E1E1E"/>
              </a:solidFill>
              <a:ea typeface="宋体" panose="02010600030101010101" pitchFamily="2" charset="-122"/>
            </a:endParaRPr>
          </a:p>
          <a:p>
            <a:pPr indent="266700" fontAlgn="auto">
              <a:lnSpc>
                <a:spcPct val="150000"/>
              </a:lnSpc>
            </a:pPr>
            <a:r>
              <a:rPr lang="en-US" altLang="zh-CN" sz="2400" b="0">
                <a:solidFill>
                  <a:srgbClr val="1E1E1E"/>
                </a:solidFill>
                <a:ea typeface="宋体" panose="02010600030101010101" pitchFamily="2" charset="-122"/>
              </a:rPr>
              <a:t>      </a:t>
            </a:r>
            <a:r>
              <a:rPr lang="zh-CN" sz="2400" b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a typeface="宋体" panose="02010600030101010101" pitchFamily="2" charset="-122"/>
              </a:rPr>
              <a:t>第8小节：看着桃树，想起没能再见一面的奶奶，我深深懊丧，对不起奶奶，对不起我的小桃树。</a:t>
            </a:r>
            <a:endParaRPr lang="zh-CN" sz="2400" b="0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ea typeface="宋体" panose="02010600030101010101" pitchFamily="2" charset="-122"/>
            </a:endParaRPr>
          </a:p>
          <a:p>
            <a:pPr indent="266700" fontAlgn="auto">
              <a:lnSpc>
                <a:spcPct val="150000"/>
              </a:lnSpc>
            </a:pPr>
            <a:r>
              <a:rPr lang="en-US" altLang="zh-CN" sz="2400" b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a typeface="宋体" panose="02010600030101010101" pitchFamily="2" charset="-122"/>
              </a:rPr>
              <a:t>      </a:t>
            </a:r>
            <a:r>
              <a:rPr lang="zh-CN" sz="2400" b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a typeface="宋体" panose="02010600030101010101" pitchFamily="2" charset="-122"/>
              </a:rPr>
              <a:t>第12小节：我心里喊着我的奶奶。</a:t>
            </a:r>
            <a:endParaRPr lang="zh-CN" altLang="en-US" sz="2400" b="0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8"/>
          <p:cNvSpPr/>
          <p:nvPr>
            <p:custDataLst>
              <p:tags r:id="rId1"/>
            </p:custDataLst>
          </p:nvPr>
        </p:nvSpPr>
        <p:spPr>
          <a:xfrm>
            <a:off x="0" y="6727190"/>
            <a:ext cx="8873490" cy="1270"/>
          </a:xfrm>
          <a:prstGeom prst="line">
            <a:avLst/>
          </a:prstGeom>
          <a:ln w="57150" cap="flat" cmpd="sng">
            <a:solidFill>
              <a:srgbClr val="FC8EA6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pic>
        <p:nvPicPr>
          <p:cNvPr id="12" name="图片 11"/>
          <p:cNvPicPr/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2468245" y="-136525"/>
            <a:ext cx="4689475" cy="34124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0" name="文本框 99"/>
          <p:cNvSpPr txBox="1"/>
          <p:nvPr/>
        </p:nvSpPr>
        <p:spPr>
          <a:xfrm>
            <a:off x="1529080" y="775970"/>
            <a:ext cx="8878570" cy="607695"/>
          </a:xfrm>
          <a:prstGeom prst="rect">
            <a:avLst/>
          </a:prstGeom>
          <a:noFill/>
          <a:ln w="12700" cmpd="sng">
            <a:noFill/>
            <a:prstDash val="solid"/>
          </a:ln>
        </p:spPr>
        <p:txBody>
          <a:bodyPr wrap="square">
            <a:spAutoFit/>
          </a:bodyPr>
          <a:lstStyle/>
          <a:p>
            <a:pPr indent="0">
              <a:lnSpc>
                <a:spcPct val="140000"/>
              </a:lnSpc>
            </a:pPr>
            <a:r>
              <a:rPr lang="en-US" altLang="zh-CN" sz="24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</a:t>
            </a:r>
            <a:r>
              <a:rPr lang="zh-CN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本文与《紫藤萝瀑布》在写法上有什么</a:t>
            </a:r>
            <a:r>
              <a:rPr lang="zh-CN" sz="2400" b="1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异同</a:t>
            </a:r>
            <a:r>
              <a:rPr lang="zh-CN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？</a:t>
            </a:r>
            <a:endParaRPr lang="zh-CN" sz="24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01040" y="1730375"/>
            <a:ext cx="10993755" cy="2630170"/>
          </a:xfrm>
          <a:prstGeom prst="rect">
            <a:avLst/>
          </a:prstGeom>
          <a:noFill/>
          <a:ln w="12700" cmpd="sng">
            <a:noFill/>
            <a:prstDash val="solid"/>
          </a:ln>
        </p:spPr>
        <p:txBody>
          <a:bodyPr wrap="square">
            <a:spAutoFit/>
          </a:bodyPr>
          <a:lstStyle/>
          <a:p>
            <a:pPr indent="0">
              <a:lnSpc>
                <a:spcPct val="150000"/>
              </a:lnSpc>
            </a:pPr>
            <a:r>
              <a:rPr lang="en-US" altLang="zh-CN" sz="2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sz="2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相同：</a:t>
            </a:r>
            <a:endParaRPr sz="2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2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en-US" sz="2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</a:t>
            </a:r>
            <a:r>
              <a:rPr sz="2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都运用</a:t>
            </a:r>
            <a:r>
              <a:rPr lang="zh-CN" sz="2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了</a:t>
            </a:r>
            <a:r>
              <a:rPr sz="2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托物言志</a:t>
            </a:r>
            <a:r>
              <a:rPr lang="zh-CN" sz="2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手法</a:t>
            </a:r>
            <a:r>
              <a:rPr sz="2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，写作顺序都是由现实到回忆再到现实（插叙）；</a:t>
            </a:r>
            <a:endParaRPr sz="2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lang="en-US" sz="2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sz="2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不同：</a:t>
            </a:r>
            <a:endParaRPr sz="2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2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en-US" sz="2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</a:t>
            </a:r>
            <a:r>
              <a:rPr lang="zh-CN" altLang="en-US" sz="2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线索方式不同：</a:t>
            </a:r>
            <a:r>
              <a:rPr sz="2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《紫藤萝瀑布》的线索是一线贯穿，而《一棵小桃树》是双线交织；</a:t>
            </a:r>
            <a:endParaRPr sz="2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2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en-US" sz="2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</a:t>
            </a:r>
            <a:r>
              <a:rPr sz="2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表达方式不同，《紫藤萝瀑布》以描写抒情为主，《一棵小桃树》以叙述为主。</a:t>
            </a:r>
            <a:r>
              <a:rPr lang="en-US" altLang="zh-CN" sz="2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     </a:t>
            </a:r>
            <a:endParaRPr lang="en-US" altLang="zh-CN" sz="2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AS_UNIQUEID" val="1566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AS_UNIQUEID" val="1565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8.xml><?xml version="1.0" encoding="utf-8"?>
<p:tagLst xmlns:p="http://schemas.openxmlformats.org/presentationml/2006/main">
  <p:tag name="KSO_WM_UNIT_TABLE_BEAUTIFY" val="smartTable{653239a4-5091-4531-9130-97a0483ad5c0}"/>
  <p:tag name="TABLE_ENDDRAG_ORIGIN_RECT" val="946*521"/>
  <p:tag name="TABLE_ENDDRAG_RECT" val="7*8*946*521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BEAUTIFY_FLAG" val=""/>
</p:tagLst>
</file>

<file path=ppt/tags/tag72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BEAUTIFY_FLAG" val=""/>
</p:tagLst>
</file>

<file path=ppt/tags/tag74.xml><?xml version="1.0" encoding="utf-8"?>
<p:tagLst xmlns:p="http://schemas.openxmlformats.org/presentationml/2006/main">
  <p:tag name="KSO_WM_BEAUTIFY_FLAG" val=""/>
</p:tagLst>
</file>

<file path=ppt/tags/tag75.xml><?xml version="1.0" encoding="utf-8"?>
<p:tagLst xmlns:p="http://schemas.openxmlformats.org/presentationml/2006/main">
  <p:tag name="KSO_WM_BEAUTIFY_FLAG" val=""/>
</p:tagLst>
</file>

<file path=ppt/tags/tag76.xml><?xml version="1.0" encoding="utf-8"?>
<p:tagLst xmlns:p="http://schemas.openxmlformats.org/presentationml/2006/main">
  <p:tag name="KSO_WM_BEAUTIFY_FLAG" val=""/>
</p:tagLst>
</file>

<file path=ppt/tags/tag77.xml><?xml version="1.0" encoding="utf-8"?>
<p:tagLst xmlns:p="http://schemas.openxmlformats.org/presentationml/2006/main">
  <p:tag name="KSO_WM_BEAUTIFY_FLAG" val=""/>
</p:tagLst>
</file>

<file path=ppt/tags/tag78.xml><?xml version="1.0" encoding="utf-8"?>
<p:tagLst xmlns:p="http://schemas.openxmlformats.org/presentationml/2006/main">
  <p:tag name="KSO_WM_BEAUTIFY_FLAG" val=""/>
</p:tagLst>
</file>

<file path=ppt/tags/tag7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COMMONDATA" val="eyJoZGlkIjoiOGEwYWJiNWViYTY2MDdkNDNkOTM3ZDYxODVmOWIzOWUifQ=="/>
  <p:tag name="KSO_WPP_MARK_KEY" val="b06bf5bf-f5bd-4dec-8e3c-53a59ff39829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1120</Words>
  <Application>WPS 演示</Application>
  <PresentationFormat>宽屏</PresentationFormat>
  <Paragraphs>112</Paragraphs>
  <Slides>9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0" baseType="lpstr">
      <vt:lpstr>Arial</vt:lpstr>
      <vt:lpstr>宋体</vt:lpstr>
      <vt:lpstr>Wingdings</vt:lpstr>
      <vt:lpstr>Wingdings</vt:lpstr>
      <vt:lpstr>楷体</vt:lpstr>
      <vt:lpstr>华文中宋</vt:lpstr>
      <vt:lpstr>华文新魏</vt:lpstr>
      <vt:lpstr>微软雅黑</vt:lpstr>
      <vt:lpstr>Arial Unicode MS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吴燕</cp:lastModifiedBy>
  <cp:revision>211</cp:revision>
  <dcterms:created xsi:type="dcterms:W3CDTF">2019-06-19T02:08:00Z</dcterms:created>
  <dcterms:modified xsi:type="dcterms:W3CDTF">2023-05-15T08:48:18Z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1E87A483C86B47808BE2B962AA5766D0_13</vt:lpwstr>
  </property>
</Properties>
</file>