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colors8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charts/style8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0" r:id="rId3"/>
    <p:sldId id="259" r:id="rId5"/>
    <p:sldId id="260" r:id="rId6"/>
    <p:sldId id="380" r:id="rId7"/>
    <p:sldId id="286" r:id="rId8"/>
    <p:sldId id="287" r:id="rId9"/>
    <p:sldId id="388" r:id="rId10"/>
    <p:sldId id="264" r:id="rId11"/>
    <p:sldId id="289" r:id="rId12"/>
    <p:sldId id="261" r:id="rId13"/>
    <p:sldId id="382" r:id="rId14"/>
    <p:sldId id="387" r:id="rId15"/>
    <p:sldId id="333" r:id="rId16"/>
    <p:sldId id="389" r:id="rId17"/>
    <p:sldId id="265" r:id="rId18"/>
    <p:sldId id="293" r:id="rId19"/>
    <p:sldId id="397" r:id="rId20"/>
    <p:sldId id="392" r:id="rId21"/>
    <p:sldId id="391" r:id="rId22"/>
    <p:sldId id="393" r:id="rId23"/>
    <p:sldId id="394" r:id="rId24"/>
    <p:sldId id="395" r:id="rId25"/>
    <p:sldId id="396" r:id="rId26"/>
    <p:sldId id="322" r:id="rId27"/>
    <p:sldId id="321" r:id="rId28"/>
    <p:sldId id="257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5E33"/>
    <a:srgbClr val="222222"/>
    <a:srgbClr val="CBB0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88" y="664"/>
      </p:cViewPr>
      <p:guideLst>
        <p:guide orient="horz" pos="20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6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ColorStyle" Target="colors8.xml"/><Relationship Id="rId2" Type="http://schemas.microsoft.com/office/2011/relationships/chartStyle" Target="style8.xml"/><Relationship Id="rId1" Type="http://schemas.openxmlformats.org/officeDocument/2006/relationships/package" Target="../embeddings/Workbook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WenYue GuDianMingChaoTi (Non-Commercial Use)" pitchFamily="50" charset="-122"/>
          <a:ea typeface="WenYue GuDianMingChaoTi (Non-Commercial Use)" pitchFamily="50" charset="-122"/>
          <a:sym typeface="WenYue GuDianMingChaoTi (Non-Commercial Use)" pitchFamily="50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28221-70B7-4110-BF75-6AFEE43E20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F74F45-099D-43A2-B584-23C894FE44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6CBE32-CB80-45A2-B064-7782E42F61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4F99E5-93F2-41B0-BFA7-64D3A81832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1909192" y="2652141"/>
            <a:ext cx="74066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雷锋</a:t>
            </a:r>
            <a:r>
              <a:rPr lang="en-US" altLang="zh-CN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r>
              <a:rPr lang="zh-CN" altLang="en-US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平台上提供的</a:t>
            </a:r>
            <a:r>
              <a:rPr lang="en-US" altLang="zh-CN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作品，雷锋</a:t>
            </a:r>
            <a:r>
              <a:rPr lang="en-US" altLang="zh-CN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</a:t>
            </a:r>
            <a:r>
              <a:rPr lang="en-US" altLang="zh-CN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-WWW.LFPPT.COM</a:t>
            </a:r>
            <a:r>
              <a:rPr lang="zh-CN" altLang="en-US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每天更新</a:t>
            </a:r>
            <a:r>
              <a:rPr lang="en-US" altLang="zh-CN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900" dirty="0">
                <a:noFill/>
                <a:effectLst>
                  <a:outerShdw sx="1000" sy="1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</a:t>
            </a:r>
            <a:endParaRPr lang="zh-CN" altLang="en-US" sz="900" dirty="0">
              <a:noFill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5.png"/><Relationship Id="rId7" Type="http://schemas.openxmlformats.org/officeDocument/2006/relationships/tags" Target="../tags/tag1.xml"/><Relationship Id="rId6" Type="http://schemas.microsoft.com/office/2007/relationships/media" Target="file:///C:\Users\CLK\Desktop\&#21334;&#27833;&#32705;\&#25991;&#24605;&#35910;&#33104;.mp4" TargetMode="External"/><Relationship Id="rId5" Type="http://schemas.openxmlformats.org/officeDocument/2006/relationships/video" Target="file:///C:\Users\CLK\Desktop\&#21334;&#27833;&#32705;\&#25991;&#24605;&#35910;&#33104;.mp4" TargetMode="Externa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tags" Target="../tags/tag9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tags" Target="../tags/tag10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tags" Target="../tags/tag1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tags" Target="../tags/tag1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tags" Target="../tags/tag1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tags" Target="../tags/tag15.xml"/><Relationship Id="rId2" Type="http://schemas.openxmlformats.org/officeDocument/2006/relationships/image" Target="../media/image1.jpeg"/><Relationship Id="rId1" Type="http://schemas.openxmlformats.org/officeDocument/2006/relationships/tags" Target="../tags/tag14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chart" Target="../charts/chart8.xml"/><Relationship Id="rId7" Type="http://schemas.openxmlformats.org/officeDocument/2006/relationships/chart" Target="../charts/chart7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tags" Target="../tags/tag4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57530" y="0"/>
            <a:ext cx="675005" cy="3429635"/>
            <a:chOff x="5759549" y="0"/>
            <a:chExt cx="675005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9549" y="200660"/>
              <a:ext cx="675005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高手在民间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screen">
            <a:grayscl/>
          </a:blip>
          <a:srcRect/>
          <a:stretch>
            <a:fillRect/>
          </a:stretch>
        </p:blipFill>
        <p:spPr>
          <a:xfrm>
            <a:off x="338554" y="5073396"/>
            <a:ext cx="3404771" cy="13786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7488016" y="3689811"/>
            <a:ext cx="4358544" cy="2762250"/>
          </a:xfrm>
          <a:prstGeom prst="rect">
            <a:avLst/>
          </a:prstGeom>
        </p:spPr>
      </p:pic>
      <p:pic>
        <p:nvPicPr>
          <p:cNvPr id="5" name="文思豆腐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 rot="16200000">
            <a:off x="3493770" y="-1120775"/>
            <a:ext cx="5273040" cy="8636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" y="4583659"/>
            <a:ext cx="2109427" cy="24083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146354" y="719454"/>
            <a:ext cx="3566160" cy="5049519"/>
            <a:chOff x="3102941" y="719454"/>
            <a:chExt cx="3566160" cy="504951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3102941" y="719454"/>
              <a:ext cx="3566160" cy="50495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564053" y="1173378"/>
              <a:ext cx="1198245" cy="430296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疏通文意</a:t>
              </a:r>
              <a:endParaRPr lang="zh-CN" altLang="en-US" sz="66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3016250" y="728980"/>
            <a:ext cx="7604760" cy="483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36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（1）自读课文，勾画出不能理解的词句。</a:t>
            </a:r>
            <a:endParaRPr lang="zh-CN" altLang="en-US" sz="40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40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）借助注释、工具书和以前的文言积累，疏通文意。</a:t>
            </a:r>
            <a:endParaRPr lang="zh-CN" altLang="en-US" sz="40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262" y="272415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1133475" y="0"/>
            <a:ext cx="10389870" cy="266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36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</a:t>
            </a:r>
            <a:r>
              <a:rPr lang="zh-CN" altLang="en-US" sz="24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、“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谥号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”是古人死后依其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生前是非功过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所定的称号。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帝王的谥号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一般由礼官议定，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臣子的谥号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由朝廷赐予，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一般文人学士或隐士的谥号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，由其亲友、门生或故吏所加。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13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screen"/>
          <a:srcRect/>
          <a:stretch>
            <a:fillRect/>
          </a:stretch>
        </p:blipFill>
        <p:spPr bwMode="auto">
          <a:xfrm rot="-5400000">
            <a:off x="241300" y="429260"/>
            <a:ext cx="1594485" cy="152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530860" y="716915"/>
            <a:ext cx="1272540" cy="1195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rPr>
              <a:t>资料</a:t>
            </a:r>
            <a:endParaRPr 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汉仪青云简" panose="00020600040101010101" charset="-122"/>
              <a:ea typeface="汉仪青云简" panose="00020600040101010101" charset="-122"/>
              <a:sym typeface="WenYue GuDianMingChaoTi (Non-Commercial Use)" pitchFamily="50" charset="-122"/>
            </a:endParaRPr>
          </a:p>
          <a:p>
            <a:pPr eaLnBrk="1" hangingPunct="1"/>
            <a:r>
              <a:rPr 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rPr>
              <a:t>查证</a:t>
            </a:r>
            <a:endParaRPr 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汉仪青云简" panose="00020600040101010101" charset="-122"/>
              <a:ea typeface="汉仪青云简" panose="00020600040101010101" charset="-122"/>
              <a:sym typeface="WenYue GuDianMingChaoTi (Non-Commercial Use)" pitchFamily="50" charset="-122"/>
            </a:endParaRPr>
          </a:p>
        </p:txBody>
      </p:sp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133475" y="3223260"/>
            <a:ext cx="11313160" cy="848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2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、“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释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”：放下。爱不释手、手不释卷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4" name="图片 1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-5400000">
            <a:off x="8415020" y="2361565"/>
            <a:ext cx="1776095" cy="1703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8673465" y="2731135"/>
            <a:ext cx="1481455" cy="113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rPr>
              <a:t>成语</a:t>
            </a:r>
            <a:endParaRPr 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汉仪青云简" panose="00020600040101010101" charset="-122"/>
              <a:ea typeface="汉仪青云简" panose="00020600040101010101" charset="-122"/>
              <a:sym typeface="WenYue GuDianMingChaoTi (Non-Commercial Use)" pitchFamily="50" charset="-122"/>
            </a:endParaRPr>
          </a:p>
          <a:p>
            <a:pPr eaLnBrk="1" hangingPunct="1"/>
            <a:r>
              <a:rPr 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rPr>
              <a:t>印证</a:t>
            </a:r>
            <a:endParaRPr 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汉仪青云简" panose="00020600040101010101" charset="-122"/>
              <a:ea typeface="汉仪青云简" panose="00020600040101010101" charset="-122"/>
              <a:sym typeface="WenYue GuDianMingChaoTi (Non-Commercial Use)" pitchFamily="50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60375" y="3223260"/>
            <a:ext cx="11313160" cy="103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36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见其发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矢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十中八九，但微颔之。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矢：箭</a:t>
            </a:r>
            <a:endParaRPr lang="en-US" altLang="zh-CN" sz="24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 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7" name="图片 1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-5400000">
            <a:off x="9526905" y="3467100"/>
            <a:ext cx="186753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9969721" y="3868831"/>
            <a:ext cx="180403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rPr>
              <a:t>语境</a:t>
            </a:r>
            <a:endParaRPr 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汉仪青云简" panose="00020600040101010101" charset="-122"/>
              <a:ea typeface="汉仪青云简" panose="00020600040101010101" charset="-122"/>
              <a:sym typeface="WenYue GuDianMingChaoTi (Non-Commercial Use)" pitchFamily="50" charset="-122"/>
            </a:endParaRPr>
          </a:p>
          <a:p>
            <a:pPr eaLnBrk="1" hangingPunct="1"/>
            <a:r>
              <a:rPr 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rPr>
              <a:t>推测</a:t>
            </a:r>
            <a:endParaRPr 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汉仪青云简" panose="00020600040101010101" charset="-122"/>
              <a:ea typeface="汉仪青云简" panose="00020600040101010101" charset="-122"/>
              <a:sym typeface="WenYue GuDianMingChaoTi (Non-Commercial Use)" pitchFamily="50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60375" y="4072255"/>
            <a:ext cx="11313160" cy="1125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36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4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无他，</a:t>
            </a:r>
            <a:r>
              <a:rPr lang="zh-CN" altLang="en-US" sz="28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但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手熟尔。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但：只，只是</a:t>
            </a:r>
            <a:endParaRPr lang="en-US" altLang="zh-CN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 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10" name="图片 13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-5400000">
            <a:off x="8024495" y="4804410"/>
            <a:ext cx="1807210" cy="173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8351106" y="5132481"/>
            <a:ext cx="180403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rPr>
              <a:t>勾连</a:t>
            </a:r>
            <a:endParaRPr 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汉仪青云简" panose="00020600040101010101" charset="-122"/>
              <a:ea typeface="汉仪青云简" panose="00020600040101010101" charset="-122"/>
              <a:sym typeface="WenYue GuDianMingChaoTi (Non-Commercial Use)" pitchFamily="50" charset="-122"/>
            </a:endParaRPr>
          </a:p>
          <a:p>
            <a:pPr eaLnBrk="1" hangingPunct="1"/>
            <a:r>
              <a:rPr 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rPr>
              <a:t>旧知</a:t>
            </a:r>
            <a:endParaRPr 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汉仪青云简" panose="00020600040101010101" charset="-122"/>
              <a:ea typeface="汉仪青云简" panose="00020600040101010101" charset="-122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indefinite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indefinite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5362" grpId="0"/>
      <p:bldP spid="15362" grpId="1"/>
      <p:bldP spid="14" grpId="0"/>
      <p:bldP spid="14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2103120" y="396240"/>
            <a:ext cx="11313160" cy="566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zh-CN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公亦</a:t>
            </a:r>
            <a:r>
              <a:rPr 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以</a:t>
            </a: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此自矜   （         ） </a:t>
            </a:r>
            <a:endParaRPr lang="zh-CN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以</a:t>
            </a: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我酌油知之   （          ） </a:t>
            </a:r>
            <a:endParaRPr lang="zh-CN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徐</a:t>
            </a:r>
            <a:r>
              <a:rPr 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以</a:t>
            </a: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杓酌油沥之（             ）          </a:t>
            </a:r>
            <a:endParaRPr lang="zh-CN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但手熟</a:t>
            </a:r>
            <a:r>
              <a:rPr 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尔</a:t>
            </a: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     （   </a:t>
            </a:r>
            <a:r>
              <a:rPr lang="en-US" alt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             </a:t>
            </a: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 </a:t>
            </a:r>
            <a:r>
              <a:rPr lang="en-US" alt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         </a:t>
            </a: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 </a:t>
            </a:r>
            <a:endParaRPr lang="zh-CN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惟手熟</a:t>
            </a:r>
            <a:r>
              <a:rPr 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尔</a:t>
            </a: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   （   </a:t>
            </a:r>
            <a:r>
              <a:rPr lang="en-US" alt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                         </a:t>
            </a: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       ） </a:t>
            </a:r>
            <a:endParaRPr lang="zh-CN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尔</a:t>
            </a:r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安敢轻吾射（            ） </a:t>
            </a:r>
            <a:endParaRPr lang="zh-CN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endParaRPr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 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0230" y="1501775"/>
            <a:ext cx="1167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凭借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0230" y="2242185"/>
            <a:ext cx="1167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凭借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04865" y="3084830"/>
            <a:ext cx="1236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用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5407660" y="3927475"/>
            <a:ext cx="3883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同“耳” ，罢了  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6025" y="4736465"/>
            <a:ext cx="38830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同“耳” ，罢了  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88940" y="5545455"/>
            <a:ext cx="1213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你</a:t>
            </a:r>
            <a:endParaRPr lang="zh-CN" altLang="en-US" sz="36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273272" y="536986"/>
            <a:ext cx="2164714" cy="2144712"/>
            <a:chOff x="3649528" y="1940781"/>
            <a:chExt cx="2164775" cy="2143181"/>
          </a:xfrm>
        </p:grpSpPr>
        <p:pic>
          <p:nvPicPr>
            <p:cNvPr id="13" name="图片 13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screen"/>
            <a:srcRect/>
            <a:stretch>
              <a:fillRect/>
            </a:stretch>
          </p:blipFill>
          <p:spPr bwMode="auto">
            <a:xfrm rot="-5400000">
              <a:off x="3571740" y="2018568"/>
              <a:ext cx="2143181" cy="1987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010217" y="2351333"/>
              <a:ext cx="1804086" cy="1321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青云简" panose="00020600040101010101" charset="-122"/>
                  <a:ea typeface="汉仪青云简" panose="00020600040101010101" charset="-122"/>
                  <a:sym typeface="WenYue GuDianMingChaoTi (Non-Commercial Use)" pitchFamily="50" charset="-122"/>
                </a:rPr>
                <a:t>一词</a:t>
              </a:r>
              <a:endParaRPr 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endParaRPr>
            </a:p>
            <a:p>
              <a:pPr eaLnBrk="1" hangingPunct="1"/>
              <a:r>
                <a:rPr lang="zh-CN" sz="4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青云简" panose="00020600040101010101" charset="-122"/>
                  <a:ea typeface="汉仪青云简" panose="00020600040101010101" charset="-122"/>
                  <a:sym typeface="WenYue GuDianMingChaoTi (Non-Commercial Use)" pitchFamily="50" charset="-122"/>
                </a:rPr>
                <a:t>多义</a:t>
              </a:r>
              <a:endParaRPr 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5362" grpId="0"/>
      <p:bldP spid="15362" grpId="1"/>
      <p:bldP spid="4" grpId="0"/>
      <p:bldP spid="4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" y="4583659"/>
            <a:ext cx="2109427" cy="24083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58141" y="530859"/>
            <a:ext cx="3566160" cy="5049519"/>
            <a:chOff x="7136461" y="904239"/>
            <a:chExt cx="3566160" cy="504951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7136461" y="904239"/>
              <a:ext cx="3566160" cy="50495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585508" y="1277518"/>
              <a:ext cx="1198245" cy="430296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复述故事</a:t>
              </a:r>
              <a:endParaRPr lang="zh-CN" altLang="en-US" sz="66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3223895" y="744220"/>
            <a:ext cx="7604760" cy="483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3600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</a:t>
            </a:r>
            <a:r>
              <a:rPr lang="en-US" altLang="zh-CN" sz="36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</a:t>
            </a:r>
            <a:r>
              <a:rPr lang="zh-CN" sz="40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要求：</a:t>
            </a:r>
            <a:endParaRPr lang="zh-CN" sz="40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</a:t>
            </a:r>
            <a:r>
              <a:rPr lang="zh-CN" sz="40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要素完整：时间、地点、人物、</a:t>
            </a:r>
            <a:endParaRPr lang="zh-CN" sz="40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>
              <a:lnSpc>
                <a:spcPct val="150000"/>
              </a:lnSpc>
            </a:pPr>
            <a:r>
              <a:rPr lang="zh-CN" sz="40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起因、经过、结果</a:t>
            </a:r>
            <a:endParaRPr lang="zh-CN" sz="40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indefinite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" y="4583659"/>
            <a:ext cx="2109427" cy="24083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103880" y="337820"/>
            <a:ext cx="4834890" cy="6267450"/>
            <a:chOff x="6940881" y="348614"/>
            <a:chExt cx="4418194" cy="625596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6940881" y="348614"/>
              <a:ext cx="4418194" cy="625596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136461" y="1277619"/>
              <a:ext cx="2832100" cy="43726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noAutofit/>
            </a:bodyPr>
            <a:lstStyle/>
            <a:p>
              <a:pPr algn="ctr"/>
              <a:r>
                <a:rPr lang="zh-CN" altLang="en-US" sz="66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赏析人物演读</a:t>
              </a:r>
              <a:endParaRPr lang="zh-CN" altLang="en-US" sz="66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345" y="278765"/>
            <a:ext cx="11499215" cy="6449060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9764713" y="953"/>
            <a:ext cx="1822449" cy="3079751"/>
            <a:chOff x="4611890" y="181"/>
            <a:chExt cx="1822981" cy="1753948"/>
          </a:xfrm>
        </p:grpSpPr>
        <p:sp>
          <p:nvSpPr>
            <p:cNvPr id="25" name="五边形 24"/>
            <p:cNvSpPr/>
            <p:nvPr/>
          </p:nvSpPr>
          <p:spPr>
            <a:xfrm rot="5400000">
              <a:off x="4636244" y="-24173"/>
              <a:ext cx="1753948" cy="1802656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774497" y="200529"/>
              <a:ext cx="1660374" cy="1339148"/>
            </a:xfrm>
            <a:prstGeom prst="rect">
              <a:avLst/>
            </a:prstGeom>
            <a:noFill/>
          </p:spPr>
          <p:txBody>
            <a:bodyPr vert="mongolian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揣摩人物心理，写演读脚本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124935" name="Text Box 7"/>
          <p:cNvSpPr txBox="1"/>
          <p:nvPr/>
        </p:nvSpPr>
        <p:spPr>
          <a:xfrm>
            <a:off x="899160" y="1021715"/>
            <a:ext cx="8449945" cy="4330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0" indent="0" fontAlgn="base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</a:t>
            </a:r>
            <a:r>
              <a:rPr lang="en-US" altLang="zh-CN" sz="3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任务一：</a:t>
            </a:r>
            <a:r>
              <a:rPr 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仔细揣摩人物说话时的</a:t>
            </a:r>
            <a:r>
              <a:rPr lang="zh-CN" sz="36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心理、态度、语气</a:t>
            </a:r>
            <a:r>
              <a:rPr 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和说话时的</a:t>
            </a:r>
            <a:r>
              <a:rPr lang="zh-CN" sz="36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动作、神态</a:t>
            </a:r>
            <a:r>
              <a:rPr 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等，然后补写在下面的括号里，要求必须结合文章的相关内容，</a:t>
            </a:r>
            <a:r>
              <a:rPr lang="zh-CN" sz="36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并说明补写理由</a:t>
            </a:r>
            <a:r>
              <a:rPr 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。</a:t>
            </a:r>
            <a:endParaRPr lang="zh-CN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indent="0" fontAlgn="base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</a:t>
            </a:r>
            <a:r>
              <a:rPr 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任务二：在组内演读，揣摩补写是否恰当。</a:t>
            </a:r>
            <a:endParaRPr lang="zh-CN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74955" y="6988"/>
            <a:ext cx="1044575" cy="3816349"/>
            <a:chOff x="5369982" y="1"/>
            <a:chExt cx="1044881" cy="1294333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1144" y="160932"/>
              <a:ext cx="1294333" cy="97247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69982" y="39999"/>
              <a:ext cx="1044881" cy="1214120"/>
            </a:xfrm>
            <a:prstGeom prst="rect">
              <a:avLst/>
            </a:prstGeom>
            <a:noFill/>
          </p:spPr>
          <p:txBody>
            <a:bodyPr vert="mongolianVert"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心理、语气、</a:t>
              </a:r>
              <a:endParaRPr lang="zh-CN" altLang="en-US" sz="28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动作、神态</a:t>
              </a:r>
              <a:endParaRPr lang="zh-CN" altLang="en-US" sz="28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58645" y="771525"/>
            <a:ext cx="8835390" cy="5382260"/>
          </a:xfrm>
          <a:prstGeom prst="rect">
            <a:avLst/>
          </a:prstGeom>
          <a:noFill/>
          <a:ln>
            <a:solidFill>
              <a:schemeClr val="accent1"/>
            </a:solidFill>
            <a:prstDash val="dashDot"/>
          </a:ln>
        </p:spPr>
        <p:txBody>
          <a:bodyPr wrap="square" rtlCol="0" anchor="t">
            <a:noAutofit/>
          </a:bodyPr>
          <a:lstStyle/>
          <a:p>
            <a:r>
              <a:rPr lang="en-US" sz="3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 </a:t>
            </a:r>
            <a:r>
              <a:rPr sz="3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陈康肃公善射，当世无双，公亦以此自矜。尝射于家圃，有卖油翁释担而立，睨之久而不去。见其发矢十中八九，但微颔之。</a:t>
            </a:r>
            <a:endParaRPr sz="3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r>
              <a:rPr lang="zh-CN" altLang="en-US" sz="32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康肃公（ ① ）：汝亦知射乎？吾射不亦精乎？</a:t>
            </a:r>
            <a:endParaRPr lang="zh-CN" altLang="en-US" sz="32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卖油翁（ ② ）：无他，但手熟尔。</a:t>
            </a:r>
            <a:endParaRPr lang="zh-CN" altLang="en-US" sz="32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康肃公（ ③ ）：尔安敢轻吾射！</a:t>
            </a:r>
            <a:endParaRPr lang="zh-CN" altLang="en-US" sz="32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卖油翁（ ④ ）：以我酌油知之。</a:t>
            </a:r>
            <a:endParaRPr lang="zh-CN" altLang="en-US" sz="3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000" b="1">
                <a:latin typeface="华文新魏" panose="02010800040101010101" charset="-122"/>
                <a:ea typeface="华文新魏" panose="02010800040101010101" charset="-122"/>
              </a:rPr>
              <a:t>      </a:t>
            </a:r>
            <a:r>
              <a:rPr lang="zh-CN" altLang="en-US" sz="3000" b="1">
                <a:latin typeface="华文新魏" panose="02010800040101010101" charset="-122"/>
                <a:ea typeface="华文新魏" panose="02010800040101010101" charset="-122"/>
              </a:rPr>
              <a:t>乃取一葫芦置于地，以钱覆其口，徐以杓酌油沥之，自钱孔入，而钱不湿。</a:t>
            </a:r>
            <a:endParaRPr lang="zh-CN" altLang="en-US" sz="3000" b="1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 b="1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卖油翁（ ⑤ ）：我亦无他，惟手熟尔。</a:t>
            </a:r>
            <a:endParaRPr lang="zh-CN" altLang="en-US" sz="3200" b="1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康肃笑而遣之。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0418763" y="953"/>
            <a:ext cx="1168082" cy="2836545"/>
            <a:chOff x="5266131" y="181"/>
            <a:chExt cx="1168423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032618" y="233693"/>
              <a:ext cx="1615440" cy="1148415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266448" y="200660"/>
              <a:ext cx="1168106" cy="1214120"/>
            </a:xfrm>
            <a:prstGeom prst="rect">
              <a:avLst/>
            </a:prstGeom>
            <a:noFill/>
          </p:spPr>
          <p:txBody>
            <a:bodyPr vert="mongolian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分角色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演读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918845"/>
            <a:ext cx="3262630" cy="4190365"/>
          </a:xfrm>
          <a:prstGeom prst="ellipse">
            <a:avLst/>
          </a:prstGeo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 Box 7"/>
          <p:cNvSpPr txBox="1"/>
          <p:nvPr/>
        </p:nvSpPr>
        <p:spPr>
          <a:xfrm>
            <a:off x="4831080" y="2484755"/>
            <a:ext cx="1777365" cy="26898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0" indent="0" fontAlgn="base">
              <a:lnSpc>
                <a:spcPct val="100000"/>
              </a:lnSpc>
              <a:spcBef>
                <a:spcPct val="0"/>
              </a:spcBef>
              <a:buNone/>
            </a:pPr>
            <a:r>
              <a:rPr lang="en-US" sz="6600" b="1" dirty="0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VS</a:t>
            </a:r>
            <a:endParaRPr lang="en-US" sz="6600" b="1" dirty="0">
              <a:solidFill>
                <a:srgbClr val="C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7305" y="919480"/>
            <a:ext cx="3257550" cy="4287520"/>
          </a:xfrm>
          <a:prstGeom prst="ellipse">
            <a:avLst/>
          </a:prstGeom>
          <a:effectLst>
            <a:outerShdw blurRad="254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706120" y="396240"/>
            <a:ext cx="613410" cy="35801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四次交锋</a:t>
            </a:r>
            <a:r>
              <a:rPr lang="en-US" altLang="zh-CN" sz="28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(</a:t>
            </a:r>
            <a:r>
              <a:rPr lang="zh-CN" altLang="en-US" sz="28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第二回</a:t>
            </a:r>
            <a:r>
              <a:rPr lang="en-US" altLang="zh-CN" sz="28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)</a:t>
            </a:r>
            <a:endParaRPr lang="en-US" altLang="zh-CN" sz="2800" spc="600" dirty="0">
              <a:solidFill>
                <a:schemeClr val="bg1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23010" y="1528445"/>
            <a:ext cx="9100820" cy="1694815"/>
          </a:xfrm>
          <a:prstGeom prst="rect">
            <a:avLst/>
          </a:prstGeom>
          <a:noFill/>
          <a:ln>
            <a:solidFill>
              <a:schemeClr val="accent1"/>
            </a:solidFill>
            <a:prstDash val="dashDot"/>
          </a:ln>
        </p:spPr>
        <p:txBody>
          <a:bodyPr wrap="square" rtlCol="0" anchor="t">
            <a:noAutofit/>
          </a:bodyPr>
          <a:lstStyle/>
          <a:p>
            <a:r>
              <a:rPr lang="en-US" sz="3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</a:t>
            </a:r>
            <a:r>
              <a:rPr lang="en-US" sz="4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</a:t>
            </a:r>
            <a:r>
              <a:rPr lang="zh-CN" altLang="en-US" sz="4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从刚才的品析和表演中，你读出了怎样的陈尧咨和卖油翁？</a:t>
            </a:r>
            <a:endParaRPr lang="zh-CN" altLang="en-US" sz="40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583930" y="3338830"/>
            <a:ext cx="3074670" cy="29952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" y="4583659"/>
            <a:ext cx="2109427" cy="24083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103880" y="337820"/>
            <a:ext cx="4834890" cy="6267450"/>
            <a:chOff x="6940881" y="348614"/>
            <a:chExt cx="4418194" cy="625596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6940881" y="348614"/>
              <a:ext cx="4418194" cy="625596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136461" y="1277619"/>
              <a:ext cx="2832100" cy="43726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noAutofit/>
            </a:bodyPr>
            <a:lstStyle/>
            <a:p>
              <a:pPr algn="ctr"/>
              <a:r>
                <a:rPr lang="zh-CN" altLang="en-US" sz="66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读懂意蕴研读</a:t>
              </a:r>
              <a:endParaRPr lang="zh-CN" altLang="en-US" sz="66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3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pic>
        <p:nvPicPr>
          <p:cNvPr id="5122" name="图片 3"/>
          <p:cNvPicPr>
            <a:picLocks noChangeAspect="1"/>
          </p:cNvPicPr>
          <p:nvPr/>
        </p:nvPicPr>
        <p:blipFill>
          <a:blip r:embed="rId4"/>
          <a:srcRect l="11409" t="2345" r="41344" b="2107"/>
          <a:stretch>
            <a:fillRect/>
          </a:stretch>
        </p:blipFill>
        <p:spPr>
          <a:xfrm>
            <a:off x="652145" y="1191260"/>
            <a:ext cx="4625340" cy="5260975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grpSp>
        <p:nvGrpSpPr>
          <p:cNvPr id="3" name="组合 2"/>
          <p:cNvGrpSpPr/>
          <p:nvPr/>
        </p:nvGrpSpPr>
        <p:grpSpPr>
          <a:xfrm>
            <a:off x="6634480" y="682037"/>
            <a:ext cx="5015230" cy="5621020"/>
            <a:chOff x="6771640" y="1387522"/>
            <a:chExt cx="5015230" cy="5621020"/>
          </a:xfrm>
        </p:grpSpPr>
        <p:grpSp>
          <p:nvGrpSpPr>
            <p:cNvPr id="11" name="组合 10"/>
            <p:cNvGrpSpPr/>
            <p:nvPr/>
          </p:nvGrpSpPr>
          <p:grpSpPr>
            <a:xfrm>
              <a:off x="6771640" y="1387522"/>
              <a:ext cx="4914900" cy="5589270"/>
              <a:chOff x="4922417" y="1312862"/>
              <a:chExt cx="4914900" cy="5589270"/>
            </a:xfrm>
          </p:grpSpPr>
          <p:sp>
            <p:nvSpPr>
              <p:cNvPr id="12" name="矩形 11"/>
              <p:cNvSpPr/>
              <p:nvPr/>
            </p:nvSpPr>
            <p:spPr>
              <a:xfrm rot="16200000">
                <a:off x="7992007" y="5056822"/>
                <a:ext cx="397510" cy="329311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WenYue GuDianMingChaoTi (Non-Commercial Use)" pitchFamily="50" charset="-122"/>
                  <a:ea typeface="WenYue GuDianMingChaoTi (Non-Commercial Use)" pitchFamily="50" charset="-122"/>
                  <a:sym typeface="WenYue GuDianMingChaoTi (Non-Commercial Use)" pitchFamily="50" charset="-122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4922417" y="1312862"/>
                <a:ext cx="2478405" cy="4639945"/>
                <a:chOff x="5064125" y="1263650"/>
                <a:chExt cx="2478405" cy="4639945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5697220" y="2890520"/>
                  <a:ext cx="1308735" cy="130873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WenYue GuDianMingChaoTi (Non-Commercial Use)" pitchFamily="50" charset="-122"/>
                    <a:ea typeface="WenYue GuDianMingChaoTi (Non-Commercial Use)" pitchFamily="50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5841047" y="2991734"/>
                  <a:ext cx="1021080" cy="11068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lvl="0" algn="ctr">
                    <a:buClrTx/>
                    <a:buSzTx/>
                    <a:buFontTx/>
                  </a:pPr>
                  <a:r>
                    <a:rPr lang="zh-CN" altLang="en-US" sz="6600" dirty="0">
                      <a:solidFill>
                        <a:schemeClr val="bg1"/>
                      </a:solidFill>
                      <a:latin typeface="汉仪尚巍手书W" panose="00020600040101010101" charset="-122"/>
                      <a:ea typeface="汉仪尚巍手书W" panose="00020600040101010101" charset="-122"/>
                      <a:sym typeface="WenYue GuDianMingChaoTi (Non-Commercial Use)" pitchFamily="50" charset="-122"/>
                    </a:rPr>
                    <a:t>油</a:t>
                  </a:r>
                  <a:endParaRPr lang="zh-CN" altLang="en-US" sz="6600" dirty="0">
                    <a:solidFill>
                      <a:schemeClr val="bg1"/>
                    </a:solidFill>
                    <a:latin typeface="汉仪尚巍手书W" panose="00020600040101010101" charset="-122"/>
                    <a:ea typeface="汉仪尚巍手书W" panose="00020600040101010101" charset="-122"/>
                    <a:sym typeface="WenYue GuDianMingChaoTi (Non-Commercial Use)" pitchFamily="50" charset="-122"/>
                  </a:endParaRPr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>
                  <a:off x="5064125" y="1263650"/>
                  <a:ext cx="2478405" cy="4639945"/>
                  <a:chOff x="7975" y="1990"/>
                  <a:chExt cx="3903" cy="7307"/>
                </a:xfrm>
              </p:grpSpPr>
              <p:grpSp>
                <p:nvGrpSpPr>
                  <p:cNvPr id="23" name="组合 22"/>
                  <p:cNvGrpSpPr/>
                  <p:nvPr/>
                </p:nvGrpSpPr>
                <p:grpSpPr>
                  <a:xfrm>
                    <a:off x="7975" y="1990"/>
                    <a:ext cx="3903" cy="7307"/>
                    <a:chOff x="7975" y="1990"/>
                    <a:chExt cx="3903" cy="7307"/>
                  </a:xfrm>
                </p:grpSpPr>
                <p:sp>
                  <p:nvSpPr>
                    <p:cNvPr id="4" name="任意多边形 3"/>
                    <p:cNvSpPr/>
                    <p:nvPr/>
                  </p:nvSpPr>
                  <p:spPr>
                    <a:xfrm>
                      <a:off x="7975" y="1990"/>
                      <a:ext cx="3778" cy="2880"/>
                    </a:xfrm>
                    <a:custGeom>
                      <a:avLst/>
                      <a:gdLst>
                        <a:gd name="connisteX0" fmla="*/ 2063750 w 2063750"/>
                        <a:gd name="connsiteY0" fmla="*/ 0 h 1708150"/>
                        <a:gd name="connisteX1" fmla="*/ 0 w 2063750"/>
                        <a:gd name="connsiteY1" fmla="*/ 0 h 1708150"/>
                        <a:gd name="connisteX2" fmla="*/ 0 w 2063750"/>
                        <a:gd name="connsiteY2" fmla="*/ 1708150 h 170815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</a:cxnLst>
                      <a:rect l="l" t="t" r="r" b="b"/>
                      <a:pathLst>
                        <a:path w="2063750" h="1708150">
                          <a:moveTo>
                            <a:pt x="2063750" y="0"/>
                          </a:moveTo>
                          <a:lnTo>
                            <a:pt x="0" y="0"/>
                          </a:lnTo>
                          <a:lnTo>
                            <a:pt x="0" y="1708150"/>
                          </a:lnTo>
                        </a:path>
                      </a:pathLst>
                    </a:custGeom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3">
                      <a:schemeClr val="accent3"/>
                    </a:lnRef>
                    <a:fillRef idx="0">
                      <a:schemeClr val="accent3"/>
                    </a:fillRef>
                    <a:effectRef idx="2">
                      <a:schemeClr val="accent3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altLang="zh-CN">
                          <a:latin typeface="WenYue GuDianMingChaoTi (Non-Commercial Use)" pitchFamily="50" charset="-122"/>
                          <a:ea typeface="WenYue GuDianMingChaoTi (Non-Commercial Use)" pitchFamily="50" charset="-122"/>
                          <a:sym typeface="WenYue GuDianMingChaoTi (Non-Commercial Use)" pitchFamily="50" charset="-122"/>
                        </a:rPr>
                        <a:t> </a:t>
                      </a:r>
                      <a:endParaRPr lang="en-US" altLang="zh-CN">
                        <a:latin typeface="WenYue GuDianMingChaoTi (Non-Commercial Use)" pitchFamily="50" charset="-122"/>
                        <a:ea typeface="WenYue GuDianMingChaoTi (Non-Commercial Use)" pitchFamily="50" charset="-122"/>
                        <a:sym typeface="WenYue GuDianMingChaoTi (Non-Commercial Use)" pitchFamily="50" charset="-122"/>
                      </a:endParaRPr>
                    </a:p>
                  </p:txBody>
                </p:sp>
                <p:sp>
                  <p:nvSpPr>
                    <p:cNvPr id="5" name="任意多边形 4"/>
                    <p:cNvSpPr/>
                    <p:nvPr/>
                  </p:nvSpPr>
                  <p:spPr>
                    <a:xfrm>
                      <a:off x="7976" y="7309"/>
                      <a:ext cx="3902" cy="1988"/>
                    </a:xfrm>
                    <a:custGeom>
                      <a:avLst/>
                      <a:gdLst>
                        <a:gd name="connisteX0" fmla="*/ 0 w 2585720"/>
                        <a:gd name="connsiteY0" fmla="*/ 0 h 972820"/>
                        <a:gd name="connisteX1" fmla="*/ 0 w 2585720"/>
                        <a:gd name="connsiteY1" fmla="*/ 972820 h 972820"/>
                        <a:gd name="connisteX2" fmla="*/ 2585720 w 2585720"/>
                        <a:gd name="connsiteY2" fmla="*/ 972820 h 972820"/>
                      </a:gdLst>
                      <a:ahLst/>
                      <a:cxnLst>
                        <a:cxn ang="0">
                          <a:pos x="connisteX0" y="connsiteY0"/>
                        </a:cxn>
                        <a:cxn ang="0">
                          <a:pos x="connisteX1" y="connsiteY1"/>
                        </a:cxn>
                        <a:cxn ang="0">
                          <a:pos x="connisteX2" y="connsiteY2"/>
                        </a:cxn>
                      </a:cxnLst>
                      <a:rect l="l" t="t" r="r" b="b"/>
                      <a:pathLst>
                        <a:path w="2585720" h="972820">
                          <a:moveTo>
                            <a:pt x="0" y="0"/>
                          </a:moveTo>
                          <a:lnTo>
                            <a:pt x="0" y="972820"/>
                          </a:lnTo>
                          <a:lnTo>
                            <a:pt x="2585720" y="972820"/>
                          </a:lnTo>
                        </a:path>
                      </a:pathLst>
                    </a:custGeom>
                    <a:ln w="25400">
                      <a:solidFill>
                        <a:schemeClr val="accent1"/>
                      </a:solidFill>
                    </a:ln>
                  </p:spPr>
                  <p:style>
                    <a:lnRef idx="3">
                      <a:schemeClr val="accent3"/>
                    </a:lnRef>
                    <a:fillRef idx="0">
                      <a:schemeClr val="accent3"/>
                    </a:fillRef>
                    <a:effectRef idx="2">
                      <a:schemeClr val="accent3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latin typeface="WenYue GuDianMingChaoTi (Non-Commercial Use)" pitchFamily="50" charset="-122"/>
                        <a:ea typeface="WenYue GuDianMingChaoTi (Non-Commercial Use)" pitchFamily="50" charset="-122"/>
                        <a:sym typeface="WenYue GuDianMingChaoTi (Non-Commercial Use)" pitchFamily="50" charset="-122"/>
                      </a:endParaRPr>
                    </a:p>
                  </p:txBody>
                </p:sp>
              </p:grpSp>
              <p:cxnSp>
                <p:nvCxnSpPr>
                  <p:cNvPr id="24" name="直接连接符 23"/>
                  <p:cNvCxnSpPr/>
                  <p:nvPr/>
                </p:nvCxnSpPr>
                <p:spPr>
                  <a:xfrm flipH="1" flipV="1">
                    <a:off x="11868" y="6641"/>
                    <a:ext cx="10" cy="2656"/>
                  </a:xfrm>
                  <a:prstGeom prst="line">
                    <a:avLst/>
                  </a:prstGeom>
                  <a:ln w="25400">
                    <a:solidFill>
                      <a:schemeClr val="accent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6" name="文本框 5"/>
            <p:cNvSpPr txBox="1"/>
            <p:nvPr/>
          </p:nvSpPr>
          <p:spPr>
            <a:xfrm>
              <a:off x="8493760" y="6548167"/>
              <a:ext cx="32931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z="2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字迹-曾正国楷体" panose="02010600010101010101" charset="-122"/>
                  <a:ea typeface="方正字迹-曾正国楷体" panose="02010600010101010101" charset="-122"/>
                  <a:cs typeface="方正字迹-曾正国楷体" panose="02010600010101010101" charset="-122"/>
                  <a:sym typeface="WenYue GuDianMingChaoTi (Non-Commercial Use)" pitchFamily="50" charset="-122"/>
                </a:rPr>
                <a:t>程李可</a:t>
              </a:r>
              <a:endParaRPr lang="zh-CN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字迹-曾正国楷体" panose="02010600010101010101" charset="-122"/>
                <a:ea typeface="方正字迹-曾正国楷体" panose="02010600010101010101" charset="-122"/>
                <a:cs typeface="方正字迹-曾正国楷体" panose="02010600010101010101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267575" y="835025"/>
            <a:ext cx="1308100" cy="1308100"/>
            <a:chOff x="10160" y="1400"/>
            <a:chExt cx="2060" cy="2060"/>
          </a:xfrm>
        </p:grpSpPr>
        <p:sp>
          <p:nvSpPr>
            <p:cNvPr id="7" name="椭圆 6"/>
            <p:cNvSpPr/>
            <p:nvPr/>
          </p:nvSpPr>
          <p:spPr>
            <a:xfrm>
              <a:off x="10160" y="1400"/>
              <a:ext cx="2061" cy="20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387" y="1559"/>
              <a:ext cx="1608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汉仪尚巍手书W" panose="00020600040101010101" charset="-122"/>
                  <a:ea typeface="汉仪尚巍手书W" panose="00020600040101010101" charset="-122"/>
                  <a:sym typeface="WenYue GuDianMingChaoTi (Non-Commercial Use)" pitchFamily="50" charset="-122"/>
                </a:rPr>
                <a:t>卖</a:t>
              </a:r>
              <a:endParaRPr lang="zh-CN" altLang="en-US" sz="6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267575" y="3816985"/>
            <a:ext cx="1308100" cy="1308100"/>
            <a:chOff x="10160" y="6096"/>
            <a:chExt cx="2060" cy="2060"/>
          </a:xfrm>
        </p:grpSpPr>
        <p:sp>
          <p:nvSpPr>
            <p:cNvPr id="9" name="椭圆 8"/>
            <p:cNvSpPr/>
            <p:nvPr/>
          </p:nvSpPr>
          <p:spPr>
            <a:xfrm>
              <a:off x="10160" y="6096"/>
              <a:ext cx="2061" cy="20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WenYue GuDianMingChaoTi (Non-Commercial Use)" pitchFamily="50" charset="-122"/>
                <a:ea typeface="WenYue GuDianMingChaoTi (Non-Commercial Use)" pitchFamily="50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507" y="6255"/>
              <a:ext cx="1368" cy="1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6600" dirty="0">
                  <a:solidFill>
                    <a:schemeClr val="bg1"/>
                  </a:solidFill>
                  <a:latin typeface="汉仪尚巍手书W" panose="00020600040101010101" charset="-122"/>
                  <a:ea typeface="汉仪尚巍手书W" panose="00020600040101010101" charset="-122"/>
                  <a:sym typeface="WenYue GuDianMingChaoTi (Non-Commercial Use)" pitchFamily="50" charset="-122"/>
                </a:rPr>
                <a:t>翁</a:t>
              </a:r>
              <a:endParaRPr lang="zh-CN" altLang="en-US" sz="6600" dirty="0">
                <a:solidFill>
                  <a:schemeClr val="bg1"/>
                </a:solidFill>
                <a:latin typeface="汉仪尚巍手书W" panose="00020600040101010101" charset="-122"/>
                <a:ea typeface="汉仪尚巍手书W" panose="00020600040101010101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219825" y="2559685"/>
            <a:ext cx="921385" cy="2280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日本青柳衡山毛笔字体" panose="02000600000000000000" charset="-128"/>
                <a:ea typeface="日本青柳衡山毛笔字体" panose="02000600000000000000" charset="-128"/>
                <a:sym typeface="WenYue GuDianMingChaoTi (Non-Commercial Use)" pitchFamily="50" charset="-122"/>
              </a:rPr>
              <a:t>欧阳修</a:t>
            </a:r>
            <a:endParaRPr lang="zh-CN" altLang="en-US" sz="3200" spc="600" dirty="0">
              <a:solidFill>
                <a:schemeClr val="tx1">
                  <a:lumMod val="75000"/>
                  <a:lumOff val="25000"/>
                </a:schemeClr>
              </a:solidFill>
              <a:latin typeface="日本青柳衡山毛笔字体" panose="02000600000000000000" charset="-128"/>
              <a:ea typeface="日本青柳衡山毛笔字体" panose="02000600000000000000" charset="-128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20185" y="1656715"/>
            <a:ext cx="6223000" cy="3935095"/>
          </a:xfrm>
          <a:prstGeom prst="rect">
            <a:avLst/>
          </a:prstGeom>
          <a:noFill/>
          <a:ln>
            <a:solidFill>
              <a:schemeClr val="accent1"/>
            </a:solidFill>
            <a:prstDash val="dashDot"/>
          </a:ln>
        </p:spPr>
        <p:txBody>
          <a:bodyPr wrap="square" rtlCol="0" anchor="t">
            <a:noAutofit/>
          </a:bodyPr>
          <a:lstStyle/>
          <a:p>
            <a:r>
              <a:rPr lang="en-US" sz="3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 </a:t>
            </a:r>
            <a:r>
              <a:rPr lang="en-US" sz="3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《卖油翁》全文只有 133 个字，不仅塑造了两个鲜活的人物形象，还蕴含着丰富的人生哲理。你从中领悟到了哪些道理呢？</a:t>
            </a:r>
            <a:endParaRPr lang="zh-CN" altLang="en-US" sz="36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133350" y="2000250"/>
            <a:ext cx="3534410" cy="2847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23010" y="1644015"/>
            <a:ext cx="9100820" cy="2607945"/>
          </a:xfrm>
          <a:prstGeom prst="rect">
            <a:avLst/>
          </a:prstGeom>
          <a:noFill/>
          <a:ln>
            <a:solidFill>
              <a:schemeClr val="accent1"/>
            </a:solidFill>
            <a:prstDash val="dashDot"/>
          </a:ln>
        </p:spPr>
        <p:txBody>
          <a:bodyPr wrap="square" rtlCol="0" anchor="t">
            <a:noAutofit/>
          </a:bodyPr>
          <a:lstStyle/>
          <a:p>
            <a:r>
              <a:rPr lang="en-US" sz="3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</a:t>
            </a:r>
            <a:r>
              <a:rPr lang="en-US" sz="3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《卖油翁》原文结尾还有这样</a:t>
            </a:r>
            <a:r>
              <a:rPr lang="zh-CN" altLang="en-US" sz="3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一</a:t>
            </a:r>
            <a:r>
              <a:rPr lang="en-US" sz="3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句话“此与庄生所谓解牛斫轮者何异”，这句话在选入教材时被删掉了。你认为是否应该删去？为什么？</a:t>
            </a:r>
            <a:endParaRPr lang="en-US" sz="3600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  <p:pic>
        <p:nvPicPr>
          <p:cNvPr id="100" name="图片 99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18600" y="4252595"/>
            <a:ext cx="2727960" cy="2127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5035" y="823595"/>
            <a:ext cx="9505315" cy="4641850"/>
          </a:xfrm>
          <a:prstGeom prst="rect">
            <a:avLst/>
          </a:prstGeom>
          <a:noFill/>
          <a:ln>
            <a:solidFill>
              <a:schemeClr val="accent1"/>
            </a:solidFill>
            <a:prstDash val="dashDot"/>
          </a:ln>
        </p:spPr>
        <p:txBody>
          <a:bodyPr wrap="square" rtlCol="0" anchor="t">
            <a:noAutofit/>
          </a:bodyPr>
          <a:lstStyle/>
          <a:p>
            <a:r>
              <a:rPr lang="en-US" sz="3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  </a:t>
            </a:r>
            <a:r>
              <a:rPr 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庖丁解牛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：出自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《庄子 •养生主》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，讲的是一个叫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丁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的厨师，向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梁惠王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讲解解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剖牛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的技巧，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阐述了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面对复杂多变的事物，只要掌握了事物的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规律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，再反复地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实践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，便能够运用自如、得心应手,成为这方面的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专家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的道理。</a:t>
            </a:r>
            <a:endParaRPr lang="zh-CN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这个典故诞生了“目无全牛”、“游刃有余”、“踌躇满志”、“切中肯綮”、“庖丁解牛”等五个成语。</a:t>
            </a:r>
            <a:endParaRPr lang="zh-CN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9538970" y="4572000"/>
            <a:ext cx="2307590" cy="1880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5035" y="823595"/>
            <a:ext cx="9505315" cy="4735195"/>
          </a:xfrm>
          <a:prstGeom prst="rect">
            <a:avLst/>
          </a:prstGeom>
          <a:noFill/>
          <a:ln>
            <a:solidFill>
              <a:schemeClr val="accent1"/>
            </a:solidFill>
            <a:prstDash val="dashDot"/>
          </a:ln>
        </p:spPr>
        <p:txBody>
          <a:bodyPr wrap="square" rtlCol="0" anchor="t">
            <a:noAutofit/>
          </a:bodyPr>
          <a:lstStyle/>
          <a:p>
            <a:r>
              <a:rPr lang="en-US" sz="30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          </a:t>
            </a:r>
            <a:r>
              <a:rPr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轮扁斫轮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：出自于《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庄子•天道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》,讲的是一个叫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轮扁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的手艺人，他在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制作车轮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时看见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齐桓公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在专心致志地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读书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，于是大发感慨。他说，自己的手艺不是从书本中得来的,也没办法教给自己的儿子，而是通过</a:t>
            </a:r>
            <a:r>
              <a:rPr lang="zh-CN" sz="36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多年不断练习</a:t>
            </a:r>
            <a:r>
              <a:rPr 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，才像现在这样得心应手的。君主读书也是一样的，不亲身去体会，而只是一味地去读那些已经死去的圣贤人的书，是没有多大帮助的。</a:t>
            </a:r>
            <a:endParaRPr lang="zh-CN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9252585" y="4469765"/>
            <a:ext cx="2749550" cy="2214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" y="4583659"/>
            <a:ext cx="2109427" cy="24083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887166" y="904239"/>
            <a:ext cx="3566160" cy="5049519"/>
            <a:chOff x="7136461" y="904239"/>
            <a:chExt cx="3566160" cy="504951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7136461" y="904239"/>
              <a:ext cx="3566160" cy="50495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585508" y="1277518"/>
              <a:ext cx="1198245" cy="4302963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作业</a:t>
              </a:r>
              <a:endParaRPr lang="zh-CN" altLang="en-US" sz="66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10911840" y="635"/>
            <a:ext cx="675005" cy="2836545"/>
            <a:chOff x="5759352" y="0"/>
            <a:chExt cx="675202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9352" y="200660"/>
              <a:ext cx="675202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作业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11" name="Text Box 7"/>
          <p:cNvSpPr txBox="1"/>
          <p:nvPr/>
        </p:nvSpPr>
        <p:spPr>
          <a:xfrm>
            <a:off x="1172845" y="1835785"/>
            <a:ext cx="9257665" cy="2971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fontAlgn="base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</a:t>
            </a:r>
            <a:r>
              <a:rPr 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据说陈尧咨把卖油翁打发后，自己一个人在菜园子里踱来踱去，他在想些什么呢？他又会做些什么呢？请同学们在把握人物性格的基础上展开合理想象，写一篇小短文。</a:t>
            </a:r>
            <a:endParaRPr lang="zh-CN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-188595" y="4464050"/>
            <a:ext cx="3265170" cy="2630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雷锋PPT网www.lfppt.com"/>
          <p:cNvPicPr>
            <a:picLocks noChangeAspect="1"/>
          </p:cNvPicPr>
          <p:nvPr/>
        </p:nvPicPr>
        <p:blipFill rotWithShape="1">
          <a:blip r:embed="rId1" cstate="screen">
            <a:grayscl/>
          </a:blip>
          <a:srcRect/>
          <a:stretch>
            <a:fillRect/>
          </a:stretch>
        </p:blipFill>
        <p:spPr>
          <a:xfrm>
            <a:off x="375920" y="399223"/>
            <a:ext cx="11419840" cy="6059554"/>
          </a:xfrm>
          <a:prstGeom prst="rect">
            <a:avLst/>
          </a:prstGeom>
          <a:effectLst>
            <a:outerShdw blurRad="114300" dist="63500" dir="2700000" algn="tl" rotWithShape="0">
              <a:prstClr val="black">
                <a:alpha val="36000"/>
              </a:prst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5612765" y="1624917"/>
            <a:ext cx="4300220" cy="3445828"/>
            <a:chOff x="8651240" y="1319482"/>
            <a:chExt cx="4300220" cy="3445828"/>
          </a:xfrm>
        </p:grpSpPr>
        <p:grpSp>
          <p:nvGrpSpPr>
            <p:cNvPr id="11" name="组合 10"/>
            <p:cNvGrpSpPr/>
            <p:nvPr/>
          </p:nvGrpSpPr>
          <p:grpSpPr>
            <a:xfrm>
              <a:off x="8651240" y="1319482"/>
              <a:ext cx="4299267" cy="3445828"/>
              <a:chOff x="6802017" y="1244822"/>
              <a:chExt cx="4299267" cy="3445828"/>
            </a:xfrm>
          </p:grpSpPr>
          <p:sp>
            <p:nvSpPr>
              <p:cNvPr id="12" name="矩形 11"/>
              <p:cNvSpPr/>
              <p:nvPr/>
            </p:nvSpPr>
            <p:spPr>
              <a:xfrm rot="16200000">
                <a:off x="9509657" y="3099022"/>
                <a:ext cx="397510" cy="278574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鲁迅行书 简" panose="02000500000000000000" charset="-122"/>
                  <a:ea typeface="方正鲁迅行书 简" panose="02000500000000000000" charset="-122"/>
                  <a:sym typeface="WenYue GuDianMingChaoTi (Non-Commercial Use)" pitchFamily="50" charset="-122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6802017" y="1244822"/>
                <a:ext cx="2544591" cy="3077814"/>
                <a:chOff x="6943725" y="1195610"/>
                <a:chExt cx="2544591" cy="3077814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7485184" y="1195610"/>
                  <a:ext cx="1402080" cy="1568450"/>
                </a:xfrm>
                <a:prstGeom prst="rect">
                  <a:avLst/>
                </a:prstGeom>
                <a:noFill/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9600" dirty="0">
                      <a:latin typeface="汉仪尚巍手书W" panose="00020600040101010101" charset="-122"/>
                      <a:ea typeface="汉仪尚巍手书W" panose="00020600040101010101" charset="-122"/>
                      <a:sym typeface="WenYue GuDianMingChaoTi (Non-Commercial Use)" pitchFamily="50" charset="-122"/>
                    </a:rPr>
                    <a:t>感</a:t>
                  </a:r>
                  <a:endParaRPr lang="zh-CN" altLang="en-US" sz="9600" dirty="0">
                    <a:latin typeface="汉仪尚巍手书W" panose="00020600040101010101" charset="-122"/>
                    <a:ea typeface="汉仪尚巍手书W" panose="00020600040101010101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8457265" y="1824322"/>
                  <a:ext cx="1031051" cy="1107996"/>
                </a:xfrm>
                <a:prstGeom prst="rect">
                  <a:avLst/>
                </a:prstGeom>
                <a:noFill/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6600" dirty="0">
                      <a:latin typeface="汉仪尚巍手书W" panose="00020600040101010101" charset="-122"/>
                      <a:ea typeface="汉仪尚巍手书W" panose="00020600040101010101" charset="-122"/>
                      <a:sym typeface="WenYue GuDianMingChaoTi (Non-Commercial Use)" pitchFamily="50" charset="-122"/>
                    </a:rPr>
                    <a:t>谢</a:t>
                  </a:r>
                  <a:endParaRPr lang="zh-CN" altLang="en-US" sz="6600" dirty="0">
                    <a:latin typeface="汉仪尚巍手书W" panose="00020600040101010101" charset="-122"/>
                    <a:ea typeface="汉仪尚巍手书W" panose="00020600040101010101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7199828" y="2338670"/>
                  <a:ext cx="1402080" cy="1568450"/>
                </a:xfrm>
                <a:prstGeom prst="rect">
                  <a:avLst/>
                </a:prstGeom>
                <a:noFill/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9600" dirty="0">
                      <a:solidFill>
                        <a:schemeClr val="accent1"/>
                      </a:solidFill>
                      <a:latin typeface="汉仪尚巍手书W" panose="00020600040101010101" charset="-122"/>
                      <a:ea typeface="汉仪尚巍手书W" panose="00020600040101010101" charset="-122"/>
                      <a:sym typeface="WenYue GuDianMingChaoTi (Non-Commercial Use)" pitchFamily="50" charset="-122"/>
                    </a:rPr>
                    <a:t>观</a:t>
                  </a:r>
                  <a:endParaRPr lang="zh-CN" altLang="en-US" sz="9600" dirty="0">
                    <a:solidFill>
                      <a:schemeClr val="accent1"/>
                    </a:solidFill>
                    <a:latin typeface="汉仪尚巍手书W" panose="00020600040101010101" charset="-122"/>
                    <a:ea typeface="汉仪尚巍手书W" panose="00020600040101010101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8037133" y="3011540"/>
                  <a:ext cx="1159292" cy="1261884"/>
                </a:xfrm>
                <a:prstGeom prst="rect">
                  <a:avLst/>
                </a:prstGeom>
                <a:noFill/>
                <a:effectLst>
                  <a:outerShdw blurRad="25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7600" dirty="0">
                      <a:latin typeface="汉仪尚巍手书W" panose="00020600040101010101" charset="-122"/>
                      <a:ea typeface="汉仪尚巍手书W" panose="00020600040101010101" charset="-122"/>
                      <a:sym typeface="WenYue GuDianMingChaoTi (Non-Commercial Use)" pitchFamily="50" charset="-122"/>
                    </a:rPr>
                    <a:t>看</a:t>
                  </a:r>
                  <a:endParaRPr lang="zh-CN" altLang="en-US" sz="7600" dirty="0">
                    <a:latin typeface="汉仪尚巍手书W" panose="00020600040101010101" charset="-122"/>
                    <a:ea typeface="汉仪尚巍手书W" panose="00020600040101010101" charset="-122"/>
                    <a:sym typeface="WenYue GuDianMingChaoTi (Non-Commercial Use)" pitchFamily="50" charset="-122"/>
                  </a:endParaRPr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6943725" y="1616710"/>
                  <a:ext cx="519430" cy="1475740"/>
                </a:xfrm>
                <a:custGeom>
                  <a:avLst/>
                  <a:gdLst>
                    <a:gd name="connisteX0" fmla="*/ 2063750 w 2063750"/>
                    <a:gd name="connsiteY0" fmla="*/ 0 h 1708150"/>
                    <a:gd name="connisteX1" fmla="*/ 0 w 2063750"/>
                    <a:gd name="connsiteY1" fmla="*/ 0 h 1708150"/>
                    <a:gd name="connisteX2" fmla="*/ 0 w 2063750"/>
                    <a:gd name="connsiteY2" fmla="*/ 1708150 h 1708150"/>
                  </a:gdLst>
                  <a:ahLst/>
                  <a:cxnLst>
                    <a:cxn ang="0">
                      <a:pos x="connisteX0" y="connsiteY0"/>
                    </a:cxn>
                    <a:cxn ang="0">
                      <a:pos x="connisteX1" y="connsiteY1"/>
                    </a:cxn>
                    <a:cxn ang="0">
                      <a:pos x="connisteX2" y="connsiteY2"/>
                    </a:cxn>
                  </a:cxnLst>
                  <a:rect l="l" t="t" r="r" b="b"/>
                  <a:pathLst>
                    <a:path w="2063750" h="1708150">
                      <a:moveTo>
                        <a:pt x="2063750" y="0"/>
                      </a:moveTo>
                      <a:lnTo>
                        <a:pt x="0" y="0"/>
                      </a:lnTo>
                      <a:lnTo>
                        <a:pt x="0" y="1708150"/>
                      </a:lnTo>
                    </a:path>
                  </a:pathLst>
                </a:custGeom>
                <a:ln w="25400">
                  <a:solidFill>
                    <a:schemeClr val="accent1"/>
                  </a:solidFill>
                </a:ln>
              </p:spPr>
              <p:style>
                <a:lnRef idx="3">
                  <a:schemeClr val="accent3"/>
                </a:lnRef>
                <a:fillRef idx="0">
                  <a:schemeClr val="accent3"/>
                </a:fillRef>
                <a:effectRef idx="2">
                  <a:schemeClr val="accent3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>
                      <a:latin typeface="方正鲁迅行书 简" panose="02000500000000000000" charset="-122"/>
                      <a:ea typeface="方正鲁迅行书 简" panose="02000500000000000000" charset="-122"/>
                      <a:sym typeface="WenYue GuDianMingChaoTi (Non-Commercial Use)" pitchFamily="50" charset="-122"/>
                    </a:rPr>
                    <a:t> </a:t>
                  </a:r>
                  <a:endParaRPr lang="en-US" altLang="zh-CN">
                    <a:latin typeface="方正鲁迅行书 简" panose="02000500000000000000" charset="-122"/>
                    <a:ea typeface="方正鲁迅行书 简" panose="02000500000000000000" charset="-122"/>
                    <a:sym typeface="WenYue GuDianMingChaoTi (Non-Commercial Use)" pitchFamily="50" charset="-122"/>
                  </a:endParaRPr>
                </a:p>
              </p:txBody>
            </p:sp>
          </p:grpSp>
        </p:grpSp>
        <p:sp>
          <p:nvSpPr>
            <p:cNvPr id="27" name="文本框 26"/>
            <p:cNvSpPr txBox="1"/>
            <p:nvPr/>
          </p:nvSpPr>
          <p:spPr>
            <a:xfrm>
              <a:off x="10165080" y="4395422"/>
              <a:ext cx="2786380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cs typeface="华文新魏" panose="02010800040101010101" charset="-122"/>
                  <a:sym typeface="WenYue GuDianMingChaoTi (Non-Commercial Use)" pitchFamily="50" charset="-122"/>
                </a:rPr>
                <a:t>程李可</a:t>
              </a:r>
              <a:endParaRPr lang="zh-CN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WenYue GuDianMingChaoTi (Non-Commercial Use)" pitchFamily="50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74180" y="399415"/>
            <a:ext cx="634400" cy="1864995"/>
            <a:chOff x="419675" y="0"/>
            <a:chExt cx="634425" cy="1440000"/>
          </a:xfrm>
        </p:grpSpPr>
        <p:grpSp>
          <p:nvGrpSpPr>
            <p:cNvPr id="30" name="组合 29"/>
            <p:cNvGrpSpPr/>
            <p:nvPr/>
          </p:nvGrpSpPr>
          <p:grpSpPr>
            <a:xfrm>
              <a:off x="442914" y="0"/>
              <a:ext cx="611186" cy="1440000"/>
              <a:chOff x="442913" y="0"/>
              <a:chExt cx="243256" cy="144000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442913" y="0"/>
                <a:ext cx="204787" cy="1440000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青云简" panose="00020600040101010101" charset="-122"/>
                  <a:ea typeface="汉仪青云简" panose="00020600040101010101" charset="-122"/>
                  <a:sym typeface="WenYue GuDianMingChaoTi (Non-Commercial Use)" pitchFamily="50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686169" y="0"/>
                <a:ext cx="0" cy="1440000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/>
            <p:cNvSpPr txBox="1"/>
            <p:nvPr/>
          </p:nvSpPr>
          <p:spPr>
            <a:xfrm>
              <a:off x="419675" y="123539"/>
              <a:ext cx="551836" cy="1308100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0" i="0" u="none" strike="noStrike" kern="120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青云简" panose="00020600040101010101" charset="-122"/>
                  <a:ea typeface="汉仪青云简" panose="00020600040101010101" charset="-122"/>
                  <a:sym typeface="WenYue GuDianMingChaoTi (Non-Commercial Use)" pitchFamily="50" charset="-122"/>
                </a:rPr>
                <a:t>《卖油翁》</a:t>
              </a:r>
              <a:endParaRPr kumimoji="0" lang="zh-CN" sz="2400" b="0" i="0" u="none" strike="noStrike" kern="120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青云简" panose="00020600040101010101" charset="-122"/>
                <a:ea typeface="汉仪青云简" panose="00020600040101010101" charset="-122"/>
                <a:sym typeface="WenYue GuDianMingChaoTi (Non-Commercial Use)" pitchFamily="50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083317" y="3272465"/>
            <a:ext cx="1999697" cy="19996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4631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139700" dist="63500" algn="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grayscl/>
          </a:blip>
          <a:srcRect/>
          <a:stretch>
            <a:fillRect/>
          </a:stretch>
        </p:blipFill>
        <p:spPr>
          <a:xfrm>
            <a:off x="0" y="5334000"/>
            <a:ext cx="3763645" cy="1524000"/>
          </a:xfrm>
          <a:prstGeom prst="rect">
            <a:avLst/>
          </a:prstGeom>
        </p:spPr>
      </p:pic>
      <p:pic>
        <p:nvPicPr>
          <p:cNvPr id="7" name="PA_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3309946" y="5700622"/>
            <a:ext cx="1820028" cy="108201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8944306" y="914399"/>
            <a:ext cx="3566160" cy="5049519"/>
            <a:chOff x="7136461" y="904239"/>
            <a:chExt cx="3566160" cy="504951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7136461" y="904239"/>
              <a:ext cx="3566160" cy="50495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708698" y="1277518"/>
              <a:ext cx="1075055" cy="4302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5800" spc="600" dirty="0">
                  <a:solidFill>
                    <a:schemeClr val="bg1">
                      <a:lumMod val="8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走近作者</a:t>
              </a:r>
              <a:endParaRPr lang="zh-CN" altLang="en-US" sz="58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124935" name="Text Box 7"/>
          <p:cNvSpPr txBox="1"/>
          <p:nvPr/>
        </p:nvSpPr>
        <p:spPr>
          <a:xfrm>
            <a:off x="328295" y="349885"/>
            <a:ext cx="8945245" cy="53505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0" indent="0" fontAlgn="base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</a:t>
            </a:r>
            <a:r>
              <a:rPr lang="en-US" altLang="zh-CN" sz="3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欧阳修</a:t>
            </a:r>
            <a:r>
              <a:rPr lang="zh-CN"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字</a:t>
            </a:r>
            <a:r>
              <a:rPr sz="3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永叔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，号</a:t>
            </a:r>
            <a:r>
              <a:rPr sz="3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醉翁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，晚年又号</a:t>
            </a:r>
            <a:r>
              <a:rPr sz="3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六一居士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，谥号</a:t>
            </a:r>
            <a:r>
              <a:rPr sz="3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文忠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，世称</a:t>
            </a:r>
            <a:r>
              <a:rPr sz="3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欧阳文忠公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。他是一位有着多方面文学才能的作家，在散文、诗、词、史传方面自成一家，留传后世的有</a:t>
            </a:r>
            <a:r>
              <a:rPr sz="3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《六一诗话》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、</a:t>
            </a:r>
            <a:r>
              <a:rPr sz="3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《欧阳文忠公文集》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。</a:t>
            </a:r>
            <a:r>
              <a:rPr sz="3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北宋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文学家、史学家</a:t>
            </a:r>
            <a:r>
              <a:rPr sz="38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</a:t>
            </a:r>
            <a:r>
              <a:rPr sz="3800" b="1" dirty="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唐宋八大家之一</a:t>
            </a:r>
            <a:r>
              <a:rPr lang="zh-CN" altLang="zh-CN" sz="3800" b="1" dirty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。</a:t>
            </a:r>
            <a:endParaRPr lang="zh-CN" altLang="zh-CN" sz="3800" b="1" dirty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5" grpId="0"/>
      <p:bldP spid="12493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442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2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sp>
        <p:nvSpPr>
          <p:cNvPr id="54" name="任意多边形 4"/>
          <p:cNvSpPr/>
          <p:nvPr/>
        </p:nvSpPr>
        <p:spPr>
          <a:xfrm flipH="1">
            <a:off x="4106200" y="1801799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3" name="任意多边形 3"/>
          <p:cNvSpPr/>
          <p:nvPr/>
        </p:nvSpPr>
        <p:spPr>
          <a:xfrm>
            <a:off x="190559" y="747270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9635" y="2331720"/>
            <a:ext cx="9440545" cy="29781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</a:rPr>
              <a:t>      “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六一居士</a:t>
            </a:r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</a:rPr>
              <a:t>”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</a:rPr>
              <a:t>由来：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en-US" altLang="zh-CN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      </a:t>
            </a:r>
            <a:r>
              <a:rPr lang="zh-CN" altLang="en-US" sz="4000">
                <a:latin typeface="华文新魏" panose="02010800040101010101" charset="-122"/>
                <a:ea typeface="华文新魏" panose="02010800040101010101" charset="-122"/>
                <a:sym typeface="+mn-ea"/>
              </a:rPr>
              <a:t>“藏书一万卷，金石遗文一千卷，琴一张，棋一局，酒一壶，醉翁一人。”</a:t>
            </a:r>
            <a:endParaRPr lang="zh-CN" altLang="en-US" sz="40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54" grpId="0" bldLvl="0" animBg="1"/>
      <p:bldP spid="5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9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0" cstate="email">
            <a:grayscl/>
          </a:blip>
          <a:srcRect/>
          <a:stretch>
            <a:fillRect/>
          </a:stretch>
        </p:blipFill>
        <p:spPr>
          <a:xfrm flipH="1">
            <a:off x="9988338" y="396240"/>
            <a:ext cx="1878351" cy="2042160"/>
          </a:xfrm>
          <a:prstGeom prst="rect">
            <a:avLst/>
          </a:prstGeom>
        </p:spPr>
      </p:pic>
      <p:graphicFrame>
        <p:nvGraphicFramePr>
          <p:cNvPr id="12" name="图表 11"/>
          <p:cNvGraphicFramePr/>
          <p:nvPr/>
        </p:nvGraphicFramePr>
        <p:xfrm>
          <a:off x="95250" y="2296795"/>
          <a:ext cx="1447165" cy="98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4" name="图表 3"/>
          <p:cNvGraphicFramePr/>
          <p:nvPr/>
        </p:nvGraphicFramePr>
        <p:xfrm>
          <a:off x="1610360" y="2296795"/>
          <a:ext cx="1447165" cy="98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3125470" y="2296795"/>
          <a:ext cx="1447165" cy="98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4640580" y="2296795"/>
          <a:ext cx="1447165" cy="98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图表 6"/>
          <p:cNvGraphicFramePr/>
          <p:nvPr/>
        </p:nvGraphicFramePr>
        <p:xfrm>
          <a:off x="6155690" y="2296795"/>
          <a:ext cx="1447165" cy="98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7670800" y="2296795"/>
          <a:ext cx="1447165" cy="98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图表 19"/>
          <p:cNvGraphicFramePr/>
          <p:nvPr/>
        </p:nvGraphicFramePr>
        <p:xfrm>
          <a:off x="9185910" y="2296795"/>
          <a:ext cx="1447165" cy="98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10701020" y="2296795"/>
          <a:ext cx="1447165" cy="989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90509" y="3285966"/>
            <a:ext cx="152146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5800" dirty="0">
                <a:latin typeface="叶根友毛笔行书简体2012版" panose="02010601030101010101" charset="-122"/>
                <a:ea typeface="叶根友毛笔行书简体2012版" panose="02010601030101010101" charset="-122"/>
                <a:cs typeface="+mn-ea"/>
                <a:sym typeface="WenYue GuDianMingChaoTi (Non-Commercial Use)" pitchFamily="50" charset="-122"/>
              </a:rPr>
              <a:t>韩愈</a:t>
            </a:r>
            <a:endParaRPr lang="zh-CN" altLang="en-US" sz="5800" dirty="0">
              <a:latin typeface="叶根友毛笔行书简体2012版" panose="02010601030101010101" charset="-122"/>
              <a:ea typeface="叶根友毛笔行书简体2012版" panose="02010601030101010101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11969" y="3285966"/>
            <a:ext cx="152146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5800" dirty="0">
                <a:latin typeface="叶根友毛笔行书简体2012版" panose="02010601030101010101" charset="-122"/>
                <a:ea typeface="叶根友毛笔行书简体2012版" panose="02010601030101010101" charset="-122"/>
                <a:cs typeface="+mn-ea"/>
                <a:sym typeface="WenYue GuDianMingChaoTi (Non-Commercial Use)" pitchFamily="50" charset="-122"/>
              </a:rPr>
              <a:t>柳宗元</a:t>
            </a:r>
            <a:endParaRPr lang="zh-CN" altLang="en-US" sz="5800" dirty="0">
              <a:latin typeface="叶根友毛笔行书简体2012版" panose="02010601030101010101" charset="-122"/>
              <a:ea typeface="叶根友毛笔行书简体2012版" panose="02010601030101010101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33429" y="3285966"/>
            <a:ext cx="152146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5800" dirty="0">
                <a:latin typeface="叶根友毛笔行书简体2012版" panose="02010601030101010101" charset="-122"/>
                <a:ea typeface="叶根友毛笔行书简体2012版" panose="02010601030101010101" charset="-122"/>
                <a:cs typeface="+mn-ea"/>
                <a:sym typeface="WenYue GuDianMingChaoTi (Non-Commercial Use)" pitchFamily="50" charset="-122"/>
              </a:rPr>
              <a:t>欧阳修</a:t>
            </a:r>
            <a:endParaRPr lang="zh-CN" altLang="en-US" sz="5800" dirty="0">
              <a:latin typeface="叶根友毛笔行书简体2012版" panose="02010601030101010101" charset="-122"/>
              <a:ea typeface="叶根友毛笔行书简体2012版" panose="02010601030101010101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54889" y="3285966"/>
            <a:ext cx="152146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5800" dirty="0">
                <a:latin typeface="叶根友毛笔行书简体2012版" panose="02010601030101010101" charset="-122"/>
                <a:ea typeface="叶根友毛笔行书简体2012版" panose="02010601030101010101" charset="-122"/>
                <a:cs typeface="+mn-ea"/>
                <a:sym typeface="WenYue GuDianMingChaoTi (Non-Commercial Use)" pitchFamily="50" charset="-122"/>
              </a:rPr>
              <a:t>王安石</a:t>
            </a:r>
            <a:endParaRPr lang="zh-CN" altLang="en-US" sz="5800" dirty="0">
              <a:latin typeface="叶根友毛笔行书简体2012版" panose="02010601030101010101" charset="-122"/>
              <a:ea typeface="叶根友毛笔行书简体2012版" panose="02010601030101010101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76349" y="3285966"/>
            <a:ext cx="152146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5800" dirty="0">
                <a:latin typeface="叶根友毛笔行书简体2012版" panose="02010601030101010101" charset="-122"/>
                <a:ea typeface="叶根友毛笔行书简体2012版" panose="02010601030101010101" charset="-122"/>
                <a:cs typeface="+mn-ea"/>
                <a:sym typeface="WenYue GuDianMingChaoTi (Non-Commercial Use)" pitchFamily="50" charset="-122"/>
              </a:rPr>
              <a:t>苏洵</a:t>
            </a:r>
            <a:endParaRPr lang="zh-CN" altLang="en-US" sz="5800" dirty="0">
              <a:latin typeface="叶根友毛笔行书简体2012版" panose="02010601030101010101" charset="-122"/>
              <a:ea typeface="叶根友毛笔行书简体2012版" panose="02010601030101010101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97809" y="3285966"/>
            <a:ext cx="152146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5800" dirty="0">
                <a:latin typeface="叶根友毛笔行书简体2012版" panose="02010601030101010101" charset="-122"/>
                <a:ea typeface="叶根友毛笔行书简体2012版" panose="02010601030101010101" charset="-122"/>
                <a:cs typeface="+mn-ea"/>
                <a:sym typeface="WenYue GuDianMingChaoTi (Non-Commercial Use)" pitchFamily="50" charset="-122"/>
              </a:rPr>
              <a:t>苏轼</a:t>
            </a:r>
            <a:endParaRPr lang="zh-CN" altLang="en-US" sz="5800" dirty="0">
              <a:latin typeface="叶根友毛笔行书简体2012版" panose="02010601030101010101" charset="-122"/>
              <a:ea typeface="叶根友毛笔行书简体2012版" panose="02010601030101010101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319269" y="3285966"/>
            <a:ext cx="152146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5800" dirty="0">
                <a:latin typeface="叶根友毛笔行书简体2012版" panose="02010601030101010101" charset="-122"/>
                <a:ea typeface="叶根友毛笔行书简体2012版" panose="02010601030101010101" charset="-122"/>
                <a:cs typeface="+mn-ea"/>
                <a:sym typeface="WenYue GuDianMingChaoTi (Non-Commercial Use)" pitchFamily="50" charset="-122"/>
              </a:rPr>
              <a:t>苏辙</a:t>
            </a:r>
            <a:endParaRPr lang="zh-CN" altLang="en-US" sz="5800" dirty="0">
              <a:latin typeface="叶根友毛笔行书简体2012版" panose="02010601030101010101" charset="-122"/>
              <a:ea typeface="叶根友毛笔行书简体2012版" panose="02010601030101010101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701029" y="3285966"/>
            <a:ext cx="1521460" cy="26394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5800" dirty="0">
                <a:latin typeface="叶根友毛笔行书简体2012版" panose="02010601030101010101" charset="-122"/>
                <a:ea typeface="叶根友毛笔行书简体2012版" panose="02010601030101010101" charset="-122"/>
                <a:cs typeface="+mn-ea"/>
                <a:sym typeface="WenYue GuDianMingChaoTi (Non-Commercial Use)" pitchFamily="50" charset="-122"/>
              </a:rPr>
              <a:t>曾巩</a:t>
            </a:r>
            <a:endParaRPr kumimoji="0" lang="zh-CN" altLang="en-US" sz="5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叶根友毛笔行书简体2012版" panose="02010601030101010101" charset="-122"/>
              <a:ea typeface="叶根友毛笔行书简体2012版" panose="02010601030101010101" charset="-122"/>
              <a:cs typeface="+mn-ea"/>
              <a:sym typeface="WenYue GuDianMingChaoTi (Non-Commercial Use)" pitchFamily="50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7711" y="2482850"/>
            <a:ext cx="800219" cy="617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accent1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唐</a:t>
            </a:r>
            <a:endParaRPr lang="zh-CN" altLang="en-US" sz="4000" spc="600" dirty="0">
              <a:solidFill>
                <a:schemeClr val="accent1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32821" y="2482850"/>
            <a:ext cx="800219" cy="617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accent1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唐</a:t>
            </a:r>
            <a:endParaRPr lang="zh-CN" altLang="en-US" sz="4000" spc="600" dirty="0">
              <a:solidFill>
                <a:schemeClr val="accent1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447931" y="2482850"/>
            <a:ext cx="800219" cy="617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accent4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宋</a:t>
            </a:r>
            <a:endParaRPr lang="zh-CN" altLang="en-US" sz="4000" spc="600" dirty="0">
              <a:solidFill>
                <a:schemeClr val="accent4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63041" y="2482850"/>
            <a:ext cx="800219" cy="617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accent4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宋</a:t>
            </a:r>
            <a:endParaRPr lang="zh-CN" altLang="en-US" sz="4000" spc="600" dirty="0">
              <a:solidFill>
                <a:schemeClr val="accent4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78151" y="2482215"/>
            <a:ext cx="800219" cy="617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accent4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宋</a:t>
            </a:r>
            <a:endParaRPr lang="zh-CN" altLang="en-US" sz="4000" spc="600" dirty="0">
              <a:solidFill>
                <a:schemeClr val="accent4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93261" y="2482850"/>
            <a:ext cx="800219" cy="617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accent4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宋</a:t>
            </a:r>
            <a:endParaRPr lang="zh-CN" altLang="en-US" sz="4000" spc="600" dirty="0">
              <a:solidFill>
                <a:schemeClr val="accent4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508371" y="2482850"/>
            <a:ext cx="800219" cy="617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accent4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宋</a:t>
            </a:r>
            <a:endParaRPr lang="zh-CN" altLang="en-US" sz="4000" spc="600" dirty="0">
              <a:solidFill>
                <a:schemeClr val="accent4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1023481" y="2482850"/>
            <a:ext cx="800219" cy="6178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spc="600" dirty="0">
                <a:solidFill>
                  <a:schemeClr val="accent4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宋</a:t>
            </a:r>
            <a:endParaRPr lang="zh-CN" altLang="en-US" sz="4000" spc="600" dirty="0">
              <a:solidFill>
                <a:schemeClr val="accent4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4" name="任意多边形 4"/>
          <p:cNvSpPr/>
          <p:nvPr/>
        </p:nvSpPr>
        <p:spPr>
          <a:xfrm flipH="1">
            <a:off x="4106200" y="1801799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53" name="任意多边形 3"/>
          <p:cNvSpPr/>
          <p:nvPr/>
        </p:nvSpPr>
        <p:spPr>
          <a:xfrm>
            <a:off x="190559" y="747270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WenYue GuDianMingChaoTi (Non-Commercial Use)" pitchFamily="50" charset="-122"/>
              <a:ea typeface="WenYue GuDianMingChaoTi (Non-Commercial Use)" pitchFamily="50" charset="-122"/>
              <a:sym typeface="WenYue GuDianMingChaoTi (Non-Commercial Use)" pitchFamily="5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4670" y="567690"/>
            <a:ext cx="3044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222322"/>
                </a:solidFill>
                <a:latin typeface="喜鹊聚珍体 regular" panose="00000500000000000000" charset="-122"/>
                <a:ea typeface="喜鹊聚珍体 regular" panose="00000500000000000000" charset="-122"/>
              </a:rPr>
              <a:t>唐宋八大家</a:t>
            </a:r>
            <a:endParaRPr lang="zh-CN" altLang="en-US" sz="3200" b="1" dirty="0">
              <a:solidFill>
                <a:srgbClr val="222322"/>
              </a:solidFill>
              <a:latin typeface="喜鹊聚珍体 regular" panose="00000500000000000000" charset="-122"/>
              <a:ea typeface="喜鹊聚珍体 regular" panose="0000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Graphic spid="12" grpId="0">
        <p:bldAsOne/>
      </p:bldGraphic>
      <p:bldP spid="22" grpId="0"/>
      <p:bldP spid="23" grpId="0"/>
      <p:bldP spid="28" grpId="0"/>
      <p:bldP spid="29" grpId="0"/>
      <p:bldP spid="30" grpId="0"/>
      <p:bldP spid="31" grpId="0"/>
      <p:bldP spid="32" grpId="0"/>
      <p:bldP spid="33" grpId="0"/>
      <p:bldP spid="54" grpId="0" bldLvl="0" animBg="1"/>
      <p:bldP spid="5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846310" cy="68580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139700" dist="63500" algn="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grayscl/>
          </a:blip>
          <a:srcRect/>
          <a:stretch>
            <a:fillRect/>
          </a:stretch>
        </p:blipFill>
        <p:spPr>
          <a:xfrm>
            <a:off x="0" y="5334000"/>
            <a:ext cx="3763645" cy="1524000"/>
          </a:xfrm>
          <a:prstGeom prst="rect">
            <a:avLst/>
          </a:prstGeom>
        </p:spPr>
      </p:pic>
      <p:pic>
        <p:nvPicPr>
          <p:cNvPr id="7" name="PA_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3309946" y="5700622"/>
            <a:ext cx="1820028" cy="1082017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8944306" y="914399"/>
            <a:ext cx="3566160" cy="5049519"/>
            <a:chOff x="7136461" y="904239"/>
            <a:chExt cx="3566160" cy="5049519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>
            <a:xfrm>
              <a:off x="7136461" y="904239"/>
              <a:ext cx="3566160" cy="5049519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708698" y="1277518"/>
              <a:ext cx="1075055" cy="43029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5800" spc="600" dirty="0">
                  <a:solidFill>
                    <a:schemeClr val="bg1">
                      <a:lumMod val="8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了解作品</a:t>
              </a:r>
              <a:endParaRPr lang="zh-CN" altLang="en-US" sz="5800" spc="600" dirty="0">
                <a:solidFill>
                  <a:schemeClr val="bg1">
                    <a:lumMod val="8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124935" name="Text Box 7"/>
          <p:cNvSpPr txBox="1"/>
          <p:nvPr/>
        </p:nvSpPr>
        <p:spPr>
          <a:xfrm>
            <a:off x="355600" y="1504950"/>
            <a:ext cx="8945245" cy="32727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marL="0" indent="0" fontAlgn="base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</a:t>
            </a:r>
            <a:r>
              <a:rPr lang="en-US" altLang="zh-CN" sz="36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</a:t>
            </a:r>
            <a:r>
              <a:rPr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《卖油翁》选自笔记小说集《归田录》。欧阳修晚年辞官闲居颍州时所作，故书名归田。多记朝庭旧事和士大夫琐事，大多系亲身经历、见闻，史料翔实可靠。</a:t>
            </a:r>
            <a:endParaRPr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5" grpId="0"/>
      <p:bldP spid="12493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2" y="4583659"/>
            <a:ext cx="2109427" cy="240832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 rot="10800000" flipH="1">
            <a:off x="10413361" y="-406"/>
            <a:ext cx="1778639" cy="231648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495371" y="348614"/>
            <a:ext cx="4154170" cy="5882005"/>
            <a:chOff x="6940881" y="348614"/>
            <a:chExt cx="4154170" cy="588200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/>
            <a:srcRect/>
            <a:stretch>
              <a:fillRect/>
            </a:stretch>
          </p:blipFill>
          <p:spPr>
            <a:xfrm>
              <a:off x="6940881" y="348614"/>
              <a:ext cx="4154170" cy="588200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136461" y="1277619"/>
              <a:ext cx="2832100" cy="43726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noAutofit/>
            </a:bodyPr>
            <a:lstStyle/>
            <a:p>
              <a:pPr algn="ctr"/>
              <a:r>
                <a:rPr lang="zh-CN" altLang="en-US" sz="66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感知文意初读</a:t>
              </a:r>
              <a:endParaRPr lang="zh-CN" altLang="en-US" sz="66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89610" y="28575"/>
            <a:ext cx="675005" cy="2778125"/>
            <a:chOff x="5759351" y="0"/>
            <a:chExt cx="675203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9351" y="200660"/>
              <a:ext cx="675203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读准字音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8196" name="矩形 29"/>
          <p:cNvSpPr/>
          <p:nvPr/>
        </p:nvSpPr>
        <p:spPr>
          <a:xfrm>
            <a:off x="1344295" y="504825"/>
            <a:ext cx="1065466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5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矜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  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       家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圃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）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睨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矢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）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颔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） 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忿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然（    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        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1" hangingPunct="1">
              <a:lnSpc>
                <a:spcPct val="2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酌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 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杓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 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沥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  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遣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5059" name="Text Box 3"/>
          <p:cNvSpPr txBox="1"/>
          <p:nvPr/>
        </p:nvSpPr>
        <p:spPr>
          <a:xfrm>
            <a:off x="2892088" y="1238836"/>
            <a:ext cx="68897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jīn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4" name="Text Box 3"/>
          <p:cNvSpPr txBox="1"/>
          <p:nvPr/>
        </p:nvSpPr>
        <p:spPr>
          <a:xfrm>
            <a:off x="2452668" y="5325696"/>
            <a:ext cx="107124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qiǎn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5" name="Text Box 3"/>
          <p:cNvSpPr txBox="1"/>
          <p:nvPr/>
        </p:nvSpPr>
        <p:spPr>
          <a:xfrm>
            <a:off x="10124103" y="4008071"/>
            <a:ext cx="4229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lì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6" name="Text Box 3"/>
          <p:cNvSpPr txBox="1"/>
          <p:nvPr/>
        </p:nvSpPr>
        <p:spPr>
          <a:xfrm>
            <a:off x="6392208" y="4008071"/>
            <a:ext cx="114808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sháo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7" name="Text Box 3"/>
          <p:cNvSpPr txBox="1"/>
          <p:nvPr/>
        </p:nvSpPr>
        <p:spPr>
          <a:xfrm>
            <a:off x="2396153" y="4008071"/>
            <a:ext cx="11849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zhuó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10300633" y="2584401"/>
            <a:ext cx="84772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fèn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9" name="Text Box 3"/>
          <p:cNvSpPr txBox="1"/>
          <p:nvPr/>
        </p:nvSpPr>
        <p:spPr>
          <a:xfrm>
            <a:off x="6187738" y="2584401"/>
            <a:ext cx="9436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hàn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0" name="Text Box 3"/>
          <p:cNvSpPr txBox="1"/>
          <p:nvPr/>
        </p:nvSpPr>
        <p:spPr>
          <a:xfrm>
            <a:off x="2253278" y="2584401"/>
            <a:ext cx="7658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shǐ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10124103" y="1238836"/>
            <a:ext cx="5664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nì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6608108" y="1238836"/>
            <a:ext cx="71691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华文细黑" panose="02010600040101010101" pitchFamily="2" charset="-122"/>
              </a:rPr>
              <a:t>pǔ</a:t>
            </a:r>
            <a:endParaRPr lang="en-US" altLang="zh-CN" sz="3200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45059" grpId="0" bldLvl="0"/>
      <p:bldP spid="4" grpId="0" bldLvl="0"/>
      <p:bldP spid="5" grpId="0" bldLvl="0"/>
      <p:bldP spid="6" grpId="0" bldLvl="0"/>
      <p:bldP spid="7" grpId="0" bldLvl="0"/>
      <p:bldP spid="8" grpId="0" bldLvl="0"/>
      <p:bldP spid="9" grpId="0" bldLvl="0"/>
      <p:bldP spid="10" grpId="0" bldLvl="0"/>
      <p:bldP spid="11" grpId="0" bldLvl="0"/>
      <p:bldP spid="1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7287" y="396240"/>
            <a:ext cx="11499273" cy="6055821"/>
          </a:xfrm>
          <a:prstGeom prst="rect">
            <a:avLst/>
          </a:prstGeom>
          <a:blipFill>
            <a:blip r:embed="rId1" cstate="screen"/>
            <a:stretch>
              <a:fillRect/>
            </a:stretch>
          </a:blipFill>
          <a:effectLst>
            <a:outerShdw blurRad="114300" dist="38100" dir="2700000" algn="tl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89610" y="28575"/>
            <a:ext cx="675005" cy="2778125"/>
            <a:chOff x="5759351" y="0"/>
            <a:chExt cx="675203" cy="1615440"/>
          </a:xfrm>
        </p:grpSpPr>
        <p:sp>
          <p:nvSpPr>
            <p:cNvPr id="25" name="五边形 24"/>
            <p:cNvSpPr/>
            <p:nvPr/>
          </p:nvSpPr>
          <p:spPr>
            <a:xfrm rot="5400000">
              <a:off x="5289203" y="490220"/>
              <a:ext cx="1615440" cy="635000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  <a:effectLst>
              <a:outerShdw blurRad="76200" dist="12700" dir="2700000" algn="tl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759351" y="200660"/>
              <a:ext cx="675203" cy="121412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3200" spc="600" dirty="0">
                  <a:solidFill>
                    <a:schemeClr val="bg1"/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读准节奏</a:t>
              </a:r>
              <a:endParaRPr lang="zh-CN" altLang="en-US" sz="3200" spc="6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sp>
        <p:nvSpPr>
          <p:cNvPr id="10243" name="Text Box 2"/>
          <p:cNvSpPr txBox="1"/>
          <p:nvPr/>
        </p:nvSpPr>
        <p:spPr>
          <a:xfrm>
            <a:off x="1518920" y="498475"/>
            <a:ext cx="10125075" cy="5850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sz="3200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 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陈康肃公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善射，当世无双，公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亦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以此自矜。尝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射于家圃，有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卖油翁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释担而立，睨之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久而不去。见其发矢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十中八九，但微颔之。</a:t>
            </a:r>
            <a:endParaRPr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康肃问曰：“汝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亦知射乎？吾射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不亦精乎？”翁曰：“无他，但手熟尔。”康肃忿然曰</a:t>
            </a:r>
            <a:r>
              <a:rPr 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“尔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安敢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轻吾射！”翁曰：“以我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酌油知之。”乃取一葫芦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置于地，以钱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覆其口，徐以杓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酌油沥之，自钱孔入，而钱不湿。因曰：“我亦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无他，惟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手熟尔。”康肃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笑</a:t>
            </a:r>
            <a:r>
              <a:rPr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/</a:t>
            </a:r>
            <a:r>
              <a:rPr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而遣之。</a:t>
            </a:r>
            <a:endParaRPr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3922*6570*460*46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PLACING_PICTURE_USER_VIEWPORT" val="{&quot;height&quot;:7317,&quot;width&quot;:8937}"/>
  <p:tag name="KSO_WM_BEAUTIFY_FLAG" val=""/>
</p:tagLst>
</file>

<file path=ppt/tags/tag12.xml><?xml version="1.0" encoding="utf-8"?>
<p:tagLst xmlns:p="http://schemas.openxmlformats.org/presentationml/2006/main">
  <p:tag name="KSO_WM_UNIT_PLACING_PICTURE_USER_VIEWPORT" val="{&quot;height&quot;:6410,&quot;width&quot;:7957.8204724409452}"/>
  <p:tag name="KSO_WM_BEAUTIFY_FLAG" val=""/>
</p:tagLst>
</file>

<file path=ppt/tags/tag13.xml><?xml version="1.0" encoding="utf-8"?>
<p:tagLst xmlns:p="http://schemas.openxmlformats.org/presentationml/2006/main">
  <p:tag name="KSO_WM_UNIT_PLACING_PICTURE_USER_VIEWPORT" val="{&quot;height&quot;:6410,&quot;width&quot;:7957.8204724409452}"/>
  <p:tag name="KSO_WM_BEAUTIFY_FLAG" val=""/>
</p:tagLst>
</file>

<file path=ppt/tags/tag14.xml><?xml version="1.0" encoding="utf-8"?>
<p:tagLst xmlns:p="http://schemas.openxmlformats.org/presentationml/2006/main">
  <p:tag name="KSO_WM_UNIT_PLACING_PICTURE_USER_VIEWPORT" val="{&quot;height&quot;:9536.7259842519688,&quot;width&quot;:18109.091338582675}"/>
</p:tagLst>
</file>

<file path=ppt/tags/tag15.xml><?xml version="1.0" encoding="utf-8"?>
<p:tagLst xmlns:p="http://schemas.openxmlformats.org/presentationml/2006/main">
  <p:tag name="KSO_WM_UNIT_PLACING_PICTURE_USER_VIEWPORT" val="{&quot;height&quot;:6410,&quot;width&quot;:7957.8204724409452}"/>
</p:tagLst>
</file>

<file path=ppt/tags/tag16.xml><?xml version="1.0" encoding="utf-8"?>
<p:tagLst xmlns:p="http://schemas.openxmlformats.org/presentationml/2006/main">
  <p:tag name="ISPRING_PRESENTATION_TITLE" val="PowerPoint 演示文稿"/>
  <p:tag name="KSO_WPP_MARK_KEY" val="1b73d973-ac19-4f0b-b581-39f5fae3cd74"/>
  <p:tag name="COMMONDATA" val="eyJoZGlkIjoiNGQ2ODIxNTdiNWZlYjQ1NmFiOTYzMWEyNmM1MTVkOTgifQ=="/>
</p:tagLst>
</file>

<file path=ppt/tags/tag2.xml><?xml version="1.0" encoding="utf-8"?>
<p:tagLst xmlns:p="http://schemas.openxmlformats.org/presentationml/2006/main">
  <p:tag name="KSO_WM_UNIT_PLACING_PICTURE_USER_VIEWPORT" val="{&quot;height&quot;:9536.725984251969,&quot;width&quot;:18109.091338582675}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KSO_WM_UNIT_PLACING_PICTURE_USER_VIEWPORT" val="{&quot;height&quot;:9536.725984251969,&quot;width&quot;:18109.091338582675}"/>
</p:tagLst>
</file>

<file path=ppt/tags/tag6.xml><?xml version="1.0" encoding="utf-8"?>
<p:tagLst xmlns:p="http://schemas.openxmlformats.org/presentationml/2006/main">
  <p:tag name="KSO_WM_UNIT_PLACING_PICTURE_USER_VIEWPORT" val="{&quot;height&quot;:3238,&quot;width&quot;:3377}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PLACING_PICTURE_USER_VIEWPORT" val="{&quot;height&quot;:7317,&quot;width&quot;:8937}"/>
  <p:tag name="KSO_WM_BEAUTIFY_FLAG" val=""/>
</p:tagLst>
</file>

<file path=ppt/theme/theme1.xml><?xml version="1.0" encoding="utf-8"?>
<a:theme xmlns:a="http://schemas.openxmlformats.org/drawingml/2006/main" name="微信公众号：初中语文匠。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966135"/>
      </a:accent1>
      <a:accent2>
        <a:srgbClr val="6D5634"/>
      </a:accent2>
      <a:accent3>
        <a:srgbClr val="B1774B"/>
      </a:accent3>
      <a:accent4>
        <a:srgbClr val="CA973C"/>
      </a:accent4>
      <a:accent5>
        <a:srgbClr val="B1774B"/>
      </a:accent5>
      <a:accent6>
        <a:srgbClr val="6D5634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2226</Words>
  <Application>WPS 演示</Application>
  <PresentationFormat>宽屏</PresentationFormat>
  <Paragraphs>208</Paragraphs>
  <Slides>26</Slides>
  <Notes>40</Notes>
  <HiddenSlides>0</HiddenSlides>
  <MMClips>2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文悦古典明朝体 (非商业使用) W5</vt:lpstr>
      <vt:lpstr>WenYue GuDianMingChaoTi (Non-Commercial Use)</vt:lpstr>
      <vt:lpstr>汉仪尚巍手书W</vt:lpstr>
      <vt:lpstr>方正字迹-曾正国楷体</vt:lpstr>
      <vt:lpstr>日本青柳衡山毛笔字体</vt:lpstr>
      <vt:lpstr>华文新魏</vt:lpstr>
      <vt:lpstr>叶根友毛笔行书简体2012版</vt:lpstr>
      <vt:lpstr>喜鹊聚珍体 regular</vt:lpstr>
      <vt:lpstr>华文细黑</vt:lpstr>
      <vt:lpstr>楷体</vt:lpstr>
      <vt:lpstr>等线</vt:lpstr>
      <vt:lpstr>Arial Unicode MS</vt:lpstr>
      <vt:lpstr>Calibri</vt:lpstr>
      <vt:lpstr>汉仪青云简</vt:lpstr>
      <vt:lpstr>方正鲁迅行书 简</vt:lpstr>
      <vt:lpstr>等线 Light</vt:lpstr>
      <vt:lpstr>MS UI Gothic</vt:lpstr>
      <vt:lpstr>微信公众号：初中语文匠。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雷锋PPT网www.lfppt.com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雷锋PPT网www.lfppt.com</dc:title>
  <dc:creator>雷锋PPT网www.lfppt.com</dc:creator>
  <cp:lastModifiedBy>Like～可</cp:lastModifiedBy>
  <cp:revision>52</cp:revision>
  <dcterms:created xsi:type="dcterms:W3CDTF">2018-06-28T03:44:00Z</dcterms:created>
  <dcterms:modified xsi:type="dcterms:W3CDTF">2023-03-27T10:32:00Z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409800123_cloud</vt:lpwstr>
  </property>
  <property fmtid="{D5CDD505-2E9C-101B-9397-08002B2CF9AE}" pid="3" name="KSOProductBuildVer">
    <vt:lpwstr>2052-11.1.0.13703</vt:lpwstr>
  </property>
  <property fmtid="{D5CDD505-2E9C-101B-9397-08002B2CF9AE}" pid="4" name="ICV">
    <vt:lpwstr>DEB5B68108554641BFCD35B6E57F64DC</vt:lpwstr>
  </property>
</Properties>
</file>