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"/>
  </p:notesMasterIdLst>
  <p:handoutMasterIdLst>
    <p:handoutMasterId r:id="rId14"/>
  </p:handoutMasterIdLst>
  <p:sldIdLst>
    <p:sldId id="256" r:id="rId3"/>
    <p:sldId id="273" r:id="rId5"/>
    <p:sldId id="257" r:id="rId6"/>
    <p:sldId id="258" r:id="rId7"/>
    <p:sldId id="274" r:id="rId8"/>
    <p:sldId id="275" r:id="rId9"/>
    <p:sldId id="259" r:id="rId10"/>
    <p:sldId id="276" r:id="rId11"/>
    <p:sldId id="286" r:id="rId12"/>
    <p:sldId id="261" r:id="rId13"/>
  </p:sldIdLst>
  <p:sldSz cx="12192000" cy="6858000"/>
  <p:notesSz cx="6858000" cy="9144000"/>
  <p:embeddedFontLst>
    <p:embeddedFont>
      <p:font typeface="华文新魏" panose="02010800040101010101" charset="-122"/>
      <p:regular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等线" panose="02010600030101010101" charset="-122"/>
      <p:regular r:id="rId23"/>
    </p:embeddedFont>
    <p:embeddedFont>
      <p:font typeface="等线 Light" panose="02010600030101010101" charset="-122"/>
      <p:regular r:id="rId24"/>
    </p:embeddedFont>
  </p:embeddedFontLst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E9AA4"/>
    <a:srgbClr val="6D9CA4"/>
    <a:srgbClr val="F8F8F8"/>
    <a:srgbClr val="F6F6F6"/>
    <a:srgbClr val="F3F3F3"/>
    <a:srgbClr val="EAF4FC"/>
    <a:srgbClr val="EBF6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81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13.xml"/><Relationship Id="rId24" Type="http://schemas.openxmlformats.org/officeDocument/2006/relationships/font" Target="fonts/font7.fntdata"/><Relationship Id="rId23" Type="http://schemas.openxmlformats.org/officeDocument/2006/relationships/font" Target="fonts/font6.fntdata"/><Relationship Id="rId22" Type="http://schemas.openxmlformats.org/officeDocument/2006/relationships/font" Target="fonts/font5.fntdata"/><Relationship Id="rId21" Type="http://schemas.openxmlformats.org/officeDocument/2006/relationships/font" Target="fonts/font4.fntdata"/><Relationship Id="rId20" Type="http://schemas.openxmlformats.org/officeDocument/2006/relationships/font" Target="fonts/font3.fntdata"/><Relationship Id="rId2" Type="http://schemas.openxmlformats.org/officeDocument/2006/relationships/theme" Target="theme/theme1.xml"/><Relationship Id="rId19" Type="http://schemas.openxmlformats.org/officeDocument/2006/relationships/font" Target="fonts/font2.fntdata"/><Relationship Id="rId18" Type="http://schemas.openxmlformats.org/officeDocument/2006/relationships/font" Target="fonts/font1.fntdata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0DA89D-D1C7-46D8-9BD3-91B12D023D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F0B348-55DC-4DDE-8903-8ED005C64A7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F0B348-55DC-4DDE-8903-8ED005C64A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F0B348-55DC-4DDE-8903-8ED005C64A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F0B348-55DC-4DDE-8903-8ED005C64A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F0B348-55DC-4DDE-8903-8ED005C64A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F0B348-55DC-4DDE-8903-8ED005C64A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F0B348-55DC-4DDE-8903-8ED005C64A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F0B348-55DC-4DDE-8903-8ED005C64A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F0B348-55DC-4DDE-8903-8ED005C64A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F0B348-55DC-4DDE-8903-8ED005C64A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F0B348-55DC-4DDE-8903-8ED005C64A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89B0E-7277-4B2B-9460-D46686A2D5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EB3F0-1E78-407B-95EE-97E111C59A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89B0E-7277-4B2B-9460-D46686A2D5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EB3F0-1E78-407B-95EE-97E111C59A7A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67" t="17977" r="31306" b="39323"/>
          <a:stretch>
            <a:fillRect/>
          </a:stretch>
        </p:blipFill>
        <p:spPr>
          <a:xfrm>
            <a:off x="1" y="1"/>
            <a:ext cx="1391478" cy="105856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0" t="39363" b="25010"/>
          <a:stretch>
            <a:fillRect/>
          </a:stretch>
        </p:blipFill>
        <p:spPr>
          <a:xfrm flipH="1">
            <a:off x="9541562" y="6082748"/>
            <a:ext cx="2650438" cy="775252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889B0E-7277-4B2B-9460-D46686A2D5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9EB3F0-1E78-407B-95EE-97E111C59A7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tags" Target="../tags/tag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0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image" Target="../media/image4.png"/><Relationship Id="rId4" Type="http://schemas.openxmlformats.org/officeDocument/2006/relationships/tags" Target="../tags/tag10.xml"/><Relationship Id="rId3" Type="http://schemas.openxmlformats.org/officeDocument/2006/relationships/image" Target="../media/image3.png"/><Relationship Id="rId2" Type="http://schemas.openxmlformats.org/officeDocument/2006/relationships/tags" Target="../tags/tag9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jpeg"/><Relationship Id="rId3" Type="http://schemas.openxmlformats.org/officeDocument/2006/relationships/tags" Target="../tags/tag4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6.xml"/><Relationship Id="rId2" Type="http://schemas.openxmlformats.org/officeDocument/2006/relationships/image" Target="../media/image7.png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tags" Target="../tags/tag8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67" t="17977" r="31306" b="39323"/>
          <a:stretch>
            <a:fillRect/>
          </a:stretch>
        </p:blipFill>
        <p:spPr>
          <a:xfrm>
            <a:off x="0" y="0"/>
            <a:ext cx="3058267" cy="232656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02"/>
          <a:stretch>
            <a:fillRect/>
          </a:stretch>
        </p:blipFill>
        <p:spPr>
          <a:xfrm>
            <a:off x="2637183" y="1078504"/>
            <a:ext cx="9554817" cy="5779495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25" b="21983"/>
          <a:stretch>
            <a:fillRect/>
          </a:stretch>
        </p:blipFill>
        <p:spPr>
          <a:xfrm>
            <a:off x="0" y="4789714"/>
            <a:ext cx="3024178" cy="206828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188085" y="614680"/>
            <a:ext cx="9029065" cy="5169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endParaRPr lang="zh-CN" altLang="en-US" sz="66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algn="ctr"/>
            <a:r>
              <a:rPr lang="en-US" altLang="zh-CN" sz="66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“</a:t>
            </a:r>
            <a:r>
              <a:rPr lang="zh-CN" altLang="en-US" sz="66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孝亲敬老月</a:t>
            </a:r>
            <a:r>
              <a:rPr lang="en-US" altLang="zh-CN" sz="66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”</a:t>
            </a:r>
            <a:endParaRPr lang="en-US" altLang="zh-CN" sz="66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algn="ctr"/>
            <a:r>
              <a:rPr lang="zh-CN" altLang="en-US" sz="66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活动设计比赛</a:t>
            </a:r>
            <a:endParaRPr lang="zh-CN" altLang="en-US" sz="66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algn="ctr"/>
            <a:r>
              <a:rPr lang="zh-CN" altLang="en-US" sz="66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初赛</a:t>
            </a:r>
            <a:endParaRPr lang="zh-CN" altLang="en-US" sz="66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algn="ctr"/>
            <a:r>
              <a:rPr lang="en-US" altLang="zh-CN" sz="66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    </a:t>
            </a:r>
            <a:endParaRPr lang="en-US" altLang="zh-CN" sz="66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67" t="17977" r="31306" b="39323"/>
          <a:stretch>
            <a:fillRect/>
          </a:stretch>
        </p:blipFill>
        <p:spPr>
          <a:xfrm>
            <a:off x="0" y="0"/>
            <a:ext cx="3058267" cy="232656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02"/>
          <a:stretch>
            <a:fillRect/>
          </a:stretch>
        </p:blipFill>
        <p:spPr>
          <a:xfrm>
            <a:off x="2637183" y="1078504"/>
            <a:ext cx="9554817" cy="5779495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3578102" y="0"/>
            <a:ext cx="1970820" cy="5910030"/>
            <a:chOff x="3558647" y="56711"/>
            <a:chExt cx="1970820" cy="5910030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21" t="56901" r="60542" b="6601"/>
            <a:stretch>
              <a:fillRect/>
            </a:stretch>
          </p:blipFill>
          <p:spPr>
            <a:xfrm>
              <a:off x="3827801" y="56711"/>
              <a:ext cx="1588832" cy="1515370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/>
          </p:nvGrpSpPr>
          <p:grpSpPr>
            <a:xfrm>
              <a:off x="3558647" y="413675"/>
              <a:ext cx="1970820" cy="5553066"/>
              <a:chOff x="3558647" y="413675"/>
              <a:chExt cx="1970820" cy="5553066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4098235" y="413675"/>
                <a:ext cx="1431232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7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全唐诗简" panose="00020600040101010101" pitchFamily="18" charset="-122"/>
                    <a:ea typeface="汉仪全唐诗简" panose="00020600040101010101" pitchFamily="18" charset="-122"/>
                  </a:rPr>
                  <a:t>谢</a:t>
                </a:r>
                <a:endParaRPr lang="zh-CN" altLang="en-US" sz="7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3558647" y="1208614"/>
                <a:ext cx="1431232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8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汉仪全唐诗简" panose="00020600040101010101" pitchFamily="18" charset="-122"/>
                    <a:ea typeface="汉仪全唐诗简" panose="00020600040101010101" pitchFamily="18" charset="-122"/>
                  </a:rPr>
                  <a:t>谢</a:t>
                </a:r>
                <a:endParaRPr lang="zh-CN" altLang="en-US" sz="8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endParaRPr>
              </a:p>
            </p:txBody>
          </p:sp>
          <p:sp>
            <p:nvSpPr>
              <p:cNvPr id="29" name="文本框 28"/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4099033" y="2630091"/>
                <a:ext cx="398145" cy="813937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中华文化</a:t>
                </a:r>
                <a:endPara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4097068" y="3484164"/>
                <a:ext cx="400110" cy="891057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博大精深</a:t>
                </a:r>
                <a:endPara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4159769" y="2323911"/>
                <a:ext cx="268772" cy="268772"/>
              </a:xfrm>
              <a:prstGeom prst="ellipse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4096582" y="2319798"/>
                <a:ext cx="401082" cy="2755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全唐诗简" panose="00020600040101010101" pitchFamily="18" charset="-122"/>
                  <a:ea typeface="汉仪全唐诗简" panose="00020600040101010101" pitchFamily="18" charset="-122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4274263" y="3419961"/>
                <a:ext cx="45720" cy="4813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cxnSp>
            <p:nvCxnSpPr>
              <p:cNvPr id="22" name="直接连接符 21"/>
              <p:cNvCxnSpPr/>
              <p:nvPr/>
            </p:nvCxnSpPr>
            <p:spPr>
              <a:xfrm>
                <a:off x="4096582" y="2532053"/>
                <a:ext cx="0" cy="306772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35" name="图片 34"/>
              <p:cNvPicPr>
                <a:picLocks noChangeAspect="1"/>
              </p:cNvPicPr>
              <p:nvPr/>
            </p:nvPicPr>
            <p:blipFill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3355" t="56926" r="16563" b="-14400"/>
              <a:stretch>
                <a:fillRect/>
              </a:stretch>
            </p:blipFill>
            <p:spPr>
              <a:xfrm>
                <a:off x="4016162" y="4360868"/>
                <a:ext cx="1400471" cy="1605873"/>
              </a:xfrm>
              <a:prstGeom prst="rect">
                <a:avLst/>
              </a:prstGeom>
            </p:spPr>
          </p:pic>
        </p:grpSp>
      </p:grpSp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25" b="21983"/>
          <a:stretch>
            <a:fillRect/>
          </a:stretch>
        </p:blipFill>
        <p:spPr>
          <a:xfrm>
            <a:off x="0" y="4789714"/>
            <a:ext cx="3024178" cy="206828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5009393" y="2474955"/>
            <a:ext cx="398145" cy="81393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中华美德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5037968" y="3386813"/>
            <a:ext cx="398145" cy="8910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代代传扬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>
            <p:custDataLst>
              <p:tags r:id="rId1"/>
            </p:custDataLst>
          </p:nvPr>
        </p:nvSpPr>
        <p:spPr>
          <a:xfrm>
            <a:off x="883920" y="384175"/>
            <a:ext cx="11125200" cy="54984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812800" fontAlgn="auto"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研读校方要求：</a:t>
            </a:r>
            <a:endParaRPr 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812800" fontAlgn="auto"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lang="zh-CN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诗经•小雅•蓼莪》说：“父兮生我，母兮鞠我。拊我畜我，长我育我，顾我复我，出入腹我。欲报之德，昊天罔极。”意思是父母生我养我，拉扯我长大，呵护备至，我想好好报答，但上天无情，想要报答父母也没有机会了！父母养育子女，并不求回报；作为子女的我们，则要充满感恩的心，孝敬父母。</a:t>
            </a:r>
            <a:endParaRPr lang="zh-CN" sz="32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812800" fontAlgn="auto"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lang="zh-CN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为了更好地宣传“孝”文化，落实这一中华传统美德，我校将在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2023</a:t>
            </a:r>
            <a:r>
              <a:rPr lang="zh-CN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月举办“孝亲敬老月”活动。现邀请各班同学积极思考，为活动策划出一份力。请每班提交一份活动方案，参加本次的活动方案大赛。</a:t>
            </a:r>
            <a:endParaRPr lang="zh-CN" altLang="en-US" sz="32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1" t="56901" r="60542" b="6601"/>
          <a:stretch>
            <a:fillRect/>
          </a:stretch>
        </p:blipFill>
        <p:spPr>
          <a:xfrm>
            <a:off x="698457" y="764540"/>
            <a:ext cx="1588832" cy="15153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02"/>
          <a:stretch>
            <a:fillRect/>
          </a:stretch>
        </p:blipFill>
        <p:spPr>
          <a:xfrm flipH="1">
            <a:off x="0" y="2801932"/>
            <a:ext cx="6705600" cy="405606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15440" y="1357630"/>
            <a:ext cx="943483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l" fontAlgn="auto">
              <a:lnSpc>
                <a:spcPct val="150000"/>
              </a:lnSpc>
            </a:pPr>
            <a:r>
              <a:rPr lang="zh-CN" sz="3600" b="0">
                <a:ea typeface="宋体" panose="02010600030101010101" pitchFamily="2" charset="-122"/>
              </a:rPr>
              <a:t>请同学们按照提示，划出校方的要求：</a:t>
            </a:r>
            <a:endParaRPr lang="zh-CN" sz="3600" b="0">
              <a:ea typeface="宋体" panose="02010600030101010101" pitchFamily="2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sz="3600" b="0">
                <a:ea typeface="宋体" panose="02010600030101010101" pitchFamily="2" charset="-122"/>
              </a:rPr>
              <a:t>活动主题：</a:t>
            </a:r>
            <a:endParaRPr lang="zh-CN" sz="3600" b="0">
              <a:ea typeface="宋体" panose="02010600030101010101" pitchFamily="2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sz="3600" b="0">
                <a:ea typeface="宋体" panose="02010600030101010101" pitchFamily="2" charset="-122"/>
              </a:rPr>
              <a:t>活动目标：同学们要做的事：</a:t>
            </a:r>
            <a:endParaRPr lang="zh-CN" altLang="en-US" sz="3600" b="0"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11650" y="2388235"/>
            <a:ext cx="38798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3200">
                <a:ea typeface="宋体" panose="02010600030101010101" pitchFamily="2" charset="-122"/>
                <a:sym typeface="+mn-ea"/>
              </a:rPr>
              <a:t>“孝亲敬老月”</a:t>
            </a:r>
            <a:endParaRPr lang="zh-CN" altLang="en-US" sz="3200"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41775" y="3228975"/>
            <a:ext cx="79222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宣传“孝文化”，落实这一中华传统美德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21630" y="4150360"/>
            <a:ext cx="60261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每班提交一份活动方案书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阅读资料，总结什么是“孝”：</a:t>
            </a:r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67" t="17977" r="31306" b="39323"/>
          <a:stretch>
            <a:fillRect/>
          </a:stretch>
        </p:blipFill>
        <p:spPr>
          <a:xfrm>
            <a:off x="0" y="0"/>
            <a:ext cx="3058267" cy="232656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67" t="17977" r="31306" b="39323"/>
          <a:stretch>
            <a:fillRect/>
          </a:stretch>
        </p:blipFill>
        <p:spPr>
          <a:xfrm flipH="1">
            <a:off x="9133733" y="0"/>
            <a:ext cx="3058267" cy="232656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341" y="4163603"/>
            <a:ext cx="4654777" cy="354342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24839" y="4163603"/>
            <a:ext cx="4654777" cy="354342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15895" y="635635"/>
            <a:ext cx="61442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阅读资料，总结什么是“孝”。</a:t>
            </a:r>
            <a:endParaRPr lang="en-US" altLang="zh-CN" sz="3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026" name="Picture 2" descr="C:\Users\acer\Desktop\1.jp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135" y="1899920"/>
            <a:ext cx="11809095" cy="32626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>
            <p:custDataLst>
              <p:tags r:id="rId1"/>
            </p:custDataLst>
          </p:nvPr>
        </p:nvSpPr>
        <p:spPr>
          <a:xfrm>
            <a:off x="-18415" y="3698875"/>
            <a:ext cx="2982595" cy="2863215"/>
          </a:xfrm>
          <a:prstGeom prst="ellipse">
            <a:avLst/>
          </a:prstGeom>
          <a:blipFill>
            <a:blip r:embed="rId2"/>
            <a:srcRect/>
            <a:stretch>
              <a:fillRect l="-48210" r="-122976"/>
            </a:stretch>
          </a:blipFill>
          <a:ln>
            <a:solidFill>
              <a:srgbClr val="5E9A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325245" y="210820"/>
            <a:ext cx="1053211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思考材料中的“孝”文化在当下是否值得宣扬？为什么？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3255010" y="1240155"/>
            <a:ext cx="8428355" cy="55079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郭巨埋儿：郭巨是东汉隆虑（今河南安阳林州）人，一说河内温县（今河南温县西南）人，原本家道殷实。父亲死后，他把家产分作两份，给了两个弟弟，自己独取母亲供养，对母极孝。后家境逐渐贫困，妻子生一男孩，郭巨担心，养这个孩子，必然影响供养母亲，遂和妻子商议：“儿子可以再有，母亲死了不能复活，不如埋掉儿子，节省些粮食供养母亲。”当他们挖坑时，在地下二尺处忽见一坛黄金，上书“天赐郭巨，官不得取，民不得夺”。夫妻得到黄金，回家孝敬母亲，并得以兼养孩子。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459740" y="1736090"/>
            <a:ext cx="269494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>
                <a:solidFill>
                  <a:srgbClr val="FF0000"/>
                </a:solidFill>
              </a:rPr>
              <a:t>愚孝！</a:t>
            </a:r>
            <a:endParaRPr lang="zh-CN" altLang="en-US" sz="8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56005" y="593090"/>
            <a:ext cx="106718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4000" b="0">
                <a:latin typeface="Calibri" panose="020F0502020204030204" pitchFamily="34" charset="0"/>
                <a:ea typeface="宋体" panose="02010600030101010101" pitchFamily="2" charset="-122"/>
              </a:rPr>
              <a:t>浏览课本106-108页，总结方案制订的注意事项。</a:t>
            </a:r>
            <a:endParaRPr lang="zh-CN" altLang="en-US" sz="4000" b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51890" y="2012950"/>
            <a:ext cx="1015682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 </a:t>
            </a:r>
            <a:r>
              <a:rPr lang="zh-CN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方案包括活动目标、活动时间、日程安排和人员分工等内容；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2. </a:t>
            </a:r>
            <a:r>
              <a:rPr lang="zh-CN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内容要新颖，形式要多样，操作性要强；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3. </a:t>
            </a:r>
            <a:r>
              <a:rPr lang="zh-CN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方案要围绕一个主题展开；</a:t>
            </a:r>
            <a:r>
              <a:rPr lang="en-US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4.</a:t>
            </a:r>
            <a:r>
              <a:rPr lang="zh-CN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参考活动方案不止参考活动步骤，也要关注活动目标。</a:t>
            </a:r>
            <a:endParaRPr lang="zh-CN" altLang="en-US" sz="32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67" t="17977" r="31306" b="39323"/>
          <a:stretch>
            <a:fillRect/>
          </a:stretch>
        </p:blipFill>
        <p:spPr>
          <a:xfrm>
            <a:off x="0" y="0"/>
            <a:ext cx="3058267" cy="232656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67" t="17977" r="31306" b="39323"/>
          <a:stretch>
            <a:fillRect/>
          </a:stretch>
        </p:blipFill>
        <p:spPr>
          <a:xfrm flipH="1">
            <a:off x="9133733" y="0"/>
            <a:ext cx="3058267" cy="232656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341" y="4163603"/>
            <a:ext cx="4654777" cy="354342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24839" y="4163603"/>
            <a:ext cx="4654777" cy="3543429"/>
          </a:xfrm>
          <a:prstGeom prst="rect">
            <a:avLst/>
          </a:prstGeom>
        </p:spPr>
      </p:pic>
      <p:pic>
        <p:nvPicPr>
          <p:cNvPr id="15" name="图片 14" descr="S~8}R2$$1[CSM24@78I8DB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095" y="925195"/>
            <a:ext cx="10892790" cy="34417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002030" y="4483735"/>
            <a:ext cx="1053147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注：宣传的动员和实施方案一空10分，展示过程一空20分，请最后填上总分。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750695" y="1511300"/>
            <a:ext cx="869061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6000" b="0">
                <a:latin typeface="Calibri" panose="020F0502020204030204" pitchFamily="34" charset="0"/>
                <a:ea typeface="宋体" panose="02010600030101010101" pitchFamily="2" charset="-122"/>
              </a:rPr>
              <a:t>请同学们按小组派代表展示和介绍自己组的方案，并给其他小组打分。</a:t>
            </a:r>
            <a:endParaRPr lang="zh-CN" altLang="en-US" sz="6000" b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1" name="图片 10" descr="图片包含 动物, 鸟, 水鸟&#10;&#10;已生成极高可信度的说明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43348" r="-474" b="10123"/>
          <a:stretch>
            <a:fillRect/>
          </a:stretch>
        </p:blipFill>
        <p:spPr>
          <a:xfrm>
            <a:off x="8906909" y="3831525"/>
            <a:ext cx="2360647" cy="194124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67" t="17977" r="31306" b="39323"/>
          <a:stretch>
            <a:fillRect/>
          </a:stretch>
        </p:blipFill>
        <p:spPr>
          <a:xfrm>
            <a:off x="0" y="0"/>
            <a:ext cx="3058267" cy="232656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02"/>
          <a:stretch>
            <a:fillRect/>
          </a:stretch>
        </p:blipFill>
        <p:spPr>
          <a:xfrm>
            <a:off x="2637183" y="1078504"/>
            <a:ext cx="9554817" cy="5779495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25" b="21983"/>
          <a:stretch>
            <a:fillRect/>
          </a:stretch>
        </p:blipFill>
        <p:spPr>
          <a:xfrm>
            <a:off x="0" y="4789714"/>
            <a:ext cx="3024178" cy="206828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874520" y="1467485"/>
            <a:ext cx="893826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5400" b="0">
                <a:latin typeface="Calibri" panose="020F0502020204030204" pitchFamily="34" charset="0"/>
                <a:ea typeface="宋体" panose="02010600030101010101" pitchFamily="2" charset="-122"/>
              </a:rPr>
              <a:t>从实际出发，从自身做起，努力弘扬孝亲敬老的优良传统，争做新时代好少年！</a:t>
            </a:r>
            <a:endParaRPr lang="zh-CN" altLang="en-US" sz="5400" b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9101.566929133858,&quot;width&quot;:15046.955905511812}"/>
</p:tagLst>
</file>

<file path=ppt/tags/tag10.xml><?xml version="1.0" encoding="utf-8"?>
<p:tagLst xmlns:p="http://schemas.openxmlformats.org/presentationml/2006/main">
  <p:tag name="KSO_WM_UNIT_PLACING_PICTURE_USER_VIEWPORT" val="{&quot;height&quot;:1281.7905511811023,&quot;width&quot;:627}"/>
</p:tagLst>
</file>

<file path=ppt/tags/tag11.xml><?xml version="1.0" encoding="utf-8"?>
<p:tagLst xmlns:p="http://schemas.openxmlformats.org/presentationml/2006/main">
  <p:tag name="KSO_WM_UNIT_PLACING_PICTURE_USER_VIEWPORT" val="{&quot;height&quot;:1281.7905511811023,&quot;width&quot;:627}"/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jb3VudCI6MjcsImhkaWQiOiI2ZTQ0Y2UyMTc2YzIzOWQ0YWY3NjRkZmVhYTQ0YjE2ZiIsInVzZXJDb3VudCI6Mjd9"/>
  <p:tag name="KSO_WPP_MARK_KEY" val="6c82d46f-3b80-4593-9aba-06d7a6a70ba2"/>
</p:tagLst>
</file>

<file path=ppt/tags/tag2.xml><?xml version="1.0" encoding="utf-8"?>
<p:tagLst xmlns:p="http://schemas.openxmlformats.org/presentationml/2006/main">
  <p:tag name="KSO_WM_UNIT_PLACING_PICTURE_USER_VIEWPORT" val="{&quot;height&quot;:4506,&quot;width&quot;:16290}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UNIT_PLACING_PICTURE_USER_VIEWPORT" val="{&quot;height&quot;:9101.566929133858,&quot;width&quot;:15046.955905511812}"/>
</p:tagLst>
</file>

<file path=ppt/tags/tag9.xml><?xml version="1.0" encoding="utf-8"?>
<p:tagLst xmlns:p="http://schemas.openxmlformats.org/presentationml/2006/main">
  <p:tag name="KSO_WM_UNIT_PLACING_PICTURE_USER_VIEWPORT" val="{&quot;height&quot;:9101.566929133858,&quot;width&quot;:15046.955905511812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841</Words>
  <Application>WPS 演示</Application>
  <PresentationFormat>宽屏</PresentationFormat>
  <Paragraphs>55</Paragraphs>
  <Slides>10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Arial</vt:lpstr>
      <vt:lpstr>宋体</vt:lpstr>
      <vt:lpstr>Wingdings</vt:lpstr>
      <vt:lpstr>华文新魏</vt:lpstr>
      <vt:lpstr>Calibri</vt:lpstr>
      <vt:lpstr>汉仪全唐诗简</vt:lpstr>
      <vt:lpstr>等线</vt:lpstr>
      <vt:lpstr>微软雅黑</vt:lpstr>
      <vt:lpstr>Arial Unicode MS</vt:lpstr>
      <vt:lpstr>等线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</dc:creator>
  <cp:lastModifiedBy>轩</cp:lastModifiedBy>
  <cp:revision>42</cp:revision>
  <dcterms:created xsi:type="dcterms:W3CDTF">2020-04-26T00:42:00Z</dcterms:created>
  <dcterms:modified xsi:type="dcterms:W3CDTF">2023-04-24T14:23:11Z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E67A9B863B6C4641802CC302ED8ECFFD_11</vt:lpwstr>
  </property>
  <property fmtid="{D5CDD505-2E9C-101B-9397-08002B2CF9AE}" pid="3" name="KSOProductBuildVer">
    <vt:lpwstr>2052-11.1.0.14036</vt:lpwstr>
  </property>
  <property fmtid="{D5CDD505-2E9C-101B-9397-08002B2CF9AE}" pid="4" name="KSOTemplateUUID">
    <vt:lpwstr>v1.0_mb_LqX92P8qFnYyPwATqzdohg==</vt:lpwstr>
  </property>
</Properties>
</file>