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gif" ContentType="image/gi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7" r:id="rId3"/>
    <p:sldId id="256" r:id="rId4"/>
    <p:sldId id="261" r:id="rId5"/>
    <p:sldId id="263" r:id="rId6"/>
    <p:sldId id="269" r:id="rId7"/>
    <p:sldId id="294" r:id="rId8"/>
    <p:sldId id="273" r:id="rId9"/>
    <p:sldId id="332" r:id="rId10"/>
    <p:sldId id="333" r:id="rId11"/>
    <p:sldId id="283" r:id="rId12"/>
    <p:sldId id="334" r:id="rId13"/>
    <p:sldId id="277" r:id="rId14"/>
    <p:sldId id="348" r:id="rId15"/>
    <p:sldId id="310" r:id="rId16"/>
    <p:sldId id="356" r:id="rId17"/>
    <p:sldId id="355" r:id="rId18"/>
    <p:sldId id="311" r:id="rId20"/>
    <p:sldId id="312" r:id="rId21"/>
    <p:sldId id="315" r:id="rId22"/>
  </p:sldIdLst>
  <p:sldSz cx="9144000" cy="6858000" type="screen4x3"/>
  <p:notesSz cx="7104380" cy="10234930"/>
  <p:custDataLst>
    <p:tags r:id="rId2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00"/>
    <a:srgbClr val="FE0202"/>
    <a:srgbClr val="FC9DA6"/>
    <a:srgbClr val="F0BBA8"/>
    <a:srgbClr val="F707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D2A48B96-639E-45A3-A0BA-2464DFDB1FA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A6837353-30EB-4A48-80EB-173D804AEFBD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2867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 indent="-2286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GIF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 56321"/>
          <p:cNvSpPr>
            <a:spLocks noGrp="1"/>
          </p:cNvSpPr>
          <p:nvPr/>
        </p:nvSpPr>
        <p:spPr>
          <a:xfrm>
            <a:off x="879475" y="46038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3600" b="1" baseline="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七 子 之 歌 </a:t>
            </a:r>
            <a:r>
              <a:rPr lang="en-US" altLang="zh-CN" sz="3600" b="1" baseline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—— </a:t>
            </a:r>
            <a:r>
              <a:rPr lang="zh-CN" altLang="en-US" sz="3600" b="1" baseline="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澳 门</a:t>
            </a:r>
            <a:endParaRPr lang="zh-CN" altLang="en-US" sz="3600" b="1" baseline="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9" name="文本占位符 56322"/>
          <p:cNvSpPr>
            <a:spLocks noGrp="1"/>
          </p:cNvSpPr>
          <p:nvPr/>
        </p:nvSpPr>
        <p:spPr>
          <a:xfrm>
            <a:off x="1473200" y="1189038"/>
            <a:ext cx="73406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你可知“</a:t>
            </a:r>
            <a:r>
              <a:rPr lang="en-US" altLang="zh-CN" sz="3200" baseline="0">
                <a:latin typeface="微软雅黑" panose="020B0503020204020204" charset="-122"/>
                <a:ea typeface="微软雅黑" panose="020B0503020204020204" charset="-122"/>
              </a:rPr>
              <a:t>Ma-</a:t>
            </a:r>
            <a:r>
              <a:rPr lang="en-US" altLang="zh-CN" sz="3200" baseline="0" err="1">
                <a:latin typeface="微软雅黑" panose="020B0503020204020204" charset="-122"/>
                <a:ea typeface="微软雅黑" panose="020B0503020204020204" charset="-122"/>
              </a:rPr>
              <a:t>cau</a:t>
            </a:r>
            <a:r>
              <a:rPr lang="en-US" altLang="zh-CN" sz="3200" baseline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不是我的真姓？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我离开你太久了，母亲！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但是他们掳去的是我的肉体，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你依然保管着我内心的灵魂。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三百年来梦寐不忘的生母啊！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请叫儿的乳名，叫我一声“澳门”！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母亲啊母亲！我要回来，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母亲！母亲！</a:t>
            </a:r>
            <a:r>
              <a:rPr lang="en-US" altLang="zh-CN" sz="3200" baseline="0"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en-US" altLang="zh-CN" sz="3200" baseline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A - 3 - 七子之歌 澳门 演唱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45070" y="3515995"/>
            <a:ext cx="1106805" cy="81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691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5410" name="文本占位符 145409"/>
          <p:cNvSpPr>
            <a:spLocks noGrp="1"/>
          </p:cNvSpPr>
          <p:nvPr/>
        </p:nvSpPr>
        <p:spPr>
          <a:xfrm>
            <a:off x="350838" y="1034098"/>
            <a:ext cx="8713787" cy="6191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/>
            <a:r>
              <a:rPr lang="zh-CN" altLang="en-US" sz="2800" baseline="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800" b="1" baseline="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800" b="1" baseline="0" dirty="0">
                <a:latin typeface="楷体" panose="02010609060101010101" charset="-122"/>
                <a:ea typeface="楷体" panose="02010609060101010101" charset="-122"/>
              </a:rPr>
              <a:t>闻</a:t>
            </a:r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先生</a:t>
            </a:r>
            <a:r>
              <a:rPr lang="zh-CN" altLang="en-US" sz="2800" b="1" baseline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前期</a:t>
            </a:r>
            <a:r>
              <a:rPr lang="zh-CN" altLang="en-US" sz="2800" b="1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为</a:t>
            </a:r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了探索</a:t>
            </a:r>
            <a:r>
              <a:rPr lang="zh-CN" altLang="en-US" sz="2800" b="1" baseline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救国救民</a:t>
            </a:r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的出路而潜心学术，</a:t>
            </a:r>
            <a:r>
              <a:rPr lang="zh-CN" altLang="en-US" sz="2800" b="1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不畏艰辛，废寝忘食</a:t>
            </a:r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，十数年如一日，终于在学术上取得累累硕果。</a:t>
            </a:r>
            <a:r>
              <a:rPr lang="zh-CN" altLang="en-US" sz="2800" b="1" baseline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后期</a:t>
            </a:r>
            <a:r>
              <a:rPr lang="zh-CN" altLang="en-US" sz="2800" b="1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则投身于</a:t>
            </a:r>
            <a:r>
              <a:rPr lang="zh-CN" altLang="en-US" sz="2800" b="1" baseline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民主运动</a:t>
            </a:r>
            <a:r>
              <a:rPr lang="zh-CN" altLang="en-US" sz="2800" b="1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，敢于为人民讲话，面对凶残的敌人无所畏惧，视死如归，</a:t>
            </a:r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体现出民主战士的大勇，成为中国革命知识分子的楷模。</a:t>
            </a:r>
            <a:endParaRPr lang="zh-CN" altLang="en-US" sz="2800" b="1" baseline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/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2800" b="1" baseline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/>
            <a:r>
              <a:rPr lang="en-US" altLang="zh-CN" sz="2800" b="1" baseline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闻先生在前期和后期所走的道路不同，反映了他对社会认识的变化。二者彼此关联、相互贯通，作为学者的谨言勤恳与作为革命者的英勇无畏，都高度统一在</a:t>
            </a:r>
            <a:r>
              <a:rPr lang="zh-CN" altLang="en-US" sz="2800" b="1" baseline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爱国</a:t>
            </a:r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这个</a:t>
            </a:r>
            <a:r>
              <a:rPr lang="zh-CN" altLang="en-US" sz="2800" b="1" baseline="0">
                <a:latin typeface="楷体" panose="02010609060101010101" charset="-122"/>
                <a:ea typeface="楷体" panose="02010609060101010101" charset="-122"/>
              </a:rPr>
              <a:t>前提下。</a:t>
            </a:r>
            <a:endParaRPr lang="zh-CN" altLang="en-US" sz="2800" b="1" baseline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682240" y="1665605"/>
            <a:ext cx="73425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卓越的学者</a:t>
            </a:r>
            <a:endParaRPr lang="zh-CN" altLang="en-US" sz="36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82240" y="2545080"/>
            <a:ext cx="6774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大勇的志士</a:t>
            </a:r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2682240" y="3472815"/>
            <a:ext cx="4572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伟大的爱国者</a:t>
            </a:r>
            <a:endParaRPr lang="zh-CN" altLang="en-US" sz="36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文本框 15362"/>
          <p:cNvSpPr txBox="1"/>
          <p:nvPr/>
        </p:nvSpPr>
        <p:spPr>
          <a:xfrm>
            <a:off x="316230" y="1232535"/>
            <a:ext cx="8220710" cy="39744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>
              <a:spcBef>
                <a:spcPct val="50000"/>
              </a:spcBef>
            </a:pPr>
            <a:r>
              <a:rPr lang="zh-CN" altLang="zh-CN" sz="2800">
                <a:latin typeface="微软雅黑" panose="020B0503020204020204" charset="-122"/>
                <a:ea typeface="微软雅黑" panose="020B0503020204020204" charset="-122"/>
              </a:rPr>
              <a:t>研读目标：</a:t>
            </a:r>
            <a:r>
              <a:rPr lang="zh-CN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品味文章语言的诗意。</a:t>
            </a:r>
            <a:endParaRPr lang="zh-CN" altLang="zh-CN" sz="28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微软雅黑" panose="020B0503020204020204" charset="-122"/>
                <a:ea typeface="微软雅黑" panose="020B0503020204020204" charset="-122"/>
              </a:rPr>
              <a:t>研读途径：</a:t>
            </a:r>
            <a:r>
              <a:rPr lang="zh-CN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关注文中细节描写，成语、四字词和对</a:t>
            </a:r>
            <a:r>
              <a:rPr lang="en-US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句的运用，多义词的使用，饱含情感的叙述、描写和议论等。</a:t>
            </a:r>
            <a:endParaRPr lang="zh-CN" altLang="zh-CN" sz="280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研读成果汇报：</a:t>
            </a:r>
            <a:r>
              <a:rPr lang="zh-CN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以</a:t>
            </a:r>
            <a:r>
              <a:rPr lang="en-US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我从文中</a:t>
            </a:r>
            <a:r>
              <a:rPr lang="en-US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‘</a:t>
            </a:r>
            <a:r>
              <a:rPr lang="en-US" altLang="zh-CN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en-US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’</a:t>
            </a:r>
            <a:r>
              <a:rPr lang="zh-CN" altLang="en-US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（字、词、句、段均可）品味到语言的诗意（</a:t>
            </a:r>
            <a:r>
              <a:rPr lang="zh-CN" altLang="en-US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赏析），这个字（词、句、段）的诗意体现在</a:t>
            </a:r>
            <a:r>
              <a:rPr lang="zh-CN" altLang="en-US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en-US" altLang="zh-CN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的句式进行班级汇报。</a:t>
            </a:r>
            <a:r>
              <a:rPr lang="zh-CN" altLang="en-US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u="sng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endParaRPr lang="zh-CN" altLang="zh-CN" sz="28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endParaRPr lang="zh-CN" altLang="zh-CN" sz="160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hlinkClick r:id="rId2" tooltip="14" action="ppaction://hlinksldjump"/>
            </a:endParaRPr>
          </a:p>
        </p:txBody>
      </p:sp>
      <p:sp>
        <p:nvSpPr>
          <p:cNvPr id="21507" name="文本框 71682"/>
          <p:cNvSpPr txBox="1"/>
          <p:nvPr/>
        </p:nvSpPr>
        <p:spPr>
          <a:xfrm>
            <a:off x="2482850" y="303530"/>
            <a:ext cx="542798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</a:rPr>
              <a:t>研读语言，</a:t>
            </a: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</a:rPr>
              <a:t>体味诗意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3400" y="6026150"/>
            <a:ext cx="4572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16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  <a:hlinkClick r:id="rId2" tooltip="14" action="ppaction://hlinksldjump"/>
              </a:rPr>
              <a:t>幻灯片 14</a:t>
            </a:r>
            <a:endParaRPr lang="zh-CN" altLang="zh-CN" sz="160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文本框 15362"/>
          <p:cNvSpPr txBox="1"/>
          <p:nvPr/>
        </p:nvSpPr>
        <p:spPr>
          <a:xfrm>
            <a:off x="982663" y="1681163"/>
            <a:ext cx="7472362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例：闻先生也总是头发凌乱，他是无暇</a:t>
            </a: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及此。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531" name="文本框 71682"/>
          <p:cNvSpPr txBox="1"/>
          <p:nvPr/>
        </p:nvSpPr>
        <p:spPr>
          <a:xfrm>
            <a:off x="2482850" y="303530"/>
            <a:ext cx="53778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研读语言，体味诗意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508" name="文本框 2"/>
          <p:cNvSpPr txBox="1"/>
          <p:nvPr/>
        </p:nvSpPr>
        <p:spPr>
          <a:xfrm>
            <a:off x="812800" y="3579813"/>
            <a:ext cx="805497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我从文中</a:t>
            </a:r>
            <a:r>
              <a:rPr lang="en-US" alt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闻先生也总是头发凌乱，他是无暇及此。</a:t>
            </a:r>
            <a:r>
              <a:rPr lang="en-US" alt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品味到语言的诗意，</a:t>
            </a:r>
            <a:r>
              <a:rPr lang="en-US" alt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头发凌乱</a:t>
            </a:r>
            <a:r>
              <a:rPr lang="en-US" alt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这个细节，细致地表现出闻一多先生全身心投入到学术研究之中，体现出他的专注忘我。这句话的诗意体现在细节传神。</a:t>
            </a:r>
            <a:endParaRPr lang="zh-CN" altLang="en-US" sz="24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6" grpId="1"/>
      <p:bldP spid="21508" grpId="0"/>
      <p:bldP spid="2150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文本框 15362"/>
          <p:cNvSpPr txBox="1"/>
          <p:nvPr/>
        </p:nvSpPr>
        <p:spPr>
          <a:xfrm>
            <a:off x="944563" y="2764473"/>
            <a:ext cx="7472362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仰之弥高，越高，攀得越起劲；钻之弥坚，越坚，钻得越锲而不舍。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531" name="文本框 71682"/>
          <p:cNvSpPr txBox="1"/>
          <p:nvPr/>
        </p:nvSpPr>
        <p:spPr>
          <a:xfrm>
            <a:off x="2482850" y="303530"/>
            <a:ext cx="53778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研读语言，体味诗意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2531" name="文本框 71682"/>
          <p:cNvSpPr txBox="1"/>
          <p:nvPr/>
        </p:nvSpPr>
        <p:spPr>
          <a:xfrm>
            <a:off x="2482850" y="303530"/>
            <a:ext cx="53778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研读语言，体味诗意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508" name="文本框 2"/>
          <p:cNvSpPr txBox="1"/>
          <p:nvPr/>
        </p:nvSpPr>
        <p:spPr>
          <a:xfrm>
            <a:off x="501650" y="5393373"/>
            <a:ext cx="8054975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语句化用典故，</a:t>
            </a:r>
            <a:r>
              <a:rPr lang="zh-CN" altLang="en-US" sz="28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句式工整，节奏铿锵，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富于感情，表达了对闻一多先生钻研精神的赞美之情。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32255" y="1212850"/>
            <a:ext cx="7279640" cy="37534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仰之弥高，</a:t>
            </a:r>
            <a:endParaRPr lang="zh-CN" altLang="zh-CN" sz="28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越高，</a:t>
            </a:r>
            <a:endParaRPr lang="zh-CN" altLang="zh-CN" sz="28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攀得越起劲；</a:t>
            </a:r>
            <a:endParaRPr lang="zh-CN" altLang="zh-CN" sz="28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钻之弥坚，</a:t>
            </a:r>
            <a:endParaRPr lang="zh-CN" altLang="zh-CN" sz="28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越坚，</a:t>
            </a:r>
            <a:endParaRPr lang="zh-CN" altLang="zh-CN" sz="28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钻得越锲而不舍。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1508" grpId="0"/>
      <p:bldP spid="2150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650" name="文本框 15362"/>
          <p:cNvSpPr txBox="1"/>
          <p:nvPr/>
        </p:nvSpPr>
        <p:spPr>
          <a:xfrm>
            <a:off x="495300" y="919163"/>
            <a:ext cx="8562975" cy="37534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人家说了再做，我是做了再说。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目不窥园，足不下楼。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不动不响，无声无闻。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动人心，鼓壮志。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气冲斗牛，声震天地。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他，是口的巨人。他，是行的高标。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651" name="文本框 71682"/>
          <p:cNvSpPr txBox="1"/>
          <p:nvPr/>
        </p:nvSpPr>
        <p:spPr>
          <a:xfrm>
            <a:off x="2252663" y="155575"/>
            <a:ext cx="53340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</a:rPr>
              <a:t>对句工整，</a:t>
            </a: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</a:rPr>
              <a:t>节奏铿锵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2104" name="Rectangle 8"/>
          <p:cNvSpPr>
            <a:spLocks noChangeArrowheads="1"/>
          </p:cNvSpPr>
          <p:nvPr/>
        </p:nvSpPr>
        <p:spPr bwMode="auto">
          <a:xfrm>
            <a:off x="495300" y="5195888"/>
            <a:ext cx="7778750" cy="119888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运用对句：读起来琅琅上口，                  铿锵有力，富于音乐美。</a:t>
            </a:r>
            <a:endParaRPr kumimoji="0" lang="zh-CN" altLang="en-US" sz="36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321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0" grpId="1"/>
      <p:bldP spid="132104" grpId="0" bldLvl="0" animBg="1"/>
      <p:bldP spid="13210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55" name="文本框 71682"/>
          <p:cNvSpPr txBox="1"/>
          <p:nvPr/>
        </p:nvSpPr>
        <p:spPr>
          <a:xfrm>
            <a:off x="2482850" y="303530"/>
            <a:ext cx="565213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研读语言，体味诗意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0315" y="1076325"/>
            <a:ext cx="757809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人家说了再做，我是做了再说。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了，他自己也没有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现在，他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了就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945" y="2628265"/>
            <a:ext cx="8310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第一句中的“说"是指向他人</a:t>
            </a:r>
            <a:r>
              <a:rPr sz="24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宣布</a:t>
            </a:r>
            <a:r>
              <a:rPr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自己做了某事，这里用人家先说再做的自我标榜，反衬出闻一多先生先做再说的</a:t>
            </a:r>
            <a:r>
              <a:rPr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务实低调</a:t>
            </a:r>
            <a:r>
              <a:rPr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。第二句中的“说"有</a:t>
            </a:r>
            <a:r>
              <a:rPr sz="24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吹嘘、自诩</a:t>
            </a:r>
            <a:r>
              <a:rPr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的意思。“做"了没有“说"除了表现闻一多先生的</a:t>
            </a:r>
            <a:r>
              <a:rPr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低调谦逊</a:t>
            </a:r>
            <a:r>
              <a:rPr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之外，更凸显出一个爱国学者为救国救民研究学术的孜孜不倦。第三句中的“说”是指</a:t>
            </a:r>
            <a:r>
              <a:rPr sz="24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以笔为枪号召民众，抨击反动政府，是一种救国救民的实际行动，</a:t>
            </a:r>
            <a:r>
              <a:rPr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表现出闻一多先生作为民主战士的“言”与“行”高度统一</a:t>
            </a:r>
            <a:r>
              <a:rPr 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敢想敢为</a:t>
            </a:r>
            <a:r>
              <a:rPr 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英勇无畏</a:t>
            </a:r>
            <a:r>
              <a:rPr 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sz="24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4835" y="5843270"/>
            <a:ext cx="5104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用心炼字，语意凝练</a:t>
            </a:r>
            <a:endParaRPr lang="zh-CN" altLang="en-US" sz="32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54" name="文本框 15362"/>
          <p:cNvSpPr txBox="1"/>
          <p:nvPr/>
        </p:nvSpPr>
        <p:spPr>
          <a:xfrm>
            <a:off x="1059180" y="1979930"/>
            <a:ext cx="7589838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他，是口的巨人。他，</a:t>
            </a: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是行的高标。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79" name="文本框 71682"/>
          <p:cNvSpPr txBox="1"/>
          <p:nvPr/>
        </p:nvSpPr>
        <p:spPr>
          <a:xfrm>
            <a:off x="2482850" y="303530"/>
            <a:ext cx="56305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研读语言，体味诗意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556" name="文本框 2"/>
          <p:cNvSpPr txBox="1"/>
          <p:nvPr/>
        </p:nvSpPr>
        <p:spPr>
          <a:xfrm>
            <a:off x="644208" y="3239135"/>
            <a:ext cx="7739062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这句话对于闻一多先生的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做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进行了高度提炼，体现作者对闻一多先生的高度评价和热情赞扬，是一个包含情感、响亮有力的议论式收尾。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3455" y="987425"/>
            <a:ext cx="697547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闻一多先生，是卓越的学者，热情澎湃的优秀诗人，大勇的革命烈士。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27860" y="4869815"/>
            <a:ext cx="5978525" cy="6299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由衷抒写，情感真挚</a:t>
            </a:r>
            <a:endParaRPr lang="zh-CN" altLang="en-US" sz="32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3554" grpId="0"/>
      <p:bldP spid="23554" grpId="1"/>
      <p:bldP spid="23556" grpId="0"/>
      <p:bldP spid="23556" grpId="1"/>
      <p:bldP spid="3" grpId="0"/>
      <p:bldP spid="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770" name="文本框 150529"/>
          <p:cNvSpPr txBox="1"/>
          <p:nvPr/>
        </p:nvSpPr>
        <p:spPr>
          <a:xfrm>
            <a:off x="3143250" y="268288"/>
            <a:ext cx="3779838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拓展阅读</a:t>
            </a:r>
            <a:endParaRPr lang="zh-CN" altLang="en-US" sz="4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0531" name="文本框 150530"/>
          <p:cNvSpPr txBox="1"/>
          <p:nvPr/>
        </p:nvSpPr>
        <p:spPr>
          <a:xfrm>
            <a:off x="968375" y="1901825"/>
            <a:ext cx="7551738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阅读闻一多《太阳吟》《死水》《静夜》等诗作，欣赏其艺术特色，感受其中的精神追求。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0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PKGLI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6" descr="说和做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122" name="图片 1" descr="7c15a73a5205bfc2c74b25a5c1ec6a026686959732782-kRMFl3_fw658"/>
          <p:cNvPicPr>
            <a:picLocks noChangeAspect="1"/>
          </p:cNvPicPr>
          <p:nvPr/>
        </p:nvPicPr>
        <p:blipFill>
          <a:blip r:embed="rId2"/>
          <a:srcRect l="12386" t="-235" r="21918" b="235"/>
          <a:stretch>
            <a:fillRect/>
          </a:stretch>
        </p:blipFill>
        <p:spPr>
          <a:xfrm>
            <a:off x="269875" y="787400"/>
            <a:ext cx="2835275" cy="5680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Rectangle 2"/>
          <p:cNvSpPr>
            <a:spLocks noGrp="1"/>
          </p:cNvSpPr>
          <p:nvPr/>
        </p:nvSpPr>
        <p:spPr>
          <a:xfrm>
            <a:off x="685800" y="273050"/>
            <a:ext cx="7772400" cy="641350"/>
          </a:xfrm>
          <a:prstGeom prst="rect">
            <a:avLst/>
          </a:prstGeom>
          <a:noFill/>
          <a:ln w="9525">
            <a:noFill/>
          </a:ln>
        </p:spPr>
        <p:txBody>
          <a:bodyPr wrap="square" anchor="b" anchorCtr="0"/>
          <a:p>
            <a:pPr algn="ctr"/>
            <a:r>
              <a:rPr lang="zh-CN" altLang="en-US" sz="3600" b="1" baseline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闻 一 多 先 生 简 介</a:t>
            </a:r>
            <a:endParaRPr lang="zh-CN" altLang="en-US" sz="3600" b="1" baseline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4" name="Rectangle 3" descr="Rectangle: Click to edit Master text styles&#13;&#10;Second level&#13;&#10;Third level&#13;&#10;Fourth level&#13;&#10;Fifth level"/>
          <p:cNvSpPr>
            <a:spLocks noGrp="1"/>
          </p:cNvSpPr>
          <p:nvPr/>
        </p:nvSpPr>
        <p:spPr>
          <a:xfrm>
            <a:off x="2986088" y="1106488"/>
            <a:ext cx="6083300" cy="6061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pPr marL="342900" indent="-342900">
              <a:lnSpc>
                <a:spcPct val="110000"/>
              </a:lnSpc>
            </a:pPr>
            <a:r>
              <a:rPr lang="en-US" altLang="zh-CN" sz="2800" baseline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闻一多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(1899—1946)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，本名家骅，</a:t>
            </a:r>
            <a:r>
              <a:rPr lang="zh-CN" altLang="en-US" sz="2400" baseline="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著名诗人、学者、爱国民主战士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10000"/>
              </a:lnSpc>
            </a:pP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10000"/>
              </a:lnSpc>
            </a:pP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1923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年出版第一部诗集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红烛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，闪烁着反帝爱国的火花。</a:t>
            </a: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10000"/>
              </a:lnSpc>
            </a:pP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1928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年出版第二部诗集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死水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，表现出深沉的爱国主义激情。</a:t>
            </a: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10000"/>
              </a:lnSpc>
            </a:pP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10000"/>
              </a:lnSpc>
            </a:pP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   中年时代是旧经典的研究学者，晚年成为青年所爱戴的民主战士</a:t>
            </a:r>
            <a:r>
              <a:rPr lang="en-US" altLang="zh-CN" sz="2400" baseline="0" dirty="0">
                <a:latin typeface="微软雅黑" panose="020B0503020204020204" charset="-122"/>
                <a:ea typeface="微软雅黑" panose="020B0503020204020204" charset="-122"/>
              </a:rPr>
              <a:t>.</a:t>
            </a:r>
            <a:b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“一二一”惨案发生后，他更英勇地投身爱国民主运动，最后献出了宝贵的生命。</a:t>
            </a: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7170" name="图片 1" descr="b7a623718916c56a54a3866f06d08a0bfe4b06236661-nYZumI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49425"/>
            <a:ext cx="2859088" cy="3983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2"/>
          <p:cNvSpPr>
            <a:spLocks noGrp="1"/>
          </p:cNvSpPr>
          <p:nvPr/>
        </p:nvSpPr>
        <p:spPr>
          <a:xfrm>
            <a:off x="1289050" y="300038"/>
            <a:ext cx="6923088" cy="641350"/>
          </a:xfrm>
          <a:prstGeom prst="rect">
            <a:avLst/>
          </a:prstGeom>
          <a:noFill/>
          <a:ln w="9525">
            <a:noFill/>
          </a:ln>
        </p:spPr>
        <p:txBody>
          <a:bodyPr wrap="square" anchor="b" anchorCtr="0"/>
          <a:p>
            <a:pPr algn="ctr"/>
            <a:r>
              <a:rPr lang="zh-CN" altLang="en-US" sz="4000" b="1" baseline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臧 克 家 简 介</a:t>
            </a:r>
            <a:endParaRPr lang="zh-CN" altLang="en-US" sz="4000" b="1" baseline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72" name="Rectangle 3" descr="Rectangle: Click to edit Master text styles&#13;&#10;Second level&#13;&#10;Third level&#13;&#10;Fourth level&#13;&#10;Fifth level"/>
          <p:cNvSpPr>
            <a:spLocks noGrp="1"/>
          </p:cNvSpPr>
          <p:nvPr/>
        </p:nvSpPr>
        <p:spPr>
          <a:xfrm>
            <a:off x="3044825" y="1149350"/>
            <a:ext cx="5930900" cy="518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pPr marL="342900" indent="-342900" algn="just"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 baseline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臧克家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(1905-2004 ),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对我国新诗做出了卓越贡献的著名诗人，创作长达80年之久。</a:t>
            </a: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    被认为是“一部足以现身说法的活生生的中国新诗史”。</a:t>
            </a: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    闻一多先生的高徒，被誉为“农民诗人”。</a:t>
            </a: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zh-CN" sz="2400" baseline="0">
                <a:latin typeface="微软雅黑" panose="020B0503020204020204" charset="-122"/>
                <a:ea typeface="微软雅黑" panose="020B0503020204020204" charset="-122"/>
              </a:rPr>
              <a:t>代表作：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诗集</a:t>
            </a:r>
            <a:r>
              <a:rPr lang="en-US" altLang="zh-CN" sz="2400" baseline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aseline="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烙印</a:t>
            </a:r>
            <a:r>
              <a:rPr lang="en-US" altLang="zh-CN" sz="2400" baseline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，长诗有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罪恶的黑手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</a:rPr>
              <a:t>自己的写</a:t>
            </a:r>
            <a:r>
              <a:rPr lang="zh-CN" altLang="en-US" sz="2400" baseline="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照</a:t>
            </a:r>
            <a:r>
              <a:rPr lang="en-US" altLang="zh-CN" sz="2400" baseline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aseline="0">
                <a:latin typeface="微软雅黑" panose="020B0503020204020204" charset="-122"/>
                <a:ea typeface="微软雅黑" panose="020B0503020204020204" charset="-122"/>
              </a:rPr>
              <a:t>等。</a:t>
            </a:r>
            <a:endParaRPr lang="zh-CN" altLang="en-US" sz="2400" baseline="0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文本占位符 72705"/>
          <p:cNvSpPr>
            <a:spLocks noGrp="1"/>
          </p:cNvSpPr>
          <p:nvPr/>
        </p:nvSpPr>
        <p:spPr>
          <a:xfrm>
            <a:off x="369253" y="1195388"/>
            <a:ext cx="8216900" cy="1914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609600" indent="-609600">
              <a:spcBef>
                <a:spcPct val="20000"/>
              </a:spcBef>
            </a:pPr>
            <a:r>
              <a:rPr lang="en-US" altLang="zh-CN" sz="3200" baseline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、观察本文标题，你能从中获取哪些信息？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316" name="文本框 71682"/>
          <p:cNvSpPr txBox="1"/>
          <p:nvPr/>
        </p:nvSpPr>
        <p:spPr>
          <a:xfrm>
            <a:off x="2215515" y="303530"/>
            <a:ext cx="610425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</a:rPr>
              <a:t>问题切入，梳理思路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8385" y="2975610"/>
            <a:ext cx="5882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本文的写作对象是：闻一多先生。</a:t>
            </a:r>
            <a:endParaRPr lang="zh-CN" altLang="en-US" sz="240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9170" y="3710940"/>
            <a:ext cx="6985635" cy="4610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文章的写作内容是：闻一多先生的说和做两个方面。</a:t>
            </a:r>
            <a:endParaRPr lang="zh-CN" altLang="en-US" sz="24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8385" y="4339590"/>
            <a:ext cx="70954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文章选取闻一多先生的说和做的片段来表现人物。</a:t>
            </a:r>
            <a:endParaRPr lang="zh-CN" altLang="en-US" sz="24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文本占位符 75777"/>
          <p:cNvSpPr>
            <a:spLocks noGrp="1"/>
          </p:cNvSpPr>
          <p:nvPr/>
        </p:nvSpPr>
        <p:spPr>
          <a:xfrm>
            <a:off x="419100" y="724218"/>
            <a:ext cx="8724900" cy="2273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609600" indent="-609600">
              <a:spcBef>
                <a:spcPct val="20000"/>
              </a:spcBef>
            </a:pP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２、快速浏览课文，勾画出文章开头，中间和结尾处直接点明先生说和做的特点的句子，并一次来梳理文章的层次。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00175" y="4077811"/>
            <a:ext cx="64706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endParaRPr lang="zh-CN" altLang="en-US" sz="32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9010" y="4174490"/>
            <a:ext cx="824992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altLang="en-US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做了再说，做了不说，这仅是闻一多先生的一个方面----作为学者的方面。</a:t>
            </a:r>
            <a:endParaRPr lang="zh-CN" altLang="en-US" sz="24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140" y="5004435"/>
            <a:ext cx="71107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这个方面，情况就迥乎不同，而且一反既往了。</a:t>
            </a:r>
            <a:endParaRPr lang="zh-CN" altLang="en-US" sz="24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17625" y="5581650"/>
            <a:ext cx="55594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en-US" altLang="zh-CN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是口的巨人。他，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是行的高标。</a:t>
            </a:r>
            <a:endParaRPr lang="zh-CN" altLang="en-US" sz="24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9010" y="2486025"/>
            <a:ext cx="8130540" cy="942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“人家是说了再做，我是做了再说。”</a:t>
            </a:r>
            <a:endParaRPr lang="zh-CN" altLang="en-US" sz="24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“人家说了也不一定做，我是做了也不一定说。”</a:t>
            </a:r>
            <a:endParaRPr lang="zh-CN" altLang="en-US" sz="24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74750" y="3617595"/>
            <a:ext cx="69208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闻一多先生还有另外一个方面----革命家的方面。</a:t>
            </a:r>
            <a:endParaRPr lang="zh-CN" altLang="en-US" sz="24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8" grpId="1"/>
      <p:bldP spid="9" grpId="0"/>
      <p:bldP spid="9" grpId="1"/>
      <p:bldP spid="5" grpId="0"/>
      <p:bldP spid="5" grpId="1"/>
      <p:bldP spid="2" grpId="0"/>
      <p:bldP spid="2" grpId="1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文本占位符 76801"/>
          <p:cNvSpPr>
            <a:spLocks noGrp="1"/>
          </p:cNvSpPr>
          <p:nvPr/>
        </p:nvSpPr>
        <p:spPr>
          <a:xfrm>
            <a:off x="209550" y="784225"/>
            <a:ext cx="8724900" cy="24177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609600" indent="-609600"/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３、副标题提示了本文写的是闻一多先生的“言行片段”，具体来说，文章写到了哪些言行片段呢？速读课文，勾画出相关信息，并从学者和革命家两方面来概括。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1220" y="3202305"/>
            <a:ext cx="35439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作为学者方面：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编写《唐诗杂论》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《楚辞校补》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《古典新义》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85005" y="3253105"/>
            <a:ext cx="40093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作为革命家方面：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起稿政治传单，在群众大会上发表演说，参加游行示威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4" grpId="1"/>
      <p:bldP spid="3" grpId="0"/>
      <p:bldP spid="3" grpId="1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文本占位符 76801"/>
          <p:cNvSpPr>
            <a:spLocks noGrp="1"/>
          </p:cNvSpPr>
          <p:nvPr/>
        </p:nvSpPr>
        <p:spPr>
          <a:xfrm>
            <a:off x="152400" y="1010920"/>
            <a:ext cx="8724900" cy="24177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609600" indent="-609600"/>
            <a:r>
              <a:rPr lang="en-US" altLang="zh-CN" sz="3200" baseline="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、比较阅读闻一多先生作为学者和革命家的两个部分，找一找这两种身份下的闻一多在说和做方面有哪些具体的不同？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9550" y="2968625"/>
            <a:ext cx="45129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作为学者:做了再说，做了不说。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90" y="4820920"/>
            <a:ext cx="5111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作为革命家：说了就做，言行一致。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22495" y="2631440"/>
            <a:ext cx="426212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刻苦钻研，严谨治学，为救国救民踏实做学问，取得了巨大成绩却不张扬。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3380" y="4064635"/>
            <a:ext cx="86112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</a:rPr>
              <a:t>子曰：君子食无求饱，居无求安，敏于事而慎于行。</a:t>
            </a:r>
            <a:endParaRPr lang="zh-CN" altLang="en-US" sz="28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31435" y="4715510"/>
            <a:ext cx="344424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说即是做，做也是说，凸显闻一多大无畏的革命精神。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316" name="文本框 71682"/>
          <p:cNvSpPr txBox="1"/>
          <p:nvPr>
            <p:custDataLst>
              <p:tags r:id="rId2"/>
            </p:custDataLst>
          </p:nvPr>
        </p:nvSpPr>
        <p:spPr>
          <a:xfrm>
            <a:off x="2343150" y="77470"/>
            <a:ext cx="610425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D60000"/>
                </a:solidFill>
                <a:latin typeface="微软雅黑" panose="020B0503020204020204" charset="-122"/>
                <a:ea typeface="微软雅黑" panose="020B0503020204020204" charset="-122"/>
              </a:rPr>
              <a:t>比读联读，探知形象</a:t>
            </a:r>
            <a:endParaRPr lang="zh-CN" altLang="en-US" sz="4000" b="1" dirty="0">
              <a:solidFill>
                <a:srgbClr val="D6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3" grpId="0"/>
      <p:bldP spid="3" grpId="1"/>
      <p:bldP spid="4" grpId="0"/>
      <p:bldP spid="4" grpId="1"/>
      <p:bldP spid="6" grpId="0"/>
      <p:bldP spid="6" grpId="1"/>
      <p:bldP spid="5" grpId="0"/>
      <p:bldP spid="5" grpId="1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文本占位符 76801"/>
          <p:cNvSpPr>
            <a:spLocks noGrp="1"/>
          </p:cNvSpPr>
          <p:nvPr/>
        </p:nvSpPr>
        <p:spPr>
          <a:xfrm>
            <a:off x="209550" y="784225"/>
            <a:ext cx="8724900" cy="137985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609600" indent="-609600"/>
            <a:r>
              <a:rPr lang="en-US" altLang="zh-CN" sz="3200" baseline="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3200" baseline="0" dirty="0">
                <a:latin typeface="微软雅黑" panose="020B0503020204020204" charset="-122"/>
                <a:ea typeface="微软雅黑" panose="020B0503020204020204" charset="-122"/>
              </a:rPr>
              <a:t>、两种身份之下的“说”和“做”为什么会产生不同？彼此是否关联？</a:t>
            </a:r>
            <a:endParaRPr lang="zh-CN" altLang="en-US" sz="3200" baseline="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3110" y="2312670"/>
            <a:ext cx="801116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闻一多及其所处的年代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highlight>
                  <a:srgbClr val="00FFFF"/>
                </a:highlight>
                <a:latin typeface="楷体" panose="02010609060101010101" charset="-122"/>
                <a:ea typeface="楷体" panose="02010609060101010101" charset="-122"/>
              </a:rPr>
              <a:t>1930年，闻一多在青岛大学任教，继续从1928年就开始的古代典籍研究。</a:t>
            </a:r>
            <a:endParaRPr lang="zh-CN" altLang="en-US" sz="2400">
              <a:highlight>
                <a:srgbClr val="00FFFF"/>
              </a:highlight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highlight>
                  <a:srgbClr val="00FFFF"/>
                </a:highlight>
                <a:latin typeface="楷体" panose="02010609060101010101" charset="-122"/>
                <a:ea typeface="楷体" panose="02010609060101010101" charset="-122"/>
              </a:rPr>
              <a:t>1932年秋-1937年，闻一多在清华大学任教。</a:t>
            </a:r>
            <a:endParaRPr lang="zh-CN" altLang="en-US" sz="2400">
              <a:highlight>
                <a:srgbClr val="00FFFF"/>
              </a:highlight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highlight>
                  <a:srgbClr val="00FFFF"/>
                </a:highlight>
                <a:latin typeface="楷体" panose="02010609060101010101" charset="-122"/>
                <a:ea typeface="楷体" panose="02010609060101010101" charset="-122"/>
              </a:rPr>
              <a:t>1937年7月，抗日战争全面爆发，闻一多前往西南联大任教。</a:t>
            </a:r>
            <a:endParaRPr lang="zh-CN" altLang="en-US" sz="2400">
              <a:highlight>
                <a:srgbClr val="00FFFF"/>
              </a:highlight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highlight>
                  <a:srgbClr val="00FFFF"/>
                </a:highlight>
                <a:latin typeface="楷体" panose="02010609060101010101" charset="-122"/>
                <a:ea typeface="楷体" panose="02010609060101010101" charset="-122"/>
              </a:rPr>
              <a:t>1943年，目睹国民党政府的腐败，闻一多愤然而起，积极投身反对独裁，争取民主的斗争。</a:t>
            </a:r>
            <a:endParaRPr lang="zh-CN" altLang="en-US" sz="2400">
              <a:highlight>
                <a:srgbClr val="00FFFF"/>
              </a:highlight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>
                <a:highlight>
                  <a:srgbClr val="00FFFF"/>
                </a:highlight>
                <a:latin typeface="楷体" panose="02010609060101010101" charset="-122"/>
                <a:ea typeface="楷体" panose="02010609060101010101" charset="-122"/>
              </a:rPr>
              <a:t>1946年7月15日，在云南大学举行的李公朴追悼大会上，闻一多慷慨激昂地发表了最后一次演讲，怒斥国民党特务，散会后在回家途中，先生突遭国民党特务伏击，身中十余弹，不幸遇难。</a:t>
            </a:r>
            <a:endParaRPr lang="zh-CN" altLang="en-US" sz="2400">
              <a:highlight>
                <a:srgbClr val="00FFFF"/>
              </a:highligh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20110" y="1845945"/>
            <a:ext cx="4572000" cy="4667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联读资料卡</a:t>
            </a:r>
            <a:endParaRPr lang="zh-CN" altLang="en-US" sz="24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2" grpId="0"/>
      <p:bldP spid="2" grpId="1"/>
      <p:bldP spid="3" grpId="0"/>
      <p:bldP spid="3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0c858ac8-d72a-4510-aecc-f61c5e6ec5c4"/>
  <p:tag name="COMMONDATA" val="eyJoZGlkIjoiY2I3YWE1ODRmMjhhYjQwODY2ZDAzMzU0MTAzNzkyZm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2478</Words>
  <Application>WPS 演示</Application>
  <PresentationFormat>宽屏</PresentationFormat>
  <Paragraphs>161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微软雅黑</vt:lpstr>
      <vt:lpstr>楷体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王力</dc:creator>
  <cp:lastModifiedBy>莯   壹″</cp:lastModifiedBy>
  <cp:revision>18</cp:revision>
  <dcterms:created xsi:type="dcterms:W3CDTF">2017-02-18T10:26:00Z</dcterms:created>
  <dcterms:modified xsi:type="dcterms:W3CDTF">2023-02-21T03:19:35Z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B12807C2EE4B4058A27765BFF2C38665</vt:lpwstr>
  </property>
</Properties>
</file>