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9" r:id="rId3"/>
    <p:sldId id="410" r:id="rId4"/>
    <p:sldId id="421" r:id="rId5"/>
    <p:sldId id="437" r:id="rId6"/>
    <p:sldId id="425" r:id="rId7"/>
    <p:sldId id="419" r:id="rId8"/>
    <p:sldId id="427" r:id="rId9"/>
    <p:sldId id="429" r:id="rId10"/>
    <p:sldId id="424" r:id="rId11"/>
    <p:sldId id="428" r:id="rId12"/>
    <p:sldId id="438" r:id="rId13"/>
    <p:sldId id="436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8E97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02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1.xml"/><Relationship Id="rId2" Type="http://schemas.openxmlformats.org/officeDocument/2006/relationships/image" Target="../media/image11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2.xml"/><Relationship Id="rId2" Type="http://schemas.openxmlformats.org/officeDocument/2006/relationships/image" Target="../media/image9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4.xml"/><Relationship Id="rId2" Type="http://schemas.openxmlformats.org/officeDocument/2006/relationships/image" Target="../media/image5.jpe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5.xml"/><Relationship Id="rId2" Type="http://schemas.openxmlformats.org/officeDocument/2006/relationships/image" Target="../media/image6.jpe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6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7.xml"/><Relationship Id="rId2" Type="http://schemas.openxmlformats.org/officeDocument/2006/relationships/image" Target="../media/image8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8.xml"/><Relationship Id="rId2" Type="http://schemas.openxmlformats.org/officeDocument/2006/relationships/image" Target="../media/image9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9.xml"/><Relationship Id="rId2" Type="http://schemas.openxmlformats.org/officeDocument/2006/relationships/image" Target="../media/image6.jpe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0.xml"/><Relationship Id="rId2" Type="http://schemas.openxmlformats.org/officeDocument/2006/relationships/image" Target="../media/image10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"/>
            <a:ext cx="12192000" cy="6858000"/>
          </a:xfrm>
          <a:prstGeom prst="rect">
            <a:avLst/>
          </a:prstGeom>
        </p:spPr>
      </p:pic>
      <p:pic>
        <p:nvPicPr>
          <p:cNvPr id="4" name="图片 3" descr="1813efc0703074e6237eb7cecd9576cb"/>
          <p:cNvPicPr>
            <a:picLocks noChangeAspect="1"/>
          </p:cNvPicPr>
          <p:nvPr/>
        </p:nvPicPr>
        <p:blipFill>
          <a:blip r:embed="rId2"/>
          <a:srcRect t="13457"/>
          <a:stretch>
            <a:fillRect/>
          </a:stretch>
        </p:blipFill>
        <p:spPr>
          <a:xfrm>
            <a:off x="0" y="548640"/>
            <a:ext cx="4718050" cy="63093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886835" y="1868170"/>
            <a:ext cx="788416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eaLnBrk="1" hangingPunct="1"/>
            <a:r>
              <a:rPr lang="zh-CN" sz="9600" dirty="0">
                <a:solidFill>
                  <a:schemeClr val="tx1">
                    <a:lumMod val="75000"/>
                    <a:lumOff val="25000"/>
                  </a:schemeClr>
                </a:solidFill>
                <a:latin typeface="隶书" panose="02010509060101010101" charset="-122"/>
                <a:ea typeface="隶书" panose="02010509060101010101" charset="-122"/>
                <a:sym typeface="+mn-ea"/>
              </a:rPr>
              <a:t>回忆鲁迅先生</a:t>
            </a:r>
            <a:endParaRPr lang="zh-CN" altLang="en-US" sz="9600" dirty="0">
              <a:solidFill>
                <a:schemeClr val="tx1">
                  <a:lumMod val="75000"/>
                  <a:lumOff val="25000"/>
                </a:schemeClr>
              </a:solidFill>
              <a:latin typeface="隶书" panose="02010509060101010101" charset="-122"/>
              <a:ea typeface="隶书" panose="020105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525" y="0"/>
            <a:ext cx="1221105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702" y="5764566"/>
            <a:ext cx="1514946" cy="98062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91210" y="1680845"/>
            <a:ext cx="12061825" cy="5219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2800" b="1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鲁迅先生</a:t>
            </a:r>
            <a:r>
              <a:rPr lang="zh-CN" altLang="en-US" sz="2800" b="1" u="sng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，作者对他充满 </a:t>
            </a:r>
            <a:r>
              <a:rPr lang="zh-CN" altLang="en-US" sz="2800" b="1" u="sng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（情感）</a:t>
            </a:r>
            <a:r>
              <a:rPr lang="en-US" altLang="zh-CN" sz="2800" b="1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endParaRPr lang="en-US" altLang="zh-CN" sz="2800" b="1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9065" y="139065"/>
            <a:ext cx="5080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36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a typeface="宋体" panose="02010600030101010101" pitchFamily="2" charset="-122"/>
              </a:rPr>
              <a:t>背景现真情</a:t>
            </a:r>
            <a:endParaRPr lang="zh-CN" altLang="en-US" sz="3600" b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78485" y="3031490"/>
            <a:ext cx="11623040" cy="2030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50000"/>
              </a:lnSpc>
            </a:pPr>
            <a:r>
              <a:rPr lang="zh-CN" sz="2800" b="1">
                <a:solidFill>
                  <a:srgbClr val="FF0000"/>
                </a:solidFill>
                <a:ea typeface="宋体" panose="02010600030101010101" pitchFamily="2" charset="-122"/>
                <a:sym typeface="+mn-ea"/>
              </a:rPr>
              <a:t>鲁迅先生</a:t>
            </a:r>
            <a:r>
              <a:rPr lang="zh-CN" sz="2800" b="1">
                <a:solidFill>
                  <a:srgbClr val="FF0000"/>
                </a:solidFill>
                <a:ea typeface="宋体" panose="02010600030101010101" pitchFamily="2" charset="-122"/>
              </a:rPr>
              <a:t>心系革命事业，专注工作，作者对他充满担忧与敬仰；鲁迅先生关爱尊重亲友，慷慨尽心，作者对他充满赞颂与忧思；鲁迅先生热情严格青年，细致随和，作者对他充满依赖与亲近。</a:t>
            </a:r>
            <a:endParaRPr lang="zh-CN" altLang="en-US" sz="2800" b="1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525" y="-635"/>
            <a:ext cx="12211050" cy="685800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82580">
            <a:off x="9802679" y="-732678"/>
            <a:ext cx="2077486" cy="308283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56260" y="888365"/>
            <a:ext cx="11185525" cy="43999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00000"/>
              </a:lnSpc>
            </a:pPr>
            <a:r>
              <a:rPr lang="zh-CN" altLang="en-US" sz="2800"/>
              <a:t>鲁迅先生以为自己好了，别人也以为鲁迅先生好了。</a:t>
            </a:r>
            <a:endParaRPr lang="zh-CN" altLang="en-US" sz="2800"/>
          </a:p>
          <a:p>
            <a:pPr>
              <a:lnSpc>
                <a:spcPct val="100000"/>
              </a:lnSpc>
            </a:pPr>
            <a:r>
              <a:rPr lang="zh-CN" altLang="en-US" sz="2800"/>
              <a:t>准备冬天要庆祝鲁迅先生工作三十年。</a:t>
            </a:r>
            <a:endParaRPr lang="zh-CN" altLang="en-US" sz="2800"/>
          </a:p>
          <a:p>
            <a:pPr>
              <a:lnSpc>
                <a:spcPct val="100000"/>
              </a:lnSpc>
            </a:pPr>
            <a:r>
              <a:rPr lang="zh-CN" altLang="en-US" sz="2800"/>
              <a:t>又过了三个月。</a:t>
            </a:r>
            <a:endParaRPr lang="zh-CN" altLang="en-US" sz="2800"/>
          </a:p>
          <a:p>
            <a:pPr>
              <a:lnSpc>
                <a:spcPct val="100000"/>
              </a:lnSpc>
            </a:pPr>
            <a:r>
              <a:rPr lang="zh-CN" altLang="en-US" sz="2800"/>
              <a:t>1936年10月17日，鲁迅先生病又发了，又是气喘。</a:t>
            </a:r>
            <a:endParaRPr lang="zh-CN" altLang="en-US" sz="2800"/>
          </a:p>
          <a:p>
            <a:pPr>
              <a:lnSpc>
                <a:spcPct val="100000"/>
              </a:lnSpc>
            </a:pPr>
            <a:r>
              <a:rPr lang="en-US" altLang="zh-CN" sz="2800"/>
              <a:t>17</a:t>
            </a:r>
            <a:r>
              <a:rPr lang="zh-CN" altLang="en-US" sz="2800"/>
              <a:t>日，一夜未眠。</a:t>
            </a:r>
            <a:endParaRPr lang="zh-CN" altLang="en-US" sz="2800"/>
          </a:p>
          <a:p>
            <a:pPr>
              <a:lnSpc>
                <a:spcPct val="100000"/>
              </a:lnSpc>
            </a:pPr>
            <a:r>
              <a:rPr lang="zh-CN" altLang="en-US" sz="2800"/>
              <a:t>18日，终日喘着。</a:t>
            </a:r>
            <a:endParaRPr lang="zh-CN" altLang="en-US" sz="2800"/>
          </a:p>
          <a:p>
            <a:pPr>
              <a:lnSpc>
                <a:spcPct val="100000"/>
              </a:lnSpc>
            </a:pPr>
            <a:r>
              <a:rPr lang="en-US" altLang="zh-CN" sz="2800"/>
              <a:t>19</a:t>
            </a:r>
            <a:r>
              <a:rPr lang="zh-CN" altLang="en-US" sz="2800"/>
              <a:t>日，夜的下半夜，人衰弱到极点了。天将发白时，鲁迅先生就像他平日一样，工作完了，他休息了。</a:t>
            </a:r>
            <a:endParaRPr lang="zh-CN" altLang="en-US" sz="2800"/>
          </a:p>
          <a:p>
            <a:pPr algn="r">
              <a:lnSpc>
                <a:spcPct val="100000"/>
              </a:lnSpc>
            </a:pPr>
            <a:r>
              <a:rPr lang="zh-CN" altLang="en-US" sz="2800"/>
              <a:t>一九三九年十月</a:t>
            </a:r>
            <a:endParaRPr lang="zh-CN" altLang="en-US" sz="2800"/>
          </a:p>
          <a:p>
            <a:pPr algn="r">
              <a:lnSpc>
                <a:spcPct val="100000"/>
              </a:lnSpc>
            </a:pPr>
            <a:r>
              <a:rPr lang="en-US" altLang="zh-CN" sz="2800"/>
              <a:t>——</a:t>
            </a:r>
            <a:r>
              <a:rPr lang="zh-CN" altLang="en-US" sz="2800"/>
              <a:t>《回忆鲁迅先生》</a:t>
            </a:r>
            <a:endParaRPr lang="zh-CN" altLang="en-US" sz="2800"/>
          </a:p>
        </p:txBody>
      </p:sp>
      <p:sp>
        <p:nvSpPr>
          <p:cNvPr id="8" name="文本框 7"/>
          <p:cNvSpPr txBox="1"/>
          <p:nvPr/>
        </p:nvSpPr>
        <p:spPr>
          <a:xfrm>
            <a:off x="96520" y="0"/>
            <a:ext cx="5080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36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a typeface="宋体" panose="02010600030101010101" pitchFamily="2" charset="-122"/>
              </a:rPr>
              <a:t>背景现真情</a:t>
            </a:r>
            <a:endParaRPr lang="zh-CN" altLang="en-US" sz="3600" b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59865" y="5381625"/>
            <a:ext cx="92722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FF0000"/>
                </a:solidFill>
              </a:rPr>
              <a:t>鲁迅先生与世长辞，作者充满哀痛与怀念。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525" y="0"/>
            <a:ext cx="12211050" cy="6858000"/>
          </a:xfrm>
          <a:prstGeom prst="rect">
            <a:avLst/>
          </a:prstGeom>
        </p:spPr>
      </p:pic>
      <p:pic>
        <p:nvPicPr>
          <p:cNvPr id="6" name="图片 5" descr="4e3d01e470177f99c9906afef6861d8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5075" y="1809750"/>
            <a:ext cx="5208905" cy="520890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981325" y="854075"/>
            <a:ext cx="872807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愿中国青年都摆脱冷气，只是向上走。不要听自暴自弃者的话。能做事的做事，能发声的发声。有一份光，发一份热。就令萤火一般，也可以在黑暗里发一点光。不必等候炬火。</a:t>
            </a:r>
            <a:endParaRPr lang="zh-CN" altLang="en-US" sz="3200"/>
          </a:p>
          <a:p>
            <a:r>
              <a:rPr lang="zh-CN" altLang="en-US" sz="3200"/>
              <a:t>此后如竟没有炬火，我便是唯一的光。倘若有了炬火，出了太阳，我们自然心悦诚服的消失，不但毫无不平，而且还要随喜赞美这炬火或太阳；因为他照了人类，连我都在内。</a:t>
            </a:r>
            <a:endParaRPr lang="zh-CN" altLang="en-US" sz="3200"/>
          </a:p>
          <a:p>
            <a:pPr algn="r"/>
            <a:r>
              <a:rPr lang="en-US" altLang="zh-CN" sz="3200"/>
              <a:t>——</a:t>
            </a:r>
            <a:r>
              <a:rPr lang="zh-CN" altLang="en-US" sz="3200"/>
              <a:t>《热风》</a:t>
            </a:r>
            <a:endParaRPr lang="zh-CN" altLang="en-US" sz="3200"/>
          </a:p>
        </p:txBody>
      </p:sp>
      <p:sp>
        <p:nvSpPr>
          <p:cNvPr id="12" name="文本框 11"/>
          <p:cNvSpPr txBox="1"/>
          <p:nvPr/>
        </p:nvSpPr>
        <p:spPr>
          <a:xfrm>
            <a:off x="85725" y="144780"/>
            <a:ext cx="498475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36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a typeface="宋体" panose="02010600030101010101" pitchFamily="2" charset="-122"/>
              </a:rPr>
              <a:t>寄语唤斗志</a:t>
            </a:r>
            <a:endParaRPr lang="zh-CN" altLang="en-US" sz="3600" b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11050" cy="6858000"/>
          </a:xfrm>
          <a:prstGeom prst="rect">
            <a:avLst/>
          </a:prstGeom>
        </p:spPr>
      </p:pic>
      <p:pic>
        <p:nvPicPr>
          <p:cNvPr id="6" name="图片 5" descr="4e3d01e470177f99c9906afef6861d8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7580" y="1339850"/>
            <a:ext cx="5208905" cy="520890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2797175" y="2083435"/>
            <a:ext cx="877633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4800" b="1">
                <a:ea typeface="宋体" panose="02010600030101010101" pitchFamily="2" charset="-122"/>
              </a:rPr>
              <a:t>试用小标题的形式概括每一部分</a:t>
            </a:r>
            <a:endParaRPr lang="zh-CN" altLang="en-US" sz="4800" b="1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4775" y="139065"/>
            <a:ext cx="5080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36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a typeface="宋体" panose="02010600030101010101" pitchFamily="2" charset="-122"/>
              </a:rPr>
              <a:t>琐事显真实</a:t>
            </a:r>
            <a:endParaRPr lang="zh-CN" altLang="en-US" sz="3600" b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77030" y="3449955"/>
            <a:ext cx="51822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小组讨论，派代表写标题。</a:t>
            </a:r>
            <a:endParaRPr lang="zh-CN" altLang="en-US" sz="3200"/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525" y="0"/>
            <a:ext cx="12211050" cy="685800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-10160" y="2904490"/>
            <a:ext cx="12211685" cy="395351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505585" y="1304290"/>
            <a:ext cx="994029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4800" b="1">
                <a:solidFill>
                  <a:srgbClr val="FF0000"/>
                </a:solidFill>
                <a:ea typeface="宋体" panose="02010600030101010101" pitchFamily="2" charset="-122"/>
              </a:rPr>
              <a:t>“这也值得写？这有什么好写的？”</a:t>
            </a:r>
            <a:endParaRPr lang="zh-CN" altLang="en-US" sz="4800" b="1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4775" y="139065"/>
            <a:ext cx="5080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36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a typeface="宋体" panose="02010600030101010101" pitchFamily="2" charset="-122"/>
              </a:rPr>
              <a:t>琐事显真实</a:t>
            </a:r>
            <a:endParaRPr lang="zh-CN" altLang="en-US" sz="3600" b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525" y="0"/>
            <a:ext cx="12211050" cy="6858000"/>
          </a:xfrm>
          <a:prstGeom prst="rect">
            <a:avLst/>
          </a:prstGeom>
        </p:spPr>
      </p:pic>
      <p:sp>
        <p:nvSpPr>
          <p:cNvPr id="4" name="流程图: 接点 2"/>
          <p:cNvSpPr/>
          <p:nvPr/>
        </p:nvSpPr>
        <p:spPr>
          <a:xfrm>
            <a:off x="-92710" y="3806190"/>
            <a:ext cx="3359785" cy="3274695"/>
          </a:xfrm>
          <a:prstGeom prst="flowChartConnector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4775" y="139065"/>
            <a:ext cx="5080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36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a typeface="宋体" panose="02010600030101010101" pitchFamily="2" charset="-122"/>
              </a:rPr>
              <a:t>琐事显真实</a:t>
            </a:r>
            <a:endParaRPr lang="zh-CN" altLang="en-US" sz="3600" b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02945" y="1313815"/>
            <a:ext cx="1123442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600" b="1">
                <a:ea typeface="宋体" panose="02010600030101010101" pitchFamily="2" charset="-122"/>
              </a:rPr>
              <a:t>这些事值得写吗？联系你所知的的鲁迅先生说一说。</a:t>
            </a:r>
            <a:endParaRPr lang="zh-CN" altLang="en-US" sz="3600" b="1"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5845" y="2670810"/>
            <a:ext cx="1008888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1">
                <a:solidFill>
                  <a:srgbClr val="FF0000"/>
                </a:solidFill>
                <a:ea typeface="宋体" panose="02010600030101010101" pitchFamily="2" charset="-122"/>
              </a:rPr>
              <a:t>提示：《朝花夕拾》《狂人日记》《我的伯父鲁迅先生》等。</a:t>
            </a:r>
            <a:endParaRPr lang="zh-CN" altLang="en-US" sz="2800" b="1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525" y="0"/>
            <a:ext cx="12211050" cy="685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385" y="2748915"/>
            <a:ext cx="4982210" cy="36068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10895" y="538480"/>
            <a:ext cx="9137015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《朝花夕拾》中的鲁迅：</a:t>
            </a:r>
            <a:endParaRPr lang="zh-CN" altLang="en-US" sz="3200"/>
          </a:p>
          <a:p>
            <a:r>
              <a:rPr lang="zh-CN" altLang="en-US" sz="3200"/>
              <a:t>弃医从文，尖锐批判，爱憎分明；</a:t>
            </a:r>
            <a:endParaRPr lang="zh-CN" altLang="en-US" sz="3200"/>
          </a:p>
          <a:p>
            <a:endParaRPr lang="zh-CN" altLang="en-US" sz="3200"/>
          </a:p>
          <a:p>
            <a:r>
              <a:rPr lang="zh-CN" altLang="en-US" sz="3200"/>
              <a:t>《狂人日记》：</a:t>
            </a:r>
            <a:endParaRPr lang="zh-CN" altLang="en-US" sz="3200"/>
          </a:p>
          <a:p>
            <a:r>
              <a:rPr lang="zh-CN" altLang="en-US" sz="3200"/>
              <a:t>愤怒、怨恨、焦虑、不安；</a:t>
            </a:r>
            <a:endParaRPr lang="zh-CN" altLang="en-US" sz="3200"/>
          </a:p>
          <a:p>
            <a:pPr algn="l">
              <a:buClrTx/>
              <a:buSzTx/>
              <a:buNone/>
            </a:pPr>
            <a:endParaRPr lang="zh-CN" sz="3200" b="1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algn="l">
              <a:buClrTx/>
              <a:buSzTx/>
              <a:buNone/>
            </a:pPr>
            <a:r>
              <a:rPr lang="zh-CN" sz="3200" b="1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《</a:t>
            </a:r>
            <a:r>
              <a:rPr lang="zh-CN" altLang="en-US" sz="3200">
                <a:sym typeface="+mn-ea"/>
              </a:rPr>
              <a:t>我的伯父鲁迅先生》：</a:t>
            </a:r>
            <a:endParaRPr lang="zh-CN" altLang="en-US" sz="3200">
              <a:sym typeface="+mn-ea"/>
            </a:endParaRPr>
          </a:p>
          <a:p>
            <a:pPr algn="l">
              <a:buClrTx/>
              <a:buSzTx/>
              <a:buNone/>
            </a:pPr>
            <a:r>
              <a:rPr lang="zh-CN" altLang="en-US" sz="3200"/>
              <a:t>为自己想得少，为别人想得多。</a:t>
            </a:r>
            <a:endParaRPr lang="zh-CN" altLang="en-US" sz="3200"/>
          </a:p>
          <a:p>
            <a:endParaRPr lang="en-US" altLang="zh-CN" sz="3200"/>
          </a:p>
          <a:p>
            <a:r>
              <a:rPr lang="zh-CN" altLang="en-US" sz="3200">
                <a:solidFill>
                  <a:srgbClr val="FF0000"/>
                </a:solidFill>
              </a:rPr>
              <a:t>本文的鲁迅：真实的、富有人情味的、生活化的。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525" y="0"/>
            <a:ext cx="1221105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732" y="3696317"/>
            <a:ext cx="2482956" cy="3439362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119505" y="1260475"/>
            <a:ext cx="1020953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4800" b="1">
                <a:ea typeface="宋体" panose="02010600030101010101" pitchFamily="2" charset="-122"/>
              </a:rPr>
              <a:t>画出文中至少三处细节描写，旁批作者是如何从细节处刻画鲁迅形象的。</a:t>
            </a:r>
            <a:endParaRPr lang="zh-CN" altLang="en-US" sz="4800" b="1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5125" y="3358515"/>
            <a:ext cx="79819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FF0000"/>
                </a:solidFill>
              </a:rPr>
              <a:t>提示：结合页边编者旁批思考。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4775" y="139065"/>
            <a:ext cx="5080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36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a typeface="宋体" panose="02010600030101010101" pitchFamily="2" charset="-122"/>
              </a:rPr>
              <a:t>细节展品质</a:t>
            </a:r>
            <a:endParaRPr lang="zh-CN" altLang="en-US" sz="3600" b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35125" y="4298950"/>
            <a:ext cx="76720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小组讨论并派代表说一说，写一写。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525" y="0"/>
            <a:ext cx="12211050" cy="685800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82580">
            <a:off x="9802679" y="-732678"/>
            <a:ext cx="2077486" cy="308283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34720" y="2952115"/>
            <a:ext cx="10130155" cy="5219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2800" b="1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鲁迅先生</a:t>
            </a:r>
            <a:r>
              <a:rPr lang="zh-CN" altLang="en-US" sz="2800" b="1" u="sng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，作者对他充满 </a:t>
            </a:r>
            <a:r>
              <a:rPr lang="zh-CN" altLang="en-US" sz="2800" b="1" u="sng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（情感）</a:t>
            </a:r>
            <a:r>
              <a:rPr lang="en-US" altLang="zh-CN" sz="2800" b="1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endParaRPr lang="en-US" altLang="zh-CN" sz="2800" b="1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5645" y="962025"/>
            <a:ext cx="953452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4000" b="1">
                <a:ea typeface="宋体" panose="02010600030101010101" pitchFamily="2" charset="-122"/>
              </a:rPr>
              <a:t>跳读课文，结合资料领会者对鲁迅先生的别样情感。</a:t>
            </a:r>
            <a:endParaRPr lang="zh-CN" altLang="en-US" sz="4000" b="1"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9065" y="139065"/>
            <a:ext cx="5080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36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a typeface="宋体" panose="02010600030101010101" pitchFamily="2" charset="-122"/>
              </a:rPr>
              <a:t>背景现真情</a:t>
            </a:r>
            <a:endParaRPr lang="zh-CN" altLang="en-US" sz="3600" b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11050" cy="6858000"/>
          </a:xfrm>
          <a:prstGeom prst="rect">
            <a:avLst/>
          </a:prstGeom>
        </p:spPr>
      </p:pic>
      <p:sp>
        <p:nvSpPr>
          <p:cNvPr id="4" name="流程图: 接点 2"/>
          <p:cNvSpPr/>
          <p:nvPr/>
        </p:nvSpPr>
        <p:spPr>
          <a:xfrm>
            <a:off x="-92710" y="4051935"/>
            <a:ext cx="3028950" cy="3028950"/>
          </a:xfrm>
          <a:prstGeom prst="flowChartConnector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9065" y="139065"/>
            <a:ext cx="5080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36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a typeface="宋体" panose="02010600030101010101" pitchFamily="2" charset="-122"/>
              </a:rPr>
              <a:t>背景现真情</a:t>
            </a:r>
            <a:endParaRPr lang="zh-CN" altLang="en-US" sz="3600" b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7355" y="945515"/>
            <a:ext cx="11400790" cy="55079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200" b="1">
                <a:ea typeface="宋体" panose="02010600030101010101" pitchFamily="2" charset="-122"/>
              </a:rPr>
              <a:t>材料一：鲁迅虹口故居是一幢红砖红瓦的3层楼房,为一代文化巨匠1933年至1936年逝世前居住和工作的寓所。在这里，鲁迅从事了大量创作，翻译、工作、还组织了“中国自由运动大同盟”和“左联”活动。在此期间，鲁迅写了许多</a:t>
            </a:r>
            <a:r>
              <a:rPr lang="zh-CN" sz="3200" b="1">
                <a:solidFill>
                  <a:srgbClr val="FF0000"/>
                </a:solidFill>
                <a:ea typeface="宋体" panose="02010600030101010101" pitchFamily="2" charset="-122"/>
              </a:rPr>
              <a:t>战斗性杂文</a:t>
            </a:r>
            <a:r>
              <a:rPr lang="zh-CN" sz="3200" b="1">
                <a:ea typeface="宋体" panose="02010600030101010101" pitchFamily="2" charset="-122"/>
              </a:rPr>
              <a:t>，并《译文》杂志，翻译《死魂灵》等作品。提倡木刻版画，还整理瞿秋白遗著《海上述林》。1935年致电祝贺工农红军胜利到达陕北，1936年初积极参加文学界和文化界的</a:t>
            </a:r>
            <a:r>
              <a:rPr lang="zh-CN" sz="3200" b="1">
                <a:solidFill>
                  <a:srgbClr val="FF0000"/>
                </a:solidFill>
                <a:ea typeface="宋体" panose="02010600030101010101" pitchFamily="2" charset="-122"/>
              </a:rPr>
              <a:t>抗日民族统一战线工作</a:t>
            </a:r>
            <a:r>
              <a:rPr lang="zh-CN" sz="3200" b="1">
                <a:ea typeface="宋体" panose="02010600030101010101" pitchFamily="2" charset="-122"/>
              </a:rPr>
              <a:t>等等事情。他仅靠微薄稿费收入维持家庭生活，但对</a:t>
            </a:r>
            <a:r>
              <a:rPr lang="zh-CN" sz="3200" b="1">
                <a:solidFill>
                  <a:srgbClr val="FF0000"/>
                </a:solidFill>
                <a:ea typeface="宋体" panose="02010600030101010101" pitchFamily="2" charset="-122"/>
              </a:rPr>
              <a:t>接济他人，支持革命群众团体</a:t>
            </a:r>
            <a:r>
              <a:rPr lang="zh-CN" sz="3200" b="1">
                <a:ea typeface="宋体" panose="02010600030101010101" pitchFamily="2" charset="-122"/>
              </a:rPr>
              <a:t>，是非常</a:t>
            </a:r>
            <a:r>
              <a:rPr lang="zh-CN" sz="3200" b="1">
                <a:solidFill>
                  <a:srgbClr val="FF0000"/>
                </a:solidFill>
                <a:ea typeface="宋体" panose="02010600030101010101" pitchFamily="2" charset="-122"/>
              </a:rPr>
              <a:t>慷慨</a:t>
            </a:r>
            <a:r>
              <a:rPr lang="zh-CN" sz="3200" b="1">
                <a:ea typeface="宋体" panose="02010600030101010101" pitchFamily="2" charset="-122"/>
              </a:rPr>
              <a:t>的。二楼的前间是鲁迅的卧室兼工作室，鲁迅当年身伏书桌，</a:t>
            </a:r>
            <a:r>
              <a:rPr lang="zh-CN" sz="3200" b="1">
                <a:solidFill>
                  <a:srgbClr val="FF0000"/>
                </a:solidFill>
                <a:ea typeface="宋体" panose="02010600030101010101" pitchFamily="2" charset="-122"/>
              </a:rPr>
              <a:t>写出了许多叫敌人胆颤心惊的文章</a:t>
            </a:r>
            <a:r>
              <a:rPr lang="zh-CN" sz="3200" b="1">
                <a:ea typeface="宋体" panose="02010600030101010101" pitchFamily="2" charset="-122"/>
              </a:rPr>
              <a:t>。他在藤椅上沉思，许多杂文就在这里诞生。</a:t>
            </a:r>
            <a:endParaRPr lang="zh-CN" altLang="en-US" sz="3200" b="1"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11050" cy="68580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7701" y="4917030"/>
            <a:ext cx="1253791" cy="194089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54710" y="921385"/>
            <a:ext cx="9979660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ea typeface="宋体" panose="02010600030101010101" pitchFamily="2" charset="-122"/>
              </a:rPr>
              <a:t>材料二：</a:t>
            </a:r>
            <a:endParaRPr lang="zh-CN" sz="3200" b="1">
              <a:ea typeface="宋体" panose="02010600030101010101" pitchFamily="2" charset="-122"/>
            </a:endParaRPr>
          </a:p>
          <a:p>
            <a:pPr>
              <a:lnSpc>
                <a:spcPct val="100000"/>
              </a:lnSpc>
            </a:pPr>
            <a:r>
              <a:rPr lang="zh-CN" sz="3200" b="1">
                <a:ea typeface="宋体" panose="02010600030101010101" pitchFamily="2" charset="-122"/>
                <a:sym typeface="+mn-ea"/>
              </a:rPr>
              <a:t>萧红在书里叙述：</a:t>
            </a:r>
            <a:endParaRPr lang="zh-CN" sz="3200" b="1">
              <a:ea typeface="宋体" panose="02010600030101010101" pitchFamily="2" charset="-122"/>
            </a:endParaRPr>
          </a:p>
          <a:p>
            <a:pPr>
              <a:lnSpc>
                <a:spcPct val="100000"/>
              </a:lnSpc>
            </a:pPr>
            <a:r>
              <a:rPr lang="zh-CN" sz="3200" b="1">
                <a:ea typeface="宋体" panose="02010600030101010101" pitchFamily="2" charset="-122"/>
                <a:sym typeface="+mn-ea"/>
              </a:rPr>
              <a:t>“偶然打碎一只杯子，他（萧红父亲）也要</a:t>
            </a:r>
            <a:r>
              <a:rPr lang="zh-CN" sz="3200" b="1">
                <a:solidFill>
                  <a:srgbClr val="FF0000"/>
                </a:solidFill>
                <a:ea typeface="宋体" panose="02010600030101010101" pitchFamily="2" charset="-122"/>
                <a:sym typeface="+mn-ea"/>
              </a:rPr>
              <a:t>骂</a:t>
            </a:r>
            <a:r>
              <a:rPr lang="zh-CN" sz="3200" b="1">
                <a:ea typeface="宋体" panose="02010600030101010101" pitchFamily="2" charset="-122"/>
                <a:sym typeface="+mn-ea"/>
              </a:rPr>
              <a:t>到使人发抖的地步。”</a:t>
            </a:r>
            <a:endParaRPr lang="zh-CN" sz="3200" b="1">
              <a:ea typeface="宋体" panose="02010600030101010101" pitchFamily="2" charset="-122"/>
            </a:endParaRPr>
          </a:p>
          <a:p>
            <a:pPr>
              <a:lnSpc>
                <a:spcPct val="100000"/>
              </a:lnSpc>
            </a:pPr>
            <a:r>
              <a:rPr lang="zh-CN" sz="3200" b="1">
                <a:ea typeface="宋体" panose="02010600030101010101" pitchFamily="2" charset="-122"/>
                <a:sym typeface="+mn-ea"/>
              </a:rPr>
              <a:t>“父亲</a:t>
            </a:r>
            <a:r>
              <a:rPr lang="zh-CN" sz="3200" b="1">
                <a:solidFill>
                  <a:srgbClr val="FF0000"/>
                </a:solidFill>
                <a:ea typeface="宋体" panose="02010600030101010101" pitchFamily="2" charset="-122"/>
                <a:sym typeface="+mn-ea"/>
              </a:rPr>
              <a:t>打</a:t>
            </a:r>
            <a:r>
              <a:rPr lang="zh-CN" sz="3200" b="1">
                <a:ea typeface="宋体" panose="02010600030101010101" pitchFamily="2" charset="-122"/>
                <a:sym typeface="+mn-ea"/>
              </a:rPr>
              <a:t>我的时候，我就在祖父的房里，一直面向着窗子，从黄昏到深夜……”</a:t>
            </a:r>
            <a:endParaRPr lang="zh-CN" sz="3200" b="1">
              <a:ea typeface="宋体" panose="02010600030101010101" pitchFamily="2" charset="-122"/>
            </a:endParaRPr>
          </a:p>
          <a:p>
            <a:r>
              <a:rPr lang="zh-CN" altLang="en-US" sz="3200" b="1" dirty="0" smtClean="0">
                <a:ln>
                  <a:noFill/>
                </a:ln>
                <a:effectLst/>
                <a:latin typeface="Tahoma" panose="020B060403050404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 </a:t>
            </a:r>
            <a:endParaRPr lang="zh-CN" altLang="en-US" sz="3200" b="1" dirty="0" smtClean="0">
              <a:ln>
                <a:noFill/>
              </a:ln>
              <a:effectLst/>
              <a:latin typeface="Tahoma" panose="020B0604030504040204" pitchFamily="34" charset="0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r>
              <a:rPr lang="zh-CN" sz="3200" b="1">
                <a:ea typeface="宋体" panose="02010600030101010101" pitchFamily="2" charset="-122"/>
                <a:sym typeface="+mn-ea"/>
              </a:rPr>
              <a:t>鲁迅为了培育萧红，</a:t>
            </a:r>
            <a:r>
              <a:rPr lang="zh-CN" sz="3200" b="1">
                <a:solidFill>
                  <a:srgbClr val="FF0000"/>
                </a:solidFill>
                <a:ea typeface="宋体" panose="02010600030101010101" pitchFamily="2" charset="-122"/>
                <a:sym typeface="+mn-ea"/>
              </a:rPr>
              <a:t>甘做春泥，甘为人梯</a:t>
            </a:r>
            <a:r>
              <a:rPr lang="zh-CN" sz="3200" b="1">
                <a:ea typeface="宋体" panose="02010600030101010101" pitchFamily="2" charset="-122"/>
                <a:sym typeface="+mn-ea"/>
              </a:rPr>
              <a:t>，在她的作品中倾注了大量心血；在他自费出版的“奴隶丛书”中出版了萧红的《生死场》，并</a:t>
            </a:r>
            <a:r>
              <a:rPr lang="zh-CN" sz="3200" b="1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为之</a:t>
            </a:r>
            <a:r>
              <a:rPr lang="zh-CN" sz="3200" b="1">
                <a:solidFill>
                  <a:srgbClr val="FF0000"/>
                </a:solidFill>
                <a:ea typeface="宋体" panose="02010600030101010101" pitchFamily="2" charset="-122"/>
                <a:sym typeface="+mn-ea"/>
              </a:rPr>
              <a:t>亲自作序</a:t>
            </a:r>
            <a:r>
              <a:rPr lang="zh-CN" sz="3200" b="1">
                <a:ea typeface="宋体" panose="02010600030101010101" pitchFamily="2" charset="-122"/>
                <a:sym typeface="+mn-ea"/>
              </a:rPr>
              <a:t>。</a:t>
            </a:r>
            <a:endParaRPr lang="zh-CN" sz="3200" b="1"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9065" y="139065"/>
            <a:ext cx="5080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36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a typeface="宋体" panose="02010600030101010101" pitchFamily="2" charset="-122"/>
              </a:rPr>
              <a:t>背景现真情</a:t>
            </a:r>
            <a:endParaRPr lang="zh-CN" altLang="en-US" sz="3600" b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1285</Words>
  <Application>WPS 演示</Application>
  <PresentationFormat>宽屏</PresentationFormat>
  <Paragraphs>84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Wingdings</vt:lpstr>
      <vt:lpstr>隶书</vt:lpstr>
      <vt:lpstr>文悦古典明朝体 (非商业使用) W5</vt:lpstr>
      <vt:lpstr>WenYue GuDianMingChaoTi (Non-Commercial Use)</vt:lpstr>
      <vt:lpstr>Tahoma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轩</cp:lastModifiedBy>
  <cp:revision>273</cp:revision>
  <dcterms:created xsi:type="dcterms:W3CDTF">2019-06-19T02:08:00Z</dcterms:created>
  <dcterms:modified xsi:type="dcterms:W3CDTF">2023-02-21T03:42:41Z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2052-11.1.0.9192</vt:lpwstr>
  </property>
</Properties>
</file>