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5" r:id="rId3"/>
    <p:sldId id="576" r:id="rId5"/>
    <p:sldId id="571" r:id="rId6"/>
    <p:sldId id="572" r:id="rId7"/>
    <p:sldId id="575" r:id="rId8"/>
    <p:sldId id="573" r:id="rId9"/>
    <p:sldId id="588" r:id="rId10"/>
    <p:sldId id="512" r:id="rId11"/>
    <p:sldId id="577" r:id="rId12"/>
    <p:sldId id="595" r:id="rId13"/>
    <p:sldId id="513" r:id="rId14"/>
    <p:sldId id="470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aoqingju" initials="z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-822" y="-90"/>
      </p:cViewPr>
      <p:guideLst>
        <p:guide orient="horz" pos="210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4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733013EF-AA46-41D5-93C2-36F7A5EF5D89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196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7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53104242-42E4-462F-B9A6-468AC33D61A2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242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/>
          </p:cNvPicPr>
          <p:nvPr userDrawn="1"/>
        </p:nvPicPr>
        <p:blipFill>
          <a:blip r:embed="rId2"/>
          <a:srcRect b="15749"/>
          <a:stretch>
            <a:fillRect/>
          </a:stretch>
        </p:blipFill>
        <p:spPr>
          <a:xfrm>
            <a:off x="4419600" y="939800"/>
            <a:ext cx="7772400" cy="5918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1698623" y="2746373"/>
            <a:ext cx="2187580" cy="2187580"/>
          </a:xfrm>
          <a:custGeom>
            <a:avLst/>
            <a:gdLst>
              <a:gd name="connsiteX0" fmla="*/ 1093790 w 2187580"/>
              <a:gd name="connsiteY0" fmla="*/ 0 h 2187580"/>
              <a:gd name="connsiteX1" fmla="*/ 2187580 w 2187580"/>
              <a:gd name="connsiteY1" fmla="*/ 1093790 h 2187580"/>
              <a:gd name="connsiteX2" fmla="*/ 1093790 w 2187580"/>
              <a:gd name="connsiteY2" fmla="*/ 2187580 h 2187580"/>
              <a:gd name="connsiteX3" fmla="*/ 0 w 2187580"/>
              <a:gd name="connsiteY3" fmla="*/ 1093790 h 2187580"/>
              <a:gd name="connsiteX4" fmla="*/ 1093790 w 2187580"/>
              <a:gd name="connsiteY4" fmla="*/ 0 h 218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7580" h="2187580">
                <a:moveTo>
                  <a:pt x="1093790" y="0"/>
                </a:moveTo>
                <a:cubicBezTo>
                  <a:pt x="1697874" y="0"/>
                  <a:pt x="2187580" y="489706"/>
                  <a:pt x="2187580" y="1093790"/>
                </a:cubicBezTo>
                <a:cubicBezTo>
                  <a:pt x="2187580" y="1697874"/>
                  <a:pt x="1697874" y="2187580"/>
                  <a:pt x="1093790" y="2187580"/>
                </a:cubicBezTo>
                <a:cubicBezTo>
                  <a:pt x="489706" y="2187580"/>
                  <a:pt x="0" y="1697874"/>
                  <a:pt x="0" y="1093790"/>
                </a:cubicBezTo>
                <a:cubicBezTo>
                  <a:pt x="0" y="489706"/>
                  <a:pt x="489706" y="0"/>
                  <a:pt x="10937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 fontAlgn="auto">
              <a:defRPr/>
            </a:pPr>
            <a:fld id="{DD5C0868-8185-4B82-A310-F2AFEAE762D8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 fontAlgn="auto">
              <a:defRPr/>
            </a:pPr>
            <a:fld id="{2B2014EA-B80C-4399-A66A-C27CCFCF9FCD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188913"/>
            <a:ext cx="4464050" cy="66690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6000" y="757238"/>
            <a:ext cx="6096000" cy="55514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600201" y="2085976"/>
            <a:ext cx="3971925" cy="2162175"/>
          </a:xfrm>
          <a:custGeom>
            <a:avLst/>
            <a:gdLst>
              <a:gd name="connsiteX0" fmla="*/ 0 w 3971925"/>
              <a:gd name="connsiteY0" fmla="*/ 0 h 2162175"/>
              <a:gd name="connsiteX1" fmla="*/ 3971925 w 3971925"/>
              <a:gd name="connsiteY1" fmla="*/ 0 h 2162175"/>
              <a:gd name="connsiteX2" fmla="*/ 3971925 w 3971925"/>
              <a:gd name="connsiteY2" fmla="*/ 2162175 h 2162175"/>
              <a:gd name="connsiteX3" fmla="*/ 0 w 3971925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925" h="2162175">
                <a:moveTo>
                  <a:pt x="0" y="0"/>
                </a:moveTo>
                <a:lnTo>
                  <a:pt x="3971925" y="0"/>
                </a:lnTo>
                <a:lnTo>
                  <a:pt x="3971925" y="2162175"/>
                </a:lnTo>
                <a:lnTo>
                  <a:pt x="0" y="2162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 flipH="1">
            <a:off x="0" y="0"/>
            <a:ext cx="0" cy="0"/>
          </a:xfrm>
        </p:spPr>
        <p:txBody>
          <a:bodyPr/>
          <a:lstStyle/>
          <a:p>
            <a:pPr fontAlgn="auto"/>
            <a:fld id="{1F57BEC6-7C2B-4B03-B4DD-37A8D3CA46A8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6305550" y="1936268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8802126" y="1936268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3"/>
          </p:nvPr>
        </p:nvSpPr>
        <p:spPr>
          <a:xfrm>
            <a:off x="8802126" y="3797182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4"/>
          </p:nvPr>
        </p:nvSpPr>
        <p:spPr>
          <a:xfrm>
            <a:off x="6305550" y="3797182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 flipH="1">
            <a:off x="0" y="0"/>
            <a:ext cx="0" cy="0"/>
          </a:xfrm>
        </p:spPr>
        <p:txBody>
          <a:bodyPr/>
          <a:lstStyle/>
          <a:p>
            <a:pPr fontAlgn="auto"/>
            <a:fld id="{1F57BEC6-7C2B-4B03-B4DD-37A8D3CA46A8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4862286" y="2555649"/>
            <a:ext cx="2467428" cy="2467428"/>
          </a:xfrm>
          <a:custGeom>
            <a:avLst/>
            <a:gdLst>
              <a:gd name="connsiteX0" fmla="*/ 1233714 w 2467428"/>
              <a:gd name="connsiteY0" fmla="*/ 0 h 2467428"/>
              <a:gd name="connsiteX1" fmla="*/ 2467428 w 2467428"/>
              <a:gd name="connsiteY1" fmla="*/ 1233714 h 2467428"/>
              <a:gd name="connsiteX2" fmla="*/ 1233714 w 2467428"/>
              <a:gd name="connsiteY2" fmla="*/ 2467428 h 2467428"/>
              <a:gd name="connsiteX3" fmla="*/ 0 w 2467428"/>
              <a:gd name="connsiteY3" fmla="*/ 1233714 h 2467428"/>
              <a:gd name="connsiteX4" fmla="*/ 1233714 w 2467428"/>
              <a:gd name="connsiteY4" fmla="*/ 0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428" h="2467428">
                <a:moveTo>
                  <a:pt x="1233714" y="0"/>
                </a:moveTo>
                <a:cubicBezTo>
                  <a:pt x="1915075" y="0"/>
                  <a:pt x="2467428" y="552353"/>
                  <a:pt x="2467428" y="1233714"/>
                </a:cubicBezTo>
                <a:cubicBezTo>
                  <a:pt x="2467428" y="1915075"/>
                  <a:pt x="1915075" y="2467428"/>
                  <a:pt x="1233714" y="2467428"/>
                </a:cubicBezTo>
                <a:cubicBezTo>
                  <a:pt x="552353" y="2467428"/>
                  <a:pt x="0" y="1915075"/>
                  <a:pt x="0" y="1233714"/>
                </a:cubicBezTo>
                <a:cubicBezTo>
                  <a:pt x="0" y="552353"/>
                  <a:pt x="552353" y="0"/>
                  <a:pt x="12337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2352675" y="1908631"/>
            <a:ext cx="3448050" cy="2162175"/>
          </a:xfrm>
          <a:custGeom>
            <a:avLst/>
            <a:gdLst>
              <a:gd name="connsiteX0" fmla="*/ 0 w 3448050"/>
              <a:gd name="connsiteY0" fmla="*/ 0 h 2162175"/>
              <a:gd name="connsiteX1" fmla="*/ 3448050 w 3448050"/>
              <a:gd name="connsiteY1" fmla="*/ 0 h 2162175"/>
              <a:gd name="connsiteX2" fmla="*/ 3448050 w 3448050"/>
              <a:gd name="connsiteY2" fmla="*/ 2162175 h 2162175"/>
              <a:gd name="connsiteX3" fmla="*/ 0 w 3448050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8050" h="2162175">
                <a:moveTo>
                  <a:pt x="0" y="0"/>
                </a:moveTo>
                <a:lnTo>
                  <a:pt x="3448050" y="0"/>
                </a:lnTo>
                <a:lnTo>
                  <a:pt x="3448050" y="2162175"/>
                </a:lnTo>
                <a:lnTo>
                  <a:pt x="0" y="2162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6629400" y="3727906"/>
            <a:ext cx="3448050" cy="2162175"/>
          </a:xfrm>
          <a:custGeom>
            <a:avLst/>
            <a:gdLst>
              <a:gd name="connsiteX0" fmla="*/ 0 w 3448050"/>
              <a:gd name="connsiteY0" fmla="*/ 0 h 2162175"/>
              <a:gd name="connsiteX1" fmla="*/ 3448050 w 3448050"/>
              <a:gd name="connsiteY1" fmla="*/ 0 h 2162175"/>
              <a:gd name="connsiteX2" fmla="*/ 3448050 w 3448050"/>
              <a:gd name="connsiteY2" fmla="*/ 2162175 h 2162175"/>
              <a:gd name="connsiteX3" fmla="*/ 0 w 3448050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8050" h="2162175">
                <a:moveTo>
                  <a:pt x="0" y="0"/>
                </a:moveTo>
                <a:lnTo>
                  <a:pt x="3448050" y="0"/>
                </a:lnTo>
                <a:lnTo>
                  <a:pt x="3448050" y="2162175"/>
                </a:lnTo>
                <a:lnTo>
                  <a:pt x="0" y="2162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985519" y="1518470"/>
            <a:ext cx="3461834" cy="2221681"/>
          </a:xfrm>
          <a:custGeom>
            <a:avLst/>
            <a:gdLst>
              <a:gd name="connsiteX0" fmla="*/ 0 w 3461834"/>
              <a:gd name="connsiteY0" fmla="*/ 0 h 2221681"/>
              <a:gd name="connsiteX1" fmla="*/ 3461834 w 3461834"/>
              <a:gd name="connsiteY1" fmla="*/ 0 h 2221681"/>
              <a:gd name="connsiteX2" fmla="*/ 3461834 w 3461834"/>
              <a:gd name="connsiteY2" fmla="*/ 2221681 h 2221681"/>
              <a:gd name="connsiteX3" fmla="*/ 0 w 3461834"/>
              <a:gd name="connsiteY3" fmla="*/ 2221681 h 2221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833" h="2221681">
                <a:moveTo>
                  <a:pt x="0" y="0"/>
                </a:moveTo>
                <a:lnTo>
                  <a:pt x="3461834" y="0"/>
                </a:lnTo>
                <a:lnTo>
                  <a:pt x="3461834" y="2221681"/>
                </a:lnTo>
                <a:lnTo>
                  <a:pt x="0" y="22216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985519" y="3822700"/>
            <a:ext cx="3461832" cy="2211614"/>
          </a:xfrm>
          <a:custGeom>
            <a:avLst/>
            <a:gdLst>
              <a:gd name="connsiteX0" fmla="*/ 0 w 3461832"/>
              <a:gd name="connsiteY0" fmla="*/ 0 h 2211614"/>
              <a:gd name="connsiteX1" fmla="*/ 3461832 w 3461832"/>
              <a:gd name="connsiteY1" fmla="*/ 0 h 2211614"/>
              <a:gd name="connsiteX2" fmla="*/ 3461832 w 3461832"/>
              <a:gd name="connsiteY2" fmla="*/ 2211614 h 2211614"/>
              <a:gd name="connsiteX3" fmla="*/ 0 w 3461832"/>
              <a:gd name="connsiteY3" fmla="*/ 2211614 h 22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832" h="2211614">
                <a:moveTo>
                  <a:pt x="0" y="0"/>
                </a:moveTo>
                <a:lnTo>
                  <a:pt x="3461832" y="0"/>
                </a:lnTo>
                <a:lnTo>
                  <a:pt x="3461832" y="2211614"/>
                </a:lnTo>
                <a:lnTo>
                  <a:pt x="0" y="2211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 flipH="1">
            <a:off x="0" y="133350"/>
            <a:ext cx="1557338" cy="141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300" strike="noStrike" noProof="1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感谢您下载包图网平台上提供的</a:t>
            </a:r>
            <a:r>
              <a:rPr lang="en-US" altLang="zh-CN" sz="300" strike="noStrike" noProof="1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PPT</a:t>
            </a:r>
            <a:r>
              <a:rPr lang="zh-CN" altLang="en-US" sz="300" strike="noStrike" noProof="1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zh-CN" altLang="en-US" sz="300" strike="noStrike" noProof="1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fontAlgn="auto"/>
            <a:r>
              <a:rPr lang="en-US" altLang="zh-CN" sz="600" strike="noStrike" noProof="1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ibaotu.com</a:t>
            </a:r>
            <a:endParaRPr lang="en-US" altLang="zh-CN" sz="600" strike="noStrike" noProof="1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" Type="http://schemas.openxmlformats.org/officeDocument/2006/relationships/audio" Target="../media/audio1.wav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-900430" y="1530350"/>
            <a:ext cx="8545195" cy="4964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lnSpc>
                <a:spcPts val="8060"/>
              </a:lnSpc>
            </a:pPr>
            <a:r>
              <a:rPr lang="zh-CN" altLang="en-US" sz="8800" b="1" noProof="1" smtClean="0">
                <a:solidFill>
                  <a:srgbClr val="FF0000"/>
                </a:solidFill>
                <a:latin typeface="+mj-ea"/>
                <a:ea typeface="+mj-ea"/>
              </a:rPr>
              <a:t>移</a:t>
            </a:r>
            <a:r>
              <a:rPr lang="en-US" altLang="zh-CN" sz="8800" b="1" noProof="1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CN" altLang="en-US" sz="8800" b="1" noProof="1" smtClean="0">
                <a:solidFill>
                  <a:srgbClr val="FF0000"/>
                </a:solidFill>
                <a:latin typeface="+mj-ea"/>
                <a:ea typeface="+mj-ea"/>
              </a:rPr>
              <a:t>花</a:t>
            </a:r>
            <a:endParaRPr lang="zh-CN" altLang="en-US" sz="8800" b="1" noProof="1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 fontAlgn="auto">
              <a:lnSpc>
                <a:spcPts val="8060"/>
              </a:lnSpc>
            </a:pPr>
            <a:r>
              <a:rPr lang="zh-CN" altLang="en-US" sz="8800" b="1" noProof="1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CN" sz="8800" b="1" noProof="1" smtClean="0">
                <a:solidFill>
                  <a:srgbClr val="FF0000"/>
                </a:solidFill>
                <a:latin typeface="+mj-ea"/>
                <a:ea typeface="+mj-ea"/>
              </a:rPr>
              <a:t>      </a:t>
            </a:r>
            <a:endParaRPr lang="en-US" altLang="zh-CN" sz="8800" b="1" noProof="1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 fontAlgn="auto">
              <a:lnSpc>
                <a:spcPts val="8060"/>
              </a:lnSpc>
            </a:pPr>
            <a:r>
              <a:rPr lang="en-US" altLang="zh-CN" sz="8800" b="1" noProof="1" smtClean="0">
                <a:solidFill>
                  <a:srgbClr val="FF0000"/>
                </a:solidFill>
                <a:latin typeface="+mj-ea"/>
                <a:ea typeface="+mj-ea"/>
              </a:rPr>
              <a:t>         </a:t>
            </a:r>
            <a:r>
              <a:rPr lang="zh-CN" altLang="en-US" sz="8800" b="1" noProof="1" smtClean="0">
                <a:solidFill>
                  <a:srgbClr val="FF0000"/>
                </a:solidFill>
                <a:latin typeface="+mj-ea"/>
                <a:ea typeface="+mj-ea"/>
              </a:rPr>
              <a:t>接</a:t>
            </a:r>
            <a:r>
              <a:rPr lang="en-US" altLang="zh-CN" sz="8800" b="1" noProof="1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CN" altLang="en-US" sz="8800" b="1" noProof="1" smtClean="0">
                <a:solidFill>
                  <a:srgbClr val="FF0000"/>
                </a:solidFill>
                <a:latin typeface="+mj-ea"/>
                <a:ea typeface="+mj-ea"/>
              </a:rPr>
              <a:t>木</a:t>
            </a:r>
            <a:endParaRPr lang="en-US" altLang="zh-CN" sz="8800" b="1" noProof="1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 fontAlgn="auto">
              <a:lnSpc>
                <a:spcPts val="8060"/>
              </a:lnSpc>
            </a:pPr>
            <a:r>
              <a:rPr lang="en-US" altLang="zh-CN" sz="8800" b="1" noProof="1" smtClean="0">
                <a:solidFill>
                  <a:srgbClr val="FF0000"/>
                </a:solidFill>
                <a:latin typeface="+mj-ea"/>
                <a:ea typeface="+mj-ea"/>
              </a:rPr>
              <a:t>       </a:t>
            </a:r>
            <a:endParaRPr lang="en-US" altLang="zh-CN" sz="8800" b="1" noProof="1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 fontAlgn="auto"/>
            <a:r>
              <a:rPr lang="en-US" altLang="zh-CN" sz="4800" b="1" noProof="1" smtClean="0">
                <a:solidFill>
                  <a:srgbClr val="FF0000"/>
                </a:solidFill>
                <a:latin typeface="+mj-ea"/>
                <a:ea typeface="+mj-ea"/>
              </a:rPr>
              <a:t>                     </a:t>
            </a:r>
            <a:endParaRPr lang="zh-CN" altLang="en-US" sz="2800" b="1" noProof="1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216323" y="543878"/>
            <a:ext cx="295275" cy="152400"/>
            <a:chOff x="3867150" y="1504950"/>
            <a:chExt cx="295275" cy="15240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3867150" y="1504950"/>
              <a:ext cx="295275" cy="0"/>
            </a:xfrm>
            <a:prstGeom prst="line">
              <a:avLst/>
            </a:prstGeom>
            <a:ln w="28575" cap="rnd">
              <a:solidFill>
                <a:schemeClr val="bg2">
                  <a:lumMod val="9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3867150" y="1581150"/>
              <a:ext cx="295275" cy="0"/>
            </a:xfrm>
            <a:prstGeom prst="line">
              <a:avLst/>
            </a:prstGeom>
            <a:ln w="28575" cap="rnd">
              <a:solidFill>
                <a:schemeClr val="bg2">
                  <a:lumMod val="9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867150" y="1657350"/>
              <a:ext cx="295275" cy="0"/>
            </a:xfrm>
            <a:prstGeom prst="line">
              <a:avLst/>
            </a:prstGeom>
            <a:ln w="28575" cap="rnd">
              <a:solidFill>
                <a:schemeClr val="bg2">
                  <a:lumMod val="9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MVIMG_20230306_1536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2676525" y="-2675255"/>
            <a:ext cx="6840220" cy="12192000"/>
          </a:xfrm>
          <a:prstGeom prst="rect">
            <a:avLst/>
          </a:prstGeom>
        </p:spPr>
      </p:pic>
      <p:sp>
        <p:nvSpPr>
          <p:cNvPr id="3" name="左弧形箭头 2">
            <a:hlinkClick r:id="" action="ppaction://noaction">
              <a:snd r:embed="rId2" name="chimes.wav"/>
            </a:hlinkClick>
          </p:cNvPr>
          <p:cNvSpPr/>
          <p:nvPr>
            <p:custDataLst>
              <p:tags r:id="rId3"/>
            </p:custDataLst>
          </p:nvPr>
        </p:nvSpPr>
        <p:spPr>
          <a:xfrm>
            <a:off x="148590" y="1111885"/>
            <a:ext cx="1353820" cy="2482850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>
              <a:gsLst>
                <a:gs pos="0">
                  <a:srgbClr val="7B32B2"/>
                </a:gs>
                <a:gs pos="100000">
                  <a:srgbClr val="401A5D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059555" y="558165"/>
            <a:ext cx="7456170" cy="6247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0" b="1">
                <a:solidFill>
                  <a:schemeClr val="tx1"/>
                </a:solidFill>
                <a:uFillTx/>
                <a:ea typeface="华文隶书" panose="02010800040101010101" charset="-122"/>
              </a:rPr>
              <a:t>生 </a:t>
            </a:r>
            <a:endParaRPr lang="zh-CN" altLang="en-US" sz="20000" b="1">
              <a:solidFill>
                <a:schemeClr val="tx1"/>
              </a:solidFill>
              <a:uFillTx/>
              <a:ea typeface="华文隶书" panose="02010800040101010101" charset="-122"/>
            </a:endParaRPr>
          </a:p>
          <a:p>
            <a:r>
              <a:rPr lang="zh-CN" altLang="en-US" sz="20000" b="1">
                <a:solidFill>
                  <a:schemeClr val="tx1"/>
                </a:solidFill>
                <a:uFillTx/>
                <a:ea typeface="华文隶书" panose="02010800040101010101" charset="-122"/>
              </a:rPr>
              <a:t>   </a:t>
            </a:r>
            <a:r>
              <a:rPr lang="en-US" altLang="zh-CN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“</a:t>
            </a:r>
            <a:r>
              <a:rPr lang="zh-CN" altLang="en-US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花</a:t>
            </a:r>
            <a:r>
              <a:rPr lang="en-US" altLang="zh-CN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”</a:t>
            </a:r>
            <a:endParaRPr lang="en-US" altLang="zh-CN" sz="20000" b="1">
              <a:solidFill>
                <a:schemeClr val="accent1">
                  <a:lumMod val="60000"/>
                  <a:lumOff val="40000"/>
                </a:schemeClr>
              </a:solidFill>
              <a:uFillTx/>
              <a:ea typeface="华文隶书" panose="02010800040101010101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98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隶书" panose="02010509060101010101" charset="-122"/>
                <a:ea typeface="隶书" panose="02010509060101010101" charset="-122"/>
                <a:sym typeface="宋体" panose="02010600030101010101" pitchFamily="2" charset="-122"/>
              </a:rPr>
              <a:t>口诀</a:t>
            </a:r>
            <a:endParaRPr lang="zh-CN" altLang="zh-CN" sz="98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隶书" panose="02010509060101010101" charset="-122"/>
              <a:ea typeface="隶书" panose="02010509060101010101" charset="-122"/>
              <a:sym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820545"/>
            <a:ext cx="10972800" cy="4525963"/>
          </a:xfrm>
        </p:spPr>
        <p:txBody>
          <a:bodyPr/>
          <a:lstStyle/>
          <a:p>
            <a:pPr indent="0" algn="ctr">
              <a:lnSpc>
                <a:spcPct val="140000"/>
              </a:lnSpc>
              <a:buNone/>
            </a:pPr>
            <a:r>
              <a:rPr lang="zh-CN" altLang="zh-CN" sz="381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一材可多用,</a:t>
            </a:r>
            <a:r>
              <a:rPr lang="zh-CN" altLang="zh-CN" sz="381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审题</a:t>
            </a:r>
            <a:r>
              <a:rPr lang="zh-CN" altLang="zh-CN" sz="381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是前提。</a:t>
            </a:r>
            <a:endParaRPr lang="zh-CN" altLang="zh-CN" sz="381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  <a:p>
            <a:pPr indent="0" algn="ctr">
              <a:lnSpc>
                <a:spcPct val="140000"/>
              </a:lnSpc>
              <a:buNone/>
            </a:pPr>
            <a:r>
              <a:rPr lang="zh-CN" altLang="zh-CN" sz="381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选用不盲目,用</a:t>
            </a:r>
            <a:r>
              <a:rPr lang="zh-CN" altLang="zh-CN" sz="381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活</a:t>
            </a:r>
            <a:r>
              <a:rPr lang="zh-CN" altLang="zh-CN" sz="381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有方法。</a:t>
            </a:r>
            <a:endParaRPr lang="zh-CN" altLang="zh-CN" sz="381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  <a:p>
            <a:pPr indent="0" algn="ctr">
              <a:lnSpc>
                <a:spcPct val="140000"/>
              </a:lnSpc>
              <a:buNone/>
            </a:pPr>
            <a:r>
              <a:rPr lang="zh-CN" altLang="zh-CN" sz="381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改头既换尾,兼之改</a:t>
            </a:r>
            <a:r>
              <a:rPr lang="zh-CN" altLang="zh-CN" sz="381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详略</a:t>
            </a:r>
            <a:r>
              <a:rPr lang="zh-CN" altLang="zh-CN" sz="381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。</a:t>
            </a:r>
            <a:endParaRPr lang="zh-CN" altLang="zh-CN" sz="381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  <a:p>
            <a:pPr indent="0" algn="ctr">
              <a:lnSpc>
                <a:spcPct val="140000"/>
              </a:lnSpc>
              <a:buNone/>
            </a:pPr>
            <a:r>
              <a:rPr lang="zh-CN" altLang="zh-CN" sz="381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方法记心中,文章巧变通。</a:t>
            </a:r>
            <a:endParaRPr lang="zh-CN" altLang="zh-CN" sz="381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  <a:p>
            <a:pPr marL="0" indent="0" algn="ctr">
              <a:lnSpc>
                <a:spcPct val="140000"/>
              </a:lnSpc>
              <a:buNone/>
            </a:pPr>
            <a:endParaRPr lang="zh-CN" altLang="en-US" sz="381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059555" y="558165"/>
            <a:ext cx="7456170" cy="6247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0" b="1">
                <a:solidFill>
                  <a:schemeClr val="tx1"/>
                </a:solidFill>
                <a:uFillTx/>
                <a:ea typeface="华文隶书" panose="02010800040101010101" charset="-122"/>
              </a:rPr>
              <a:t>寻 </a:t>
            </a:r>
            <a:endParaRPr lang="zh-CN" altLang="en-US" sz="20000" b="1">
              <a:solidFill>
                <a:schemeClr val="tx1"/>
              </a:solidFill>
              <a:uFillTx/>
              <a:ea typeface="华文隶书" panose="02010800040101010101" charset="-122"/>
            </a:endParaRPr>
          </a:p>
          <a:p>
            <a:r>
              <a:rPr lang="zh-CN" altLang="en-US" sz="20000" b="1">
                <a:solidFill>
                  <a:schemeClr val="tx1"/>
                </a:solidFill>
                <a:uFillTx/>
                <a:ea typeface="华文隶书" panose="02010800040101010101" charset="-122"/>
              </a:rPr>
              <a:t>   </a:t>
            </a:r>
            <a:r>
              <a:rPr lang="en-US" altLang="zh-CN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“</a:t>
            </a:r>
            <a:r>
              <a:rPr lang="zh-CN" altLang="en-US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花</a:t>
            </a:r>
            <a:r>
              <a:rPr lang="en-US" altLang="zh-CN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”</a:t>
            </a:r>
            <a:endParaRPr lang="en-US" altLang="zh-CN" sz="20000" b="1">
              <a:solidFill>
                <a:schemeClr val="accent1">
                  <a:lumMod val="60000"/>
                  <a:lumOff val="40000"/>
                </a:schemeClr>
              </a:solidFill>
              <a:uFillTx/>
              <a:ea typeface="华文隶书" panose="0201080004010101010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云形标注 2"/>
          <p:cNvSpPr/>
          <p:nvPr/>
        </p:nvSpPr>
        <p:spPr>
          <a:xfrm>
            <a:off x="1802765" y="364490"/>
            <a:ext cx="10008235" cy="6492875"/>
          </a:xfrm>
          <a:prstGeom prst="cloudCallout">
            <a:avLst/>
          </a:prstGeom>
          <a:solidFill>
            <a:schemeClr val="bg1"/>
          </a:solidFill>
          <a:ln>
            <a:solidFill>
              <a:srgbClr val="FCA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77845" y="1822450"/>
            <a:ext cx="8453120" cy="25615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ts val="4840"/>
              </a:lnSpc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“雨声渐渐的住了，窗帘后隐隐的透进清光来。推开窗户一看，呀！凉云散了，树叶上的残滴，映着月儿，好似萤光千点，闪闪烁烁的动着。─—真没想到苦雨孤灯之后，会有这么一幅清美的图画！”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ts val="484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——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冰心《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笑》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云形标注 2"/>
          <p:cNvSpPr/>
          <p:nvPr/>
        </p:nvSpPr>
        <p:spPr>
          <a:xfrm>
            <a:off x="1802765" y="364490"/>
            <a:ext cx="10389235" cy="6492875"/>
          </a:xfrm>
          <a:prstGeom prst="cloudCallout">
            <a:avLst/>
          </a:prstGeom>
          <a:solidFill>
            <a:schemeClr val="bg1"/>
          </a:solidFill>
          <a:ln>
            <a:solidFill>
              <a:srgbClr val="FCA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77845" y="1822450"/>
            <a:ext cx="8538210" cy="31603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ts val="4800"/>
              </a:lnSpc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清晨伸出两手，迅速地拉开了蓝色的天幕，苍白的月亮悄悄退到了山上。正在消退的潮水浪峰上闪着灿灿金光。红树丛已经摆脱了模糊的背景，清清楚楚地显露出来。岛上一片葱绿，清晨带着浓郁的花香来临了。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—— 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阿茹埃：《捕鱼》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云形标注 2"/>
          <p:cNvSpPr/>
          <p:nvPr/>
        </p:nvSpPr>
        <p:spPr>
          <a:xfrm>
            <a:off x="1802765" y="364490"/>
            <a:ext cx="10389235" cy="6492875"/>
          </a:xfrm>
          <a:prstGeom prst="cloudCallout">
            <a:avLst/>
          </a:prstGeom>
          <a:solidFill>
            <a:schemeClr val="bg1"/>
          </a:solidFill>
          <a:ln>
            <a:solidFill>
              <a:srgbClr val="FCA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982595" y="1510030"/>
            <a:ext cx="8677275" cy="25615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ts val="4840"/>
              </a:lnSpc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光如银子，无处不可照及，山上篁竹在月光下皆成为黑色。身边草丛中虫声繁密如落雨。间或不知道从什么地方，忽然会有一只草莺“落落落落嘘！”啭着它的喉咙，不久之间，这小鸟儿又好像明白这是半夜，不应当那么吵闹，便仍然闭着那小小眼儿安睡了。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—— 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沈从文《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边城》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7140" y="0"/>
            <a:ext cx="10944860" cy="66954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223260" y="2279015"/>
            <a:ext cx="55010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chemeClr val="accent1">
                    <a:lumMod val="60000"/>
                    <a:lumOff val="40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唯美句段是花</a:t>
            </a:r>
            <a:endParaRPr lang="zh-CN" altLang="en-US" sz="4800" b="1">
              <a:solidFill>
                <a:schemeClr val="accent1">
                  <a:lumMod val="60000"/>
                  <a:lumOff val="40000"/>
                </a:schemeClr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95495" y="3496945"/>
            <a:ext cx="64084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chemeClr val="accent1">
                    <a:lumMod val="60000"/>
                    <a:lumOff val="40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美好</a:t>
            </a:r>
            <a:r>
              <a:rPr lang="zh-CN" altLang="en-US" sz="4800" b="1">
                <a:solidFill>
                  <a:schemeClr val="accent1">
                    <a:lumMod val="60000"/>
                    <a:lumOff val="40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情思是花</a:t>
            </a:r>
            <a:endParaRPr lang="zh-CN" altLang="en-US" sz="4800" b="1">
              <a:solidFill>
                <a:schemeClr val="accent1">
                  <a:lumMod val="60000"/>
                  <a:lumOff val="40000"/>
                </a:schemeClr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2161540" y="1061085"/>
            <a:ext cx="55010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chemeClr val="accent1">
                    <a:lumMod val="60000"/>
                    <a:lumOff val="40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写作技巧是花</a:t>
            </a:r>
            <a:endParaRPr lang="zh-CN" altLang="en-US" sz="4800" b="1">
              <a:solidFill>
                <a:schemeClr val="accent1">
                  <a:lumMod val="60000"/>
                  <a:lumOff val="40000"/>
                </a:schemeClr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094480" y="558165"/>
            <a:ext cx="7456170" cy="6247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0" b="1">
                <a:solidFill>
                  <a:schemeClr val="tx1"/>
                </a:solidFill>
                <a:uFillTx/>
                <a:ea typeface="华文隶书" panose="02010800040101010101" charset="-122"/>
              </a:rPr>
              <a:t>移 </a:t>
            </a:r>
            <a:endParaRPr lang="zh-CN" altLang="en-US" sz="20000" b="1">
              <a:solidFill>
                <a:schemeClr val="tx1"/>
              </a:solidFill>
              <a:uFillTx/>
              <a:ea typeface="华文隶书" panose="02010800040101010101" charset="-122"/>
            </a:endParaRPr>
          </a:p>
          <a:p>
            <a:r>
              <a:rPr lang="zh-CN" altLang="en-US" sz="20000" b="1">
                <a:solidFill>
                  <a:schemeClr val="tx1"/>
                </a:solidFill>
                <a:uFillTx/>
                <a:ea typeface="华文隶书" panose="02010800040101010101" charset="-122"/>
              </a:rPr>
              <a:t>   </a:t>
            </a:r>
            <a:r>
              <a:rPr lang="en-US" altLang="zh-CN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“</a:t>
            </a:r>
            <a:r>
              <a:rPr lang="zh-CN" altLang="en-US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花</a:t>
            </a:r>
            <a:r>
              <a:rPr lang="en-US" altLang="zh-CN" sz="20000" b="1">
                <a:solidFill>
                  <a:schemeClr val="accent1">
                    <a:lumMod val="60000"/>
                    <a:lumOff val="40000"/>
                  </a:schemeClr>
                </a:solidFill>
                <a:uFillTx/>
                <a:ea typeface="华文隶书" panose="02010800040101010101" charset="-122"/>
              </a:rPr>
              <a:t>”</a:t>
            </a:r>
            <a:endParaRPr lang="en-US" altLang="zh-CN" sz="20000" b="1">
              <a:solidFill>
                <a:schemeClr val="accent1">
                  <a:lumMod val="60000"/>
                  <a:lumOff val="40000"/>
                </a:schemeClr>
              </a:solidFill>
              <a:uFillTx/>
              <a:ea typeface="华文隶书" panose="02010800040101010101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MVIMG_20230306_1536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2676525" y="-2675255"/>
            <a:ext cx="6840220" cy="12192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TEMPLATE_JOB_ID" val="2"/>
  <p:tag name="KSO_WM_TEMPLATE_OUTLINE_ID" val="15"/>
  <p:tag name="KSO_WM_TEMPLATE_SCENE_ID" val="1"/>
  <p:tag name="KSO_WM_TEMPLATE_TOPIC_DEFAULT" val="1"/>
  <p:tag name="KSO_WM_TEMPLATE_TOPIC_ID" val="2869567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PP_MARK_KEY" val="bb00319e-dfb2-4061-b8c3-32268c7f7aca"/>
  <p:tag name="COMMONDATA" val="eyJoZGlkIjoiOGEwYWJiNWViYTY2MDdkNDNkOTM3ZDYxODVmOWIzOWUifQ=="/>
</p:tagLst>
</file>

<file path=ppt/theme/theme1.xml><?xml version="1.0" encoding="utf-8"?>
<a:theme xmlns:a="http://schemas.openxmlformats.org/drawingml/2006/main" name="包图主题2">
  <a:themeElements>
    <a:clrScheme name="自定义 19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F213B"/>
      </a:accent1>
      <a:accent2>
        <a:srgbClr val="595959"/>
      </a:accent2>
      <a:accent3>
        <a:srgbClr val="DF213B"/>
      </a:accent3>
      <a:accent4>
        <a:srgbClr val="595959"/>
      </a:accent4>
      <a:accent5>
        <a:srgbClr val="DF213B"/>
      </a:accent5>
      <a:accent6>
        <a:srgbClr val="595959"/>
      </a:accent6>
      <a:hlink>
        <a:srgbClr val="DF213B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WPS 演示</Application>
  <PresentationFormat/>
  <Paragraphs>40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等线</vt:lpstr>
      <vt:lpstr>华文隶书</vt:lpstr>
      <vt:lpstr>楷体</vt:lpstr>
      <vt:lpstr>隶书</vt:lpstr>
      <vt:lpstr>Arial Unicode MS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口诀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hp</cp:lastModifiedBy>
  <cp:revision>25</cp:revision>
  <cp:lastPrinted>2021-05-27T08:59:00Z</cp:lastPrinted>
  <dcterms:created xsi:type="dcterms:W3CDTF">2021-05-27T08:59:00Z</dcterms:created>
  <dcterms:modified xsi:type="dcterms:W3CDTF">2023-03-08T04:07:53Z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RubyTemplateID">
    <vt:lpwstr>2</vt:lpwstr>
  </property>
  <property fmtid="{D5CDD505-2E9C-101B-9397-08002B2CF9AE}" pid="7" name="KSOProductBuildVer">
    <vt:lpwstr>2052-11.1.0.12980</vt:lpwstr>
  </property>
  <property fmtid="{D5CDD505-2E9C-101B-9397-08002B2CF9AE}" pid="8" name="ICV">
    <vt:lpwstr>2A43D5BFFA0148E6A8CA27BFF281C94D</vt:lpwstr>
  </property>
</Properties>
</file>