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58" r:id="rId4"/>
    <p:sldId id="284" r:id="rId5"/>
    <p:sldId id="285" r:id="rId6"/>
    <p:sldId id="286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87" r:id="rId15"/>
    <p:sldId id="342" r:id="rId16"/>
    <p:sldId id="271" r:id="rId17"/>
    <p:sldId id="267" r:id="rId18"/>
    <p:sldId id="268" r:id="rId19"/>
    <p:sldId id="312" r:id="rId20"/>
    <p:sldId id="270" r:id="rId22"/>
    <p:sldId id="272" r:id="rId23"/>
    <p:sldId id="278" r:id="rId24"/>
    <p:sldId id="274" r:id="rId25"/>
    <p:sldId id="279" r:id="rId26"/>
    <p:sldId id="327" r:id="rId27"/>
    <p:sldId id="280" r:id="rId28"/>
    <p:sldId id="331" r:id="rId29"/>
    <p:sldId id="332" r:id="rId30"/>
    <p:sldId id="333" r:id="rId31"/>
    <p:sldId id="334" r:id="rId32"/>
    <p:sldId id="335" r:id="rId33"/>
    <p:sldId id="336" r:id="rId34"/>
    <p:sldId id="281" r:id="rId35"/>
    <p:sldId id="315" r:id="rId36"/>
    <p:sldId id="337" r:id="rId37"/>
    <p:sldId id="282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2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作" lastIdx="0" clrIdx="1"/>
  <p:cmAuthor id="0" name="Skyfree" initials="" lastIdx="0" clrIdx="0"/>
  <p:cmAuthor id="3" name="suiyinling" initials="s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2"/>
        <p:guide pos="38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43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2B323-68B3-40F3-8178-B91CBDD7F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2B323-68B3-40F3-8178-B91CBDD7F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image" Target="../media/image19.jpeg"/><Relationship Id="rId4" Type="http://schemas.openxmlformats.org/officeDocument/2006/relationships/tags" Target="../tags/tag94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9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2.xml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9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hdphoto" Target="../media/image29.wdp"/><Relationship Id="rId8" Type="http://schemas.openxmlformats.org/officeDocument/2006/relationships/image" Target="../media/image28.png"/><Relationship Id="rId7" Type="http://schemas.microsoft.com/office/2007/relationships/hdphoto" Target="../media/image27.wdp"/><Relationship Id="rId6" Type="http://schemas.openxmlformats.org/officeDocument/2006/relationships/image" Target="../media/image26.png"/><Relationship Id="rId5" Type="http://schemas.microsoft.com/office/2007/relationships/hdphoto" Target="../media/image25.wdp"/><Relationship Id="rId4" Type="http://schemas.openxmlformats.org/officeDocument/2006/relationships/image" Target="../media/image24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7.xml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.xml"/><Relationship Id="rId4" Type="http://schemas.openxmlformats.org/officeDocument/2006/relationships/image" Target="../media/image30.png"/><Relationship Id="rId3" Type="http://schemas.openxmlformats.org/officeDocument/2006/relationships/tags" Target="../tags/tag119.xml"/><Relationship Id="rId2" Type="http://schemas.openxmlformats.org/officeDocument/2006/relationships/image" Target="../media/image13.png"/><Relationship Id="rId1" Type="http://schemas.openxmlformats.org/officeDocument/2006/relationships/tags" Target="../tags/tag11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5.xml"/><Relationship Id="rId3" Type="http://schemas.openxmlformats.org/officeDocument/2006/relationships/image" Target="../media/image7.jpeg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tags" Target="../tags/tag128.xml"/><Relationship Id="rId2" Type="http://schemas.openxmlformats.org/officeDocument/2006/relationships/image" Target="../media/image31.png"/><Relationship Id="rId1" Type="http://schemas.openxmlformats.org/officeDocument/2006/relationships/tags" Target="../tags/tag12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2.xml"/><Relationship Id="rId6" Type="http://schemas.openxmlformats.org/officeDocument/2006/relationships/image" Target="../media/image40.png"/><Relationship Id="rId5" Type="http://schemas.openxmlformats.org/officeDocument/2006/relationships/tags" Target="../tags/tag131.xml"/><Relationship Id="rId4" Type="http://schemas.openxmlformats.org/officeDocument/2006/relationships/image" Target="../media/image39.png"/><Relationship Id="rId3" Type="http://schemas.openxmlformats.org/officeDocument/2006/relationships/tags" Target="../tags/tag130.xml"/><Relationship Id="rId2" Type="http://schemas.openxmlformats.org/officeDocument/2006/relationships/image" Target="../media/image38.png"/><Relationship Id="rId1" Type="http://schemas.openxmlformats.org/officeDocument/2006/relationships/tags" Target="../tags/tag12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tags" Target="../tags/tag135.xml"/><Relationship Id="rId4" Type="http://schemas.openxmlformats.org/officeDocument/2006/relationships/image" Target="../media/image38.png"/><Relationship Id="rId3" Type="http://schemas.openxmlformats.org/officeDocument/2006/relationships/tags" Target="../tags/tag134.xml"/><Relationship Id="rId2" Type="http://schemas.openxmlformats.org/officeDocument/2006/relationships/image" Target="../media/image40.png"/><Relationship Id="rId1" Type="http://schemas.openxmlformats.org/officeDocument/2006/relationships/tags" Target="../tags/tag13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0.pn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34.jpeg"/><Relationship Id="rId2" Type="http://schemas.openxmlformats.org/officeDocument/2006/relationships/image" Target="../media/image36.jpeg"/><Relationship Id="rId1" Type="http://schemas.openxmlformats.org/officeDocument/2006/relationships/tags" Target="../tags/tag1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7.xml"/><Relationship Id="rId2" Type="http://schemas.openxmlformats.org/officeDocument/2006/relationships/image" Target="../media/image3.jpeg"/><Relationship Id="rId1" Type="http://schemas.openxmlformats.org/officeDocument/2006/relationships/tags" Target="../tags/tag7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12.png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91.xml"/><Relationship Id="rId1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7315" y="1329055"/>
            <a:ext cx="91624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/>
              <a:t>Unit 3  Task </a:t>
            </a:r>
            <a:endParaRPr lang="en-US" altLang="zh-CN" sz="6000" b="1"/>
          </a:p>
          <a:p>
            <a:pPr algn="ctr"/>
            <a:endParaRPr lang="en-US" altLang="zh-CN" sz="6000" b="1"/>
          </a:p>
          <a:p>
            <a:pPr algn="ctr"/>
            <a:r>
              <a:rPr lang="en-US" altLang="zh-CN" sz="6000" b="1"/>
              <a:t>My   hometown</a:t>
            </a:r>
            <a:endParaRPr lang="en-US" altLang="zh-CN" sz="6000" b="1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hings to do"/>
          <p:cNvPicPr>
            <a:picLocks noChangeAspect="1"/>
          </p:cNvPicPr>
          <p:nvPr/>
        </p:nvPicPr>
        <p:blipFill>
          <a:blip r:embed="rId1"/>
          <a:srcRect l="2704" t="16941" r="11225" b="12028"/>
          <a:stretch>
            <a:fillRect/>
          </a:stretch>
        </p:blipFill>
        <p:spPr>
          <a:xfrm>
            <a:off x="228600" y="999490"/>
            <a:ext cx="3828415" cy="2861310"/>
          </a:xfrm>
          <a:prstGeom prst="rect">
            <a:avLst/>
          </a:prstGeom>
        </p:spPr>
      </p:pic>
      <p:pic>
        <p:nvPicPr>
          <p:cNvPr id="3" name="图片 2" descr="鸟鸣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195" y="4262755"/>
            <a:ext cx="3009900" cy="2247900"/>
          </a:xfrm>
          <a:prstGeom prst="rect">
            <a:avLst/>
          </a:prstGeom>
        </p:spPr>
      </p:pic>
      <p:pic>
        <p:nvPicPr>
          <p:cNvPr id="4" name="图片 3" descr="划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150" y="4262755"/>
            <a:ext cx="2992120" cy="2207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2635" y="946150"/>
            <a:ext cx="72764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/>
              <a:t>1. What can John do in his hometown?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2. What can people do in the town centre?</a:t>
            </a:r>
            <a:endParaRPr lang="en-US" altLang="zh-CN" sz="2800" b="1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5790" y="4262120"/>
            <a:ext cx="2995930" cy="2247900"/>
          </a:xfrm>
          <a:prstGeom prst="rect">
            <a:avLst/>
          </a:prstGeom>
        </p:spPr>
      </p:pic>
      <p:cxnSp>
        <p:nvCxnSpPr>
          <p:cNvPr id="21" name="直接箭头连接符 20"/>
          <p:cNvCxnSpPr/>
          <p:nvPr>
            <p:custDataLst>
              <p:tags r:id="rId6"/>
            </p:custDataLst>
          </p:nvPr>
        </p:nvCxnSpPr>
        <p:spPr>
          <a:xfrm>
            <a:off x="989965" y="1991360"/>
            <a:ext cx="493395" cy="230949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7"/>
            </p:custDataLst>
          </p:nvPr>
        </p:nvCxnSpPr>
        <p:spPr>
          <a:xfrm>
            <a:off x="2691130" y="2467610"/>
            <a:ext cx="2723515" cy="17449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8"/>
            </p:custDataLst>
          </p:nvPr>
        </p:nvCxnSpPr>
        <p:spPr>
          <a:xfrm>
            <a:off x="3131820" y="2978785"/>
            <a:ext cx="6117590" cy="11195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28600" y="174625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notes</a:t>
            </a:r>
            <a:endParaRPr lang="en-US" altLang="zh-CN" sz="3600" b="1">
              <a:solidFill>
                <a:schemeClr val="bg2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8275" y="174625"/>
            <a:ext cx="8743950" cy="64516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Why do we make notes before writing?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945" y="3423920"/>
            <a:ext cx="1858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/>
              <a:t>My hometown</a:t>
            </a:r>
            <a:endParaRPr lang="en-US" altLang="zh-CN" sz="2000" b="1"/>
          </a:p>
        </p:txBody>
      </p:sp>
      <p:sp>
        <p:nvSpPr>
          <p:cNvPr id="4" name="左大括号 3"/>
          <p:cNvSpPr/>
          <p:nvPr/>
        </p:nvSpPr>
        <p:spPr>
          <a:xfrm>
            <a:off x="2042795" y="1764665"/>
            <a:ext cx="673735" cy="4025265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53385" y="1602740"/>
            <a:ext cx="1482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Hometown</a:t>
            </a:r>
            <a:endParaRPr lang="en-US" altLang="zh-CN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2953385" y="3560445"/>
            <a:ext cx="1457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My house</a:t>
            </a:r>
            <a:endParaRPr lang="en-US" altLang="zh-CN" sz="2000" b="1"/>
          </a:p>
        </p:txBody>
      </p:sp>
      <p:sp>
        <p:nvSpPr>
          <p:cNvPr id="7" name="文本框 6"/>
          <p:cNvSpPr txBox="1"/>
          <p:nvPr/>
        </p:nvSpPr>
        <p:spPr>
          <a:xfrm>
            <a:off x="2820670" y="5518150"/>
            <a:ext cx="174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Things to do</a:t>
            </a:r>
            <a:endParaRPr lang="en-US" altLang="zh-CN" sz="2000" b="1"/>
          </a:p>
        </p:txBody>
      </p:sp>
      <p:sp>
        <p:nvSpPr>
          <p:cNvPr id="9" name="文本框 8"/>
          <p:cNvSpPr txBox="1"/>
          <p:nvPr/>
        </p:nvSpPr>
        <p:spPr>
          <a:xfrm>
            <a:off x="4915535" y="925830"/>
            <a:ext cx="51003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How many families live there?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What do people do there?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3. What are the local people like?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4. How do people go to the town centre?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38065" y="2862580"/>
            <a:ext cx="50184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Where do I live?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Where is my house?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3. How many floors are there in my house?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4. How is the environment (</a:t>
            </a:r>
            <a:r>
              <a:rPr lang="zh-CN" altLang="en-US" b="1">
                <a:sym typeface="+mn-ea"/>
              </a:rPr>
              <a:t>环境</a:t>
            </a:r>
            <a:r>
              <a:rPr lang="en-US" altLang="zh-CN" b="1">
                <a:sym typeface="+mn-ea"/>
              </a:rPr>
              <a:t>)? </a:t>
            </a:r>
            <a:endParaRPr lang="en-US" altLang="zh-CN" b="1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75555" y="5233035"/>
            <a:ext cx="5064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What can I do in my hometown?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What can people do in the town centre?</a:t>
            </a:r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10430" y="1014730"/>
            <a:ext cx="111760" cy="1576070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761865" y="2975610"/>
            <a:ext cx="76200" cy="1603375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822190" y="5340985"/>
            <a:ext cx="76200" cy="875030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052830" y="2882900"/>
            <a:ext cx="10563225" cy="175323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Making notes helps us organize our ideas well(</a:t>
            </a:r>
            <a:r>
              <a:rPr lang="zh-CN" altLang="en-US" sz="3600" b="1">
                <a:solidFill>
                  <a:schemeClr val="bg2"/>
                </a:solidFill>
              </a:rPr>
              <a:t>整理思路</a:t>
            </a:r>
            <a:r>
              <a:rPr lang="en-US" altLang="zh-CN" sz="3600" b="1">
                <a:solidFill>
                  <a:schemeClr val="bg2"/>
                </a:solidFill>
              </a:rPr>
              <a:t>)and list the main ideas(</a:t>
            </a:r>
            <a:r>
              <a:rPr lang="zh-CN" altLang="en-US" sz="3600" b="1">
                <a:solidFill>
                  <a:schemeClr val="bg2"/>
                </a:solidFill>
              </a:rPr>
              <a:t>列出要点</a:t>
            </a:r>
            <a:r>
              <a:rPr lang="en-US" altLang="zh-CN" sz="3600" b="1">
                <a:solidFill>
                  <a:schemeClr val="bg2"/>
                </a:solidFill>
              </a:rPr>
              <a:t>) of this script.</a:t>
            </a:r>
            <a:endParaRPr lang="en-US" altLang="zh-CN" sz="3600" b="1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/>
      <p:bldP spid="3" grpId="1"/>
      <p:bldP spid="4" grpId="0" animBg="1"/>
      <p:bldP spid="4" grpId="1" animBg="1"/>
      <p:bldP spid="5" grpId="0"/>
      <p:bldP spid="5" grpId="1"/>
      <p:bldP spid="14" grpId="0" bldLvl="0" animBg="1"/>
      <p:bldP spid="14" grpId="1" animBg="1"/>
      <p:bldP spid="9" grpId="0"/>
      <p:bldP spid="9" grpId="1"/>
      <p:bldP spid="6" grpId="0"/>
      <p:bldP spid="6" grpId="1"/>
      <p:bldP spid="15" grpId="0" bldLvl="0" animBg="1"/>
      <p:bldP spid="15" grpId="1" animBg="1"/>
      <p:bldP spid="11" grpId="0"/>
      <p:bldP spid="11" grpId="1"/>
      <p:bldP spid="7" grpId="0"/>
      <p:bldP spid="7" grpId="1"/>
      <p:bldP spid="16" grpId="0" bldLvl="0" animBg="1"/>
      <p:bldP spid="16" grpId="1" animBg="1"/>
      <p:bldP spid="13" grpId="0"/>
      <p:bldP spid="13" grpId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notes"/>
          <p:cNvPicPr>
            <a:picLocks noChangeAspect="1"/>
          </p:cNvPicPr>
          <p:nvPr/>
        </p:nvPicPr>
        <p:blipFill>
          <a:blip r:embed="rId1"/>
          <a:srcRect l="3701" t="1181" r="3701" b="1181"/>
          <a:stretch>
            <a:fillRect/>
          </a:stretch>
        </p:blipFill>
        <p:spPr>
          <a:xfrm>
            <a:off x="387350" y="1456690"/>
            <a:ext cx="4234815" cy="4686935"/>
          </a:xfrm>
          <a:prstGeom prst="rect">
            <a:avLst/>
          </a:prstGeom>
        </p:spPr>
      </p:pic>
      <p:pic>
        <p:nvPicPr>
          <p:cNvPr id="7" name="图片 6" descr="范文"/>
          <p:cNvPicPr>
            <a:picLocks noChangeAspect="1"/>
          </p:cNvPicPr>
          <p:nvPr/>
        </p:nvPicPr>
        <p:blipFill>
          <a:blip r:embed="rId2"/>
          <a:srcRect t="624" r="1698" b="11334"/>
          <a:stretch>
            <a:fillRect/>
          </a:stretch>
        </p:blipFill>
        <p:spPr>
          <a:xfrm>
            <a:off x="5059680" y="1962785"/>
            <a:ext cx="6875145" cy="3674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05280" y="372110"/>
            <a:ext cx="1539240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</a:rPr>
              <a:t>notes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61935" y="303530"/>
            <a:ext cx="1757680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</a:rPr>
              <a:t>script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10" name="下弧形箭头 9"/>
          <p:cNvSpPr/>
          <p:nvPr/>
        </p:nvSpPr>
        <p:spPr>
          <a:xfrm>
            <a:off x="3255010" y="1010285"/>
            <a:ext cx="4845685" cy="7556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5860" y="811530"/>
            <a:ext cx="1530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How</a:t>
            </a:r>
            <a:r>
              <a:rPr lang="zh-CN" altLang="en-US" sz="3600" b="1"/>
              <a:t>？</a:t>
            </a:r>
            <a:endParaRPr lang="zh-CN" altLang="en-US" sz="36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1" grpId="0"/>
      <p:bldP spid="10" grpId="0" animBg="1"/>
      <p:bldP spid="11" grpId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范文"/>
          <p:cNvPicPr>
            <a:picLocks noChangeAspect="1"/>
          </p:cNvPicPr>
          <p:nvPr/>
        </p:nvPicPr>
        <p:blipFill>
          <a:blip r:embed="rId1"/>
          <a:srcRect l="3022" t="3492" r="2526" b="9977"/>
          <a:stretch>
            <a:fillRect/>
          </a:stretch>
        </p:blipFill>
        <p:spPr>
          <a:xfrm>
            <a:off x="2954020" y="872490"/>
            <a:ext cx="9084310" cy="53854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1335" y="878840"/>
            <a:ext cx="7437120" cy="50990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1335" y="4899025"/>
            <a:ext cx="7437120" cy="875030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9720" y="863600"/>
            <a:ext cx="2381250" cy="1515110"/>
            <a:chOff x="12797" y="1043"/>
            <a:chExt cx="3530" cy="1200"/>
          </a:xfrm>
        </p:grpSpPr>
        <p:sp>
          <p:nvSpPr>
            <p:cNvPr id="7" name="圆角矩形标注 6"/>
            <p:cNvSpPr/>
            <p:nvPr/>
          </p:nvSpPr>
          <p:spPr>
            <a:xfrm>
              <a:off x="12806" y="1043"/>
              <a:ext cx="3401" cy="803"/>
            </a:xfrm>
            <a:prstGeom prst="wedgeRoundRectCallout">
              <a:avLst>
                <a:gd name="adj1" fmla="val 63821"/>
                <a:gd name="adj2" fmla="val 35180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</a:t>
              </a:r>
              <a:endParaRPr lang="en-US" altLang="zh-CN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797" y="1057"/>
              <a:ext cx="3530" cy="11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800" b="1">
                  <a:solidFill>
                    <a:schemeClr val="bg2"/>
                  </a:solidFill>
                </a:rPr>
                <a:t>Introduction(</a:t>
              </a:r>
              <a:r>
                <a:rPr lang="zh-CN" altLang="en-US" sz="2800" b="1">
                  <a:solidFill>
                    <a:schemeClr val="bg2"/>
                  </a:solidFill>
                </a:rPr>
                <a:t>介绍</a:t>
              </a:r>
              <a:r>
                <a:rPr lang="en-US" altLang="zh-CN" sz="2800" b="1">
                  <a:solidFill>
                    <a:schemeClr val="bg2"/>
                  </a:solidFill>
                </a:rPr>
                <a:t>)   </a:t>
              </a:r>
              <a:endParaRPr lang="en-US" altLang="zh-CN" sz="2800" b="1">
                <a:solidFill>
                  <a:schemeClr val="bg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7515" y="3986530"/>
            <a:ext cx="2745740" cy="1195406"/>
            <a:chOff x="577" y="7783"/>
            <a:chExt cx="3630" cy="889"/>
          </a:xfrm>
        </p:grpSpPr>
        <p:sp>
          <p:nvSpPr>
            <p:cNvPr id="15" name="圆角矩形标注 14"/>
            <p:cNvSpPr/>
            <p:nvPr/>
          </p:nvSpPr>
          <p:spPr>
            <a:xfrm>
              <a:off x="592" y="7783"/>
              <a:ext cx="2839" cy="889"/>
            </a:xfrm>
            <a:prstGeom prst="wedgeRoundRectCallout">
              <a:avLst>
                <a:gd name="adj1" fmla="val 57960"/>
                <a:gd name="adj2" fmla="val 72159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" y="7854"/>
              <a:ext cx="3630" cy="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</a:rPr>
                <a:t>Conclusion</a:t>
              </a:r>
              <a:endParaRPr lang="en-US" altLang="zh-CN" sz="2800" b="1">
                <a:solidFill>
                  <a:schemeClr val="bg2"/>
                </a:solidFill>
              </a:endParaRPr>
            </a:p>
            <a:p>
              <a:r>
                <a:rPr lang="zh-CN" altLang="en-US" sz="2800" b="1">
                  <a:solidFill>
                    <a:schemeClr val="bg2"/>
                  </a:solidFill>
                </a:rPr>
                <a:t>（总结）</a:t>
              </a:r>
              <a:endParaRPr lang="zh-CN" altLang="en-US" sz="2800" b="1">
                <a:solidFill>
                  <a:schemeClr val="bg2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58750" y="123190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script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0980" y="1860550"/>
            <a:ext cx="2539365" cy="213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3180"/>
              </a:lnSpc>
            </a:pPr>
            <a:r>
              <a:rPr lang="en-US" altLang="zh-CN" sz="2400" b="1">
                <a:highlight>
                  <a:srgbClr val="FFFF00"/>
                </a:highlight>
              </a:rPr>
              <a:t>greeting</a:t>
            </a:r>
            <a:r>
              <a:rPr lang="zh-CN" altLang="en-US" sz="2400" b="1">
                <a:highlight>
                  <a:srgbClr val="FFFF00"/>
                </a:highlight>
              </a:rPr>
              <a:t>（问候）</a:t>
            </a:r>
            <a:r>
              <a:rPr lang="en-US" altLang="zh-CN" sz="2400" b="1">
                <a:highlight>
                  <a:srgbClr val="FFFF00"/>
                </a:highlight>
              </a:rPr>
              <a:t> and the purpose(</a:t>
            </a:r>
            <a:r>
              <a:rPr lang="zh-CN" altLang="en-US" sz="2400" b="1">
                <a:highlight>
                  <a:srgbClr val="FFFF00"/>
                </a:highlight>
              </a:rPr>
              <a:t>目的</a:t>
            </a:r>
            <a:r>
              <a:rPr lang="en-US" altLang="zh-CN" sz="2400" b="1">
                <a:highlight>
                  <a:srgbClr val="FFFF00"/>
                </a:highlight>
              </a:rPr>
              <a:t>) of making this video</a:t>
            </a:r>
            <a:endParaRPr lang="en-US" altLang="zh-CN" sz="2400" b="1">
              <a:highlight>
                <a:srgbClr val="FFFF00"/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7515" y="5160645"/>
            <a:ext cx="2243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 b="1">
                <a:highlight>
                  <a:srgbClr val="FFFF00"/>
                </a:highlight>
              </a:rPr>
              <a:t>John’s feelings,</a:t>
            </a:r>
            <a:r>
              <a:rPr lang="en-US" altLang="zh-CN" sz="2400" b="1">
                <a:highlight>
                  <a:srgbClr val="FFFF00"/>
                </a:highlight>
              </a:rPr>
              <a:t>hope and invitation</a:t>
            </a:r>
            <a:r>
              <a:rPr lang="zh-CN" altLang="en-US" sz="2400" b="1">
                <a:highlight>
                  <a:srgbClr val="FFFF00"/>
                </a:highlight>
              </a:rPr>
              <a:t>（邀请）</a:t>
            </a:r>
            <a:r>
              <a:rPr lang="en-US" altLang="zh-CN" sz="2400" b="1">
                <a:highlight>
                  <a:srgbClr val="FFFF00"/>
                </a:highlight>
              </a:rPr>
              <a:t>.</a:t>
            </a:r>
            <a:endParaRPr lang="en-US" altLang="zh-CN" sz="2400" b="1">
              <a:highlight>
                <a:srgbClr val="FFFF00"/>
              </a:highlight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3822065" y="1950085"/>
            <a:ext cx="7639685" cy="64516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Are they nessary</a:t>
            </a:r>
            <a:r>
              <a:rPr lang="zh-CN" altLang="en-US" sz="3600" b="1">
                <a:solidFill>
                  <a:schemeClr val="bg2"/>
                </a:solidFill>
              </a:rPr>
              <a:t>（它们必要吗）</a:t>
            </a:r>
            <a:r>
              <a:rPr lang="en-US" altLang="zh-CN" sz="3600" b="1">
                <a:solidFill>
                  <a:schemeClr val="bg2"/>
                </a:solidFill>
              </a:rPr>
              <a:t>?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738505" y="3136265"/>
            <a:ext cx="11299825" cy="119888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Add an introdution</a:t>
            </a:r>
            <a:r>
              <a:rPr lang="zh-CN" altLang="en-US" sz="3600" b="1">
                <a:solidFill>
                  <a:schemeClr val="bg2"/>
                </a:solidFill>
              </a:rPr>
              <a:t>（介绍）</a:t>
            </a:r>
            <a:r>
              <a:rPr lang="en-US" altLang="zh-CN" sz="3600" b="1">
                <a:solidFill>
                  <a:schemeClr val="bg2"/>
                </a:solidFill>
              </a:rPr>
              <a:t> and a conclusion</a:t>
            </a:r>
            <a:r>
              <a:rPr lang="zh-CN" altLang="en-US" sz="3600" b="1">
                <a:solidFill>
                  <a:schemeClr val="bg2"/>
                </a:solidFill>
              </a:rPr>
              <a:t>（总结）</a:t>
            </a:r>
            <a:r>
              <a:rPr lang="en-US" altLang="zh-CN" sz="3600" b="1">
                <a:solidFill>
                  <a:schemeClr val="bg2"/>
                </a:solidFill>
              </a:rPr>
              <a:t> to make the script more complete</a:t>
            </a:r>
            <a:r>
              <a:rPr lang="zh-CN" altLang="en-US" sz="3600" b="1">
                <a:solidFill>
                  <a:schemeClr val="bg2"/>
                </a:solidFill>
              </a:rPr>
              <a:t>（完整）</a:t>
            </a:r>
            <a:r>
              <a:rPr lang="en-US" altLang="zh-CN" sz="3600" b="1">
                <a:solidFill>
                  <a:schemeClr val="bg2"/>
                </a:solidFill>
              </a:rPr>
              <a:t>.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9720" y="863600"/>
            <a:ext cx="1384300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Para 1</a:t>
            </a:r>
            <a:endParaRPr lang="en-US" altLang="zh-CN" sz="28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3050" y="4906010"/>
            <a:ext cx="1384300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Para 4</a:t>
            </a:r>
            <a:endParaRPr lang="en-US" altLang="zh-CN" sz="2800" b="1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10" grpId="1" animBg="1"/>
      <p:bldP spid="19" grpId="0" bldLvl="0" animBg="1"/>
      <p:bldP spid="19" grpId="1" animBg="1"/>
      <p:bldP spid="20" grpId="0" bldLvl="0" animBg="1"/>
      <p:bldP spid="20" grpId="1" animBg="1"/>
      <p:bldP spid="17" grpId="0"/>
      <p:bldP spid="18" grpId="0"/>
      <p:bldP spid="3" grpId="0" bldLvl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范文"/>
          <p:cNvPicPr>
            <a:picLocks noChangeAspect="1"/>
          </p:cNvPicPr>
          <p:nvPr/>
        </p:nvPicPr>
        <p:blipFill>
          <a:blip r:embed="rId1"/>
          <a:srcRect l="3022" t="3492" r="2526" b="9977"/>
          <a:stretch>
            <a:fillRect/>
          </a:stretch>
        </p:blipFill>
        <p:spPr>
          <a:xfrm>
            <a:off x="2188210" y="1065530"/>
            <a:ext cx="8862695" cy="4846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7745" y="1065530"/>
            <a:ext cx="7331710" cy="48450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745" y="1621155"/>
            <a:ext cx="8679180" cy="2979420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7745" y="4671695"/>
            <a:ext cx="7271385" cy="80454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04470" y="814705"/>
            <a:ext cx="1983058" cy="509905"/>
            <a:chOff x="12797" y="1043"/>
            <a:chExt cx="3452" cy="803"/>
          </a:xfrm>
        </p:grpSpPr>
        <p:sp>
          <p:nvSpPr>
            <p:cNvPr id="7" name="圆角矩形标注 6"/>
            <p:cNvSpPr/>
            <p:nvPr/>
          </p:nvSpPr>
          <p:spPr>
            <a:xfrm>
              <a:off x="12806" y="1043"/>
              <a:ext cx="3343" cy="803"/>
            </a:xfrm>
            <a:prstGeom prst="wedgeRoundRectCallout">
              <a:avLst>
                <a:gd name="adj1" fmla="val 47795"/>
                <a:gd name="adj2" fmla="val 78518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</a:t>
              </a:r>
              <a:endParaRPr lang="en-US" altLang="zh-CN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797" y="1057"/>
              <a:ext cx="345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Introduction   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8750" y="2404745"/>
            <a:ext cx="2119630" cy="610870"/>
            <a:chOff x="448" y="4029"/>
            <a:chExt cx="3338" cy="962"/>
          </a:xfrm>
        </p:grpSpPr>
        <p:sp>
          <p:nvSpPr>
            <p:cNvPr id="11" name="圆角矩形标注 10"/>
            <p:cNvSpPr/>
            <p:nvPr/>
          </p:nvSpPr>
          <p:spPr>
            <a:xfrm>
              <a:off x="448" y="4029"/>
              <a:ext cx="2928" cy="962"/>
            </a:xfrm>
            <a:prstGeom prst="wedgeRoundRectCallout">
              <a:avLst>
                <a:gd name="adj1" fmla="val 57617"/>
                <a:gd name="adj2" fmla="val 89923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" y="4147"/>
              <a:ext cx="319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Main body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8750" y="4262755"/>
            <a:ext cx="2179955" cy="564515"/>
            <a:chOff x="577" y="7783"/>
            <a:chExt cx="3337" cy="889"/>
          </a:xfrm>
        </p:grpSpPr>
        <p:sp>
          <p:nvSpPr>
            <p:cNvPr id="15" name="圆角矩形标注 14"/>
            <p:cNvSpPr/>
            <p:nvPr/>
          </p:nvSpPr>
          <p:spPr>
            <a:xfrm>
              <a:off x="592" y="7783"/>
              <a:ext cx="2839" cy="889"/>
            </a:xfrm>
            <a:prstGeom prst="wedgeRoundRectCallout">
              <a:avLst>
                <a:gd name="adj1" fmla="val 57960"/>
                <a:gd name="adj2" fmla="val 72159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" y="7854"/>
              <a:ext cx="33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Conclusion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58750" y="123190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script</a:t>
            </a:r>
            <a:endParaRPr lang="en-US" altLang="zh-CN" sz="3600" b="1">
              <a:solidFill>
                <a:schemeClr val="bg2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bldLvl="0" animBg="1"/>
      <p:bldP spid="5" grpId="1" animBg="1"/>
      <p:bldP spid="6" grpId="1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范文"/>
          <p:cNvPicPr>
            <a:picLocks noChangeAspect="1"/>
          </p:cNvPicPr>
          <p:nvPr/>
        </p:nvPicPr>
        <p:blipFill>
          <a:blip r:embed="rId1"/>
          <a:srcRect l="2896" r="3879" b="14996"/>
          <a:stretch>
            <a:fillRect/>
          </a:stretch>
        </p:blipFill>
        <p:spPr>
          <a:xfrm>
            <a:off x="407670" y="2004695"/>
            <a:ext cx="8663305" cy="4714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99335" y="162560"/>
            <a:ext cx="81387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u="sng"/>
              <a:t>Read and answer:</a:t>
            </a:r>
            <a:endParaRPr lang="en-US" altLang="zh-CN" sz="3200" b="1"/>
          </a:p>
          <a:p>
            <a:r>
              <a:rPr lang="en-US" altLang="zh-CN" sz="3200" b="1"/>
              <a:t>Does the script include</a:t>
            </a:r>
            <a:r>
              <a:rPr lang="zh-CN" altLang="en-US" sz="3200" b="1"/>
              <a:t>（包含）</a:t>
            </a:r>
            <a:r>
              <a:rPr lang="en-US" altLang="zh-CN" sz="3200" b="1"/>
              <a:t> the main points</a:t>
            </a:r>
            <a:r>
              <a:rPr lang="zh-CN" altLang="en-US" sz="3200" b="1"/>
              <a:t>（要点）</a:t>
            </a:r>
            <a:r>
              <a:rPr lang="en-US" altLang="zh-CN" sz="3200" b="1"/>
              <a:t> of the notes?</a:t>
            </a:r>
            <a:endParaRPr lang="en-US" altLang="zh-CN" sz="32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58750" y="838835"/>
            <a:ext cx="11210290" cy="2484120"/>
            <a:chOff x="250" y="1363"/>
            <a:chExt cx="17654" cy="3912"/>
          </a:xfrm>
        </p:grpSpPr>
        <p:pic>
          <p:nvPicPr>
            <p:cNvPr id="2" name="图片 1" descr="范文"/>
            <p:cNvPicPr>
              <a:picLocks noChangeAspect="1"/>
            </p:cNvPicPr>
            <p:nvPr/>
          </p:nvPicPr>
          <p:blipFill>
            <a:blip r:embed="rId1"/>
            <a:srcRect l="3103" t="12562" r="4267" b="60272"/>
            <a:stretch>
              <a:fillRect/>
            </a:stretch>
          </p:blipFill>
          <p:spPr>
            <a:xfrm>
              <a:off x="250" y="2185"/>
              <a:ext cx="17655" cy="309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50" y="1363"/>
              <a:ext cx="2180" cy="82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</a:rPr>
                <a:t>Para 2</a:t>
              </a:r>
              <a:endParaRPr lang="en-US" altLang="zh-CN" sz="2800" b="1">
                <a:solidFill>
                  <a:schemeClr val="tx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847715" y="3467100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52770" y="3927475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95135" y="4848225"/>
            <a:ext cx="407670" cy="468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58125" y="4387850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37375" y="5530850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8750" y="174625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script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2595" y="3375660"/>
            <a:ext cx="8096250" cy="3152775"/>
            <a:chOff x="578" y="5269"/>
            <a:chExt cx="12750" cy="4965"/>
          </a:xfrm>
        </p:grpSpPr>
        <p:grpSp>
          <p:nvGrpSpPr>
            <p:cNvPr id="9" name="组合 8"/>
            <p:cNvGrpSpPr/>
            <p:nvPr/>
          </p:nvGrpSpPr>
          <p:grpSpPr>
            <a:xfrm>
              <a:off x="888" y="5269"/>
              <a:ext cx="12231" cy="3537"/>
              <a:chOff x="4651" y="4508"/>
              <a:chExt cx="12231" cy="330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651" y="5607"/>
                <a:ext cx="2295" cy="5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My house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左大括号 20"/>
              <p:cNvSpPr/>
              <p:nvPr/>
            </p:nvSpPr>
            <p:spPr>
              <a:xfrm>
                <a:off x="7155" y="4686"/>
                <a:ext cx="120" cy="2525"/>
              </a:xfrm>
              <a:prstGeom prst="leftBrace">
                <a:avLst>
                  <a:gd name="adj1" fmla="val 273949"/>
                  <a:gd name="adj2" fmla="val 50000"/>
                </a:avLst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619" y="4508"/>
                <a:ext cx="9263" cy="3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1. Where does John live?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2. Where is his house?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3. How many floors are there in his house?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4. How is the environment (</a:t>
                </a:r>
                <a:r>
                  <a:rPr lang="zh-CN" altLang="en-US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环境</a:t>
                </a:r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  <a:sym typeface="+mn-ea"/>
                  </a:rPr>
                  <a:t>)? 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78" y="8636"/>
              <a:ext cx="12750" cy="1598"/>
              <a:chOff x="4700" y="8241"/>
              <a:chExt cx="12750" cy="1598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700" y="8690"/>
                <a:ext cx="275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000" b="1"/>
                  <a:t>Things to do</a:t>
                </a:r>
                <a:endParaRPr lang="en-US" altLang="zh-CN" sz="2000" b="1"/>
              </a:p>
            </p:txBody>
          </p:sp>
          <p:sp>
            <p:nvSpPr>
              <p:cNvPr id="25" name="左大括号 24"/>
              <p:cNvSpPr/>
              <p:nvPr/>
            </p:nvSpPr>
            <p:spPr>
              <a:xfrm>
                <a:off x="7499" y="8315"/>
                <a:ext cx="120" cy="1378"/>
              </a:xfrm>
              <a:prstGeom prst="leftBrace">
                <a:avLst>
                  <a:gd name="adj1" fmla="val 273949"/>
                  <a:gd name="adj2" fmla="val 50000"/>
                </a:avLst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907" y="8241"/>
                <a:ext cx="9543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sym typeface="+mn-ea"/>
                  </a:rPr>
                  <a:t>1. What can he do in his hometown?</a:t>
                </a:r>
                <a:endParaRPr lang="en-US" altLang="zh-CN" sz="2000" b="1"/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000" b="1">
                    <a:sym typeface="+mn-ea"/>
                  </a:rPr>
                  <a:t>2. What can people do in the town centre?</a:t>
                </a:r>
                <a:endParaRPr lang="en-US" altLang="zh-CN" sz="2000" b="1">
                  <a:sym typeface="+mn-ea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58750" y="826770"/>
            <a:ext cx="11301730" cy="2493010"/>
            <a:chOff x="423" y="329"/>
            <a:chExt cx="17798" cy="3926"/>
          </a:xfrm>
        </p:grpSpPr>
        <p:pic>
          <p:nvPicPr>
            <p:cNvPr id="2" name="图片 1" descr="范文"/>
            <p:cNvPicPr>
              <a:picLocks noChangeAspect="1"/>
            </p:cNvPicPr>
            <p:nvPr/>
          </p:nvPicPr>
          <p:blipFill>
            <a:blip r:embed="rId1"/>
            <a:srcRect l="2842" t="40106" r="3491" b="32517"/>
            <a:stretch>
              <a:fillRect/>
            </a:stretch>
          </p:blipFill>
          <p:spPr>
            <a:xfrm>
              <a:off x="423" y="1151"/>
              <a:ext cx="17798" cy="310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23" y="329"/>
              <a:ext cx="2138" cy="82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tx1"/>
                  </a:solidFill>
                </a:rPr>
                <a:t>Para 3</a:t>
              </a:r>
              <a:endParaRPr lang="en-US" altLang="zh-CN" sz="2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1615" y="3189605"/>
            <a:ext cx="9246870" cy="3569970"/>
            <a:chOff x="349" y="5023"/>
            <a:chExt cx="14562" cy="5622"/>
          </a:xfrm>
        </p:grpSpPr>
        <p:grpSp>
          <p:nvGrpSpPr>
            <p:cNvPr id="6" name="组合 5"/>
            <p:cNvGrpSpPr/>
            <p:nvPr/>
          </p:nvGrpSpPr>
          <p:grpSpPr>
            <a:xfrm>
              <a:off x="516" y="5023"/>
              <a:ext cx="13370" cy="3633"/>
              <a:chOff x="4651" y="1319"/>
              <a:chExt cx="13370" cy="3633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4651" y="2524"/>
                <a:ext cx="413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/>
                  <a:t>Hometown</a:t>
                </a:r>
                <a:endParaRPr lang="en-US" altLang="zh-CN" sz="2800" b="1"/>
              </a:p>
            </p:txBody>
          </p:sp>
          <p:sp>
            <p:nvSpPr>
              <p:cNvPr id="8" name="左大括号 7"/>
              <p:cNvSpPr/>
              <p:nvPr/>
            </p:nvSpPr>
            <p:spPr>
              <a:xfrm>
                <a:off x="7858" y="1458"/>
                <a:ext cx="295" cy="3231"/>
              </a:xfrm>
              <a:prstGeom prst="leftBrace">
                <a:avLst>
                  <a:gd name="adj1" fmla="val 273949"/>
                  <a:gd name="adj2" fmla="val 50000"/>
                </a:avLst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380" y="1319"/>
                <a:ext cx="9641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1. How many families live there?</a:t>
                </a:r>
                <a:endParaRPr lang="en-US" altLang="zh-CN" sz="2400" b="1"/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2. What do people do there?</a:t>
                </a:r>
                <a:endParaRPr lang="en-US" altLang="zh-CN" sz="2400" b="1"/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3. What are the local people like?</a:t>
                </a:r>
                <a:endParaRPr lang="en-US" altLang="zh-CN" sz="2400" b="1"/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4. How do people go to the town centre?</a:t>
                </a:r>
                <a:endParaRPr lang="en-US" altLang="zh-CN" sz="2400" b="1">
                  <a:sym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49" y="8401"/>
              <a:ext cx="14563" cy="2245"/>
              <a:chOff x="4700" y="8213"/>
              <a:chExt cx="11019" cy="224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00" y="8822"/>
                <a:ext cx="30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/>
                  <a:t>Things to do</a:t>
                </a:r>
                <a:endParaRPr lang="en-US" altLang="zh-CN" sz="2800" b="1"/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7521" y="8468"/>
                <a:ext cx="91" cy="1724"/>
              </a:xfrm>
              <a:prstGeom prst="leftBrace">
                <a:avLst>
                  <a:gd name="adj1" fmla="val 273949"/>
                  <a:gd name="adj2" fmla="val 50000"/>
                </a:avLst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240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744" y="8213"/>
                <a:ext cx="7975" cy="22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1. What can he do in his hometown?</a:t>
                </a:r>
                <a:endParaRPr lang="en-US" altLang="zh-CN" sz="2400" b="1"/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>
                    <a:sym typeface="+mn-ea"/>
                  </a:rPr>
                  <a:t>2. What can people do in the town centre?</a:t>
                </a:r>
                <a:endParaRPr lang="en-US" altLang="zh-CN" sz="2400" b="1">
                  <a:sym typeface="+mn-ea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7640320" y="3385185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1210" y="3848735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48270" y="4460240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7610" y="5020310"/>
            <a:ext cx="344805" cy="419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62415" y="6033135"/>
            <a:ext cx="344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58750" y="174625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script</a:t>
            </a:r>
            <a:endParaRPr lang="en-US" altLang="zh-CN" sz="3600" b="1">
              <a:solidFill>
                <a:schemeClr val="bg2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1" grpId="0"/>
      <p:bldP spid="11" grpId="1"/>
      <p:bldP spid="16" grpId="0"/>
      <p:bldP spid="16" grpId="1"/>
      <p:bldP spid="17" grpId="0"/>
      <p:bldP spid="17" grpId="1"/>
      <p:bldP spid="18" grpId="0"/>
      <p:bldP spid="18" grpId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054"/>
            <a:ext cx="12337259" cy="68796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95160" y="475680"/>
            <a:ext cx="11177815" cy="60548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72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06"/>
          <a:stretch>
            <a:fillRect/>
          </a:stretch>
        </p:blipFill>
        <p:spPr>
          <a:xfrm>
            <a:off x="718181" y="477207"/>
            <a:ext cx="11154794" cy="60196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22051"/>
          <a:stretch>
            <a:fillRect/>
          </a:stretch>
        </p:blipFill>
        <p:spPr>
          <a:xfrm>
            <a:off x="0" y="153936"/>
            <a:ext cx="6347245" cy="66920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22383" y="95528"/>
            <a:ext cx="9430716" cy="1481021"/>
            <a:chOff x="2442259" y="114717"/>
            <a:chExt cx="9430716" cy="148102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198" r="38356"/>
            <a:stretch>
              <a:fillRect/>
            </a:stretch>
          </p:blipFill>
          <p:spPr>
            <a:xfrm>
              <a:off x="2442259" y="114717"/>
              <a:ext cx="9430716" cy="148102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224859" y="361144"/>
              <a:ext cx="694816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i="1" kern="100">
                  <a:solidFill>
                    <a:srgbClr val="C00000"/>
                  </a:solidFill>
                  <a:latin typeface="Corbel" panose="020B0503020204020204" pitchFamily="34" charset="0"/>
                  <a:ea typeface="宋体" panose="02010600030101010101" pitchFamily="2" charset="-122"/>
                </a:rPr>
                <a:t>How many parts </a:t>
              </a:r>
              <a:r>
                <a:rPr lang="en-US" altLang="zh-CN" sz="2800" b="1" i="1" kern="100">
                  <a:latin typeface="Corbel" panose="020B0503020204020204" pitchFamily="34" charset="0"/>
                  <a:ea typeface="宋体" panose="02010600030101010101" pitchFamily="2" charset="-122"/>
                </a:rPr>
                <a:t>can we divide the note into? What is each part talking about? </a:t>
              </a:r>
              <a:endParaRPr lang="zh-CN" altLang="zh-CN" sz="2800" b="1" i="1" kern="100">
                <a:latin typeface="Corbel" panose="020B0503020204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矩形: 圆角 17"/>
          <p:cNvSpPr/>
          <p:nvPr/>
        </p:nvSpPr>
        <p:spPr>
          <a:xfrm>
            <a:off x="6544741" y="2474259"/>
            <a:ext cx="5090169" cy="3038725"/>
          </a:xfrm>
          <a:prstGeom prst="roundRect">
            <a:avLst/>
          </a:prstGeom>
          <a:solidFill>
            <a:schemeClr val="bg1">
              <a:alpha val="81000"/>
            </a:schemeClr>
          </a:solidFill>
          <a:ln w="38100" cmpd="sng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458492" y="3663710"/>
            <a:ext cx="1672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Corbel" panose="020B0503020204020204" pitchFamily="34" charset="0"/>
              </a:rPr>
              <a:t>Three parts</a:t>
            </a:r>
            <a:endParaRPr lang="zh-CN" altLang="en-US" sz="2400" b="1" i="1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8063479" y="2894377"/>
            <a:ext cx="324149" cy="2057399"/>
          </a:xfrm>
          <a:prstGeom prst="leftBrac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/>
                </a:gs>
                <a:gs pos="83000">
                  <a:srgbClr val="C00000"/>
                </a:gs>
                <a:gs pos="100000">
                  <a:srgbClr val="C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6192" y="1616368"/>
            <a:ext cx="11274425" cy="1703070"/>
            <a:chOff x="366192" y="1616368"/>
            <a:chExt cx="11274425" cy="1703070"/>
          </a:xfrm>
        </p:grpSpPr>
        <p:sp>
          <p:nvSpPr>
            <p:cNvPr id="115" name="矩形: 圆角 114"/>
            <p:cNvSpPr/>
            <p:nvPr/>
          </p:nvSpPr>
          <p:spPr>
            <a:xfrm>
              <a:off x="8387512" y="2662213"/>
              <a:ext cx="3253105" cy="657225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1 (Introduction):</a:t>
              </a:r>
              <a:endPara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 Greeting and purpose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366192" y="1616368"/>
              <a:ext cx="4756526" cy="504641"/>
              <a:chOff x="366192" y="1616368"/>
              <a:chExt cx="4756526" cy="504641"/>
            </a:xfrm>
          </p:grpSpPr>
          <p:sp>
            <p:nvSpPr>
              <p:cNvPr id="135" name="矩形: 圆角 134"/>
              <p:cNvSpPr/>
              <p:nvPr/>
            </p:nvSpPr>
            <p:spPr>
              <a:xfrm>
                <a:off x="366192" y="1616368"/>
                <a:ext cx="4756526" cy="504641"/>
              </a:xfrm>
              <a:prstGeom prst="round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400" b="1" i="1">
                  <a:solidFill>
                    <a:schemeClr val="tx1"/>
                  </a:solidFill>
                  <a:latin typeface="Corbel" panose="020B0503020204020204" pitchFamily="34" charset="0"/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1089136" y="1656300"/>
                <a:ext cx="35840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Arial Black" panose="020B0A04020102020204" pitchFamily="34" charset="0"/>
                  </a:rPr>
                  <a:t>Part 1 Introduction</a:t>
                </a:r>
                <a:endParaRPr lang="zh-CN" altLang="en-US" sz="2400" b="1" i="1">
                  <a:latin typeface="Arial Black" panose="020B0A04020102020204" pitchFamily="34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5199" y="4995426"/>
            <a:ext cx="3719066" cy="195473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9319" y="2248380"/>
            <a:ext cx="11274425" cy="3609698"/>
            <a:chOff x="369319" y="2248380"/>
            <a:chExt cx="11274425" cy="3609698"/>
          </a:xfrm>
        </p:grpSpPr>
        <p:sp>
          <p:nvSpPr>
            <p:cNvPr id="136" name="矩形: 圆角 135"/>
            <p:cNvSpPr/>
            <p:nvPr/>
          </p:nvSpPr>
          <p:spPr>
            <a:xfrm>
              <a:off x="8387464" y="3422495"/>
              <a:ext cx="3256280" cy="10172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F0000"/>
                </a:gs>
                <a:gs pos="83000">
                  <a:srgbClr val="FF0000"/>
                </a:gs>
                <a:gs pos="100000">
                  <a:srgbClr val="FF0000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2 (Main body): my house, </a:t>
              </a:r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  <a:sym typeface="+mn-ea"/>
                </a:rPr>
                <a:t>hometown and </a:t>
              </a:r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things to do 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69319" y="2248380"/>
              <a:ext cx="5688297" cy="3609698"/>
              <a:chOff x="369319" y="2248380"/>
              <a:chExt cx="5688297" cy="3609698"/>
            </a:xfrm>
          </p:grpSpPr>
          <p:sp>
            <p:nvSpPr>
              <p:cNvPr id="138" name="矩形: 圆角 137"/>
              <p:cNvSpPr/>
              <p:nvPr/>
            </p:nvSpPr>
            <p:spPr>
              <a:xfrm>
                <a:off x="369319" y="2248380"/>
                <a:ext cx="5688297" cy="3609698"/>
              </a:xfrm>
              <a:prstGeom prst="roundRect">
                <a:avLst/>
              </a:prstGeom>
              <a:solidFill>
                <a:srgbClr val="FF00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400" b="1" i="1">
                  <a:solidFill>
                    <a:schemeClr val="tx1"/>
                  </a:solidFill>
                  <a:latin typeface="Corbel" panose="020B0503020204020204" pitchFamily="34" charset="0"/>
                </a:endParaRPr>
              </a:p>
            </p:txBody>
          </p:sp>
          <p:sp>
            <p:nvSpPr>
              <p:cNvPr id="145" name="文本框 144"/>
              <p:cNvSpPr txBox="1"/>
              <p:nvPr/>
            </p:nvSpPr>
            <p:spPr>
              <a:xfrm>
                <a:off x="1219365" y="3575267"/>
                <a:ext cx="3279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Arial Black" panose="020B0A04020102020204" pitchFamily="34" charset="0"/>
                  </a:rPr>
                  <a:t>Part 2 Main body</a:t>
                </a:r>
                <a:endParaRPr lang="zh-CN" altLang="en-US" sz="2400" b="1" i="1"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36917" y="4543895"/>
            <a:ext cx="11098331" cy="2233034"/>
            <a:chOff x="436917" y="4543895"/>
            <a:chExt cx="11098331" cy="2233034"/>
          </a:xfrm>
        </p:grpSpPr>
        <p:sp>
          <p:nvSpPr>
            <p:cNvPr id="137" name="矩形: 圆角 136"/>
            <p:cNvSpPr/>
            <p:nvPr/>
          </p:nvSpPr>
          <p:spPr>
            <a:xfrm>
              <a:off x="8460397" y="4543895"/>
              <a:ext cx="3074851" cy="7657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0070C0"/>
                </a:gs>
                <a:gs pos="83000">
                  <a:srgbClr val="0070C0"/>
                </a:gs>
                <a:gs pos="100000">
                  <a:srgbClr val="0070C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3 (Conclusion): feeling and Invitation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436917" y="5897437"/>
              <a:ext cx="4685801" cy="879492"/>
              <a:chOff x="436917" y="5897437"/>
              <a:chExt cx="4685801" cy="879492"/>
            </a:xfrm>
          </p:grpSpPr>
          <p:sp>
            <p:nvSpPr>
              <p:cNvPr id="139" name="矩形: 圆角 138"/>
              <p:cNvSpPr/>
              <p:nvPr/>
            </p:nvSpPr>
            <p:spPr>
              <a:xfrm>
                <a:off x="436917" y="5897437"/>
                <a:ext cx="4685801" cy="879492"/>
              </a:xfrm>
              <a:prstGeom prst="roundRect">
                <a:avLst/>
              </a:prstGeom>
              <a:solidFill>
                <a:srgbClr val="0070C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400" b="1" i="1">
                  <a:solidFill>
                    <a:schemeClr val="tx1"/>
                  </a:solidFill>
                  <a:latin typeface="Corbel" panose="020B0503020204020204" pitchFamily="34" charset="0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1279891" y="6126785"/>
                <a:ext cx="3279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Arial Black" panose="020B0A04020102020204" pitchFamily="34" charset="0"/>
                  </a:rPr>
                  <a:t>Part 3 Conclusion</a:t>
                </a:r>
                <a:endParaRPr lang="zh-CN" altLang="en-US" sz="2400" b="1" i="1">
                  <a:latin typeface="Arial Black" panose="020B0A040201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3" grpId="0"/>
      <p:bldP spid="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范文"/>
          <p:cNvPicPr>
            <a:picLocks noChangeAspect="1"/>
          </p:cNvPicPr>
          <p:nvPr/>
        </p:nvPicPr>
        <p:blipFill>
          <a:blip r:embed="rId1"/>
          <a:srcRect l="3022" t="3492" r="2526" b="9977"/>
          <a:stretch>
            <a:fillRect/>
          </a:stretch>
        </p:blipFill>
        <p:spPr>
          <a:xfrm>
            <a:off x="2188210" y="1065530"/>
            <a:ext cx="8862695" cy="4846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7745" y="1065530"/>
            <a:ext cx="7331710" cy="48450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745" y="1621155"/>
            <a:ext cx="8679180" cy="2979420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7745" y="4671695"/>
            <a:ext cx="7271385" cy="80454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04470" y="814705"/>
            <a:ext cx="1983058" cy="509905"/>
            <a:chOff x="12797" y="1043"/>
            <a:chExt cx="3452" cy="803"/>
          </a:xfrm>
        </p:grpSpPr>
        <p:sp>
          <p:nvSpPr>
            <p:cNvPr id="7" name="圆角矩形标注 6"/>
            <p:cNvSpPr/>
            <p:nvPr/>
          </p:nvSpPr>
          <p:spPr>
            <a:xfrm>
              <a:off x="12806" y="1043"/>
              <a:ext cx="3343" cy="803"/>
            </a:xfrm>
            <a:prstGeom prst="wedgeRoundRectCallout">
              <a:avLst>
                <a:gd name="adj1" fmla="val 47795"/>
                <a:gd name="adj2" fmla="val 78518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</a:t>
              </a:r>
              <a:endParaRPr lang="en-US" altLang="zh-CN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797" y="1057"/>
              <a:ext cx="345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Introduction   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8750" y="2404745"/>
            <a:ext cx="2119630" cy="610870"/>
            <a:chOff x="448" y="4029"/>
            <a:chExt cx="3338" cy="962"/>
          </a:xfrm>
        </p:grpSpPr>
        <p:sp>
          <p:nvSpPr>
            <p:cNvPr id="11" name="圆角矩形标注 10"/>
            <p:cNvSpPr/>
            <p:nvPr/>
          </p:nvSpPr>
          <p:spPr>
            <a:xfrm>
              <a:off x="448" y="4029"/>
              <a:ext cx="2928" cy="962"/>
            </a:xfrm>
            <a:prstGeom prst="wedgeRoundRectCallout">
              <a:avLst>
                <a:gd name="adj1" fmla="val 57617"/>
                <a:gd name="adj2" fmla="val 89923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" y="4147"/>
              <a:ext cx="319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Main body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8750" y="4262755"/>
            <a:ext cx="2179955" cy="564515"/>
            <a:chOff x="577" y="7783"/>
            <a:chExt cx="3337" cy="889"/>
          </a:xfrm>
        </p:grpSpPr>
        <p:sp>
          <p:nvSpPr>
            <p:cNvPr id="15" name="圆角矩形标注 14"/>
            <p:cNvSpPr/>
            <p:nvPr/>
          </p:nvSpPr>
          <p:spPr>
            <a:xfrm>
              <a:off x="592" y="7783"/>
              <a:ext cx="2839" cy="889"/>
            </a:xfrm>
            <a:prstGeom prst="wedgeRoundRectCallout">
              <a:avLst>
                <a:gd name="adj1" fmla="val 57960"/>
                <a:gd name="adj2" fmla="val 72159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" y="7854"/>
              <a:ext cx="333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2"/>
                  </a:solidFill>
                </a:rPr>
                <a:t>Conclusion</a:t>
              </a:r>
              <a:endParaRPr lang="en-US" altLang="zh-CN" sz="2400" b="1">
                <a:solidFill>
                  <a:schemeClr val="bg2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58750" y="123190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script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1060" y="2404745"/>
            <a:ext cx="4211320" cy="13220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 b="1"/>
              <a:t>Clear structure</a:t>
            </a:r>
            <a:r>
              <a:rPr lang="zh-CN" altLang="en-US" sz="4000" b="1"/>
              <a:t>（清晰的结构）</a:t>
            </a:r>
            <a:endParaRPr lang="zh-CN" altLang="en-US" sz="40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animBg="1"/>
      <p:bldP spid="3" grpId="0" bldLvl="0" animBg="1"/>
      <p:bldP spid="3" grpId="1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0180" y="202565"/>
            <a:ext cx="982662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Review what we have learned in Reading</a:t>
            </a:r>
            <a:r>
              <a:rPr lang="zh-CN" altLang="en-US" sz="3200" b="1">
                <a:solidFill>
                  <a:srgbClr val="FF0000"/>
                </a:solidFill>
              </a:rPr>
              <a:t>（复习我们在</a:t>
            </a:r>
            <a:r>
              <a:rPr lang="en-US" altLang="zh-CN" sz="3200" b="1">
                <a:solidFill>
                  <a:srgbClr val="FF0000"/>
                </a:solidFill>
              </a:rPr>
              <a:t>reading</a:t>
            </a:r>
            <a:r>
              <a:rPr lang="zh-CN" altLang="en-US" sz="3200" b="1">
                <a:solidFill>
                  <a:srgbClr val="FF0000"/>
                </a:solidFill>
              </a:rPr>
              <a:t>学了什么）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5" name="图片 4" descr="read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1350645"/>
            <a:ext cx="7925435" cy="4692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8270" y="3106420"/>
            <a:ext cx="9191625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1"/>
                </a:solidFill>
              </a:rPr>
              <a:t>A script of a video about Sunshine Town</a:t>
            </a:r>
            <a:endParaRPr lang="en-US" altLang="zh-CN" sz="3600" b="1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4150" y="555625"/>
            <a:ext cx="2140585" cy="144526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bg2"/>
                </a:solidFill>
              </a:rPr>
              <a:t>Outline</a:t>
            </a:r>
            <a:endParaRPr lang="en-US" altLang="zh-CN" sz="4400" b="1">
              <a:solidFill>
                <a:schemeClr val="bg2"/>
              </a:solidFill>
            </a:endParaRPr>
          </a:p>
          <a:p>
            <a:r>
              <a:rPr lang="zh-CN" altLang="en-US" sz="4400" b="1">
                <a:solidFill>
                  <a:schemeClr val="bg2"/>
                </a:solidFill>
              </a:rPr>
              <a:t>（框架）</a:t>
            </a:r>
            <a:endParaRPr lang="zh-CN" altLang="en-US" sz="4400" b="1">
              <a:solidFill>
                <a:schemeClr val="bg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3109595"/>
            <a:ext cx="1858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/>
              <a:t>My hometown</a:t>
            </a:r>
            <a:endParaRPr lang="en-US" altLang="zh-CN" sz="2000" b="1"/>
          </a:p>
        </p:txBody>
      </p:sp>
      <p:sp>
        <p:nvSpPr>
          <p:cNvPr id="4" name="左大括号 3"/>
          <p:cNvSpPr/>
          <p:nvPr/>
        </p:nvSpPr>
        <p:spPr>
          <a:xfrm>
            <a:off x="2042795" y="462915"/>
            <a:ext cx="673735" cy="6000115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53385" y="1602740"/>
            <a:ext cx="1482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</a:rPr>
              <a:t>Hometown</a:t>
            </a:r>
            <a:endParaRPr lang="en-US" altLang="zh-CN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3385" y="3560445"/>
            <a:ext cx="1457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</a:rPr>
              <a:t>My house</a:t>
            </a:r>
            <a:endParaRPr lang="en-US" altLang="zh-CN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5750" y="5165090"/>
            <a:ext cx="174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</a:rPr>
              <a:t>Things to do</a:t>
            </a:r>
            <a:endParaRPr lang="en-US" altLang="zh-CN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8065" y="925830"/>
            <a:ext cx="51003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How many families live there?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What do people do there?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3. What are the local people like?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4. How do people go to the town centre?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47565" y="2912745"/>
            <a:ext cx="50184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Where do I live?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Where is my house?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3. How many floors are there in my house?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4. How is the environment (</a:t>
            </a:r>
            <a:r>
              <a:rPr lang="zh-CN" altLang="en-US" b="1">
                <a:sym typeface="+mn-ea"/>
              </a:rPr>
              <a:t>环境</a:t>
            </a:r>
            <a:r>
              <a:rPr lang="en-US" altLang="zh-CN" b="1">
                <a:sym typeface="+mn-ea"/>
              </a:rPr>
              <a:t>)? </a:t>
            </a:r>
            <a:endParaRPr lang="en-US" altLang="zh-CN" b="1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38065" y="4919345"/>
            <a:ext cx="5064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1. What can I do in my hometown?</a:t>
            </a:r>
            <a:endParaRPr lang="en-US" altLang="zh-CN" b="1"/>
          </a:p>
          <a:p>
            <a:pPr fontAlgn="auto">
              <a:lnSpc>
                <a:spcPct val="150000"/>
              </a:lnSpc>
            </a:pPr>
            <a:r>
              <a:rPr lang="en-US" altLang="zh-CN" b="1">
                <a:sym typeface="+mn-ea"/>
              </a:rPr>
              <a:t>2. What can people do in the town centre?</a:t>
            </a:r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619625" y="1044575"/>
            <a:ext cx="111760" cy="1576070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543425" y="3109595"/>
            <a:ext cx="76200" cy="1384300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685030" y="4942840"/>
            <a:ext cx="76200" cy="875030"/>
          </a:xfrm>
          <a:prstGeom prst="leftBrace">
            <a:avLst>
              <a:gd name="adj1" fmla="val 273949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53385" y="353695"/>
            <a:ext cx="1711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introduction</a:t>
            </a:r>
            <a:endParaRPr lang="en-US" altLang="zh-CN" sz="2000" b="1"/>
          </a:p>
        </p:txBody>
      </p:sp>
      <p:sp>
        <p:nvSpPr>
          <p:cNvPr id="10" name="文本框 9"/>
          <p:cNvSpPr txBox="1"/>
          <p:nvPr/>
        </p:nvSpPr>
        <p:spPr>
          <a:xfrm>
            <a:off x="2953385" y="6174105"/>
            <a:ext cx="1903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Conclusion</a:t>
            </a:r>
            <a:endParaRPr lang="en-US" altLang="zh-CN" sz="2000" b="1"/>
          </a:p>
        </p:txBody>
      </p:sp>
      <p:cxnSp>
        <p:nvCxnSpPr>
          <p:cNvPr id="12" name="直接连接符 11"/>
          <p:cNvCxnSpPr/>
          <p:nvPr/>
        </p:nvCxnSpPr>
        <p:spPr>
          <a:xfrm>
            <a:off x="4619625" y="555625"/>
            <a:ext cx="511810" cy="698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43425" y="6374130"/>
            <a:ext cx="517525" cy="1079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152390" y="360045"/>
            <a:ext cx="1398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</a:rPr>
              <a:t>Purpose</a:t>
            </a:r>
            <a:endParaRPr lang="en-US" altLang="zh-CN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2390" y="6180455"/>
            <a:ext cx="1490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</a:rPr>
              <a:t>Feelings</a:t>
            </a:r>
            <a:endParaRPr lang="en-US" altLang="zh-CN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334125" y="562610"/>
            <a:ext cx="765175" cy="63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334125" y="6372860"/>
            <a:ext cx="765175" cy="63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200900" y="360045"/>
            <a:ext cx="4554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Why do I make this video?</a:t>
            </a:r>
            <a:endParaRPr lang="en-US" altLang="zh-CN" sz="2000" b="1"/>
          </a:p>
        </p:txBody>
      </p:sp>
      <p:sp>
        <p:nvSpPr>
          <p:cNvPr id="24" name="文本框 23"/>
          <p:cNvSpPr txBox="1"/>
          <p:nvPr/>
        </p:nvSpPr>
        <p:spPr>
          <a:xfrm>
            <a:off x="7099300" y="6173470"/>
            <a:ext cx="4544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What do I think of my hometown?</a:t>
            </a:r>
            <a:endParaRPr lang="en-US" altLang="zh-CN" sz="2000" b="1"/>
          </a:p>
        </p:txBody>
      </p:sp>
      <p:sp>
        <p:nvSpPr>
          <p:cNvPr id="29" name="文本框 28"/>
          <p:cNvSpPr txBox="1"/>
          <p:nvPr/>
        </p:nvSpPr>
        <p:spPr>
          <a:xfrm>
            <a:off x="3183890" y="2247900"/>
            <a:ext cx="6841490" cy="186753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noAutofit/>
          </a:bodyPr>
          <a:p>
            <a:r>
              <a:rPr lang="en-US" altLang="zh-CN" sz="5400" b="1">
                <a:solidFill>
                  <a:schemeClr val="bg1"/>
                </a:solidFill>
              </a:rPr>
              <a:t>Complete contents</a:t>
            </a:r>
            <a:r>
              <a:rPr lang="zh-CN" altLang="en-US" sz="5400" b="1">
                <a:solidFill>
                  <a:schemeClr val="bg1"/>
                </a:solidFill>
              </a:rPr>
              <a:t>（完整的内容）</a:t>
            </a:r>
            <a:endParaRPr lang="zh-CN" altLang="en-US" sz="5400" b="1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4" grpId="1" animBg="1"/>
      <p:bldP spid="8" grpId="0"/>
      <p:bldP spid="8" grpId="1"/>
      <p:bldP spid="18" grpId="0"/>
      <p:bldP spid="18" grpId="1"/>
      <p:bldP spid="23" grpId="0"/>
      <p:bldP spid="23" grpId="1"/>
      <p:bldP spid="5" grpId="0"/>
      <p:bldP spid="5" grpId="1"/>
      <p:bldP spid="14" grpId="0" animBg="1"/>
      <p:bldP spid="14" grpId="1" animBg="1"/>
      <p:bldP spid="9" grpId="0"/>
      <p:bldP spid="9" grpId="1"/>
      <p:bldP spid="6" grpId="0"/>
      <p:bldP spid="6" grpId="1"/>
      <p:bldP spid="15" grpId="0" animBg="1"/>
      <p:bldP spid="15" grpId="1" animBg="1"/>
      <p:bldP spid="11" grpId="0"/>
      <p:bldP spid="11" grpId="1"/>
      <p:bldP spid="7" grpId="0"/>
      <p:bldP spid="7" grpId="1"/>
      <p:bldP spid="16" grpId="0" animBg="1"/>
      <p:bldP spid="16" grpId="1" animBg="1"/>
      <p:bldP spid="13" grpId="0"/>
      <p:bldP spid="13" grpId="1"/>
      <p:bldP spid="10" grpId="0"/>
      <p:bldP spid="10" grpId="1"/>
      <p:bldP spid="19" grpId="0"/>
      <p:bldP spid="19" grpId="1"/>
      <p:bldP spid="24" grpId="0"/>
      <p:bldP spid="24" grpId="1"/>
      <p:bldP spid="3" grpId="0" bldLvl="0" animBg="1"/>
      <p:bldP spid="3" grpId="1" animBg="1"/>
      <p:bldP spid="29" grpId="0" bldLvl="0" animBg="1"/>
      <p:bldP spid="2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87350" y="372110"/>
            <a:ext cx="4234180" cy="5770880"/>
            <a:chOff x="610" y="586"/>
            <a:chExt cx="6668" cy="9088"/>
          </a:xfrm>
        </p:grpSpPr>
        <p:pic>
          <p:nvPicPr>
            <p:cNvPr id="6" name="图片 5" descr="notes"/>
            <p:cNvPicPr>
              <a:picLocks noChangeAspect="1"/>
            </p:cNvPicPr>
            <p:nvPr/>
          </p:nvPicPr>
          <p:blipFill>
            <a:blip r:embed="rId1"/>
            <a:srcRect l="3701" t="1181" r="3701" b="1181"/>
            <a:stretch>
              <a:fillRect/>
            </a:stretch>
          </p:blipFill>
          <p:spPr>
            <a:xfrm>
              <a:off x="610" y="2294"/>
              <a:ext cx="6669" cy="738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528" y="586"/>
              <a:ext cx="2424" cy="1113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chemeClr val="tx1"/>
                  </a:solidFill>
                </a:rPr>
                <a:t>notes</a:t>
              </a:r>
              <a:endParaRPr lang="en-US" altLang="zh-CN" sz="40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23815" y="303530"/>
            <a:ext cx="6874510" cy="4827270"/>
            <a:chOff x="8069" y="478"/>
            <a:chExt cx="10826" cy="7602"/>
          </a:xfrm>
        </p:grpSpPr>
        <p:pic>
          <p:nvPicPr>
            <p:cNvPr id="7" name="图片 6" descr="范文"/>
            <p:cNvPicPr>
              <a:picLocks noChangeAspect="1"/>
            </p:cNvPicPr>
            <p:nvPr/>
          </p:nvPicPr>
          <p:blipFill>
            <a:blip r:embed="rId2"/>
            <a:srcRect t="624" r="1698" b="11334"/>
            <a:stretch>
              <a:fillRect/>
            </a:stretch>
          </p:blipFill>
          <p:spPr>
            <a:xfrm>
              <a:off x="8069" y="2294"/>
              <a:ext cx="10827" cy="578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2381" y="478"/>
              <a:ext cx="2768" cy="1113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chemeClr val="tx1"/>
                  </a:solidFill>
                </a:rPr>
                <a:t>script</a:t>
              </a:r>
              <a:endParaRPr lang="en-US" altLang="zh-CN" sz="40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89275" y="2087245"/>
            <a:ext cx="4845050" cy="1108710"/>
            <a:chOff x="4865" y="3287"/>
            <a:chExt cx="7630" cy="1746"/>
          </a:xfrm>
        </p:grpSpPr>
        <p:sp>
          <p:nvSpPr>
            <p:cNvPr id="10" name="下弧形箭头 9"/>
            <p:cNvSpPr/>
            <p:nvPr/>
          </p:nvSpPr>
          <p:spPr>
            <a:xfrm>
              <a:off x="4865" y="3843"/>
              <a:ext cx="7631" cy="1190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52" y="3287"/>
              <a:ext cx="241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</a:rPr>
                <a:t>How</a:t>
              </a:r>
              <a:r>
                <a:rPr lang="zh-CN" altLang="en-US" sz="3600" b="1">
                  <a:solidFill>
                    <a:srgbClr val="FF0000"/>
                  </a:solidFill>
                </a:rPr>
                <a:t>？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94180" y="1814830"/>
            <a:ext cx="1621155" cy="95313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en-US" altLang="zh-CN" sz="2800" b="1"/>
              <a:t>Phrases</a:t>
            </a:r>
            <a:endParaRPr lang="en-US" altLang="zh-CN" sz="2800" b="1"/>
          </a:p>
          <a:p>
            <a:r>
              <a:rPr lang="zh-CN" altLang="en-US" sz="2800" b="1"/>
              <a:t>（词组）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297420" y="1814830"/>
            <a:ext cx="1993900" cy="95313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en-US" altLang="zh-CN" sz="2800" b="1"/>
              <a:t>Sentences</a:t>
            </a:r>
            <a:endParaRPr lang="en-US" altLang="zh-CN" sz="2800" b="1"/>
          </a:p>
          <a:p>
            <a:r>
              <a:rPr lang="zh-CN" altLang="en-US" sz="2800" b="1"/>
              <a:t>（句子）</a:t>
            </a:r>
            <a:endParaRPr lang="zh-CN" altLang="en-US" sz="2800" b="1"/>
          </a:p>
        </p:txBody>
      </p:sp>
      <p:sp>
        <p:nvSpPr>
          <p:cNvPr id="4" name="椭圆 3"/>
          <p:cNvSpPr/>
          <p:nvPr/>
        </p:nvSpPr>
        <p:spPr>
          <a:xfrm>
            <a:off x="2403475" y="3560445"/>
            <a:ext cx="1985010" cy="1894205"/>
          </a:xfrm>
          <a:prstGeom prst="ellipse">
            <a:avLst/>
          </a:prstGeom>
          <a:noFill/>
          <a:ln w="444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3835" y="229235"/>
            <a:ext cx="4370070" cy="5835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b="1"/>
              <a:t>Different expressions</a:t>
            </a:r>
            <a:endParaRPr lang="en-US" altLang="zh-CN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723765" y="1240790"/>
            <a:ext cx="68306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My house has</a:t>
            </a:r>
            <a:r>
              <a:rPr lang="en-US" altLang="zh-CN" sz="2800" b="1"/>
              <a:t> two floors.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There are</a:t>
            </a:r>
            <a:r>
              <a:rPr lang="en-US" altLang="zh-CN" sz="2800" b="1"/>
              <a:t> flowers and trees around it.</a:t>
            </a:r>
            <a:endParaRPr lang="en-US" altLang="zh-CN" sz="2800" b="1"/>
          </a:p>
        </p:txBody>
      </p:sp>
      <p:grpSp>
        <p:nvGrpSpPr>
          <p:cNvPr id="10" name="组合 9"/>
          <p:cNvGrpSpPr/>
          <p:nvPr/>
        </p:nvGrpSpPr>
        <p:grpSpPr>
          <a:xfrm>
            <a:off x="4723765" y="2838450"/>
            <a:ext cx="5853430" cy="2715895"/>
            <a:chOff x="7203" y="4470"/>
            <a:chExt cx="9218" cy="4277"/>
          </a:xfrm>
        </p:grpSpPr>
        <p:sp>
          <p:nvSpPr>
            <p:cNvPr id="27" name="下箭头 26"/>
            <p:cNvSpPr/>
            <p:nvPr/>
          </p:nvSpPr>
          <p:spPr>
            <a:xfrm>
              <a:off x="8694" y="4470"/>
              <a:ext cx="674" cy="126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203" y="6069"/>
              <a:ext cx="9218" cy="26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2800" b="1" u="sng"/>
                <a:t>Learn to use different sentence patterns</a:t>
              </a:r>
              <a:r>
                <a:rPr lang="zh-CN" altLang="en-US" sz="2800" b="1" u="sng"/>
                <a:t>（句型结构）</a:t>
              </a:r>
              <a:r>
                <a:rPr lang="en-US" altLang="zh-CN" sz="2800" b="1" u="sng"/>
                <a:t> to avoid repetition (</a:t>
              </a:r>
              <a:r>
                <a:rPr lang="zh-CN" altLang="en-US" sz="2800" b="1" u="sng"/>
                <a:t>避免重复</a:t>
              </a:r>
              <a:r>
                <a:rPr lang="en-US" altLang="zh-CN" sz="2800" b="1" u="sng"/>
                <a:t>).</a:t>
              </a:r>
              <a:endParaRPr lang="en-US" altLang="zh-CN" sz="2800" b="1" u="sng"/>
            </a:p>
          </p:txBody>
        </p:sp>
      </p:grpSp>
      <p:pic>
        <p:nvPicPr>
          <p:cNvPr id="7" name="图片 6" descr="my hous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2327" t="10025" r="15772" b="10789"/>
          <a:stretch>
            <a:fillRect/>
          </a:stretch>
        </p:blipFill>
        <p:spPr>
          <a:xfrm>
            <a:off x="203835" y="899795"/>
            <a:ext cx="3825875" cy="28232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1340" y="2128520"/>
            <a:ext cx="3375660" cy="936625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useful expressions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062" r="1124" b="8382"/>
          <a:stretch>
            <a:fillRect/>
          </a:stretch>
        </p:blipFill>
        <p:spPr>
          <a:xfrm>
            <a:off x="494030" y="3138170"/>
            <a:ext cx="3139440" cy="328993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25755" y="4164965"/>
            <a:ext cx="2199005" cy="800735"/>
          </a:xfrm>
          <a:prstGeom prst="ellipse">
            <a:avLst/>
          </a:prstGeom>
          <a:noFill/>
          <a:ln w="444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8" grpId="0" animBg="1"/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seful expressions"/>
          <p:cNvPicPr>
            <a:picLocks noChangeAspect="1"/>
          </p:cNvPicPr>
          <p:nvPr/>
        </p:nvPicPr>
        <p:blipFill>
          <a:blip r:embed="rId1"/>
          <a:srcRect l="3062" r="1124" b="8382"/>
          <a:stretch>
            <a:fillRect/>
          </a:stretch>
        </p:blipFill>
        <p:spPr>
          <a:xfrm>
            <a:off x="658495" y="2016125"/>
            <a:ext cx="3139440" cy="3289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47515" y="946785"/>
            <a:ext cx="72669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chemeClr val="accent1">
                    <a:lumMod val="75000"/>
                  </a:schemeClr>
                </a:solidFill>
              </a:rPr>
              <a:t>People</a:t>
            </a:r>
            <a:r>
              <a:rPr lang="en-US" altLang="zh-CN" sz="2800" b="1"/>
              <a:t> raise cows </a:t>
            </a:r>
            <a:r>
              <a:rPr lang="en-US" altLang="zh-CN" sz="2800" b="1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zh-CN" sz="2800" b="1"/>
              <a:t> grow wheat.</a:t>
            </a:r>
            <a:endParaRPr lang="en-US" altLang="zh-CN" sz="2800" b="1"/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Some</a:t>
            </a:r>
            <a:r>
              <a:rPr lang="en-US" altLang="zh-CN" sz="2800" b="1">
                <a:sym typeface="+mn-ea"/>
              </a:rPr>
              <a:t> families raise cows, 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and others</a:t>
            </a:r>
            <a:r>
              <a:rPr lang="en-US" altLang="zh-CN" sz="2800" b="1">
                <a:sym typeface="+mn-ea"/>
              </a:rPr>
              <a:t>   grow wheat. </a:t>
            </a:r>
            <a:r>
              <a:rPr lang="zh-CN" altLang="en-US" sz="2800" b="1">
                <a:sym typeface="+mn-ea"/>
              </a:rPr>
              <a:t>一些</a:t>
            </a:r>
            <a:r>
              <a:rPr lang="en-US" altLang="zh-CN" sz="2800" b="1">
                <a:sym typeface="+mn-ea"/>
              </a:rPr>
              <a:t>..., </a:t>
            </a:r>
            <a:r>
              <a:rPr lang="zh-CN" altLang="en-US" sz="2800" b="1">
                <a:sym typeface="+mn-ea"/>
              </a:rPr>
              <a:t>其他人</a:t>
            </a:r>
            <a:r>
              <a:rPr lang="en-US" altLang="zh-CN" sz="2800" b="1">
                <a:sym typeface="+mn-ea"/>
              </a:rPr>
              <a:t>...</a:t>
            </a:r>
            <a:endParaRPr lang="en-US" altLang="zh-CN" sz="2800" b="1"/>
          </a:p>
        </p:txBody>
      </p:sp>
      <p:grpSp>
        <p:nvGrpSpPr>
          <p:cNvPr id="8" name="组合 7"/>
          <p:cNvGrpSpPr/>
          <p:nvPr/>
        </p:nvGrpSpPr>
        <p:grpSpPr>
          <a:xfrm>
            <a:off x="4451350" y="3872230"/>
            <a:ext cx="6115685" cy="1762125"/>
            <a:chOff x="7116" y="7290"/>
            <a:chExt cx="9631" cy="2775"/>
          </a:xfrm>
        </p:grpSpPr>
        <p:sp>
          <p:nvSpPr>
            <p:cNvPr id="6" name="文本框 5"/>
            <p:cNvSpPr txBox="1"/>
            <p:nvPr/>
          </p:nvSpPr>
          <p:spPr>
            <a:xfrm>
              <a:off x="7116" y="8564"/>
              <a:ext cx="963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u="sng"/>
                <a:t>Learn to use advanced sentence patterns(</a:t>
              </a:r>
              <a:r>
                <a:rPr lang="zh-CN" altLang="en-US" sz="2800" b="1" u="sng"/>
                <a:t>高级句型</a:t>
              </a:r>
              <a:r>
                <a:rPr lang="en-US" altLang="zh-CN" sz="2800" b="1" u="sng"/>
                <a:t>).</a:t>
              </a:r>
              <a:endParaRPr lang="en-US" altLang="zh-CN" sz="2800" b="1" u="sng"/>
            </a:p>
          </p:txBody>
        </p:sp>
        <p:sp>
          <p:nvSpPr>
            <p:cNvPr id="27" name="下箭头 26"/>
            <p:cNvSpPr/>
            <p:nvPr/>
          </p:nvSpPr>
          <p:spPr>
            <a:xfrm>
              <a:off x="11056" y="7290"/>
              <a:ext cx="674" cy="117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658495" y="4243070"/>
            <a:ext cx="2067560" cy="800735"/>
          </a:xfrm>
          <a:prstGeom prst="ellipse">
            <a:avLst/>
          </a:prstGeom>
          <a:noFill/>
          <a:ln w="444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03835" y="229235"/>
            <a:ext cx="4370070" cy="5835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b="1"/>
              <a:t>Different expressions</a:t>
            </a:r>
            <a:endParaRPr lang="en-US" altLang="zh-CN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4309110" y="3110865"/>
            <a:ext cx="6549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It is a wonderful</a:t>
            </a:r>
            <a:r>
              <a:rPr lang="en-US" altLang="zh-CN" sz="2800" b="1"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place to</a:t>
            </a:r>
            <a:r>
              <a:rPr lang="en-US" altLang="zh-CN" sz="2800" b="1">
                <a:sym typeface="+mn-ea"/>
              </a:rPr>
              <a:t> live.</a:t>
            </a:r>
            <a:endParaRPr lang="en-US" altLang="zh-CN" sz="28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 bldLvl="0" animBg="1"/>
      <p:bldP spid="2" grpId="1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203835" y="229235"/>
            <a:ext cx="4370070" cy="5835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b="1"/>
              <a:t>Different expressions</a:t>
            </a:r>
            <a:endParaRPr lang="en-US" altLang="zh-CN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509905" y="1383030"/>
            <a:ext cx="109664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en-US" altLang="zh-CN" sz="4000" b="1"/>
              <a:t>1. Every day, I can </a:t>
            </a:r>
            <a:r>
              <a:rPr lang="en-US" altLang="zh-CN" sz="4000" b="1">
                <a:solidFill>
                  <a:srgbClr val="FF0000"/>
                </a:solidFill>
                <a:highlight>
                  <a:srgbClr val="FFFF00"/>
                </a:highlight>
              </a:rPr>
              <a:t>smell</a:t>
            </a:r>
            <a:r>
              <a:rPr lang="en-US" altLang="zh-CN" sz="4000" b="1"/>
              <a:t> the flowers and </a:t>
            </a:r>
            <a:r>
              <a:rPr lang="en-US" altLang="zh-CN" sz="4000" b="1">
                <a:solidFill>
                  <a:srgbClr val="FF0000"/>
                </a:solidFill>
                <a:highlight>
                  <a:srgbClr val="FFFF00"/>
                </a:highlight>
              </a:rPr>
              <a:t>hear</a:t>
            </a:r>
            <a:r>
              <a:rPr lang="en-US" altLang="zh-CN" sz="4000" b="1"/>
              <a:t> the birds sing.</a:t>
            </a:r>
            <a:endParaRPr lang="en-US" altLang="zh-CN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509905" y="2869565"/>
            <a:ext cx="10313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+mj-lt"/>
              <a:buNone/>
            </a:pPr>
            <a:r>
              <a:rPr lang="en-US" altLang="zh-CN" sz="4000" b="1"/>
              <a:t>2. Every day, I can see flowers and birds.</a:t>
            </a:r>
            <a:endParaRPr lang="en-US" altLang="zh-CN" sz="4000" b="1"/>
          </a:p>
        </p:txBody>
      </p:sp>
      <p:grpSp>
        <p:nvGrpSpPr>
          <p:cNvPr id="5" name="组合 4"/>
          <p:cNvGrpSpPr/>
          <p:nvPr/>
        </p:nvGrpSpPr>
        <p:grpSpPr>
          <a:xfrm>
            <a:off x="509905" y="3740785"/>
            <a:ext cx="8438515" cy="706755"/>
            <a:chOff x="90" y="7009"/>
            <a:chExt cx="13289" cy="1113"/>
          </a:xfrm>
        </p:grpSpPr>
        <p:sp>
          <p:nvSpPr>
            <p:cNvPr id="4" name="文本框 3"/>
            <p:cNvSpPr txBox="1"/>
            <p:nvPr/>
          </p:nvSpPr>
          <p:spPr>
            <a:xfrm>
              <a:off x="803" y="7009"/>
              <a:ext cx="12576" cy="11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p>
              <a:r>
                <a:rPr lang="en-US" altLang="zh-CN" sz="4000" b="1"/>
                <a:t>Which one is better(</a:t>
              </a:r>
              <a:r>
                <a:rPr lang="zh-CN" altLang="en-US" sz="3600" b="1"/>
                <a:t>哪一句更好</a:t>
              </a:r>
              <a:r>
                <a:rPr lang="en-US" altLang="zh-CN" sz="4000" b="1"/>
                <a:t>)?</a:t>
              </a:r>
              <a:endParaRPr lang="en-US" altLang="zh-CN" sz="4000" b="1"/>
            </a:p>
          </p:txBody>
        </p:sp>
        <p:pic>
          <p:nvPicPr>
            <p:cNvPr id="49" name="图片 48" descr="问号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l="22089" t="6429" r="23771" b="10465"/>
            <a:stretch>
              <a:fillRect/>
            </a:stretch>
          </p:blipFill>
          <p:spPr>
            <a:xfrm>
              <a:off x="90" y="7009"/>
              <a:ext cx="626" cy="96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644650" y="4538980"/>
            <a:ext cx="8902065" cy="175323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1"/>
                </a:solidFill>
              </a:rPr>
              <a:t>Learn to use different sensory verbs</a:t>
            </a:r>
            <a:r>
              <a:rPr lang="zh-CN" altLang="en-US" sz="3600" b="1">
                <a:solidFill>
                  <a:schemeClr val="bg1"/>
                </a:solidFill>
              </a:rPr>
              <a:t>（感官动词）</a:t>
            </a:r>
            <a:r>
              <a:rPr lang="en-US" altLang="zh-CN" sz="3600" b="1">
                <a:solidFill>
                  <a:schemeClr val="bg1"/>
                </a:solidFill>
              </a:rPr>
              <a:t>to help readers experience the feelings</a:t>
            </a:r>
            <a:r>
              <a:rPr lang="zh-CN" altLang="en-US" sz="3600" b="1">
                <a:solidFill>
                  <a:schemeClr val="bg1"/>
                </a:solidFill>
              </a:rPr>
              <a:t>（体验感受）</a:t>
            </a:r>
            <a:r>
              <a:rPr lang="en-US" altLang="zh-CN" sz="3600" b="1">
                <a:solidFill>
                  <a:schemeClr val="bg1"/>
                </a:solidFill>
              </a:rPr>
              <a:t>.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sp>
        <p:nvSpPr>
          <p:cNvPr id="8" name="心形 7"/>
          <p:cNvSpPr/>
          <p:nvPr/>
        </p:nvSpPr>
        <p:spPr>
          <a:xfrm>
            <a:off x="509905" y="1489075"/>
            <a:ext cx="687070" cy="53784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1455" y="171450"/>
            <a:ext cx="2486660" cy="58356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bg1"/>
                </a:solidFill>
              </a:rPr>
              <a:t>Summarize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7295" y="906145"/>
            <a:ext cx="10004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What makes a good script for a video?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150" y="5025390"/>
            <a:ext cx="3693795" cy="119888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/>
              <a:t>Clear structure</a:t>
            </a:r>
            <a:r>
              <a:rPr lang="zh-CN" altLang="en-US" sz="3600" b="1"/>
              <a:t>（清晰的结构）</a:t>
            </a:r>
            <a:endParaRPr lang="zh-CN" altLang="en-US" sz="3600" b="1"/>
          </a:p>
        </p:txBody>
      </p:sp>
      <p:sp>
        <p:nvSpPr>
          <p:cNvPr id="29" name="文本框 28"/>
          <p:cNvSpPr txBox="1"/>
          <p:nvPr/>
        </p:nvSpPr>
        <p:spPr>
          <a:xfrm>
            <a:off x="3051175" y="3618865"/>
            <a:ext cx="4439920" cy="119888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/>
                </a:solidFill>
              </a:rPr>
              <a:t>Complete contents</a:t>
            </a:r>
            <a:r>
              <a:rPr lang="zh-CN" altLang="en-US" sz="3600" b="1">
                <a:solidFill>
                  <a:schemeClr val="tx1"/>
                </a:solidFill>
              </a:rPr>
              <a:t>（完整的内容）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72580" y="1739265"/>
            <a:ext cx="3859530" cy="175323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/>
              <a:t>Different expressions</a:t>
            </a:r>
            <a:endParaRPr lang="en-US" altLang="zh-CN" sz="3600" b="1"/>
          </a:p>
          <a:p>
            <a:r>
              <a:rPr lang="zh-CN" altLang="en-US" sz="3600" b="1"/>
              <a:t>（不同的表达）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ldLvl="0" animBg="1"/>
      <p:bldP spid="5" grpId="1" animBg="1"/>
      <p:bldP spid="29" grpId="0" bldLvl="0" animBg="1"/>
      <p:bldP spid="29" grpId="1" animBg="1"/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6200" y="63500"/>
            <a:ext cx="8780780" cy="7556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Write a script of your hometown</a:t>
            </a:r>
            <a:endParaRPr kumimoji="0" lang="en-US" altLang="zh-CN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145" y="2904490"/>
            <a:ext cx="4023360" cy="37249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1605" y="1151255"/>
            <a:ext cx="108324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Next week, some exchange students will come to our school. Please prepare</a:t>
            </a:r>
            <a:r>
              <a:rPr lang="zh-CN" altLang="en-US" sz="3600" b="1"/>
              <a:t>（准备）</a:t>
            </a:r>
            <a:r>
              <a:rPr lang="en-US" altLang="zh-CN" sz="3600" b="1"/>
              <a:t> a video for them and write the script of the video first. </a:t>
            </a:r>
            <a:endParaRPr lang="en-US" altLang="zh-CN" sz="3600" b="1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35" y="2904490"/>
            <a:ext cx="6726555" cy="395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570" y="63500"/>
            <a:ext cx="10774045" cy="755650"/>
          </a:xfrm>
        </p:spPr>
        <p:txBody>
          <a:bodyPr>
            <a:normAutofit fontScale="90000"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Location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（位置）、</a:t>
            </a: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Envrionment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（环境）</a:t>
            </a:r>
            <a:endParaRPr kumimoji="0" lang="zh-CN" altLang="en-US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19" name="图片 18" descr="u=2045184607,2538589666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22204" b="39716"/>
          <a:stretch>
            <a:fillRect/>
          </a:stretch>
        </p:blipFill>
        <p:spPr>
          <a:xfrm flipH="1">
            <a:off x="80010" y="2166620"/>
            <a:ext cx="2367915" cy="901700"/>
          </a:xfrm>
          <a:prstGeom prst="rect">
            <a:avLst/>
          </a:prstGeom>
        </p:spPr>
      </p:pic>
      <p:pic>
        <p:nvPicPr>
          <p:cNvPr id="21" name="图片 20" descr="src=http___5b0988e595225.cdn.sohucs.com_images_20180125_af9fea7cabe94dc1bae5f8a1d06b06ff.jpeg&amp;refer=http___5b0988e595225.cdn.sohuc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" y="819150"/>
            <a:ext cx="1892300" cy="1268730"/>
          </a:xfrm>
          <a:prstGeom prst="rect">
            <a:avLst/>
          </a:prstGeom>
        </p:spPr>
      </p:pic>
      <p:sp>
        <p:nvSpPr>
          <p:cNvPr id="22" name="TextBox 14"/>
          <p:cNvSpPr txBox="1"/>
          <p:nvPr/>
        </p:nvSpPr>
        <p:spPr>
          <a:xfrm>
            <a:off x="2556510" y="819150"/>
            <a:ext cx="9476740" cy="1871980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noAutofit/>
          </a:bodyPr>
          <a:p>
            <a:pPr algn="l">
              <a:lnSpc>
                <a:spcPct val="150000"/>
              </a:lnSpc>
              <a:spcAft>
                <a:spcPts val="1200"/>
              </a:spcAft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Changzhou is                         Nanjing.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It takes about 40 minutes by high speed railway(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高铁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). 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318135" y="3068320"/>
            <a:ext cx="6752590" cy="3355340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The air is                 here.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Don’t forget to (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不要忘记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 visit 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</a:rPr>
              <a:t>Hongmei Park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 to see beautiful flowers and experience (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感受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 Spring.</a:t>
            </a:r>
            <a:endParaRPr lang="zh-CN" altLang="en-US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80965" y="819150"/>
            <a:ext cx="2086610" cy="1043940"/>
            <a:chOff x="8159" y="1290"/>
            <a:chExt cx="3286" cy="1644"/>
          </a:xfrm>
        </p:grpSpPr>
        <p:sp>
          <p:nvSpPr>
            <p:cNvPr id="7" name="文本框 6"/>
            <p:cNvSpPr txBox="1"/>
            <p:nvPr/>
          </p:nvSpPr>
          <p:spPr>
            <a:xfrm>
              <a:off x="8339" y="2112"/>
              <a:ext cx="3106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>
                  <a:solidFill>
                    <a:schemeClr val="accent4"/>
                  </a:solidFill>
                  <a:latin typeface="Calibri" panose="020F0502020204030204" charset="0"/>
                  <a:ea typeface="微软雅黑" panose="020B0503020204020204" charset="-122"/>
                  <a:sym typeface="+mn-ea"/>
                </a:rPr>
                <a:t>not far from</a:t>
              </a:r>
              <a:endParaRPr lang="en-US" altLang="zh-CN" sz="2800" b="1">
                <a:solidFill>
                  <a:schemeClr val="accent4"/>
                </a:solidFill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343" y="1290"/>
              <a:ext cx="1346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>
                  <a:solidFill>
                    <a:schemeClr val="accent4"/>
                  </a:solidFill>
                  <a:latin typeface="Calibri" panose="020F0502020204030204" charset="0"/>
                  <a:ea typeface="微软雅黑" panose="020B0503020204020204" charset="-122"/>
                  <a:sym typeface="+mn-ea"/>
                </a:rPr>
                <a:t>near</a:t>
              </a:r>
              <a:endParaRPr lang="en-US" altLang="zh-CN" sz="2800" b="1">
                <a:solidFill>
                  <a:schemeClr val="accent4"/>
                </a:solidFill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6" name="AutoShape 7"/>
            <p:cNvSpPr/>
            <p:nvPr/>
          </p:nvSpPr>
          <p:spPr>
            <a:xfrm rot="10800000">
              <a:off x="8159" y="1455"/>
              <a:ext cx="124" cy="1301"/>
            </a:xfrm>
            <a:prstGeom prst="rightBrace">
              <a:avLst>
                <a:gd name="adj1" fmla="val 139563"/>
                <a:gd name="adj2" fmla="val 47963"/>
              </a:avLst>
            </a:prstGeom>
            <a:ln w="28575" cmpd="sng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wrap="none" anchor="ctr"/>
            <a:p>
              <a:endParaRPr lang="zh-CN" altLang="en-US" sz="2800" dirty="0">
                <a:solidFill>
                  <a:schemeClr val="accent4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31695" y="3147060"/>
            <a:ext cx="1211580" cy="968375"/>
            <a:chOff x="3357" y="4956"/>
            <a:chExt cx="1908" cy="1525"/>
          </a:xfrm>
        </p:grpSpPr>
        <p:sp>
          <p:nvSpPr>
            <p:cNvPr id="9" name="文本框 8"/>
            <p:cNvSpPr txBox="1"/>
            <p:nvPr/>
          </p:nvSpPr>
          <p:spPr>
            <a:xfrm>
              <a:off x="3591" y="5659"/>
              <a:ext cx="1674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>
                  <a:solidFill>
                    <a:schemeClr val="accent4"/>
                  </a:solidFill>
                  <a:latin typeface="Calibri" panose="020F0502020204030204" charset="0"/>
                  <a:ea typeface="微软雅黑" panose="020B0503020204020204" charset="-122"/>
                  <a:sym typeface="+mn-ea"/>
                </a:rPr>
                <a:t>sweet</a:t>
              </a:r>
              <a:endParaRPr lang="en-US" altLang="zh-CN" sz="2800" b="1">
                <a:solidFill>
                  <a:schemeClr val="accent4"/>
                </a:solidFill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" y="4956"/>
              <a:ext cx="1463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>
                  <a:solidFill>
                    <a:schemeClr val="accent4"/>
                  </a:solidFill>
                  <a:latin typeface="Calibri" panose="020F0502020204030204" charset="0"/>
                  <a:ea typeface="微软雅黑" panose="020B0503020204020204" charset="-122"/>
                  <a:sym typeface="+mn-ea"/>
                </a:rPr>
                <a:t>fresh</a:t>
              </a:r>
              <a:endParaRPr lang="en-US" altLang="zh-CN" sz="2800" b="1">
                <a:solidFill>
                  <a:schemeClr val="accent4"/>
                </a:solidFill>
                <a:latin typeface="Calibri" panose="020F050202020403020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" name="AutoShape 7"/>
            <p:cNvSpPr/>
            <p:nvPr/>
          </p:nvSpPr>
          <p:spPr>
            <a:xfrm rot="10800000">
              <a:off x="3357" y="5006"/>
              <a:ext cx="124" cy="1301"/>
            </a:xfrm>
            <a:prstGeom prst="rightBrace">
              <a:avLst>
                <a:gd name="adj1" fmla="val 139563"/>
                <a:gd name="adj2" fmla="val 47963"/>
              </a:avLst>
            </a:prstGeom>
            <a:ln w="28575" cmpd="sng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wrap="none" anchor="ctr"/>
            <a:p>
              <a:endParaRPr lang="zh-CN" altLang="en-US" sz="2800" dirty="0">
                <a:solidFill>
                  <a:schemeClr val="accent4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7430770" y="3068320"/>
            <a:ext cx="4603115" cy="3044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TextBox 14"/>
          <p:cNvSpPr txBox="1"/>
          <p:nvPr/>
        </p:nvSpPr>
        <p:spPr>
          <a:xfrm>
            <a:off x="2260600" y="2001520"/>
            <a:ext cx="7670800" cy="3539490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noAutofit/>
          </a:bodyPr>
          <a:p>
            <a:pPr algn="l">
              <a:lnSpc>
                <a:spcPct val="150000"/>
              </a:lnSpc>
            </a:pPr>
            <a:endParaRPr lang="zh-CN" altLang="en-US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+mn-ea"/>
              </a:rPr>
              <a:t>        Food in Changzhou  is … 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4"/>
                </a:solidFill>
                <a:latin typeface="Calibri" panose="020F0502020204030204" charset="0"/>
                <a:ea typeface="微软雅黑" panose="020B0503020204020204" charset="-122"/>
                <a:sym typeface="+mn-ea"/>
              </a:rPr>
              <a:t>How about 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+mn-ea"/>
              </a:rPr>
              <a:t>visiting local restaurants 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+mn-ea"/>
              </a:rPr>
              <a:t>         and trying some ?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7160" y="63500"/>
            <a:ext cx="3623945" cy="755650"/>
          </a:xfrm>
        </p:spPr>
        <p:txBody>
          <a:bodyPr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Food</a:t>
            </a:r>
            <a:endParaRPr kumimoji="0" lang="en-US" altLang="zh-CN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43010" name="图片 2" descr="u=3160581099,1038543509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228"/>
          <a:stretch>
            <a:fillRect/>
          </a:stretch>
        </p:blipFill>
        <p:spPr>
          <a:xfrm>
            <a:off x="1600200" y="539115"/>
            <a:ext cx="307340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5" descr="C:/Users/ADMINI~1/AppData/Local/Temp/kaimatting/20210308165424/output_aiMatting_20210308165504.pngoutput_aiMatting_20210308165504"/>
          <p:cNvPicPr>
            <a:picLocks noChangeAspect="1"/>
          </p:cNvPicPr>
          <p:nvPr/>
        </p:nvPicPr>
        <p:blipFill>
          <a:blip r:embed="rId2"/>
          <a:srcRect l="-16179" t="-10141" r="-23216" b="-21268"/>
          <a:stretch>
            <a:fillRect/>
          </a:stretch>
        </p:blipFill>
        <p:spPr>
          <a:xfrm>
            <a:off x="8237220" y="4686935"/>
            <a:ext cx="2340610" cy="1758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6744335" y="1024255"/>
            <a:ext cx="3642360" cy="1685290"/>
          </a:xfrm>
          <a:prstGeom prst="cloudCallout">
            <a:avLst>
              <a:gd name="adj1" fmla="val -35896"/>
              <a:gd name="adj2" fmla="val 8342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delicious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famous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my favourite</a:t>
            </a:r>
            <a:endParaRPr lang="en-US" altLang="zh-CN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6095" y="880110"/>
            <a:ext cx="3559810" cy="2404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71510" y="880110"/>
            <a:ext cx="3811270" cy="2411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0763"/>
          <a:stretch>
            <a:fillRect/>
          </a:stretch>
        </p:blipFill>
        <p:spPr>
          <a:xfrm>
            <a:off x="273050" y="871855"/>
            <a:ext cx="3352165" cy="2412365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37160" y="63500"/>
            <a:ext cx="3623945" cy="75565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4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Things to do</a:t>
            </a:r>
            <a:endParaRPr kumimoji="0" lang="en-US" altLang="zh-CN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160" y="3613150"/>
            <a:ext cx="4531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/>
              <a:t>Changzhou Museum </a:t>
            </a:r>
            <a:endParaRPr lang="en-US" altLang="zh-CN" sz="3200" b="1"/>
          </a:p>
          <a:p>
            <a:pPr algn="ctr"/>
            <a:r>
              <a:rPr lang="zh-CN" altLang="en-US" sz="3200" b="1"/>
              <a:t>常州博物馆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3625215" y="4798060"/>
            <a:ext cx="4531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/>
              <a:t>Nanshan Bamboo Sea </a:t>
            </a:r>
            <a:endParaRPr lang="en-US" altLang="zh-CN" sz="3200" b="1"/>
          </a:p>
          <a:p>
            <a:pPr algn="ctr"/>
            <a:r>
              <a:rPr lang="zh-CN" altLang="en-US" sz="3200" b="1"/>
              <a:t>南山竹海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7604125" y="3570605"/>
            <a:ext cx="4531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/>
              <a:t>China Dinosaur Park  </a:t>
            </a:r>
            <a:endParaRPr lang="en-US" altLang="zh-CN" sz="3200" b="1"/>
          </a:p>
          <a:p>
            <a:pPr algn="ctr"/>
            <a:r>
              <a:rPr lang="zh-CN" altLang="en-US" sz="3200" b="1"/>
              <a:t>中华恐龙园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33" name="Rectangle 1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4325" y="326390"/>
            <a:ext cx="482346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Sunshine Town</a:t>
            </a:r>
            <a:endParaRPr kumimoji="0" lang="en-US" altLang="zh-CN" sz="4000" b="1" i="1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4325" y="1268730"/>
            <a:ext cx="8926830" cy="3846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Location</a:t>
            </a:r>
            <a:r>
              <a:rPr kumimoji="0" lang="zh-CN" altLang="en-US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（位置）</a:t>
            </a: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 __________from the center of Beijing</a:t>
            </a:r>
            <a:endParaRPr kumimoji="0" lang="en-US" altLang="zh-CN" sz="28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Transportion</a:t>
            </a:r>
            <a:r>
              <a:rPr kumimoji="0" lang="zh-CN" altLang="en-US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（交通工具）</a:t>
            </a: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 by_____________</a:t>
            </a:r>
            <a:endParaRPr kumimoji="0" lang="en-US" altLang="zh-CN" sz="28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40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 to do:</a:t>
            </a:r>
            <a:endParaRPr kumimoji="0" lang="en-US" altLang="zh-CN" sz="4000" b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34435" y="1183640"/>
            <a:ext cx="1306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not far</a:t>
            </a:r>
            <a:endParaRPr lang="en-US" altLang="zh-CN" sz="32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252720" y="1998980"/>
            <a:ext cx="24790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underground</a:t>
            </a:r>
            <a:endParaRPr lang="zh-CN" altLang="en-US" sz="32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69970" y="2721610"/>
            <a:ext cx="7640955" cy="3803650"/>
            <a:chOff x="6538" y="4643"/>
            <a:chExt cx="12033" cy="5990"/>
          </a:xfrm>
        </p:grpSpPr>
        <p:sp>
          <p:nvSpPr>
            <p:cNvPr id="5" name="左大括号 4"/>
            <p:cNvSpPr/>
            <p:nvPr>
              <p:custDataLst>
                <p:tags r:id="rId5"/>
              </p:custDataLst>
            </p:nvPr>
          </p:nvSpPr>
          <p:spPr>
            <a:xfrm>
              <a:off x="6538" y="5059"/>
              <a:ext cx="693" cy="4858"/>
            </a:xfrm>
            <a:prstGeom prst="leftBrace">
              <a:avLst>
                <a:gd name="adj1" fmla="val 8333"/>
                <a:gd name="adj2" fmla="val 58720"/>
              </a:avLst>
            </a:prstGeom>
            <a:ln w="63500" cmpd="sng">
              <a:solidFill>
                <a:srgbClr val="401E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 sz="4800">
                <a:solidFill>
                  <a:srgbClr val="7030A0"/>
                </a:solidFill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>
              <a:off x="7218" y="4643"/>
              <a:ext cx="11353" cy="5990"/>
            </a:xfrm>
            <a:prstGeom prst="rect">
              <a:avLst/>
            </a:prstGeom>
            <a:noFill/>
            <a:ln w="28575" cmpd="sng">
              <a:noFill/>
              <a:prstDash val="solid"/>
            </a:ln>
          </p:spPr>
          <p:txBody>
            <a:bodyPr wrap="square" rtlCol="0" anchor="t">
              <a:noAutofit/>
            </a:bodyPr>
            <a:p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parks                  ________________________</a:t>
              </a:r>
              <a:endPara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shops                ________________________</a:t>
              </a:r>
              <a:endPara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restaurants      __________________________</a:t>
              </a:r>
              <a:endPara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local theatre   ________________________</a:t>
              </a:r>
              <a:endPara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093210" y="3168015"/>
            <a:ext cx="40062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go jogging in the morning</a:t>
            </a:r>
            <a:endParaRPr lang="en-US" altLang="zh-CN" sz="28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093210" y="4178300"/>
            <a:ext cx="36385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buy wonderful presents</a:t>
            </a:r>
            <a:endParaRPr lang="en-US" altLang="zh-CN" sz="28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001770" y="5188585"/>
            <a:ext cx="6243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altLang="zh-CN" sz="28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try some Beijing Duck or Western food</a:t>
            </a:r>
            <a:endParaRPr lang="en-US" altLang="zh-CN" sz="28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091940" y="6070600"/>
            <a:ext cx="30740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Andalus" panose="02020603050405020304" charset="0"/>
                <a:cs typeface="Andalus" panose="02020603050405020304" charset="0"/>
              </a:rPr>
              <a:t>enjoy Beijing Opera</a:t>
            </a:r>
            <a:endParaRPr lang="en-US" altLang="zh-CN" sz="2800" b="1">
              <a:solidFill>
                <a:srgbClr val="C00000"/>
              </a:solidFill>
              <a:latin typeface="Andalus" panose="02020603050405020304" charset="0"/>
              <a:cs typeface="Andalus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7230" y="86360"/>
            <a:ext cx="4839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highlight>
                  <a:srgbClr val="FFFF00"/>
                </a:highlight>
              </a:rPr>
              <a:t>try to retell (</a:t>
            </a:r>
            <a:r>
              <a:rPr lang="zh-CN" altLang="en-US" sz="3200" b="1">
                <a:highlight>
                  <a:srgbClr val="FFFF00"/>
                </a:highlight>
              </a:rPr>
              <a:t>复述</a:t>
            </a:r>
            <a:r>
              <a:rPr lang="en-US" altLang="zh-CN" sz="3200" b="1">
                <a:highlight>
                  <a:srgbClr val="FFFF00"/>
                </a:highlight>
              </a:rPr>
              <a:t>) it with your own language</a:t>
            </a:r>
            <a:endParaRPr lang="en-US" altLang="zh-CN" sz="3200" b="1">
              <a:highlight>
                <a:srgbClr val="FFFF00"/>
              </a:highlight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08280" y="160655"/>
            <a:ext cx="3606165" cy="755650"/>
          </a:xfrm>
        </p:spPr>
        <p:txBody>
          <a:bodyPr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Things to do</a:t>
            </a:r>
            <a:endParaRPr kumimoji="0" lang="en-US" altLang="zh-CN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3494405" y="1346835"/>
            <a:ext cx="8007350" cy="4164330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</a:rPr>
              <a:t>Don’t miss\ forget to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 visit ...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、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... is 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</a:rPr>
              <a:t>a good\ the best place to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 visit\ for people to take photos\ spend the holiday.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、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You can 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</a:rPr>
              <a:t>learn more about</a:t>
            </a:r>
            <a:r>
              <a:rPr lang="en-US" altLang="zh-CN" sz="3200" b="1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 Changzhou’s history at the museum.</a:t>
            </a:r>
            <a:endParaRPr lang="en-US" altLang="zh-CN" sz="3200" b="1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1790" y="1005840"/>
            <a:ext cx="2348230" cy="5289550"/>
            <a:chOff x="555" y="1443"/>
            <a:chExt cx="3698" cy="833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 l="20763"/>
            <a:stretch>
              <a:fillRect/>
            </a:stretch>
          </p:blipFill>
          <p:spPr>
            <a:xfrm>
              <a:off x="555" y="1443"/>
              <a:ext cx="3698" cy="266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55" y="4385"/>
              <a:ext cx="3698" cy="249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555" y="7163"/>
              <a:ext cx="3697" cy="261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393700" y="868680"/>
          <a:ext cx="11144250" cy="5861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72125"/>
                <a:gridCol w="5572125"/>
              </a:tblGrid>
              <a:tr h="2930525">
                <a:tc>
                  <a:txBody>
                    <a:bodyPr/>
                    <a:p>
                      <a:pPr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3200" b="1">
                          <a:sym typeface="+mn-ea"/>
                        </a:rPr>
                        <a:t>Location</a:t>
                      </a:r>
                      <a:r>
                        <a:rPr lang="zh-CN" altLang="en-US" sz="3200" b="1">
                          <a:sym typeface="+mn-ea"/>
                        </a:rPr>
                        <a:t>、</a:t>
                      </a:r>
                      <a:r>
                        <a:rPr lang="en-US" altLang="zh-CN" sz="3200" b="1">
                          <a:sym typeface="+mn-ea"/>
                        </a:rPr>
                        <a:t>Environment</a:t>
                      </a:r>
                      <a:endParaRPr lang="zh-CN" altLang="en-US" sz="3200" b="1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b="1">
                        <a:sym typeface="+mn-ea"/>
                      </a:endParaRPr>
                    </a:p>
                  </a:txBody>
                  <a:tcPr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/>
                        <a:t>Things to do</a:t>
                      </a:r>
                      <a:endParaRPr lang="en-US" altLang="zh-CN" sz="3200" b="1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293052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/>
                        <a:t>People </a:t>
                      </a:r>
                      <a:endParaRPr lang="en-US" altLang="zh-CN" sz="32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/>
                        <a:t>My house</a:t>
                      </a:r>
                      <a:endParaRPr lang="en-US" altLang="zh-CN" sz="3200" b="1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18" name="Text Box 22"/>
          <p:cNvSpPr txBox="1"/>
          <p:nvPr/>
        </p:nvSpPr>
        <p:spPr>
          <a:xfrm>
            <a:off x="6170613" y="1597343"/>
            <a:ext cx="3422650" cy="2120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165"/>
              </a:lnSpc>
            </a:pPr>
            <a:r>
              <a:rPr lang="en-US" altLang="zh-CN" sz="2800" b="1" dirty="0">
                <a:solidFill>
                  <a:srgbClr val="C55A11"/>
                </a:solidFill>
                <a:latin typeface="Calibri" panose="020F0502020204030204" charset="0"/>
                <a:ea typeface="宋体" panose="02010600030101010101" pitchFamily="2" charset="-122"/>
              </a:rPr>
              <a:t>watch … </a:t>
            </a:r>
            <a:endParaRPr lang="en-US" altLang="zh-CN" sz="2800" b="1" dirty="0">
              <a:solidFill>
                <a:srgbClr val="C55A1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3165"/>
              </a:lnSpc>
            </a:pPr>
            <a:r>
              <a:rPr lang="en-US" altLang="zh-CN" sz="2800" b="1" dirty="0">
                <a:solidFill>
                  <a:srgbClr val="C55A11"/>
                </a:solidFill>
                <a:latin typeface="Calibri" panose="020F0502020204030204" charset="0"/>
                <a:ea typeface="宋体" panose="02010600030101010101" pitchFamily="2" charset="-122"/>
              </a:rPr>
              <a:t>taste … </a:t>
            </a:r>
            <a:endParaRPr lang="en-US" altLang="zh-CN" sz="2800" b="1" dirty="0">
              <a:solidFill>
                <a:srgbClr val="C55A1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3165"/>
              </a:lnSpc>
            </a:pPr>
            <a:r>
              <a:rPr lang="en-US" altLang="zh-CN" sz="2800" b="1" dirty="0">
                <a:solidFill>
                  <a:srgbClr val="C55A11"/>
                </a:solidFill>
                <a:latin typeface="Calibri" panose="020F0502020204030204" charset="0"/>
                <a:ea typeface="宋体" panose="02010600030101010101" pitchFamily="2" charset="-122"/>
              </a:rPr>
              <a:t>hear …</a:t>
            </a:r>
            <a:endParaRPr lang="en-US" altLang="zh-CN" sz="2800" b="1" dirty="0">
              <a:solidFill>
                <a:srgbClr val="C55A1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3165"/>
              </a:lnSpc>
            </a:pPr>
            <a:r>
              <a:rPr lang="en-US" altLang="zh-CN" sz="2800" b="1" dirty="0">
                <a:solidFill>
                  <a:srgbClr val="C55A11"/>
                </a:solidFill>
                <a:latin typeface="Calibri" panose="020F0502020204030204" charset="0"/>
                <a:ea typeface="宋体" panose="02010600030101010101" pitchFamily="2" charset="-122"/>
              </a:rPr>
              <a:t>smell …</a:t>
            </a:r>
            <a:endParaRPr lang="en-US" altLang="zh-CN" sz="2800" b="1" dirty="0">
              <a:solidFill>
                <a:srgbClr val="C55A11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3165"/>
              </a:lnSpc>
            </a:pPr>
            <a:r>
              <a:rPr lang="en-US" altLang="zh-CN" sz="2800" b="1" dirty="0">
                <a:solidFill>
                  <a:srgbClr val="C55A11"/>
                </a:solidFill>
                <a:latin typeface="Calibri" panose="020F0502020204030204" charset="0"/>
                <a:ea typeface="宋体" panose="02010600030101010101" pitchFamily="2" charset="-122"/>
              </a:rPr>
              <a:t>visit ...</a:t>
            </a:r>
            <a:endParaRPr lang="en-US" altLang="zh-CN" sz="2800" b="1" dirty="0">
              <a:solidFill>
                <a:srgbClr val="C55A1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3010" name="图片 2" descr="u=3160581099,1038543509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10"/>
          <a:stretch>
            <a:fillRect/>
          </a:stretch>
        </p:blipFill>
        <p:spPr>
          <a:xfrm>
            <a:off x="7936865" y="1468755"/>
            <a:ext cx="1500505" cy="1160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src=http___5b0988e595225.cdn.sohucs.com_images_20180125_af9fea7cabe94dc1bae5f8a1d06b06ff.jpeg&amp;refer=http___5b0988e595225.cdn.sohuc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" y="1740535"/>
            <a:ext cx="2080260" cy="1395095"/>
          </a:xfrm>
          <a:prstGeom prst="rect">
            <a:avLst/>
          </a:prstGeom>
        </p:spPr>
      </p:pic>
      <p:pic>
        <p:nvPicPr>
          <p:cNvPr id="3" name="图片 2" descr="u=2774922888,3997310711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6205" y="4514215"/>
            <a:ext cx="2058670" cy="1933575"/>
          </a:xfrm>
          <a:prstGeom prst="rect">
            <a:avLst/>
          </a:prstGeom>
        </p:spPr>
      </p:pic>
      <p:pic>
        <p:nvPicPr>
          <p:cNvPr id="4" name="图片 3" descr="download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950" y="4497070"/>
            <a:ext cx="2167255" cy="195072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8265" y="81280"/>
            <a:ext cx="8780780" cy="7556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Write a script of your hometown</a:t>
            </a:r>
            <a:endParaRPr kumimoji="0" lang="en-US" altLang="zh-CN" sz="4400" b="1" i="0" u="none" strike="noStrike" kern="1200" cap="none" spc="0" normalizeH="0" baseline="0" noProof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20763"/>
          <a:stretch>
            <a:fillRect/>
          </a:stretch>
        </p:blipFill>
        <p:spPr>
          <a:xfrm>
            <a:off x="9437370" y="2149475"/>
            <a:ext cx="1976755" cy="1422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0830" y="201295"/>
            <a:ext cx="2622550" cy="58356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bg1"/>
                </a:solidFill>
              </a:rPr>
              <a:t>Writing time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0045" y="937895"/>
            <a:ext cx="92081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Write a script about your hometown. Use John’s script as a model.</a:t>
            </a:r>
            <a:endParaRPr lang="en-US" altLang="zh-CN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57835" y="2044065"/>
            <a:ext cx="127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Tips: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2752725" y="2700020"/>
            <a:ext cx="427990" cy="5289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3434715" y="3959860"/>
            <a:ext cx="427990" cy="574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TextBox 14"/>
          <p:cNvSpPr txBox="1"/>
          <p:nvPr/>
        </p:nvSpPr>
        <p:spPr>
          <a:xfrm>
            <a:off x="1630045" y="2043748"/>
            <a:ext cx="5108575" cy="582612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Write down some notes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1958340" y="3302318"/>
            <a:ext cx="5106988" cy="583565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Organize(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组织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 details(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细节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325370" y="4608195"/>
            <a:ext cx="7541895" cy="583565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Write a draft(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草稿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 with useful expressions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4196080" y="5265420"/>
            <a:ext cx="427990" cy="574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913380" y="5868035"/>
            <a:ext cx="4957445" cy="583565"/>
          </a:xfrm>
          <a:prstGeom prst="rect">
            <a:avLst/>
          </a:prstGeom>
          <a:solidFill>
            <a:srgbClr val="245564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Revise(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修正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</a:rPr>
              <a:t>) your writing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 animBg="1"/>
      <p:bldP spid="27" grpId="0" animBg="1"/>
      <p:bldP spid="6" grpId="0" animBg="1"/>
      <p:bldP spid="11" grpId="0" animBg="1"/>
      <p:bldP spid="7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9385"/>
            <a:ext cx="12197081" cy="69820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7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3" y="333858"/>
            <a:ext cx="11278372" cy="61902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" name="左大括号 26"/>
          <p:cNvSpPr/>
          <p:nvPr/>
        </p:nvSpPr>
        <p:spPr>
          <a:xfrm>
            <a:off x="5002947" y="1113923"/>
            <a:ext cx="549280" cy="4766340"/>
          </a:xfrm>
          <a:prstGeom prst="leftBrac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/>
                </a:gs>
                <a:gs pos="83000">
                  <a:srgbClr val="C00000"/>
                </a:gs>
                <a:gs pos="100000">
                  <a:srgbClr val="C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56814" y="1909637"/>
            <a:ext cx="4686686" cy="3038725"/>
            <a:chOff x="6369628" y="2474259"/>
            <a:chExt cx="5265283" cy="3038725"/>
          </a:xfrm>
        </p:grpSpPr>
        <p:sp>
          <p:nvSpPr>
            <p:cNvPr id="14" name="矩形: 圆角 13"/>
            <p:cNvSpPr/>
            <p:nvPr/>
          </p:nvSpPr>
          <p:spPr>
            <a:xfrm>
              <a:off x="6369628" y="2474259"/>
              <a:ext cx="5265283" cy="3038725"/>
            </a:xfrm>
            <a:prstGeom prst="roundRect">
              <a:avLst/>
            </a:prstGeom>
            <a:solidFill>
              <a:schemeClr val="bg1">
                <a:alpha val="81000"/>
              </a:schemeClr>
            </a:solidFill>
            <a:ln w="38100" cmpd="sng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8087724" y="2608854"/>
              <a:ext cx="3267017" cy="657417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1 (Introduction):</a:t>
              </a:r>
              <a:endPara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 Name, Greetings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8081413" y="3436562"/>
              <a:ext cx="3187418" cy="101750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F0000"/>
                </a:gs>
                <a:gs pos="83000">
                  <a:srgbClr val="FF0000"/>
                </a:gs>
                <a:gs pos="100000">
                  <a:srgbClr val="FF0000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2 (Main body): hometown, my house, things to do 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8081412" y="4597234"/>
              <a:ext cx="3355046" cy="7657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0070C0"/>
                </a:gs>
                <a:gs pos="83000">
                  <a:srgbClr val="0070C0"/>
                </a:gs>
                <a:gs pos="100000">
                  <a:srgbClr val="0070C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i="1">
                  <a:solidFill>
                    <a:schemeClr val="tx1"/>
                  </a:solidFill>
                  <a:latin typeface="Corbel" panose="020B0503020204020204" pitchFamily="34" charset="0"/>
                </a:rPr>
                <a:t>Part 3 (Conclusion): Opinions, Invitations</a:t>
              </a:r>
              <a:endParaRPr lang="zh-CN" altLang="zh-CN" sz="2400" b="1" i="1">
                <a:solidFill>
                  <a:schemeClr val="tx1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14062" y="3685441"/>
              <a:ext cx="1622918" cy="46166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FFC000"/>
                </a:gs>
                <a:gs pos="83000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rgbClr val="C00000"/>
                  </a:solidFill>
                  <a:latin typeface="Corbel" panose="020B0503020204020204" pitchFamily="34" charset="0"/>
                </a:rPr>
                <a:t>Structure</a:t>
              </a:r>
              <a:endParaRPr lang="zh-CN" altLang="en-US" sz="2400" b="1" i="1">
                <a:solidFill>
                  <a:srgbClr val="C00000"/>
                </a:solidFill>
                <a:latin typeface="Corbel" panose="020B0503020204020204" pitchFamily="34" charset="0"/>
              </a:endParaRPr>
            </a:p>
          </p:txBody>
        </p:sp>
      </p:grpSp>
      <p:sp>
        <p:nvSpPr>
          <p:cNvPr id="28" name="矩形: 圆角 27"/>
          <p:cNvSpPr/>
          <p:nvPr/>
        </p:nvSpPr>
        <p:spPr>
          <a:xfrm>
            <a:off x="5592186" y="982744"/>
            <a:ext cx="5040145" cy="657417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kern="100">
                <a:solidFill>
                  <a:schemeClr val="tx1"/>
                </a:solidFill>
                <a:effectLst/>
                <a:latin typeface="Corbel" panose="020B0503020204020204" pitchFamily="34" charset="0"/>
                <a:ea typeface="宋体" panose="02010600030101010101" pitchFamily="2" charset="-122"/>
              </a:rPr>
              <a:t>Hello, I am.../ I want to/ I’m going to / introduce / show you around...</a:t>
            </a:r>
            <a:endParaRPr lang="zh-CN" altLang="zh-CN" sz="3200" b="1" i="1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5483132" y="2031173"/>
            <a:ext cx="6344702" cy="293183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F0000"/>
              </a:gs>
              <a:gs pos="83000">
                <a:srgbClr val="FF0000"/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rPr>
              <a:t>My city has a area of… and …people have a comfortable living here. </a:t>
            </a:r>
            <a:endParaRPr lang="en-US" altLang="zh-CN" sz="2400" b="1" i="1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algn="just"/>
            <a:r>
              <a: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rPr>
              <a:t>They are… and ….</a:t>
            </a:r>
            <a:endParaRPr lang="en-US" altLang="zh-CN" sz="2400" b="1" i="1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algn="just"/>
            <a:r>
              <a: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rPr>
              <a:t>My hometown is full of beautiful scenery. My house is on/beside/near… and it has …floors. There are …, … and … around it. </a:t>
            </a:r>
            <a:endParaRPr lang="en-US" altLang="zh-CN" sz="2400" b="1" i="1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algn="just"/>
            <a:r>
              <a:rPr lang="en-US" altLang="zh-CN" sz="2400" b="1" i="1">
                <a:solidFill>
                  <a:schemeClr val="tx1"/>
                </a:solidFill>
                <a:latin typeface="Corbel" panose="020B0503020204020204" pitchFamily="34" charset="0"/>
              </a:rPr>
              <a:t>You can...You can... and you can also...</a:t>
            </a:r>
            <a:endParaRPr lang="zh-CN" altLang="zh-CN" sz="2400" b="1" i="1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5845031" y="5264560"/>
            <a:ext cx="4534454" cy="76579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0070C0"/>
              </a:gs>
              <a:gs pos="83000">
                <a:srgbClr val="0070C0"/>
              </a:gs>
              <a:gs pos="100000">
                <a:srgbClr val="007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400" b="1" i="1" kern="100">
                <a:solidFill>
                  <a:schemeClr val="tx1"/>
                </a:solidFill>
                <a:effectLst/>
                <a:latin typeface="Corbel" panose="020B0503020204020204" pitchFamily="34" charset="0"/>
                <a:ea typeface="宋体" panose="02010600030101010101" pitchFamily="2" charset="-122"/>
              </a:rPr>
              <a:t>This is a...good place.../I hope...</a:t>
            </a:r>
            <a:endParaRPr lang="zh-CN" altLang="zh-CN" sz="2400" b="1" i="1" kern="100">
              <a:solidFill>
                <a:schemeClr val="tx1"/>
              </a:solidFill>
              <a:effectLst/>
              <a:latin typeface="Corbel" panose="020B0503020204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08915" y="206375"/>
            <a:ext cx="332930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4800" dirty="0">
                <a:solidFill>
                  <a:srgbClr val="CC0099"/>
                </a:solidFill>
                <a:latin typeface="Comic Sans MS" panose="030F0702030302020204" pitchFamily="66" charset="0"/>
                <a:ea typeface="华文新魏" panose="02010800040101010101" charset="-122"/>
              </a:rPr>
              <a:t>Homework </a:t>
            </a:r>
            <a:endParaRPr lang="zh-CN" altLang="en-US" sz="4800" dirty="0">
              <a:solidFill>
                <a:srgbClr val="CC0099"/>
              </a:solidFill>
              <a:latin typeface="Comic Sans MS" panose="030F0702030302020204" pitchFamily="66" charset="0"/>
              <a:ea typeface="华文新魏" panose="02010800040101010101" charset="-122"/>
            </a:endParaRPr>
          </a:p>
        </p:txBody>
      </p:sp>
      <p:sp>
        <p:nvSpPr>
          <p:cNvPr id="35843" name="内容占位符 2"/>
          <p:cNvSpPr txBox="1"/>
          <p:nvPr>
            <p:custDataLst>
              <p:tags r:id="rId2"/>
            </p:custDataLst>
          </p:nvPr>
        </p:nvSpPr>
        <p:spPr>
          <a:xfrm>
            <a:off x="725170" y="1922780"/>
            <a:ext cx="10742295" cy="32562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5000"/>
              </a:lnSpc>
              <a:buNone/>
            </a:pPr>
            <a:r>
              <a:rPr lang="en-US" altLang="zh-CN" b="1" dirty="0">
                <a:latin typeface="Comic Sans MS" panose="030F0702030302020204" pitchFamily="66" charset="0"/>
              </a:rPr>
              <a:t>1. Collect beautiful phrases or sentence patterns from your classmates</a:t>
            </a:r>
            <a:endParaRPr lang="en-US" altLang="zh-CN" b="1" dirty="0">
              <a:latin typeface="Comic Sans MS" panose="030F0702030302020204" pitchFamily="66" charset="0"/>
            </a:endParaRPr>
          </a:p>
          <a:p>
            <a:pPr marL="0" lvl="0" indent="0" eaLnBrk="1" hangingPunct="1">
              <a:lnSpc>
                <a:spcPts val="5000"/>
              </a:lnSpc>
              <a:buNone/>
            </a:pPr>
            <a:r>
              <a:rPr lang="en-US" altLang="zh-CN" b="1" dirty="0">
                <a:latin typeface="Comic Sans MS" panose="030F0702030302020204" pitchFamily="66" charset="0"/>
              </a:rPr>
              <a:t>2. Improve your writing and try to rewrite it</a:t>
            </a:r>
            <a:endParaRPr lang="en-US" altLang="zh-CN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84873" y="2647315"/>
            <a:ext cx="105492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Thank you for listening!</a:t>
            </a:r>
            <a:endParaRPr lang="en-US" altLang="zh-CN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9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111"/>
          <a:stretch>
            <a:fillRect/>
          </a:stretch>
        </p:blipFill>
        <p:spPr>
          <a:xfrm>
            <a:off x="509270" y="1033780"/>
            <a:ext cx="2833370" cy="340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536950" y="2999740"/>
            <a:ext cx="8264525" cy="1255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lvl="0" indent="0" algn="l" defTabSz="914400" rtl="0" fontAlgn="base">
              <a:lnSpc>
                <a:spcPts val="45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John,</a:t>
            </a:r>
            <a:r>
              <a:rPr lang="en-US" altLang="zh-CN" sz="3600" b="1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one of the exchange students from the UK, is chatting with Amy.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75590" y="145415"/>
            <a:ext cx="3977005" cy="6173470"/>
            <a:chOff x="1490186" y="449499"/>
            <a:chExt cx="3977164" cy="59590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0186" y="449499"/>
              <a:ext cx="3977164" cy="5959001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041109" y="616505"/>
              <a:ext cx="1235260" cy="503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accent2"/>
                  </a:solidFill>
                </a:rPr>
                <a:t>John</a:t>
              </a:r>
              <a:endParaRPr lang="zh-CN" altLang="en-US" sz="28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4640" y="1202055"/>
            <a:ext cx="3938905" cy="1214755"/>
            <a:chOff x="1871187" y="1333547"/>
            <a:chExt cx="3397171" cy="10280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1187" y="1333547"/>
              <a:ext cx="3369630" cy="102804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50051" y="1547970"/>
              <a:ext cx="2502285" cy="598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Good morning </a:t>
              </a:r>
              <a:r>
                <a:rPr lang="zh-CN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，</a:t>
              </a:r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John</a:t>
              </a:r>
              <a:r>
                <a:rPr lang="zh-CN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！</a:t>
              </a:r>
              <a:endParaRPr lang="en-US" altLang="zh-CN" sz="2000" b="1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How are you</a:t>
              </a:r>
              <a:r>
                <a:rPr lang="zh-CN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today</a:t>
              </a:r>
              <a:r>
                <a:rPr lang="zh-CN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zh-CN" altLang="en-US" sz="2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578810" y="1549648"/>
              <a:ext cx="689548" cy="311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Amy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6080" y="2495550"/>
            <a:ext cx="4164965" cy="1090930"/>
            <a:chOff x="1600694" y="2622647"/>
            <a:chExt cx="4164918" cy="1053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0694" y="2622647"/>
              <a:ext cx="3815672" cy="105374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638794" y="2895002"/>
              <a:ext cx="805678" cy="355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John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05536" y="2822601"/>
              <a:ext cx="3460076" cy="682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Fine , I’m having a good time in China </a:t>
              </a:r>
              <a:r>
                <a:rPr lang="en-US" altLang="zh-CN" sz="2000" b="1" spc="-100">
                  <a:latin typeface="Arial" panose="020B0604020202020204" pitchFamily="34" charset="0"/>
                  <a:cs typeface="Arial" panose="020B0604020202020204" pitchFamily="34" charset="0"/>
                </a:rPr>
                <a:t>,thank you </a:t>
              </a:r>
              <a:r>
                <a:rPr lang="zh-CN" altLang="en-US" sz="2000" b="1" spc="-100">
                  <a:latin typeface="Arial" panose="020B0604020202020204" pitchFamily="34" charset="0"/>
                  <a:cs typeface="Arial" panose="020B0604020202020204" pitchFamily="34" charset="0"/>
                </a:rPr>
                <a:t>！</a:t>
              </a:r>
              <a:endParaRPr lang="zh-CN" altLang="en-US" sz="2000" b="1" spc="-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6080" y="3695700"/>
            <a:ext cx="3775710" cy="2207260"/>
            <a:chOff x="1600694" y="3855192"/>
            <a:chExt cx="3775807" cy="193600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rcRect l="18108"/>
            <a:stretch>
              <a:fillRect/>
            </a:stretch>
          </p:blipFill>
          <p:spPr>
            <a:xfrm>
              <a:off x="2251745" y="3855192"/>
              <a:ext cx="3124756" cy="1936007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/>
          </p:nvGrpSpPr>
          <p:grpSpPr>
            <a:xfrm>
              <a:off x="1600694" y="4026643"/>
              <a:ext cx="3720560" cy="1621612"/>
              <a:chOff x="1600694" y="4026643"/>
              <a:chExt cx="3720560" cy="1621612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/>
              <a:srcRect r="81394" b="18211"/>
              <a:stretch>
                <a:fillRect/>
              </a:stretch>
            </p:blipFill>
            <p:spPr>
              <a:xfrm>
                <a:off x="1600694" y="4026643"/>
                <a:ext cx="709966" cy="861849"/>
              </a:xfrm>
              <a:prstGeom prst="rect">
                <a:avLst/>
              </a:prstGeom>
            </p:spPr>
          </p:pic>
          <p:sp>
            <p:nvSpPr>
              <p:cNvPr id="31" name="文本框 30"/>
              <p:cNvSpPr txBox="1"/>
              <p:nvPr/>
            </p:nvSpPr>
            <p:spPr>
              <a:xfrm>
                <a:off x="1635696" y="4286151"/>
                <a:ext cx="805678" cy="323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John</a:t>
                </a:r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466856" y="4193952"/>
                <a:ext cx="2854398" cy="145430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I want to make a video about my hometown , I am sure you will like my hometown !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664710" y="190419"/>
            <a:ext cx="3977164" cy="5959001"/>
            <a:chOff x="6724650" y="449499"/>
            <a:chExt cx="3977164" cy="595900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4650" y="449499"/>
              <a:ext cx="3977164" cy="5959001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8313673" y="616505"/>
              <a:ext cx="1235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accent2"/>
                  </a:solidFill>
                </a:rPr>
                <a:t>John</a:t>
              </a:r>
              <a:endParaRPr lang="zh-CN" altLang="en-US" sz="28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64710" y="1021166"/>
            <a:ext cx="3958114" cy="1173088"/>
            <a:chOff x="1854757" y="1286836"/>
            <a:chExt cx="3413601" cy="102804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4757" y="1286836"/>
              <a:ext cx="3369630" cy="1028048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149389" y="1510545"/>
              <a:ext cx="2141287" cy="619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Great !</a:t>
              </a:r>
              <a:r>
                <a:rPr lang="zh-CN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2000" b="1">
                  <a:latin typeface="Arial" panose="020B0604020202020204" pitchFamily="34" charset="0"/>
                  <a:cs typeface="Arial" panose="020B0604020202020204" pitchFamily="34" charset="0"/>
                </a:rPr>
                <a:t>I hope I can visit </a:t>
              </a:r>
              <a:r>
                <a:rPr lang="en-US" altLang="zh-CN" sz="2000" b="1" spc="-100">
                  <a:latin typeface="Arial" panose="020B0604020202020204" pitchFamily="34" charset="0"/>
                  <a:cs typeface="Arial" panose="020B0604020202020204" pitchFamily="34" charset="0"/>
                </a:rPr>
                <a:t>it soon !</a:t>
              </a:r>
              <a:endParaRPr lang="en-US" altLang="zh-CN" sz="2000" b="1" spc="-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78810" y="1549648"/>
              <a:ext cx="6895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Amy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716849" y="2268248"/>
            <a:ext cx="3775807" cy="1499316"/>
            <a:chOff x="6776789" y="2527328"/>
            <a:chExt cx="3775807" cy="1499316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/>
            <a:srcRect l="18108"/>
            <a:stretch>
              <a:fillRect/>
            </a:stretch>
          </p:blipFill>
          <p:spPr>
            <a:xfrm>
              <a:off x="7427840" y="2527328"/>
              <a:ext cx="3124756" cy="1499316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6776789" y="2698778"/>
              <a:ext cx="3730147" cy="1136122"/>
              <a:chOff x="1600694" y="4026643"/>
              <a:chExt cx="3730147" cy="1136122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/>
              <a:srcRect r="81394" b="18211"/>
              <a:stretch>
                <a:fillRect/>
              </a:stretch>
            </p:blipFill>
            <p:spPr>
              <a:xfrm>
                <a:off x="1600694" y="4026643"/>
                <a:ext cx="709966" cy="861849"/>
              </a:xfrm>
              <a:prstGeom prst="rect">
                <a:avLst/>
              </a:prstGeom>
            </p:spPr>
          </p:pic>
          <p:sp>
            <p:nvSpPr>
              <p:cNvPr id="51" name="文本框 50"/>
              <p:cNvSpPr txBox="1"/>
              <p:nvPr/>
            </p:nvSpPr>
            <p:spPr>
              <a:xfrm>
                <a:off x="1635696" y="4286151"/>
                <a:ext cx="8056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John</a:t>
                </a:r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476376" y="4148035"/>
                <a:ext cx="2854465" cy="1014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Yes , and I look forward to meeting you in my hometown .</a:t>
                </a:r>
                <a:endParaRPr lang="en-US" altLang="zh-CN" sz="2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695262" y="3796383"/>
            <a:ext cx="3775807" cy="1499316"/>
            <a:chOff x="6776789" y="2527328"/>
            <a:chExt cx="3775807" cy="1499316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/>
            <a:srcRect l="18108"/>
            <a:stretch>
              <a:fillRect/>
            </a:stretch>
          </p:blipFill>
          <p:spPr>
            <a:xfrm>
              <a:off x="7427840" y="2527328"/>
              <a:ext cx="3124756" cy="1499316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/>
          </p:nvGrpSpPr>
          <p:grpSpPr>
            <a:xfrm>
              <a:off x="6776789" y="2698778"/>
              <a:ext cx="3751734" cy="1098022"/>
              <a:chOff x="1600694" y="4026643"/>
              <a:chExt cx="3751734" cy="1098022"/>
            </a:xfrm>
          </p:grpSpPr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"/>
              <a:srcRect r="81394" b="18211"/>
              <a:stretch>
                <a:fillRect/>
              </a:stretch>
            </p:blipFill>
            <p:spPr>
              <a:xfrm>
                <a:off x="1600694" y="4026643"/>
                <a:ext cx="709966" cy="861849"/>
              </a:xfrm>
              <a:prstGeom prst="rect">
                <a:avLst/>
              </a:prstGeom>
            </p:spPr>
          </p:pic>
          <p:sp>
            <p:nvSpPr>
              <p:cNvPr id="62" name="文本框 61"/>
              <p:cNvSpPr txBox="1"/>
              <p:nvPr/>
            </p:nvSpPr>
            <p:spPr>
              <a:xfrm>
                <a:off x="1635696" y="4286151"/>
                <a:ext cx="8056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John</a:t>
                </a:r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476376" y="4109935"/>
                <a:ext cx="2876052" cy="1014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/>
                  <a:t>I’m making some notes for the </a:t>
                </a:r>
                <a:r>
                  <a:rPr lang="en-US" altLang="zh-CN" sz="2000" b="1">
                    <a:solidFill>
                      <a:srgbClr val="FF0000"/>
                    </a:solidFill>
                  </a:rPr>
                  <a:t>script</a:t>
                </a:r>
                <a:r>
                  <a:rPr lang="en-US" altLang="zh-CN" sz="2000" b="1"/>
                  <a:t> of the video now.</a:t>
                </a:r>
                <a:endParaRPr lang="en-US" altLang="zh-CN" sz="2000" b="1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803225" y="5155238"/>
            <a:ext cx="201993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333333"/>
                </a:solidFill>
                <a:latin typeface="Arial" panose="020B0604020202020204" pitchFamily="34" charset="0"/>
              </a:rPr>
              <a:t> [skrɪpt] n.</a:t>
            </a:r>
            <a:r>
              <a:rPr lang="zh-CN" altLang="en-US" sz="2000" b="1">
                <a:solidFill>
                  <a:srgbClr val="333333"/>
                </a:solidFill>
                <a:latin typeface="Arial" panose="020B0604020202020204" pitchFamily="34" charset="0"/>
              </a:rPr>
              <a:t>稿件</a:t>
            </a:r>
            <a:r>
              <a:rPr lang="en-US" altLang="zh-CN" sz="2000" b="1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n-US" altLang="zh-CN" sz="20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铃声-苹果提示音-铃声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铃声-苹果提示音-铃声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铃声-苹果提示音-铃声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铃声-苹果提示音-铃声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铃声-苹果提示音-铃声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9590" y="329565"/>
            <a:ext cx="11133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John thinks Sunshine Town is quiet and beautiful.</a:t>
            </a:r>
            <a:endParaRPr lang="en-US" altLang="zh-CN" sz="3600" b="1"/>
          </a:p>
        </p:txBody>
      </p:sp>
      <p:grpSp>
        <p:nvGrpSpPr>
          <p:cNvPr id="3" name="组合 2"/>
          <p:cNvGrpSpPr/>
          <p:nvPr/>
        </p:nvGrpSpPr>
        <p:grpSpPr>
          <a:xfrm>
            <a:off x="1232535" y="3996690"/>
            <a:ext cx="9419590" cy="1868170"/>
            <a:chOff x="2112" y="6862"/>
            <a:chExt cx="14834" cy="2942"/>
          </a:xfrm>
        </p:grpSpPr>
        <p:pic>
          <p:nvPicPr>
            <p:cNvPr id="11" name="图片 10" descr="问号"/>
            <p:cNvPicPr>
              <a:picLocks noChangeAspect="1"/>
            </p:cNvPicPr>
            <p:nvPr/>
          </p:nvPicPr>
          <p:blipFill>
            <a:blip r:embed="rId1"/>
            <a:srcRect l="22089" t="6429" r="23771" b="10465"/>
            <a:stretch>
              <a:fillRect/>
            </a:stretch>
          </p:blipFill>
          <p:spPr>
            <a:xfrm>
              <a:off x="2112" y="6862"/>
              <a:ext cx="1916" cy="294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854" y="7209"/>
              <a:ext cx="1209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/>
                <a:t>What can we </a:t>
              </a:r>
              <a:r>
                <a:rPr lang="en-US" altLang="zh-CN" sz="3200" b="1">
                  <a:highlight>
                    <a:srgbClr val="FFFF00"/>
                  </a:highlight>
                </a:rPr>
                <a:t>see</a:t>
              </a:r>
              <a:r>
                <a:rPr lang="en-US" altLang="zh-CN" sz="3200" b="1"/>
                <a:t> in his hometown?</a:t>
              </a:r>
              <a:endParaRPr lang="en-US" altLang="zh-CN" sz="3200" b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54" y="8673"/>
              <a:ext cx="107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/>
                <a:t>What do people usually </a:t>
              </a:r>
              <a:r>
                <a:rPr lang="en-US" altLang="zh-CN" sz="3200" b="1">
                  <a:highlight>
                    <a:srgbClr val="FFFF00"/>
                  </a:highlight>
                </a:rPr>
                <a:t>do</a:t>
              </a:r>
              <a:r>
                <a:rPr lang="en-US" altLang="zh-CN" sz="3200" b="1"/>
                <a:t> there?</a:t>
              </a:r>
              <a:endParaRPr lang="en-US" altLang="zh-CN" sz="3200" b="1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906905" y="2176780"/>
            <a:ext cx="8744585" cy="1198880"/>
            <a:chOff x="3003" y="3428"/>
            <a:chExt cx="13771" cy="1888"/>
          </a:xfrm>
        </p:grpSpPr>
        <p:sp>
          <p:nvSpPr>
            <p:cNvPr id="47" name="文本框 46"/>
            <p:cNvSpPr txBox="1"/>
            <p:nvPr>
              <p:custDataLst>
                <p:tags r:id="rId2"/>
              </p:custDataLst>
            </p:nvPr>
          </p:nvSpPr>
          <p:spPr>
            <a:xfrm>
              <a:off x="4028" y="3428"/>
              <a:ext cx="1274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/>
                <a:t>What do you want to know about John’s hometown?</a:t>
              </a:r>
              <a:endParaRPr lang="en-US" altLang="zh-CN" sz="3600" b="1"/>
            </a:p>
          </p:txBody>
        </p:sp>
        <p:pic>
          <p:nvPicPr>
            <p:cNvPr id="48" name="图片 47" descr="问号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"/>
            <a:srcRect l="22089" t="6429" r="23771" b="10465"/>
            <a:stretch>
              <a:fillRect/>
            </a:stretch>
          </p:blipFill>
          <p:spPr>
            <a:xfrm>
              <a:off x="3003" y="3813"/>
              <a:ext cx="587" cy="902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1882140" y="1253490"/>
            <a:ext cx="8450580" cy="645160"/>
            <a:chOff x="2964" y="2141"/>
            <a:chExt cx="13308" cy="1016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4028" y="2141"/>
              <a:ext cx="1224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ym typeface="+mn-ea"/>
                </a:rPr>
                <a:t>What is </a:t>
              </a:r>
              <a:r>
                <a:rPr lang="en-US" altLang="zh-CN" sz="3600" b="1">
                  <a:sym typeface="+mn-ea"/>
                </a:rPr>
                <a:t>John’s</a:t>
              </a:r>
              <a:r>
                <a:rPr lang="en-US" altLang="zh-CN" sz="3600" b="1">
                  <a:sym typeface="+mn-ea"/>
                </a:rPr>
                <a:t> hometown like?</a:t>
              </a:r>
              <a:endParaRPr lang="en-US" altLang="zh-CN" sz="3600" b="1">
                <a:sym typeface="+mn-ea"/>
              </a:endParaRPr>
            </a:p>
          </p:txBody>
        </p:sp>
        <p:pic>
          <p:nvPicPr>
            <p:cNvPr id="49" name="图片 48" descr="问号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"/>
            <a:srcRect l="22089" t="6429" r="23771" b="10465"/>
            <a:stretch>
              <a:fillRect/>
            </a:stretch>
          </p:blipFill>
          <p:spPr>
            <a:xfrm>
              <a:off x="2964" y="2194"/>
              <a:ext cx="626" cy="961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partA提示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84480"/>
            <a:ext cx="8972550" cy="9144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900170" y="1110615"/>
            <a:ext cx="4308475" cy="184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not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895" y="1301750"/>
            <a:ext cx="4924425" cy="516826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847465" y="1884680"/>
            <a:ext cx="819785" cy="264160"/>
          </a:xfrm>
          <a:prstGeom prst="ellipse">
            <a:avLst/>
          </a:prstGeom>
          <a:noFill/>
          <a:ln w="317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300000">
            <a:off x="5903595" y="1778000"/>
            <a:ext cx="1184910" cy="264160"/>
          </a:xfrm>
          <a:prstGeom prst="ellipse">
            <a:avLst/>
          </a:prstGeom>
          <a:noFill/>
          <a:ln w="317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900170" y="5044440"/>
            <a:ext cx="819785" cy="264160"/>
          </a:xfrm>
          <a:prstGeom prst="ellipse">
            <a:avLst/>
          </a:prstGeom>
          <a:noFill/>
          <a:ln w="317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27115" y="3851910"/>
            <a:ext cx="1408430" cy="386080"/>
          </a:xfrm>
          <a:prstGeom prst="ellipse">
            <a:avLst/>
          </a:prstGeom>
          <a:noFill/>
          <a:ln w="317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054860" y="3145155"/>
            <a:ext cx="1539240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</a:rPr>
              <a:t>notes</a:t>
            </a:r>
            <a:endParaRPr lang="en-US" altLang="zh-CN" sz="40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  <p:bldP spid="4" grpId="0" bldLvl="0" animBg="1"/>
      <p:bldP spid="4" grpId="1" animBg="1"/>
      <p:bldP spid="11" grpId="0" bldLvl="0" animBg="1"/>
      <p:bldP spid="11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hometown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0" y="1085850"/>
            <a:ext cx="4190365" cy="4521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81600" y="675005"/>
            <a:ext cx="68560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/>
              <a:t>1. How many families live there?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2. What do people do there?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3. What are the local people like?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4. How do people go to the town centre?</a:t>
            </a:r>
            <a:endParaRPr lang="en-US" altLang="zh-CN" sz="2800" b="1"/>
          </a:p>
        </p:txBody>
      </p:sp>
      <p:pic>
        <p:nvPicPr>
          <p:cNvPr id="4" name="图片 3" descr="放牛"/>
          <p:cNvPicPr>
            <a:picLocks noChangeAspect="1"/>
          </p:cNvPicPr>
          <p:nvPr/>
        </p:nvPicPr>
        <p:blipFill>
          <a:blip r:embed="rId3"/>
          <a:srcRect l="12321" t="17163" r="3879" b="13571"/>
          <a:stretch>
            <a:fillRect/>
          </a:stretch>
        </p:blipFill>
        <p:spPr>
          <a:xfrm>
            <a:off x="4493260" y="4213860"/>
            <a:ext cx="3408045" cy="2397125"/>
          </a:xfrm>
          <a:prstGeom prst="rect">
            <a:avLst/>
          </a:prstGeom>
        </p:spPr>
      </p:pic>
      <p:cxnSp>
        <p:nvCxnSpPr>
          <p:cNvPr id="21" name="直接箭头连接符 20"/>
          <p:cNvCxnSpPr/>
          <p:nvPr>
            <p:custDataLst>
              <p:tags r:id="rId4"/>
            </p:custDataLst>
          </p:nvPr>
        </p:nvCxnSpPr>
        <p:spPr>
          <a:xfrm>
            <a:off x="2113280" y="2964815"/>
            <a:ext cx="2990850" cy="145986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9" name="Text Box 5"/>
          <p:cNvSpPr txBox="1"/>
          <p:nvPr>
            <p:custDataLst>
              <p:tags r:id="rId5"/>
            </p:custDataLst>
          </p:nvPr>
        </p:nvSpPr>
        <p:spPr>
          <a:xfrm>
            <a:off x="2113280" y="2591435"/>
            <a:ext cx="2146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eɪ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z/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v.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饲养</a:t>
            </a:r>
            <a:endParaRPr lang="zh-CN" altLang="en-US" sz="2800" b="1">
              <a:solidFill>
                <a:srgbClr val="FA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28600" y="174625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notes</a:t>
            </a:r>
            <a:endParaRPr lang="en-US" altLang="zh-CN" sz="3600" b="1">
              <a:solidFill>
                <a:schemeClr val="bg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0870" y="4213860"/>
            <a:ext cx="3512185" cy="23971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>
            <p:custDataLst>
              <p:tags r:id="rId8"/>
            </p:custDataLst>
          </p:nvPr>
        </p:nvCxnSpPr>
        <p:spPr>
          <a:xfrm>
            <a:off x="2148840" y="3429000"/>
            <a:ext cx="6366510" cy="9163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3" name="Text Box 5"/>
          <p:cNvSpPr txBox="1"/>
          <p:nvPr>
            <p:custDataLst>
              <p:tags r:id="rId9"/>
            </p:custDataLst>
          </p:nvPr>
        </p:nvSpPr>
        <p:spPr>
          <a:xfrm>
            <a:off x="2113280" y="3168015"/>
            <a:ext cx="4472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/ɡr</a:t>
            </a:r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əʊ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v.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种植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/w</a:t>
            </a:r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iː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t/ n.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小麦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269" grpId="0"/>
      <p:bldP spid="12293" grpId="0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my house"/>
          <p:cNvPicPr>
            <a:picLocks noChangeAspect="1"/>
          </p:cNvPicPr>
          <p:nvPr/>
        </p:nvPicPr>
        <p:blipFill>
          <a:blip r:embed="rId1"/>
          <a:srcRect l="12327" t="10025" r="15772" b="10789"/>
          <a:stretch>
            <a:fillRect/>
          </a:stretch>
        </p:blipFill>
        <p:spPr>
          <a:xfrm>
            <a:off x="167005" y="1436370"/>
            <a:ext cx="3825875" cy="28232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96105" y="699135"/>
            <a:ext cx="7494270" cy="2580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ct val="150000"/>
              </a:lnSpc>
            </a:pPr>
            <a:r>
              <a:rPr lang="en-US" altLang="zh-CN" sz="2800" b="1"/>
              <a:t>1. Where does John live?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2. Where is his house?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3. How many floors are there in his house?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4. How is the environment (</a:t>
            </a:r>
            <a:r>
              <a:rPr lang="zh-CN" altLang="en-US" sz="2800" b="1"/>
              <a:t>环境</a:t>
            </a:r>
            <a:r>
              <a:rPr lang="en-US" altLang="zh-CN" sz="2800" b="1"/>
              <a:t>)? </a:t>
            </a:r>
            <a:endParaRPr lang="en-US" altLang="zh-CN" sz="2800" b="1"/>
          </a:p>
        </p:txBody>
      </p:sp>
      <p:pic>
        <p:nvPicPr>
          <p:cNvPr id="5" name="图片 4" descr="房子"/>
          <p:cNvPicPr>
            <a:picLocks noChangeAspect="1"/>
          </p:cNvPicPr>
          <p:nvPr/>
        </p:nvPicPr>
        <p:blipFill>
          <a:blip r:embed="rId2"/>
          <a:srcRect r="590" b="6696"/>
          <a:stretch>
            <a:fillRect/>
          </a:stretch>
        </p:blipFill>
        <p:spPr>
          <a:xfrm>
            <a:off x="4130675" y="3488690"/>
            <a:ext cx="3667125" cy="2750820"/>
          </a:xfrm>
          <a:prstGeom prst="rect">
            <a:avLst/>
          </a:prstGeom>
        </p:spPr>
      </p:pic>
      <p:pic>
        <p:nvPicPr>
          <p:cNvPr id="6" name="图片 5" descr="楼房"/>
          <p:cNvPicPr>
            <a:picLocks noChangeAspect="1"/>
          </p:cNvPicPr>
          <p:nvPr/>
        </p:nvPicPr>
        <p:blipFill>
          <a:blip r:embed="rId3"/>
          <a:srcRect r="736" b="9245"/>
          <a:stretch>
            <a:fillRect/>
          </a:stretch>
        </p:blipFill>
        <p:spPr>
          <a:xfrm>
            <a:off x="7935595" y="3488690"/>
            <a:ext cx="3954780" cy="275018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8600" y="174625"/>
            <a:ext cx="5742940" cy="645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2"/>
                </a:solidFill>
              </a:rPr>
              <a:t>Learn from John’s notes</a:t>
            </a:r>
            <a:endParaRPr lang="en-US" altLang="zh-CN" sz="3600" b="1">
              <a:solidFill>
                <a:schemeClr val="bg2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8.xml><?xml version="1.0" encoding="utf-8"?>
<p:tagLst xmlns:p="http://schemas.openxmlformats.org/presentationml/2006/main">
  <p:tag name="KSO_WM_UNIT_PLACING_PICTURE_USER_VIEWPORT" val="{&quot;height&quot;:4446,&quot;width&quot;:6025}"/>
</p:tagLst>
</file>

<file path=ppt/tags/tag119.xml><?xml version="1.0" encoding="utf-8"?>
<p:tagLst xmlns:p="http://schemas.openxmlformats.org/presentationml/2006/main">
  <p:tag name="KSO_WM_UNIT_PLACING_PICTURE_USER_VIEWPORT" val="{&quot;height&quot;:5181,&quot;width&quot;:4944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AS_UNIQUEID" val="394"/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  <p:tag name="KSO_WM_UNIT_PLACING_PICTURE_USER_VIEWPORT" val="{&quot;height&quot;:5092,&quot;width&quot;:8049}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  <p:tag name="KSO_WM_UNIT_PLACING_PICTURE_USER_VIEWPORT" val="{&quot;height&quot;:5092,&quot;width&quot;:8049}"/>
</p:tagLst>
</file>

<file path=ppt/tags/tag136.xml><?xml version="1.0" encoding="utf-8"?>
<p:tagLst xmlns:p="http://schemas.openxmlformats.org/presentationml/2006/main">
  <p:tag name="KSO_WM_UNIT_TABLE_BEAUTIFY" val="smartTable{5a2b1633-e7b7-462e-8eeb-ab87a87291eb}"/>
  <p:tag name="TABLE_ENDDRAG_ORIGIN_RECT" val="877*461"/>
  <p:tag name="TABLE_ENDDRAG_RECT" val="31*68*877*46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3.xml><?xml version="1.0" encoding="utf-8"?>
<p:tagLst xmlns:p="http://schemas.openxmlformats.org/presentationml/2006/main">
  <p:tag name="KSO_WPP_MARK_KEY" val="b7080203-bc6d-45fe-99d8-17d2dcee6779"/>
  <p:tag name="COMMONDATA" val="eyJoZGlkIjoiYTYxM2Q1MjU4ZmM2ZmYwMmM2OTJlNTI2OTM0MDI0ODM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"/>
  <p:tag name="KSO_WM_UNIT_PLACING_PICTURE_USER_VIEWPORT" val="{&quot;height&quot;:5365,&quot;width&quot;:4462}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UNIT_PLACING_PICTURE_USER_VIEWPORT" val="{&quot;height&quot;:3936,&quot;width&quot;:3648}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6504</Words>
  <Application>WPS 演示</Application>
  <PresentationFormat>宽屏</PresentationFormat>
  <Paragraphs>445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宋体</vt:lpstr>
      <vt:lpstr>Wingdings</vt:lpstr>
      <vt:lpstr>Wingdings</vt:lpstr>
      <vt:lpstr>Times New Roman</vt:lpstr>
      <vt:lpstr>Andalus</vt:lpstr>
      <vt:lpstr>Comic Sans MS</vt:lpstr>
      <vt:lpstr>微软雅黑</vt:lpstr>
      <vt:lpstr>Arial Unicode MS</vt:lpstr>
      <vt:lpstr>Calibri</vt:lpstr>
      <vt:lpstr>Corbel</vt:lpstr>
      <vt:lpstr>Arial Black</vt:lpstr>
      <vt:lpstr>Arial</vt:lpstr>
      <vt:lpstr>黑体</vt:lpstr>
      <vt:lpstr>华文新魏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Location（位置）、Envrionment（环境）</vt:lpstr>
      <vt:lpstr>Food</vt:lpstr>
      <vt:lpstr>PowerPoint 演示文稿</vt:lpstr>
      <vt:lpstr>Things to do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WPS_1459602049</cp:lastModifiedBy>
  <cp:revision>208</cp:revision>
  <dcterms:created xsi:type="dcterms:W3CDTF">2019-06-19T02:08:00Z</dcterms:created>
  <dcterms:modified xsi:type="dcterms:W3CDTF">2023-03-16T00:33:55Z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3FC671FA072A4D79996449193DE3953D</vt:lpwstr>
  </property>
</Properties>
</file>