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84" r:id="rId3"/>
    <p:sldId id="333" r:id="rId4"/>
    <p:sldId id="336" r:id="rId5"/>
    <p:sldId id="337" r:id="rId6"/>
    <p:sldId id="341" r:id="rId7"/>
    <p:sldId id="342" r:id="rId8"/>
    <p:sldId id="343" r:id="rId9"/>
    <p:sldId id="348" r:id="rId10"/>
    <p:sldId id="350" r:id="rId11"/>
    <p:sldId id="351" r:id="rId12"/>
    <p:sldId id="352" r:id="rId13"/>
    <p:sldId id="354" r:id="rId14"/>
    <p:sldId id="361" r:id="rId15"/>
    <p:sldId id="362" r:id="rId16"/>
    <p:sldId id="363" r:id="rId17"/>
    <p:sldId id="364" r:id="rId18"/>
  </p:sldIdLst>
  <p:sldSz cx="12192000" cy="6858000"/>
  <p:notesSz cx="6858000" cy="9144000"/>
  <p:embeddedFontLst>
    <p:embeddedFont>
      <p:font typeface="等线" panose="02010600030101010101" charset="-122"/>
      <p:regular r:id="rId23"/>
    </p:embeddedFont>
    <p:embeddedFont>
      <p:font typeface="等线 Light" panose="02010600030101010101" charset="-122"/>
      <p:regular r:id="rId24"/>
    </p:embeddedFont>
  </p:embeddedFontLst>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3D1B"/>
    <a:srgbClr val="F3C95C"/>
    <a:srgbClr val="FBEDC9"/>
    <a:srgbClr val="F7D98D"/>
    <a:srgbClr val="E24028"/>
    <a:srgbClr val="A24210"/>
    <a:srgbClr val="D6403C"/>
    <a:srgbClr val="CC000B"/>
    <a:srgbClr val="04412F"/>
    <a:srgbClr val="004E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8" autoAdjust="0"/>
    <p:restoredTop sz="94660"/>
  </p:normalViewPr>
  <p:slideViewPr>
    <p:cSldViewPr snapToGrid="0">
      <p:cViewPr varScale="1">
        <p:scale>
          <a:sx n="70" d="100"/>
          <a:sy n="70" d="100"/>
        </p:scale>
        <p:origin x="90"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7.xml"/><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0CABF0-EA33-4C3E-8BC5-4E8F9D69739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C0A5A6-F12F-459A-9452-2076843B93D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t="10304" b="10304"/>
          <a:stretch>
            <a:fillRect/>
          </a:stretch>
        </p:blipFill>
        <p:spPr>
          <a:xfrm>
            <a:off x="0" y="-1"/>
            <a:ext cx="12192000" cy="685800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5F00CBB2-CD93-5842-B6A2-15AE4CD4A238}" type="datetimeFigureOut">
              <a:rPr/>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48486492-38FB-BE4A-8432-CAC6A56318F4}" type="slidenum">
              <a:rPr/>
            </a:fld>
            <a:endParaRPr kumimoji="1"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tx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alphaModFix amt="22000"/>
          </a:blip>
          <a:srcRect t="10304" b="10304"/>
          <a:stretch>
            <a:fillRect/>
          </a:stretch>
        </p:blipFill>
        <p:spPr>
          <a:xfrm>
            <a:off x="0" y="-1"/>
            <a:ext cx="12192000" cy="685800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F7D98D"/>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t="10304" b="10304"/>
          <a:stretch>
            <a:fillRect/>
          </a:stretch>
        </p:blipFill>
        <p:spPr>
          <a:xfrm>
            <a:off x="0" y="-1"/>
            <a:ext cx="12192000" cy="685800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F1C8C4B-87AF-4F18-9FD3-63B99B71CE5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0D3CA46-A9E3-41C7-9A26-531D60B7CC3C}"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C8C4B-87AF-4F18-9FD3-63B99B71CE5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D3CA46-A9E3-41C7-9A26-531D60B7CC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hdphoto" Target="../media/image10.wdp"/><Relationship Id="rId8" Type="http://schemas.openxmlformats.org/officeDocument/2006/relationships/image" Target="../media/image9.png"/><Relationship Id="rId7" Type="http://schemas.microsoft.com/office/2007/relationships/hdphoto" Target="../media/image8.wdp"/><Relationship Id="rId6" Type="http://schemas.openxmlformats.org/officeDocument/2006/relationships/image" Target="../media/image7.png"/><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8" Type="http://schemas.openxmlformats.org/officeDocument/2006/relationships/slideLayout" Target="../slideLayouts/slideLayout1.xml"/><Relationship Id="rId17" Type="http://schemas.openxmlformats.org/officeDocument/2006/relationships/tags" Target="../tags/tag1.xml"/><Relationship Id="rId16" Type="http://schemas.openxmlformats.org/officeDocument/2006/relationships/image" Target="../media/image17.png"/><Relationship Id="rId15" Type="http://schemas.openxmlformats.org/officeDocument/2006/relationships/image" Target="../media/image16.png"/><Relationship Id="rId14" Type="http://schemas.microsoft.com/office/2007/relationships/hdphoto" Target="../media/image15.wdp"/><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7.png"/><Relationship Id="rId3" Type="http://schemas.openxmlformats.org/officeDocument/2006/relationships/image" Target="../media/image36.jpeg"/><Relationship Id="rId2" Type="http://schemas.microsoft.com/office/2007/relationships/hdphoto" Target="../media/image8.wdp"/><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7.png"/><Relationship Id="rId3" Type="http://schemas.microsoft.com/office/2007/relationships/hdphoto" Target="../media/image8.wdp"/><Relationship Id="rId2" Type="http://schemas.openxmlformats.org/officeDocument/2006/relationships/image" Target="../media/image37.png"/><Relationship Id="rId1" Type="http://schemas.openxmlformats.org/officeDocument/2006/relationships/image" Target="../media/image38.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image8.wdp"/><Relationship Id="rId3" Type="http://schemas.openxmlformats.org/officeDocument/2006/relationships/image" Target="../media/image7.png"/><Relationship Id="rId2" Type="http://schemas.microsoft.com/office/2007/relationships/hdphoto" Target="../media/image3.wdp"/><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9" Type="http://schemas.openxmlformats.org/officeDocument/2006/relationships/image" Target="../media/image7.png"/><Relationship Id="rId8" Type="http://schemas.microsoft.com/office/2007/relationships/hdphoto" Target="../media/image47.wdp"/><Relationship Id="rId7" Type="http://schemas.openxmlformats.org/officeDocument/2006/relationships/image" Target="../media/image46.png"/><Relationship Id="rId6" Type="http://schemas.openxmlformats.org/officeDocument/2006/relationships/image" Target="../media/image45.jpeg"/><Relationship Id="rId5" Type="http://schemas.microsoft.com/office/2007/relationships/hdphoto" Target="../media/image44.wdp"/><Relationship Id="rId4" Type="http://schemas.openxmlformats.org/officeDocument/2006/relationships/image" Target="../media/image43.png"/><Relationship Id="rId3" Type="http://schemas.microsoft.com/office/2007/relationships/hdphoto" Target="../media/image42.wdp"/><Relationship Id="rId2" Type="http://schemas.openxmlformats.org/officeDocument/2006/relationships/image" Target="../media/image41.png"/><Relationship Id="rId12" Type="http://schemas.openxmlformats.org/officeDocument/2006/relationships/slideLayout" Target="../slideLayouts/slideLayout1.xml"/><Relationship Id="rId11" Type="http://schemas.openxmlformats.org/officeDocument/2006/relationships/tags" Target="../tags/tag4.xml"/><Relationship Id="rId10" Type="http://schemas.microsoft.com/office/2007/relationships/hdphoto" Target="../media/image8.wdp"/><Relationship Id="rId1" Type="http://schemas.openxmlformats.org/officeDocument/2006/relationships/image" Target="../media/image40.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7.png"/><Relationship Id="rId4" Type="http://schemas.microsoft.com/office/2007/relationships/hdphoto" Target="../media/image8.wdp"/><Relationship Id="rId3" Type="http://schemas.openxmlformats.org/officeDocument/2006/relationships/image" Target="../media/image37.png"/><Relationship Id="rId2" Type="http://schemas.microsoft.com/office/2007/relationships/hdphoto" Target="../media/image15.wdp"/><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9" Type="http://schemas.microsoft.com/office/2007/relationships/hdphoto" Target="../media/image10.wdp"/><Relationship Id="rId8" Type="http://schemas.openxmlformats.org/officeDocument/2006/relationships/image" Target="../media/image9.png"/><Relationship Id="rId7" Type="http://schemas.microsoft.com/office/2007/relationships/hdphoto" Target="../media/image8.wdp"/><Relationship Id="rId6" Type="http://schemas.openxmlformats.org/officeDocument/2006/relationships/image" Target="../media/image7.png"/><Relationship Id="rId5" Type="http://schemas.microsoft.com/office/2007/relationships/hdphoto" Target="../media/image6.wdp"/><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hdphoto" Target="../media/image3.wdp"/><Relationship Id="rId18" Type="http://schemas.openxmlformats.org/officeDocument/2006/relationships/slideLayout" Target="../slideLayouts/slideLayout1.xml"/><Relationship Id="rId17" Type="http://schemas.openxmlformats.org/officeDocument/2006/relationships/tags" Target="../tags/tag6.xml"/><Relationship Id="rId16" Type="http://schemas.openxmlformats.org/officeDocument/2006/relationships/image" Target="../media/image17.png"/><Relationship Id="rId15" Type="http://schemas.openxmlformats.org/officeDocument/2006/relationships/image" Target="../media/image16.png"/><Relationship Id="rId14" Type="http://schemas.openxmlformats.org/officeDocument/2006/relationships/image" Target="../media/image13.png"/><Relationship Id="rId13" Type="http://schemas.microsoft.com/office/2007/relationships/hdphoto" Target="../media/image15.wdp"/><Relationship Id="rId12" Type="http://schemas.openxmlformats.org/officeDocument/2006/relationships/image" Target="../media/image14.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xml"/><Relationship Id="rId7" Type="http://schemas.microsoft.com/office/2007/relationships/hdphoto" Target="../media/image10.wdp"/><Relationship Id="rId6" Type="http://schemas.openxmlformats.org/officeDocument/2006/relationships/image" Target="../media/image9.png"/><Relationship Id="rId5" Type="http://schemas.microsoft.com/office/2007/relationships/hdphoto" Target="../media/image8.wdp"/><Relationship Id="rId4" Type="http://schemas.openxmlformats.org/officeDocument/2006/relationships/image" Target="../media/image7.png"/><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hdphoto" Target="../media/image10.wdp"/><Relationship Id="rId5" Type="http://schemas.openxmlformats.org/officeDocument/2006/relationships/image" Target="../media/image9.png"/><Relationship Id="rId4" Type="http://schemas.microsoft.com/office/2007/relationships/hdphoto" Target="../media/image6.wdp"/><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24.png"/></Relationships>
</file>

<file path=ppt/slides/_rels/slide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32.jpeg"/><Relationship Id="rId7" Type="http://schemas.openxmlformats.org/officeDocument/2006/relationships/image" Target="../media/image31.jpeg"/><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 Id="rId3" Type="http://schemas.openxmlformats.org/officeDocument/2006/relationships/image" Target="../media/image27.jpeg"/><Relationship Id="rId2" Type="http://schemas.microsoft.com/office/2007/relationships/hdphoto" Target="../media/image10.wdp"/><Relationship Id="rId11" Type="http://schemas.openxmlformats.org/officeDocument/2006/relationships/slideLayout" Target="../slideLayouts/slideLayout1.xml"/><Relationship Id="rId10" Type="http://schemas.microsoft.com/office/2007/relationships/hdphoto" Target="../media/image6.wdp"/><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png"/><Relationship Id="rId2" Type="http://schemas.microsoft.com/office/2007/relationships/hdphoto" Target="../media/image8.wdp"/><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xml"/><Relationship Id="rId6" Type="http://schemas.microsoft.com/office/2007/relationships/hdphoto" Target="../media/image6.wdp"/><Relationship Id="rId5" Type="http://schemas.openxmlformats.org/officeDocument/2006/relationships/image" Target="../media/image23.png"/><Relationship Id="rId4" Type="http://schemas.microsoft.com/office/2007/relationships/hdphoto" Target="../media/image8.wdp"/><Relationship Id="rId3" Type="http://schemas.openxmlformats.org/officeDocument/2006/relationships/image" Target="../media/image7.png"/><Relationship Id="rId2" Type="http://schemas.microsoft.com/office/2007/relationships/hdphoto" Target="../media/image34.wdp"/><Relationship Id="rId1" Type="http://schemas.openxmlformats.org/officeDocument/2006/relationships/image" Target="../media/image33.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microsoft.com/office/2007/relationships/hdphoto" Target="../media/image8.wdp"/><Relationship Id="rId3" Type="http://schemas.openxmlformats.org/officeDocument/2006/relationships/image" Target="../media/image7.png"/><Relationship Id="rId2" Type="http://schemas.microsoft.com/office/2007/relationships/hdphoto" Target="../media/image34.wdp"/><Relationship Id="rId1" Type="http://schemas.openxmlformats.org/officeDocument/2006/relationships/image" Target="../media/image3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63D1B"/>
        </a:solidFill>
        <a:effectLst/>
      </p:bgPr>
    </p:bg>
    <p:spTree>
      <p:nvGrpSpPr>
        <p:cNvPr id="1" name=""/>
        <p:cNvGrpSpPr/>
        <p:nvPr/>
      </p:nvGrpSpPr>
      <p:grpSpPr>
        <a:xfrm>
          <a:off x="0" y="0"/>
          <a:ext cx="0" cy="0"/>
          <a:chOff x="0" y="0"/>
          <a:chExt cx="0" cy="0"/>
        </a:xfrm>
      </p:grpSpPr>
      <p:pic>
        <p:nvPicPr>
          <p:cNvPr id="4400" name="Picture 2"/>
          <p:cNvPicPr>
            <a:picLocks noChangeAspect="1" noChangeArrowheads="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401" name="矩形 4400"/>
          <p:cNvSpPr/>
          <p:nvPr/>
        </p:nvSpPr>
        <p:spPr>
          <a:xfrm>
            <a:off x="0" y="0"/>
            <a:ext cx="12192000" cy="6858000"/>
          </a:xfrm>
          <a:prstGeom prst="rect">
            <a:avLst/>
          </a:prstGeom>
          <a:gradFill>
            <a:gsLst>
              <a:gs pos="100000">
                <a:schemeClr val="tx1">
                  <a:alpha val="41000"/>
                </a:schemeClr>
              </a:gs>
              <a:gs pos="13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04" name="图片 4403" descr="图片包含 物体, 游戏机, 灯光&#10;&#10;描述已自动生成"/>
          <p:cNvPicPr>
            <a:picLocks noChangeAspect="1"/>
          </p:cNvPicPr>
          <p:nvPr/>
        </p:nvPicPr>
        <p:blipFill rotWithShape="1">
          <a:blip r:embed="rId3">
            <a:extLst>
              <a:ext uri="{28A0092B-C50C-407E-A947-70E740481C1C}">
                <a14:useLocalDpi xmlns:a14="http://schemas.microsoft.com/office/drawing/2010/main" val="0"/>
              </a:ext>
            </a:extLst>
          </a:blip>
          <a:srcRect l="43495" t="31323" r="42593" b="48954"/>
          <a:stretch>
            <a:fillRect/>
          </a:stretch>
        </p:blipFill>
        <p:spPr>
          <a:xfrm>
            <a:off x="484025" y="-42198"/>
            <a:ext cx="2143723" cy="2025998"/>
          </a:xfrm>
          <a:prstGeom prst="rect">
            <a:avLst/>
          </a:prstGeom>
        </p:spPr>
      </p:pic>
      <p:pic>
        <p:nvPicPr>
          <p:cNvPr id="4405" name="图片 4404"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l="42205" t="74755" r="43883" b="5522"/>
          <a:stretch>
            <a:fillRect/>
          </a:stretch>
        </p:blipFill>
        <p:spPr>
          <a:xfrm>
            <a:off x="-604693" y="3339564"/>
            <a:ext cx="2143724" cy="2025999"/>
          </a:xfrm>
          <a:prstGeom prst="rect">
            <a:avLst/>
          </a:prstGeom>
        </p:spPr>
      </p:pic>
      <p:pic>
        <p:nvPicPr>
          <p:cNvPr id="4406" name="图片 4405" descr="图片包含 物体, 游戏机, 灯光&#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9811878" y="651796"/>
            <a:ext cx="1538044" cy="1453581"/>
          </a:xfrm>
          <a:prstGeom prst="rect">
            <a:avLst/>
          </a:prstGeom>
        </p:spPr>
      </p:pic>
      <p:pic>
        <p:nvPicPr>
          <p:cNvPr id="4407" name="图片 4406" descr="图片包含 物体, 游戏机, 灯光&#10;&#10;描述已自动生成"/>
          <p:cNvPicPr>
            <a:picLocks noChangeAspect="1"/>
          </p:cNvPicPr>
          <p:nvPr/>
        </p:nvPicPr>
        <p:blipFill rotWithShape="1">
          <a:blip r:embed="rId8">
            <a:extLst>
              <a:ext uri="{BEBA8EAE-BF5A-486C-A8C5-ECC9F3942E4B}">
                <a14:imgProps xmlns:a14="http://schemas.microsoft.com/office/drawing/2010/main">
                  <a14:imgLayer r:embed="rId9">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11511713" y="2542351"/>
            <a:ext cx="1069899" cy="1011145"/>
          </a:xfrm>
          <a:prstGeom prst="rect">
            <a:avLst/>
          </a:prstGeom>
        </p:spPr>
      </p:pic>
      <p:sp>
        <p:nvSpPr>
          <p:cNvPr id="12" name="文本框 11"/>
          <p:cNvSpPr txBox="1"/>
          <p:nvPr/>
        </p:nvSpPr>
        <p:spPr>
          <a:xfrm rot="21191547">
            <a:off x="3898464" y="1562945"/>
            <a:ext cx="2690277" cy="369332"/>
          </a:xfrm>
          <a:prstGeom prst="rect">
            <a:avLst/>
          </a:prstGeom>
          <a:noFill/>
        </p:spPr>
        <p:txBody>
          <a:bodyPr wrap="square" rtlCol="0">
            <a:spAutoFit/>
          </a:bodyPr>
          <a:lstStyle/>
          <a:p>
            <a:pPr algn="dist"/>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七年级历史下册 第</a:t>
            </a:r>
            <a:r>
              <a:rPr lang="en-US" altLang="zh-CN" dirty="0">
                <a:solidFill>
                  <a:schemeClr val="bg1">
                    <a:lumMod val="75000"/>
                  </a:schemeClr>
                </a:solidFill>
                <a:latin typeface="思源宋体 CN Heavy" panose="02020900000000000000" pitchFamily="18" charset="-122"/>
                <a:ea typeface="思源宋体 CN Heavy" panose="02020900000000000000" pitchFamily="18" charset="-122"/>
              </a:rPr>
              <a:t>2</a:t>
            </a:r>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课</a:t>
            </a:r>
            <a:endParaRPr lang="zh-CN" altLang="en-US" dirty="0">
              <a:solidFill>
                <a:schemeClr val="bg1">
                  <a:lumMod val="75000"/>
                </a:schemeClr>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rot="21191547">
            <a:off x="5705469" y="4789685"/>
            <a:ext cx="4950900" cy="371259"/>
          </a:xfrm>
          <a:prstGeom prst="rect">
            <a:avLst/>
          </a:prstGeom>
          <a:noFill/>
        </p:spPr>
        <p:txBody>
          <a:bodyPr wrap="square" rtlCol="0">
            <a:spAutoFit/>
          </a:bodyPr>
          <a:lstStyle/>
          <a:p>
            <a:pPr algn="dist"/>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第一单元  隋唐时期：繁荣与开放的时代</a:t>
            </a:r>
            <a:endParaRPr lang="zh-CN" altLang="en-US" dirty="0">
              <a:solidFill>
                <a:schemeClr val="bg1">
                  <a:lumMod val="75000"/>
                </a:schemeClr>
              </a:solidFill>
              <a:latin typeface="思源宋体 CN Heavy" panose="02020900000000000000" pitchFamily="18" charset="-122"/>
              <a:ea typeface="思源宋体 CN Heavy" panose="02020900000000000000" pitchFamily="18" charset="-122"/>
            </a:endParaRPr>
          </a:p>
        </p:txBody>
      </p:sp>
      <p:pic>
        <p:nvPicPr>
          <p:cNvPr id="15" name="图片 14" descr="卡通人物&#10;&#10;中度可信度描述已自动生成"/>
          <p:cNvPicPr>
            <a:picLocks noChangeAspect="1"/>
          </p:cNvPicPr>
          <p:nvPr/>
        </p:nvPicPr>
        <p:blipFill rotWithShape="1">
          <a:blip r:embed="rId10">
            <a:extLst>
              <a:ext uri="{28A0092B-C50C-407E-A947-70E740481C1C}">
                <a14:useLocalDpi xmlns:a14="http://schemas.microsoft.com/office/drawing/2010/main" val="0"/>
              </a:ext>
            </a:extLst>
          </a:blip>
          <a:srcRect l="66240" t="8421" b="14315"/>
          <a:stretch>
            <a:fillRect/>
          </a:stretch>
        </p:blipFill>
        <p:spPr>
          <a:xfrm flipH="1">
            <a:off x="1003234" y="3021645"/>
            <a:ext cx="2274228" cy="3971262"/>
          </a:xfrm>
          <a:prstGeom prst="rect">
            <a:avLst/>
          </a:prstGeom>
        </p:spPr>
      </p:pic>
      <p:pic>
        <p:nvPicPr>
          <p:cNvPr id="3" name="图片 2" descr="图片包含 物体, 游戏机, 灯光&#10;&#10;描述已自动生成"/>
          <p:cNvPicPr>
            <a:picLocks noChangeAspect="1"/>
          </p:cNvPicPr>
          <p:nvPr/>
        </p:nvPicPr>
        <p:blipFill rotWithShape="1">
          <a:blip r:embed="rId8">
            <a:extLst>
              <a:ext uri="{BEBA8EAE-BF5A-486C-A8C5-ECC9F3942E4B}">
                <a14:imgProps xmlns:a14="http://schemas.microsoft.com/office/drawing/2010/main">
                  <a14:imgLayer r:embed="rId9">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5790829" y="3213337"/>
            <a:ext cx="740266" cy="699614"/>
          </a:xfrm>
          <a:prstGeom prst="rect">
            <a:avLst/>
          </a:prstGeom>
        </p:spPr>
      </p:pic>
      <p:pic>
        <p:nvPicPr>
          <p:cNvPr id="19" name="图片 18"/>
          <p:cNvPicPr>
            <a:picLocks noChangeAspect="1"/>
          </p:cNvPicPr>
          <p:nvPr/>
        </p:nvPicPr>
        <p:blipFill>
          <a:blip r:embed="rId11"/>
          <a:stretch>
            <a:fillRect/>
          </a:stretch>
        </p:blipFill>
        <p:spPr>
          <a:xfrm>
            <a:off x="2060163" y="1368462"/>
            <a:ext cx="6602540" cy="3505504"/>
          </a:xfrm>
          <a:prstGeom prst="rect">
            <a:avLst/>
          </a:prstGeom>
        </p:spPr>
      </p:pic>
      <p:pic>
        <p:nvPicPr>
          <p:cNvPr id="22" name="图片 21"/>
          <p:cNvPicPr>
            <a:picLocks noChangeAspect="1"/>
          </p:cNvPicPr>
          <p:nvPr/>
        </p:nvPicPr>
        <p:blipFill>
          <a:blip r:embed="rId12"/>
          <a:stretch>
            <a:fillRect/>
          </a:stretch>
        </p:blipFill>
        <p:spPr>
          <a:xfrm>
            <a:off x="3856880" y="2548912"/>
            <a:ext cx="7157324" cy="4170025"/>
          </a:xfrm>
          <a:prstGeom prst="rect">
            <a:avLst/>
          </a:prstGeom>
        </p:spPr>
      </p:pic>
      <p:pic>
        <p:nvPicPr>
          <p:cNvPr id="20" name="图片 19" descr="手里拿着玩具&#10;&#10;中度可信度描述已自动生成"/>
          <p:cNvPicPr>
            <a:picLocks noChangeAspect="1"/>
          </p:cNvPicPr>
          <p:nvPr/>
        </p:nvPicPr>
        <p:blipFill>
          <a:blip r:embed="rId13">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577987" y="-142487"/>
            <a:ext cx="2930884" cy="3780196"/>
          </a:xfrm>
          <a:prstGeom prst="rect">
            <a:avLst/>
          </a:prstGeom>
        </p:spPr>
      </p:pic>
      <p:pic>
        <p:nvPicPr>
          <p:cNvPr id="2" name="图片 1"/>
          <p:cNvPicPr>
            <a:picLocks noChangeAspect="1"/>
          </p:cNvPicPr>
          <p:nvPr/>
        </p:nvPicPr>
        <p:blipFill>
          <a:blip r:embed="rId15"/>
          <a:stretch>
            <a:fillRect/>
          </a:stretch>
        </p:blipFill>
        <p:spPr>
          <a:xfrm>
            <a:off x="1550504" y="2060322"/>
            <a:ext cx="1079086" cy="859611"/>
          </a:xfrm>
          <a:prstGeom prst="rect">
            <a:avLst/>
          </a:prstGeom>
        </p:spPr>
      </p:pic>
      <p:pic>
        <p:nvPicPr>
          <p:cNvPr id="4" name="图片 3"/>
          <p:cNvPicPr>
            <a:picLocks noChangeAspect="1"/>
          </p:cNvPicPr>
          <p:nvPr/>
        </p:nvPicPr>
        <p:blipFill>
          <a:blip r:embed="rId16"/>
          <a:stretch>
            <a:fillRect/>
          </a:stretch>
        </p:blipFill>
        <p:spPr>
          <a:xfrm>
            <a:off x="3132974" y="4074759"/>
            <a:ext cx="1079086" cy="859611"/>
          </a:xfrm>
          <a:prstGeom prst="rect">
            <a:avLst/>
          </a:prstGeom>
        </p:spPr>
      </p:pic>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5" name="图片 4144" descr="图片包含 物体, 游戏机, 灯光&#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2343357" y="1527323"/>
            <a:ext cx="781099" cy="738204"/>
          </a:xfrm>
          <a:prstGeom prst="rect">
            <a:avLst/>
          </a:prstGeom>
        </p:spPr>
      </p:pic>
      <p:grpSp>
        <p:nvGrpSpPr>
          <p:cNvPr id="2" name="组合 1"/>
          <p:cNvGrpSpPr/>
          <p:nvPr/>
        </p:nvGrpSpPr>
        <p:grpSpPr>
          <a:xfrm>
            <a:off x="10608461" y="340976"/>
            <a:ext cx="1583539" cy="1740250"/>
            <a:chOff x="10608461" y="340976"/>
            <a:chExt cx="1583539" cy="1740250"/>
          </a:xfrm>
        </p:grpSpPr>
        <p:sp>
          <p:nvSpPr>
            <p:cNvPr id="3" name="矩形 2"/>
            <p:cNvSpPr/>
            <p:nvPr/>
          </p:nvSpPr>
          <p:spPr>
            <a:xfrm rot="10800000">
              <a:off x="11182349"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608461" y="340976"/>
              <a:ext cx="1154913" cy="1740250"/>
              <a:chOff x="432199" y="-63850"/>
              <a:chExt cx="1154913" cy="1740250"/>
            </a:xfrm>
          </p:grpSpPr>
          <p:sp>
            <p:nvSpPr>
              <p:cNvPr id="5" name="文本框 4"/>
              <p:cNvSpPr txBox="1"/>
              <p:nvPr/>
            </p:nvSpPr>
            <p:spPr>
              <a:xfrm>
                <a:off x="432199" y="428598"/>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武则天</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6" name="文本框 5"/>
              <p:cNvSpPr txBox="1"/>
              <p:nvPr/>
            </p:nvSpPr>
            <p:spPr>
              <a:xfrm>
                <a:off x="971559" y="-63850"/>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女皇帝</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43" name="组合 42"/>
          <p:cNvGrpSpPr/>
          <p:nvPr/>
        </p:nvGrpSpPr>
        <p:grpSpPr>
          <a:xfrm>
            <a:off x="4853889" y="725917"/>
            <a:ext cx="4634899" cy="5610199"/>
            <a:chOff x="825884" y="725917"/>
            <a:chExt cx="4634899" cy="5610199"/>
          </a:xfrm>
        </p:grpSpPr>
        <p:sp>
          <p:nvSpPr>
            <p:cNvPr id="41" name="缺角矩形 40"/>
            <p:cNvSpPr/>
            <p:nvPr/>
          </p:nvSpPr>
          <p:spPr>
            <a:xfrm>
              <a:off x="825884" y="725917"/>
              <a:ext cx="4634899" cy="5610199"/>
            </a:xfrm>
            <a:prstGeom prst="plaque">
              <a:avLst/>
            </a:prstGeom>
            <a:noFill/>
            <a:ln w="25400">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94923" y="779670"/>
              <a:ext cx="4496820" cy="5502692"/>
              <a:chOff x="1077815" y="833424"/>
              <a:chExt cx="4496820" cy="5502692"/>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629" r="21675"/>
              <a:stretch>
                <a:fillRect/>
              </a:stretch>
            </p:blipFill>
            <p:spPr bwMode="auto">
              <a:xfrm>
                <a:off x="1303020" y="964877"/>
                <a:ext cx="4057302" cy="5269222"/>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组合 22"/>
              <p:cNvGrpSpPr/>
              <p:nvPr/>
            </p:nvGrpSpPr>
            <p:grpSpPr>
              <a:xfrm>
                <a:off x="1077815" y="833424"/>
                <a:ext cx="1185203" cy="5502692"/>
                <a:chOff x="1077815" y="833424"/>
                <a:chExt cx="1185203" cy="5502692"/>
              </a:xfrm>
            </p:grpSpPr>
            <p:grpSp>
              <p:nvGrpSpPr>
                <p:cNvPr id="7" name="组合 6"/>
                <p:cNvGrpSpPr/>
                <p:nvPr/>
              </p:nvGrpSpPr>
              <p:grpSpPr>
                <a:xfrm flipH="1">
                  <a:off x="1077815" y="833424"/>
                  <a:ext cx="1185203" cy="558210"/>
                  <a:chOff x="3900678" y="1443133"/>
                  <a:chExt cx="1556469" cy="733070"/>
                </a:xfrm>
                <a:solidFill>
                  <a:srgbClr val="F3C95C"/>
                </a:solidFill>
              </p:grpSpPr>
              <p:sp>
                <p:nvSpPr>
                  <p:cNvPr id="8" name="任意多边形: 形状 7"/>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9" name="任意多边形: 形状 8"/>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10" name="任意多边形: 形状 9"/>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11" name="任意多边形: 形状 10"/>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12" name="任意多边形: 形状 11"/>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13" name="任意多边形: 形状 12"/>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14" name="任意多边形: 形状 13"/>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15" name="组合 14"/>
                <p:cNvGrpSpPr/>
                <p:nvPr/>
              </p:nvGrpSpPr>
              <p:grpSpPr>
                <a:xfrm flipH="1">
                  <a:off x="1077815" y="5777906"/>
                  <a:ext cx="1185203" cy="558210"/>
                  <a:chOff x="3900678" y="1443133"/>
                  <a:chExt cx="1556469" cy="733070"/>
                </a:xfrm>
                <a:solidFill>
                  <a:srgbClr val="F3C95C"/>
                </a:solidFill>
              </p:grpSpPr>
              <p:sp>
                <p:nvSpPr>
                  <p:cNvPr id="16" name="任意多边形: 形状 15"/>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17" name="任意多边形: 形状 16"/>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18" name="任意多边形: 形状 17"/>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19" name="任意多边形: 形状 18"/>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20" name="任意多边形: 形状 19"/>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21" name="任意多边形: 形状 20"/>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22" name="任意多边形: 形状 21"/>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grpSp>
            <p:nvGrpSpPr>
              <p:cNvPr id="25" name="组合 24"/>
              <p:cNvGrpSpPr/>
              <p:nvPr/>
            </p:nvGrpSpPr>
            <p:grpSpPr>
              <a:xfrm>
                <a:off x="4389432" y="833424"/>
                <a:ext cx="1185203" cy="558210"/>
                <a:chOff x="3900678" y="1443133"/>
                <a:chExt cx="1556469" cy="733070"/>
              </a:xfrm>
              <a:solidFill>
                <a:srgbClr val="F3C95C"/>
              </a:solidFill>
            </p:grpSpPr>
            <p:sp>
              <p:nvSpPr>
                <p:cNvPr id="34" name="任意多边形: 形状 33"/>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5" name="任意多边形: 形状 34"/>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36" name="任意多边形: 形状 35"/>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37" name="任意多边形: 形状 36"/>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38" name="任意多边形: 形状 37"/>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39" name="任意多边形: 形状 38"/>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0" name="任意多边形: 形状 39"/>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6" name="组合 25"/>
              <p:cNvGrpSpPr/>
              <p:nvPr/>
            </p:nvGrpSpPr>
            <p:grpSpPr>
              <a:xfrm>
                <a:off x="4389432" y="5777906"/>
                <a:ext cx="1185203" cy="558210"/>
                <a:chOff x="3900678" y="1443133"/>
                <a:chExt cx="1556469" cy="733070"/>
              </a:xfrm>
              <a:solidFill>
                <a:srgbClr val="F3C95C"/>
              </a:solidFill>
            </p:grpSpPr>
            <p:sp>
              <p:nvSpPr>
                <p:cNvPr id="27" name="任意多边形: 形状 26"/>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28" name="任意多边形: 形状 27"/>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29" name="任意多边形: 形状 28"/>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30" name="任意多边形: 形状 29"/>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31" name="任意多边形: 形状 30"/>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32" name="任意多边形: 形状 31"/>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33" name="任意多边形: 形状 32"/>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grpSp>
      <p:grpSp>
        <p:nvGrpSpPr>
          <p:cNvPr id="49" name="组合 48"/>
          <p:cNvGrpSpPr/>
          <p:nvPr/>
        </p:nvGrpSpPr>
        <p:grpSpPr>
          <a:xfrm>
            <a:off x="642026" y="1837394"/>
            <a:ext cx="3928510" cy="1227628"/>
            <a:chOff x="6548339" y="2124752"/>
            <a:chExt cx="3928510" cy="1227628"/>
          </a:xfrm>
        </p:grpSpPr>
        <p:sp>
          <p:nvSpPr>
            <p:cNvPr id="44" name="椭圆 43"/>
            <p:cNvSpPr/>
            <p:nvPr/>
          </p:nvSpPr>
          <p:spPr>
            <a:xfrm>
              <a:off x="9762764" y="2610944"/>
              <a:ext cx="493003" cy="493003"/>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548339" y="2124752"/>
              <a:ext cx="3928510" cy="1227628"/>
              <a:chOff x="6708359" y="2124752"/>
              <a:chExt cx="3928510" cy="1227628"/>
            </a:xfrm>
          </p:grpSpPr>
          <p:sp>
            <p:nvSpPr>
              <p:cNvPr id="46" name="文本框 45"/>
              <p:cNvSpPr txBox="1"/>
              <p:nvPr/>
            </p:nvSpPr>
            <p:spPr>
              <a:xfrm>
                <a:off x="6708359" y="2124752"/>
                <a:ext cx="3928510" cy="1088390"/>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5400" dirty="0"/>
                  <a:t>贞观遗风</a:t>
                </a:r>
                <a:endParaRPr lang="zh-CN" altLang="en-US" sz="5400" dirty="0"/>
              </a:p>
            </p:txBody>
          </p:sp>
          <p:sp>
            <p:nvSpPr>
              <p:cNvPr id="47" name="文本框 46"/>
              <p:cNvSpPr txBox="1"/>
              <p:nvPr/>
            </p:nvSpPr>
            <p:spPr>
              <a:xfrm>
                <a:off x="6776939" y="3082434"/>
                <a:ext cx="3417767" cy="269946"/>
              </a:xfrm>
              <a:prstGeom prst="rect">
                <a:avLst/>
              </a:prstGeom>
              <a:noFill/>
            </p:spPr>
            <p:txBody>
              <a:bodyPr wrap="square" rtlCol="0">
                <a:spAutoFit/>
              </a:bodyPr>
              <a:lstStyle/>
              <a:p>
                <a:pPr algn="dist">
                  <a:lnSpc>
                    <a:spcPct val="120000"/>
                  </a:lnSpc>
                </a:pPr>
                <a:r>
                  <a:rPr lang="en-US" altLang="zh-CN"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rPr>
                  <a:t>WU ZE TIAN GONG JI</a:t>
                </a:r>
                <a:endParaRPr lang="zh-CN" altLang="en-US"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endParaRPr>
              </a:p>
            </p:txBody>
          </p:sp>
        </p:grpSp>
      </p:grpSp>
      <p:sp>
        <p:nvSpPr>
          <p:cNvPr id="53" name="文本框 52"/>
          <p:cNvSpPr txBox="1"/>
          <p:nvPr/>
        </p:nvSpPr>
        <p:spPr>
          <a:xfrm>
            <a:off x="642027" y="3385917"/>
            <a:ext cx="3707427" cy="941412"/>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使唐朝社会经济进一步发展，国力不断增强</a:t>
            </a:r>
            <a:endPar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55" name="文本框 54"/>
          <p:cNvSpPr txBox="1"/>
          <p:nvPr/>
        </p:nvSpPr>
        <p:spPr>
          <a:xfrm>
            <a:off x="642027" y="4532900"/>
            <a:ext cx="3707427" cy="1380571"/>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边疆得到巩固和开拓。这为后来“开元盛世</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局面的出现奠定了基础</a:t>
            </a:r>
            <a:endPar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56" name="文本框 55"/>
          <p:cNvSpPr txBox="1"/>
          <p:nvPr/>
        </p:nvSpPr>
        <p:spPr>
          <a:xfrm>
            <a:off x="9773421" y="3636245"/>
            <a:ext cx="2024973" cy="2277226"/>
          </a:xfrm>
          <a:prstGeom prst="rect">
            <a:avLst/>
          </a:prstGeom>
          <a:noFill/>
        </p:spPr>
        <p:txBody>
          <a:bodyPr wrap="square" rtlCol="0">
            <a:spAutoFit/>
          </a:bodyPr>
          <a:lstStyle/>
          <a:p>
            <a:pPr algn="just">
              <a:lnSpc>
                <a:spcPct val="120000"/>
              </a:lnSpc>
            </a:pPr>
            <a:r>
              <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rPr>
              <a:t>乾陵“无字碑”是为女皇武则天立的一块巨大的无字石碑。它与西侧唐高宗的述圣纪碑相对应。</a:t>
            </a:r>
            <a:endParaRPr lang="en-US" altLang="zh-CN" sz="20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9773421" y="2758599"/>
            <a:ext cx="2024973" cy="721544"/>
          </a:xfrm>
          <a:prstGeom prst="rect">
            <a:avLst/>
          </a:prstGeom>
          <a:noFill/>
        </p:spPr>
        <p:txBody>
          <a:bodyPr wrap="square" rtlCol="0">
            <a:spAutoFit/>
          </a:bodyPr>
          <a:lstStyle/>
          <a:p>
            <a:pPr algn="dist">
              <a:lnSpc>
                <a:spcPct val="120000"/>
              </a:lnSpc>
            </a:pPr>
            <a:r>
              <a:rPr lang="zh-CN" altLang="en-US" sz="2400" dirty="0">
                <a:solidFill>
                  <a:schemeClr val="tx1">
                    <a:lumMod val="50000"/>
                    <a:lumOff val="50000"/>
                  </a:schemeClr>
                </a:solidFill>
                <a:latin typeface="思源宋体 CN Heavy" panose="02020900000000000000" pitchFamily="18" charset="-122"/>
                <a:ea typeface="思源宋体 CN Heavy" panose="02020900000000000000" pitchFamily="18" charset="-122"/>
              </a:rPr>
              <a:t>武则天无字碑</a:t>
            </a:r>
            <a:endParaRPr lang="en-US" altLang="zh-CN" sz="24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a:p>
            <a:pPr algn="dist">
              <a:lnSpc>
                <a:spcPct val="120000"/>
              </a:lnSpc>
            </a:pP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WU</a:t>
            </a:r>
            <a:r>
              <a:rPr lang="zh-CN" altLang="en-US"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 </a:t>
            </a: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ZE</a:t>
            </a:r>
            <a:r>
              <a:rPr lang="zh-CN" altLang="en-US"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 </a:t>
            </a: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TIAN</a:t>
            </a:r>
            <a:r>
              <a:rPr lang="zh-CN" altLang="en-US"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 </a:t>
            </a: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WU</a:t>
            </a:r>
            <a:r>
              <a:rPr lang="zh-CN" altLang="en-US"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 </a:t>
            </a: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ZI</a:t>
            </a:r>
            <a:r>
              <a:rPr lang="zh-CN" altLang="en-US"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 </a:t>
            </a:r>
            <a:r>
              <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rPr>
              <a:t>BEI</a:t>
            </a:r>
            <a:endParaRPr lang="en-US" altLang="zh-CN" sz="1100" dirty="0">
              <a:solidFill>
                <a:schemeClr val="tx1">
                  <a:lumMod val="50000"/>
                  <a:lumOff val="50000"/>
                  <a:alpha val="80000"/>
                </a:schemeClr>
              </a:solidFill>
              <a:latin typeface="思源宋体 CN Heavy" panose="02020900000000000000" pitchFamily="18" charset="-122"/>
              <a:ea typeface="思源宋体 CN Heavy" panose="02020900000000000000" pitchFamily="18" charset="-122"/>
            </a:endParaRPr>
          </a:p>
        </p:txBody>
      </p:sp>
      <p:sp>
        <p:nvSpPr>
          <p:cNvPr id="4137" name="文本框 4136"/>
          <p:cNvSpPr txBox="1"/>
          <p:nvPr/>
        </p:nvSpPr>
        <p:spPr>
          <a:xfrm>
            <a:off x="721643" y="304548"/>
            <a:ext cx="1629115" cy="329129"/>
          </a:xfrm>
          <a:prstGeom prst="rect">
            <a:avLst/>
          </a:prstGeom>
          <a:noFill/>
        </p:spPr>
        <p:txBody>
          <a:bodyPr wrap="square" rtlCol="0">
            <a:spAutoFit/>
          </a:bodyPr>
          <a:lstStyle/>
          <a:p>
            <a:pP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七年级历史下册</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138" name="文本框 4137"/>
          <p:cNvSpPr txBox="1"/>
          <p:nvPr/>
        </p:nvSpPr>
        <p:spPr>
          <a:xfrm>
            <a:off x="7656027" y="304548"/>
            <a:ext cx="2382556"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从贞观之治到开元盛世</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139" name="文本框 4138"/>
          <p:cNvSpPr txBox="1"/>
          <p:nvPr/>
        </p:nvSpPr>
        <p:spPr>
          <a:xfrm>
            <a:off x="4446969" y="291664"/>
            <a:ext cx="1122948" cy="329129"/>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a:t>
            </a: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2</a:t>
            </a: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课</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140" name="文本框 4139"/>
          <p:cNvSpPr txBox="1"/>
          <p:nvPr/>
        </p:nvSpPr>
        <p:spPr>
          <a:xfrm>
            <a:off x="9826482" y="6326291"/>
            <a:ext cx="1629115"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第一单元</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141" name="文本框 4140"/>
          <p:cNvSpPr txBox="1"/>
          <p:nvPr/>
        </p:nvSpPr>
        <p:spPr>
          <a:xfrm>
            <a:off x="721643" y="6326292"/>
            <a:ext cx="2408546" cy="307777"/>
          </a:xfrm>
          <a:prstGeom prst="rect">
            <a:avLst/>
          </a:prstGeom>
          <a:noFill/>
        </p:spPr>
        <p:txBody>
          <a:bodyPr wrap="square" rtlCol="0">
            <a:spAutoFit/>
          </a:bodyPr>
          <a:lstStyle/>
          <a:p>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隋唐时期  繁荣与开放的时代</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pic>
        <p:nvPicPr>
          <p:cNvPr id="4144" name="图片 4143"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2">
                    <a14:imgEffect>
                      <a14:sharpenSoften amount="-50000"/>
                    </a14:imgEffect>
                  </a14:imgLayer>
                </a14:imgProps>
              </a:ext>
              <a:ext uri="{28A0092B-C50C-407E-A947-70E740481C1C}">
                <a14:useLocalDpi xmlns:a14="http://schemas.microsoft.com/office/drawing/2010/main" val="0"/>
              </a:ext>
            </a:extLst>
          </a:blip>
          <a:srcRect l="42205" t="74755" r="43883" b="5522"/>
          <a:stretch>
            <a:fillRect/>
          </a:stretch>
        </p:blipFill>
        <p:spPr>
          <a:xfrm>
            <a:off x="425436" y="-311853"/>
            <a:ext cx="1750686" cy="16545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750"/>
                                        <p:tgtEl>
                                          <p:spTgt spid="53"/>
                                        </p:tgtEl>
                                      </p:cBhvr>
                                    </p:animEffect>
                                    <p:anim calcmode="lin" valueType="num">
                                      <p:cBhvr>
                                        <p:cTn id="8" dur="750" fill="hold"/>
                                        <p:tgtEl>
                                          <p:spTgt spid="53"/>
                                        </p:tgtEl>
                                        <p:attrNameLst>
                                          <p:attrName>ppt_x</p:attrName>
                                        </p:attrNameLst>
                                      </p:cBhvr>
                                      <p:tavLst>
                                        <p:tav tm="0">
                                          <p:val>
                                            <p:strVal val="#ppt_x"/>
                                          </p:val>
                                        </p:tav>
                                        <p:tav tm="100000">
                                          <p:val>
                                            <p:strVal val="#ppt_x"/>
                                          </p:val>
                                        </p:tav>
                                      </p:tavLst>
                                    </p:anim>
                                    <p:anim calcmode="lin" valueType="num">
                                      <p:cBhvr>
                                        <p:cTn id="9" dur="75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750"/>
                                        <p:tgtEl>
                                          <p:spTgt spid="55"/>
                                        </p:tgtEl>
                                      </p:cBhvr>
                                    </p:animEffect>
                                    <p:anim calcmode="lin" valueType="num">
                                      <p:cBhvr>
                                        <p:cTn id="15" dur="750" fill="hold"/>
                                        <p:tgtEl>
                                          <p:spTgt spid="55"/>
                                        </p:tgtEl>
                                        <p:attrNameLst>
                                          <p:attrName>ppt_x</p:attrName>
                                        </p:attrNameLst>
                                      </p:cBhvr>
                                      <p:tavLst>
                                        <p:tav tm="0">
                                          <p:val>
                                            <p:strVal val="#ppt_x"/>
                                          </p:val>
                                        </p:tav>
                                        <p:tav tm="100000">
                                          <p:val>
                                            <p:strVal val="#ppt_x"/>
                                          </p:val>
                                        </p:tav>
                                      </p:tavLst>
                                    </p:anim>
                                    <p:anim calcmode="lin" valueType="num">
                                      <p:cBhvr>
                                        <p:cTn id="16" dur="75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childTnLst>
                          </p:cTn>
                        </p:par>
                        <p:par>
                          <p:cTn id="22" fill="hold">
                            <p:stCondLst>
                              <p:cond delay="500"/>
                            </p:stCondLst>
                            <p:childTnLst>
                              <p:par>
                                <p:cTn id="23" presetID="12" presetClass="entr" presetSubtype="8"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ppt_x</p:attrName>
                                        </p:attrNameLst>
                                      </p:cBhvr>
                                      <p:tavLst>
                                        <p:tav tm="0">
                                          <p:val>
                                            <p:strVal val="#ppt_x-#ppt_w*1.125000"/>
                                          </p:val>
                                        </p:tav>
                                        <p:tav tm="100000">
                                          <p:val>
                                            <p:strVal val="#ppt_x"/>
                                          </p:val>
                                        </p:tav>
                                      </p:tavLst>
                                    </p:anim>
                                    <p:animEffect transition="in" filter="wipe(right)">
                                      <p:cBhvr>
                                        <p:cTn id="26" dur="500"/>
                                        <p:tgtEl>
                                          <p:spTgt spid="57"/>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p:tgtEl>
                                          <p:spTgt spid="56"/>
                                        </p:tgtEl>
                                        <p:attrNameLst>
                                          <p:attrName>ppt_x</p:attrName>
                                        </p:attrNameLst>
                                      </p:cBhvr>
                                      <p:tavLst>
                                        <p:tav tm="0">
                                          <p:val>
                                            <p:strVal val="#ppt_x-#ppt_w*1.125000"/>
                                          </p:val>
                                        </p:tav>
                                        <p:tav tm="100000">
                                          <p:val>
                                            <p:strVal val="#ppt_x"/>
                                          </p:val>
                                        </p:tav>
                                      </p:tavLst>
                                    </p:anim>
                                    <p:animEffect transition="in" filter="wipe(right)">
                                      <p:cBhvr>
                                        <p:cTn id="3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5" grpId="0"/>
      <p:bldP spid="56" grpId="0"/>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830580" y="2070109"/>
            <a:ext cx="4686300" cy="46863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descr="tang0805"/>
          <p:cNvPicPr>
            <a:picLocks noChangeAspect="1"/>
          </p:cNvPicPr>
          <p:nvPr/>
        </p:nvPicPr>
        <p:blipFill rotWithShape="1">
          <a:blip r:embed="rId1"/>
          <a:srcRect t="21080" b="4838"/>
          <a:stretch>
            <a:fillRect/>
          </a:stretch>
        </p:blipFill>
        <p:spPr>
          <a:xfrm>
            <a:off x="1568450" y="349885"/>
            <a:ext cx="3235960" cy="3235960"/>
          </a:xfrm>
          <a:prstGeom prst="rect">
            <a:avLst/>
          </a:prstGeom>
        </p:spPr>
      </p:pic>
      <p:sp>
        <p:nvSpPr>
          <p:cNvPr id="9" name="文本框 8"/>
          <p:cNvSpPr txBox="1"/>
          <p:nvPr/>
        </p:nvSpPr>
        <p:spPr>
          <a:xfrm>
            <a:off x="1154430" y="2664118"/>
            <a:ext cx="4038600" cy="2381806"/>
          </a:xfrm>
          <a:prstGeom prst="rect">
            <a:avLst/>
          </a:prstGeom>
          <a:noFill/>
        </p:spPr>
        <p:txBody>
          <a:bodyPr wrap="square" rtlCol="0">
            <a:spAutoFit/>
          </a:bodyPr>
          <a:lstStyle/>
          <a:p>
            <a:pPr indent="0" algn="ctr">
              <a:lnSpc>
                <a:spcPct val="120000"/>
              </a:lnSpc>
              <a:spcBef>
                <a:spcPct val="0"/>
              </a:spcBef>
              <a:buNone/>
            </a:pPr>
            <a:r>
              <a:rPr lang="zh-CN" altLang="en-US" sz="54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唐玄宗</a:t>
            </a:r>
            <a:endParaRPr lang="en-US" altLang="zh-CN" sz="5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a:p>
            <a:pPr indent="0" algn="ctr">
              <a:lnSpc>
                <a:spcPct val="120000"/>
              </a:lnSpc>
              <a:spcBef>
                <a:spcPct val="0"/>
              </a:spcBef>
              <a:buNone/>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685</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762</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年）</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a:p>
            <a:pPr indent="0" algn="ctr">
              <a:lnSpc>
                <a:spcPct val="120000"/>
              </a:lnSpc>
              <a:spcBef>
                <a:spcPct val="0"/>
              </a:spcBef>
              <a:buNone/>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名李隆基，又称唐明皇，</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712</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756</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年在位。</a:t>
            </a:r>
            <a:endPar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18" name="组合 17"/>
          <p:cNvGrpSpPr/>
          <p:nvPr/>
        </p:nvGrpSpPr>
        <p:grpSpPr>
          <a:xfrm>
            <a:off x="1629620" y="5089445"/>
            <a:ext cx="3223684" cy="457461"/>
            <a:chOff x="7162800" y="4237697"/>
            <a:chExt cx="3223684" cy="457461"/>
          </a:xfrm>
        </p:grpSpPr>
        <p:sp>
          <p:nvSpPr>
            <p:cNvPr id="12" name="文本框 11"/>
            <p:cNvSpPr txBox="1"/>
            <p:nvPr/>
          </p:nvSpPr>
          <p:spPr>
            <a:xfrm>
              <a:off x="7162800" y="4251144"/>
              <a:ext cx="1203437" cy="430567"/>
            </a:xfrm>
            <a:prstGeom prst="rect">
              <a:avLst/>
            </a:prstGeom>
            <a:noFill/>
          </p:spPr>
          <p:txBody>
            <a:bodyPr wrap="square" rtlCol="0">
              <a:spAutoFit/>
            </a:bodyPr>
            <a:lstStyle/>
            <a:p>
              <a:pPr indent="0">
                <a:lnSpc>
                  <a:spcPct val="120000"/>
                </a:lnSpc>
                <a:spcBef>
                  <a:spcPct val="0"/>
                </a:spcBef>
                <a:buNone/>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前期年号</a:t>
              </a:r>
              <a:endParaRPr lang="en-US" altLang="zh-CN" sz="1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15" name="组合 14"/>
            <p:cNvGrpSpPr/>
            <p:nvPr/>
          </p:nvGrpSpPr>
          <p:grpSpPr>
            <a:xfrm>
              <a:off x="8290037" y="4237697"/>
              <a:ext cx="898469" cy="457461"/>
              <a:chOff x="8537687" y="4376880"/>
              <a:chExt cx="1069919" cy="484355"/>
            </a:xfrm>
          </p:grpSpPr>
          <p:sp>
            <p:nvSpPr>
              <p:cNvPr id="13" name="矩形: 圆角 12"/>
              <p:cNvSpPr/>
              <p:nvPr/>
            </p:nvSpPr>
            <p:spPr>
              <a:xfrm rot="10800000">
                <a:off x="8567821" y="4390736"/>
                <a:ext cx="1009651" cy="470499"/>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文本框 13"/>
              <p:cNvSpPr txBox="1"/>
              <p:nvPr/>
            </p:nvSpPr>
            <p:spPr>
              <a:xfrm>
                <a:off x="8537687" y="4376880"/>
                <a:ext cx="1069919" cy="430567"/>
              </a:xfrm>
              <a:prstGeom prst="rect">
                <a:avLst/>
              </a:prstGeom>
              <a:noFill/>
            </p:spPr>
            <p:txBody>
              <a:bodyPr wrap="square" rtlCol="0">
                <a:spAutoFit/>
              </a:bodyPr>
              <a:lstStyle/>
              <a:p>
                <a:pPr indent="0" algn="ctr">
                  <a:lnSpc>
                    <a:spcPct val="120000"/>
                  </a:lnSpc>
                  <a:spcBef>
                    <a:spcPct val="0"/>
                  </a:spcBef>
                  <a:buNone/>
                </a:pPr>
                <a:r>
                  <a:rPr lang="zh-CN" altLang="en-US" sz="2000" dirty="0">
                    <a:solidFill>
                      <a:schemeClr val="bg1"/>
                    </a:solidFill>
                    <a:latin typeface="思源宋体 CN Heavy" panose="02020900000000000000" pitchFamily="18" charset="-122"/>
                    <a:ea typeface="思源宋体 CN Heavy" panose="02020900000000000000" pitchFamily="18" charset="-122"/>
                  </a:rPr>
                  <a:t>开元</a:t>
                </a:r>
                <a:endParaRPr lang="en-US" altLang="zh-CN" sz="12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16" name="文本框 15"/>
            <p:cNvSpPr txBox="1"/>
            <p:nvPr/>
          </p:nvSpPr>
          <p:spPr>
            <a:xfrm>
              <a:off x="9135590" y="4251144"/>
              <a:ext cx="1250894" cy="430567"/>
            </a:xfrm>
            <a:prstGeom prst="rect">
              <a:avLst/>
            </a:prstGeom>
            <a:noFill/>
          </p:spPr>
          <p:txBody>
            <a:bodyPr wrap="square" rtlCol="0">
              <a:spAutoFit/>
            </a:bodyPr>
            <a:lstStyle/>
            <a:p>
              <a:pPr indent="0">
                <a:lnSpc>
                  <a:spcPct val="120000"/>
                </a:lnSpc>
                <a:spcBef>
                  <a:spcPct val="0"/>
                </a:spcBef>
                <a:buNone/>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713-741</a:t>
              </a:r>
              <a:endParaRPr lang="en-US" altLang="zh-CN" sz="1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19" name="组合 18"/>
          <p:cNvGrpSpPr/>
          <p:nvPr/>
        </p:nvGrpSpPr>
        <p:grpSpPr>
          <a:xfrm>
            <a:off x="1629620" y="5597717"/>
            <a:ext cx="3223684" cy="457461"/>
            <a:chOff x="7162800" y="4237697"/>
            <a:chExt cx="3223684" cy="457461"/>
          </a:xfrm>
        </p:grpSpPr>
        <p:sp>
          <p:nvSpPr>
            <p:cNvPr id="20" name="文本框 19"/>
            <p:cNvSpPr txBox="1"/>
            <p:nvPr/>
          </p:nvSpPr>
          <p:spPr>
            <a:xfrm>
              <a:off x="7162800" y="4251144"/>
              <a:ext cx="1203437" cy="430567"/>
            </a:xfrm>
            <a:prstGeom prst="rect">
              <a:avLst/>
            </a:prstGeom>
            <a:noFill/>
          </p:spPr>
          <p:txBody>
            <a:bodyPr wrap="square" rtlCol="0">
              <a:spAutoFit/>
            </a:bodyPr>
            <a:lstStyle/>
            <a:p>
              <a:pPr indent="0">
                <a:lnSpc>
                  <a:spcPct val="120000"/>
                </a:lnSpc>
                <a:spcBef>
                  <a:spcPct val="0"/>
                </a:spcBef>
                <a:buNone/>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后期年号</a:t>
              </a:r>
              <a:endParaRPr lang="en-US" altLang="zh-CN" sz="1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21" name="组合 20"/>
            <p:cNvGrpSpPr/>
            <p:nvPr/>
          </p:nvGrpSpPr>
          <p:grpSpPr>
            <a:xfrm>
              <a:off x="8290037" y="4237697"/>
              <a:ext cx="898469" cy="457461"/>
              <a:chOff x="8537687" y="4376880"/>
              <a:chExt cx="1069919" cy="484355"/>
            </a:xfrm>
          </p:grpSpPr>
          <p:sp>
            <p:nvSpPr>
              <p:cNvPr id="23" name="矩形: 圆角 22"/>
              <p:cNvSpPr/>
              <p:nvPr/>
            </p:nvSpPr>
            <p:spPr>
              <a:xfrm rot="10800000">
                <a:off x="8567821" y="4390736"/>
                <a:ext cx="1009651" cy="470499"/>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文本框 23"/>
              <p:cNvSpPr txBox="1"/>
              <p:nvPr/>
            </p:nvSpPr>
            <p:spPr>
              <a:xfrm>
                <a:off x="8537687" y="4376880"/>
                <a:ext cx="1069919" cy="455880"/>
              </a:xfrm>
              <a:prstGeom prst="rect">
                <a:avLst/>
              </a:prstGeom>
              <a:noFill/>
            </p:spPr>
            <p:txBody>
              <a:bodyPr wrap="square" rtlCol="0">
                <a:spAutoFit/>
              </a:bodyPr>
              <a:lstStyle/>
              <a:p>
                <a:pPr indent="0" algn="ctr">
                  <a:lnSpc>
                    <a:spcPct val="120000"/>
                  </a:lnSpc>
                  <a:spcBef>
                    <a:spcPct val="0"/>
                  </a:spcBef>
                  <a:buNone/>
                </a:pPr>
                <a:r>
                  <a:rPr lang="zh-CN" altLang="en-US" sz="2000" dirty="0">
                    <a:solidFill>
                      <a:schemeClr val="bg1"/>
                    </a:solidFill>
                    <a:latin typeface="思源宋体 CN Heavy" panose="02020900000000000000" pitchFamily="18" charset="-122"/>
                    <a:ea typeface="思源宋体 CN Heavy" panose="02020900000000000000" pitchFamily="18" charset="-122"/>
                  </a:rPr>
                  <a:t>天宝</a:t>
                </a:r>
                <a:endParaRPr lang="en-US" altLang="zh-CN" sz="1200" dirty="0">
                  <a:solidFill>
                    <a:schemeClr val="bg1"/>
                  </a:solidFill>
                  <a:latin typeface="思源宋体 CN Heavy" panose="02020900000000000000" pitchFamily="18" charset="-122"/>
                  <a:ea typeface="思源宋体 CN Heavy" panose="02020900000000000000" pitchFamily="18" charset="-122"/>
                </a:endParaRPr>
              </a:p>
            </p:txBody>
          </p:sp>
        </p:grpSp>
        <p:sp>
          <p:nvSpPr>
            <p:cNvPr id="22" name="文本框 21"/>
            <p:cNvSpPr txBox="1"/>
            <p:nvPr/>
          </p:nvSpPr>
          <p:spPr>
            <a:xfrm>
              <a:off x="9135590" y="4251144"/>
              <a:ext cx="1250894" cy="430567"/>
            </a:xfrm>
            <a:prstGeom prst="rect">
              <a:avLst/>
            </a:prstGeom>
            <a:noFill/>
          </p:spPr>
          <p:txBody>
            <a:bodyPr wrap="square" rtlCol="0">
              <a:spAutoFit/>
            </a:bodyPr>
            <a:lstStyle/>
            <a:p>
              <a:pPr indent="0">
                <a:lnSpc>
                  <a:spcPct val="120000"/>
                </a:lnSpc>
                <a:spcBef>
                  <a:spcPct val="0"/>
                </a:spcBef>
                <a:buNone/>
              </a:pPr>
              <a:r>
                <a:rPr lang="en-US" altLang="zh-CN"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742-756</a:t>
              </a:r>
              <a:endParaRPr lang="en-US" altLang="zh-CN" sz="1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33" name="组合 32"/>
          <p:cNvGrpSpPr/>
          <p:nvPr/>
        </p:nvGrpSpPr>
        <p:grpSpPr>
          <a:xfrm flipH="1">
            <a:off x="4978891" y="4141046"/>
            <a:ext cx="1249959" cy="588709"/>
            <a:chOff x="3900678" y="1443133"/>
            <a:chExt cx="1556469" cy="733070"/>
          </a:xfrm>
          <a:solidFill>
            <a:srgbClr val="F3C95C"/>
          </a:solidFill>
        </p:grpSpPr>
        <p:sp>
          <p:nvSpPr>
            <p:cNvPr id="34" name="任意多边形: 形状 33"/>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5" name="任意多边形: 形状 34"/>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36" name="任意多边形: 形状 35"/>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37" name="任意多边形: 形状 36"/>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38" name="任意多边形: 形状 37"/>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39" name="任意多边形: 形状 38"/>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0" name="任意多边形: 形状 39"/>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41" name="组合 40"/>
          <p:cNvGrpSpPr/>
          <p:nvPr/>
        </p:nvGrpSpPr>
        <p:grpSpPr>
          <a:xfrm flipH="1">
            <a:off x="326683" y="6027340"/>
            <a:ext cx="1242005" cy="584963"/>
            <a:chOff x="3900678" y="1443133"/>
            <a:chExt cx="1556469" cy="733070"/>
          </a:xfrm>
          <a:solidFill>
            <a:srgbClr val="D63D1B"/>
          </a:solidFill>
        </p:grpSpPr>
        <p:sp>
          <p:nvSpPr>
            <p:cNvPr id="42" name="任意多边形: 形状 41"/>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43" name="任意多边形: 形状 42"/>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44" name="任意多边形: 形状 43"/>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45" name="任意多边形: 形状 44"/>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46" name="任意多边形: 形状 45"/>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47" name="任意多边形: 形状 46"/>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8" name="任意多边形: 形状 47"/>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pic>
        <p:nvPicPr>
          <p:cNvPr id="54" name="图片 53" descr="图片包含 物体, 游戏机, 灯光&#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42205" t="74755" r="43883" b="5522"/>
          <a:stretch>
            <a:fillRect/>
          </a:stretch>
        </p:blipFill>
        <p:spPr>
          <a:xfrm>
            <a:off x="2988688" y="-563474"/>
            <a:ext cx="1750686" cy="1654546"/>
          </a:xfrm>
          <a:prstGeom prst="rect">
            <a:avLst/>
          </a:prstGeom>
        </p:spPr>
      </p:pic>
      <p:pic>
        <p:nvPicPr>
          <p:cNvPr id="55" name="图片 54"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774551" y="5431569"/>
            <a:ext cx="781099" cy="738204"/>
          </a:xfrm>
          <a:prstGeom prst="rect">
            <a:avLst/>
          </a:prstGeom>
        </p:spPr>
      </p:pic>
      <p:pic>
        <p:nvPicPr>
          <p:cNvPr id="56" name="图片 55"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4853304" y="1751480"/>
            <a:ext cx="781099" cy="738204"/>
          </a:xfrm>
          <a:prstGeom prst="rect">
            <a:avLst/>
          </a:prstGeom>
        </p:spPr>
      </p:pic>
      <p:grpSp>
        <p:nvGrpSpPr>
          <p:cNvPr id="57" name="组合 56"/>
          <p:cNvGrpSpPr/>
          <p:nvPr/>
        </p:nvGrpSpPr>
        <p:grpSpPr>
          <a:xfrm>
            <a:off x="454850" y="2432059"/>
            <a:ext cx="1399159" cy="581300"/>
            <a:chOff x="4087621" y="5229359"/>
            <a:chExt cx="2062353" cy="856834"/>
          </a:xfrm>
          <a:solidFill>
            <a:srgbClr val="D63D1B"/>
          </a:solidFill>
        </p:grpSpPr>
        <p:sp>
          <p:nvSpPr>
            <p:cNvPr id="58" name="任意多边形: 形状 57"/>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59" name="任意多边形: 形状 58"/>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0" name="任意多边形: 形状 59"/>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1" name="任意多边形: 形状 60"/>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2" name="任意多边形: 形状 61"/>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3" name="任意多边形: 形状 62"/>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4" name="任意多边形: 形状 63"/>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5" name="任意多边形: 形状 64"/>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solidFill>
                  <a:srgbClr val="F7D98D"/>
                </a:solidFill>
              </a:endParaRPr>
            </a:p>
          </p:txBody>
        </p:sp>
      </p:grpSp>
      <p:grpSp>
        <p:nvGrpSpPr>
          <p:cNvPr id="7" name="组合 6"/>
          <p:cNvGrpSpPr/>
          <p:nvPr/>
        </p:nvGrpSpPr>
        <p:grpSpPr>
          <a:xfrm>
            <a:off x="-1" y="85697"/>
            <a:ext cx="1370387" cy="1617382"/>
            <a:chOff x="-1" y="85697"/>
            <a:chExt cx="1370387" cy="1617382"/>
          </a:xfrm>
        </p:grpSpPr>
        <p:sp>
          <p:nvSpPr>
            <p:cNvPr id="10" name="矩形 9"/>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82644" y="85697"/>
              <a:ext cx="615553" cy="1350681"/>
            </a:xfrm>
            <a:prstGeom prst="rect">
              <a:avLst/>
            </a:prstGeom>
            <a:noFill/>
          </p:spPr>
          <p:txBody>
            <a:bodyPr vert="eaVert" wrap="square" rtlCol="0">
              <a:spAutoFit/>
            </a:bodyPr>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「开元</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7" name="文本框 16"/>
            <p:cNvSpPr txBox="1"/>
            <p:nvPr/>
          </p:nvSpPr>
          <p:spPr>
            <a:xfrm>
              <a:off x="668655" y="890565"/>
              <a:ext cx="701731" cy="812514"/>
            </a:xfrm>
            <a:prstGeom prst="rect">
              <a:avLst/>
            </a:prstGeom>
            <a:noFill/>
          </p:spPr>
          <p:txBody>
            <a:bodyPr vert="eaVert" wrap="square" rtlCol="0">
              <a:spAutoFit/>
            </a:bodyPr>
            <a:p>
              <a:pPr algn="just">
                <a:lnSpc>
                  <a:spcPct val="120000"/>
                </a:lnSpc>
              </a:pP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盛世」</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25" name="椭圆 24"/>
          <p:cNvSpPr/>
          <p:nvPr/>
        </p:nvSpPr>
        <p:spPr>
          <a:xfrm>
            <a:off x="11204615" y="1487247"/>
            <a:ext cx="493003" cy="493003"/>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932790" y="1001055"/>
            <a:ext cx="6006424" cy="1005596"/>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5400" noProof="1"/>
              <a:t>唐玄宗的治国措施</a:t>
            </a:r>
            <a:endParaRPr lang="en-US" altLang="zh-CN" sz="5400" dirty="0"/>
          </a:p>
        </p:txBody>
      </p:sp>
      <p:sp>
        <p:nvSpPr>
          <p:cNvPr id="27" name="文本框 26"/>
          <p:cNvSpPr txBox="1"/>
          <p:nvPr/>
        </p:nvSpPr>
        <p:spPr>
          <a:xfrm>
            <a:off x="6001370" y="1958737"/>
            <a:ext cx="5499694" cy="269946"/>
          </a:xfrm>
          <a:prstGeom prst="rect">
            <a:avLst/>
          </a:prstGeom>
          <a:noFill/>
        </p:spPr>
        <p:txBody>
          <a:bodyPr wrap="square" rtlCol="0">
            <a:spAutoFit/>
          </a:bodyPr>
          <a:lstStyle/>
          <a:p>
            <a:pPr algn="dist">
              <a:lnSpc>
                <a:spcPct val="120000"/>
              </a:lnSpc>
            </a:pPr>
            <a:r>
              <a:rPr lang="en-US" altLang="zh-CN"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rPr>
              <a:t>TANG XUAN ZONG DE ZHI GUO CUO SHI</a:t>
            </a:r>
            <a:endParaRPr lang="zh-CN" altLang="en-US"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endParaRPr>
          </a:p>
        </p:txBody>
      </p:sp>
      <p:sp>
        <p:nvSpPr>
          <p:cNvPr id="28" name="文本框 27"/>
          <p:cNvSpPr txBox="1"/>
          <p:nvPr/>
        </p:nvSpPr>
        <p:spPr>
          <a:xfrm>
            <a:off x="5932790" y="2474577"/>
            <a:ext cx="5764828" cy="1384610"/>
          </a:xfrm>
          <a:prstGeom prst="rect">
            <a:avLst/>
          </a:prstGeom>
          <a:noFill/>
        </p:spPr>
        <p:txBody>
          <a:bodyPr wrap="square" rtlCol="0">
            <a:spAutoFit/>
          </a:bodyPr>
          <a:lstStyle/>
          <a:p>
            <a:pPr>
              <a:lnSpc>
                <a:spcPct val="120000"/>
              </a:lnSpc>
            </a:pPr>
            <a:r>
              <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他即位以后</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稳定政局，励精图治</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重用贤能</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在贤相姚崇宋璟的辅佐下</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实行了一系列改革</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endPar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29" name="文本框 28"/>
          <p:cNvSpPr txBox="1"/>
          <p:nvPr/>
        </p:nvSpPr>
        <p:spPr>
          <a:xfrm>
            <a:off x="5932790" y="4167770"/>
            <a:ext cx="1654224" cy="646331"/>
          </a:xfrm>
          <a:prstGeom prst="rect">
            <a:avLst/>
          </a:prstGeom>
          <a:noFill/>
        </p:spPr>
        <p:txBody>
          <a:bodyPr wrap="square" rtlCol="0">
            <a:spAutoFit/>
          </a:bodyPr>
          <a:lstStyle/>
          <a:p>
            <a:r>
              <a:rPr lang="zh-CN" altLang="en-US" sz="3600" dirty="0">
                <a:solidFill>
                  <a:srgbClr val="D63D1B"/>
                </a:solidFill>
                <a:latin typeface="思源宋体 CN Heavy" panose="02020900000000000000" pitchFamily="18" charset="-122"/>
                <a:ea typeface="思源宋体 CN Heavy" panose="02020900000000000000" pitchFamily="18" charset="-122"/>
              </a:rPr>
              <a:t>政治上</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grpSp>
        <p:nvGrpSpPr>
          <p:cNvPr id="30" name="组合 29"/>
          <p:cNvGrpSpPr/>
          <p:nvPr/>
        </p:nvGrpSpPr>
        <p:grpSpPr>
          <a:xfrm>
            <a:off x="7905353" y="4136613"/>
            <a:ext cx="3160125" cy="632444"/>
            <a:chOff x="4407898" y="4075870"/>
            <a:chExt cx="3160125" cy="632444"/>
          </a:xfrm>
        </p:grpSpPr>
        <p:sp>
          <p:nvSpPr>
            <p:cNvPr id="31" name="椭圆 30"/>
            <p:cNvSpPr/>
            <p:nvPr/>
          </p:nvSpPr>
          <p:spPr>
            <a:xfrm>
              <a:off x="4407898" y="4075870"/>
              <a:ext cx="441875" cy="441875"/>
            </a:xfrm>
            <a:prstGeom prst="ellipse">
              <a:avLst/>
            </a:prstGeom>
            <a:noFill/>
            <a:ln w="127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453963" y="4210101"/>
              <a:ext cx="3114060" cy="498213"/>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整顿吏治，裁减冗员</a:t>
              </a:r>
              <a:endPar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66" name="文本框 65"/>
          <p:cNvSpPr txBox="1"/>
          <p:nvPr/>
        </p:nvSpPr>
        <p:spPr>
          <a:xfrm>
            <a:off x="5932790" y="4867908"/>
            <a:ext cx="1654224" cy="646331"/>
          </a:xfrm>
          <a:prstGeom prst="rect">
            <a:avLst/>
          </a:prstGeom>
          <a:noFill/>
        </p:spPr>
        <p:txBody>
          <a:bodyPr wrap="square" rtlCol="0">
            <a:spAutoFit/>
          </a:bodyPr>
          <a:lstStyle/>
          <a:p>
            <a:r>
              <a:rPr lang="zh-CN" altLang="en-US" sz="3600" dirty="0">
                <a:solidFill>
                  <a:srgbClr val="D63D1B"/>
                </a:solidFill>
                <a:latin typeface="思源宋体 CN Heavy" panose="02020900000000000000" pitchFamily="18" charset="-122"/>
                <a:ea typeface="思源宋体 CN Heavy" panose="02020900000000000000" pitchFamily="18" charset="-122"/>
              </a:rPr>
              <a:t>经济上</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grpSp>
        <p:nvGrpSpPr>
          <p:cNvPr id="67" name="组合 66"/>
          <p:cNvGrpSpPr/>
          <p:nvPr/>
        </p:nvGrpSpPr>
        <p:grpSpPr>
          <a:xfrm>
            <a:off x="7905353" y="4836751"/>
            <a:ext cx="3160125" cy="632444"/>
            <a:chOff x="4407898" y="4075870"/>
            <a:chExt cx="3160125" cy="632444"/>
          </a:xfrm>
        </p:grpSpPr>
        <p:sp>
          <p:nvSpPr>
            <p:cNvPr id="68" name="椭圆 67"/>
            <p:cNvSpPr/>
            <p:nvPr/>
          </p:nvSpPr>
          <p:spPr>
            <a:xfrm>
              <a:off x="4407898" y="4075870"/>
              <a:ext cx="441875" cy="441875"/>
            </a:xfrm>
            <a:prstGeom prst="ellipse">
              <a:avLst/>
            </a:prstGeom>
            <a:noFill/>
            <a:ln w="127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4453963" y="4210101"/>
              <a:ext cx="3114060" cy="498213"/>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发展经济，改革税制</a:t>
              </a:r>
              <a:endPar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70" name="文本框 69"/>
          <p:cNvSpPr txBox="1"/>
          <p:nvPr/>
        </p:nvSpPr>
        <p:spPr>
          <a:xfrm>
            <a:off x="5932790" y="5568047"/>
            <a:ext cx="1654224" cy="646331"/>
          </a:xfrm>
          <a:prstGeom prst="rect">
            <a:avLst/>
          </a:prstGeom>
          <a:noFill/>
        </p:spPr>
        <p:txBody>
          <a:bodyPr wrap="square" rtlCol="0">
            <a:spAutoFit/>
          </a:bodyPr>
          <a:lstStyle/>
          <a:p>
            <a:r>
              <a:rPr lang="zh-CN" altLang="en-US" sz="3600" dirty="0">
                <a:solidFill>
                  <a:srgbClr val="D63D1B"/>
                </a:solidFill>
                <a:latin typeface="思源宋体 CN Heavy" panose="02020900000000000000" pitchFamily="18" charset="-122"/>
                <a:ea typeface="思源宋体 CN Heavy" panose="02020900000000000000" pitchFamily="18" charset="-122"/>
              </a:rPr>
              <a:t>文化上</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grpSp>
        <p:nvGrpSpPr>
          <p:cNvPr id="71" name="组合 70"/>
          <p:cNvGrpSpPr/>
          <p:nvPr/>
        </p:nvGrpSpPr>
        <p:grpSpPr>
          <a:xfrm>
            <a:off x="7905353" y="5536890"/>
            <a:ext cx="3160125" cy="632444"/>
            <a:chOff x="4407898" y="4075870"/>
            <a:chExt cx="3160125" cy="632444"/>
          </a:xfrm>
        </p:grpSpPr>
        <p:sp>
          <p:nvSpPr>
            <p:cNvPr id="72" name="椭圆 71"/>
            <p:cNvSpPr/>
            <p:nvPr/>
          </p:nvSpPr>
          <p:spPr>
            <a:xfrm>
              <a:off x="4407898" y="4075870"/>
              <a:ext cx="441875" cy="441875"/>
            </a:xfrm>
            <a:prstGeom prst="ellipse">
              <a:avLst/>
            </a:prstGeom>
            <a:noFill/>
            <a:ln w="127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4453963" y="4210101"/>
              <a:ext cx="3114060" cy="498213"/>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注重文教，编修经籍</a:t>
              </a:r>
              <a:endParaRPr lang="en-US"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pic>
        <p:nvPicPr>
          <p:cNvPr id="74" name="图片 73" descr="黑暗里有花&#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497570" y="1905"/>
            <a:ext cx="4137025" cy="18694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left)">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66" grpId="0"/>
      <p:bldP spid="7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p:cNvPicPr>
            <a:picLocks noChangeAspect="1" noChangeArrowheads="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15083" t="7813" r="17129" b="7813"/>
          <a:stretch>
            <a:fillRect/>
          </a:stretch>
        </p:blipFill>
        <p:spPr bwMode="auto">
          <a:xfrm>
            <a:off x="0" y="0"/>
            <a:ext cx="8264627" cy="6858000"/>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rot="10800000">
            <a:off x="10638249" y="3328576"/>
            <a:ext cx="1553750" cy="1076335"/>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 y="85697"/>
            <a:ext cx="1711382" cy="1617382"/>
            <a:chOff x="-1" y="85697"/>
            <a:chExt cx="1711382" cy="1617382"/>
          </a:xfrm>
        </p:grpSpPr>
        <p:sp>
          <p:nvSpPr>
            <p:cNvPr id="3" name="矩形 2"/>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文本框 3"/>
            <p:cNvSpPr txBox="1"/>
            <p:nvPr/>
          </p:nvSpPr>
          <p:spPr>
            <a:xfrm>
              <a:off x="432199" y="85697"/>
              <a:ext cx="615553" cy="1350681"/>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「开元</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09650" y="890565"/>
              <a:ext cx="701731" cy="812514"/>
            </a:xfrm>
            <a:prstGeom prst="rect">
              <a:avLst/>
            </a:prstGeom>
            <a:noFill/>
          </p:spPr>
          <p:txBody>
            <a:bodyPr vert="eaVert" wrap="square" rtlCol="0">
              <a:spAutoFit/>
            </a:bodyPr>
            <a:lstStyle/>
            <a:p>
              <a:pPr algn="just">
                <a:lnSpc>
                  <a:spcPct val="120000"/>
                </a:lnSpc>
              </a:pP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盛世」</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6" name="矩形 5"/>
          <p:cNvSpPr/>
          <p:nvPr/>
        </p:nvSpPr>
        <p:spPr>
          <a:xfrm>
            <a:off x="2897384" y="1466832"/>
            <a:ext cx="8056366"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37473" y="2120199"/>
            <a:ext cx="7273377" cy="1365951"/>
          </a:xfrm>
          <a:prstGeom prst="rect">
            <a:avLst/>
          </a:prstGeom>
          <a:noFill/>
        </p:spPr>
        <p:txBody>
          <a:bodyPr wrap="square" rtlCol="0">
            <a:spAutoFit/>
          </a:bodyPr>
          <a:lstStyle/>
          <a:p>
            <a:pPr>
              <a:lnSpc>
                <a:spcPct val="120000"/>
              </a:lnSpc>
            </a:pPr>
            <a:r>
              <a:rPr lang="zh-CN" altLang="en-US" sz="3600" dirty="0">
                <a:solidFill>
                  <a:srgbClr val="D63D1B"/>
                </a:solidFill>
                <a:latin typeface="思源宋体 CN Heavy" panose="02020900000000000000" pitchFamily="18" charset="-122"/>
                <a:ea typeface="思源宋体 CN Heavy" panose="02020900000000000000" pitchFamily="18" charset="-122"/>
              </a:rPr>
              <a:t>在唐玄宗的一系列措施之下，唐朝出现了什么样的局面？</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3337472" y="3866745"/>
            <a:ext cx="7101927" cy="1486176"/>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nSpc>
                <a:spcPct val="130000"/>
              </a:lnSpc>
            </a:pPr>
            <a:r>
              <a:rPr lang="zh-CN" altLang="en-US" dirty="0"/>
              <a:t>开元年间政治稳定，经济繁荣，国库充盈，民众生活安定，唐朝的国力达到前所未有的强大，进入了鼎盛时期，历史上称 为“开元盛世”。</a:t>
            </a:r>
            <a:endParaRPr lang="zh-CN" altLang="en-US" dirty="0"/>
          </a:p>
        </p:txBody>
      </p:sp>
      <p:sp>
        <p:nvSpPr>
          <p:cNvPr id="9" name="文本框 8"/>
          <p:cNvSpPr txBox="1"/>
          <p:nvPr/>
        </p:nvSpPr>
        <p:spPr>
          <a:xfrm>
            <a:off x="7905750" y="2871097"/>
            <a:ext cx="2419350" cy="576953"/>
          </a:xfrm>
          <a:prstGeom prst="rect">
            <a:avLst/>
          </a:prstGeom>
          <a:noFill/>
        </p:spPr>
        <p:txBody>
          <a:bodyPr wrap="square" rtlCol="0">
            <a:spAutoFit/>
          </a:bodyPr>
          <a:lstStyle/>
          <a:p>
            <a:pPr algn="r">
              <a:lnSpc>
                <a:spcPct val="120000"/>
              </a:lnSpc>
            </a:pPr>
            <a:r>
              <a:rPr lang="en-US" altLang="zh-CN" sz="900" dirty="0">
                <a:solidFill>
                  <a:schemeClr val="tx1">
                    <a:lumMod val="75000"/>
                    <a:lumOff val="25000"/>
                    <a:alpha val="50000"/>
                  </a:schemeClr>
                </a:solidFill>
                <a:latin typeface="思源宋体 CN Heavy" panose="02020900000000000000" pitchFamily="18" charset="-122"/>
                <a:ea typeface="思源宋体 CN Heavy" panose="02020900000000000000" pitchFamily="18" charset="-122"/>
              </a:rPr>
              <a:t>ZAI TANG XUAN ZONG DE YI XI LIE CUO SHI ZHI XIA TANG CHAO CHU XIAN LE SHEN ME YANG DE JU MIAN</a:t>
            </a:r>
            <a:endParaRPr lang="zh-CN" altLang="en-US" sz="900" dirty="0">
              <a:solidFill>
                <a:schemeClr val="tx1">
                  <a:lumMod val="75000"/>
                  <a:lumOff val="25000"/>
                  <a:alpha val="50000"/>
                </a:schemeClr>
              </a:solidFill>
              <a:latin typeface="思源宋体 CN Heavy" panose="02020900000000000000" pitchFamily="18" charset="-122"/>
              <a:ea typeface="思源宋体 CN Heavy" panose="02020900000000000000" pitchFamily="18" charset="-122"/>
            </a:endParaRPr>
          </a:p>
        </p:txBody>
      </p:sp>
      <p:grpSp>
        <p:nvGrpSpPr>
          <p:cNvPr id="18" name="组合 17"/>
          <p:cNvGrpSpPr/>
          <p:nvPr/>
        </p:nvGrpSpPr>
        <p:grpSpPr>
          <a:xfrm>
            <a:off x="8984024" y="1183859"/>
            <a:ext cx="2703317" cy="453001"/>
            <a:chOff x="1136653" y="5304009"/>
            <a:chExt cx="2703317" cy="453001"/>
          </a:xfrm>
          <a:solidFill>
            <a:srgbClr val="F3C95C"/>
          </a:solidFill>
        </p:grpSpPr>
        <p:sp>
          <p:nvSpPr>
            <p:cNvPr id="19" name="任意多边形: 形状 18"/>
            <p:cNvSpPr/>
            <p:nvPr/>
          </p:nvSpPr>
          <p:spPr>
            <a:xfrm>
              <a:off x="1266571" y="5304009"/>
              <a:ext cx="442085" cy="382123"/>
            </a:xfrm>
            <a:custGeom>
              <a:avLst/>
              <a:gdLst>
                <a:gd name="connsiteX0" fmla="*/ 44450 w 442085"/>
                <a:gd name="connsiteY0" fmla="*/ 68007 h 382123"/>
                <a:gd name="connsiteX1" fmla="*/ 207645 w 442085"/>
                <a:gd name="connsiteY1" fmla="*/ 2062 h 382123"/>
                <a:gd name="connsiteX2" fmla="*/ 300228 w 442085"/>
                <a:gd name="connsiteY2" fmla="*/ 55682 h 382123"/>
                <a:gd name="connsiteX3" fmla="*/ 429641 w 442085"/>
                <a:gd name="connsiteY3" fmla="*/ 121499 h 382123"/>
                <a:gd name="connsiteX4" fmla="*/ 427355 w 442085"/>
                <a:gd name="connsiteY4" fmla="*/ 293031 h 382123"/>
                <a:gd name="connsiteX5" fmla="*/ 230251 w 442085"/>
                <a:gd name="connsiteY5" fmla="*/ 358722 h 382123"/>
                <a:gd name="connsiteX6" fmla="*/ 192659 w 442085"/>
                <a:gd name="connsiteY6" fmla="*/ 362915 h 382123"/>
                <a:gd name="connsiteX7" fmla="*/ 137033 w 442085"/>
                <a:gd name="connsiteY7" fmla="*/ 319841 h 382123"/>
                <a:gd name="connsiteX8" fmla="*/ 213614 w 442085"/>
                <a:gd name="connsiteY8" fmla="*/ 195957 h 382123"/>
                <a:gd name="connsiteX9" fmla="*/ 201295 w 442085"/>
                <a:gd name="connsiteY9" fmla="*/ 268509 h 382123"/>
                <a:gd name="connsiteX10" fmla="*/ 227838 w 442085"/>
                <a:gd name="connsiteY10" fmla="*/ 300655 h 382123"/>
                <a:gd name="connsiteX11" fmla="*/ 310134 w 442085"/>
                <a:gd name="connsiteY11" fmla="*/ 280452 h 382123"/>
                <a:gd name="connsiteX12" fmla="*/ 299466 w 442085"/>
                <a:gd name="connsiteY12" fmla="*/ 121245 h 382123"/>
                <a:gd name="connsiteX13" fmla="*/ 60706 w 442085"/>
                <a:gd name="connsiteY13" fmla="*/ 127725 h 382123"/>
                <a:gd name="connsiteX14" fmla="*/ 0 w 442085"/>
                <a:gd name="connsiteY14" fmla="*/ 68007 h 382123"/>
                <a:gd name="connsiteX15" fmla="*/ 44450 w 442085"/>
                <a:gd name="connsiteY15" fmla="*/ 68007 h 38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085" h="382123">
                  <a:moveTo>
                    <a:pt x="44450" y="68007"/>
                  </a:moveTo>
                  <a:cubicBezTo>
                    <a:pt x="80645" y="16293"/>
                    <a:pt x="146177" y="-7468"/>
                    <a:pt x="207645" y="2062"/>
                  </a:cubicBezTo>
                  <a:cubicBezTo>
                    <a:pt x="246126" y="2570"/>
                    <a:pt x="272161" y="33954"/>
                    <a:pt x="300228" y="55682"/>
                  </a:cubicBezTo>
                  <a:cubicBezTo>
                    <a:pt x="349504" y="59112"/>
                    <a:pt x="407035" y="71691"/>
                    <a:pt x="429641" y="121499"/>
                  </a:cubicBezTo>
                  <a:cubicBezTo>
                    <a:pt x="459613" y="176008"/>
                    <a:pt x="425831" y="235600"/>
                    <a:pt x="427355" y="293031"/>
                  </a:cubicBezTo>
                  <a:cubicBezTo>
                    <a:pt x="407162" y="375748"/>
                    <a:pt x="297561" y="408276"/>
                    <a:pt x="230251" y="358722"/>
                  </a:cubicBezTo>
                  <a:cubicBezTo>
                    <a:pt x="220853" y="359866"/>
                    <a:pt x="202057" y="361898"/>
                    <a:pt x="192659" y="362915"/>
                  </a:cubicBezTo>
                  <a:cubicBezTo>
                    <a:pt x="173736" y="348938"/>
                    <a:pt x="155321" y="334453"/>
                    <a:pt x="137033" y="319841"/>
                  </a:cubicBezTo>
                  <a:cubicBezTo>
                    <a:pt x="122682" y="267238"/>
                    <a:pt x="149479" y="191128"/>
                    <a:pt x="213614" y="195957"/>
                  </a:cubicBezTo>
                  <a:cubicBezTo>
                    <a:pt x="217678" y="221496"/>
                    <a:pt x="193294" y="242969"/>
                    <a:pt x="201295" y="268509"/>
                  </a:cubicBezTo>
                  <a:cubicBezTo>
                    <a:pt x="209677" y="279563"/>
                    <a:pt x="218567" y="290236"/>
                    <a:pt x="227838" y="300655"/>
                  </a:cubicBezTo>
                  <a:cubicBezTo>
                    <a:pt x="255905" y="297987"/>
                    <a:pt x="289433" y="304848"/>
                    <a:pt x="310134" y="280452"/>
                  </a:cubicBezTo>
                  <a:cubicBezTo>
                    <a:pt x="363093" y="242715"/>
                    <a:pt x="350520" y="154916"/>
                    <a:pt x="299466" y="121245"/>
                  </a:cubicBezTo>
                  <a:cubicBezTo>
                    <a:pt x="228473" y="74232"/>
                    <a:pt x="130302" y="81983"/>
                    <a:pt x="60706" y="127725"/>
                  </a:cubicBezTo>
                  <a:cubicBezTo>
                    <a:pt x="40513" y="107776"/>
                    <a:pt x="20193" y="87828"/>
                    <a:pt x="0" y="68007"/>
                  </a:cubicBezTo>
                  <a:cubicBezTo>
                    <a:pt x="14732" y="68007"/>
                    <a:pt x="29591" y="68007"/>
                    <a:pt x="44450" y="68007"/>
                  </a:cubicBezTo>
                  <a:close/>
                </a:path>
              </a:pathLst>
            </a:custGeom>
            <a:grpFill/>
            <a:ln w="12700" cap="flat">
              <a:noFill/>
              <a:prstDash val="solid"/>
              <a:miter/>
            </a:ln>
          </p:spPr>
          <p:txBody>
            <a:bodyPr rtlCol="0" anchor="ctr"/>
            <a:lstStyle/>
            <a:p>
              <a:endParaRPr lang="zh-CN" altLang="en-US"/>
            </a:p>
          </p:txBody>
        </p:sp>
        <p:sp>
          <p:nvSpPr>
            <p:cNvPr id="20" name="任意多边形: 形状 19"/>
            <p:cNvSpPr/>
            <p:nvPr/>
          </p:nvSpPr>
          <p:spPr>
            <a:xfrm>
              <a:off x="1136653" y="5372015"/>
              <a:ext cx="217420" cy="372161"/>
            </a:xfrm>
            <a:custGeom>
              <a:avLst/>
              <a:gdLst>
                <a:gd name="connsiteX0" fmla="*/ 31239 w 217420"/>
                <a:gd name="connsiteY0" fmla="*/ 273943 h 372161"/>
                <a:gd name="connsiteX1" fmla="*/ 129918 w 217420"/>
                <a:gd name="connsiteY1" fmla="*/ 0 h 372161"/>
                <a:gd name="connsiteX2" fmla="*/ 190624 w 217420"/>
                <a:gd name="connsiteY2" fmla="*/ 59718 h 372161"/>
                <a:gd name="connsiteX3" fmla="*/ 143634 w 217420"/>
                <a:gd name="connsiteY3" fmla="*/ 237095 h 372161"/>
                <a:gd name="connsiteX4" fmla="*/ 217421 w 217420"/>
                <a:gd name="connsiteY4" fmla="*/ 321210 h 372161"/>
                <a:gd name="connsiteX5" fmla="*/ 217167 w 217420"/>
                <a:gd name="connsiteY5" fmla="*/ 328833 h 372161"/>
                <a:gd name="connsiteX6" fmla="*/ 215770 w 217420"/>
                <a:gd name="connsiteY6" fmla="*/ 356787 h 372161"/>
                <a:gd name="connsiteX7" fmla="*/ 181861 w 217420"/>
                <a:gd name="connsiteY7" fmla="*/ 368985 h 372161"/>
                <a:gd name="connsiteX8" fmla="*/ 173225 w 217420"/>
                <a:gd name="connsiteY8" fmla="*/ 372161 h 372161"/>
                <a:gd name="connsiteX9" fmla="*/ 31239 w 217420"/>
                <a:gd name="connsiteY9" fmla="*/ 273943 h 37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420" h="372161">
                  <a:moveTo>
                    <a:pt x="31239" y="273943"/>
                  </a:moveTo>
                  <a:cubicBezTo>
                    <a:pt x="-38865" y="181062"/>
                    <a:pt x="15491" y="26301"/>
                    <a:pt x="129918" y="0"/>
                  </a:cubicBezTo>
                  <a:cubicBezTo>
                    <a:pt x="150111" y="19821"/>
                    <a:pt x="170431" y="39770"/>
                    <a:pt x="190624" y="59718"/>
                  </a:cubicBezTo>
                  <a:cubicBezTo>
                    <a:pt x="140586" y="103681"/>
                    <a:pt x="125092" y="174200"/>
                    <a:pt x="143634" y="237095"/>
                  </a:cubicBezTo>
                  <a:cubicBezTo>
                    <a:pt x="159763" y="271529"/>
                    <a:pt x="189227" y="296814"/>
                    <a:pt x="217421" y="321210"/>
                  </a:cubicBezTo>
                  <a:lnTo>
                    <a:pt x="217167" y="328833"/>
                  </a:lnTo>
                  <a:cubicBezTo>
                    <a:pt x="216786" y="335822"/>
                    <a:pt x="216151" y="349799"/>
                    <a:pt x="215770" y="356787"/>
                  </a:cubicBezTo>
                  <a:cubicBezTo>
                    <a:pt x="207261" y="359836"/>
                    <a:pt x="190370" y="365935"/>
                    <a:pt x="181861" y="368985"/>
                  </a:cubicBezTo>
                  <a:lnTo>
                    <a:pt x="173225" y="372161"/>
                  </a:lnTo>
                  <a:cubicBezTo>
                    <a:pt x="124203" y="342175"/>
                    <a:pt x="66037" y="322354"/>
                    <a:pt x="31239" y="273943"/>
                  </a:cubicBezTo>
                  <a:close/>
                </a:path>
              </a:pathLst>
            </a:custGeom>
            <a:grpFill/>
            <a:ln w="12700" cap="flat">
              <a:noFill/>
              <a:prstDash val="solid"/>
              <a:miter/>
            </a:ln>
          </p:spPr>
          <p:txBody>
            <a:bodyPr rtlCol="0" anchor="ctr"/>
            <a:lstStyle/>
            <a:p>
              <a:endParaRPr lang="zh-CN" altLang="en-US"/>
            </a:p>
          </p:txBody>
        </p:sp>
        <p:sp>
          <p:nvSpPr>
            <p:cNvPr id="21" name="任意多边形: 形状 20"/>
            <p:cNvSpPr/>
            <p:nvPr/>
          </p:nvSpPr>
          <p:spPr>
            <a:xfrm>
              <a:off x="1318513" y="5700848"/>
              <a:ext cx="2521457" cy="56162"/>
            </a:xfrm>
            <a:custGeom>
              <a:avLst/>
              <a:gdLst>
                <a:gd name="connsiteX0" fmla="*/ 35306 w 2521457"/>
                <a:gd name="connsiteY0" fmla="*/ 0 h 56162"/>
                <a:gd name="connsiteX1" fmla="*/ 99060 w 2521457"/>
                <a:gd name="connsiteY1" fmla="*/ 27191 h 56162"/>
                <a:gd name="connsiteX2" fmla="*/ 446278 w 2521457"/>
                <a:gd name="connsiteY2" fmla="*/ 36975 h 56162"/>
                <a:gd name="connsiteX3" fmla="*/ 2492248 w 2521457"/>
                <a:gd name="connsiteY3" fmla="*/ 37483 h 56162"/>
                <a:gd name="connsiteX4" fmla="*/ 2521458 w 2521457"/>
                <a:gd name="connsiteY4" fmla="*/ 54255 h 56162"/>
                <a:gd name="connsiteX5" fmla="*/ 1602867 w 2521457"/>
                <a:gd name="connsiteY5" fmla="*/ 53620 h 56162"/>
                <a:gd name="connsiteX6" fmla="*/ 64897 w 2521457"/>
                <a:gd name="connsiteY6" fmla="*/ 55780 h 56162"/>
                <a:gd name="connsiteX7" fmla="*/ 0 w 2521457"/>
                <a:gd name="connsiteY7" fmla="*/ 40151 h 56162"/>
                <a:gd name="connsiteX8" fmla="*/ 33909 w 2521457"/>
                <a:gd name="connsiteY8" fmla="*/ 27954 h 56162"/>
                <a:gd name="connsiteX9" fmla="*/ 35306 w 2521457"/>
                <a:gd name="connsiteY9" fmla="*/ 0 h 5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1457" h="56162">
                  <a:moveTo>
                    <a:pt x="35306" y="0"/>
                  </a:moveTo>
                  <a:cubicBezTo>
                    <a:pt x="56261" y="9530"/>
                    <a:pt x="76835" y="20584"/>
                    <a:pt x="99060" y="27191"/>
                  </a:cubicBezTo>
                  <a:cubicBezTo>
                    <a:pt x="214122" y="41676"/>
                    <a:pt x="330454" y="36594"/>
                    <a:pt x="446278" y="36975"/>
                  </a:cubicBezTo>
                  <a:cubicBezTo>
                    <a:pt x="1128268" y="42693"/>
                    <a:pt x="1810258" y="37356"/>
                    <a:pt x="2492248" y="37483"/>
                  </a:cubicBezTo>
                  <a:cubicBezTo>
                    <a:pt x="2506091" y="35704"/>
                    <a:pt x="2515870" y="41295"/>
                    <a:pt x="2521458" y="54255"/>
                  </a:cubicBezTo>
                  <a:cubicBezTo>
                    <a:pt x="2215388" y="59210"/>
                    <a:pt x="1909064" y="52857"/>
                    <a:pt x="1602867" y="53620"/>
                  </a:cubicBezTo>
                  <a:cubicBezTo>
                    <a:pt x="1090168" y="53239"/>
                    <a:pt x="577469" y="52095"/>
                    <a:pt x="64897" y="55780"/>
                  </a:cubicBezTo>
                  <a:cubicBezTo>
                    <a:pt x="42418" y="55145"/>
                    <a:pt x="19304" y="52731"/>
                    <a:pt x="0" y="40151"/>
                  </a:cubicBezTo>
                  <a:cubicBezTo>
                    <a:pt x="8509" y="37102"/>
                    <a:pt x="25400" y="31003"/>
                    <a:pt x="33909" y="27954"/>
                  </a:cubicBezTo>
                  <a:cubicBezTo>
                    <a:pt x="34290" y="20965"/>
                    <a:pt x="34925" y="6989"/>
                    <a:pt x="35306" y="0"/>
                  </a:cubicBezTo>
                  <a:close/>
                </a:path>
              </a:pathLst>
            </a:custGeom>
            <a:grpFill/>
            <a:ln w="12700" cap="flat">
              <a:noFill/>
              <a:prstDash val="solid"/>
              <a:miter/>
            </a:ln>
          </p:spPr>
          <p:txBody>
            <a:bodyPr rtlCol="0" anchor="ctr"/>
            <a:lstStyle/>
            <a:p>
              <a:endParaRPr lang="zh-CN" altLang="en-US"/>
            </a:p>
          </p:txBody>
        </p:sp>
      </p:grpSp>
      <p:grpSp>
        <p:nvGrpSpPr>
          <p:cNvPr id="22" name="组合 21"/>
          <p:cNvGrpSpPr/>
          <p:nvPr/>
        </p:nvGrpSpPr>
        <p:grpSpPr>
          <a:xfrm>
            <a:off x="7487732" y="5602538"/>
            <a:ext cx="2703317" cy="453001"/>
            <a:chOff x="1136653" y="5304009"/>
            <a:chExt cx="2703317" cy="453001"/>
          </a:xfrm>
          <a:solidFill>
            <a:srgbClr val="F3C95C"/>
          </a:solidFill>
        </p:grpSpPr>
        <p:sp>
          <p:nvSpPr>
            <p:cNvPr id="23" name="任意多边形: 形状 22"/>
            <p:cNvSpPr/>
            <p:nvPr/>
          </p:nvSpPr>
          <p:spPr>
            <a:xfrm>
              <a:off x="1266571" y="5304009"/>
              <a:ext cx="442085" cy="382123"/>
            </a:xfrm>
            <a:custGeom>
              <a:avLst/>
              <a:gdLst>
                <a:gd name="connsiteX0" fmla="*/ 44450 w 442085"/>
                <a:gd name="connsiteY0" fmla="*/ 68007 h 382123"/>
                <a:gd name="connsiteX1" fmla="*/ 207645 w 442085"/>
                <a:gd name="connsiteY1" fmla="*/ 2062 h 382123"/>
                <a:gd name="connsiteX2" fmla="*/ 300228 w 442085"/>
                <a:gd name="connsiteY2" fmla="*/ 55682 h 382123"/>
                <a:gd name="connsiteX3" fmla="*/ 429641 w 442085"/>
                <a:gd name="connsiteY3" fmla="*/ 121499 h 382123"/>
                <a:gd name="connsiteX4" fmla="*/ 427355 w 442085"/>
                <a:gd name="connsiteY4" fmla="*/ 293031 h 382123"/>
                <a:gd name="connsiteX5" fmla="*/ 230251 w 442085"/>
                <a:gd name="connsiteY5" fmla="*/ 358722 h 382123"/>
                <a:gd name="connsiteX6" fmla="*/ 192659 w 442085"/>
                <a:gd name="connsiteY6" fmla="*/ 362915 h 382123"/>
                <a:gd name="connsiteX7" fmla="*/ 137033 w 442085"/>
                <a:gd name="connsiteY7" fmla="*/ 319841 h 382123"/>
                <a:gd name="connsiteX8" fmla="*/ 213614 w 442085"/>
                <a:gd name="connsiteY8" fmla="*/ 195957 h 382123"/>
                <a:gd name="connsiteX9" fmla="*/ 201295 w 442085"/>
                <a:gd name="connsiteY9" fmla="*/ 268509 h 382123"/>
                <a:gd name="connsiteX10" fmla="*/ 227838 w 442085"/>
                <a:gd name="connsiteY10" fmla="*/ 300655 h 382123"/>
                <a:gd name="connsiteX11" fmla="*/ 310134 w 442085"/>
                <a:gd name="connsiteY11" fmla="*/ 280452 h 382123"/>
                <a:gd name="connsiteX12" fmla="*/ 299466 w 442085"/>
                <a:gd name="connsiteY12" fmla="*/ 121245 h 382123"/>
                <a:gd name="connsiteX13" fmla="*/ 60706 w 442085"/>
                <a:gd name="connsiteY13" fmla="*/ 127725 h 382123"/>
                <a:gd name="connsiteX14" fmla="*/ 0 w 442085"/>
                <a:gd name="connsiteY14" fmla="*/ 68007 h 382123"/>
                <a:gd name="connsiteX15" fmla="*/ 44450 w 442085"/>
                <a:gd name="connsiteY15" fmla="*/ 68007 h 38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085" h="382123">
                  <a:moveTo>
                    <a:pt x="44450" y="68007"/>
                  </a:moveTo>
                  <a:cubicBezTo>
                    <a:pt x="80645" y="16293"/>
                    <a:pt x="146177" y="-7468"/>
                    <a:pt x="207645" y="2062"/>
                  </a:cubicBezTo>
                  <a:cubicBezTo>
                    <a:pt x="246126" y="2570"/>
                    <a:pt x="272161" y="33954"/>
                    <a:pt x="300228" y="55682"/>
                  </a:cubicBezTo>
                  <a:cubicBezTo>
                    <a:pt x="349504" y="59112"/>
                    <a:pt x="407035" y="71691"/>
                    <a:pt x="429641" y="121499"/>
                  </a:cubicBezTo>
                  <a:cubicBezTo>
                    <a:pt x="459613" y="176008"/>
                    <a:pt x="425831" y="235600"/>
                    <a:pt x="427355" y="293031"/>
                  </a:cubicBezTo>
                  <a:cubicBezTo>
                    <a:pt x="407162" y="375748"/>
                    <a:pt x="297561" y="408276"/>
                    <a:pt x="230251" y="358722"/>
                  </a:cubicBezTo>
                  <a:cubicBezTo>
                    <a:pt x="220853" y="359866"/>
                    <a:pt x="202057" y="361898"/>
                    <a:pt x="192659" y="362915"/>
                  </a:cubicBezTo>
                  <a:cubicBezTo>
                    <a:pt x="173736" y="348938"/>
                    <a:pt x="155321" y="334453"/>
                    <a:pt x="137033" y="319841"/>
                  </a:cubicBezTo>
                  <a:cubicBezTo>
                    <a:pt x="122682" y="267238"/>
                    <a:pt x="149479" y="191128"/>
                    <a:pt x="213614" y="195957"/>
                  </a:cubicBezTo>
                  <a:cubicBezTo>
                    <a:pt x="217678" y="221496"/>
                    <a:pt x="193294" y="242969"/>
                    <a:pt x="201295" y="268509"/>
                  </a:cubicBezTo>
                  <a:cubicBezTo>
                    <a:pt x="209677" y="279563"/>
                    <a:pt x="218567" y="290236"/>
                    <a:pt x="227838" y="300655"/>
                  </a:cubicBezTo>
                  <a:cubicBezTo>
                    <a:pt x="255905" y="297987"/>
                    <a:pt x="289433" y="304848"/>
                    <a:pt x="310134" y="280452"/>
                  </a:cubicBezTo>
                  <a:cubicBezTo>
                    <a:pt x="363093" y="242715"/>
                    <a:pt x="350520" y="154916"/>
                    <a:pt x="299466" y="121245"/>
                  </a:cubicBezTo>
                  <a:cubicBezTo>
                    <a:pt x="228473" y="74232"/>
                    <a:pt x="130302" y="81983"/>
                    <a:pt x="60706" y="127725"/>
                  </a:cubicBezTo>
                  <a:cubicBezTo>
                    <a:pt x="40513" y="107776"/>
                    <a:pt x="20193" y="87828"/>
                    <a:pt x="0" y="68007"/>
                  </a:cubicBezTo>
                  <a:cubicBezTo>
                    <a:pt x="14732" y="68007"/>
                    <a:pt x="29591" y="68007"/>
                    <a:pt x="44450" y="68007"/>
                  </a:cubicBezTo>
                  <a:close/>
                </a:path>
              </a:pathLst>
            </a:custGeom>
            <a:grpFill/>
            <a:ln w="12700" cap="flat">
              <a:noFill/>
              <a:prstDash val="solid"/>
              <a:miter/>
            </a:ln>
          </p:spPr>
          <p:txBody>
            <a:bodyPr rtlCol="0" anchor="ctr"/>
            <a:lstStyle/>
            <a:p>
              <a:endParaRPr lang="zh-CN" altLang="en-US"/>
            </a:p>
          </p:txBody>
        </p:sp>
        <p:sp>
          <p:nvSpPr>
            <p:cNvPr id="24" name="任意多边形: 形状 23"/>
            <p:cNvSpPr/>
            <p:nvPr/>
          </p:nvSpPr>
          <p:spPr>
            <a:xfrm>
              <a:off x="1136653" y="5372015"/>
              <a:ext cx="217420" cy="372161"/>
            </a:xfrm>
            <a:custGeom>
              <a:avLst/>
              <a:gdLst>
                <a:gd name="connsiteX0" fmla="*/ 31239 w 217420"/>
                <a:gd name="connsiteY0" fmla="*/ 273943 h 372161"/>
                <a:gd name="connsiteX1" fmla="*/ 129918 w 217420"/>
                <a:gd name="connsiteY1" fmla="*/ 0 h 372161"/>
                <a:gd name="connsiteX2" fmla="*/ 190624 w 217420"/>
                <a:gd name="connsiteY2" fmla="*/ 59718 h 372161"/>
                <a:gd name="connsiteX3" fmla="*/ 143634 w 217420"/>
                <a:gd name="connsiteY3" fmla="*/ 237095 h 372161"/>
                <a:gd name="connsiteX4" fmla="*/ 217421 w 217420"/>
                <a:gd name="connsiteY4" fmla="*/ 321210 h 372161"/>
                <a:gd name="connsiteX5" fmla="*/ 217167 w 217420"/>
                <a:gd name="connsiteY5" fmla="*/ 328833 h 372161"/>
                <a:gd name="connsiteX6" fmla="*/ 215770 w 217420"/>
                <a:gd name="connsiteY6" fmla="*/ 356787 h 372161"/>
                <a:gd name="connsiteX7" fmla="*/ 181861 w 217420"/>
                <a:gd name="connsiteY7" fmla="*/ 368985 h 372161"/>
                <a:gd name="connsiteX8" fmla="*/ 173225 w 217420"/>
                <a:gd name="connsiteY8" fmla="*/ 372161 h 372161"/>
                <a:gd name="connsiteX9" fmla="*/ 31239 w 217420"/>
                <a:gd name="connsiteY9" fmla="*/ 273943 h 37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7420" h="372161">
                  <a:moveTo>
                    <a:pt x="31239" y="273943"/>
                  </a:moveTo>
                  <a:cubicBezTo>
                    <a:pt x="-38865" y="181062"/>
                    <a:pt x="15491" y="26301"/>
                    <a:pt x="129918" y="0"/>
                  </a:cubicBezTo>
                  <a:cubicBezTo>
                    <a:pt x="150111" y="19821"/>
                    <a:pt x="170431" y="39770"/>
                    <a:pt x="190624" y="59718"/>
                  </a:cubicBezTo>
                  <a:cubicBezTo>
                    <a:pt x="140586" y="103681"/>
                    <a:pt x="125092" y="174200"/>
                    <a:pt x="143634" y="237095"/>
                  </a:cubicBezTo>
                  <a:cubicBezTo>
                    <a:pt x="159763" y="271529"/>
                    <a:pt x="189227" y="296814"/>
                    <a:pt x="217421" y="321210"/>
                  </a:cubicBezTo>
                  <a:lnTo>
                    <a:pt x="217167" y="328833"/>
                  </a:lnTo>
                  <a:cubicBezTo>
                    <a:pt x="216786" y="335822"/>
                    <a:pt x="216151" y="349799"/>
                    <a:pt x="215770" y="356787"/>
                  </a:cubicBezTo>
                  <a:cubicBezTo>
                    <a:pt x="207261" y="359836"/>
                    <a:pt x="190370" y="365935"/>
                    <a:pt x="181861" y="368985"/>
                  </a:cubicBezTo>
                  <a:lnTo>
                    <a:pt x="173225" y="372161"/>
                  </a:lnTo>
                  <a:cubicBezTo>
                    <a:pt x="124203" y="342175"/>
                    <a:pt x="66037" y="322354"/>
                    <a:pt x="31239" y="273943"/>
                  </a:cubicBezTo>
                  <a:close/>
                </a:path>
              </a:pathLst>
            </a:custGeom>
            <a:grpFill/>
            <a:ln w="12700" cap="flat">
              <a:noFill/>
              <a:prstDash val="solid"/>
              <a:miter/>
            </a:ln>
          </p:spPr>
          <p:txBody>
            <a:bodyPr rtlCol="0" anchor="ctr"/>
            <a:lstStyle/>
            <a:p>
              <a:endParaRPr lang="zh-CN" altLang="en-US"/>
            </a:p>
          </p:txBody>
        </p:sp>
        <p:sp>
          <p:nvSpPr>
            <p:cNvPr id="25" name="任意多边形: 形状 24"/>
            <p:cNvSpPr/>
            <p:nvPr/>
          </p:nvSpPr>
          <p:spPr>
            <a:xfrm>
              <a:off x="1318513" y="5700848"/>
              <a:ext cx="2521457" cy="56162"/>
            </a:xfrm>
            <a:custGeom>
              <a:avLst/>
              <a:gdLst>
                <a:gd name="connsiteX0" fmla="*/ 35306 w 2521457"/>
                <a:gd name="connsiteY0" fmla="*/ 0 h 56162"/>
                <a:gd name="connsiteX1" fmla="*/ 99060 w 2521457"/>
                <a:gd name="connsiteY1" fmla="*/ 27191 h 56162"/>
                <a:gd name="connsiteX2" fmla="*/ 446278 w 2521457"/>
                <a:gd name="connsiteY2" fmla="*/ 36975 h 56162"/>
                <a:gd name="connsiteX3" fmla="*/ 2492248 w 2521457"/>
                <a:gd name="connsiteY3" fmla="*/ 37483 h 56162"/>
                <a:gd name="connsiteX4" fmla="*/ 2521458 w 2521457"/>
                <a:gd name="connsiteY4" fmla="*/ 54255 h 56162"/>
                <a:gd name="connsiteX5" fmla="*/ 1602867 w 2521457"/>
                <a:gd name="connsiteY5" fmla="*/ 53620 h 56162"/>
                <a:gd name="connsiteX6" fmla="*/ 64897 w 2521457"/>
                <a:gd name="connsiteY6" fmla="*/ 55780 h 56162"/>
                <a:gd name="connsiteX7" fmla="*/ 0 w 2521457"/>
                <a:gd name="connsiteY7" fmla="*/ 40151 h 56162"/>
                <a:gd name="connsiteX8" fmla="*/ 33909 w 2521457"/>
                <a:gd name="connsiteY8" fmla="*/ 27954 h 56162"/>
                <a:gd name="connsiteX9" fmla="*/ 35306 w 2521457"/>
                <a:gd name="connsiteY9" fmla="*/ 0 h 5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1457" h="56162">
                  <a:moveTo>
                    <a:pt x="35306" y="0"/>
                  </a:moveTo>
                  <a:cubicBezTo>
                    <a:pt x="56261" y="9530"/>
                    <a:pt x="76835" y="20584"/>
                    <a:pt x="99060" y="27191"/>
                  </a:cubicBezTo>
                  <a:cubicBezTo>
                    <a:pt x="214122" y="41676"/>
                    <a:pt x="330454" y="36594"/>
                    <a:pt x="446278" y="36975"/>
                  </a:cubicBezTo>
                  <a:cubicBezTo>
                    <a:pt x="1128268" y="42693"/>
                    <a:pt x="1810258" y="37356"/>
                    <a:pt x="2492248" y="37483"/>
                  </a:cubicBezTo>
                  <a:cubicBezTo>
                    <a:pt x="2506091" y="35704"/>
                    <a:pt x="2515870" y="41295"/>
                    <a:pt x="2521458" y="54255"/>
                  </a:cubicBezTo>
                  <a:cubicBezTo>
                    <a:pt x="2215388" y="59210"/>
                    <a:pt x="1909064" y="52857"/>
                    <a:pt x="1602867" y="53620"/>
                  </a:cubicBezTo>
                  <a:cubicBezTo>
                    <a:pt x="1090168" y="53239"/>
                    <a:pt x="577469" y="52095"/>
                    <a:pt x="64897" y="55780"/>
                  </a:cubicBezTo>
                  <a:cubicBezTo>
                    <a:pt x="42418" y="55145"/>
                    <a:pt x="19304" y="52731"/>
                    <a:pt x="0" y="40151"/>
                  </a:cubicBezTo>
                  <a:cubicBezTo>
                    <a:pt x="8509" y="37102"/>
                    <a:pt x="25400" y="31003"/>
                    <a:pt x="33909" y="27954"/>
                  </a:cubicBezTo>
                  <a:cubicBezTo>
                    <a:pt x="34290" y="20965"/>
                    <a:pt x="34925" y="6989"/>
                    <a:pt x="35306" y="0"/>
                  </a:cubicBezTo>
                  <a:close/>
                </a:path>
              </a:pathLst>
            </a:custGeom>
            <a:grpFill/>
            <a:ln w="12700" cap="flat">
              <a:noFill/>
              <a:prstDash val="solid"/>
              <a:miter/>
            </a:ln>
          </p:spPr>
          <p:txBody>
            <a:bodyPr rtlCol="0" anchor="ctr"/>
            <a:lstStyle/>
            <a:p>
              <a:endParaRPr lang="zh-CN" altLang="en-US"/>
            </a:p>
          </p:txBody>
        </p:sp>
      </p:grpSp>
      <p:pic>
        <p:nvPicPr>
          <p:cNvPr id="28" name="图片 27"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0610850" y="-414455"/>
            <a:ext cx="1295085" cy="1223964"/>
          </a:xfrm>
          <a:prstGeom prst="rect">
            <a:avLst/>
          </a:prstGeom>
        </p:spPr>
      </p:pic>
      <p:pic>
        <p:nvPicPr>
          <p:cNvPr id="29" name="图片 28"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6935120" y="566700"/>
            <a:ext cx="781099" cy="738204"/>
          </a:xfrm>
          <a:prstGeom prst="rect">
            <a:avLst/>
          </a:prstGeom>
        </p:spPr>
      </p:pic>
      <p:pic>
        <p:nvPicPr>
          <p:cNvPr id="31" name="图片 30"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0665647" y="5637085"/>
            <a:ext cx="781099" cy="73820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srcRect l="11894"/>
          <a:stretch>
            <a:fillRect/>
          </a:stretch>
        </p:blipFill>
        <p:spPr>
          <a:xfrm flipH="1">
            <a:off x="-2" y="0"/>
            <a:ext cx="12192001" cy="6858000"/>
          </a:xfrm>
          <a:prstGeom prst="rect">
            <a:avLst/>
          </a:prstGeom>
        </p:spPr>
      </p:pic>
      <p:grpSp>
        <p:nvGrpSpPr>
          <p:cNvPr id="86" name="组合 85"/>
          <p:cNvGrpSpPr/>
          <p:nvPr/>
        </p:nvGrpSpPr>
        <p:grpSpPr>
          <a:xfrm>
            <a:off x="1318153" y="3170694"/>
            <a:ext cx="1509520" cy="1938520"/>
            <a:chOff x="1318153" y="3170694"/>
            <a:chExt cx="1509520" cy="1938520"/>
          </a:xfrm>
        </p:grpSpPr>
        <p:pic>
          <p:nvPicPr>
            <p:cNvPr id="9"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21050" t="4594" r="23926" b="68353"/>
            <a:stretch>
              <a:fillRect/>
            </a:stretch>
          </p:blipFill>
          <p:spPr bwMode="auto">
            <a:xfrm>
              <a:off x="1587138" y="4137664"/>
              <a:ext cx="971550" cy="971550"/>
            </a:xfrm>
            <a:prstGeom prst="ellipse">
              <a:avLst/>
            </a:prstGeom>
            <a:noFill/>
            <a:effectLst>
              <a:outerShdw blurRad="165100" dist="139700" dir="2700000" algn="tl" rotWithShape="0">
                <a:prstClr val="black">
                  <a:alpha val="32000"/>
                </a:prstClr>
              </a:outerShdw>
            </a:effectLst>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1318153" y="3170694"/>
              <a:ext cx="1509520" cy="941412"/>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chemeClr val="bg1"/>
                  </a:solidFill>
                </a:rPr>
                <a:t>唐高祖</a:t>
              </a:r>
              <a:endParaRPr lang="en-US" altLang="zh-CN" dirty="0">
                <a:solidFill>
                  <a:schemeClr val="bg1"/>
                </a:solidFill>
              </a:endParaRPr>
            </a:p>
            <a:p>
              <a:pPr algn="ctr">
                <a:spcBef>
                  <a:spcPct val="0"/>
                </a:spcBef>
              </a:pPr>
              <a:r>
                <a:rPr lang="zh-CN" altLang="en-US" dirty="0">
                  <a:solidFill>
                    <a:schemeClr val="bg1"/>
                  </a:solidFill>
                </a:rPr>
                <a:t>（李渊）</a:t>
              </a:r>
              <a:endParaRPr lang="zh-CN" altLang="en-US" dirty="0">
                <a:solidFill>
                  <a:schemeClr val="bg1"/>
                </a:solidFill>
              </a:endParaRPr>
            </a:p>
          </p:txBody>
        </p:sp>
      </p:grpSp>
      <p:grpSp>
        <p:nvGrpSpPr>
          <p:cNvPr id="90" name="组合 89"/>
          <p:cNvGrpSpPr/>
          <p:nvPr/>
        </p:nvGrpSpPr>
        <p:grpSpPr>
          <a:xfrm>
            <a:off x="666749" y="5223514"/>
            <a:ext cx="2736128" cy="1029390"/>
            <a:chOff x="666749" y="5223514"/>
            <a:chExt cx="2736128" cy="1029390"/>
          </a:xfrm>
        </p:grpSpPr>
        <p:cxnSp>
          <p:nvCxnSpPr>
            <p:cNvPr id="15" name="直接连接符 14"/>
            <p:cNvCxnSpPr/>
            <p:nvPr/>
          </p:nvCxnSpPr>
          <p:spPr>
            <a:xfrm>
              <a:off x="2027265" y="5223514"/>
              <a:ext cx="0" cy="605786"/>
            </a:xfrm>
            <a:prstGeom prst="line">
              <a:avLst/>
            </a:prstGeom>
            <a:ln>
              <a:gradFill>
                <a:gsLst>
                  <a:gs pos="0">
                    <a:schemeClr val="bg1">
                      <a:lumMod val="75000"/>
                    </a:schemeClr>
                  </a:gs>
                  <a:gs pos="100000">
                    <a:schemeClr val="bg1">
                      <a:lumMod val="75000"/>
                      <a:alpha val="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66749" y="5754691"/>
              <a:ext cx="2736128" cy="498213"/>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chemeClr val="bg1"/>
                  </a:solidFill>
                </a:rPr>
                <a:t>建立唐朝  </a:t>
              </a:r>
              <a:r>
                <a:rPr lang="en-US" altLang="zh-CN" dirty="0">
                  <a:solidFill>
                    <a:schemeClr val="bg1"/>
                  </a:solidFill>
                </a:rPr>
                <a:t>618</a:t>
              </a:r>
              <a:r>
                <a:rPr lang="zh-CN" altLang="en-US" dirty="0">
                  <a:solidFill>
                    <a:schemeClr val="bg1"/>
                  </a:solidFill>
                </a:rPr>
                <a:t>年</a:t>
              </a:r>
              <a:endParaRPr lang="zh-CN" altLang="en-US" dirty="0">
                <a:solidFill>
                  <a:schemeClr val="bg1"/>
                </a:solidFill>
              </a:endParaRPr>
            </a:p>
          </p:txBody>
        </p:sp>
      </p:grpSp>
      <p:grpSp>
        <p:nvGrpSpPr>
          <p:cNvPr id="87" name="组合 86"/>
          <p:cNvGrpSpPr/>
          <p:nvPr/>
        </p:nvGrpSpPr>
        <p:grpSpPr>
          <a:xfrm>
            <a:off x="4401229" y="2390593"/>
            <a:ext cx="1509520" cy="1932012"/>
            <a:chOff x="4401229" y="2390593"/>
            <a:chExt cx="1509520" cy="1932012"/>
          </a:xfrm>
        </p:grpSpPr>
        <p:pic>
          <p:nvPicPr>
            <p:cNvPr id="11" name="Picture 6"/>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21919" t="4737" r="15595" b="65466"/>
            <a:stretch>
              <a:fillRect/>
            </a:stretch>
          </p:blipFill>
          <p:spPr bwMode="auto">
            <a:xfrm>
              <a:off x="4670214" y="3351055"/>
              <a:ext cx="971550" cy="971550"/>
            </a:xfrm>
            <a:prstGeom prst="ellipse">
              <a:avLst/>
            </a:prstGeom>
            <a:noFill/>
            <a:effectLst>
              <a:outerShdw blurRad="165100" dist="139700" dir="2700000" algn="tl" rotWithShape="0">
                <a:prstClr val="black">
                  <a:alpha val="32000"/>
                </a:prstClr>
              </a:outerShdw>
            </a:effectLst>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4401229" y="2390593"/>
              <a:ext cx="1509520" cy="941412"/>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chemeClr val="bg1"/>
                  </a:solidFill>
                </a:rPr>
                <a:t>唐太祖</a:t>
              </a:r>
              <a:endParaRPr lang="en-US" altLang="zh-CN" dirty="0">
                <a:solidFill>
                  <a:schemeClr val="bg1"/>
                </a:solidFill>
              </a:endParaRPr>
            </a:p>
            <a:p>
              <a:pPr algn="ctr">
                <a:spcBef>
                  <a:spcPct val="0"/>
                </a:spcBef>
              </a:pPr>
              <a:r>
                <a:rPr lang="zh-CN" altLang="en-US" dirty="0">
                  <a:solidFill>
                    <a:schemeClr val="bg1"/>
                  </a:solidFill>
                </a:rPr>
                <a:t>（李世民）</a:t>
              </a:r>
              <a:endParaRPr lang="zh-CN" altLang="en-US" dirty="0">
                <a:solidFill>
                  <a:schemeClr val="bg1"/>
                </a:solidFill>
              </a:endParaRPr>
            </a:p>
          </p:txBody>
        </p:sp>
      </p:grpSp>
      <p:grpSp>
        <p:nvGrpSpPr>
          <p:cNvPr id="91" name="组合 90"/>
          <p:cNvGrpSpPr/>
          <p:nvPr/>
        </p:nvGrpSpPr>
        <p:grpSpPr>
          <a:xfrm>
            <a:off x="4401229" y="4422250"/>
            <a:ext cx="1509520" cy="1029390"/>
            <a:chOff x="4401229" y="4422250"/>
            <a:chExt cx="1509520" cy="1029390"/>
          </a:xfrm>
        </p:grpSpPr>
        <p:cxnSp>
          <p:nvCxnSpPr>
            <p:cNvPr id="21" name="直接连接符 20"/>
            <p:cNvCxnSpPr/>
            <p:nvPr/>
          </p:nvCxnSpPr>
          <p:spPr>
            <a:xfrm>
              <a:off x="5148441" y="4422250"/>
              <a:ext cx="0" cy="605786"/>
            </a:xfrm>
            <a:prstGeom prst="line">
              <a:avLst/>
            </a:prstGeom>
            <a:ln>
              <a:gradFill>
                <a:gsLst>
                  <a:gs pos="0">
                    <a:schemeClr val="bg1">
                      <a:lumMod val="75000"/>
                    </a:schemeClr>
                  </a:gs>
                  <a:gs pos="100000">
                    <a:schemeClr val="bg1">
                      <a:lumMod val="75000"/>
                      <a:alpha val="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401229" y="4953427"/>
              <a:ext cx="1509520" cy="498213"/>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rgbClr val="F3C95C"/>
                  </a:solidFill>
                </a:rPr>
                <a:t>贞观之治</a:t>
              </a:r>
              <a:endParaRPr lang="zh-CN" altLang="en-US" dirty="0">
                <a:solidFill>
                  <a:srgbClr val="F3C95C"/>
                </a:solidFill>
              </a:endParaRPr>
            </a:p>
          </p:txBody>
        </p:sp>
      </p:grpSp>
      <p:grpSp>
        <p:nvGrpSpPr>
          <p:cNvPr id="88" name="组合 87"/>
          <p:cNvGrpSpPr/>
          <p:nvPr/>
        </p:nvGrpSpPr>
        <p:grpSpPr>
          <a:xfrm>
            <a:off x="7057221" y="1617462"/>
            <a:ext cx="1509520" cy="1469763"/>
            <a:chOff x="7057221" y="1617462"/>
            <a:chExt cx="1509520" cy="1469763"/>
          </a:xfrm>
        </p:grpSpPr>
        <p:pic>
          <p:nvPicPr>
            <p:cNvPr id="13" name="图片 12" descr="图片包含 图示&#10;&#10;描述已自动生成"/>
            <p:cNvPicPr>
              <a:picLocks noChangeAspect="1"/>
            </p:cNvPicPr>
            <p:nvPr/>
          </p:nvPicPr>
          <p:blipFill rotWithShape="1">
            <a:blip r:embed="rId6">
              <a:extLst>
                <a:ext uri="{28A0092B-C50C-407E-A947-70E740481C1C}">
                  <a14:useLocalDpi xmlns:a14="http://schemas.microsoft.com/office/drawing/2010/main" val="0"/>
                </a:ext>
              </a:extLst>
            </a:blip>
            <a:srcRect l="35994" t="25556" r="33798" b="50277"/>
            <a:stretch>
              <a:fillRect/>
            </a:stretch>
          </p:blipFill>
          <p:spPr>
            <a:xfrm>
              <a:off x="7326206" y="2115675"/>
              <a:ext cx="971550" cy="971550"/>
            </a:xfrm>
            <a:prstGeom prst="ellipse">
              <a:avLst/>
            </a:prstGeom>
            <a:effectLst>
              <a:outerShdw blurRad="165100" dist="139700" dir="2700000" algn="tl" rotWithShape="0">
                <a:prstClr val="black">
                  <a:alpha val="32000"/>
                </a:prstClr>
              </a:outerShdw>
            </a:effectLst>
          </p:spPr>
        </p:pic>
        <p:sp>
          <p:nvSpPr>
            <p:cNvPr id="18" name="文本框 17"/>
            <p:cNvSpPr txBox="1"/>
            <p:nvPr/>
          </p:nvSpPr>
          <p:spPr>
            <a:xfrm>
              <a:off x="7057221" y="1617462"/>
              <a:ext cx="1509520" cy="498213"/>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chemeClr val="bg1"/>
                  </a:solidFill>
                </a:rPr>
                <a:t>武则天</a:t>
              </a:r>
              <a:endParaRPr lang="zh-CN" altLang="en-US" dirty="0">
                <a:solidFill>
                  <a:schemeClr val="bg1"/>
                </a:solidFill>
              </a:endParaRPr>
            </a:p>
          </p:txBody>
        </p:sp>
      </p:grpSp>
      <p:grpSp>
        <p:nvGrpSpPr>
          <p:cNvPr id="92" name="组合 91"/>
          <p:cNvGrpSpPr/>
          <p:nvPr/>
        </p:nvGrpSpPr>
        <p:grpSpPr>
          <a:xfrm>
            <a:off x="6909101" y="3198950"/>
            <a:ext cx="1805760" cy="1472589"/>
            <a:chOff x="6909101" y="3198950"/>
            <a:chExt cx="1805760" cy="1472589"/>
          </a:xfrm>
        </p:grpSpPr>
        <p:cxnSp>
          <p:nvCxnSpPr>
            <p:cNvPr id="23" name="直接连接符 22"/>
            <p:cNvCxnSpPr/>
            <p:nvPr/>
          </p:nvCxnSpPr>
          <p:spPr>
            <a:xfrm>
              <a:off x="7804433" y="3198950"/>
              <a:ext cx="0" cy="605786"/>
            </a:xfrm>
            <a:prstGeom prst="line">
              <a:avLst/>
            </a:prstGeom>
            <a:ln>
              <a:gradFill>
                <a:gsLst>
                  <a:gs pos="0">
                    <a:schemeClr val="bg1">
                      <a:lumMod val="75000"/>
                    </a:schemeClr>
                  </a:gs>
                  <a:gs pos="100000">
                    <a:schemeClr val="bg1">
                      <a:lumMod val="75000"/>
                      <a:alpha val="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909101" y="3730127"/>
              <a:ext cx="1805760" cy="941412"/>
            </a:xfrm>
            <a:prstGeom prst="rect">
              <a:avLst/>
            </a:prstGeom>
            <a:noFill/>
          </p:spPr>
          <p:txBody>
            <a:bodyPr wrap="square" rtlCol="0">
              <a:spAutoFit/>
            </a:bodyPr>
            <a:lstStyle>
              <a:defPPr>
                <a:defRPr lang="zh-CN"/>
              </a:defPPr>
              <a:lvl1pPr algn="ctr">
                <a:lnSpc>
                  <a:spcPct val="120000"/>
                </a:lnSpc>
                <a:spcBef>
                  <a:spcPct val="0"/>
                </a:spcBef>
                <a:defRPr sz="2400">
                  <a:solidFill>
                    <a:schemeClr val="bg1"/>
                  </a:solidFill>
                  <a:latin typeface="思源宋体 CN Heavy" panose="02020900000000000000" pitchFamily="18" charset="-122"/>
                  <a:ea typeface="思源宋体 CN Heavy" panose="02020900000000000000" pitchFamily="18" charset="-122"/>
                </a:defRPr>
              </a:lvl1pPr>
            </a:lstStyle>
            <a:p>
              <a:r>
                <a:rPr lang="zh-CN" altLang="en-US" dirty="0"/>
                <a:t>政启开元</a:t>
              </a:r>
              <a:endParaRPr lang="zh-CN" altLang="en-US" dirty="0"/>
            </a:p>
            <a:p>
              <a:r>
                <a:rPr lang="zh-CN" altLang="en-US" dirty="0"/>
                <a:t>治宏贞观</a:t>
              </a:r>
              <a:endParaRPr lang="zh-CN" altLang="en-US" dirty="0"/>
            </a:p>
          </p:txBody>
        </p:sp>
      </p:grpSp>
      <p:grpSp>
        <p:nvGrpSpPr>
          <p:cNvPr id="89" name="组合 88"/>
          <p:cNvGrpSpPr/>
          <p:nvPr/>
        </p:nvGrpSpPr>
        <p:grpSpPr>
          <a:xfrm>
            <a:off x="9713213" y="528591"/>
            <a:ext cx="1509520" cy="1469763"/>
            <a:chOff x="9713213" y="528591"/>
            <a:chExt cx="1509520" cy="1469763"/>
          </a:xfrm>
        </p:grpSpPr>
        <p:pic>
          <p:nvPicPr>
            <p:cNvPr id="10" name="Picture 2" descr="tang0805"/>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a14:imgEffect>
                    </a14:imgLayer>
                  </a14:imgProps>
                </a:ext>
              </a:extLst>
            </a:blip>
            <a:srcRect t="21080" b="4838"/>
            <a:stretch>
              <a:fillRect/>
            </a:stretch>
          </p:blipFill>
          <p:spPr>
            <a:xfrm>
              <a:off x="9982198" y="1026804"/>
              <a:ext cx="971550" cy="971550"/>
            </a:xfrm>
            <a:prstGeom prst="ellipse">
              <a:avLst/>
            </a:prstGeom>
            <a:noFill/>
            <a:ln w="9525">
              <a:noFill/>
            </a:ln>
            <a:effectLst>
              <a:outerShdw blurRad="165100" dist="139700" dir="2700000" algn="tl" rotWithShape="0">
                <a:prstClr val="black">
                  <a:alpha val="32000"/>
                </a:prstClr>
              </a:outerShdw>
            </a:effectLst>
          </p:spPr>
        </p:pic>
        <p:sp>
          <p:nvSpPr>
            <p:cNvPr id="19" name="文本框 18"/>
            <p:cNvSpPr txBox="1"/>
            <p:nvPr/>
          </p:nvSpPr>
          <p:spPr>
            <a:xfrm>
              <a:off x="9713213" y="528591"/>
              <a:ext cx="1509520" cy="498213"/>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chemeClr val="bg1"/>
                  </a:solidFill>
                </a:rPr>
                <a:t>唐玄宗</a:t>
              </a:r>
              <a:endParaRPr lang="en-US" altLang="zh-CN" dirty="0">
                <a:solidFill>
                  <a:schemeClr val="bg1"/>
                </a:solidFill>
              </a:endParaRPr>
            </a:p>
          </p:txBody>
        </p:sp>
      </p:grpSp>
      <p:grpSp>
        <p:nvGrpSpPr>
          <p:cNvPr id="93" name="组合 92"/>
          <p:cNvGrpSpPr/>
          <p:nvPr/>
        </p:nvGrpSpPr>
        <p:grpSpPr>
          <a:xfrm>
            <a:off x="9713212" y="2107018"/>
            <a:ext cx="1509520" cy="1029390"/>
            <a:chOff x="9713212" y="2107018"/>
            <a:chExt cx="1509520" cy="1029390"/>
          </a:xfrm>
        </p:grpSpPr>
        <p:cxnSp>
          <p:nvCxnSpPr>
            <p:cNvPr id="25" name="直接连接符 24"/>
            <p:cNvCxnSpPr/>
            <p:nvPr/>
          </p:nvCxnSpPr>
          <p:spPr>
            <a:xfrm>
              <a:off x="10460424" y="2107018"/>
              <a:ext cx="0" cy="605786"/>
            </a:xfrm>
            <a:prstGeom prst="line">
              <a:avLst/>
            </a:prstGeom>
            <a:ln>
              <a:gradFill>
                <a:gsLst>
                  <a:gs pos="0">
                    <a:schemeClr val="bg1">
                      <a:lumMod val="75000"/>
                    </a:schemeClr>
                  </a:gs>
                  <a:gs pos="100000">
                    <a:schemeClr val="bg1">
                      <a:lumMod val="75000"/>
                      <a:alpha val="0"/>
                    </a:schemeClr>
                  </a:gs>
                </a:gsLst>
                <a:lin ang="5400000" scaled="1"/>
              </a:gradFill>
              <a:headEnd type="none"/>
              <a:tailEnd type="non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9713212" y="2638195"/>
              <a:ext cx="1509520" cy="498213"/>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spcBef>
                  <a:spcPct val="0"/>
                </a:spcBef>
              </a:pPr>
              <a:r>
                <a:rPr lang="zh-CN" altLang="en-US" dirty="0">
                  <a:solidFill>
                    <a:srgbClr val="F3C95C"/>
                  </a:solidFill>
                </a:rPr>
                <a:t>开元盛世</a:t>
              </a:r>
              <a:endParaRPr lang="zh-CN" altLang="en-US" dirty="0">
                <a:solidFill>
                  <a:srgbClr val="F3C95C"/>
                </a:solidFill>
              </a:endParaRPr>
            </a:p>
          </p:txBody>
        </p:sp>
      </p:grpSp>
      <p:sp>
        <p:nvSpPr>
          <p:cNvPr id="31" name="curved-up-arrow_20901"/>
          <p:cNvSpPr/>
          <p:nvPr/>
        </p:nvSpPr>
        <p:spPr>
          <a:xfrm rot="2825852">
            <a:off x="3282754" y="3634398"/>
            <a:ext cx="679131" cy="1285758"/>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gradFill>
            <a:gsLst>
              <a:gs pos="0">
                <a:schemeClr val="bg1">
                  <a:lumMod val="75000"/>
                </a:schemeClr>
              </a:gs>
              <a:gs pos="100000">
                <a:schemeClr val="bg1">
                  <a:lumMod val="75000"/>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urved-up-arrow_20901"/>
          <p:cNvSpPr/>
          <p:nvPr/>
        </p:nvSpPr>
        <p:spPr>
          <a:xfrm rot="2825852">
            <a:off x="6174455" y="2624544"/>
            <a:ext cx="679131" cy="1285758"/>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gradFill>
            <a:gsLst>
              <a:gs pos="0">
                <a:schemeClr val="bg1">
                  <a:lumMod val="75000"/>
                </a:schemeClr>
              </a:gs>
              <a:gs pos="100000">
                <a:schemeClr val="bg1">
                  <a:lumMod val="75000"/>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urved-up-arrow_20901"/>
          <p:cNvSpPr/>
          <p:nvPr/>
        </p:nvSpPr>
        <p:spPr>
          <a:xfrm rot="2825852">
            <a:off x="8804177" y="1310148"/>
            <a:ext cx="679131" cy="1285758"/>
          </a:xfrm>
          <a:custGeom>
            <a:avLst/>
            <a:gdLst>
              <a:gd name="T0" fmla="*/ 1363 w 1738"/>
              <a:gd name="T1" fmla="*/ 606 h 2069"/>
              <a:gd name="T2" fmla="*/ 1738 w 1738"/>
              <a:gd name="T3" fmla="*/ 606 h 2069"/>
              <a:gd name="T4" fmla="*/ 1133 w 1738"/>
              <a:gd name="T5" fmla="*/ 0 h 2069"/>
              <a:gd name="T6" fmla="*/ 527 w 1738"/>
              <a:gd name="T7" fmla="*/ 606 h 2069"/>
              <a:gd name="T8" fmla="*/ 907 w 1738"/>
              <a:gd name="T9" fmla="*/ 606 h 2069"/>
              <a:gd name="T10" fmla="*/ 0 w 1738"/>
              <a:gd name="T11" fmla="*/ 2036 h 2069"/>
              <a:gd name="T12" fmla="*/ 228 w 1738"/>
              <a:gd name="T13" fmla="*/ 2069 h 2069"/>
              <a:gd name="T14" fmla="*/ 1363 w 1738"/>
              <a:gd name="T15" fmla="*/ 606 h 20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8" h="2069">
                <a:moveTo>
                  <a:pt x="1363" y="606"/>
                </a:moveTo>
                <a:lnTo>
                  <a:pt x="1738" y="606"/>
                </a:lnTo>
                <a:lnTo>
                  <a:pt x="1133" y="0"/>
                </a:lnTo>
                <a:lnTo>
                  <a:pt x="527" y="606"/>
                </a:lnTo>
                <a:lnTo>
                  <a:pt x="907" y="606"/>
                </a:lnTo>
                <a:cubicBezTo>
                  <a:pt x="854" y="1319"/>
                  <a:pt x="482" y="1896"/>
                  <a:pt x="0" y="2036"/>
                </a:cubicBezTo>
                <a:cubicBezTo>
                  <a:pt x="74" y="2057"/>
                  <a:pt x="150" y="2069"/>
                  <a:pt x="228" y="2069"/>
                </a:cubicBezTo>
                <a:cubicBezTo>
                  <a:pt x="816" y="2069"/>
                  <a:pt x="1301" y="1428"/>
                  <a:pt x="1363" y="606"/>
                </a:cubicBezTo>
                <a:close/>
              </a:path>
            </a:pathLst>
          </a:custGeom>
          <a:gradFill>
            <a:gsLst>
              <a:gs pos="0">
                <a:schemeClr val="bg1">
                  <a:lumMod val="75000"/>
                </a:schemeClr>
              </a:gs>
              <a:gs pos="100000">
                <a:schemeClr val="bg1">
                  <a:lumMod val="75000"/>
                  <a:alpha val="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组合 39"/>
          <p:cNvGrpSpPr/>
          <p:nvPr/>
        </p:nvGrpSpPr>
        <p:grpSpPr>
          <a:xfrm>
            <a:off x="3278348" y="4806838"/>
            <a:ext cx="568687" cy="1022878"/>
            <a:chOff x="3506792" y="5054309"/>
            <a:chExt cx="568687" cy="1022878"/>
          </a:xfrm>
        </p:grpSpPr>
        <p:sp>
          <p:nvSpPr>
            <p:cNvPr id="35" name="矩形: 圆角 34"/>
            <p:cNvSpPr/>
            <p:nvPr/>
          </p:nvSpPr>
          <p:spPr>
            <a:xfrm>
              <a:off x="3506792" y="5054309"/>
              <a:ext cx="545276" cy="1022878"/>
            </a:xfrm>
            <a:prstGeom prst="roundRect">
              <a:avLst/>
            </a:prstGeom>
            <a:solidFill>
              <a:srgbClr val="F3C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521481" y="5120058"/>
              <a:ext cx="553998" cy="891380"/>
            </a:xfrm>
            <a:prstGeom prst="rect">
              <a:avLst/>
            </a:prstGeom>
            <a:noFill/>
          </p:spPr>
          <p:txBody>
            <a:bodyPr vert="eaVert" wrap="square" rtlCol="0">
              <a:spAutoFit/>
            </a:bodyPr>
            <a:lstStyle/>
            <a:p>
              <a:pPr algn="ct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rPr>
                <a:t>发展</a:t>
              </a:r>
              <a:endPar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endParaRPr>
            </a:p>
          </p:txBody>
        </p:sp>
      </p:grpSp>
      <p:grpSp>
        <p:nvGrpSpPr>
          <p:cNvPr id="41" name="组合 40"/>
          <p:cNvGrpSpPr/>
          <p:nvPr/>
        </p:nvGrpSpPr>
        <p:grpSpPr>
          <a:xfrm>
            <a:off x="6341592" y="3685867"/>
            <a:ext cx="568687" cy="1418778"/>
            <a:chOff x="3506792" y="5030635"/>
            <a:chExt cx="568687" cy="1046552"/>
          </a:xfrm>
        </p:grpSpPr>
        <p:sp>
          <p:nvSpPr>
            <p:cNvPr id="42" name="矩形: 圆角 41"/>
            <p:cNvSpPr/>
            <p:nvPr/>
          </p:nvSpPr>
          <p:spPr>
            <a:xfrm>
              <a:off x="3506792" y="5054309"/>
              <a:ext cx="545276" cy="1022878"/>
            </a:xfrm>
            <a:prstGeom prst="roundRect">
              <a:avLst/>
            </a:prstGeom>
            <a:solidFill>
              <a:srgbClr val="F3C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521481" y="5030635"/>
              <a:ext cx="553998" cy="1022878"/>
            </a:xfrm>
            <a:prstGeom prst="rect">
              <a:avLst/>
            </a:prstGeom>
            <a:noFill/>
          </p:spPr>
          <p:txBody>
            <a:bodyPr vert="eaVert" wrap="square" rtlCol="0">
              <a:spAutoFit/>
            </a:bodyPr>
            <a:lstStyle/>
            <a:p>
              <a:pPr algn="ct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rPr>
                <a:t>继续发展</a:t>
              </a:r>
              <a:endPar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endParaRPr>
            </a:p>
          </p:txBody>
        </p:sp>
      </p:grpSp>
      <p:grpSp>
        <p:nvGrpSpPr>
          <p:cNvPr id="44" name="组合 43"/>
          <p:cNvGrpSpPr/>
          <p:nvPr/>
        </p:nvGrpSpPr>
        <p:grpSpPr>
          <a:xfrm>
            <a:off x="8832344" y="2431259"/>
            <a:ext cx="568687" cy="1022878"/>
            <a:chOff x="3506792" y="5054309"/>
            <a:chExt cx="568687" cy="1022878"/>
          </a:xfrm>
        </p:grpSpPr>
        <p:sp>
          <p:nvSpPr>
            <p:cNvPr id="45" name="矩形: 圆角 44"/>
            <p:cNvSpPr/>
            <p:nvPr/>
          </p:nvSpPr>
          <p:spPr>
            <a:xfrm>
              <a:off x="3506792" y="5054309"/>
              <a:ext cx="545276" cy="1022878"/>
            </a:xfrm>
            <a:prstGeom prst="roundRect">
              <a:avLst/>
            </a:prstGeom>
            <a:solidFill>
              <a:srgbClr val="F3C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3521481" y="5120058"/>
              <a:ext cx="553998" cy="891380"/>
            </a:xfrm>
            <a:prstGeom prst="rect">
              <a:avLst/>
            </a:prstGeom>
            <a:noFill/>
          </p:spPr>
          <p:txBody>
            <a:bodyPr vert="eaVert" wrap="square" rtlCol="0">
              <a:spAutoFit/>
            </a:bodyPr>
            <a:lstStyle/>
            <a:p>
              <a:pPr algn="ct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rPr>
                <a:t>鼎盛</a:t>
              </a:r>
              <a:endPar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endParaRPr>
            </a:p>
          </p:txBody>
        </p:sp>
      </p:grpSp>
      <p:pic>
        <p:nvPicPr>
          <p:cNvPr id="37" name="图片 36" descr="图片包含 物体, 游戏机, 灯光&#10;&#10;描述已自动生成"/>
          <p:cNvPicPr>
            <a:picLocks noChangeAspect="1"/>
          </p:cNvPicPr>
          <p:nvPr/>
        </p:nvPicPr>
        <p:blipFill rotWithShape="1">
          <a:blip r:embed="rId9">
            <a:extLst>
              <a:ext uri="{BEBA8EAE-BF5A-486C-A8C5-ECC9F3942E4B}">
                <a14:imgProps xmlns:a14="http://schemas.microsoft.com/office/drawing/2010/main">
                  <a14:imgLayer r:embed="rId10">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1193704" y="5649854"/>
            <a:ext cx="1717955" cy="1623611"/>
          </a:xfrm>
          <a:prstGeom prst="rect">
            <a:avLst/>
          </a:prstGeom>
        </p:spPr>
      </p:pic>
      <p:pic>
        <p:nvPicPr>
          <p:cNvPr id="48" name="图片 47" descr="图片包含 物体, 游戏机, 灯光&#10;&#10;描述已自动生成"/>
          <p:cNvPicPr>
            <a:picLocks noChangeAspect="1"/>
          </p:cNvPicPr>
          <p:nvPr/>
        </p:nvPicPr>
        <p:blipFill rotWithShape="1">
          <a:blip r:embed="rId9">
            <a:extLst>
              <a:ext uri="{BEBA8EAE-BF5A-486C-A8C5-ECC9F3942E4B}">
                <a14:imgProps xmlns:a14="http://schemas.microsoft.com/office/drawing/2010/main">
                  <a14:imgLayer r:embed="rId10">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009849" y="-160354"/>
            <a:ext cx="1410161" cy="1332720"/>
          </a:xfrm>
          <a:prstGeom prst="rect">
            <a:avLst/>
          </a:prstGeom>
        </p:spPr>
      </p:pic>
      <p:pic>
        <p:nvPicPr>
          <p:cNvPr id="49" name="图片 48" descr="图片包含 物体, 游戏机, 灯光&#10;&#10;描述已自动生成"/>
          <p:cNvPicPr>
            <a:picLocks noChangeAspect="1"/>
          </p:cNvPicPr>
          <p:nvPr/>
        </p:nvPicPr>
        <p:blipFill rotWithShape="1">
          <a:blip r:embed="rId9">
            <a:extLst>
              <a:ext uri="{BEBA8EAE-BF5A-486C-A8C5-ECC9F3942E4B}">
                <a14:imgProps xmlns:a14="http://schemas.microsoft.com/office/drawing/2010/main">
                  <a14:imgLayer r:embed="rId10">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2485778" y="996887"/>
            <a:ext cx="660522" cy="624248"/>
          </a:xfrm>
          <a:prstGeom prst="rect">
            <a:avLst/>
          </a:prstGeom>
        </p:spPr>
      </p:pic>
      <p:grpSp>
        <p:nvGrpSpPr>
          <p:cNvPr id="50" name="组合 49"/>
          <p:cNvGrpSpPr/>
          <p:nvPr/>
        </p:nvGrpSpPr>
        <p:grpSpPr>
          <a:xfrm flipH="1">
            <a:off x="8821927" y="5201778"/>
            <a:ext cx="805941" cy="379584"/>
            <a:chOff x="3900678" y="1443133"/>
            <a:chExt cx="1556469" cy="733070"/>
          </a:xfrm>
          <a:solidFill>
            <a:srgbClr val="F3C95C"/>
          </a:solidFill>
        </p:grpSpPr>
        <p:sp>
          <p:nvSpPr>
            <p:cNvPr id="51" name="任意多边形: 形状 50"/>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52" name="任意多边形: 形状 51"/>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53" name="任意多边形: 形状 52"/>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54" name="任意多边形: 形状 53"/>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55" name="任意多边形: 形状 54"/>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56" name="任意多边形: 形状 55"/>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57" name="任意多边形: 形状 56"/>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58" name="组合 57"/>
          <p:cNvGrpSpPr/>
          <p:nvPr/>
        </p:nvGrpSpPr>
        <p:grpSpPr>
          <a:xfrm flipH="1">
            <a:off x="10730705" y="5751396"/>
            <a:ext cx="805941" cy="379584"/>
            <a:chOff x="3900678" y="1443133"/>
            <a:chExt cx="1556469" cy="733070"/>
          </a:xfrm>
          <a:solidFill>
            <a:srgbClr val="F3C95C"/>
          </a:solidFill>
        </p:grpSpPr>
        <p:sp>
          <p:nvSpPr>
            <p:cNvPr id="59" name="任意多边形: 形状 58"/>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60" name="任意多边形: 形状 59"/>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61" name="任意多边形: 形状 60"/>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62" name="任意多边形: 形状 61"/>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63" name="任意多边形: 形状 62"/>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64" name="任意多边形: 形状 63"/>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65" name="任意多边形: 形状 64"/>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14" name="组合 13"/>
          <p:cNvGrpSpPr/>
          <p:nvPr/>
        </p:nvGrpSpPr>
        <p:grpSpPr>
          <a:xfrm>
            <a:off x="8686800" y="5295911"/>
            <a:ext cx="2432086" cy="972918"/>
            <a:chOff x="9067800" y="5295911"/>
            <a:chExt cx="2432086" cy="972918"/>
          </a:xfrm>
        </p:grpSpPr>
        <p:sp>
          <p:nvSpPr>
            <p:cNvPr id="2" name="文本框 1"/>
            <p:cNvSpPr txBox="1"/>
            <p:nvPr/>
          </p:nvSpPr>
          <p:spPr>
            <a:xfrm>
              <a:off x="9067800" y="5295911"/>
              <a:ext cx="2432086" cy="707886"/>
            </a:xfrm>
            <a:prstGeom prst="rect">
              <a:avLst/>
            </a:prstGeom>
            <a:noFill/>
          </p:spPr>
          <p:txBody>
            <a:bodyPr wrap="square" rtlCol="0">
              <a:spAutoFit/>
            </a:bodyPr>
            <a:lstStyle/>
            <a:p>
              <a:pPr algn="r"/>
              <a:r>
                <a:rPr lang="zh-CN" altLang="en-US" sz="4000" dirty="0">
                  <a:solidFill>
                    <a:schemeClr val="bg1"/>
                  </a:solidFill>
                  <a:latin typeface="思源宋体 CN Heavy" panose="02020900000000000000" pitchFamily="18" charset="-122"/>
                  <a:ea typeface="思源宋体 CN Heavy" panose="02020900000000000000" pitchFamily="18" charset="-122"/>
                </a:rPr>
                <a:t>本课小结</a:t>
              </a:r>
              <a:endParaRPr lang="zh-CN" altLang="en-US" sz="4000" dirty="0">
                <a:solidFill>
                  <a:schemeClr val="bg1"/>
                </a:solidFill>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9339520" y="5961052"/>
              <a:ext cx="2115127" cy="307777"/>
            </a:xfrm>
            <a:prstGeom prst="rect">
              <a:avLst/>
            </a:prstGeom>
            <a:noFill/>
          </p:spPr>
          <p:txBody>
            <a:bodyPr wrap="square" rtlCol="0">
              <a:spAutoFit/>
            </a:bodyPr>
            <a:lstStyle/>
            <a:p>
              <a:pPr algn="dist"/>
              <a:r>
                <a:rPr lang="en-US" altLang="zh-CN" sz="1400" dirty="0">
                  <a:solidFill>
                    <a:schemeClr val="bg1">
                      <a:alpha val="50000"/>
                    </a:schemeClr>
                  </a:solidFill>
                  <a:latin typeface="思源宋体 CN Heavy" panose="02020900000000000000" pitchFamily="18" charset="-122"/>
                  <a:ea typeface="思源宋体 CN Heavy" panose="02020900000000000000" pitchFamily="18" charset="-122"/>
                </a:rPr>
                <a:t>BEN KE XIAO JIE</a:t>
              </a:r>
              <a:endParaRPr lang="zh-CN" altLang="en-US" sz="1400" dirty="0">
                <a:solidFill>
                  <a:schemeClr val="bg1">
                    <a:alpha val="50000"/>
                  </a:schemeClr>
                </a:solidFill>
                <a:latin typeface="思源宋体 CN Heavy" panose="02020900000000000000" pitchFamily="18" charset="-122"/>
                <a:ea typeface="思源宋体 CN Heavy" panose="02020900000000000000" pitchFamily="18" charset="-122"/>
              </a:endParaRPr>
            </a:p>
          </p:txBody>
        </p:sp>
      </p:grpSp>
      <p:grpSp>
        <p:nvGrpSpPr>
          <p:cNvPr id="66" name="组合 65"/>
          <p:cNvGrpSpPr/>
          <p:nvPr/>
        </p:nvGrpSpPr>
        <p:grpSpPr>
          <a:xfrm>
            <a:off x="-121569" y="2349322"/>
            <a:ext cx="1429164" cy="593766"/>
            <a:chOff x="4087621" y="5229359"/>
            <a:chExt cx="2062353" cy="856834"/>
          </a:xfrm>
          <a:solidFill>
            <a:srgbClr val="F3C95C">
              <a:alpha val="49000"/>
            </a:srgbClr>
          </a:solidFill>
        </p:grpSpPr>
        <p:sp>
          <p:nvSpPr>
            <p:cNvPr id="67" name="任意多边形: 形状 66"/>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8" name="任意多边形: 形状 67"/>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69" name="任意多边形: 形状 68"/>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0" name="任意多边形: 形状 69"/>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1" name="任意多边形: 形状 70"/>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2" name="任意多边形: 形状 71"/>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3" name="任意多边形: 形状 72"/>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4" name="任意多边形: 形状 73"/>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solidFill>
                  <a:srgbClr val="F7D98D"/>
                </a:solidFill>
              </a:endParaRPr>
            </a:p>
          </p:txBody>
        </p:sp>
      </p:grpSp>
      <p:grpSp>
        <p:nvGrpSpPr>
          <p:cNvPr id="75" name="组合 74"/>
          <p:cNvGrpSpPr/>
          <p:nvPr/>
        </p:nvGrpSpPr>
        <p:grpSpPr>
          <a:xfrm>
            <a:off x="10953748" y="4140793"/>
            <a:ext cx="1429164" cy="593766"/>
            <a:chOff x="4087621" y="5229359"/>
            <a:chExt cx="2062353" cy="856834"/>
          </a:xfrm>
          <a:solidFill>
            <a:srgbClr val="F3C95C">
              <a:alpha val="49000"/>
            </a:srgbClr>
          </a:solidFill>
        </p:grpSpPr>
        <p:sp>
          <p:nvSpPr>
            <p:cNvPr id="76" name="任意多边形: 形状 75"/>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7" name="任意多边形: 形状 76"/>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8" name="任意多边形: 形状 77"/>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79" name="任意多边形: 形状 78"/>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80" name="任意多边形: 形状 79"/>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81" name="任意多边形: 形状 80"/>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82" name="任意多边形: 形状 81"/>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solidFill>
                  <a:srgbClr val="F7D98D"/>
                </a:solidFill>
              </a:endParaRPr>
            </a:p>
          </p:txBody>
        </p:sp>
        <p:sp>
          <p:nvSpPr>
            <p:cNvPr id="83" name="任意多边形: 形状 82"/>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solidFill>
                  <a:srgbClr val="F7D98D"/>
                </a:solidFill>
              </a:endParaRPr>
            </a:p>
          </p:txBody>
        </p:sp>
      </p:grpSp>
    </p:spTree>
    <p:custDataLst>
      <p:tags r:id="rId1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up)">
                                      <p:cBhvr>
                                        <p:cTn id="12" dur="500"/>
                                        <p:tgtEl>
                                          <p:spTgt spid="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par>
                                <p:cTn id="18" presetID="1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p:tgtEl>
                                          <p:spTgt spid="40"/>
                                        </p:tgtEl>
                                        <p:attrNameLst>
                                          <p:attrName>ppt_x</p:attrName>
                                        </p:attrNameLst>
                                      </p:cBhvr>
                                      <p:tavLst>
                                        <p:tav tm="0">
                                          <p:val>
                                            <p:strVal val="#ppt_x-#ppt_w*1.125000"/>
                                          </p:val>
                                        </p:tav>
                                        <p:tav tm="100000">
                                          <p:val>
                                            <p:strVal val="#ppt_x"/>
                                          </p:val>
                                        </p:tav>
                                      </p:tavLst>
                                    </p:anim>
                                    <p:animEffect transition="in" filter="wipe(right)">
                                      <p:cBhvr>
                                        <p:cTn id="21" dur="500"/>
                                        <p:tgtEl>
                                          <p:spTgt spid="4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500"/>
                                        <p:tgtEl>
                                          <p:spTgt spid="8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wipe(up)">
                                      <p:cBhvr>
                                        <p:cTn id="31" dur="500"/>
                                        <p:tgtEl>
                                          <p:spTgt spid="9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par>
                                <p:cTn id="37" presetID="12" presetClass="entr" presetSubtype="8"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p:tgtEl>
                                          <p:spTgt spid="41"/>
                                        </p:tgtEl>
                                        <p:attrNameLst>
                                          <p:attrName>ppt_x</p:attrName>
                                        </p:attrNameLst>
                                      </p:cBhvr>
                                      <p:tavLst>
                                        <p:tav tm="0">
                                          <p:val>
                                            <p:strVal val="#ppt_x-#ppt_w*1.125000"/>
                                          </p:val>
                                        </p:tav>
                                        <p:tav tm="100000">
                                          <p:val>
                                            <p:strVal val="#ppt_x"/>
                                          </p:val>
                                        </p:tav>
                                      </p:tavLst>
                                    </p:anim>
                                    <p:animEffect transition="in" filter="wipe(right)">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fade">
                                      <p:cBhvr>
                                        <p:cTn id="45" dur="500"/>
                                        <p:tgtEl>
                                          <p:spTgt spid="8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up)">
                                      <p:cBhvr>
                                        <p:cTn id="50" dur="500"/>
                                        <p:tgtEl>
                                          <p:spTgt spid="9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par>
                                <p:cTn id="56" presetID="12" presetClass="entr" presetSubtype="8"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p:tgtEl>
                                          <p:spTgt spid="44"/>
                                        </p:tgtEl>
                                        <p:attrNameLst>
                                          <p:attrName>ppt_x</p:attrName>
                                        </p:attrNameLst>
                                      </p:cBhvr>
                                      <p:tavLst>
                                        <p:tav tm="0">
                                          <p:val>
                                            <p:strVal val="#ppt_x-#ppt_w*1.125000"/>
                                          </p:val>
                                        </p:tav>
                                        <p:tav tm="100000">
                                          <p:val>
                                            <p:strVal val="#ppt_x"/>
                                          </p:val>
                                        </p:tav>
                                      </p:tavLst>
                                    </p:anim>
                                    <p:animEffect transition="in" filter="wipe(right)">
                                      <p:cBhvr>
                                        <p:cTn id="59" dur="500"/>
                                        <p:tgtEl>
                                          <p:spTgt spid="4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89"/>
                                        </p:tgtEl>
                                        <p:attrNameLst>
                                          <p:attrName>style.visibility</p:attrName>
                                        </p:attrNameLst>
                                      </p:cBhvr>
                                      <p:to>
                                        <p:strVal val="visible"/>
                                      </p:to>
                                    </p:set>
                                    <p:animEffect transition="in" filter="fade">
                                      <p:cBhvr>
                                        <p:cTn id="64" dur="500"/>
                                        <p:tgtEl>
                                          <p:spTgt spid="8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wipe(up)">
                                      <p:cBhvr>
                                        <p:cTn id="6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096000" y="-76200"/>
            <a:ext cx="0" cy="70104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6096000" y="2476500"/>
            <a:ext cx="6286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90500" y="3829050"/>
            <a:ext cx="6286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301101" y="448506"/>
            <a:ext cx="5536312" cy="3022046"/>
            <a:chOff x="292987" y="451127"/>
            <a:chExt cx="5536312" cy="3022046"/>
          </a:xfrm>
        </p:grpSpPr>
        <p:sp>
          <p:nvSpPr>
            <p:cNvPr id="8" name="文本框 7"/>
            <p:cNvSpPr txBox="1"/>
            <p:nvPr/>
          </p:nvSpPr>
          <p:spPr>
            <a:xfrm>
              <a:off x="976656" y="451127"/>
              <a:ext cx="4852643" cy="3022046"/>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通过秦末和隋末农民战争可以看出农民起义对历史发展的推动作用主要体现在</a:t>
              </a:r>
              <a:endParaRPr lang="en-US" altLang="zh-CN" dirty="0">
                <a:solidFill>
                  <a:srgbClr val="F3C95C"/>
                </a:solidFill>
              </a:endParaRPr>
            </a:p>
            <a:p>
              <a:pPr indent="0" algn="just">
                <a:spcBef>
                  <a:spcPts val="1200"/>
                </a:spcBef>
                <a:buNone/>
              </a:pPr>
              <a:r>
                <a:rPr lang="en-US" altLang="zh-CN" sz="2000" dirty="0">
                  <a:solidFill>
                    <a:schemeClr val="bg1"/>
                  </a:solidFill>
                </a:rPr>
                <a:t>A</a:t>
              </a:r>
              <a:r>
                <a:rPr lang="zh-CN" altLang="en-US" sz="2000" dirty="0">
                  <a:solidFill>
                    <a:schemeClr val="bg1"/>
                  </a:solidFill>
                </a:rPr>
                <a:t>．实现了改朝换代　</a:t>
              </a:r>
              <a:endParaRPr lang="en-US" altLang="zh-CN" sz="2000" dirty="0">
                <a:solidFill>
                  <a:schemeClr val="bg1"/>
                </a:solidFill>
              </a:endParaRPr>
            </a:p>
            <a:p>
              <a:pPr indent="0" algn="just">
                <a:buNone/>
              </a:pPr>
              <a:r>
                <a:rPr lang="en-US" altLang="zh-CN" sz="2000" dirty="0">
                  <a:solidFill>
                    <a:schemeClr val="bg1"/>
                  </a:solidFill>
                </a:rPr>
                <a:t>B</a:t>
              </a:r>
              <a:r>
                <a:rPr lang="zh-CN" altLang="en-US" sz="2000" dirty="0">
                  <a:solidFill>
                    <a:schemeClr val="bg1"/>
                  </a:solidFill>
                </a:rPr>
                <a:t>．改变了封建社会阶级力量对比  </a:t>
              </a:r>
              <a:endParaRPr lang="en-US" altLang="zh-CN" sz="2000" dirty="0">
                <a:solidFill>
                  <a:schemeClr val="bg1"/>
                </a:solidFill>
              </a:endParaRPr>
            </a:p>
            <a:p>
              <a:pPr indent="0" algn="just">
                <a:buNone/>
              </a:pPr>
              <a:r>
                <a:rPr lang="en-US" altLang="zh-CN" sz="2000" dirty="0">
                  <a:solidFill>
                    <a:schemeClr val="bg1"/>
                  </a:solidFill>
                </a:rPr>
                <a:t>C</a:t>
              </a:r>
              <a:r>
                <a:rPr lang="zh-CN" altLang="en-US" sz="2000" dirty="0">
                  <a:solidFill>
                    <a:schemeClr val="bg1"/>
                  </a:solidFill>
                </a:rPr>
                <a:t>．迫使统治阶级调整统治政策　</a:t>
              </a:r>
              <a:endParaRPr lang="en-US" altLang="zh-CN" sz="2000" dirty="0">
                <a:solidFill>
                  <a:schemeClr val="bg1"/>
                </a:solidFill>
              </a:endParaRPr>
            </a:p>
            <a:p>
              <a:pPr indent="0" algn="just">
                <a:buNone/>
              </a:pPr>
              <a:r>
                <a:rPr lang="en-US" altLang="zh-CN" sz="2000" dirty="0">
                  <a:solidFill>
                    <a:schemeClr val="bg1"/>
                  </a:solidFill>
                </a:rPr>
                <a:t>D</a:t>
              </a:r>
              <a:r>
                <a:rPr lang="zh-CN" altLang="en-US" sz="2000" dirty="0">
                  <a:solidFill>
                    <a:schemeClr val="bg1"/>
                  </a:solidFill>
                </a:rPr>
                <a:t>．消灭了大批地主阶级 </a:t>
              </a:r>
              <a:endParaRPr lang="zh-CN" altLang="en-US" sz="2000" dirty="0">
                <a:solidFill>
                  <a:schemeClr val="bg1"/>
                </a:solidFill>
              </a:endParaRPr>
            </a:p>
          </p:txBody>
        </p:sp>
        <p:grpSp>
          <p:nvGrpSpPr>
            <p:cNvPr id="14" name="组合 13"/>
            <p:cNvGrpSpPr/>
            <p:nvPr/>
          </p:nvGrpSpPr>
          <p:grpSpPr>
            <a:xfrm>
              <a:off x="292987" y="451127"/>
              <a:ext cx="645235" cy="609600"/>
              <a:chOff x="426337" y="965477"/>
              <a:chExt cx="645235" cy="609600"/>
            </a:xfrm>
          </p:grpSpPr>
          <p:sp>
            <p:nvSpPr>
              <p:cNvPr id="10" name="椭圆 9"/>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6019" y="96547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壹</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22" name="组合 21"/>
          <p:cNvGrpSpPr/>
          <p:nvPr/>
        </p:nvGrpSpPr>
        <p:grpSpPr>
          <a:xfrm>
            <a:off x="6389741" y="448506"/>
            <a:ext cx="5536312" cy="1686295"/>
            <a:chOff x="6388987" y="429456"/>
            <a:chExt cx="5536312" cy="1686295"/>
          </a:xfrm>
        </p:grpSpPr>
        <p:sp>
          <p:nvSpPr>
            <p:cNvPr id="17" name="文本框 16"/>
            <p:cNvSpPr txBox="1"/>
            <p:nvPr/>
          </p:nvSpPr>
          <p:spPr>
            <a:xfrm>
              <a:off x="7072656" y="429456"/>
              <a:ext cx="4852643" cy="1686295"/>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被现代史学家郭沫若称赞为“政启开元，治宏贞观”的封建帝王是</a:t>
              </a:r>
              <a:endParaRPr lang="en-US" altLang="zh-CN" dirty="0">
                <a:solidFill>
                  <a:srgbClr val="F3C95C"/>
                </a:solidFill>
              </a:endParaRPr>
            </a:p>
            <a:p>
              <a:pPr algn="just"/>
              <a:r>
                <a:rPr lang="en-US" altLang="zh-CN" sz="2000" dirty="0">
                  <a:solidFill>
                    <a:schemeClr val="bg1"/>
                  </a:solidFill>
                </a:rPr>
                <a:t>A</a:t>
              </a:r>
              <a:r>
                <a:rPr lang="zh-CN" altLang="en-US" sz="2000" dirty="0">
                  <a:solidFill>
                    <a:schemeClr val="bg1"/>
                  </a:solidFill>
                </a:rPr>
                <a:t>．唐太宗           </a:t>
              </a:r>
              <a:r>
                <a:rPr lang="en-US" altLang="zh-CN" sz="2000" dirty="0">
                  <a:solidFill>
                    <a:schemeClr val="bg1"/>
                  </a:solidFill>
                </a:rPr>
                <a:t>B</a:t>
              </a:r>
              <a:r>
                <a:rPr lang="zh-CN" altLang="en-US" sz="2000" dirty="0">
                  <a:solidFill>
                    <a:schemeClr val="bg1"/>
                  </a:solidFill>
                </a:rPr>
                <a:t>．唐高宗 </a:t>
              </a:r>
              <a:endParaRPr lang="en-US" altLang="zh-CN" sz="2000" dirty="0">
                <a:solidFill>
                  <a:schemeClr val="bg1"/>
                </a:solidFill>
              </a:endParaRPr>
            </a:p>
            <a:p>
              <a:pPr algn="just"/>
              <a:r>
                <a:rPr lang="en-US" altLang="zh-CN" sz="2000" dirty="0">
                  <a:solidFill>
                    <a:schemeClr val="bg1"/>
                  </a:solidFill>
                </a:rPr>
                <a:t>C</a:t>
              </a:r>
              <a:r>
                <a:rPr lang="zh-CN" altLang="en-US" sz="2000" dirty="0">
                  <a:solidFill>
                    <a:schemeClr val="bg1"/>
                  </a:solidFill>
                </a:rPr>
                <a:t>．武则天           </a:t>
              </a:r>
              <a:r>
                <a:rPr lang="en-US" altLang="zh-CN" sz="2000" dirty="0">
                  <a:solidFill>
                    <a:schemeClr val="bg1"/>
                  </a:solidFill>
                </a:rPr>
                <a:t>D</a:t>
              </a:r>
              <a:r>
                <a:rPr lang="zh-CN" altLang="en-US" sz="2000" dirty="0">
                  <a:solidFill>
                    <a:schemeClr val="bg1"/>
                  </a:solidFill>
                </a:rPr>
                <a:t>．唐玄宗  　　</a:t>
              </a:r>
              <a:endParaRPr lang="zh-CN" altLang="en-US" sz="2000" dirty="0">
                <a:solidFill>
                  <a:schemeClr val="bg1"/>
                </a:solidFill>
              </a:endParaRPr>
            </a:p>
          </p:txBody>
        </p:sp>
        <p:grpSp>
          <p:nvGrpSpPr>
            <p:cNvPr id="18" name="组合 17"/>
            <p:cNvGrpSpPr/>
            <p:nvPr/>
          </p:nvGrpSpPr>
          <p:grpSpPr>
            <a:xfrm>
              <a:off x="6388987" y="429456"/>
              <a:ext cx="645235" cy="609600"/>
              <a:chOff x="426337" y="965477"/>
              <a:chExt cx="645235" cy="609600"/>
            </a:xfrm>
          </p:grpSpPr>
          <p:sp>
            <p:nvSpPr>
              <p:cNvPr id="19" name="椭圆 18"/>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56019" y="96547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贰</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23" name="组合 22"/>
          <p:cNvGrpSpPr/>
          <p:nvPr/>
        </p:nvGrpSpPr>
        <p:grpSpPr>
          <a:xfrm>
            <a:off x="6389741" y="2976979"/>
            <a:ext cx="5536312" cy="2726580"/>
            <a:chOff x="292987" y="451127"/>
            <a:chExt cx="5536312" cy="2726580"/>
          </a:xfrm>
        </p:grpSpPr>
        <p:sp>
          <p:nvSpPr>
            <p:cNvPr id="24" name="文本框 23"/>
            <p:cNvSpPr txBox="1"/>
            <p:nvPr/>
          </p:nvSpPr>
          <p:spPr>
            <a:xfrm>
              <a:off x="976656" y="451127"/>
              <a:ext cx="4852643" cy="2726580"/>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唐太宗统治时期史称“贞观之治”，下列与之相关的事件是</a:t>
              </a:r>
              <a:endParaRPr lang="en-US" altLang="zh-CN" dirty="0">
                <a:solidFill>
                  <a:srgbClr val="F3C95C"/>
                </a:solidFill>
              </a:endParaRPr>
            </a:p>
            <a:p>
              <a:pPr algn="just"/>
              <a:r>
                <a:rPr lang="zh-CN" altLang="en-US" dirty="0">
                  <a:solidFill>
                    <a:srgbClr val="F3C95C"/>
                  </a:solidFill>
                </a:rPr>
                <a:t>①魏征直言　②文成公主入藏　</a:t>
              </a:r>
              <a:endParaRPr lang="en-US" altLang="zh-CN" dirty="0">
                <a:solidFill>
                  <a:srgbClr val="F3C95C"/>
                </a:solidFill>
              </a:endParaRPr>
            </a:p>
            <a:p>
              <a:pPr algn="just"/>
              <a:r>
                <a:rPr lang="zh-CN" altLang="en-US" dirty="0">
                  <a:solidFill>
                    <a:srgbClr val="F3C95C"/>
                  </a:solidFill>
                </a:rPr>
                <a:t>③玄奘西游　④任姚崇为相</a:t>
              </a:r>
              <a:endParaRPr lang="en-US" altLang="zh-CN" dirty="0">
                <a:solidFill>
                  <a:srgbClr val="F3C95C"/>
                </a:solidFill>
              </a:endParaRPr>
            </a:p>
            <a:p>
              <a:pPr algn="just">
                <a:spcBef>
                  <a:spcPts val="1200"/>
                </a:spcBef>
              </a:pPr>
              <a:r>
                <a:rPr lang="en-US" altLang="zh-CN" sz="2000" dirty="0">
                  <a:solidFill>
                    <a:schemeClr val="bg1"/>
                  </a:solidFill>
                </a:rPr>
                <a:t>A</a:t>
              </a:r>
              <a:r>
                <a:rPr lang="zh-CN" altLang="en-US" sz="2000" dirty="0">
                  <a:solidFill>
                    <a:schemeClr val="bg1"/>
                  </a:solidFill>
                </a:rPr>
                <a:t>．①②③     </a:t>
              </a:r>
              <a:r>
                <a:rPr lang="en-US" altLang="zh-CN" sz="2000" dirty="0">
                  <a:solidFill>
                    <a:schemeClr val="bg1"/>
                  </a:solidFill>
                </a:rPr>
                <a:t>B</a:t>
              </a:r>
              <a:r>
                <a:rPr lang="zh-CN" altLang="en-US" sz="2000" dirty="0">
                  <a:solidFill>
                    <a:schemeClr val="bg1"/>
                  </a:solidFill>
                </a:rPr>
                <a:t>．①②④ </a:t>
              </a:r>
              <a:endParaRPr lang="en-US" altLang="zh-CN" sz="2000" dirty="0">
                <a:solidFill>
                  <a:schemeClr val="bg1"/>
                </a:solidFill>
              </a:endParaRPr>
            </a:p>
            <a:p>
              <a:pPr algn="just">
                <a:spcBef>
                  <a:spcPct val="0"/>
                </a:spcBef>
              </a:pPr>
              <a:r>
                <a:rPr lang="en-US" altLang="zh-CN" sz="2000" dirty="0">
                  <a:solidFill>
                    <a:schemeClr val="bg1"/>
                  </a:solidFill>
                </a:rPr>
                <a:t>C</a:t>
              </a:r>
              <a:r>
                <a:rPr lang="zh-CN" altLang="en-US" sz="2000" dirty="0">
                  <a:solidFill>
                    <a:schemeClr val="bg1"/>
                  </a:solidFill>
                </a:rPr>
                <a:t>．①③④     </a:t>
              </a:r>
              <a:r>
                <a:rPr lang="en-US" altLang="zh-CN" sz="2000" dirty="0">
                  <a:solidFill>
                    <a:schemeClr val="bg1"/>
                  </a:solidFill>
                </a:rPr>
                <a:t>D</a:t>
              </a:r>
              <a:r>
                <a:rPr lang="zh-CN" altLang="en-US" sz="2000" dirty="0">
                  <a:solidFill>
                    <a:schemeClr val="bg1"/>
                  </a:solidFill>
                </a:rPr>
                <a:t>．②③④ 　　</a:t>
              </a:r>
              <a:endParaRPr lang="zh-CN" altLang="en-US" sz="2000" dirty="0">
                <a:solidFill>
                  <a:schemeClr val="bg1"/>
                </a:solidFill>
              </a:endParaRPr>
            </a:p>
          </p:txBody>
        </p:sp>
        <p:grpSp>
          <p:nvGrpSpPr>
            <p:cNvPr id="25" name="组合 24"/>
            <p:cNvGrpSpPr/>
            <p:nvPr/>
          </p:nvGrpSpPr>
          <p:grpSpPr>
            <a:xfrm>
              <a:off x="292987" y="451127"/>
              <a:ext cx="661564" cy="609600"/>
              <a:chOff x="426337" y="965477"/>
              <a:chExt cx="661564" cy="609600"/>
            </a:xfrm>
          </p:grpSpPr>
          <p:sp>
            <p:nvSpPr>
              <p:cNvPr id="26" name="椭圆 25"/>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72348" y="96547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肆</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28" name="组合 27"/>
          <p:cNvGrpSpPr/>
          <p:nvPr/>
        </p:nvGrpSpPr>
        <p:grpSpPr>
          <a:xfrm>
            <a:off x="301101" y="4268487"/>
            <a:ext cx="5536312" cy="2283382"/>
            <a:chOff x="6388987" y="429456"/>
            <a:chExt cx="5536312" cy="2283382"/>
          </a:xfrm>
        </p:grpSpPr>
        <p:sp>
          <p:nvSpPr>
            <p:cNvPr id="29" name="文本框 28"/>
            <p:cNvSpPr txBox="1"/>
            <p:nvPr/>
          </p:nvSpPr>
          <p:spPr>
            <a:xfrm>
              <a:off x="7072656" y="429456"/>
              <a:ext cx="4852643" cy="2283382"/>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吸取隋亡教训，非常重视发展生产，减轻农民赋税劳役，并“戒奢从简”的唐朝皇帝是</a:t>
              </a:r>
              <a:endParaRPr lang="en-US" altLang="zh-CN" dirty="0">
                <a:solidFill>
                  <a:srgbClr val="F3C95C"/>
                </a:solidFill>
              </a:endParaRPr>
            </a:p>
            <a:p>
              <a:pPr indent="0" algn="just">
                <a:spcBef>
                  <a:spcPts val="1200"/>
                </a:spcBef>
                <a:buNone/>
              </a:pPr>
              <a:r>
                <a:rPr lang="en-US" altLang="zh-CN" sz="2000" dirty="0">
                  <a:solidFill>
                    <a:schemeClr val="bg1"/>
                  </a:solidFill>
                </a:rPr>
                <a:t>A</a:t>
              </a:r>
              <a:r>
                <a:rPr lang="zh-CN" altLang="en-US" sz="2000" dirty="0">
                  <a:solidFill>
                    <a:schemeClr val="bg1"/>
                  </a:solidFill>
                </a:rPr>
                <a:t>．唐高祖      </a:t>
              </a:r>
              <a:r>
                <a:rPr lang="en-US" altLang="zh-CN" sz="2000" dirty="0">
                  <a:solidFill>
                    <a:schemeClr val="bg1"/>
                  </a:solidFill>
                </a:rPr>
                <a:t>B</a:t>
              </a:r>
              <a:r>
                <a:rPr lang="zh-CN" altLang="en-US" sz="2000" dirty="0">
                  <a:solidFill>
                    <a:schemeClr val="bg1"/>
                  </a:solidFill>
                </a:rPr>
                <a:t>．唐太宗   </a:t>
              </a:r>
              <a:endParaRPr lang="en-US" altLang="zh-CN" sz="2000" dirty="0">
                <a:solidFill>
                  <a:schemeClr val="bg1"/>
                </a:solidFill>
              </a:endParaRPr>
            </a:p>
            <a:p>
              <a:pPr indent="0" algn="just">
                <a:buNone/>
              </a:pPr>
              <a:r>
                <a:rPr lang="en-US" altLang="zh-CN" sz="2000" dirty="0">
                  <a:solidFill>
                    <a:schemeClr val="bg1"/>
                  </a:solidFill>
                </a:rPr>
                <a:t>C</a:t>
              </a:r>
              <a:r>
                <a:rPr lang="zh-CN" altLang="en-US" sz="2000" dirty="0">
                  <a:solidFill>
                    <a:schemeClr val="bg1"/>
                  </a:solidFill>
                </a:rPr>
                <a:t>．武则天      </a:t>
              </a:r>
              <a:r>
                <a:rPr lang="en-US" altLang="zh-CN" sz="2000" dirty="0">
                  <a:solidFill>
                    <a:schemeClr val="bg1"/>
                  </a:solidFill>
                </a:rPr>
                <a:t>D</a:t>
              </a:r>
              <a:r>
                <a:rPr lang="zh-CN" altLang="en-US" sz="2000" dirty="0">
                  <a:solidFill>
                    <a:schemeClr val="bg1"/>
                  </a:solidFill>
                </a:rPr>
                <a:t>．唐玄宗  </a:t>
              </a:r>
              <a:endParaRPr lang="zh-CN" altLang="en-US" sz="2000" dirty="0">
                <a:solidFill>
                  <a:schemeClr val="bg1"/>
                </a:solidFill>
              </a:endParaRPr>
            </a:p>
          </p:txBody>
        </p:sp>
        <p:grpSp>
          <p:nvGrpSpPr>
            <p:cNvPr id="30" name="组合 29"/>
            <p:cNvGrpSpPr/>
            <p:nvPr/>
          </p:nvGrpSpPr>
          <p:grpSpPr>
            <a:xfrm>
              <a:off x="6388987" y="429456"/>
              <a:ext cx="645235" cy="609600"/>
              <a:chOff x="426337" y="965477"/>
              <a:chExt cx="645235" cy="609600"/>
            </a:xfrm>
          </p:grpSpPr>
          <p:sp>
            <p:nvSpPr>
              <p:cNvPr id="31" name="椭圆 30"/>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6019" y="96547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叁</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53" name="组合 52"/>
          <p:cNvGrpSpPr/>
          <p:nvPr/>
        </p:nvGrpSpPr>
        <p:grpSpPr>
          <a:xfrm>
            <a:off x="9236651" y="5717467"/>
            <a:ext cx="2618467" cy="972918"/>
            <a:chOff x="9332903" y="5645278"/>
            <a:chExt cx="2618467" cy="972918"/>
          </a:xfrm>
        </p:grpSpPr>
        <p:grpSp>
          <p:nvGrpSpPr>
            <p:cNvPr id="33" name="组合 32"/>
            <p:cNvGrpSpPr/>
            <p:nvPr/>
          </p:nvGrpSpPr>
          <p:grpSpPr>
            <a:xfrm flipH="1">
              <a:off x="9332903" y="6032405"/>
              <a:ext cx="805941" cy="379584"/>
              <a:chOff x="3900678" y="1443133"/>
              <a:chExt cx="1556469" cy="733070"/>
            </a:xfrm>
            <a:solidFill>
              <a:srgbClr val="D63D1B"/>
            </a:solidFill>
          </p:grpSpPr>
          <p:sp>
            <p:nvSpPr>
              <p:cNvPr id="34" name="任意多边形: 形状 33"/>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5" name="任意多边形: 形状 34"/>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6" name="任意多边形: 形状 35"/>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7" name="任意多边形: 形状 36"/>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8" name="任意多边形: 形状 37"/>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9" name="任意多边形: 形状 38"/>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0" name="任意多边形: 形状 39"/>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b="1">
                  <a:solidFill>
                    <a:srgbClr val="D63D1B"/>
                  </a:solidFill>
                </a:endParaRPr>
              </a:p>
            </p:txBody>
          </p:sp>
        </p:grpSp>
        <p:grpSp>
          <p:nvGrpSpPr>
            <p:cNvPr id="41" name="组合 40"/>
            <p:cNvGrpSpPr/>
            <p:nvPr/>
          </p:nvGrpSpPr>
          <p:grpSpPr>
            <a:xfrm>
              <a:off x="11145429" y="6004511"/>
              <a:ext cx="805941" cy="379584"/>
              <a:chOff x="3900678" y="1443133"/>
              <a:chExt cx="1556469" cy="733070"/>
            </a:xfrm>
            <a:solidFill>
              <a:srgbClr val="D63D1B"/>
            </a:solidFill>
          </p:grpSpPr>
          <p:sp>
            <p:nvSpPr>
              <p:cNvPr id="42" name="任意多边形: 形状 41"/>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3" name="任意多边形: 形状 42"/>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4" name="任意多边形: 形状 43"/>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5" name="任意多边形: 形状 44"/>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6" name="任意多边形: 形状 45"/>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7" name="任意多边形: 形状 46"/>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48" name="任意多边形: 形状 47"/>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b="1">
                  <a:solidFill>
                    <a:srgbClr val="D63D1B"/>
                  </a:solidFill>
                </a:endParaRPr>
              </a:p>
            </p:txBody>
          </p:sp>
        </p:grpSp>
        <p:sp>
          <p:nvSpPr>
            <p:cNvPr id="50" name="文本框 49"/>
            <p:cNvSpPr txBox="1"/>
            <p:nvPr/>
          </p:nvSpPr>
          <p:spPr>
            <a:xfrm>
              <a:off x="9342154" y="5645278"/>
              <a:ext cx="2432086" cy="707886"/>
            </a:xfrm>
            <a:prstGeom prst="rect">
              <a:avLst/>
            </a:prstGeom>
            <a:noFill/>
          </p:spPr>
          <p:txBody>
            <a:bodyPr wrap="square" rtlCol="0">
              <a:spAutoFit/>
            </a:bodyPr>
            <a:lstStyle/>
            <a:p>
              <a:pPr algn="r"/>
              <a:r>
                <a:rPr lang="zh-CN" altLang="en-US" sz="4000" b="1" dirty="0">
                  <a:solidFill>
                    <a:schemeClr val="bg1"/>
                  </a:solidFill>
                  <a:latin typeface="思源宋体 CN Heavy" panose="02020900000000000000" pitchFamily="18" charset="-122"/>
                  <a:ea typeface="思源宋体 CN Heavy" panose="02020900000000000000" pitchFamily="18" charset="-122"/>
                </a:rPr>
                <a:t>课堂练习</a:t>
              </a:r>
              <a:endParaRPr lang="zh-CN" altLang="en-US" sz="4000" b="1" dirty="0">
                <a:solidFill>
                  <a:schemeClr val="bg1"/>
                </a:solidFill>
                <a:latin typeface="思源宋体 CN Heavy" panose="02020900000000000000" pitchFamily="18" charset="-122"/>
                <a:ea typeface="思源宋体 CN Heavy" panose="02020900000000000000" pitchFamily="18" charset="-122"/>
              </a:endParaRPr>
            </a:p>
          </p:txBody>
        </p:sp>
        <p:sp>
          <p:nvSpPr>
            <p:cNvPr id="51" name="文本框 50"/>
            <p:cNvSpPr txBox="1"/>
            <p:nvPr/>
          </p:nvSpPr>
          <p:spPr>
            <a:xfrm>
              <a:off x="9613874" y="6310419"/>
              <a:ext cx="2115127" cy="307777"/>
            </a:xfrm>
            <a:prstGeom prst="rect">
              <a:avLst/>
            </a:prstGeom>
            <a:noFill/>
          </p:spPr>
          <p:txBody>
            <a:bodyPr wrap="square" rtlCol="0">
              <a:spAutoFit/>
            </a:bodyPr>
            <a:lstStyle/>
            <a:p>
              <a:pPr algn="dist"/>
              <a:r>
                <a:rPr lang="en-US" altLang="zh-CN" sz="1400" b="1" dirty="0">
                  <a:solidFill>
                    <a:schemeClr val="bg1">
                      <a:alpha val="50000"/>
                    </a:schemeClr>
                  </a:solidFill>
                  <a:latin typeface="思源宋体 CN Heavy" panose="02020900000000000000" pitchFamily="18" charset="-122"/>
                  <a:ea typeface="思源宋体 CN Heavy" panose="02020900000000000000" pitchFamily="18" charset="-122"/>
                </a:rPr>
                <a:t>KE TANG LIAN XI</a:t>
              </a:r>
              <a:endParaRPr lang="zh-CN" altLang="en-US" sz="1400" b="1" dirty="0">
                <a:solidFill>
                  <a:schemeClr val="bg1">
                    <a:alpha val="50000"/>
                  </a:schemeClr>
                </a:solidFill>
                <a:latin typeface="思源宋体 CN Heavy" panose="02020900000000000000" pitchFamily="18" charset="-122"/>
                <a:ea typeface="思源宋体 CN Heavy" panose="02020900000000000000" pitchFamily="18" charset="-122"/>
              </a:endParaRPr>
            </a:p>
          </p:txBody>
        </p:sp>
      </p:grpSp>
      <p:pic>
        <p:nvPicPr>
          <p:cNvPr id="55" name="图片 54" descr="卡通人物&#10;&#10;中度可信度描述已自动生成"/>
          <p:cNvPicPr>
            <a:picLocks noChangeAspect="1"/>
          </p:cNvPicPr>
          <p:nvPr/>
        </p:nvPicPr>
        <p:blipFill rotWithShape="1">
          <a:blip r:embed="rId1">
            <a:extLst>
              <a:ext uri="{28A0092B-C50C-407E-A947-70E740481C1C}">
                <a14:useLocalDpi xmlns:a14="http://schemas.microsoft.com/office/drawing/2010/main" val="0"/>
              </a:ext>
            </a:extLst>
          </a:blip>
          <a:srcRect l="66240" t="8421" b="14315"/>
          <a:stretch>
            <a:fillRect/>
          </a:stretch>
        </p:blipFill>
        <p:spPr>
          <a:xfrm flipH="1">
            <a:off x="4967262" y="3199422"/>
            <a:ext cx="2274228" cy="3971262"/>
          </a:xfrm>
          <a:prstGeom prst="rect">
            <a:avLst/>
          </a:prstGeom>
        </p:spPr>
      </p:pic>
      <p:pic>
        <p:nvPicPr>
          <p:cNvPr id="56" name="图片 55" descr="图片包含 物体, 游戏机, 灯光&#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5364216" y="1855813"/>
            <a:ext cx="1088577" cy="1028795"/>
          </a:xfrm>
          <a:prstGeom prst="rect">
            <a:avLst/>
          </a:prstGeom>
        </p:spPr>
      </p:pic>
      <p:pic>
        <p:nvPicPr>
          <p:cNvPr id="57" name="图片 56" descr="图片包含 物体, 游戏机, 灯光&#10;&#10;描述已自动生成"/>
          <p:cNvPicPr>
            <a:picLocks noChangeAspect="1"/>
          </p:cNvPicPr>
          <p:nvPr/>
        </p:nvPicPr>
        <p:blipFill rotWithShape="1">
          <a:blip r:embed="rId2">
            <a:extLst>
              <a:ext uri="{BEBA8EAE-BF5A-486C-A8C5-ECC9F3942E4B}">
                <a14:imgProps xmlns:a14="http://schemas.microsoft.com/office/drawing/2010/main">
                  <a14:imgLayer r:embed="rId3">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1531478" y="4976221"/>
            <a:ext cx="660522" cy="624248"/>
          </a:xfrm>
          <a:prstGeom prst="rect">
            <a:avLst/>
          </a:prstGeom>
        </p:spPr>
      </p:pic>
      <p:sp>
        <p:nvSpPr>
          <p:cNvPr id="58" name="iconfont-11899-5651560"/>
          <p:cNvSpPr/>
          <p:nvPr/>
        </p:nvSpPr>
        <p:spPr>
          <a:xfrm>
            <a:off x="924643" y="2653398"/>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confont-11899-5651560"/>
          <p:cNvSpPr/>
          <p:nvPr/>
        </p:nvSpPr>
        <p:spPr>
          <a:xfrm>
            <a:off x="7037441" y="1736685"/>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iconfont-11899-5651560"/>
          <p:cNvSpPr/>
          <p:nvPr/>
        </p:nvSpPr>
        <p:spPr>
          <a:xfrm>
            <a:off x="7025791" y="4915743"/>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confont-11899-5651560"/>
          <p:cNvSpPr/>
          <p:nvPr/>
        </p:nvSpPr>
        <p:spPr>
          <a:xfrm>
            <a:off x="2528430" y="5715064"/>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p:cTn id="24" dur="500" fill="hold"/>
                                        <p:tgtEl>
                                          <p:spTgt spid="59"/>
                                        </p:tgtEl>
                                        <p:attrNameLst>
                                          <p:attrName>ppt_w</p:attrName>
                                        </p:attrNameLst>
                                      </p:cBhvr>
                                      <p:tavLst>
                                        <p:tav tm="0">
                                          <p:val>
                                            <p:fltVal val="0"/>
                                          </p:val>
                                        </p:tav>
                                        <p:tav tm="100000">
                                          <p:val>
                                            <p:strVal val="#ppt_w"/>
                                          </p:val>
                                        </p:tav>
                                      </p:tavLst>
                                    </p:anim>
                                    <p:anim calcmode="lin" valueType="num">
                                      <p:cBhvr>
                                        <p:cTn id="25" dur="500" fill="hold"/>
                                        <p:tgtEl>
                                          <p:spTgt spid="59"/>
                                        </p:tgtEl>
                                        <p:attrNameLst>
                                          <p:attrName>ppt_h</p:attrName>
                                        </p:attrNameLst>
                                      </p:cBhvr>
                                      <p:tavLst>
                                        <p:tav tm="0">
                                          <p:val>
                                            <p:fltVal val="0"/>
                                          </p:val>
                                        </p:tav>
                                        <p:tav tm="100000">
                                          <p:val>
                                            <p:strVal val="#ppt_h"/>
                                          </p:val>
                                        </p:tav>
                                      </p:tavLst>
                                    </p:anim>
                                    <p:animEffect transition="in" filter="fade">
                                      <p:cBhvr>
                                        <p:cTn id="26" dur="500"/>
                                        <p:tgtEl>
                                          <p:spTgt spid="5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Effect transition="in" filter="fade">
                                      <p:cBhvr>
                                        <p:cTn id="38" dur="500"/>
                                        <p:tgtEl>
                                          <p:spTgt spid="6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p:cTn id="48" dur="500" fill="hold"/>
                                        <p:tgtEl>
                                          <p:spTgt spid="60"/>
                                        </p:tgtEl>
                                        <p:attrNameLst>
                                          <p:attrName>ppt_w</p:attrName>
                                        </p:attrNameLst>
                                      </p:cBhvr>
                                      <p:tavLst>
                                        <p:tav tm="0">
                                          <p:val>
                                            <p:fltVal val="0"/>
                                          </p:val>
                                        </p:tav>
                                        <p:tav tm="100000">
                                          <p:val>
                                            <p:strVal val="#ppt_w"/>
                                          </p:val>
                                        </p:tav>
                                      </p:tavLst>
                                    </p:anim>
                                    <p:anim calcmode="lin" valueType="num">
                                      <p:cBhvr>
                                        <p:cTn id="49" dur="500" fill="hold"/>
                                        <p:tgtEl>
                                          <p:spTgt spid="60"/>
                                        </p:tgtEl>
                                        <p:attrNameLst>
                                          <p:attrName>ppt_h</p:attrName>
                                        </p:attrNameLst>
                                      </p:cBhvr>
                                      <p:tavLst>
                                        <p:tav tm="0">
                                          <p:val>
                                            <p:fltVal val="0"/>
                                          </p:val>
                                        </p:tav>
                                        <p:tav tm="100000">
                                          <p:val>
                                            <p:strVal val="#ppt_h"/>
                                          </p:val>
                                        </p:tav>
                                      </p:tavLst>
                                    </p:anim>
                                    <p:animEffect transition="in" filter="fade">
                                      <p:cBhvr>
                                        <p:cTn id="5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96000" y="-76200"/>
            <a:ext cx="0" cy="70104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01101" y="601208"/>
            <a:ext cx="5432946" cy="4640886"/>
            <a:chOff x="292987" y="451127"/>
            <a:chExt cx="5432946" cy="4640886"/>
          </a:xfrm>
        </p:grpSpPr>
        <p:sp>
          <p:nvSpPr>
            <p:cNvPr id="4" name="文本框 3"/>
            <p:cNvSpPr txBox="1"/>
            <p:nvPr/>
          </p:nvSpPr>
          <p:spPr>
            <a:xfrm>
              <a:off x="976656" y="451127"/>
              <a:ext cx="4749277" cy="4640886"/>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封建的男权社会中，武则天作为我国历史上惟一的女皇帝，引发了时人和后人更多的关注和争议。下列这些评论中，最准确的是</a:t>
              </a:r>
              <a:endParaRPr lang="en-US" altLang="zh-CN" dirty="0">
                <a:solidFill>
                  <a:srgbClr val="F3C95C"/>
                </a:solidFill>
              </a:endParaRPr>
            </a:p>
            <a:p>
              <a:pPr algn="just">
                <a:spcBef>
                  <a:spcPts val="1200"/>
                </a:spcBef>
              </a:pPr>
              <a:r>
                <a:rPr lang="en-US" altLang="zh-CN" dirty="0">
                  <a:solidFill>
                    <a:schemeClr val="bg1"/>
                  </a:solidFill>
                </a:rPr>
                <a:t>A</a:t>
              </a:r>
              <a:r>
                <a:rPr lang="zh-CN" altLang="en-US" dirty="0">
                  <a:solidFill>
                    <a:schemeClr val="bg1"/>
                  </a:solidFill>
                </a:rPr>
                <a:t>．严刑酷法，实行残暴统治 </a:t>
              </a:r>
              <a:endParaRPr lang="zh-CN" altLang="en-US" dirty="0">
                <a:solidFill>
                  <a:schemeClr val="bg1"/>
                </a:solidFill>
              </a:endParaRPr>
            </a:p>
            <a:p>
              <a:pPr algn="just">
                <a:spcBef>
                  <a:spcPct val="0"/>
                </a:spcBef>
              </a:pPr>
              <a:r>
                <a:rPr lang="en-US" altLang="zh-CN" dirty="0">
                  <a:solidFill>
                    <a:schemeClr val="bg1"/>
                  </a:solidFill>
                </a:rPr>
                <a:t>B</a:t>
              </a:r>
              <a:r>
                <a:rPr lang="zh-CN" altLang="en-US" dirty="0">
                  <a:solidFill>
                    <a:schemeClr val="bg1"/>
                  </a:solidFill>
                </a:rPr>
                <a:t>．颇有作为，推动了社会经济文化继续发展 </a:t>
              </a:r>
              <a:endParaRPr lang="zh-CN" altLang="en-US" dirty="0">
                <a:solidFill>
                  <a:schemeClr val="bg1"/>
                </a:solidFill>
              </a:endParaRPr>
            </a:p>
            <a:p>
              <a:pPr algn="just">
                <a:spcBef>
                  <a:spcPct val="0"/>
                </a:spcBef>
              </a:pPr>
              <a:r>
                <a:rPr lang="en-US" altLang="zh-CN" dirty="0">
                  <a:solidFill>
                    <a:schemeClr val="bg1"/>
                  </a:solidFill>
                </a:rPr>
                <a:t>C</a:t>
              </a:r>
              <a:r>
                <a:rPr lang="zh-CN" altLang="en-US" dirty="0">
                  <a:solidFill>
                    <a:schemeClr val="bg1"/>
                  </a:solidFill>
                </a:rPr>
                <a:t>．奢侈腐化，心狠手毒 </a:t>
              </a:r>
              <a:endParaRPr lang="zh-CN" altLang="en-US" dirty="0">
                <a:solidFill>
                  <a:schemeClr val="bg1"/>
                </a:solidFill>
              </a:endParaRPr>
            </a:p>
            <a:p>
              <a:pPr algn="just">
                <a:spcBef>
                  <a:spcPct val="0"/>
                </a:spcBef>
              </a:pPr>
              <a:r>
                <a:rPr lang="en-US" altLang="zh-CN" dirty="0">
                  <a:solidFill>
                    <a:schemeClr val="bg1"/>
                  </a:solidFill>
                </a:rPr>
                <a:t>D.</a:t>
              </a:r>
              <a:r>
                <a:rPr lang="zh-CN" altLang="en-US" dirty="0">
                  <a:solidFill>
                    <a:schemeClr val="bg1"/>
                  </a:solidFill>
                </a:rPr>
                <a:t> 选贤任能</a:t>
              </a:r>
              <a:r>
                <a:rPr lang="en-US" altLang="zh-CN" dirty="0">
                  <a:solidFill>
                    <a:schemeClr val="bg1"/>
                  </a:solidFill>
                </a:rPr>
                <a:t>,</a:t>
              </a:r>
              <a:r>
                <a:rPr lang="zh-CN" altLang="en-US" dirty="0">
                  <a:solidFill>
                    <a:schemeClr val="bg1"/>
                  </a:solidFill>
                </a:rPr>
                <a:t>政治清明</a:t>
              </a:r>
              <a:r>
                <a:rPr lang="en-US" altLang="zh-CN" dirty="0">
                  <a:solidFill>
                    <a:schemeClr val="bg1"/>
                  </a:solidFill>
                </a:rPr>
                <a:t>,</a:t>
              </a:r>
              <a:r>
                <a:rPr lang="zh-CN" altLang="en-US" dirty="0">
                  <a:solidFill>
                    <a:schemeClr val="bg1"/>
                  </a:solidFill>
                </a:rPr>
                <a:t>创“开元盛世” </a:t>
              </a:r>
              <a:endParaRPr lang="zh-CN" altLang="en-US" dirty="0">
                <a:solidFill>
                  <a:schemeClr val="bg1"/>
                </a:solidFill>
              </a:endParaRPr>
            </a:p>
          </p:txBody>
        </p:sp>
        <p:grpSp>
          <p:nvGrpSpPr>
            <p:cNvPr id="5" name="组合 4"/>
            <p:cNvGrpSpPr/>
            <p:nvPr/>
          </p:nvGrpSpPr>
          <p:grpSpPr>
            <a:xfrm>
              <a:off x="292987" y="451127"/>
              <a:ext cx="664285" cy="609600"/>
              <a:chOff x="426337" y="965477"/>
              <a:chExt cx="664285" cy="609600"/>
            </a:xfrm>
          </p:grpSpPr>
          <p:sp>
            <p:nvSpPr>
              <p:cNvPr id="6" name="椭圆 5"/>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75069" y="96547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伍</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8" name="组合 7"/>
          <p:cNvGrpSpPr/>
          <p:nvPr/>
        </p:nvGrpSpPr>
        <p:grpSpPr>
          <a:xfrm>
            <a:off x="6378051" y="601208"/>
            <a:ext cx="5432946" cy="5084084"/>
            <a:chOff x="292987" y="451127"/>
            <a:chExt cx="5432946" cy="5084084"/>
          </a:xfrm>
        </p:grpSpPr>
        <p:sp>
          <p:nvSpPr>
            <p:cNvPr id="9" name="文本框 8"/>
            <p:cNvSpPr txBox="1"/>
            <p:nvPr/>
          </p:nvSpPr>
          <p:spPr>
            <a:xfrm>
              <a:off x="976656" y="451127"/>
              <a:ext cx="4749277" cy="5084084"/>
            </a:xfrm>
            <a:prstGeom prst="rect">
              <a:avLst/>
            </a:prstGeom>
            <a:noFill/>
          </p:spPr>
          <p:txBody>
            <a:bodyPr wrap="square" rtlCol="0">
              <a:spAutoFit/>
            </a:bodyPr>
            <a:lstStyle>
              <a:defPPr>
                <a:defRPr lang="zh-CN"/>
              </a:defPPr>
              <a:lvl1pPr>
                <a:lnSpc>
                  <a:spcPct val="120000"/>
                </a:lnSpc>
                <a:spcBef>
                  <a:spcPct val="0"/>
                </a:spcBef>
                <a:defRPr sz="2400">
                  <a:solidFill>
                    <a:srgbClr val="D63D1B"/>
                  </a:solidFill>
                  <a:latin typeface="思源宋体 CN Heavy" panose="02020900000000000000" pitchFamily="18" charset="-122"/>
                  <a:ea typeface="思源宋体 CN Heavy" panose="02020900000000000000" pitchFamily="18" charset="-122"/>
                </a:defRPr>
              </a:lvl1pPr>
            </a:lstStyle>
            <a:p>
              <a:pPr indent="0" algn="just">
                <a:buNone/>
              </a:pPr>
              <a:r>
                <a:rPr lang="zh-CN" altLang="en-US" dirty="0">
                  <a:solidFill>
                    <a:srgbClr val="F3C95C"/>
                  </a:solidFill>
                </a:rPr>
                <a:t>某历史兴趣小组同学在探究文景之治、贞观之治、开元盛世出现的共同原因时提出了以下意见，其中正确的是</a:t>
              </a:r>
              <a:endParaRPr lang="en-US" altLang="zh-CN" dirty="0">
                <a:solidFill>
                  <a:srgbClr val="F3C95C"/>
                </a:solidFill>
              </a:endParaRPr>
            </a:p>
            <a:p>
              <a:pPr marL="0" indent="0">
                <a:spcBef>
                  <a:spcPct val="0"/>
                </a:spcBef>
                <a:buNone/>
              </a:pPr>
              <a:r>
                <a:rPr lang="zh-CN" altLang="en-US" dirty="0">
                  <a:solidFill>
                    <a:srgbClr val="F3C95C"/>
                  </a:solidFill>
                </a:rPr>
                <a:t>①都是在国家统一，社会稳定时出现的    </a:t>
              </a:r>
              <a:endParaRPr lang="en-US" altLang="zh-CN" dirty="0">
                <a:solidFill>
                  <a:srgbClr val="F3C95C"/>
                </a:solidFill>
              </a:endParaRPr>
            </a:p>
            <a:p>
              <a:pPr marL="0" indent="0">
                <a:spcBef>
                  <a:spcPct val="0"/>
                </a:spcBef>
                <a:buNone/>
              </a:pPr>
              <a:r>
                <a:rPr lang="zh-CN" altLang="en-US" dirty="0">
                  <a:solidFill>
                    <a:srgbClr val="F3C95C"/>
                  </a:solidFill>
                </a:rPr>
                <a:t>②统治者都注意调整统治政策</a:t>
              </a:r>
              <a:endParaRPr lang="zh-CN" altLang="en-US" dirty="0">
                <a:solidFill>
                  <a:srgbClr val="F3C95C"/>
                </a:solidFill>
              </a:endParaRPr>
            </a:p>
            <a:p>
              <a:pPr marL="0" indent="0">
                <a:spcBef>
                  <a:spcPct val="0"/>
                </a:spcBef>
                <a:buNone/>
              </a:pPr>
              <a:r>
                <a:rPr lang="zh-CN" altLang="en-US" dirty="0">
                  <a:solidFill>
                    <a:srgbClr val="F3C95C"/>
                  </a:solidFill>
                </a:rPr>
                <a:t>③都在思想文化上实行高压政策   </a:t>
              </a:r>
              <a:endParaRPr lang="zh-CN" altLang="en-US" dirty="0">
                <a:solidFill>
                  <a:srgbClr val="F3C95C"/>
                </a:solidFill>
              </a:endParaRPr>
            </a:p>
            <a:p>
              <a:pPr marL="0" indent="0">
                <a:spcBef>
                  <a:spcPct val="0"/>
                </a:spcBef>
                <a:buNone/>
              </a:pPr>
              <a:r>
                <a:rPr lang="zh-CN" altLang="en-US" dirty="0">
                  <a:solidFill>
                    <a:srgbClr val="F3C95C"/>
                  </a:solidFill>
                </a:rPr>
                <a:t>④都重视生产技术的改进</a:t>
              </a:r>
              <a:endParaRPr lang="en-US" altLang="zh-CN" dirty="0">
                <a:solidFill>
                  <a:srgbClr val="F3C95C"/>
                </a:solidFill>
              </a:endParaRPr>
            </a:p>
            <a:p>
              <a:pPr indent="0" algn="just">
                <a:spcBef>
                  <a:spcPts val="1200"/>
                </a:spcBef>
                <a:buNone/>
              </a:pPr>
              <a:r>
                <a:rPr lang="en-US" altLang="zh-CN" dirty="0">
                  <a:solidFill>
                    <a:schemeClr val="bg1"/>
                  </a:solidFill>
                </a:rPr>
                <a:t>A.①③④       B.①②③ </a:t>
              </a:r>
              <a:endParaRPr lang="en-US" altLang="zh-CN" dirty="0">
                <a:solidFill>
                  <a:schemeClr val="bg1"/>
                </a:solidFill>
              </a:endParaRPr>
            </a:p>
            <a:p>
              <a:pPr indent="0" algn="just">
                <a:buNone/>
              </a:pPr>
              <a:r>
                <a:rPr lang="en-US" altLang="zh-CN" dirty="0">
                  <a:solidFill>
                    <a:schemeClr val="bg1"/>
                  </a:solidFill>
                </a:rPr>
                <a:t>C.②③④       D.①②④</a:t>
              </a:r>
              <a:endParaRPr lang="en-US" altLang="zh-CN" dirty="0">
                <a:solidFill>
                  <a:schemeClr val="bg1"/>
                </a:solidFill>
              </a:endParaRPr>
            </a:p>
          </p:txBody>
        </p:sp>
        <p:grpSp>
          <p:nvGrpSpPr>
            <p:cNvPr id="10" name="组合 9"/>
            <p:cNvGrpSpPr/>
            <p:nvPr/>
          </p:nvGrpSpPr>
          <p:grpSpPr>
            <a:xfrm>
              <a:off x="292987" y="451127"/>
              <a:ext cx="664285" cy="628650"/>
              <a:chOff x="426337" y="965477"/>
              <a:chExt cx="664285" cy="628650"/>
            </a:xfrm>
          </p:grpSpPr>
          <p:sp>
            <p:nvSpPr>
              <p:cNvPr id="11" name="椭圆 10"/>
              <p:cNvSpPr/>
              <p:nvPr/>
            </p:nvSpPr>
            <p:spPr>
              <a:xfrm>
                <a:off x="426337" y="965477"/>
                <a:ext cx="609600" cy="609600"/>
              </a:xfrm>
              <a:prstGeom prst="ellipse">
                <a:avLst/>
              </a:prstGeom>
              <a:noFill/>
              <a:ln>
                <a:solidFill>
                  <a:srgbClr val="F3C9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75069" y="984527"/>
                <a:ext cx="615553" cy="609600"/>
              </a:xfrm>
              <a:prstGeom prst="rect">
                <a:avLst/>
              </a:prstGeom>
              <a:noFill/>
            </p:spPr>
            <p:txBody>
              <a:bodyPr vert="eaVert"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陆</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pic>
        <p:nvPicPr>
          <p:cNvPr id="13" name="图片 12" descr="手里拿着玩具&#10;&#10;中度可信度描述已自动生成"/>
          <p:cNvPicPr>
            <a:picLocks noChangeAspect="1"/>
          </p:cNvPicPr>
          <p:nvPr/>
        </p:nvPicPr>
        <p:blipFill>
          <a:blip r:embed="rId1">
            <a:extLst>
              <a:ext uri="{BEBA8EAE-BF5A-486C-A8C5-ECC9F3942E4B}">
                <a14:imgProps xmlns:a14="http://schemas.microsoft.com/office/drawing/2010/main">
                  <a14:imgLayer r:embed="rId2">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474481" y="2306873"/>
            <a:ext cx="3916915" cy="5051959"/>
          </a:xfrm>
          <a:prstGeom prst="rect">
            <a:avLst/>
          </a:prstGeom>
        </p:spPr>
      </p:pic>
      <p:grpSp>
        <p:nvGrpSpPr>
          <p:cNvPr id="14" name="组合 13"/>
          <p:cNvGrpSpPr/>
          <p:nvPr/>
        </p:nvGrpSpPr>
        <p:grpSpPr>
          <a:xfrm>
            <a:off x="329290" y="5603167"/>
            <a:ext cx="2618467" cy="972918"/>
            <a:chOff x="9332903" y="5645278"/>
            <a:chExt cx="2618467" cy="972918"/>
          </a:xfrm>
        </p:grpSpPr>
        <p:grpSp>
          <p:nvGrpSpPr>
            <p:cNvPr id="15" name="组合 14"/>
            <p:cNvGrpSpPr/>
            <p:nvPr/>
          </p:nvGrpSpPr>
          <p:grpSpPr>
            <a:xfrm flipH="1">
              <a:off x="9332903" y="6032405"/>
              <a:ext cx="805941" cy="379584"/>
              <a:chOff x="3900678" y="1443133"/>
              <a:chExt cx="1556469" cy="733070"/>
            </a:xfrm>
            <a:solidFill>
              <a:srgbClr val="D63D1B"/>
            </a:solidFill>
          </p:grpSpPr>
          <p:sp>
            <p:nvSpPr>
              <p:cNvPr id="26" name="任意多边形: 形状 25"/>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7" name="任意多边形: 形状 26"/>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8" name="任意多边形: 形状 27"/>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9" name="任意多边形: 形状 28"/>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0" name="任意多边形: 形状 29"/>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1" name="任意多边形: 形状 30"/>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32" name="任意多边形: 形状 31"/>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b="1">
                  <a:solidFill>
                    <a:srgbClr val="D63D1B"/>
                  </a:solidFill>
                </a:endParaRPr>
              </a:p>
            </p:txBody>
          </p:sp>
        </p:grpSp>
        <p:grpSp>
          <p:nvGrpSpPr>
            <p:cNvPr id="16" name="组合 15"/>
            <p:cNvGrpSpPr/>
            <p:nvPr/>
          </p:nvGrpSpPr>
          <p:grpSpPr>
            <a:xfrm>
              <a:off x="11145429" y="6004511"/>
              <a:ext cx="805941" cy="379584"/>
              <a:chOff x="3900678" y="1443133"/>
              <a:chExt cx="1556469" cy="733070"/>
            </a:xfrm>
            <a:solidFill>
              <a:srgbClr val="D63D1B"/>
            </a:solidFill>
          </p:grpSpPr>
          <p:sp>
            <p:nvSpPr>
              <p:cNvPr id="19" name="任意多边形: 形状 18"/>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0" name="任意多边形: 形状 19"/>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1" name="任意多边形: 形状 20"/>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2" name="任意多边形: 形状 21"/>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3" name="任意多边形: 形状 22"/>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4" name="任意多边形: 形状 23"/>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b="1">
                  <a:solidFill>
                    <a:srgbClr val="D63D1B"/>
                  </a:solidFill>
                </a:endParaRPr>
              </a:p>
            </p:txBody>
          </p:sp>
          <p:sp>
            <p:nvSpPr>
              <p:cNvPr id="25" name="任意多边形: 形状 24"/>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b="1">
                  <a:solidFill>
                    <a:srgbClr val="D63D1B"/>
                  </a:solidFill>
                </a:endParaRPr>
              </a:p>
            </p:txBody>
          </p:sp>
        </p:grpSp>
        <p:sp>
          <p:nvSpPr>
            <p:cNvPr id="17" name="文本框 16"/>
            <p:cNvSpPr txBox="1"/>
            <p:nvPr/>
          </p:nvSpPr>
          <p:spPr>
            <a:xfrm>
              <a:off x="9342154" y="5645278"/>
              <a:ext cx="2432086" cy="707886"/>
            </a:xfrm>
            <a:prstGeom prst="rect">
              <a:avLst/>
            </a:prstGeom>
            <a:noFill/>
          </p:spPr>
          <p:txBody>
            <a:bodyPr wrap="square" rtlCol="0">
              <a:spAutoFit/>
            </a:bodyPr>
            <a:lstStyle/>
            <a:p>
              <a:pPr algn="r"/>
              <a:r>
                <a:rPr lang="zh-CN" altLang="en-US" sz="4000" b="1" dirty="0">
                  <a:solidFill>
                    <a:schemeClr val="bg1"/>
                  </a:solidFill>
                  <a:latin typeface="思源宋体 CN Heavy" panose="02020900000000000000" pitchFamily="18" charset="-122"/>
                  <a:ea typeface="思源宋体 CN Heavy" panose="02020900000000000000" pitchFamily="18" charset="-122"/>
                </a:rPr>
                <a:t>课堂练习</a:t>
              </a:r>
              <a:endParaRPr lang="zh-CN" altLang="en-US" sz="4000" b="1" dirty="0">
                <a:solidFill>
                  <a:schemeClr val="bg1"/>
                </a:solidFill>
                <a:latin typeface="思源宋体 CN Heavy" panose="02020900000000000000" pitchFamily="18" charset="-122"/>
                <a:ea typeface="思源宋体 CN Heavy" panose="02020900000000000000" pitchFamily="18" charset="-122"/>
              </a:endParaRPr>
            </a:p>
          </p:txBody>
        </p:sp>
        <p:sp>
          <p:nvSpPr>
            <p:cNvPr id="18" name="文本框 17"/>
            <p:cNvSpPr txBox="1"/>
            <p:nvPr/>
          </p:nvSpPr>
          <p:spPr>
            <a:xfrm>
              <a:off x="9613874" y="6310419"/>
              <a:ext cx="2115127" cy="307777"/>
            </a:xfrm>
            <a:prstGeom prst="rect">
              <a:avLst/>
            </a:prstGeom>
            <a:noFill/>
          </p:spPr>
          <p:txBody>
            <a:bodyPr wrap="square" rtlCol="0">
              <a:spAutoFit/>
            </a:bodyPr>
            <a:lstStyle/>
            <a:p>
              <a:pPr algn="dist"/>
              <a:r>
                <a:rPr lang="en-US" altLang="zh-CN" sz="1400" b="1" dirty="0">
                  <a:solidFill>
                    <a:schemeClr val="bg1">
                      <a:alpha val="50000"/>
                    </a:schemeClr>
                  </a:solidFill>
                  <a:latin typeface="思源宋体 CN Heavy" panose="02020900000000000000" pitchFamily="18" charset="-122"/>
                  <a:ea typeface="思源宋体 CN Heavy" panose="02020900000000000000" pitchFamily="18" charset="-122"/>
                </a:rPr>
                <a:t>KE TANG LIAN XI</a:t>
              </a:r>
              <a:endParaRPr lang="zh-CN" altLang="en-US" sz="1400" b="1" dirty="0">
                <a:solidFill>
                  <a:schemeClr val="bg1">
                    <a:alpha val="50000"/>
                  </a:schemeClr>
                </a:solidFill>
                <a:latin typeface="思源宋体 CN Heavy" panose="02020900000000000000" pitchFamily="18" charset="-122"/>
                <a:ea typeface="思源宋体 CN Heavy" panose="02020900000000000000" pitchFamily="18" charset="-122"/>
              </a:endParaRPr>
            </a:p>
          </p:txBody>
        </p:sp>
      </p:grpSp>
      <p:pic>
        <p:nvPicPr>
          <p:cNvPr id="33" name="图片 32"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42205" t="74755" r="43883" b="5522"/>
          <a:stretch>
            <a:fillRect/>
          </a:stretch>
        </p:blipFill>
        <p:spPr>
          <a:xfrm>
            <a:off x="10949780" y="5410057"/>
            <a:ext cx="1841146" cy="1740034"/>
          </a:xfrm>
          <a:prstGeom prst="rect">
            <a:avLst/>
          </a:prstGeom>
        </p:spPr>
      </p:pic>
      <p:pic>
        <p:nvPicPr>
          <p:cNvPr id="34" name="图片 33" descr="图片包含 物体, 游戏机, 灯光&#10;&#10;描述已自动生成"/>
          <p:cNvPicPr>
            <a:picLocks noChangeAspect="1"/>
          </p:cNvPicPr>
          <p:nvPr/>
        </p:nvPicPr>
        <p:blipFill rotWithShape="1">
          <a:blip r:embed="rId5">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8603429" y="6059197"/>
            <a:ext cx="660522" cy="624248"/>
          </a:xfrm>
          <a:prstGeom prst="rect">
            <a:avLst/>
          </a:prstGeom>
        </p:spPr>
      </p:pic>
      <p:sp>
        <p:nvSpPr>
          <p:cNvPr id="35" name="iconfont-11899-5651560"/>
          <p:cNvSpPr/>
          <p:nvPr/>
        </p:nvSpPr>
        <p:spPr>
          <a:xfrm>
            <a:off x="961171" y="2966438"/>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confont-11899-5651560"/>
          <p:cNvSpPr/>
          <p:nvPr/>
        </p:nvSpPr>
        <p:spPr>
          <a:xfrm>
            <a:off x="8801531" y="5178847"/>
            <a:ext cx="462420" cy="462420"/>
          </a:xfrm>
          <a:custGeom>
            <a:avLst/>
            <a:gdLst>
              <a:gd name="T0" fmla="*/ 4510 w 10378"/>
              <a:gd name="T1" fmla="*/ 5695 h 10377"/>
              <a:gd name="T2" fmla="*/ 3593 w 10378"/>
              <a:gd name="T3" fmla="*/ 4778 h 10377"/>
              <a:gd name="T4" fmla="*/ 2676 w 10378"/>
              <a:gd name="T5" fmla="*/ 4778 h 10377"/>
              <a:gd name="T6" fmla="*/ 2676 w 10378"/>
              <a:gd name="T7" fmla="*/ 5695 h 10377"/>
              <a:gd name="T8" fmla="*/ 3594 w 10378"/>
              <a:gd name="T9" fmla="*/ 6613 h 10377"/>
              <a:gd name="T10" fmla="*/ 4053 w 10378"/>
              <a:gd name="T11" fmla="*/ 7072 h 10377"/>
              <a:gd name="T12" fmla="*/ 4970 w 10378"/>
              <a:gd name="T13" fmla="*/ 7072 h 10377"/>
              <a:gd name="T14" fmla="*/ 7722 w 10378"/>
              <a:gd name="T15" fmla="*/ 4320 h 10377"/>
              <a:gd name="T16" fmla="*/ 7722 w 10378"/>
              <a:gd name="T17" fmla="*/ 3403 h 10377"/>
              <a:gd name="T18" fmla="*/ 6804 w 10378"/>
              <a:gd name="T19" fmla="*/ 3403 h 10377"/>
              <a:gd name="T20" fmla="*/ 4510 w 10378"/>
              <a:gd name="T21" fmla="*/ 5695 h 10377"/>
              <a:gd name="T22" fmla="*/ 5189 w 10378"/>
              <a:gd name="T23" fmla="*/ 10377 h 10377"/>
              <a:gd name="T24" fmla="*/ 0 w 10378"/>
              <a:gd name="T25" fmla="*/ 5188 h 10377"/>
              <a:gd name="T26" fmla="*/ 5189 w 10378"/>
              <a:gd name="T27" fmla="*/ 0 h 10377"/>
              <a:gd name="T28" fmla="*/ 10378 w 10378"/>
              <a:gd name="T29" fmla="*/ 5188 h 10377"/>
              <a:gd name="T30" fmla="*/ 5189 w 10378"/>
              <a:gd name="T31" fmla="*/ 10377 h 10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78" h="10377">
                <a:moveTo>
                  <a:pt x="4510" y="5695"/>
                </a:moveTo>
                <a:lnTo>
                  <a:pt x="3593" y="4778"/>
                </a:lnTo>
                <a:cubicBezTo>
                  <a:pt x="3339" y="4526"/>
                  <a:pt x="2929" y="4526"/>
                  <a:pt x="2676" y="4778"/>
                </a:cubicBezTo>
                <a:cubicBezTo>
                  <a:pt x="2423" y="5032"/>
                  <a:pt x="2423" y="5442"/>
                  <a:pt x="2676" y="5695"/>
                </a:cubicBezTo>
                <a:lnTo>
                  <a:pt x="3594" y="6613"/>
                </a:lnTo>
                <a:lnTo>
                  <a:pt x="4053" y="7072"/>
                </a:lnTo>
                <a:cubicBezTo>
                  <a:pt x="4307" y="7326"/>
                  <a:pt x="4717" y="7326"/>
                  <a:pt x="4970" y="7072"/>
                </a:cubicBezTo>
                <a:lnTo>
                  <a:pt x="7722" y="4320"/>
                </a:lnTo>
                <a:cubicBezTo>
                  <a:pt x="7975" y="4067"/>
                  <a:pt x="7975" y="3657"/>
                  <a:pt x="7722" y="3403"/>
                </a:cubicBezTo>
                <a:cubicBezTo>
                  <a:pt x="7468" y="3149"/>
                  <a:pt x="7058" y="3149"/>
                  <a:pt x="6804" y="3403"/>
                </a:cubicBezTo>
                <a:lnTo>
                  <a:pt x="4510" y="5695"/>
                </a:lnTo>
                <a:close/>
                <a:moveTo>
                  <a:pt x="5189" y="10377"/>
                </a:moveTo>
                <a:cubicBezTo>
                  <a:pt x="2324" y="10377"/>
                  <a:pt x="0" y="8054"/>
                  <a:pt x="0" y="5188"/>
                </a:cubicBezTo>
                <a:cubicBezTo>
                  <a:pt x="0" y="2322"/>
                  <a:pt x="2324" y="0"/>
                  <a:pt x="5189" y="0"/>
                </a:cubicBezTo>
                <a:cubicBezTo>
                  <a:pt x="8054" y="0"/>
                  <a:pt x="10378" y="2323"/>
                  <a:pt x="10378" y="5188"/>
                </a:cubicBezTo>
                <a:cubicBezTo>
                  <a:pt x="10378" y="8053"/>
                  <a:pt x="8054" y="10377"/>
                  <a:pt x="5189" y="10377"/>
                </a:cubicBezTo>
                <a:close/>
              </a:path>
            </a:pathLst>
          </a:cu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图片 36" descr="图片包含 物体, 游戏机, 灯光&#10;&#10;描述已自动生成"/>
          <p:cNvPicPr>
            <a:picLocks noChangeAspect="1"/>
          </p:cNvPicPr>
          <p:nvPr/>
        </p:nvPicPr>
        <p:blipFill rotWithShape="1">
          <a:blip r:embed="rId5">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5403786" y="-258948"/>
            <a:ext cx="660522" cy="62424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0" name="Picture 2"/>
          <p:cNvPicPr>
            <a:picLocks noChangeAspect="1" noChangeArrowheads="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t="7813" b="7813"/>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401" name="矩形 4400"/>
          <p:cNvSpPr/>
          <p:nvPr/>
        </p:nvSpPr>
        <p:spPr>
          <a:xfrm>
            <a:off x="0" y="0"/>
            <a:ext cx="12192000" cy="6858000"/>
          </a:xfrm>
          <a:prstGeom prst="rect">
            <a:avLst/>
          </a:prstGeom>
          <a:gradFill>
            <a:gsLst>
              <a:gs pos="100000">
                <a:schemeClr val="tx1">
                  <a:alpha val="41000"/>
                </a:schemeClr>
              </a:gs>
              <a:gs pos="13000">
                <a:schemeClr val="tx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04" name="图片 4403" descr="图片包含 物体, 游戏机, 灯光&#10;&#10;描述已自动生成"/>
          <p:cNvPicPr>
            <a:picLocks noChangeAspect="1"/>
          </p:cNvPicPr>
          <p:nvPr/>
        </p:nvPicPr>
        <p:blipFill rotWithShape="1">
          <a:blip r:embed="rId3">
            <a:extLst>
              <a:ext uri="{28A0092B-C50C-407E-A947-70E740481C1C}">
                <a14:useLocalDpi xmlns:a14="http://schemas.microsoft.com/office/drawing/2010/main" val="0"/>
              </a:ext>
            </a:extLst>
          </a:blip>
          <a:srcRect l="43495" t="31323" r="42593" b="48954"/>
          <a:stretch>
            <a:fillRect/>
          </a:stretch>
        </p:blipFill>
        <p:spPr>
          <a:xfrm>
            <a:off x="484025" y="-42198"/>
            <a:ext cx="2143723" cy="2025998"/>
          </a:xfrm>
          <a:prstGeom prst="rect">
            <a:avLst/>
          </a:prstGeom>
        </p:spPr>
      </p:pic>
      <p:pic>
        <p:nvPicPr>
          <p:cNvPr id="4405" name="图片 4404"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sharpenSoften amount="-100000"/>
                    </a14:imgEffect>
                  </a14:imgLayer>
                </a14:imgProps>
              </a:ext>
              <a:ext uri="{28A0092B-C50C-407E-A947-70E740481C1C}">
                <a14:useLocalDpi xmlns:a14="http://schemas.microsoft.com/office/drawing/2010/main" val="0"/>
              </a:ext>
            </a:extLst>
          </a:blip>
          <a:srcRect l="42205" t="74755" r="43883" b="5522"/>
          <a:stretch>
            <a:fillRect/>
          </a:stretch>
        </p:blipFill>
        <p:spPr>
          <a:xfrm>
            <a:off x="-604693" y="3339564"/>
            <a:ext cx="2143724" cy="2025999"/>
          </a:xfrm>
          <a:prstGeom prst="rect">
            <a:avLst/>
          </a:prstGeom>
        </p:spPr>
      </p:pic>
      <p:pic>
        <p:nvPicPr>
          <p:cNvPr id="4406" name="图片 4405" descr="图片包含 物体, 游戏机, 灯光&#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9811878" y="651796"/>
            <a:ext cx="1538044" cy="1453581"/>
          </a:xfrm>
          <a:prstGeom prst="rect">
            <a:avLst/>
          </a:prstGeom>
        </p:spPr>
      </p:pic>
      <p:pic>
        <p:nvPicPr>
          <p:cNvPr id="4407" name="图片 4406" descr="图片包含 物体, 游戏机, 灯光&#10;&#10;描述已自动生成"/>
          <p:cNvPicPr>
            <a:picLocks noChangeAspect="1"/>
          </p:cNvPicPr>
          <p:nvPr/>
        </p:nvPicPr>
        <p:blipFill rotWithShape="1">
          <a:blip r:embed="rId8">
            <a:extLst>
              <a:ext uri="{BEBA8EAE-BF5A-486C-A8C5-ECC9F3942E4B}">
                <a14:imgProps xmlns:a14="http://schemas.microsoft.com/office/drawing/2010/main">
                  <a14:imgLayer r:embed="rId9">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11511713" y="2542351"/>
            <a:ext cx="1069899" cy="1011145"/>
          </a:xfrm>
          <a:prstGeom prst="rect">
            <a:avLst/>
          </a:prstGeom>
        </p:spPr>
      </p:pic>
      <p:sp>
        <p:nvSpPr>
          <p:cNvPr id="12" name="文本框 11"/>
          <p:cNvSpPr txBox="1"/>
          <p:nvPr/>
        </p:nvSpPr>
        <p:spPr>
          <a:xfrm rot="21191547">
            <a:off x="3898464" y="1562945"/>
            <a:ext cx="2690277" cy="369332"/>
          </a:xfrm>
          <a:prstGeom prst="rect">
            <a:avLst/>
          </a:prstGeom>
          <a:noFill/>
        </p:spPr>
        <p:txBody>
          <a:bodyPr wrap="square" rtlCol="0">
            <a:spAutoFit/>
          </a:bodyPr>
          <a:lstStyle/>
          <a:p>
            <a:pPr algn="dist"/>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七年级历史下册 第</a:t>
            </a:r>
            <a:r>
              <a:rPr lang="en-US" altLang="zh-CN" dirty="0">
                <a:solidFill>
                  <a:schemeClr val="bg1">
                    <a:lumMod val="75000"/>
                  </a:schemeClr>
                </a:solidFill>
                <a:latin typeface="思源宋体 CN Heavy" panose="02020900000000000000" pitchFamily="18" charset="-122"/>
                <a:ea typeface="思源宋体 CN Heavy" panose="02020900000000000000" pitchFamily="18" charset="-122"/>
              </a:rPr>
              <a:t>2</a:t>
            </a:r>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课</a:t>
            </a:r>
            <a:endParaRPr lang="zh-CN" altLang="en-US" dirty="0">
              <a:solidFill>
                <a:schemeClr val="bg1">
                  <a:lumMod val="75000"/>
                </a:schemeClr>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rot="21191547">
            <a:off x="5705469" y="4789685"/>
            <a:ext cx="4950900" cy="371259"/>
          </a:xfrm>
          <a:prstGeom prst="rect">
            <a:avLst/>
          </a:prstGeom>
          <a:noFill/>
        </p:spPr>
        <p:txBody>
          <a:bodyPr wrap="square" rtlCol="0">
            <a:spAutoFit/>
          </a:bodyPr>
          <a:lstStyle/>
          <a:p>
            <a:pPr algn="dist"/>
            <a:r>
              <a:rPr lang="zh-CN" altLang="en-US" dirty="0">
                <a:solidFill>
                  <a:schemeClr val="bg1">
                    <a:lumMod val="75000"/>
                  </a:schemeClr>
                </a:solidFill>
                <a:latin typeface="思源宋体 CN Heavy" panose="02020900000000000000" pitchFamily="18" charset="-122"/>
                <a:ea typeface="思源宋体 CN Heavy" panose="02020900000000000000" pitchFamily="18" charset="-122"/>
              </a:rPr>
              <a:t>第一单元  隋唐时期：繁荣与开放的时代</a:t>
            </a:r>
            <a:endParaRPr lang="zh-CN" altLang="en-US" dirty="0">
              <a:solidFill>
                <a:schemeClr val="bg1">
                  <a:lumMod val="75000"/>
                </a:schemeClr>
              </a:solidFill>
              <a:latin typeface="思源宋体 CN Heavy" panose="02020900000000000000" pitchFamily="18" charset="-122"/>
              <a:ea typeface="思源宋体 CN Heavy" panose="02020900000000000000" pitchFamily="18" charset="-122"/>
            </a:endParaRPr>
          </a:p>
        </p:txBody>
      </p:sp>
      <p:pic>
        <p:nvPicPr>
          <p:cNvPr id="15" name="图片 14" descr="卡通人物&#10;&#10;中度可信度描述已自动生成"/>
          <p:cNvPicPr>
            <a:picLocks noChangeAspect="1"/>
          </p:cNvPicPr>
          <p:nvPr/>
        </p:nvPicPr>
        <p:blipFill rotWithShape="1">
          <a:blip r:embed="rId10">
            <a:extLst>
              <a:ext uri="{28A0092B-C50C-407E-A947-70E740481C1C}">
                <a14:useLocalDpi xmlns:a14="http://schemas.microsoft.com/office/drawing/2010/main" val="0"/>
              </a:ext>
            </a:extLst>
          </a:blip>
          <a:srcRect l="66240" t="8421" b="14315"/>
          <a:stretch>
            <a:fillRect/>
          </a:stretch>
        </p:blipFill>
        <p:spPr>
          <a:xfrm flipH="1">
            <a:off x="1003234" y="3021645"/>
            <a:ext cx="2274228" cy="3971262"/>
          </a:xfrm>
          <a:prstGeom prst="rect">
            <a:avLst/>
          </a:prstGeom>
        </p:spPr>
      </p:pic>
      <p:pic>
        <p:nvPicPr>
          <p:cNvPr id="3" name="图片 2" descr="图片包含 物体, 游戏机, 灯光&#10;&#10;描述已自动生成"/>
          <p:cNvPicPr>
            <a:picLocks noChangeAspect="1"/>
          </p:cNvPicPr>
          <p:nvPr/>
        </p:nvPicPr>
        <p:blipFill rotWithShape="1">
          <a:blip r:embed="rId8">
            <a:extLst>
              <a:ext uri="{BEBA8EAE-BF5A-486C-A8C5-ECC9F3942E4B}">
                <a14:imgProps xmlns:a14="http://schemas.microsoft.com/office/drawing/2010/main">
                  <a14:imgLayer r:embed="rId9">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5790829" y="3213337"/>
            <a:ext cx="740266" cy="699614"/>
          </a:xfrm>
          <a:prstGeom prst="rect">
            <a:avLst/>
          </a:prstGeom>
        </p:spPr>
      </p:pic>
      <p:pic>
        <p:nvPicPr>
          <p:cNvPr id="19" name="图片 18"/>
          <p:cNvPicPr>
            <a:picLocks noChangeAspect="1"/>
          </p:cNvPicPr>
          <p:nvPr/>
        </p:nvPicPr>
        <p:blipFill>
          <a:blip r:embed="rId11"/>
          <a:stretch>
            <a:fillRect/>
          </a:stretch>
        </p:blipFill>
        <p:spPr>
          <a:xfrm>
            <a:off x="2060163" y="1368462"/>
            <a:ext cx="6602540" cy="3505504"/>
          </a:xfrm>
          <a:prstGeom prst="rect">
            <a:avLst/>
          </a:prstGeom>
        </p:spPr>
      </p:pic>
      <p:pic>
        <p:nvPicPr>
          <p:cNvPr id="20" name="图片 19" descr="手里拿着玩具&#10;&#10;中度可信度描述已自动生成"/>
          <p:cNvPicPr>
            <a:picLocks noChangeAspect="1"/>
          </p:cNvPicPr>
          <p:nvPr/>
        </p:nvPicPr>
        <p:blipFill>
          <a:blip r:embed="rId12">
            <a:extLst>
              <a:ext uri="{BEBA8EAE-BF5A-486C-A8C5-ECC9F3942E4B}">
                <a14:imgProps xmlns:a14="http://schemas.microsoft.com/office/drawing/2010/main">
                  <a14:imgLayer r:embed="rId1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577987" y="-142487"/>
            <a:ext cx="2930884" cy="3780196"/>
          </a:xfrm>
          <a:prstGeom prst="rect">
            <a:avLst/>
          </a:prstGeom>
        </p:spPr>
      </p:pic>
      <p:pic>
        <p:nvPicPr>
          <p:cNvPr id="22" name="图片 21"/>
          <p:cNvPicPr>
            <a:picLocks noChangeAspect="1"/>
          </p:cNvPicPr>
          <p:nvPr/>
        </p:nvPicPr>
        <p:blipFill>
          <a:blip r:embed="rId14"/>
          <a:stretch>
            <a:fillRect/>
          </a:stretch>
        </p:blipFill>
        <p:spPr>
          <a:xfrm>
            <a:off x="3856880" y="2548912"/>
            <a:ext cx="7157324" cy="4170025"/>
          </a:xfrm>
          <a:prstGeom prst="rect">
            <a:avLst/>
          </a:prstGeom>
        </p:spPr>
      </p:pic>
      <p:sp>
        <p:nvSpPr>
          <p:cNvPr id="2" name="文本框 1"/>
          <p:cNvSpPr txBox="1"/>
          <p:nvPr/>
        </p:nvSpPr>
        <p:spPr>
          <a:xfrm>
            <a:off x="8746715" y="5690855"/>
            <a:ext cx="2960481" cy="892552"/>
          </a:xfrm>
          <a:prstGeom prst="rect">
            <a:avLst/>
          </a:prstGeom>
          <a:noFill/>
        </p:spPr>
        <p:txBody>
          <a:bodyPr wrap="square" rtlCol="0">
            <a:spAutoFit/>
          </a:bodyPr>
          <a:lstStyle/>
          <a:p>
            <a:pPr algn="r"/>
            <a:r>
              <a:rPr lang="zh-CN" altLang="en-US" sz="3600" dirty="0">
                <a:solidFill>
                  <a:srgbClr val="F3C95C"/>
                </a:solidFill>
                <a:latin typeface="思源宋体 CN Heavy" panose="02020900000000000000" pitchFamily="18" charset="-122"/>
                <a:ea typeface="思源宋体 CN Heavy" panose="02020900000000000000" pitchFamily="18" charset="-122"/>
              </a:rPr>
              <a:t>感谢观看</a:t>
            </a:r>
            <a:endParaRPr lang="en-US" altLang="zh-CN" sz="3600" dirty="0">
              <a:solidFill>
                <a:srgbClr val="F3C95C"/>
              </a:solidFill>
              <a:latin typeface="思源宋体 CN Heavy" panose="02020900000000000000" pitchFamily="18" charset="-122"/>
              <a:ea typeface="思源宋体 CN Heavy" panose="02020900000000000000" pitchFamily="18" charset="-122"/>
            </a:endParaRPr>
          </a:p>
          <a:p>
            <a:pPr algn="r"/>
            <a:r>
              <a:rPr lang="en-US" altLang="zh-CN" sz="1400" dirty="0">
                <a:solidFill>
                  <a:srgbClr val="F3C95C">
                    <a:alpha val="50000"/>
                  </a:srgbClr>
                </a:solidFill>
                <a:latin typeface="思源宋体 CN Heavy" panose="02020900000000000000" pitchFamily="18" charset="-122"/>
                <a:ea typeface="思源宋体 CN Heavy" panose="02020900000000000000" pitchFamily="18" charset="-122"/>
              </a:rPr>
              <a:t>THANKS FOR WATCHING</a:t>
            </a:r>
            <a:endParaRPr lang="zh-CN" altLang="en-US" sz="1400" dirty="0">
              <a:solidFill>
                <a:srgbClr val="F3C95C">
                  <a:alpha val="50000"/>
                </a:srgbClr>
              </a:solidFill>
              <a:latin typeface="思源宋体 CN Heavy" panose="02020900000000000000" pitchFamily="18" charset="-122"/>
              <a:ea typeface="思源宋体 CN Heavy" panose="02020900000000000000" pitchFamily="18" charset="-122"/>
            </a:endParaRPr>
          </a:p>
        </p:txBody>
      </p:sp>
      <p:pic>
        <p:nvPicPr>
          <p:cNvPr id="4" name="图片 3"/>
          <p:cNvPicPr>
            <a:picLocks noChangeAspect="1"/>
          </p:cNvPicPr>
          <p:nvPr/>
        </p:nvPicPr>
        <p:blipFill>
          <a:blip r:embed="rId15"/>
          <a:stretch>
            <a:fillRect/>
          </a:stretch>
        </p:blipFill>
        <p:spPr>
          <a:xfrm>
            <a:off x="1550504" y="2060322"/>
            <a:ext cx="1079086" cy="859611"/>
          </a:xfrm>
          <a:prstGeom prst="rect">
            <a:avLst/>
          </a:prstGeom>
        </p:spPr>
      </p:pic>
      <p:pic>
        <p:nvPicPr>
          <p:cNvPr id="5" name="图片 4"/>
          <p:cNvPicPr>
            <a:picLocks noChangeAspect="1"/>
          </p:cNvPicPr>
          <p:nvPr/>
        </p:nvPicPr>
        <p:blipFill>
          <a:blip r:embed="rId16"/>
          <a:stretch>
            <a:fillRect/>
          </a:stretch>
        </p:blipFill>
        <p:spPr>
          <a:xfrm>
            <a:off x="3132974" y="4074759"/>
            <a:ext cx="1079086" cy="859611"/>
          </a:xfrm>
          <a:prstGeom prst="rect">
            <a:avLst/>
          </a:prstGeom>
        </p:spPr>
      </p:pic>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77" name="直接连接符 1076"/>
          <p:cNvCxnSpPr/>
          <p:nvPr/>
        </p:nvCxnSpPr>
        <p:spPr>
          <a:xfrm>
            <a:off x="4025900" y="-1"/>
            <a:ext cx="0" cy="6858001"/>
          </a:xfrm>
          <a:prstGeom prst="line">
            <a:avLst/>
          </a:prstGeom>
          <a:ln w="508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078" name="直接连接符 1077"/>
          <p:cNvCxnSpPr/>
          <p:nvPr/>
        </p:nvCxnSpPr>
        <p:spPr>
          <a:xfrm>
            <a:off x="8128000" y="-1"/>
            <a:ext cx="0" cy="6858001"/>
          </a:xfrm>
          <a:prstGeom prst="line">
            <a:avLst/>
          </a:prstGeom>
          <a:ln w="508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nvGrpSpPr>
          <p:cNvPr id="1106" name="组合 1105"/>
          <p:cNvGrpSpPr/>
          <p:nvPr/>
        </p:nvGrpSpPr>
        <p:grpSpPr>
          <a:xfrm>
            <a:off x="4810135" y="2038350"/>
            <a:ext cx="2800329" cy="4074220"/>
            <a:chOff x="4810135" y="1905000"/>
            <a:chExt cx="2800329" cy="4074220"/>
          </a:xfrm>
        </p:grpSpPr>
        <p:pic>
          <p:nvPicPr>
            <p:cNvPr id="4098"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26017" r="26017"/>
            <a:stretch>
              <a:fillRect/>
            </a:stretch>
          </p:blipFill>
          <p:spPr bwMode="auto">
            <a:xfrm>
              <a:off x="6565908" y="1905000"/>
              <a:ext cx="781036" cy="2019121"/>
            </a:xfrm>
            <a:prstGeom prst="rect">
              <a:avLst/>
            </a:prstGeom>
            <a:noFill/>
            <a:extLst>
              <a:ext uri="{909E8E84-426E-40DD-AFC4-6F175D3DCCD1}">
                <a14:hiddenFill xmlns:a14="http://schemas.microsoft.com/office/drawing/2010/main">
                  <a:solidFill>
                    <a:srgbClr val="FFFFFF"/>
                  </a:solidFill>
                </a14:hiddenFill>
              </a:ext>
            </a:extLst>
          </p:spPr>
        </p:pic>
        <p:grpSp>
          <p:nvGrpSpPr>
            <p:cNvPr id="1097" name="组合 1096"/>
            <p:cNvGrpSpPr/>
            <p:nvPr/>
          </p:nvGrpSpPr>
          <p:grpSpPr>
            <a:xfrm>
              <a:off x="4810135" y="3147483"/>
              <a:ext cx="2800329" cy="2831737"/>
              <a:chOff x="4643444" y="2918883"/>
              <a:chExt cx="2800329" cy="2831737"/>
            </a:xfrm>
          </p:grpSpPr>
          <p:sp>
            <p:nvSpPr>
              <p:cNvPr id="1088" name="文本框 1087"/>
              <p:cNvSpPr txBox="1"/>
              <p:nvPr/>
            </p:nvSpPr>
            <p:spPr>
              <a:xfrm>
                <a:off x="4643444" y="3924479"/>
                <a:ext cx="2800329" cy="633507"/>
              </a:xfrm>
              <a:prstGeom prst="rect">
                <a:avLst/>
              </a:prstGeom>
              <a:noFill/>
            </p:spPr>
            <p:txBody>
              <a:bodyPr wrap="square" rtlCol="0">
                <a:spAutoFit/>
              </a:bodyPr>
              <a:lstStyle/>
              <a:p>
                <a:pPr>
                  <a:lnSpc>
                    <a:spcPct val="120000"/>
                  </a:lnSpc>
                </a:pPr>
                <a:r>
                  <a:rPr lang="zh-CN" altLang="en-US" sz="3200" dirty="0">
                    <a:solidFill>
                      <a:schemeClr val="bg1"/>
                    </a:solidFill>
                    <a:latin typeface="思源宋体 CN Heavy" panose="02020900000000000000" pitchFamily="18" charset="-122"/>
                    <a:ea typeface="思源宋体 CN Heavy" panose="02020900000000000000" pitchFamily="18" charset="-122"/>
                  </a:rPr>
                  <a:t>女皇帝武则天</a:t>
                </a:r>
                <a:endParaRPr lang="zh-CN" altLang="en-US" sz="3200" dirty="0">
                  <a:solidFill>
                    <a:schemeClr val="bg1"/>
                  </a:solidFill>
                  <a:latin typeface="思源宋体 CN Heavy" panose="02020900000000000000" pitchFamily="18" charset="-122"/>
                  <a:ea typeface="思源宋体 CN Heavy" panose="02020900000000000000" pitchFamily="18" charset="-122"/>
                </a:endParaRPr>
              </a:p>
            </p:txBody>
          </p:sp>
          <p:sp>
            <p:nvSpPr>
              <p:cNvPr id="1089" name="文本框 1088"/>
              <p:cNvSpPr txBox="1"/>
              <p:nvPr/>
            </p:nvSpPr>
            <p:spPr>
              <a:xfrm>
                <a:off x="4643445" y="2918883"/>
                <a:ext cx="1120760" cy="1005596"/>
              </a:xfrm>
              <a:prstGeom prst="rect">
                <a:avLst/>
              </a:prstGeom>
              <a:noFill/>
            </p:spPr>
            <p:txBody>
              <a:bodyPr wrap="square" rtlCol="0">
                <a:spAutoFit/>
              </a:bodyPr>
              <a:lstStyle/>
              <a:p>
                <a:pPr>
                  <a:lnSpc>
                    <a:spcPct val="120000"/>
                  </a:lnSpc>
                </a:pPr>
                <a:r>
                  <a:rPr lang="en-US" altLang="zh-CN" sz="5400" dirty="0">
                    <a:solidFill>
                      <a:schemeClr val="bg1"/>
                    </a:solidFill>
                    <a:latin typeface="思源宋体 CN Heavy" panose="02020900000000000000" pitchFamily="18" charset="-122"/>
                    <a:ea typeface="思源宋体 CN Heavy" panose="02020900000000000000" pitchFamily="18" charset="-122"/>
                  </a:rPr>
                  <a:t>02</a:t>
                </a:r>
                <a:endParaRPr lang="zh-CN" altLang="en-US" sz="5400" dirty="0">
                  <a:solidFill>
                    <a:schemeClr val="bg1"/>
                  </a:solidFill>
                  <a:latin typeface="思源宋体 CN Heavy" panose="02020900000000000000" pitchFamily="18" charset="-122"/>
                  <a:ea typeface="思源宋体 CN Heavy" panose="02020900000000000000" pitchFamily="18" charset="-122"/>
                </a:endParaRPr>
              </a:p>
            </p:txBody>
          </p:sp>
          <p:sp>
            <p:nvSpPr>
              <p:cNvPr id="1090" name="文本框 1089"/>
              <p:cNvSpPr txBox="1"/>
              <p:nvPr/>
            </p:nvSpPr>
            <p:spPr>
              <a:xfrm>
                <a:off x="4643444" y="4645894"/>
                <a:ext cx="1120760" cy="1104726"/>
              </a:xfrm>
              <a:prstGeom prst="rect">
                <a:avLst/>
              </a:prstGeom>
              <a:noFill/>
            </p:spPr>
            <p:txBody>
              <a:bodyPr wrap="square" rtlCol="0">
                <a:spAutoFit/>
              </a:bodyPr>
              <a:lstStyle/>
              <a:p>
                <a:pPr>
                  <a:lnSpc>
                    <a:spcPct val="120000"/>
                  </a:lnSpc>
                </a:pP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NV HUANG DI WU ZE TIAN</a:t>
                </a:r>
                <a:endPar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grpSp>
      </p:grpSp>
      <p:grpSp>
        <p:nvGrpSpPr>
          <p:cNvPr id="1105" name="组合 1104"/>
          <p:cNvGrpSpPr/>
          <p:nvPr/>
        </p:nvGrpSpPr>
        <p:grpSpPr>
          <a:xfrm>
            <a:off x="8615373" y="2038350"/>
            <a:ext cx="3097189" cy="4074220"/>
            <a:chOff x="8615373" y="1905000"/>
            <a:chExt cx="3097189" cy="4074220"/>
          </a:xfrm>
        </p:grpSpPr>
        <p:pic>
          <p:nvPicPr>
            <p:cNvPr id="110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6664" t="27038" r="34686" b="641"/>
            <a:stretch>
              <a:fillRect/>
            </a:stretch>
          </p:blipFill>
          <p:spPr bwMode="auto">
            <a:xfrm>
              <a:off x="10599745" y="1905000"/>
              <a:ext cx="781037" cy="2019121"/>
            </a:xfrm>
            <a:prstGeom prst="rect">
              <a:avLst/>
            </a:prstGeom>
            <a:noFill/>
            <a:extLst>
              <a:ext uri="{909E8E84-426E-40DD-AFC4-6F175D3DCCD1}">
                <a14:hiddenFill xmlns:a14="http://schemas.microsoft.com/office/drawing/2010/main">
                  <a:solidFill>
                    <a:srgbClr val="FFFFFF"/>
                  </a:solidFill>
                </a14:hiddenFill>
              </a:ext>
            </a:extLst>
          </p:spPr>
        </p:pic>
        <p:grpSp>
          <p:nvGrpSpPr>
            <p:cNvPr id="1096" name="组合 1095"/>
            <p:cNvGrpSpPr/>
            <p:nvPr/>
          </p:nvGrpSpPr>
          <p:grpSpPr>
            <a:xfrm>
              <a:off x="8615373" y="3147483"/>
              <a:ext cx="3097189" cy="2831737"/>
              <a:chOff x="8448681" y="2918883"/>
              <a:chExt cx="3097189" cy="2831737"/>
            </a:xfrm>
          </p:grpSpPr>
          <p:sp>
            <p:nvSpPr>
              <p:cNvPr id="1093" name="文本框 1092"/>
              <p:cNvSpPr txBox="1"/>
              <p:nvPr/>
            </p:nvSpPr>
            <p:spPr>
              <a:xfrm>
                <a:off x="8448681" y="3924479"/>
                <a:ext cx="3097189" cy="658642"/>
              </a:xfrm>
              <a:prstGeom prst="rect">
                <a:avLst/>
              </a:prstGeom>
              <a:noFill/>
            </p:spPr>
            <p:txBody>
              <a:bodyPr wrap="square" rtlCol="0">
                <a:spAutoFit/>
              </a:bodyPr>
              <a:lstStyle/>
              <a:p>
                <a:pPr algn="dist">
                  <a:lnSpc>
                    <a:spcPct val="120000"/>
                  </a:lnSpc>
                </a:pPr>
                <a:r>
                  <a:rPr lang="zh-CN" altLang="en-US" sz="3200" dirty="0">
                    <a:solidFill>
                      <a:schemeClr val="bg1"/>
                    </a:solidFill>
                    <a:latin typeface="思源宋体 CN Heavy" panose="02020900000000000000" pitchFamily="18" charset="-122"/>
                    <a:ea typeface="思源宋体 CN Heavy" panose="02020900000000000000" pitchFamily="18" charset="-122"/>
                  </a:rPr>
                  <a:t>「开元盛世」</a:t>
                </a:r>
                <a:endParaRPr lang="zh-CN" altLang="en-US" sz="3200" dirty="0">
                  <a:solidFill>
                    <a:schemeClr val="bg1"/>
                  </a:solidFill>
                  <a:latin typeface="思源宋体 CN Heavy" panose="02020900000000000000" pitchFamily="18" charset="-122"/>
                  <a:ea typeface="思源宋体 CN Heavy" panose="02020900000000000000" pitchFamily="18" charset="-122"/>
                </a:endParaRPr>
              </a:p>
            </p:txBody>
          </p:sp>
          <p:sp>
            <p:nvSpPr>
              <p:cNvPr id="1094" name="文本框 1093"/>
              <p:cNvSpPr txBox="1"/>
              <p:nvPr/>
            </p:nvSpPr>
            <p:spPr>
              <a:xfrm>
                <a:off x="8677282" y="2918883"/>
                <a:ext cx="1120760" cy="1005596"/>
              </a:xfrm>
              <a:prstGeom prst="rect">
                <a:avLst/>
              </a:prstGeom>
              <a:noFill/>
            </p:spPr>
            <p:txBody>
              <a:bodyPr wrap="square" rtlCol="0">
                <a:spAutoFit/>
              </a:bodyPr>
              <a:lstStyle/>
              <a:p>
                <a:pPr>
                  <a:lnSpc>
                    <a:spcPct val="120000"/>
                  </a:lnSpc>
                </a:pPr>
                <a:r>
                  <a:rPr lang="en-US" altLang="zh-CN" sz="5400" dirty="0">
                    <a:solidFill>
                      <a:schemeClr val="bg1"/>
                    </a:solidFill>
                    <a:latin typeface="思源宋体 CN Heavy" panose="02020900000000000000" pitchFamily="18" charset="-122"/>
                    <a:ea typeface="思源宋体 CN Heavy" panose="02020900000000000000" pitchFamily="18" charset="-122"/>
                  </a:rPr>
                  <a:t>03</a:t>
                </a:r>
                <a:endParaRPr lang="zh-CN" altLang="en-US" sz="5400" dirty="0">
                  <a:solidFill>
                    <a:schemeClr val="bg1"/>
                  </a:solidFill>
                  <a:latin typeface="思源宋体 CN Heavy" panose="02020900000000000000" pitchFamily="18" charset="-122"/>
                  <a:ea typeface="思源宋体 CN Heavy" panose="02020900000000000000" pitchFamily="18" charset="-122"/>
                </a:endParaRPr>
              </a:p>
            </p:txBody>
          </p:sp>
          <p:sp>
            <p:nvSpPr>
              <p:cNvPr id="1095" name="文本框 1094"/>
              <p:cNvSpPr txBox="1"/>
              <p:nvPr/>
            </p:nvSpPr>
            <p:spPr>
              <a:xfrm>
                <a:off x="8677281" y="4645894"/>
                <a:ext cx="981069" cy="1104726"/>
              </a:xfrm>
              <a:prstGeom prst="rect">
                <a:avLst/>
              </a:prstGeom>
              <a:noFill/>
            </p:spPr>
            <p:txBody>
              <a:bodyPr wrap="square" rtlCol="0">
                <a:spAutoFit/>
              </a:bodyPr>
              <a:lstStyle/>
              <a:p>
                <a:pPr>
                  <a:lnSpc>
                    <a:spcPct val="120000"/>
                  </a:lnSpc>
                </a:pP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KAI</a:t>
                </a:r>
                <a:r>
                  <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 </a:t>
                </a: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YUAN</a:t>
                </a:r>
                <a:r>
                  <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 </a:t>
                </a: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SHENG</a:t>
                </a:r>
                <a:r>
                  <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 </a:t>
                </a: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SHI</a:t>
                </a:r>
                <a:endPar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grpSp>
      </p:grpSp>
      <p:sp>
        <p:nvSpPr>
          <p:cNvPr id="1111" name="矩形 1110"/>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2" name="文本框 1111"/>
          <p:cNvSpPr txBox="1"/>
          <p:nvPr/>
        </p:nvSpPr>
        <p:spPr>
          <a:xfrm>
            <a:off x="514350" y="764480"/>
            <a:ext cx="2833675" cy="523220"/>
          </a:xfrm>
          <a:prstGeom prst="rect">
            <a:avLst/>
          </a:prstGeom>
          <a:noFill/>
        </p:spPr>
        <p:txBody>
          <a:bodyPr wrap="square" rtlCol="0">
            <a:spAutoFit/>
          </a:bodyPr>
          <a:lstStyle/>
          <a:p>
            <a:pPr algn="dist"/>
            <a:r>
              <a:rPr lang="en-US" altLang="zh-CN" sz="2800" dirty="0">
                <a:solidFill>
                  <a:srgbClr val="F3C95C"/>
                </a:solidFill>
                <a:latin typeface="思源宋体 CN Heavy" panose="02020900000000000000" pitchFamily="18" charset="-122"/>
                <a:ea typeface="思源宋体 CN Heavy" panose="02020900000000000000" pitchFamily="18" charset="-122"/>
              </a:rPr>
              <a:t>CONTENT</a:t>
            </a:r>
            <a:endParaRPr lang="zh-CN" altLang="en-US" sz="2800" dirty="0">
              <a:solidFill>
                <a:srgbClr val="F3C95C"/>
              </a:solidFill>
              <a:latin typeface="思源宋体 CN Heavy" panose="02020900000000000000" pitchFamily="18" charset="-122"/>
              <a:ea typeface="思源宋体 CN Heavy" panose="02020900000000000000" pitchFamily="18" charset="-122"/>
            </a:endParaRPr>
          </a:p>
        </p:txBody>
      </p:sp>
      <p:grpSp>
        <p:nvGrpSpPr>
          <p:cNvPr id="1107" name="组合 1106"/>
          <p:cNvGrpSpPr/>
          <p:nvPr/>
        </p:nvGrpSpPr>
        <p:grpSpPr>
          <a:xfrm>
            <a:off x="550073" y="2056254"/>
            <a:ext cx="3026554" cy="4056316"/>
            <a:chOff x="550073" y="1922904"/>
            <a:chExt cx="3026554" cy="4056316"/>
          </a:xfrm>
        </p:grpSpPr>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0560" t="10645" r="33570" b="15678"/>
            <a:stretch>
              <a:fillRect/>
            </a:stretch>
          </p:blipFill>
          <p:spPr bwMode="auto">
            <a:xfrm>
              <a:off x="2532069" y="1922904"/>
              <a:ext cx="785796" cy="2019121"/>
            </a:xfrm>
            <a:prstGeom prst="rect">
              <a:avLst/>
            </a:prstGeom>
            <a:noFill/>
            <a:extLst>
              <a:ext uri="{909E8E84-426E-40DD-AFC4-6F175D3DCCD1}">
                <a14:hiddenFill xmlns:a14="http://schemas.microsoft.com/office/drawing/2010/main">
                  <a:solidFill>
                    <a:srgbClr val="FFFFFF"/>
                  </a:solidFill>
                </a14:hiddenFill>
              </a:ext>
            </a:extLst>
          </p:spPr>
        </p:pic>
        <p:grpSp>
          <p:nvGrpSpPr>
            <p:cNvPr id="1087" name="组合 1086"/>
            <p:cNvGrpSpPr/>
            <p:nvPr/>
          </p:nvGrpSpPr>
          <p:grpSpPr>
            <a:xfrm>
              <a:off x="550073" y="3147483"/>
              <a:ext cx="3026554" cy="2831737"/>
              <a:chOff x="550073" y="3147483"/>
              <a:chExt cx="3026554" cy="2831737"/>
            </a:xfrm>
          </p:grpSpPr>
          <p:grpSp>
            <p:nvGrpSpPr>
              <p:cNvPr id="1098" name="组合 1097"/>
              <p:cNvGrpSpPr/>
              <p:nvPr/>
            </p:nvGrpSpPr>
            <p:grpSpPr>
              <a:xfrm>
                <a:off x="776299" y="3147483"/>
                <a:ext cx="2800328" cy="2831737"/>
                <a:chOff x="609607" y="2918883"/>
                <a:chExt cx="2800328" cy="2831737"/>
              </a:xfrm>
            </p:grpSpPr>
            <p:sp>
              <p:nvSpPr>
                <p:cNvPr id="1082" name="文本框 1081"/>
                <p:cNvSpPr txBox="1"/>
                <p:nvPr/>
              </p:nvSpPr>
              <p:spPr>
                <a:xfrm>
                  <a:off x="609607" y="3924479"/>
                  <a:ext cx="2800328" cy="633507"/>
                </a:xfrm>
                <a:prstGeom prst="rect">
                  <a:avLst/>
                </a:prstGeom>
                <a:noFill/>
              </p:spPr>
              <p:txBody>
                <a:bodyPr wrap="square" rtlCol="0">
                  <a:spAutoFit/>
                </a:bodyPr>
                <a:lstStyle/>
                <a:p>
                  <a:pPr>
                    <a:lnSpc>
                      <a:spcPct val="120000"/>
                    </a:lnSpc>
                  </a:pPr>
                  <a:r>
                    <a:rPr lang="zh-CN" altLang="en-US" sz="3200" dirty="0">
                      <a:solidFill>
                        <a:schemeClr val="bg1"/>
                      </a:solidFill>
                      <a:latin typeface="思源宋体 CN Heavy" panose="02020900000000000000" pitchFamily="18" charset="-122"/>
                      <a:ea typeface="思源宋体 CN Heavy" panose="02020900000000000000" pitchFamily="18" charset="-122"/>
                    </a:rPr>
                    <a:t>唐朝的建立与</a:t>
                  </a:r>
                  <a:endParaRPr lang="zh-CN" altLang="en-US" sz="3200" dirty="0">
                    <a:solidFill>
                      <a:schemeClr val="bg1"/>
                    </a:solidFill>
                    <a:latin typeface="思源宋体 CN Heavy" panose="02020900000000000000" pitchFamily="18" charset="-122"/>
                    <a:ea typeface="思源宋体 CN Heavy" panose="02020900000000000000" pitchFamily="18" charset="-122"/>
                  </a:endParaRPr>
                </a:p>
              </p:txBody>
            </p:sp>
            <p:sp>
              <p:nvSpPr>
                <p:cNvPr id="1083" name="文本框 1082"/>
                <p:cNvSpPr txBox="1"/>
                <p:nvPr/>
              </p:nvSpPr>
              <p:spPr>
                <a:xfrm>
                  <a:off x="609607" y="2918883"/>
                  <a:ext cx="1120760" cy="1005596"/>
                </a:xfrm>
                <a:prstGeom prst="rect">
                  <a:avLst/>
                </a:prstGeom>
                <a:noFill/>
              </p:spPr>
              <p:txBody>
                <a:bodyPr wrap="square" rtlCol="0">
                  <a:spAutoFit/>
                </a:bodyPr>
                <a:lstStyle/>
                <a:p>
                  <a:pPr>
                    <a:lnSpc>
                      <a:spcPct val="120000"/>
                    </a:lnSpc>
                  </a:pPr>
                  <a:r>
                    <a:rPr lang="en-US" altLang="zh-CN" sz="5400" dirty="0">
                      <a:solidFill>
                        <a:schemeClr val="bg1"/>
                      </a:solidFill>
                      <a:latin typeface="思源宋体 CN Heavy" panose="02020900000000000000" pitchFamily="18" charset="-122"/>
                      <a:ea typeface="思源宋体 CN Heavy" panose="02020900000000000000" pitchFamily="18" charset="-122"/>
                    </a:rPr>
                    <a:t>01</a:t>
                  </a:r>
                  <a:endParaRPr lang="zh-CN" altLang="en-US" sz="5400" dirty="0">
                    <a:solidFill>
                      <a:schemeClr val="bg1"/>
                    </a:solidFill>
                    <a:latin typeface="思源宋体 CN Heavy" panose="02020900000000000000" pitchFamily="18" charset="-122"/>
                    <a:ea typeface="思源宋体 CN Heavy" panose="02020900000000000000" pitchFamily="18" charset="-122"/>
                  </a:endParaRPr>
                </a:p>
              </p:txBody>
            </p:sp>
            <p:sp>
              <p:nvSpPr>
                <p:cNvPr id="1084" name="文本框 1083"/>
                <p:cNvSpPr txBox="1"/>
                <p:nvPr/>
              </p:nvSpPr>
              <p:spPr>
                <a:xfrm>
                  <a:off x="609607" y="5162959"/>
                  <a:ext cx="2533644" cy="587661"/>
                </a:xfrm>
                <a:prstGeom prst="rect">
                  <a:avLst/>
                </a:prstGeom>
                <a:noFill/>
              </p:spPr>
              <p:txBody>
                <a:bodyPr wrap="square" rtlCol="0">
                  <a:spAutoFit/>
                </a:bodyPr>
                <a:lstStyle/>
                <a:p>
                  <a:pPr>
                    <a:lnSpc>
                      <a:spcPct val="120000"/>
                    </a:lnSpc>
                  </a:pPr>
                  <a:r>
                    <a:rPr lang="en-US" altLang="zh-CN" sz="1400" dirty="0">
                      <a:solidFill>
                        <a:schemeClr val="tx1">
                          <a:lumMod val="50000"/>
                          <a:lumOff val="50000"/>
                        </a:schemeClr>
                      </a:solidFill>
                      <a:latin typeface="思源宋体 CN Heavy" panose="02020900000000000000" pitchFamily="18" charset="-122"/>
                      <a:ea typeface="思源宋体 CN Heavy" panose="02020900000000000000" pitchFamily="18" charset="-122"/>
                    </a:rPr>
                    <a:t>TANG CHAO JIAN LI YU ZHEN GUAN ZHI </a:t>
                  </a:r>
                  <a:r>
                    <a:rPr lang="en-US" altLang="zh-CN" sz="1400" dirty="0" err="1">
                      <a:solidFill>
                        <a:schemeClr val="tx1">
                          <a:lumMod val="50000"/>
                          <a:lumOff val="50000"/>
                        </a:schemeClr>
                      </a:solidFill>
                      <a:latin typeface="思源宋体 CN Heavy" panose="02020900000000000000" pitchFamily="18" charset="-122"/>
                      <a:ea typeface="思源宋体 CN Heavy" panose="02020900000000000000" pitchFamily="18" charset="-122"/>
                    </a:rPr>
                    <a:t>ZHI</a:t>
                  </a:r>
                  <a:endParaRPr lang="zh-CN" altLang="en-US" sz="14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grpSp>
          <p:sp>
            <p:nvSpPr>
              <p:cNvPr id="1086" name="文本框 1085"/>
              <p:cNvSpPr txBox="1"/>
              <p:nvPr/>
            </p:nvSpPr>
            <p:spPr>
              <a:xfrm>
                <a:off x="550073" y="4653429"/>
                <a:ext cx="2800328" cy="633507"/>
              </a:xfrm>
              <a:prstGeom prst="rect">
                <a:avLst/>
              </a:prstGeom>
              <a:noFill/>
            </p:spPr>
            <p:txBody>
              <a:bodyPr wrap="square" rtlCol="0">
                <a:spAutoFit/>
              </a:bodyPr>
              <a:lstStyle/>
              <a:p>
                <a:pPr algn="just">
                  <a:lnSpc>
                    <a:spcPct val="120000"/>
                  </a:lnSpc>
                </a:pPr>
                <a:r>
                  <a:rPr lang="zh-CN" altLang="en-US" sz="3200" dirty="0">
                    <a:solidFill>
                      <a:schemeClr val="bg1"/>
                    </a:solidFill>
                    <a:latin typeface="思源宋体 CN Heavy" panose="02020900000000000000" pitchFamily="18" charset="-122"/>
                    <a:ea typeface="思源宋体 CN Heavy" panose="02020900000000000000" pitchFamily="18" charset="-122"/>
                  </a:rPr>
                  <a:t>「贞观之治」</a:t>
                </a:r>
                <a:endParaRPr lang="zh-CN" altLang="en-US" sz="3200" dirty="0">
                  <a:solidFill>
                    <a:schemeClr val="bg1"/>
                  </a:solidFill>
                  <a:latin typeface="思源宋体 CN Heavy" panose="02020900000000000000" pitchFamily="18" charset="-122"/>
                  <a:ea typeface="思源宋体 CN Heavy" panose="02020900000000000000" pitchFamily="18" charset="-122"/>
                </a:endParaRPr>
              </a:p>
            </p:txBody>
          </p:sp>
        </p:grpSp>
      </p:grpSp>
      <p:pic>
        <p:nvPicPr>
          <p:cNvPr id="1091" name="图片 1090" descr="图片包含 物体, 游戏机, 灯光&#10;&#10;描述已自动生成"/>
          <p:cNvPicPr>
            <a:picLocks noChangeAspect="1"/>
          </p:cNvPicPr>
          <p:nvPr/>
        </p:nvPicPr>
        <p:blipFill rotWithShape="1">
          <a:blip r:embed="rId4">
            <a:extLst>
              <a:ext uri="{BEBA8EAE-BF5A-486C-A8C5-ECC9F3942E4B}">
                <a14:imgProps xmlns:a14="http://schemas.microsoft.com/office/drawing/2010/main">
                  <a14:imgLayer r:embed="rId5">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7305929" y="-389850"/>
            <a:ext cx="1538044" cy="1453581"/>
          </a:xfrm>
          <a:prstGeom prst="rect">
            <a:avLst/>
          </a:prstGeom>
        </p:spPr>
      </p:pic>
      <p:pic>
        <p:nvPicPr>
          <p:cNvPr id="1092" name="图片 1091" descr="图片包含 物体, 游戏机, 灯光&#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8853618" y="1020601"/>
            <a:ext cx="781036" cy="738145"/>
          </a:xfrm>
          <a:prstGeom prst="rect">
            <a:avLst/>
          </a:prstGeom>
        </p:spPr>
      </p:pic>
      <p:pic>
        <p:nvPicPr>
          <p:cNvPr id="1099" name="图片 1098" descr="图片包含 物体, 游戏机, 灯光&#10;&#10;描述已自动生成"/>
          <p:cNvPicPr>
            <a:picLocks noChangeAspect="1"/>
          </p:cNvPicPr>
          <p:nvPr/>
        </p:nvPicPr>
        <p:blipFill rotWithShape="1">
          <a:blip r:embed="rId6">
            <a:extLst>
              <a:ext uri="{BEBA8EAE-BF5A-486C-A8C5-ECC9F3942E4B}">
                <a14:imgProps xmlns:a14="http://schemas.microsoft.com/office/drawing/2010/main">
                  <a14:imgLayer r:embed="rId7">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8018096" y="1905000"/>
            <a:ext cx="670318" cy="633507"/>
          </a:xfrm>
          <a:prstGeom prst="rect">
            <a:avLst/>
          </a:prstGeom>
        </p:spPr>
      </p:pic>
      <p:sp>
        <p:nvSpPr>
          <p:cNvPr id="1100" name="文本框 1099"/>
          <p:cNvSpPr txBox="1"/>
          <p:nvPr/>
        </p:nvSpPr>
        <p:spPr>
          <a:xfrm>
            <a:off x="4265520" y="131385"/>
            <a:ext cx="400110" cy="1599808"/>
          </a:xfrm>
          <a:prstGeom prst="rect">
            <a:avLst/>
          </a:prstGeom>
          <a:noFill/>
        </p:spPr>
        <p:txBody>
          <a:bodyPr vert="eaVert" wrap="square" rtlCol="0">
            <a:spAutoFit/>
          </a:bodyPr>
          <a:lstStyle/>
          <a:p>
            <a:pPr algn="dist"/>
            <a:r>
              <a:rPr lang="zh-CN" altLang="en-US" sz="1400" dirty="0">
                <a:solidFill>
                  <a:schemeClr val="bg1">
                    <a:lumMod val="75000"/>
                    <a:alpha val="70000"/>
                  </a:schemeClr>
                </a:solidFill>
                <a:latin typeface="思源宋体 CN Heavy" panose="02020900000000000000" pitchFamily="18" charset="-122"/>
                <a:ea typeface="思源宋体 CN Heavy" panose="02020900000000000000" pitchFamily="18" charset="-122"/>
              </a:rPr>
              <a:t>七年级历史下册</a:t>
            </a:r>
            <a:endParaRPr lang="zh-CN" altLang="en-US" sz="1400" dirty="0">
              <a:solidFill>
                <a:schemeClr val="bg1">
                  <a:lumMod val="75000"/>
                  <a:alpha val="70000"/>
                </a:schemeClr>
              </a:solidFill>
              <a:latin typeface="思源宋体 CN Heavy" panose="02020900000000000000" pitchFamily="18" charset="-122"/>
              <a:ea typeface="思源宋体 CN Heavy" panose="02020900000000000000" pitchFamily="18" charset="-122"/>
            </a:endParaRPr>
          </a:p>
        </p:txBody>
      </p:sp>
      <p:sp>
        <p:nvSpPr>
          <p:cNvPr id="1103" name="文本框 1102"/>
          <p:cNvSpPr txBox="1"/>
          <p:nvPr/>
        </p:nvSpPr>
        <p:spPr>
          <a:xfrm>
            <a:off x="4265520" y="2237221"/>
            <a:ext cx="400110" cy="2383555"/>
          </a:xfrm>
          <a:prstGeom prst="rect">
            <a:avLst/>
          </a:prstGeom>
          <a:noFill/>
        </p:spPr>
        <p:txBody>
          <a:bodyPr vert="eaVert" wrap="square" rtlCol="0">
            <a:spAutoFit/>
          </a:bodyPr>
          <a:lstStyle/>
          <a:p>
            <a:pPr algn="dist"/>
            <a:r>
              <a:rPr lang="zh-CN" altLang="en-US" sz="1400" dirty="0">
                <a:solidFill>
                  <a:schemeClr val="bg1">
                    <a:lumMod val="75000"/>
                    <a:alpha val="70000"/>
                  </a:schemeClr>
                </a:solidFill>
                <a:latin typeface="思源宋体 CN Heavy" panose="02020900000000000000" pitchFamily="18" charset="-122"/>
                <a:ea typeface="思源宋体 CN Heavy" panose="02020900000000000000" pitchFamily="18" charset="-122"/>
              </a:rPr>
              <a:t>从贞观之治到开元盛世</a:t>
            </a:r>
            <a:endParaRPr lang="zh-CN" altLang="en-US" sz="1400" dirty="0">
              <a:solidFill>
                <a:schemeClr val="bg1">
                  <a:lumMod val="75000"/>
                  <a:alpha val="70000"/>
                </a:schemeClr>
              </a:solidFill>
              <a:latin typeface="思源宋体 CN Heavy" panose="02020900000000000000" pitchFamily="18" charset="-122"/>
              <a:ea typeface="思源宋体 CN Heavy" panose="02020900000000000000" pitchFamily="18" charset="-122"/>
            </a:endParaRPr>
          </a:p>
        </p:txBody>
      </p:sp>
      <p:sp>
        <p:nvSpPr>
          <p:cNvPr id="2" name="文本框 1"/>
          <p:cNvSpPr txBox="1"/>
          <p:nvPr/>
        </p:nvSpPr>
        <p:spPr>
          <a:xfrm>
            <a:off x="7617986" y="3356786"/>
            <a:ext cx="400110" cy="3493491"/>
          </a:xfrm>
          <a:prstGeom prst="rect">
            <a:avLst/>
          </a:prstGeom>
          <a:noFill/>
        </p:spPr>
        <p:txBody>
          <a:bodyPr vert="eaVert" wrap="square" rtlCol="0">
            <a:spAutoFit/>
          </a:bodyPr>
          <a:lstStyle>
            <a:defPPr>
              <a:defRPr lang="zh-CN"/>
            </a:defPPr>
            <a:lvl1pPr algn="ctr">
              <a:defRPr sz="1600">
                <a:solidFill>
                  <a:schemeClr val="bg1">
                    <a:lumMod val="75000"/>
                    <a:alpha val="70000"/>
                  </a:schemeClr>
                </a:solidFill>
                <a:latin typeface="思源宋体 CN Heavy" panose="02020900000000000000" pitchFamily="18" charset="-122"/>
                <a:ea typeface="思源宋体 CN Heavy" panose="02020900000000000000" pitchFamily="18" charset="-122"/>
              </a:defRPr>
            </a:lvl1pPr>
          </a:lstStyle>
          <a:p>
            <a:pPr algn="dist"/>
            <a:r>
              <a:rPr lang="zh-CN" altLang="en-US" sz="1400" dirty="0"/>
              <a:t>隋唐时期  繁荣与开放的时代</a:t>
            </a:r>
            <a:endParaRPr lang="zh-CN" altLang="en-US" sz="1400" dirty="0"/>
          </a:p>
        </p:txBody>
      </p:sp>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 y="238098"/>
            <a:ext cx="1711382" cy="3209961"/>
            <a:chOff x="-1" y="238098"/>
            <a:chExt cx="1711382" cy="3209961"/>
          </a:xfrm>
        </p:grpSpPr>
        <p:sp>
          <p:nvSpPr>
            <p:cNvPr id="5" name="矩形 4"/>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2199" y="238098"/>
              <a:ext cx="615553" cy="2457468"/>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唐朝的建立与</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 name="文本框 6"/>
            <p:cNvSpPr txBox="1"/>
            <p:nvPr/>
          </p:nvSpPr>
          <p:spPr>
            <a:xfrm>
              <a:off x="1009650" y="990591"/>
              <a:ext cx="701731" cy="2457468"/>
            </a:xfrm>
            <a:prstGeom prst="rect">
              <a:avLst/>
            </a:prstGeom>
            <a:noFill/>
          </p:spPr>
          <p:txBody>
            <a:bodyPr vert="eaVert" wrap="square" rtlCol="0">
              <a:spAutoFit/>
            </a:bodyPr>
            <a:lstStyle/>
            <a:p>
              <a:pPr algn="just">
                <a:lnSpc>
                  <a:spcPct val="120000"/>
                </a:lnSpc>
              </a:pP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「贞观之治」</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20" name="组合 19"/>
          <p:cNvGrpSpPr/>
          <p:nvPr/>
        </p:nvGrpSpPr>
        <p:grpSpPr>
          <a:xfrm>
            <a:off x="4124345" y="0"/>
            <a:ext cx="2478906" cy="5314544"/>
            <a:chOff x="4124345" y="0"/>
            <a:chExt cx="2478906" cy="5314544"/>
          </a:xfrm>
        </p:grpSpPr>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93426" y="0"/>
              <a:ext cx="2409825" cy="4901339"/>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p:cNvSpPr txBox="1"/>
            <p:nvPr/>
          </p:nvSpPr>
          <p:spPr>
            <a:xfrm>
              <a:off x="4124345" y="4914434"/>
              <a:ext cx="1857355" cy="400110"/>
            </a:xfrm>
            <a:prstGeom prst="rect">
              <a:avLst/>
            </a:prstGeom>
            <a:noFill/>
          </p:spPr>
          <p:txBody>
            <a:bodyPr wrap="square" rtlCol="0">
              <a:spAutoFit/>
            </a:bodyPr>
            <a:lstStyle/>
            <a:p>
              <a:r>
                <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rPr>
                <a:t>唐高祖</a:t>
              </a:r>
              <a:r>
                <a:rPr lang="en-US" altLang="zh-CN" sz="2000" dirty="0">
                  <a:solidFill>
                    <a:schemeClr val="tx1">
                      <a:lumMod val="50000"/>
                      <a:lumOff val="50000"/>
                    </a:schemeClr>
                  </a:solidFill>
                  <a:latin typeface="思源宋体 CN Heavy" panose="02020900000000000000" pitchFamily="18" charset="-122"/>
                  <a:ea typeface="思源宋体 CN Heavy" panose="02020900000000000000" pitchFamily="18" charset="-122"/>
                </a:rPr>
                <a:t>-</a:t>
              </a:r>
              <a:r>
                <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rPr>
                <a:t>李渊</a:t>
              </a:r>
              <a:endPar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grpSp>
      <p:grpSp>
        <p:nvGrpSpPr>
          <p:cNvPr id="23" name="组合 22"/>
          <p:cNvGrpSpPr/>
          <p:nvPr/>
        </p:nvGrpSpPr>
        <p:grpSpPr>
          <a:xfrm>
            <a:off x="6736601" y="0"/>
            <a:ext cx="5455399" cy="5314544"/>
            <a:chOff x="6736601" y="0"/>
            <a:chExt cx="5455399" cy="5314544"/>
          </a:xfrm>
        </p:grpSpPr>
        <p:pic>
          <p:nvPicPr>
            <p:cNvPr id="2" name="Picture 2" descr="SC02"/>
            <p:cNvPicPr>
              <a:picLocks noChangeAspect="1"/>
            </p:cNvPicPr>
            <p:nvPr/>
          </p:nvPicPr>
          <p:blipFill rotWithShape="1">
            <a:blip r:embed="rId2"/>
            <a:srcRect l="14924" t="1787" r="2921" b="3246"/>
            <a:stretch>
              <a:fillRect/>
            </a:stretch>
          </p:blipFill>
          <p:spPr>
            <a:xfrm>
              <a:off x="6793751" y="0"/>
              <a:ext cx="5398249" cy="4901339"/>
            </a:xfrm>
            <a:prstGeom prst="rect">
              <a:avLst/>
            </a:prstGeom>
            <a:noFill/>
            <a:ln w="9525">
              <a:noFill/>
            </a:ln>
          </p:spPr>
        </p:pic>
        <p:sp>
          <p:nvSpPr>
            <p:cNvPr id="39" name="文本框 38"/>
            <p:cNvSpPr txBox="1"/>
            <p:nvPr/>
          </p:nvSpPr>
          <p:spPr>
            <a:xfrm>
              <a:off x="6736601" y="4914434"/>
              <a:ext cx="1857355" cy="400110"/>
            </a:xfrm>
            <a:prstGeom prst="rect">
              <a:avLst/>
            </a:prstGeom>
            <a:noFill/>
          </p:spPr>
          <p:txBody>
            <a:bodyPr wrap="square" rtlCol="0">
              <a:spAutoFit/>
            </a:bodyPr>
            <a:lstStyle/>
            <a:p>
              <a:r>
                <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rPr>
                <a:t>隋末农民起义</a:t>
              </a:r>
              <a:endParaRPr lang="zh-CN" altLang="en-US" sz="2000" dirty="0">
                <a:solidFill>
                  <a:schemeClr val="tx1">
                    <a:lumMod val="50000"/>
                    <a:lumOff val="50000"/>
                  </a:schemeClr>
                </a:solidFill>
                <a:latin typeface="思源宋体 CN Heavy" panose="02020900000000000000" pitchFamily="18" charset="-122"/>
                <a:ea typeface="思源宋体 CN Heavy" panose="02020900000000000000" pitchFamily="18" charset="-122"/>
              </a:endParaRPr>
            </a:p>
          </p:txBody>
        </p:sp>
      </p:grpSp>
      <p:grpSp>
        <p:nvGrpSpPr>
          <p:cNvPr id="49" name="组合 48"/>
          <p:cNvGrpSpPr/>
          <p:nvPr/>
        </p:nvGrpSpPr>
        <p:grpSpPr>
          <a:xfrm>
            <a:off x="1949821" y="667170"/>
            <a:ext cx="1240962" cy="5523660"/>
            <a:chOff x="1949821" y="898720"/>
            <a:chExt cx="1240962" cy="5523660"/>
          </a:xfrm>
        </p:grpSpPr>
        <p:sp>
          <p:nvSpPr>
            <p:cNvPr id="43" name="椭圆 42"/>
            <p:cNvSpPr/>
            <p:nvPr/>
          </p:nvSpPr>
          <p:spPr>
            <a:xfrm>
              <a:off x="2697780" y="5929377"/>
              <a:ext cx="493003" cy="493003"/>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1949821" y="898720"/>
              <a:ext cx="1117291" cy="5334009"/>
              <a:chOff x="9760261" y="761996"/>
              <a:chExt cx="1117291" cy="5334009"/>
            </a:xfrm>
          </p:grpSpPr>
          <p:sp>
            <p:nvSpPr>
              <p:cNvPr id="45" name="文本框 44"/>
              <p:cNvSpPr txBox="1"/>
              <p:nvPr/>
            </p:nvSpPr>
            <p:spPr>
              <a:xfrm>
                <a:off x="10138888" y="761996"/>
                <a:ext cx="738664" cy="5334009"/>
              </a:xfrm>
              <a:prstGeom prst="rect">
                <a:avLst/>
              </a:prstGeom>
              <a:noFill/>
            </p:spPr>
            <p:txBody>
              <a:bodyPr vert="eaVert" wrap="square" rtlCol="0">
                <a:spAutoFit/>
              </a:bodyPr>
              <a:lstStyle/>
              <a:p>
                <a:pPr algn="ctr"/>
                <a:r>
                  <a:rPr lang="zh-CN" altLang="en-US" sz="36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唐朝的建立 </a:t>
                </a:r>
                <a:r>
                  <a:rPr lang="en-US" altLang="zh-CN" sz="3600" dirty="0">
                    <a:solidFill>
                      <a:schemeClr val="tx1">
                        <a:lumMod val="75000"/>
                        <a:lumOff val="25000"/>
                      </a:schemeClr>
                    </a:solidFill>
                    <a:latin typeface="思源宋体 CN Heavy" panose="02020900000000000000" pitchFamily="18" charset="-122"/>
                    <a:ea typeface="思源宋体 CN Heavy" panose="02020900000000000000" pitchFamily="18" charset="-122"/>
                  </a:rPr>
                  <a:t>— </a:t>
                </a:r>
                <a:r>
                  <a:rPr lang="zh-CN" altLang="en-US" sz="3600" dirty="0">
                    <a:solidFill>
                      <a:schemeClr val="tx1">
                        <a:lumMod val="75000"/>
                        <a:lumOff val="25000"/>
                      </a:schemeClr>
                    </a:solidFill>
                    <a:latin typeface="思源宋体 CN Heavy" panose="02020900000000000000" pitchFamily="18" charset="-122"/>
                    <a:ea typeface="思源宋体 CN Heavy" panose="02020900000000000000" pitchFamily="18" charset="-122"/>
                  </a:rPr>
                  <a:t>隋朝的灭亡</a:t>
                </a:r>
                <a:endParaRPr lang="zh-CN" altLang="en-US" sz="36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rot="5400000">
                <a:off x="7257822" y="3264435"/>
                <a:ext cx="5334008" cy="329129"/>
              </a:xfrm>
              <a:prstGeom prst="rect">
                <a:avLst/>
              </a:prstGeom>
              <a:noFill/>
            </p:spPr>
            <p:txBody>
              <a:bodyPr wrap="square" rtlCol="0">
                <a:spAutoFit/>
              </a:bodyPr>
              <a:lstStyle/>
              <a:p>
                <a:pPr algn="dist">
                  <a:lnSpc>
                    <a:spcPct val="120000"/>
                  </a:lnSpc>
                </a:pP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TANG CHAO JIAN LI SUI CHAO DE MIE WANG</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grpSp>
      <p:pic>
        <p:nvPicPr>
          <p:cNvPr id="50" name="图片 49"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60000"/>
                    </a14:imgEffect>
                  </a14:imgLayer>
                </a14:imgProps>
              </a:ext>
              <a:ext uri="{28A0092B-C50C-407E-A947-70E740481C1C}">
                <a14:useLocalDpi xmlns:a14="http://schemas.microsoft.com/office/drawing/2010/main" val="0"/>
              </a:ext>
            </a:extLst>
          </a:blip>
          <a:srcRect l="42205" t="74755" r="43883" b="5522"/>
          <a:stretch>
            <a:fillRect/>
          </a:stretch>
        </p:blipFill>
        <p:spPr>
          <a:xfrm>
            <a:off x="-604693" y="5400279"/>
            <a:ext cx="2143724" cy="2025999"/>
          </a:xfrm>
          <a:prstGeom prst="rect">
            <a:avLst/>
          </a:prstGeom>
        </p:spPr>
      </p:pic>
      <p:pic>
        <p:nvPicPr>
          <p:cNvPr id="51" name="图片 50" descr="图片包含 物体, 游戏机, 灯光&#10;&#10;描述已自动生成"/>
          <p:cNvPicPr>
            <a:picLocks noChangeAspect="1"/>
          </p:cNvPicPr>
          <p:nvPr/>
        </p:nvPicPr>
        <p:blipFill rotWithShape="1">
          <a:blip r:embed="rId5">
            <a:extLst>
              <a:ext uri="{BEBA8EAE-BF5A-486C-A8C5-ECC9F3942E4B}">
                <a14:imgProps xmlns:a14="http://schemas.microsoft.com/office/drawing/2010/main">
                  <a14:imgLayer r:embed="rId6">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468108" y="4278713"/>
            <a:ext cx="781036" cy="738145"/>
          </a:xfrm>
          <a:prstGeom prst="rect">
            <a:avLst/>
          </a:prstGeom>
        </p:spPr>
      </p:pic>
      <p:sp>
        <p:nvSpPr>
          <p:cNvPr id="11" name="文本框 10"/>
          <p:cNvSpPr txBox="1"/>
          <p:nvPr/>
        </p:nvSpPr>
        <p:spPr>
          <a:xfrm>
            <a:off x="5142871" y="5728493"/>
            <a:ext cx="1088366" cy="461665"/>
          </a:xfrm>
          <a:prstGeom prst="rect">
            <a:avLst/>
          </a:prstGeom>
          <a:noFill/>
        </p:spPr>
        <p:txBody>
          <a:bodyPr wrap="square" rtlCol="0">
            <a:spAutoFit/>
          </a:bodyPr>
          <a:lstStyle/>
          <a:p>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618</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年</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3" name="组合 2"/>
          <p:cNvGrpSpPr/>
          <p:nvPr/>
        </p:nvGrpSpPr>
        <p:grpSpPr>
          <a:xfrm>
            <a:off x="4187131" y="5673575"/>
            <a:ext cx="1153723" cy="559154"/>
            <a:chOff x="4187131" y="5673575"/>
            <a:chExt cx="1153723" cy="559154"/>
          </a:xfrm>
        </p:grpSpPr>
        <p:sp>
          <p:nvSpPr>
            <p:cNvPr id="13" name="椭圆 12"/>
            <p:cNvSpPr/>
            <p:nvPr/>
          </p:nvSpPr>
          <p:spPr>
            <a:xfrm>
              <a:off x="4187131" y="5673575"/>
              <a:ext cx="535633" cy="535633"/>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252487" y="5709509"/>
              <a:ext cx="1088367" cy="523220"/>
            </a:xfrm>
            <a:prstGeom prst="rect">
              <a:avLst/>
            </a:prstGeom>
            <a:noFill/>
          </p:spPr>
          <p:txBody>
            <a:bodyPr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时</a:t>
              </a: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间</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cxnSp>
          <p:nvCxnSpPr>
            <p:cNvPr id="8" name="直接连接符 7"/>
            <p:cNvCxnSpPr/>
            <p:nvPr/>
          </p:nvCxnSpPr>
          <p:spPr>
            <a:xfrm>
              <a:off x="5123821" y="5768360"/>
              <a:ext cx="0" cy="3543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9" name="文本框 18"/>
          <p:cNvSpPr txBox="1"/>
          <p:nvPr/>
        </p:nvSpPr>
        <p:spPr>
          <a:xfrm>
            <a:off x="7436294" y="5706805"/>
            <a:ext cx="911428"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长安</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9" name="组合 8"/>
          <p:cNvGrpSpPr/>
          <p:nvPr/>
        </p:nvGrpSpPr>
        <p:grpSpPr>
          <a:xfrm>
            <a:off x="6480554" y="5651887"/>
            <a:ext cx="1165289" cy="559154"/>
            <a:chOff x="6480554" y="5651887"/>
            <a:chExt cx="1165289" cy="559154"/>
          </a:xfrm>
        </p:grpSpPr>
        <p:sp>
          <p:nvSpPr>
            <p:cNvPr id="21" name="椭圆 20"/>
            <p:cNvSpPr/>
            <p:nvPr/>
          </p:nvSpPr>
          <p:spPr>
            <a:xfrm>
              <a:off x="6480554" y="5651887"/>
              <a:ext cx="535633" cy="535633"/>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545910" y="5687821"/>
              <a:ext cx="1099933" cy="523220"/>
            </a:xfrm>
            <a:prstGeom prst="rect">
              <a:avLst/>
            </a:prstGeom>
            <a:noFill/>
          </p:spPr>
          <p:txBody>
            <a:bodyPr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都</a:t>
              </a: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城</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cxnSp>
          <p:nvCxnSpPr>
            <p:cNvPr id="10" name="直接连接符 9"/>
            <p:cNvCxnSpPr/>
            <p:nvPr/>
          </p:nvCxnSpPr>
          <p:spPr>
            <a:xfrm>
              <a:off x="7436294" y="5768360"/>
              <a:ext cx="0" cy="3543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9963793" y="5728493"/>
            <a:ext cx="1857355" cy="461665"/>
          </a:xfrm>
          <a:prstGeom prst="rect">
            <a:avLst/>
          </a:prstGeom>
          <a:noFill/>
        </p:spPr>
        <p:txBody>
          <a:bodyPr wrap="square" rtlCol="0">
            <a:spAutoFit/>
          </a:bodyPr>
          <a:lstStyle/>
          <a:p>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唐高祖</a:t>
            </a:r>
            <a:r>
              <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李渊</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nvGrpSpPr>
          <p:cNvPr id="14" name="组合 13"/>
          <p:cNvGrpSpPr/>
          <p:nvPr/>
        </p:nvGrpSpPr>
        <p:grpSpPr>
          <a:xfrm>
            <a:off x="8597038" y="5673575"/>
            <a:ext cx="1353181" cy="559154"/>
            <a:chOff x="8597038" y="5673575"/>
            <a:chExt cx="1353181" cy="559154"/>
          </a:xfrm>
        </p:grpSpPr>
        <p:sp>
          <p:nvSpPr>
            <p:cNvPr id="26" name="椭圆 25"/>
            <p:cNvSpPr/>
            <p:nvPr/>
          </p:nvSpPr>
          <p:spPr>
            <a:xfrm>
              <a:off x="8597038" y="5673575"/>
              <a:ext cx="535633" cy="535633"/>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662394" y="5709509"/>
              <a:ext cx="1287825" cy="523220"/>
            </a:xfrm>
            <a:prstGeom prst="rect">
              <a:avLst/>
            </a:prstGeom>
            <a:noFill/>
          </p:spPr>
          <p:txBody>
            <a:bodyPr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建</a:t>
              </a: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立者</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cxnSp>
          <p:nvCxnSpPr>
            <p:cNvPr id="12" name="直接连接符 11"/>
            <p:cNvCxnSpPr/>
            <p:nvPr/>
          </p:nvCxnSpPr>
          <p:spPr>
            <a:xfrm>
              <a:off x="9926934" y="5768360"/>
              <a:ext cx="0" cy="3543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766719" y="699749"/>
            <a:ext cx="1185203" cy="558210"/>
            <a:chOff x="3900678" y="1443133"/>
            <a:chExt cx="1556469" cy="733070"/>
          </a:xfrm>
          <a:solidFill>
            <a:srgbClr val="F3C95C">
              <a:alpha val="70000"/>
            </a:srgbClr>
          </a:solidFill>
        </p:grpSpPr>
        <p:sp>
          <p:nvSpPr>
            <p:cNvPr id="37" name="任意多边形: 形状 36"/>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8" name="任意多边形: 形状 37"/>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40" name="任意多边形: 形状 39"/>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41" name="任意多边形: 形状 40"/>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42" name="任意多边形: 形状 41"/>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43" name="任意多边形: 形状 42"/>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4" name="任意多边形: 形状 43"/>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45" name="组合 44"/>
          <p:cNvGrpSpPr/>
          <p:nvPr/>
        </p:nvGrpSpPr>
        <p:grpSpPr>
          <a:xfrm>
            <a:off x="6325364" y="1864358"/>
            <a:ext cx="933465" cy="439646"/>
            <a:chOff x="3900678" y="1443133"/>
            <a:chExt cx="1556469" cy="733070"/>
          </a:xfrm>
          <a:solidFill>
            <a:srgbClr val="F3C95C">
              <a:alpha val="70000"/>
            </a:srgbClr>
          </a:solidFill>
        </p:grpSpPr>
        <p:sp>
          <p:nvSpPr>
            <p:cNvPr id="46" name="任意多边形: 形状 45"/>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47" name="任意多边形: 形状 46"/>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48" name="任意多边形: 形状 47"/>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49" name="任意多边形: 形状 48"/>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50" name="任意多边形: 形状 49"/>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51" name="任意多边形: 形状 50"/>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52" name="任意多边形: 形状 51"/>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2" name="组合 21"/>
          <p:cNvGrpSpPr/>
          <p:nvPr/>
        </p:nvGrpSpPr>
        <p:grpSpPr>
          <a:xfrm>
            <a:off x="10585096" y="1513195"/>
            <a:ext cx="1514261" cy="2867738"/>
            <a:chOff x="9443500" y="1075630"/>
            <a:chExt cx="1514261" cy="2867738"/>
          </a:xfrm>
        </p:grpSpPr>
        <p:sp>
          <p:nvSpPr>
            <p:cNvPr id="13" name="椭圆 12"/>
            <p:cNvSpPr/>
            <p:nvPr/>
          </p:nvSpPr>
          <p:spPr>
            <a:xfrm>
              <a:off x="9443500" y="1075630"/>
              <a:ext cx="625001" cy="625001"/>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443500" y="1322454"/>
              <a:ext cx="1514261" cy="830189"/>
            </a:xfrm>
            <a:prstGeom prst="rect">
              <a:avLst/>
            </a:prstGeom>
            <a:noFill/>
          </p:spPr>
          <p:txBody>
            <a:bodyPr vert="eaVert" wrap="square" rtlCol="0">
              <a:spAutoFit/>
            </a:bodyPr>
            <a:lstStyle/>
            <a:p>
              <a:pPr algn="ctr">
                <a:lnSpc>
                  <a:spcPct val="120000"/>
                </a:lnSpc>
              </a:pPr>
              <a:r>
                <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rPr>
                <a:t>贞</a:t>
              </a:r>
              <a:endPar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9443500" y="2612334"/>
              <a:ext cx="1514261" cy="830189"/>
            </a:xfrm>
            <a:prstGeom prst="rect">
              <a:avLst/>
            </a:prstGeom>
            <a:noFill/>
          </p:spPr>
          <p:txBody>
            <a:bodyPr vert="eaVert" wrap="square" rtlCol="0">
              <a:spAutoFit/>
            </a:bodyPr>
            <a:lstStyle/>
            <a:p>
              <a:pPr algn="ctr">
                <a:lnSpc>
                  <a:spcPct val="120000"/>
                </a:lnSpc>
              </a:pPr>
              <a:r>
                <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rPr>
                <a:t>观</a:t>
              </a:r>
              <a:endPar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4" name="文本框 13"/>
            <p:cNvSpPr txBox="1"/>
            <p:nvPr/>
          </p:nvSpPr>
          <p:spPr>
            <a:xfrm rot="5400000">
              <a:off x="9328032" y="2403183"/>
              <a:ext cx="2751241" cy="329129"/>
            </a:xfrm>
            <a:prstGeom prst="rect">
              <a:avLst/>
            </a:prstGeom>
            <a:noFill/>
          </p:spPr>
          <p:txBody>
            <a:bodyPr wrap="square" rtlCol="0">
              <a:spAutoFit/>
            </a:bodyPr>
            <a:lstStyle/>
            <a:p>
              <a:pPr algn="dist">
                <a:lnSpc>
                  <a:spcPct val="120000"/>
                </a:lnSpc>
              </a:pP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ZHEN GUAN</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grpSp>
        <p:nvGrpSpPr>
          <p:cNvPr id="23" name="组合 22"/>
          <p:cNvGrpSpPr/>
          <p:nvPr/>
        </p:nvGrpSpPr>
        <p:grpSpPr>
          <a:xfrm>
            <a:off x="9199171" y="3193531"/>
            <a:ext cx="1514261" cy="2751241"/>
            <a:chOff x="8073617" y="3376846"/>
            <a:chExt cx="1514261" cy="2751241"/>
          </a:xfrm>
        </p:grpSpPr>
        <p:sp>
          <p:nvSpPr>
            <p:cNvPr id="11" name="文本框 10"/>
            <p:cNvSpPr txBox="1"/>
            <p:nvPr/>
          </p:nvSpPr>
          <p:spPr>
            <a:xfrm>
              <a:off x="8073617" y="3376846"/>
              <a:ext cx="1514261" cy="830189"/>
            </a:xfrm>
            <a:prstGeom prst="rect">
              <a:avLst/>
            </a:prstGeom>
            <a:noFill/>
          </p:spPr>
          <p:txBody>
            <a:bodyPr vert="eaVert" wrap="square" rtlCol="0">
              <a:spAutoFit/>
            </a:bodyPr>
            <a:lstStyle/>
            <a:p>
              <a:pPr algn="ctr">
                <a:lnSpc>
                  <a:spcPct val="120000"/>
                </a:lnSpc>
              </a:pPr>
              <a:r>
                <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rPr>
                <a:t>之</a:t>
              </a:r>
              <a:endPar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2" name="文本框 11"/>
            <p:cNvSpPr txBox="1"/>
            <p:nvPr/>
          </p:nvSpPr>
          <p:spPr>
            <a:xfrm>
              <a:off x="8073617" y="4666726"/>
              <a:ext cx="1514261" cy="830189"/>
            </a:xfrm>
            <a:prstGeom prst="rect">
              <a:avLst/>
            </a:prstGeom>
            <a:noFill/>
          </p:spPr>
          <p:txBody>
            <a:bodyPr vert="eaVert" wrap="square" rtlCol="0">
              <a:spAutoFit/>
            </a:bodyPr>
            <a:lstStyle/>
            <a:p>
              <a:pPr algn="ctr">
                <a:lnSpc>
                  <a:spcPct val="120000"/>
                </a:lnSpc>
              </a:pPr>
              <a:r>
                <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rPr>
                <a:t>治</a:t>
              </a:r>
              <a:endParaRPr lang="zh-CN" altLang="en-US" sz="72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5" name="文本框 14"/>
            <p:cNvSpPr txBox="1"/>
            <p:nvPr/>
          </p:nvSpPr>
          <p:spPr>
            <a:xfrm rot="5400000">
              <a:off x="7913149" y="4587902"/>
              <a:ext cx="2751240" cy="329129"/>
            </a:xfrm>
            <a:prstGeom prst="rect">
              <a:avLst/>
            </a:prstGeom>
            <a:noFill/>
          </p:spPr>
          <p:txBody>
            <a:bodyPr wrap="square" rtlCol="0">
              <a:spAutoFit/>
            </a:bodyPr>
            <a:lstStyle/>
            <a:p>
              <a:pPr algn="dist">
                <a:lnSpc>
                  <a:spcPct val="120000"/>
                </a:lnSpc>
              </a:pP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ZHI </a:t>
              </a:r>
              <a:r>
                <a:rPr lang="en-US" altLang="zh-CN" sz="1400" dirty="0" err="1">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ZHI</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sp>
        <p:nvSpPr>
          <p:cNvPr id="18" name="文本框 17"/>
          <p:cNvSpPr txBox="1"/>
          <p:nvPr/>
        </p:nvSpPr>
        <p:spPr>
          <a:xfrm>
            <a:off x="3739627" y="851767"/>
            <a:ext cx="3103900" cy="1135311"/>
          </a:xfrm>
          <a:prstGeom prst="rect">
            <a:avLst/>
          </a:prstGeom>
          <a:noFill/>
        </p:spPr>
        <p:txBody>
          <a:bodyPr wrap="square" rtlCol="0">
            <a:spAutoFit/>
          </a:bodyPr>
          <a:lstStyle/>
          <a:p>
            <a:pPr>
              <a:lnSpc>
                <a:spcPct val="150000"/>
              </a:lnSpc>
            </a:pPr>
            <a:r>
              <a:rPr lang="en-US" altLang="zh-CN" sz="2400" dirty="0">
                <a:solidFill>
                  <a:srgbClr val="D63D1B"/>
                </a:solidFill>
                <a:latin typeface="思源宋体 CN Heavy" panose="02020900000000000000" pitchFamily="18" charset="-122"/>
                <a:ea typeface="思源宋体 CN Heavy" panose="02020900000000000000" pitchFamily="18" charset="-122"/>
              </a:rPr>
              <a:t>626</a:t>
            </a:r>
            <a:r>
              <a:rPr lang="zh-CN" altLang="en-US" sz="2400" dirty="0">
                <a:solidFill>
                  <a:srgbClr val="D63D1B"/>
                </a:solidFill>
                <a:latin typeface="思源宋体 CN Heavy" panose="02020900000000000000" pitchFamily="18" charset="-122"/>
                <a:ea typeface="思源宋体 CN Heavy" panose="02020900000000000000" pitchFamily="18" charset="-122"/>
              </a:rPr>
              <a:t>年，</a:t>
            </a:r>
            <a:r>
              <a:rPr lang="en-US" altLang="zh-CN" sz="2400" dirty="0">
                <a:solidFill>
                  <a:srgbClr val="D63D1B"/>
                </a:solidFill>
                <a:latin typeface="思源宋体 CN Heavy" panose="02020900000000000000" pitchFamily="18" charset="-122"/>
                <a:ea typeface="思源宋体 CN Heavy" panose="02020900000000000000" pitchFamily="18" charset="-122"/>
              </a:rPr>
              <a:t>______</a:t>
            </a:r>
            <a:r>
              <a:rPr lang="zh-CN" altLang="en-US" sz="2400" dirty="0">
                <a:solidFill>
                  <a:srgbClr val="D63D1B"/>
                </a:solidFill>
                <a:latin typeface="思源宋体 CN Heavy" panose="02020900000000000000" pitchFamily="18" charset="-122"/>
                <a:ea typeface="思源宋体 CN Heavy" panose="02020900000000000000" pitchFamily="18" charset="-122"/>
              </a:rPr>
              <a:t>继位，</a:t>
            </a:r>
            <a:endParaRPr lang="en-US" altLang="zh-CN" sz="2400" dirty="0">
              <a:solidFill>
                <a:srgbClr val="D63D1B"/>
              </a:solidFill>
              <a:latin typeface="思源宋体 CN Heavy" panose="02020900000000000000" pitchFamily="18" charset="-122"/>
              <a:ea typeface="思源宋体 CN Heavy" panose="02020900000000000000" pitchFamily="18" charset="-122"/>
            </a:endParaRPr>
          </a:p>
          <a:p>
            <a:pPr>
              <a:lnSpc>
                <a:spcPct val="150000"/>
              </a:lnSpc>
            </a:pPr>
            <a:r>
              <a:rPr lang="en-US" altLang="zh-CN" sz="2400" dirty="0">
                <a:solidFill>
                  <a:srgbClr val="D63D1B"/>
                </a:solidFill>
                <a:latin typeface="思源宋体 CN Heavy" panose="02020900000000000000" pitchFamily="18" charset="-122"/>
                <a:ea typeface="思源宋体 CN Heavy" panose="02020900000000000000" pitchFamily="18" charset="-122"/>
              </a:rPr>
              <a:t>627</a:t>
            </a:r>
            <a:r>
              <a:rPr lang="zh-CN" altLang="en-US" sz="2400" dirty="0">
                <a:solidFill>
                  <a:srgbClr val="D63D1B"/>
                </a:solidFill>
                <a:latin typeface="思源宋体 CN Heavy" panose="02020900000000000000" pitchFamily="18" charset="-122"/>
                <a:ea typeface="思源宋体 CN Heavy" panose="02020900000000000000" pitchFamily="18" charset="-122"/>
              </a:rPr>
              <a:t>年号</a:t>
            </a:r>
            <a:r>
              <a:rPr lang="en-US" altLang="zh-CN" sz="2400" dirty="0">
                <a:solidFill>
                  <a:srgbClr val="D63D1B"/>
                </a:solidFill>
                <a:latin typeface="思源宋体 CN Heavy" panose="02020900000000000000" pitchFamily="18" charset="-122"/>
                <a:ea typeface="思源宋体 CN Heavy" panose="02020900000000000000" pitchFamily="18" charset="-122"/>
              </a:rPr>
              <a:t>______</a:t>
            </a:r>
            <a:r>
              <a:rPr lang="zh-CN" altLang="en-US" sz="2400" dirty="0">
                <a:solidFill>
                  <a:srgbClr val="D63D1B"/>
                </a:solidFill>
                <a:latin typeface="思源宋体 CN Heavy" panose="02020900000000000000" pitchFamily="18" charset="-122"/>
                <a:ea typeface="思源宋体 CN Heavy" panose="02020900000000000000" pitchFamily="18" charset="-122"/>
              </a:rPr>
              <a:t>。</a:t>
            </a:r>
            <a:endParaRPr lang="zh-CN" altLang="en-US" sz="2400" dirty="0">
              <a:solidFill>
                <a:srgbClr val="D63D1B"/>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4828055" y="845383"/>
            <a:ext cx="1496912" cy="525913"/>
          </a:xfrm>
          <a:prstGeom prst="rect">
            <a:avLst/>
          </a:prstGeom>
          <a:noFill/>
        </p:spPr>
        <p:txBody>
          <a:bodyPr wrap="square" rtlCol="0">
            <a:spAutoFit/>
          </a:bodyPr>
          <a:lstStyle>
            <a:defPPr>
              <a:defRPr lang="zh-CN"/>
            </a:defPPr>
            <a:lvl1pPr>
              <a:lnSpc>
                <a:spcPct val="15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lnSpc>
                <a:spcPct val="130000"/>
              </a:lnSpc>
            </a:pPr>
            <a:r>
              <a:rPr lang="zh-CN" altLang="en-US" dirty="0">
                <a:solidFill>
                  <a:srgbClr val="D63D1B"/>
                </a:solidFill>
              </a:rPr>
              <a:t>李世民</a:t>
            </a:r>
            <a:endParaRPr lang="zh-CN" altLang="en-US" dirty="0">
              <a:solidFill>
                <a:srgbClr val="D63D1B"/>
              </a:solidFill>
            </a:endParaRPr>
          </a:p>
        </p:txBody>
      </p:sp>
      <p:sp>
        <p:nvSpPr>
          <p:cNvPr id="21" name="文本框 20"/>
          <p:cNvSpPr txBox="1"/>
          <p:nvPr/>
        </p:nvSpPr>
        <p:spPr>
          <a:xfrm>
            <a:off x="4828055" y="1387338"/>
            <a:ext cx="1496912" cy="525913"/>
          </a:xfrm>
          <a:prstGeom prst="rect">
            <a:avLst/>
          </a:prstGeom>
          <a:noFill/>
        </p:spPr>
        <p:txBody>
          <a:bodyPr wrap="square" rtlCol="0">
            <a:spAutoFit/>
          </a:bodyPr>
          <a:lstStyle>
            <a:defPPr>
              <a:defRPr lang="zh-CN"/>
            </a:defPPr>
            <a:lvl1pPr>
              <a:lnSpc>
                <a:spcPct val="15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ctr">
              <a:lnSpc>
                <a:spcPct val="130000"/>
              </a:lnSpc>
            </a:pPr>
            <a:r>
              <a:rPr lang="zh-CN" altLang="en-US" dirty="0">
                <a:solidFill>
                  <a:srgbClr val="D63D1B"/>
                </a:solidFill>
              </a:rPr>
              <a:t>贞观</a:t>
            </a:r>
            <a:endParaRPr lang="zh-CN" altLang="en-US" dirty="0">
              <a:solidFill>
                <a:srgbClr val="D63D1B"/>
              </a:solidFill>
            </a:endParaRPr>
          </a:p>
        </p:txBody>
      </p:sp>
      <p:pic>
        <p:nvPicPr>
          <p:cNvPr id="28" name="图片 27" descr="黑白色的花&#10;&#10;中度可信度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flipV="1">
            <a:off x="6938010" y="-580390"/>
            <a:ext cx="5220335" cy="3314065"/>
          </a:xfrm>
          <a:prstGeom prst="rect">
            <a:avLst/>
          </a:prstGeom>
        </p:spPr>
      </p:pic>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25" y="675640"/>
            <a:ext cx="2511425" cy="5269230"/>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p:cNvSpPr txBox="1"/>
          <p:nvPr/>
        </p:nvSpPr>
        <p:spPr>
          <a:xfrm>
            <a:off x="3047365" y="2403475"/>
            <a:ext cx="6096000" cy="460375"/>
          </a:xfrm>
          <a:prstGeom prst="rect">
            <a:avLst/>
          </a:prstGeom>
          <a:noFill/>
        </p:spPr>
        <p:txBody>
          <a:bodyPr wrap="square" rtlCol="0" anchor="t">
            <a:spAutoFit/>
          </a:bodyPr>
          <a:p>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mn-ea"/>
              </a:rPr>
              <a:t>面对问题与危机，李世民采取了</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mn-ea"/>
              </a:rPr>
              <a:t>哪些</a:t>
            </a: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mn-ea"/>
              </a:rPr>
              <a:t>措施？</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sym typeface="+mn-ea"/>
            </a:endParaRPr>
          </a:p>
        </p:txBody>
      </p:sp>
      <p:sp>
        <p:nvSpPr>
          <p:cNvPr id="10" name="文本框 9"/>
          <p:cNvSpPr txBox="1"/>
          <p:nvPr/>
        </p:nvSpPr>
        <p:spPr>
          <a:xfrm>
            <a:off x="3051810" y="2768600"/>
            <a:ext cx="6096000" cy="1210945"/>
          </a:xfrm>
          <a:prstGeom prst="rect">
            <a:avLst/>
          </a:prstGeom>
          <a:noFill/>
        </p:spPr>
        <p:txBody>
          <a:bodyPr wrap="square" rtlCol="0" anchor="t">
            <a:spAutoFit/>
          </a:bodyPr>
          <a:p>
            <a:pPr algn="just">
              <a:lnSpc>
                <a:spcPct val="130000"/>
              </a:lnSpc>
            </a:pPr>
            <a:r>
              <a:rPr lang="zh-CN" altLang="en-US" sz="3200" dirty="0">
                <a:solidFill>
                  <a:srgbClr val="FF0000"/>
                </a:solidFill>
                <a:latin typeface="思源宋体 CN Heavy" panose="02020900000000000000" pitchFamily="18" charset="-122"/>
                <a:ea typeface="思源宋体 CN Heavy" panose="02020900000000000000" pitchFamily="18" charset="-122"/>
                <a:sym typeface="+mn-ea"/>
              </a:rPr>
              <a:t>治国思想：</a:t>
            </a:r>
            <a:r>
              <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sym typeface="+mn-ea"/>
              </a:rPr>
              <a:t>吸取隋朝速亡的历史教训，勤于政事，虚心纳谏，从善如流。</a:t>
            </a:r>
            <a:endParaRPr lang="zh-CN" altLang="en-US" sz="2400" dirty="0">
              <a:solidFill>
                <a:schemeClr val="tx1">
                  <a:lumMod val="65000"/>
                  <a:lumOff val="35000"/>
                </a:schemeClr>
              </a:solidFill>
              <a:latin typeface="思源宋体 CN Heavy" panose="02020900000000000000" pitchFamily="18" charset="-122"/>
              <a:ea typeface="思源宋体 CN Heavy" panose="02020900000000000000" pitchFamily="18" charset="-122"/>
              <a:sym typeface="+mn-ea"/>
            </a:endParaRPr>
          </a:p>
        </p:txBody>
      </p:sp>
      <p:sp>
        <p:nvSpPr>
          <p:cNvPr id="16" name="文本框 15"/>
          <p:cNvSpPr txBox="1"/>
          <p:nvPr/>
        </p:nvSpPr>
        <p:spPr>
          <a:xfrm>
            <a:off x="3051810" y="3895725"/>
            <a:ext cx="3148965" cy="583565"/>
          </a:xfrm>
          <a:prstGeom prst="rect">
            <a:avLst/>
          </a:prstGeom>
          <a:noFill/>
        </p:spPr>
        <p:txBody>
          <a:bodyPr wrap="square" rtlCol="0" anchor="t">
            <a:spAutoFit/>
          </a:bodyPr>
          <a:p>
            <a:r>
              <a:rPr lang="zh-CN" altLang="en-US" sz="3200" dirty="0">
                <a:solidFill>
                  <a:srgbClr val="FF0000"/>
                </a:solidFill>
                <a:latin typeface="思源宋体 CN Heavy" panose="02020900000000000000" pitchFamily="18" charset="-122"/>
                <a:ea typeface="思源宋体 CN Heavy" panose="02020900000000000000" pitchFamily="18" charset="-122"/>
                <a:sym typeface="+mn-ea"/>
              </a:rPr>
              <a:t>治国措施：</a:t>
            </a:r>
            <a:endParaRPr lang="zh-CN" altLang="en-US" sz="3200" dirty="0">
              <a:solidFill>
                <a:srgbClr val="FF0000"/>
              </a:solidFill>
              <a:latin typeface="思源宋体 CN Heavy" panose="02020900000000000000" pitchFamily="18" charset="-122"/>
              <a:ea typeface="思源宋体 CN Heavy" panose="02020900000000000000" pitchFamily="18" charset="-122"/>
              <a:sym typeface="+mn-ea"/>
            </a:endParaRPr>
          </a:p>
        </p:txBody>
      </p:sp>
      <p:pic>
        <p:nvPicPr>
          <p:cNvPr id="17" name="图片 16"/>
          <p:cNvPicPr>
            <a:picLocks noChangeAspect="1"/>
          </p:cNvPicPr>
          <p:nvPr/>
        </p:nvPicPr>
        <p:blipFill>
          <a:blip r:embed="rId3"/>
          <a:stretch>
            <a:fillRect/>
          </a:stretch>
        </p:blipFill>
        <p:spPr>
          <a:xfrm>
            <a:off x="3221355" y="4444365"/>
            <a:ext cx="5664835" cy="21799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9" grpId="0"/>
      <p:bldP spid="9" grpId="1"/>
      <p:bldP spid="10" grpId="0"/>
      <p:bldP spid="10" grpId="1"/>
      <p:bldP spid="16" grpId="0"/>
      <p:bldP spid="1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238098"/>
            <a:ext cx="1711382" cy="3209961"/>
            <a:chOff x="-1" y="238098"/>
            <a:chExt cx="1711382" cy="3209961"/>
          </a:xfrm>
        </p:grpSpPr>
        <p:sp>
          <p:nvSpPr>
            <p:cNvPr id="3" name="矩形 2"/>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32199" y="238098"/>
              <a:ext cx="615553" cy="2457468"/>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唐朝的建立与</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009650" y="990591"/>
              <a:ext cx="701731" cy="2457468"/>
            </a:xfrm>
            <a:prstGeom prst="rect">
              <a:avLst/>
            </a:prstGeom>
            <a:noFill/>
          </p:spPr>
          <p:txBody>
            <a:bodyPr vert="eaVert" wrap="square" rtlCol="0">
              <a:spAutoFit/>
            </a:bodyPr>
            <a:lstStyle/>
            <a:p>
              <a:pPr algn="just">
                <a:lnSpc>
                  <a:spcPct val="120000"/>
                </a:lnSpc>
              </a:pP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「贞观之治」</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6" name="矩形 5"/>
          <p:cNvSpPr/>
          <p:nvPr/>
        </p:nvSpPr>
        <p:spPr>
          <a:xfrm>
            <a:off x="8858250" y="0"/>
            <a:ext cx="3333750" cy="6858000"/>
          </a:xfrm>
          <a:prstGeom prst="rect">
            <a:avLst/>
          </a:prstGeom>
          <a:solidFill>
            <a:srgbClr val="FB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057650" y="2695566"/>
            <a:ext cx="1600200" cy="1600200"/>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124325" y="2834460"/>
            <a:ext cx="1466850" cy="1384610"/>
          </a:xfrm>
          <a:prstGeom prst="rect">
            <a:avLst/>
          </a:prstGeom>
          <a:noFill/>
        </p:spPr>
        <p:txBody>
          <a:bodyPr wrap="square" rtlCol="0">
            <a:spAutoFit/>
          </a:bodyPr>
          <a:lstStyle/>
          <a:p>
            <a:pPr algn="ctr">
              <a:lnSpc>
                <a:spcPct val="120000"/>
              </a:lnSpc>
            </a:pPr>
            <a:r>
              <a:rPr lang="zh-CN" altLang="en-US" sz="2400" dirty="0">
                <a:solidFill>
                  <a:schemeClr val="bg1"/>
                </a:solidFill>
                <a:latin typeface="思源宋体 CN Heavy" panose="02020900000000000000" pitchFamily="18" charset="-122"/>
                <a:ea typeface="思源宋体 CN Heavy" panose="02020900000000000000" pitchFamily="18" charset="-122"/>
              </a:rPr>
              <a:t>李世民</a:t>
            </a:r>
            <a:endParaRPr lang="en-US" altLang="zh-CN" sz="2400" dirty="0">
              <a:solidFill>
                <a:schemeClr val="bg1"/>
              </a:solidFill>
              <a:latin typeface="思源宋体 CN Heavy" panose="02020900000000000000" pitchFamily="18" charset="-122"/>
              <a:ea typeface="思源宋体 CN Heavy" panose="02020900000000000000" pitchFamily="18" charset="-122"/>
            </a:endParaRPr>
          </a:p>
          <a:p>
            <a:pPr algn="ctr">
              <a:lnSpc>
                <a:spcPct val="120000"/>
              </a:lnSpc>
            </a:pPr>
            <a:r>
              <a:rPr lang="zh-CN" altLang="en-US" sz="2400" dirty="0">
                <a:solidFill>
                  <a:schemeClr val="bg1"/>
                </a:solidFill>
                <a:latin typeface="思源宋体 CN Heavy" panose="02020900000000000000" pitchFamily="18" charset="-122"/>
                <a:ea typeface="思源宋体 CN Heavy" panose="02020900000000000000" pitchFamily="18" charset="-122"/>
              </a:rPr>
              <a:t>手下猛将与学士</a:t>
            </a:r>
            <a:endParaRPr lang="zh-CN" altLang="en-US" sz="2400" dirty="0">
              <a:solidFill>
                <a:schemeClr val="bg1"/>
              </a:solidFill>
              <a:latin typeface="思源宋体 CN Heavy" panose="02020900000000000000" pitchFamily="18" charset="-122"/>
              <a:ea typeface="思源宋体 CN Heavy" panose="02020900000000000000" pitchFamily="18" charset="-122"/>
            </a:endParaRPr>
          </a:p>
        </p:txBody>
      </p:sp>
      <p:sp>
        <p:nvSpPr>
          <p:cNvPr id="9" name="椭圆 8"/>
          <p:cNvSpPr/>
          <p:nvPr/>
        </p:nvSpPr>
        <p:spPr>
          <a:xfrm>
            <a:off x="3619500" y="2257416"/>
            <a:ext cx="2476500" cy="24765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80538" y="1722426"/>
            <a:ext cx="3554424" cy="3554424"/>
          </a:xfrm>
          <a:prstGeom prst="ellips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609850" y="1251738"/>
            <a:ext cx="4495800" cy="4495800"/>
          </a:xfrm>
          <a:prstGeom prst="ellipse">
            <a:avLst/>
          </a:prstGeom>
          <a:noFill/>
          <a:ln>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图片包含 物体, 游戏机, 灯光&#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flipH="1">
            <a:off x="423882" y="5413559"/>
            <a:ext cx="1091202" cy="1031278"/>
          </a:xfrm>
          <a:prstGeom prst="rect">
            <a:avLst/>
          </a:prstGeom>
        </p:spPr>
      </p:pic>
      <p:grpSp>
        <p:nvGrpSpPr>
          <p:cNvPr id="18" name="组合 17"/>
          <p:cNvGrpSpPr/>
          <p:nvPr/>
        </p:nvGrpSpPr>
        <p:grpSpPr>
          <a:xfrm>
            <a:off x="1998731" y="1314432"/>
            <a:ext cx="1997807" cy="1251738"/>
            <a:chOff x="1998731" y="1314432"/>
            <a:chExt cx="1997807" cy="1251738"/>
          </a:xfrm>
        </p:grpSpPr>
        <p:sp>
          <p:nvSpPr>
            <p:cNvPr id="15" name="椭圆 14"/>
            <p:cNvSpPr/>
            <p:nvPr/>
          </p:nvSpPr>
          <p:spPr>
            <a:xfrm>
              <a:off x="2744800" y="1314432"/>
              <a:ext cx="1251738" cy="1251738"/>
            </a:xfrm>
            <a:prstGeom prst="ellipse">
              <a:avLst/>
            </a:prstGeom>
            <a:blipFill>
              <a:blip r:embed="rId3"/>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1998731" y="1565047"/>
              <a:ext cx="1061257" cy="419145"/>
              <a:chOff x="3619499" y="1887760"/>
              <a:chExt cx="1061257" cy="419145"/>
            </a:xfrm>
          </p:grpSpPr>
          <p:sp>
            <p:nvSpPr>
              <p:cNvPr id="38" name="矩形: 圆角 37"/>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676254" y="1912666"/>
                <a:ext cx="94774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程咬金</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0" name="组合 19"/>
          <p:cNvGrpSpPr/>
          <p:nvPr/>
        </p:nvGrpSpPr>
        <p:grpSpPr>
          <a:xfrm>
            <a:off x="761296" y="3236519"/>
            <a:ext cx="2368466" cy="1599610"/>
            <a:chOff x="761296" y="3236519"/>
            <a:chExt cx="2368466" cy="1599610"/>
          </a:xfrm>
        </p:grpSpPr>
        <p:sp>
          <p:nvSpPr>
            <p:cNvPr id="16" name="椭圆 15"/>
            <p:cNvSpPr/>
            <p:nvPr/>
          </p:nvSpPr>
          <p:spPr>
            <a:xfrm>
              <a:off x="1530152" y="3236519"/>
              <a:ext cx="1599610" cy="1599610"/>
            </a:xfrm>
            <a:prstGeom prst="ellipse">
              <a:avLst/>
            </a:prstGeom>
            <a:blipFill>
              <a:blip r:embed="rId4"/>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761296" y="3813949"/>
              <a:ext cx="1061257" cy="419145"/>
              <a:chOff x="3619499" y="1887760"/>
              <a:chExt cx="1061257" cy="419145"/>
            </a:xfrm>
          </p:grpSpPr>
          <p:sp>
            <p:nvSpPr>
              <p:cNvPr id="42" name="矩形: 圆角 41"/>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676254" y="1912666"/>
                <a:ext cx="94774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李靖</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1" name="组合 20"/>
          <p:cNvGrpSpPr/>
          <p:nvPr/>
        </p:nvGrpSpPr>
        <p:grpSpPr>
          <a:xfrm>
            <a:off x="2470513" y="4803372"/>
            <a:ext cx="2093057" cy="1251738"/>
            <a:chOff x="2470513" y="4803372"/>
            <a:chExt cx="2093057" cy="1251738"/>
          </a:xfrm>
        </p:grpSpPr>
        <p:sp>
          <p:nvSpPr>
            <p:cNvPr id="14" name="椭圆 13"/>
            <p:cNvSpPr/>
            <p:nvPr/>
          </p:nvSpPr>
          <p:spPr>
            <a:xfrm>
              <a:off x="3311832" y="4803372"/>
              <a:ext cx="1251738" cy="1251738"/>
            </a:xfrm>
            <a:prstGeom prst="ellipse">
              <a:avLst/>
            </a:prstGeom>
            <a:blipFill>
              <a:blip r:embed="rId5"/>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2470513" y="5442729"/>
              <a:ext cx="1061257" cy="419145"/>
              <a:chOff x="3619499" y="1887760"/>
              <a:chExt cx="1061257" cy="419145"/>
            </a:xfrm>
          </p:grpSpPr>
          <p:sp>
            <p:nvSpPr>
              <p:cNvPr id="45" name="矩形: 圆角 44"/>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3676254" y="1912666"/>
                <a:ext cx="94774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秦叔宝</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6" name="组合 25"/>
          <p:cNvGrpSpPr/>
          <p:nvPr/>
        </p:nvGrpSpPr>
        <p:grpSpPr>
          <a:xfrm>
            <a:off x="5219719" y="662069"/>
            <a:ext cx="2296012" cy="1644836"/>
            <a:chOff x="5219719" y="662069"/>
            <a:chExt cx="2296012" cy="1644836"/>
          </a:xfrm>
        </p:grpSpPr>
        <p:sp>
          <p:nvSpPr>
            <p:cNvPr id="12" name="椭圆 11"/>
            <p:cNvSpPr/>
            <p:nvPr/>
          </p:nvSpPr>
          <p:spPr>
            <a:xfrm>
              <a:off x="5219719" y="662069"/>
              <a:ext cx="1644836" cy="1644836"/>
            </a:xfrm>
            <a:prstGeom prst="ellipse">
              <a:avLst/>
            </a:prstGeom>
            <a:blipFill>
              <a:blip r:embed="rId6"/>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6454474" y="1096974"/>
              <a:ext cx="1061257" cy="419145"/>
              <a:chOff x="3619499" y="1887760"/>
              <a:chExt cx="1061257" cy="419145"/>
            </a:xfrm>
          </p:grpSpPr>
          <p:sp>
            <p:nvSpPr>
              <p:cNvPr id="48" name="矩形: 圆角 47"/>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3676254" y="1912666"/>
                <a:ext cx="94774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房玄龄</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7" name="组合 26"/>
          <p:cNvGrpSpPr/>
          <p:nvPr/>
        </p:nvGrpSpPr>
        <p:grpSpPr>
          <a:xfrm>
            <a:off x="6546456" y="2661420"/>
            <a:ext cx="2058601" cy="1251738"/>
            <a:chOff x="6546456" y="2661420"/>
            <a:chExt cx="2058601" cy="1251738"/>
          </a:xfrm>
        </p:grpSpPr>
        <p:sp>
          <p:nvSpPr>
            <p:cNvPr id="13" name="椭圆 12"/>
            <p:cNvSpPr/>
            <p:nvPr/>
          </p:nvSpPr>
          <p:spPr>
            <a:xfrm>
              <a:off x="6546456" y="2661420"/>
              <a:ext cx="1251738" cy="1251738"/>
            </a:xfrm>
            <a:prstGeom prst="ellipse">
              <a:avLst/>
            </a:prstGeom>
            <a:blipFill>
              <a:blip r:embed="rId7"/>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543800" y="3152743"/>
              <a:ext cx="1061257" cy="419145"/>
              <a:chOff x="3619499" y="1887760"/>
              <a:chExt cx="1061257" cy="419145"/>
            </a:xfrm>
          </p:grpSpPr>
          <p:sp>
            <p:nvSpPr>
              <p:cNvPr id="51" name="矩形: 圆角 50"/>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3676254" y="1912666"/>
                <a:ext cx="94774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杜如晦</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8" name="组合 27"/>
          <p:cNvGrpSpPr/>
          <p:nvPr/>
        </p:nvGrpSpPr>
        <p:grpSpPr>
          <a:xfrm>
            <a:off x="5784567" y="4876296"/>
            <a:ext cx="2585167" cy="1644835"/>
            <a:chOff x="5784567" y="4876296"/>
            <a:chExt cx="2585167" cy="1644835"/>
          </a:xfrm>
        </p:grpSpPr>
        <p:sp>
          <p:nvSpPr>
            <p:cNvPr id="17" name="椭圆 16"/>
            <p:cNvSpPr/>
            <p:nvPr/>
          </p:nvSpPr>
          <p:spPr>
            <a:xfrm>
              <a:off x="5784567" y="4876296"/>
              <a:ext cx="1644835" cy="1644835"/>
            </a:xfrm>
            <a:prstGeom prst="ellipse">
              <a:avLst/>
            </a:prstGeom>
            <a:blipFill>
              <a:blip r:embed="rId8"/>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146632" y="5592361"/>
              <a:ext cx="1223102" cy="419145"/>
              <a:chOff x="3619499" y="1887760"/>
              <a:chExt cx="1061257" cy="419145"/>
            </a:xfrm>
          </p:grpSpPr>
          <p:sp>
            <p:nvSpPr>
              <p:cNvPr id="54" name="矩形: 圆角 53"/>
              <p:cNvSpPr/>
              <p:nvPr/>
            </p:nvSpPr>
            <p:spPr>
              <a:xfrm>
                <a:off x="3619499" y="1887760"/>
                <a:ext cx="1061257" cy="419145"/>
              </a:xfrm>
              <a:prstGeom prst="round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3619499" y="1912666"/>
                <a:ext cx="1061257" cy="369332"/>
              </a:xfrm>
              <a:prstGeom prst="rect">
                <a:avLst/>
              </a:prstGeom>
              <a:noFill/>
            </p:spPr>
            <p:txBody>
              <a:bodyPr wrap="square" rtlCol="0">
                <a:spAutoFit/>
              </a:bodyP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rPr>
                  <a:t>长孙无忌</a:t>
                </a:r>
                <a:endParaRPr lang="zh-CN" altLang="en-US" dirty="0">
                  <a:solidFill>
                    <a:schemeClr val="bg1"/>
                  </a:solidFill>
                  <a:latin typeface="思源宋体 CN Heavy" panose="02020900000000000000" pitchFamily="18" charset="-122"/>
                  <a:ea typeface="思源宋体 CN Heavy" panose="02020900000000000000" pitchFamily="18" charset="-122"/>
                </a:endParaRPr>
              </a:p>
            </p:txBody>
          </p:sp>
        </p:grpSp>
      </p:grpSp>
      <p:grpSp>
        <p:nvGrpSpPr>
          <p:cNvPr id="25" name="组合 24"/>
          <p:cNvGrpSpPr/>
          <p:nvPr/>
        </p:nvGrpSpPr>
        <p:grpSpPr>
          <a:xfrm>
            <a:off x="7710849" y="356468"/>
            <a:ext cx="2017020" cy="627672"/>
            <a:chOff x="7412387" y="1692478"/>
            <a:chExt cx="2017020" cy="627672"/>
          </a:xfrm>
        </p:grpSpPr>
        <p:sp>
          <p:nvSpPr>
            <p:cNvPr id="23" name="对话气泡: 圆角矩形 22"/>
            <p:cNvSpPr/>
            <p:nvPr/>
          </p:nvSpPr>
          <p:spPr>
            <a:xfrm>
              <a:off x="7459721" y="1692478"/>
              <a:ext cx="1922352" cy="627672"/>
            </a:xfrm>
            <a:prstGeom prst="wedgeRoundRectCallout">
              <a:avLst>
                <a:gd name="adj1" fmla="val -35697"/>
                <a:gd name="adj2" fmla="val 79129"/>
                <a:gd name="adj3" fmla="val 16667"/>
              </a:avLst>
            </a:prstGeom>
            <a:solidFill>
              <a:schemeClr val="tx1">
                <a:lumMod val="75000"/>
                <a:lumOff val="25000"/>
              </a:schemeClr>
            </a:solidFill>
            <a:ln>
              <a:noFill/>
            </a:ln>
            <a:effectLst>
              <a:outerShdw blurRad="190500" dist="139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412387" y="1740694"/>
              <a:ext cx="2017020" cy="523220"/>
            </a:xfrm>
            <a:prstGeom prst="rect">
              <a:avLst/>
            </a:prstGeom>
            <a:noFill/>
          </p:spPr>
          <p:txBody>
            <a:bodyPr wrap="square" rtlCol="0">
              <a:spAutoFit/>
            </a:bodyPr>
            <a:lstStyle/>
            <a:p>
              <a:pPr algn="ctr"/>
              <a:r>
                <a:rPr lang="zh-CN" altLang="en-US" sz="2800" dirty="0">
                  <a:solidFill>
                    <a:srgbClr val="F3C95C"/>
                  </a:solidFill>
                  <a:latin typeface="思源宋体 CN Heavy" panose="02020900000000000000" pitchFamily="18" charset="-122"/>
                  <a:ea typeface="思源宋体 CN Heavy" panose="02020900000000000000" pitchFamily="18" charset="-122"/>
                </a:rPr>
                <a:t>房</a:t>
              </a:r>
              <a:r>
                <a:rPr lang="zh-CN" altLang="en-US" sz="2800" dirty="0">
                  <a:solidFill>
                    <a:schemeClr val="bg1"/>
                  </a:solidFill>
                  <a:latin typeface="思源宋体 CN Heavy" panose="02020900000000000000" pitchFamily="18" charset="-122"/>
                  <a:ea typeface="思源宋体 CN Heavy" panose="02020900000000000000" pitchFamily="18" charset="-122"/>
                </a:rPr>
                <a:t>谋</a:t>
              </a:r>
              <a:r>
                <a:rPr lang="zh-CN" altLang="en-US" sz="2800" dirty="0">
                  <a:solidFill>
                    <a:srgbClr val="F3C95C"/>
                  </a:solidFill>
                  <a:latin typeface="思源宋体 CN Heavy" panose="02020900000000000000" pitchFamily="18" charset="-122"/>
                  <a:ea typeface="思源宋体 CN Heavy" panose="02020900000000000000" pitchFamily="18" charset="-122"/>
                </a:rPr>
                <a:t>杜</a:t>
              </a:r>
              <a:r>
                <a:rPr lang="zh-CN" altLang="en-US" sz="2800" dirty="0">
                  <a:solidFill>
                    <a:schemeClr val="bg1"/>
                  </a:solidFill>
                  <a:latin typeface="思源宋体 CN Heavy" panose="02020900000000000000" pitchFamily="18" charset="-122"/>
                  <a:ea typeface="思源宋体 CN Heavy" panose="02020900000000000000" pitchFamily="18" charset="-122"/>
                </a:rPr>
                <a:t>断</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grpSp>
      <p:grpSp>
        <p:nvGrpSpPr>
          <p:cNvPr id="91" name="组合 90"/>
          <p:cNvGrpSpPr/>
          <p:nvPr/>
        </p:nvGrpSpPr>
        <p:grpSpPr>
          <a:xfrm>
            <a:off x="9672807" y="3809959"/>
            <a:ext cx="2093967" cy="2290658"/>
            <a:chOff x="9672807" y="3733759"/>
            <a:chExt cx="2093967" cy="2290658"/>
          </a:xfrm>
        </p:grpSpPr>
        <p:sp>
          <p:nvSpPr>
            <p:cNvPr id="31" name="文本框 30"/>
            <p:cNvSpPr txBox="1"/>
            <p:nvPr/>
          </p:nvSpPr>
          <p:spPr>
            <a:xfrm>
              <a:off x="9672807" y="4538241"/>
              <a:ext cx="2090770" cy="1685270"/>
            </a:xfrm>
            <a:prstGeom prst="rect">
              <a:avLst/>
            </a:prstGeom>
            <a:noFill/>
          </p:spPr>
          <p:txBody>
            <a:bodyPr wrap="square" rtlCol="0">
              <a:spAutoFit/>
            </a:bodyPr>
            <a:lstStyle>
              <a:defPPr>
                <a:defRPr lang="zh-CN"/>
              </a:defPPr>
              <a:lvl1pPr algn="r">
                <a:lnSpc>
                  <a:spcPct val="13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dirty="0"/>
                <a:t>多谋善断的房玄龄、杜如晦、长孙无忌等人</a:t>
              </a:r>
              <a:endParaRPr lang="zh-CN" altLang="en-US" dirty="0"/>
            </a:p>
          </p:txBody>
        </p:sp>
        <p:sp>
          <p:nvSpPr>
            <p:cNvPr id="33" name="文本框 32"/>
            <p:cNvSpPr txBox="1"/>
            <p:nvPr/>
          </p:nvSpPr>
          <p:spPr>
            <a:xfrm>
              <a:off x="9738801" y="3733759"/>
              <a:ext cx="2027973" cy="646331"/>
            </a:xfrm>
            <a:prstGeom prst="rect">
              <a:avLst/>
            </a:prstGeom>
            <a:noFill/>
          </p:spPr>
          <p:txBody>
            <a:bodyPr wrap="square" rtlCol="0">
              <a:spAutoFit/>
            </a:bodyPr>
            <a:lstStyle/>
            <a:p>
              <a:r>
                <a:rPr lang="zh-CN" altLang="en-US" sz="3600" dirty="0">
                  <a:solidFill>
                    <a:srgbClr val="D63D1B"/>
                  </a:solidFill>
                  <a:latin typeface="思源宋体 CN Heavy" panose="02020900000000000000" pitchFamily="18" charset="-122"/>
                  <a:ea typeface="思源宋体 CN Heavy" panose="02020900000000000000" pitchFamily="18" charset="-122"/>
                </a:rPr>
                <a:t>十八学士</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sp>
          <p:nvSpPr>
            <p:cNvPr id="34" name="文本框 33"/>
            <p:cNvSpPr txBox="1"/>
            <p:nvPr/>
          </p:nvSpPr>
          <p:spPr>
            <a:xfrm>
              <a:off x="9798891" y="4279627"/>
              <a:ext cx="1891172" cy="269946"/>
            </a:xfrm>
            <a:prstGeom prst="rect">
              <a:avLst/>
            </a:prstGeom>
            <a:noFill/>
          </p:spPr>
          <p:txBody>
            <a:bodyPr wrap="square" rtlCol="0">
              <a:spAutoFit/>
            </a:bodyPr>
            <a:lstStyle/>
            <a:p>
              <a:pPr algn="dist">
                <a:lnSpc>
                  <a:spcPct val="120000"/>
                </a:lnSpc>
              </a:pPr>
              <a:r>
                <a:rPr lang="en-US" altLang="zh-CN" sz="105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SHI BA XUE SHI</a:t>
              </a:r>
              <a:endParaRPr lang="zh-CN" altLang="en-US" sz="105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pic>
        <p:nvPicPr>
          <p:cNvPr id="35" name="图片 34" descr="图片包含 物体, 游戏机, 灯光&#10;&#10;描述已自动生成"/>
          <p:cNvPicPr>
            <a:picLocks noChangeAspect="1"/>
          </p:cNvPicPr>
          <p:nvPr/>
        </p:nvPicPr>
        <p:blipFill rotWithShape="1">
          <a:blip r:embed="rId9">
            <a:extLst>
              <a:ext uri="{BEBA8EAE-BF5A-486C-A8C5-ECC9F3942E4B}">
                <a14:imgProps xmlns:a14="http://schemas.microsoft.com/office/drawing/2010/main">
                  <a14:imgLayer r:embed="rId10">
                    <a14:imgEffect>
                      <a14:sharpenSoften amount="-100000"/>
                    </a14:imgEffect>
                  </a14:imgLayer>
                </a14:imgProps>
              </a:ext>
              <a:ext uri="{28A0092B-C50C-407E-A947-70E740481C1C}">
                <a14:useLocalDpi xmlns:a14="http://schemas.microsoft.com/office/drawing/2010/main" val="0"/>
              </a:ext>
            </a:extLst>
          </a:blip>
          <a:srcRect l="42205" t="74755" r="43883" b="5522"/>
          <a:stretch>
            <a:fillRect/>
          </a:stretch>
        </p:blipFill>
        <p:spPr>
          <a:xfrm>
            <a:off x="10439770" y="-452690"/>
            <a:ext cx="1424724" cy="1346484"/>
          </a:xfrm>
          <a:prstGeom prst="rect">
            <a:avLst/>
          </a:prstGeom>
        </p:spPr>
      </p:pic>
      <p:grpSp>
        <p:nvGrpSpPr>
          <p:cNvPr id="60" name="组合 59"/>
          <p:cNvGrpSpPr/>
          <p:nvPr/>
        </p:nvGrpSpPr>
        <p:grpSpPr>
          <a:xfrm>
            <a:off x="2176485" y="349849"/>
            <a:ext cx="1629115" cy="676839"/>
            <a:chOff x="4087621" y="5229359"/>
            <a:chExt cx="2062353" cy="856834"/>
          </a:xfrm>
          <a:solidFill>
            <a:srgbClr val="F3C95C"/>
          </a:solidFill>
        </p:grpSpPr>
        <p:sp>
          <p:nvSpPr>
            <p:cNvPr id="61" name="任意多边形: 形状 60"/>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p>
          </p:txBody>
        </p:sp>
        <p:sp>
          <p:nvSpPr>
            <p:cNvPr id="62" name="任意多边形: 形状 61"/>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p>
          </p:txBody>
        </p:sp>
        <p:sp>
          <p:nvSpPr>
            <p:cNvPr id="63" name="任意多边形: 形状 62"/>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p>
          </p:txBody>
        </p:sp>
        <p:sp>
          <p:nvSpPr>
            <p:cNvPr id="64" name="任意多边形: 形状 63"/>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p>
          </p:txBody>
        </p:sp>
        <p:sp>
          <p:nvSpPr>
            <p:cNvPr id="65" name="任意多边形: 形状 64"/>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p>
          </p:txBody>
        </p:sp>
        <p:sp>
          <p:nvSpPr>
            <p:cNvPr id="66" name="任意多边形: 形状 65"/>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p>
          </p:txBody>
        </p:sp>
        <p:sp>
          <p:nvSpPr>
            <p:cNvPr id="67" name="任意多边形: 形状 66"/>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p>
          </p:txBody>
        </p:sp>
        <p:sp>
          <p:nvSpPr>
            <p:cNvPr id="68" name="任意多边形: 形状 67"/>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p>
          </p:txBody>
        </p:sp>
      </p:grpSp>
      <p:grpSp>
        <p:nvGrpSpPr>
          <p:cNvPr id="69" name="组合 68"/>
          <p:cNvGrpSpPr/>
          <p:nvPr/>
        </p:nvGrpSpPr>
        <p:grpSpPr>
          <a:xfrm>
            <a:off x="7892947" y="3999671"/>
            <a:ext cx="1629115" cy="676839"/>
            <a:chOff x="4087621" y="5229359"/>
            <a:chExt cx="2062353" cy="856834"/>
          </a:xfrm>
          <a:solidFill>
            <a:srgbClr val="F3C95C"/>
          </a:solidFill>
        </p:grpSpPr>
        <p:sp>
          <p:nvSpPr>
            <p:cNvPr id="70" name="任意多边形: 形状 69"/>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p>
          </p:txBody>
        </p:sp>
        <p:sp>
          <p:nvSpPr>
            <p:cNvPr id="71" name="任意多边形: 形状 70"/>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p>
          </p:txBody>
        </p:sp>
        <p:sp>
          <p:nvSpPr>
            <p:cNvPr id="72" name="任意多边形: 形状 71"/>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p>
          </p:txBody>
        </p:sp>
        <p:sp>
          <p:nvSpPr>
            <p:cNvPr id="73" name="任意多边形: 形状 72"/>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p>
          </p:txBody>
        </p:sp>
        <p:sp>
          <p:nvSpPr>
            <p:cNvPr id="74" name="任意多边形: 形状 73"/>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p>
          </p:txBody>
        </p:sp>
        <p:sp>
          <p:nvSpPr>
            <p:cNvPr id="75" name="任意多边形: 形状 74"/>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p>
          </p:txBody>
        </p:sp>
        <p:sp>
          <p:nvSpPr>
            <p:cNvPr id="76" name="任意多边形: 形状 75"/>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p>
          </p:txBody>
        </p:sp>
        <p:sp>
          <p:nvSpPr>
            <p:cNvPr id="77" name="任意多边形: 形状 76"/>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p>
          </p:txBody>
        </p:sp>
      </p:grpSp>
      <p:grpSp>
        <p:nvGrpSpPr>
          <p:cNvPr id="79" name="组合 78"/>
          <p:cNvGrpSpPr/>
          <p:nvPr/>
        </p:nvGrpSpPr>
        <p:grpSpPr>
          <a:xfrm>
            <a:off x="8753977" y="5870861"/>
            <a:ext cx="1044605" cy="433996"/>
            <a:chOff x="4087621" y="5229359"/>
            <a:chExt cx="2062353" cy="856834"/>
          </a:xfrm>
          <a:solidFill>
            <a:srgbClr val="F3C95C"/>
          </a:solidFill>
        </p:grpSpPr>
        <p:sp>
          <p:nvSpPr>
            <p:cNvPr id="80" name="任意多边形: 形状 79"/>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p>
          </p:txBody>
        </p:sp>
        <p:sp>
          <p:nvSpPr>
            <p:cNvPr id="81" name="任意多边形: 形状 80"/>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p>
          </p:txBody>
        </p:sp>
        <p:sp>
          <p:nvSpPr>
            <p:cNvPr id="82" name="任意多边形: 形状 81"/>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p>
          </p:txBody>
        </p:sp>
        <p:sp>
          <p:nvSpPr>
            <p:cNvPr id="83" name="任意多边形: 形状 82"/>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p>
          </p:txBody>
        </p:sp>
        <p:sp>
          <p:nvSpPr>
            <p:cNvPr id="84" name="任意多边形: 形状 83"/>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p>
          </p:txBody>
        </p:sp>
        <p:sp>
          <p:nvSpPr>
            <p:cNvPr id="85" name="任意多边形: 形状 84"/>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p>
          </p:txBody>
        </p:sp>
        <p:sp>
          <p:nvSpPr>
            <p:cNvPr id="86" name="任意多边形: 形状 85"/>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p>
          </p:txBody>
        </p:sp>
        <p:sp>
          <p:nvSpPr>
            <p:cNvPr id="87" name="任意多边形: 形状 86"/>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p>
          </p:txBody>
        </p:sp>
      </p:grpSp>
      <p:grpSp>
        <p:nvGrpSpPr>
          <p:cNvPr id="92" name="组合 91"/>
          <p:cNvGrpSpPr/>
          <p:nvPr/>
        </p:nvGrpSpPr>
        <p:grpSpPr>
          <a:xfrm>
            <a:off x="9672807" y="1598614"/>
            <a:ext cx="2093967" cy="1747067"/>
            <a:chOff x="9672807" y="1522414"/>
            <a:chExt cx="2093967" cy="1747067"/>
          </a:xfrm>
        </p:grpSpPr>
        <p:sp>
          <p:nvSpPr>
            <p:cNvPr id="22" name="文本框 21"/>
            <p:cNvSpPr txBox="1"/>
            <p:nvPr/>
          </p:nvSpPr>
          <p:spPr>
            <a:xfrm>
              <a:off x="9672807" y="2263436"/>
              <a:ext cx="2090770" cy="1006045"/>
            </a:xfrm>
            <a:prstGeom prst="rect">
              <a:avLst/>
            </a:prstGeom>
            <a:noFill/>
          </p:spPr>
          <p:txBody>
            <a:bodyPr wrap="square" rtlCol="0">
              <a:spAutoFit/>
            </a:bodyPr>
            <a:lstStyle/>
            <a:p>
              <a:pPr algn="r">
                <a:lnSpc>
                  <a:spcPct val="13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程咬金、李靖、秦叔宝等</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89" name="文本框 88"/>
            <p:cNvSpPr txBox="1"/>
            <p:nvPr/>
          </p:nvSpPr>
          <p:spPr>
            <a:xfrm>
              <a:off x="9738801" y="1522414"/>
              <a:ext cx="2027973" cy="646331"/>
            </a:xfrm>
            <a:prstGeom prst="rect">
              <a:avLst/>
            </a:prstGeom>
            <a:noFill/>
          </p:spPr>
          <p:txBody>
            <a:bodyPr wrap="square" rtlCol="0">
              <a:spAutoFit/>
            </a:bodyPr>
            <a:lstStyle/>
            <a:p>
              <a:r>
                <a:rPr lang="zh-CN" altLang="en-US" sz="3600" dirty="0">
                  <a:solidFill>
                    <a:srgbClr val="D63D1B"/>
                  </a:solidFill>
                  <a:latin typeface="思源宋体 CN Heavy" panose="02020900000000000000" pitchFamily="18" charset="-122"/>
                  <a:ea typeface="思源宋体 CN Heavy" panose="02020900000000000000" pitchFamily="18" charset="-122"/>
                </a:rPr>
                <a:t>手下猛将</a:t>
              </a:r>
              <a:endParaRPr lang="zh-CN" altLang="en-US" sz="3600" dirty="0">
                <a:solidFill>
                  <a:srgbClr val="D63D1B"/>
                </a:solidFill>
                <a:latin typeface="思源宋体 CN Heavy" panose="02020900000000000000" pitchFamily="18" charset="-122"/>
                <a:ea typeface="思源宋体 CN Heavy" panose="02020900000000000000" pitchFamily="18" charset="-122"/>
              </a:endParaRPr>
            </a:p>
          </p:txBody>
        </p:sp>
        <p:sp>
          <p:nvSpPr>
            <p:cNvPr id="90" name="文本框 89"/>
            <p:cNvSpPr txBox="1"/>
            <p:nvPr/>
          </p:nvSpPr>
          <p:spPr>
            <a:xfrm>
              <a:off x="9798891" y="2068282"/>
              <a:ext cx="1891172" cy="261482"/>
            </a:xfrm>
            <a:prstGeom prst="rect">
              <a:avLst/>
            </a:prstGeom>
            <a:noFill/>
          </p:spPr>
          <p:txBody>
            <a:bodyPr wrap="square" rtlCol="0">
              <a:spAutoFit/>
            </a:bodyPr>
            <a:lstStyle/>
            <a:p>
              <a:pPr algn="dist">
                <a:lnSpc>
                  <a:spcPct val="120000"/>
                </a:lnSpc>
              </a:pPr>
              <a:r>
                <a:rPr lang="en-US" altLang="zh-CN" sz="10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SHOU XIA MENG JIANG</a:t>
              </a:r>
              <a:endParaRPr lang="zh-CN" altLang="en-US" sz="10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fade">
                                      <p:cBhvr>
                                        <p:cTn id="24" dur="500"/>
                                        <p:tgtEl>
                                          <p:spTgt spid="91"/>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Effect transition="in" filter="fade">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238098"/>
            <a:ext cx="1711382" cy="3209961"/>
            <a:chOff x="-1" y="238098"/>
            <a:chExt cx="1711382" cy="3209961"/>
          </a:xfrm>
        </p:grpSpPr>
        <p:sp>
          <p:nvSpPr>
            <p:cNvPr id="4" name="矩形 3"/>
            <p:cNvSpPr/>
            <p:nvPr/>
          </p:nvSpPr>
          <p:spPr>
            <a:xfrm rot="10800000">
              <a:off x="-1"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32199" y="238098"/>
              <a:ext cx="615553" cy="2457468"/>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唐朝的建立与</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6" name="文本框 5"/>
            <p:cNvSpPr txBox="1"/>
            <p:nvPr/>
          </p:nvSpPr>
          <p:spPr>
            <a:xfrm>
              <a:off x="1009650" y="990591"/>
              <a:ext cx="701731" cy="2457468"/>
            </a:xfrm>
            <a:prstGeom prst="rect">
              <a:avLst/>
            </a:prstGeom>
            <a:noFill/>
          </p:spPr>
          <p:txBody>
            <a:bodyPr vert="eaVert" wrap="square" rtlCol="0">
              <a:spAutoFit/>
            </a:bodyPr>
            <a:lstStyle/>
            <a:p>
              <a:pPr algn="just">
                <a:lnSpc>
                  <a:spcPct val="120000"/>
                </a:lnSpc>
              </a:pPr>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「贞观之治」</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2" name="矩形 1"/>
          <p:cNvSpPr/>
          <p:nvPr/>
        </p:nvSpPr>
        <p:spPr>
          <a:xfrm>
            <a:off x="1936619" y="1466832"/>
            <a:ext cx="8056366"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27823" y="1953112"/>
            <a:ext cx="7273959" cy="1827808"/>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唐太宗曾对大臣说：“为君之道，必须先存百姓，若损百姓以奉其身，犹割股以啖腹，腹饱而身毙。”他还常引用古人的话 ：“舟所以比人君，水所以比黎庶，水能载舟，亦能覆舟。”</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8" name="文本框 7"/>
          <p:cNvSpPr txBox="1"/>
          <p:nvPr/>
        </p:nvSpPr>
        <p:spPr>
          <a:xfrm>
            <a:off x="2327823" y="4138373"/>
            <a:ext cx="3284712" cy="1384610"/>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dirty="0"/>
              <a:t>为什么唐太宗把君主和百姓的关系比喻成舟与水的关系？</a:t>
            </a:r>
            <a:endParaRPr lang="en-US" altLang="zh-CN" dirty="0"/>
          </a:p>
        </p:txBody>
      </p:sp>
      <p:sp>
        <p:nvSpPr>
          <p:cNvPr id="9" name="文本框 8"/>
          <p:cNvSpPr txBox="1"/>
          <p:nvPr/>
        </p:nvSpPr>
        <p:spPr>
          <a:xfrm>
            <a:off x="6317070" y="4138373"/>
            <a:ext cx="3284712" cy="1384610"/>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dirty="0">
                <a:solidFill>
                  <a:srgbClr val="D63D1B"/>
                </a:solidFill>
              </a:rPr>
              <a:t>要维持自己的统治就必须让老百姓能生存下去。吸取隋亡教训。</a:t>
            </a:r>
            <a:endParaRPr lang="zh-CN" altLang="en-US" dirty="0">
              <a:solidFill>
                <a:srgbClr val="D63D1B"/>
              </a:solidFill>
            </a:endParaRPr>
          </a:p>
        </p:txBody>
      </p:sp>
      <p:cxnSp>
        <p:nvCxnSpPr>
          <p:cNvPr id="11" name="直接连接符 10"/>
          <p:cNvCxnSpPr/>
          <p:nvPr/>
        </p:nvCxnSpPr>
        <p:spPr>
          <a:xfrm>
            <a:off x="5899011" y="4214573"/>
            <a:ext cx="0" cy="11956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flipH="1">
            <a:off x="1685567" y="1409682"/>
            <a:ext cx="1185203" cy="558210"/>
            <a:chOff x="3900678" y="1443133"/>
            <a:chExt cx="1556469" cy="733070"/>
          </a:xfrm>
          <a:solidFill>
            <a:srgbClr val="D63D1B">
              <a:alpha val="70000"/>
            </a:srgbClr>
          </a:solidFill>
        </p:grpSpPr>
        <p:sp>
          <p:nvSpPr>
            <p:cNvPr id="13" name="任意多边形: 形状 12"/>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14" name="任意多边形: 形状 13"/>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15" name="任意多边形: 形状 14"/>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16" name="任意多边形: 形状 15"/>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17" name="任意多边形: 形状 16"/>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18" name="任意多边形: 形状 17"/>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19" name="任意多边形: 形状 18"/>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0" name="组合 19"/>
          <p:cNvGrpSpPr/>
          <p:nvPr/>
        </p:nvGrpSpPr>
        <p:grpSpPr>
          <a:xfrm>
            <a:off x="9070204" y="1409682"/>
            <a:ext cx="1185203" cy="558210"/>
            <a:chOff x="3900678" y="1443133"/>
            <a:chExt cx="1556469" cy="733070"/>
          </a:xfrm>
          <a:solidFill>
            <a:srgbClr val="D63D1B">
              <a:alpha val="70000"/>
            </a:srgbClr>
          </a:solidFill>
        </p:grpSpPr>
        <p:sp>
          <p:nvSpPr>
            <p:cNvPr id="21" name="任意多边形: 形状 20"/>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22" name="任意多边形: 形状 21"/>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23" name="任意多边形: 形状 22"/>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24" name="任意多边形: 形状 23"/>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25" name="任意多边形: 形状 24"/>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26" name="任意多边形: 形状 25"/>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27" name="任意多边形: 形状 26"/>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8" name="组合 27"/>
          <p:cNvGrpSpPr/>
          <p:nvPr/>
        </p:nvGrpSpPr>
        <p:grpSpPr>
          <a:xfrm flipH="1">
            <a:off x="1685567" y="5410200"/>
            <a:ext cx="1185203" cy="558210"/>
            <a:chOff x="3900678" y="1443133"/>
            <a:chExt cx="1556469" cy="733070"/>
          </a:xfrm>
          <a:solidFill>
            <a:srgbClr val="D63D1B">
              <a:alpha val="70000"/>
            </a:srgbClr>
          </a:solidFill>
        </p:grpSpPr>
        <p:sp>
          <p:nvSpPr>
            <p:cNvPr id="29" name="任意多边形: 形状 28"/>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0" name="任意多边形: 形状 29"/>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31" name="任意多边形: 形状 30"/>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32" name="任意多边形: 形状 31"/>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33" name="任意多边形: 形状 32"/>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34" name="任意多边形: 形状 33"/>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35" name="任意多边形: 形状 34"/>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36" name="组合 35"/>
          <p:cNvGrpSpPr/>
          <p:nvPr/>
        </p:nvGrpSpPr>
        <p:grpSpPr>
          <a:xfrm>
            <a:off x="9070204" y="5410200"/>
            <a:ext cx="1185203" cy="558210"/>
            <a:chOff x="3900678" y="1443133"/>
            <a:chExt cx="1556469" cy="733070"/>
          </a:xfrm>
          <a:solidFill>
            <a:srgbClr val="D63D1B">
              <a:alpha val="70000"/>
            </a:srgbClr>
          </a:solidFill>
        </p:grpSpPr>
        <p:sp>
          <p:nvSpPr>
            <p:cNvPr id="37" name="任意多边形: 形状 36"/>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8" name="任意多边形: 形状 37"/>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39" name="任意多边形: 形状 38"/>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40" name="任意多边形: 形状 39"/>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41" name="任意多边形: 形状 40"/>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42" name="任意多边形: 形状 41"/>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3" name="任意多边形: 形状 42"/>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pic>
        <p:nvPicPr>
          <p:cNvPr id="49" name="图片 48" descr="图片包含 物体, 游戏机, 灯光&#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105135" y="4514829"/>
            <a:ext cx="1538044" cy="1453581"/>
          </a:xfrm>
          <a:prstGeom prst="rect">
            <a:avLst/>
          </a:prstGeom>
        </p:spPr>
      </p:pic>
      <p:pic>
        <p:nvPicPr>
          <p:cNvPr id="50" name="图片 49" descr="图片包含 物体, 游戏机, 灯光&#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4617552" y="746461"/>
            <a:ext cx="968522" cy="915335"/>
          </a:xfrm>
          <a:prstGeom prst="rect">
            <a:avLst/>
          </a:prstGeom>
        </p:spPr>
      </p:pic>
      <p:pic>
        <p:nvPicPr>
          <p:cNvPr id="51" name="图片 50" descr="图片包含 物体, 游戏机, 灯光&#10;&#10;描述已自动生成"/>
          <p:cNvPicPr>
            <a:picLocks noChangeAspect="1"/>
          </p:cNvPicPr>
          <p:nvPr/>
        </p:nvPicPr>
        <p:blipFill rotWithShape="1">
          <a:blip r:embed="rId1">
            <a:extLst>
              <a:ext uri="{BEBA8EAE-BF5A-486C-A8C5-ECC9F3942E4B}">
                <a14:imgProps xmlns:a14="http://schemas.microsoft.com/office/drawing/2010/main">
                  <a14:imgLayer r:embed="rId2">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6944110" y="5703500"/>
            <a:ext cx="968522" cy="915335"/>
          </a:xfrm>
          <a:prstGeom prst="rect">
            <a:avLst/>
          </a:prstGeom>
        </p:spPr>
      </p:pic>
      <p:sp>
        <p:nvSpPr>
          <p:cNvPr id="52" name="文本框 51"/>
          <p:cNvSpPr txBox="1"/>
          <p:nvPr/>
        </p:nvSpPr>
        <p:spPr>
          <a:xfrm>
            <a:off x="2160495" y="304548"/>
            <a:ext cx="1629115" cy="329129"/>
          </a:xfrm>
          <a:prstGeom prst="rect">
            <a:avLst/>
          </a:prstGeom>
          <a:noFill/>
        </p:spPr>
        <p:txBody>
          <a:bodyPr wrap="square" rtlCol="0">
            <a:spAutoFit/>
          </a:bodyPr>
          <a:lstStyle/>
          <a:p>
            <a:pP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七年级历史下册</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9084777" y="304548"/>
            <a:ext cx="2382556"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从贞观之治到开元盛世</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5875719" y="291664"/>
            <a:ext cx="1122948" cy="329129"/>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a:t>
            </a: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2</a:t>
            </a: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课</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55" name="文本框 54"/>
          <p:cNvSpPr txBox="1"/>
          <p:nvPr/>
        </p:nvSpPr>
        <p:spPr>
          <a:xfrm>
            <a:off x="254356" y="6250091"/>
            <a:ext cx="1629115" cy="329129"/>
          </a:xfrm>
          <a:prstGeom prst="rect">
            <a:avLst/>
          </a:prstGeom>
          <a:noFill/>
        </p:spPr>
        <p:txBody>
          <a:bodyPr wrap="square" rtlCol="0">
            <a:spAutoFit/>
          </a:bodyPr>
          <a:lstStyle/>
          <a:p>
            <a:pP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第一单元</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56" name="文本框 55"/>
          <p:cNvSpPr txBox="1"/>
          <p:nvPr/>
        </p:nvSpPr>
        <p:spPr>
          <a:xfrm>
            <a:off x="2526602" y="6250091"/>
            <a:ext cx="3438200" cy="307777"/>
          </a:xfrm>
          <a:prstGeom prst="rect">
            <a:avLst/>
          </a:prstGeom>
          <a:noFill/>
        </p:spPr>
        <p:txBody>
          <a:bodyPr wrap="square" rtlCol="0">
            <a:spAutoFit/>
          </a:bodyPr>
          <a:lstStyle/>
          <a:p>
            <a:pPr algn="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隋唐时期  繁荣与开放的时代</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pic>
        <p:nvPicPr>
          <p:cNvPr id="45" name="图片 44" descr="卡通人物&#10;&#10;中度可信度描述已自动生成"/>
          <p:cNvPicPr>
            <a:picLocks noChangeAspect="1"/>
          </p:cNvPicPr>
          <p:nvPr/>
        </p:nvPicPr>
        <p:blipFill rotWithShape="1">
          <a:blip r:embed="rId3">
            <a:extLst>
              <a:ext uri="{28A0092B-C50C-407E-A947-70E740481C1C}">
                <a14:useLocalDpi xmlns:a14="http://schemas.microsoft.com/office/drawing/2010/main" val="0"/>
              </a:ext>
            </a:extLst>
          </a:blip>
          <a:srcRect r="32833"/>
          <a:stretch>
            <a:fillRect/>
          </a:stretch>
        </p:blipFill>
        <p:spPr>
          <a:xfrm flipH="1">
            <a:off x="8059352" y="0"/>
            <a:ext cx="6037152" cy="6858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0021470" y="2558133"/>
            <a:ext cx="1629115" cy="676839"/>
            <a:chOff x="4087621" y="5229359"/>
            <a:chExt cx="2062353" cy="856834"/>
          </a:xfrm>
          <a:solidFill>
            <a:srgbClr val="F3C95C"/>
          </a:solidFill>
        </p:grpSpPr>
        <p:sp>
          <p:nvSpPr>
            <p:cNvPr id="45" name="任意多边形: 形状 44"/>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p>
          </p:txBody>
        </p:sp>
        <p:sp>
          <p:nvSpPr>
            <p:cNvPr id="46" name="任意多边形: 形状 45"/>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p>
          </p:txBody>
        </p:sp>
        <p:sp>
          <p:nvSpPr>
            <p:cNvPr id="47" name="任意多边形: 形状 46"/>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p>
          </p:txBody>
        </p:sp>
        <p:sp>
          <p:nvSpPr>
            <p:cNvPr id="48" name="任意多边形: 形状 47"/>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p>
          </p:txBody>
        </p:sp>
        <p:sp>
          <p:nvSpPr>
            <p:cNvPr id="49" name="任意多边形: 形状 48"/>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p>
          </p:txBody>
        </p:sp>
        <p:sp>
          <p:nvSpPr>
            <p:cNvPr id="50" name="任意多边形: 形状 49"/>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p>
          </p:txBody>
        </p:sp>
        <p:sp>
          <p:nvSpPr>
            <p:cNvPr id="51" name="任意多边形: 形状 50"/>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p>
          </p:txBody>
        </p:sp>
        <p:sp>
          <p:nvSpPr>
            <p:cNvPr id="52" name="任意多边形: 形状 51"/>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p>
          </p:txBody>
        </p:sp>
      </p:grpSp>
      <p:sp>
        <p:nvSpPr>
          <p:cNvPr id="14" name="left-quote_56937"/>
          <p:cNvSpPr/>
          <p:nvPr/>
        </p:nvSpPr>
        <p:spPr>
          <a:xfrm>
            <a:off x="6559818" y="2216982"/>
            <a:ext cx="1265693" cy="1114549"/>
          </a:xfrm>
          <a:custGeom>
            <a:avLst/>
            <a:gdLst>
              <a:gd name="connsiteX0" fmla="*/ 566457 w 609553"/>
              <a:gd name="connsiteY0" fmla="*/ 2407 h 536763"/>
              <a:gd name="connsiteX1" fmla="*/ 582730 w 609553"/>
              <a:gd name="connsiteY1" fmla="*/ 17137 h 536763"/>
              <a:gd name="connsiteX2" fmla="*/ 606700 w 609553"/>
              <a:gd name="connsiteY2" fmla="*/ 67222 h 536763"/>
              <a:gd name="connsiteX3" fmla="*/ 591949 w 609553"/>
              <a:gd name="connsiteY3" fmla="*/ 106626 h 536763"/>
              <a:gd name="connsiteX4" fmla="*/ 511924 w 609553"/>
              <a:gd name="connsiteY4" fmla="*/ 165549 h 536763"/>
              <a:gd name="connsiteX5" fmla="*/ 477627 w 609553"/>
              <a:gd name="connsiteY5" fmla="*/ 284868 h 536763"/>
              <a:gd name="connsiteX6" fmla="*/ 570560 w 609553"/>
              <a:gd name="connsiteY6" fmla="*/ 284868 h 536763"/>
              <a:gd name="connsiteX7" fmla="*/ 600062 w 609553"/>
              <a:gd name="connsiteY7" fmla="*/ 314329 h 536763"/>
              <a:gd name="connsiteX8" fmla="*/ 600062 w 609553"/>
              <a:gd name="connsiteY8" fmla="*/ 507302 h 536763"/>
              <a:gd name="connsiteX9" fmla="*/ 570560 w 609553"/>
              <a:gd name="connsiteY9" fmla="*/ 536763 h 536763"/>
              <a:gd name="connsiteX10" fmla="*/ 377319 w 609553"/>
              <a:gd name="connsiteY10" fmla="*/ 536763 h 536763"/>
              <a:gd name="connsiteX11" fmla="*/ 347817 w 609553"/>
              <a:gd name="connsiteY11" fmla="*/ 507302 h 536763"/>
              <a:gd name="connsiteX12" fmla="*/ 347817 w 609553"/>
              <a:gd name="connsiteY12" fmla="*/ 356680 h 536763"/>
              <a:gd name="connsiteX13" fmla="*/ 366994 w 609553"/>
              <a:gd name="connsiteY13" fmla="*/ 184331 h 536763"/>
              <a:gd name="connsiteX14" fmla="*/ 438537 w 609553"/>
              <a:gd name="connsiteY14" fmla="*/ 71273 h 536763"/>
              <a:gd name="connsiteX15" fmla="*/ 544376 w 609553"/>
              <a:gd name="connsiteY15" fmla="*/ 3143 h 536763"/>
              <a:gd name="connsiteX16" fmla="*/ 566457 w 609553"/>
              <a:gd name="connsiteY16" fmla="*/ 2407 h 536763"/>
              <a:gd name="connsiteX17" fmla="*/ 219410 w 609553"/>
              <a:gd name="connsiteY17" fmla="*/ 1869 h 536763"/>
              <a:gd name="connsiteX18" fmla="*/ 235685 w 609553"/>
              <a:gd name="connsiteY18" fmla="*/ 16784 h 536763"/>
              <a:gd name="connsiteX19" fmla="*/ 259659 w 609553"/>
              <a:gd name="connsiteY19" fmla="*/ 67235 h 536763"/>
              <a:gd name="connsiteX20" fmla="*/ 244906 w 609553"/>
              <a:gd name="connsiteY20" fmla="*/ 106638 h 536763"/>
              <a:gd name="connsiteX21" fmla="*/ 164869 w 609553"/>
              <a:gd name="connsiteY21" fmla="*/ 165560 h 536763"/>
              <a:gd name="connsiteX22" fmla="*/ 130198 w 609553"/>
              <a:gd name="connsiteY22" fmla="*/ 284875 h 536763"/>
              <a:gd name="connsiteX23" fmla="*/ 222776 w 609553"/>
              <a:gd name="connsiteY23" fmla="*/ 284875 h 536763"/>
              <a:gd name="connsiteX24" fmla="*/ 252282 w 609553"/>
              <a:gd name="connsiteY24" fmla="*/ 314336 h 536763"/>
              <a:gd name="connsiteX25" fmla="*/ 252282 w 609553"/>
              <a:gd name="connsiteY25" fmla="*/ 507303 h 536763"/>
              <a:gd name="connsiteX26" fmla="*/ 222776 w 609553"/>
              <a:gd name="connsiteY26" fmla="*/ 536763 h 536763"/>
              <a:gd name="connsiteX27" fmla="*/ 29507 w 609553"/>
              <a:gd name="connsiteY27" fmla="*/ 536763 h 536763"/>
              <a:gd name="connsiteX28" fmla="*/ 0 w 609553"/>
              <a:gd name="connsiteY28" fmla="*/ 507303 h 536763"/>
              <a:gd name="connsiteX29" fmla="*/ 0 w 609553"/>
              <a:gd name="connsiteY29" fmla="*/ 356685 h 536763"/>
              <a:gd name="connsiteX30" fmla="*/ 19548 w 609553"/>
              <a:gd name="connsiteY30" fmla="*/ 183604 h 536763"/>
              <a:gd name="connsiteX31" fmla="*/ 91102 w 609553"/>
              <a:gd name="connsiteY31" fmla="*/ 71286 h 536763"/>
              <a:gd name="connsiteX32" fmla="*/ 197326 w 609553"/>
              <a:gd name="connsiteY32" fmla="*/ 2422 h 536763"/>
              <a:gd name="connsiteX33" fmla="*/ 219410 w 609553"/>
              <a:gd name="connsiteY33" fmla="*/ 1869 h 53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9553" h="536763">
                <a:moveTo>
                  <a:pt x="566457" y="2407"/>
                </a:moveTo>
                <a:cubicBezTo>
                  <a:pt x="573326" y="4985"/>
                  <a:pt x="579226" y="10140"/>
                  <a:pt x="582730" y="17137"/>
                </a:cubicBezTo>
                <a:lnTo>
                  <a:pt x="606700" y="67222"/>
                </a:lnTo>
                <a:cubicBezTo>
                  <a:pt x="613707" y="81952"/>
                  <a:pt x="607438" y="100366"/>
                  <a:pt x="591949" y="106626"/>
                </a:cubicBezTo>
                <a:cubicBezTo>
                  <a:pt x="556177" y="121725"/>
                  <a:pt x="529625" y="141612"/>
                  <a:pt x="511924" y="165549"/>
                </a:cubicBezTo>
                <a:cubicBezTo>
                  <a:pt x="490166" y="195379"/>
                  <a:pt x="478365" y="235152"/>
                  <a:pt x="477627" y="284868"/>
                </a:cubicBezTo>
                <a:lnTo>
                  <a:pt x="570560" y="284868"/>
                </a:lnTo>
                <a:cubicBezTo>
                  <a:pt x="586786" y="284868"/>
                  <a:pt x="600062" y="298126"/>
                  <a:pt x="600062" y="314329"/>
                </a:cubicBezTo>
                <a:lnTo>
                  <a:pt x="600062" y="507302"/>
                </a:lnTo>
                <a:cubicBezTo>
                  <a:pt x="600062" y="523506"/>
                  <a:pt x="586786" y="536763"/>
                  <a:pt x="570560" y="536763"/>
                </a:cubicBezTo>
                <a:lnTo>
                  <a:pt x="377319" y="536763"/>
                </a:lnTo>
                <a:cubicBezTo>
                  <a:pt x="361093" y="536763"/>
                  <a:pt x="347817" y="523506"/>
                  <a:pt x="347817" y="507302"/>
                </a:cubicBezTo>
                <a:lnTo>
                  <a:pt x="347817" y="356680"/>
                </a:lnTo>
                <a:cubicBezTo>
                  <a:pt x="347817" y="283027"/>
                  <a:pt x="354086" y="225577"/>
                  <a:pt x="366994" y="184331"/>
                </a:cubicBezTo>
                <a:cubicBezTo>
                  <a:pt x="379532" y="142348"/>
                  <a:pt x="403871" y="104785"/>
                  <a:pt x="438537" y="71273"/>
                </a:cubicBezTo>
                <a:cubicBezTo>
                  <a:pt x="467670" y="43653"/>
                  <a:pt x="503073" y="20820"/>
                  <a:pt x="544376" y="3143"/>
                </a:cubicBezTo>
                <a:cubicBezTo>
                  <a:pt x="551752" y="-171"/>
                  <a:pt x="559589" y="-171"/>
                  <a:pt x="566457" y="2407"/>
                </a:cubicBezTo>
                <a:close/>
                <a:moveTo>
                  <a:pt x="219410" y="1869"/>
                </a:moveTo>
                <a:cubicBezTo>
                  <a:pt x="226280" y="4447"/>
                  <a:pt x="232181" y="9603"/>
                  <a:pt x="235685" y="16784"/>
                </a:cubicBezTo>
                <a:lnTo>
                  <a:pt x="259659" y="67235"/>
                </a:lnTo>
                <a:cubicBezTo>
                  <a:pt x="266667" y="81965"/>
                  <a:pt x="260028" y="100378"/>
                  <a:pt x="244906" y="106638"/>
                </a:cubicBezTo>
                <a:cubicBezTo>
                  <a:pt x="209129" y="121737"/>
                  <a:pt x="182573" y="141623"/>
                  <a:pt x="164869" y="165560"/>
                </a:cubicBezTo>
                <a:cubicBezTo>
                  <a:pt x="143108" y="195389"/>
                  <a:pt x="131305" y="235160"/>
                  <a:pt x="130198" y="284875"/>
                </a:cubicBezTo>
                <a:lnTo>
                  <a:pt x="222776" y="284875"/>
                </a:lnTo>
                <a:cubicBezTo>
                  <a:pt x="239004" y="284875"/>
                  <a:pt x="252282" y="298132"/>
                  <a:pt x="252282" y="314336"/>
                </a:cubicBezTo>
                <a:lnTo>
                  <a:pt x="252282" y="507303"/>
                </a:lnTo>
                <a:cubicBezTo>
                  <a:pt x="252282" y="523506"/>
                  <a:pt x="239004" y="536763"/>
                  <a:pt x="222776" y="536763"/>
                </a:cubicBezTo>
                <a:lnTo>
                  <a:pt x="29507" y="536763"/>
                </a:lnTo>
                <a:cubicBezTo>
                  <a:pt x="13278" y="536763"/>
                  <a:pt x="0" y="523506"/>
                  <a:pt x="0" y="507303"/>
                </a:cubicBezTo>
                <a:lnTo>
                  <a:pt x="0" y="356685"/>
                </a:lnTo>
                <a:cubicBezTo>
                  <a:pt x="0" y="283402"/>
                  <a:pt x="7008" y="225954"/>
                  <a:pt x="19548" y="183604"/>
                </a:cubicBezTo>
                <a:cubicBezTo>
                  <a:pt x="32457" y="141991"/>
                  <a:pt x="56063" y="104061"/>
                  <a:pt x="91102" y="71286"/>
                </a:cubicBezTo>
                <a:cubicBezTo>
                  <a:pt x="119502" y="43298"/>
                  <a:pt x="155279" y="20098"/>
                  <a:pt x="197326" y="2422"/>
                </a:cubicBezTo>
                <a:cubicBezTo>
                  <a:pt x="204703" y="-708"/>
                  <a:pt x="212541" y="-708"/>
                  <a:pt x="219410" y="1869"/>
                </a:cubicBezTo>
                <a:close/>
              </a:path>
            </a:pathLst>
          </a:custGeom>
          <a:solidFill>
            <a:srgbClr val="F3C95C">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矩形 9"/>
          <p:cNvSpPr/>
          <p:nvPr/>
        </p:nvSpPr>
        <p:spPr>
          <a:xfrm>
            <a:off x="0" y="4539916"/>
            <a:ext cx="12192000" cy="2318084"/>
          </a:xfrm>
          <a:prstGeom prst="rect">
            <a:avLst/>
          </a:prstGeom>
          <a:solidFill>
            <a:srgbClr val="F3C9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10608461" y="340976"/>
            <a:ext cx="1583539" cy="1740250"/>
            <a:chOff x="10608461" y="340976"/>
            <a:chExt cx="1583539" cy="1740250"/>
          </a:xfrm>
        </p:grpSpPr>
        <p:sp>
          <p:nvSpPr>
            <p:cNvPr id="3" name="矩形 2"/>
            <p:cNvSpPr/>
            <p:nvPr/>
          </p:nvSpPr>
          <p:spPr>
            <a:xfrm rot="10800000">
              <a:off x="11182349"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10608461" y="340976"/>
              <a:ext cx="1154913" cy="1740250"/>
              <a:chOff x="432199" y="-63850"/>
              <a:chExt cx="1154913" cy="1740250"/>
            </a:xfrm>
          </p:grpSpPr>
          <p:sp>
            <p:nvSpPr>
              <p:cNvPr id="4" name="文本框 3"/>
              <p:cNvSpPr txBox="1"/>
              <p:nvPr/>
            </p:nvSpPr>
            <p:spPr>
              <a:xfrm>
                <a:off x="432199" y="428598"/>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武则天</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6" name="文本框 5"/>
              <p:cNvSpPr txBox="1"/>
              <p:nvPr/>
            </p:nvSpPr>
            <p:spPr>
              <a:xfrm>
                <a:off x="971559" y="-63850"/>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女皇帝</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pic>
        <p:nvPicPr>
          <p:cNvPr id="9" name="图片 8"/>
          <p:cNvPicPr>
            <a:picLocks noChangeAspect="1"/>
          </p:cNvPicPr>
          <p:nvPr/>
        </p:nvPicPr>
        <p:blipFill>
          <a:blip r:embed="rId1">
            <a:extLst>
              <a:ext uri="{BEBA8EAE-BF5A-486C-A8C5-ECC9F3942E4B}">
                <a14:imgProps xmlns:a14="http://schemas.microsoft.com/office/drawing/2010/main">
                  <a14:imgLayer r:embed="rId2">
                    <a14:imgEffect>
                      <a14:sharpenSoften amount="30000"/>
                    </a14:imgEffect>
                  </a14:imgLayer>
                </a14:imgProps>
              </a:ext>
              <a:ext uri="{28A0092B-C50C-407E-A947-70E740481C1C}">
                <a14:useLocalDpi xmlns:a14="http://schemas.microsoft.com/office/drawing/2010/main" val="0"/>
              </a:ext>
            </a:extLst>
          </a:blip>
          <a:stretch>
            <a:fillRect/>
          </a:stretch>
        </p:blipFill>
        <p:spPr>
          <a:xfrm>
            <a:off x="-965535" y="540436"/>
            <a:ext cx="8521366" cy="6317564"/>
          </a:xfrm>
          <a:prstGeom prst="rect">
            <a:avLst/>
          </a:prstGeom>
        </p:spPr>
      </p:pic>
      <p:grpSp>
        <p:nvGrpSpPr>
          <p:cNvPr id="13" name="组合 12"/>
          <p:cNvGrpSpPr/>
          <p:nvPr/>
        </p:nvGrpSpPr>
        <p:grpSpPr>
          <a:xfrm>
            <a:off x="7012118" y="2922099"/>
            <a:ext cx="4211896" cy="1365951"/>
            <a:chOff x="7012118" y="2623929"/>
            <a:chExt cx="4211896" cy="1365951"/>
          </a:xfrm>
        </p:grpSpPr>
        <p:sp>
          <p:nvSpPr>
            <p:cNvPr id="11" name="文本框 10"/>
            <p:cNvSpPr txBox="1"/>
            <p:nvPr/>
          </p:nvSpPr>
          <p:spPr>
            <a:xfrm>
              <a:off x="7012118" y="2623929"/>
              <a:ext cx="4211896" cy="1365951"/>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3600" dirty="0"/>
                <a:t>我国历史上唯一的</a:t>
              </a:r>
              <a:endParaRPr lang="en-US" altLang="zh-CN" sz="3600" dirty="0"/>
            </a:p>
            <a:p>
              <a:r>
                <a:rPr lang="zh-CN" altLang="en-US" sz="3600" dirty="0"/>
                <a:t>女皇帝是谁？</a:t>
              </a:r>
              <a:r>
                <a:rPr lang="en-US" altLang="zh-CN" sz="3600" dirty="0"/>
                <a:t> </a:t>
              </a:r>
              <a:endParaRPr lang="en-US" altLang="zh-CN" sz="3600" dirty="0"/>
            </a:p>
          </p:txBody>
        </p:sp>
        <p:sp>
          <p:nvSpPr>
            <p:cNvPr id="12" name="文本框 11"/>
            <p:cNvSpPr txBox="1"/>
            <p:nvPr/>
          </p:nvSpPr>
          <p:spPr>
            <a:xfrm>
              <a:off x="9609222" y="3396916"/>
              <a:ext cx="1226806" cy="469231"/>
            </a:xfrm>
            <a:prstGeom prst="rect">
              <a:avLst/>
            </a:prstGeom>
            <a:noFill/>
          </p:spPr>
          <p:txBody>
            <a:bodyPr wrap="square" rtlCol="0">
              <a:spAutoFit/>
            </a:bodyPr>
            <a:lstStyle/>
            <a:p>
              <a:pPr algn="r">
                <a:lnSpc>
                  <a:spcPct val="120000"/>
                </a:lnSpc>
              </a:pPr>
              <a:r>
                <a:rPr lang="en-US" altLang="zh-CN" sz="7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WO GUO LI SHI SHANG WEI YI DE NV HUANG DI SHI SHEI</a:t>
              </a:r>
              <a:endParaRPr lang="zh-CN" altLang="en-US" sz="7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sp>
        <p:nvSpPr>
          <p:cNvPr id="16" name="文本框 15"/>
          <p:cNvSpPr txBox="1"/>
          <p:nvPr/>
        </p:nvSpPr>
        <p:spPr>
          <a:xfrm rot="2011276">
            <a:off x="4012570" y="3203894"/>
            <a:ext cx="2115981" cy="498213"/>
          </a:xfrm>
          <a:prstGeom prst="rect">
            <a:avLst/>
          </a:prstGeom>
          <a:noFill/>
        </p:spPr>
        <p:txBody>
          <a:bodyPr wrap="square" rtlCol="0">
            <a:spAutoFit/>
          </a:bodyPr>
          <a:lstStyle/>
          <a:p>
            <a:pPr indent="0" algn="ctr">
              <a:lnSpc>
                <a:spcPct val="120000"/>
              </a:lnSpc>
              <a:spcBef>
                <a:spcPct val="0"/>
              </a:spcBef>
              <a:buNone/>
            </a:pPr>
            <a:r>
              <a:rPr lang="zh-CN" altLang="en-US" sz="2400" dirty="0">
                <a:solidFill>
                  <a:srgbClr val="D63D1B"/>
                </a:solidFill>
                <a:latin typeface="思源宋体 CN Heavy" panose="02020900000000000000" pitchFamily="18" charset="-122"/>
                <a:ea typeface="思源宋体 CN Heavy" panose="02020900000000000000" pitchFamily="18" charset="-122"/>
              </a:rPr>
              <a:t>（</a:t>
            </a:r>
            <a:r>
              <a:rPr lang="en-US" altLang="zh-CN" sz="2400" dirty="0">
                <a:solidFill>
                  <a:srgbClr val="D63D1B"/>
                </a:solidFill>
                <a:latin typeface="思源宋体 CN Heavy" panose="02020900000000000000" pitchFamily="18" charset="-122"/>
                <a:ea typeface="思源宋体 CN Heavy" panose="02020900000000000000" pitchFamily="18" charset="-122"/>
              </a:rPr>
              <a:t>624—705</a:t>
            </a:r>
            <a:r>
              <a:rPr lang="zh-CN" altLang="en-US" sz="2400" dirty="0">
                <a:solidFill>
                  <a:srgbClr val="D63D1B"/>
                </a:solidFill>
                <a:latin typeface="思源宋体 CN Heavy" panose="02020900000000000000" pitchFamily="18" charset="-122"/>
                <a:ea typeface="思源宋体 CN Heavy" panose="02020900000000000000" pitchFamily="18" charset="-122"/>
              </a:rPr>
              <a:t>）</a:t>
            </a:r>
            <a:endParaRPr lang="zh-CN" altLang="en-US" sz="2400" dirty="0">
              <a:solidFill>
                <a:srgbClr val="D63D1B"/>
              </a:solidFill>
              <a:latin typeface="思源宋体 CN Heavy" panose="02020900000000000000" pitchFamily="18" charset="-122"/>
              <a:ea typeface="思源宋体 CN Heavy" panose="02020900000000000000" pitchFamily="18" charset="-122"/>
            </a:endParaRPr>
          </a:p>
        </p:txBody>
      </p:sp>
      <p:sp>
        <p:nvSpPr>
          <p:cNvPr id="18" name="文本框 17"/>
          <p:cNvSpPr txBox="1"/>
          <p:nvPr/>
        </p:nvSpPr>
        <p:spPr>
          <a:xfrm>
            <a:off x="731745" y="304548"/>
            <a:ext cx="1629115" cy="329129"/>
          </a:xfrm>
          <a:prstGeom prst="rect">
            <a:avLst/>
          </a:prstGeom>
          <a:noFill/>
        </p:spPr>
        <p:txBody>
          <a:bodyPr wrap="square" rtlCol="0">
            <a:spAutoFit/>
          </a:bodyPr>
          <a:lstStyle/>
          <a:p>
            <a:pP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七年级历史下册</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19" name="文本框 18"/>
          <p:cNvSpPr txBox="1"/>
          <p:nvPr/>
        </p:nvSpPr>
        <p:spPr>
          <a:xfrm>
            <a:off x="7656027" y="304548"/>
            <a:ext cx="2382556"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从贞观之治到开元盛世</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4446969" y="291664"/>
            <a:ext cx="1122948" cy="329129"/>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a:t>
            </a: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2</a:t>
            </a: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课</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nvGrpSpPr>
          <p:cNvPr id="22" name="组合 21"/>
          <p:cNvGrpSpPr/>
          <p:nvPr/>
        </p:nvGrpSpPr>
        <p:grpSpPr>
          <a:xfrm>
            <a:off x="7012118" y="4813333"/>
            <a:ext cx="4211896" cy="1365951"/>
            <a:chOff x="7012118" y="5031991"/>
            <a:chExt cx="4211896" cy="1365951"/>
          </a:xfrm>
        </p:grpSpPr>
        <p:sp>
          <p:nvSpPr>
            <p:cNvPr id="17" name="文本框 16"/>
            <p:cNvSpPr txBox="1"/>
            <p:nvPr/>
          </p:nvSpPr>
          <p:spPr>
            <a:xfrm>
              <a:off x="7012118" y="5031991"/>
              <a:ext cx="4211896" cy="1365951"/>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3600" dirty="0"/>
                <a:t>武则天是一位怎样的皇帝？</a:t>
              </a:r>
              <a:r>
                <a:rPr lang="en-US" altLang="zh-CN" sz="3600" dirty="0"/>
                <a:t> </a:t>
              </a:r>
              <a:endParaRPr lang="en-US" altLang="zh-CN" sz="3600" dirty="0"/>
            </a:p>
          </p:txBody>
        </p:sp>
        <p:sp>
          <p:nvSpPr>
            <p:cNvPr id="21" name="文本框 20"/>
            <p:cNvSpPr txBox="1"/>
            <p:nvPr/>
          </p:nvSpPr>
          <p:spPr>
            <a:xfrm>
              <a:off x="8925339" y="5867625"/>
              <a:ext cx="1910689" cy="375359"/>
            </a:xfrm>
            <a:prstGeom prst="rect">
              <a:avLst/>
            </a:prstGeom>
            <a:noFill/>
          </p:spPr>
          <p:txBody>
            <a:bodyPr wrap="square" rtlCol="0">
              <a:spAutoFit/>
            </a:bodyPr>
            <a:lstStyle/>
            <a:p>
              <a:pPr algn="r">
                <a:lnSpc>
                  <a:spcPct val="120000"/>
                </a:lnSpc>
              </a:pPr>
              <a:r>
                <a:rPr lang="en-US" altLang="zh-CN" sz="8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WU ZE TIAN SHI ZEN YANG DE YI WEI HUANG DI</a:t>
              </a:r>
              <a:endParaRPr lang="zh-CN" altLang="en-US" sz="8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pic>
        <p:nvPicPr>
          <p:cNvPr id="24" name="图片 23"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454576" y="2123793"/>
            <a:ext cx="781099" cy="738204"/>
          </a:xfrm>
          <a:prstGeom prst="rect">
            <a:avLst/>
          </a:prstGeom>
        </p:spPr>
      </p:pic>
      <p:pic>
        <p:nvPicPr>
          <p:cNvPr id="25" name="图片 24" descr="图片包含 物体, 游戏机, 灯光&#10;&#10;描述已自动生成"/>
          <p:cNvPicPr>
            <a:picLocks noChangeAspect="1"/>
          </p:cNvPicPr>
          <p:nvPr/>
        </p:nvPicPr>
        <p:blipFill rotWithShape="1">
          <a:blip r:embed="rId5">
            <a:extLst>
              <a:ext uri="{BEBA8EAE-BF5A-486C-A8C5-ECC9F3942E4B}">
                <a14:imgProps xmlns:a14="http://schemas.microsoft.com/office/drawing/2010/main">
                  <a14:imgLayer r:embed="rId6">
                    <a14:imgEffect>
                      <a14:sharpenSoften amount="-60000"/>
                    </a14:imgEffect>
                  </a14:imgLayer>
                </a14:imgProps>
              </a:ext>
              <a:ext uri="{28A0092B-C50C-407E-A947-70E740481C1C}">
                <a14:useLocalDpi xmlns:a14="http://schemas.microsoft.com/office/drawing/2010/main" val="0"/>
              </a:ext>
            </a:extLst>
          </a:blip>
          <a:srcRect l="42205" t="74755" r="43883" b="5522"/>
          <a:stretch>
            <a:fillRect/>
          </a:stretch>
        </p:blipFill>
        <p:spPr>
          <a:xfrm>
            <a:off x="5212730" y="-355911"/>
            <a:ext cx="1979934" cy="1871204"/>
          </a:xfrm>
          <a:prstGeom prst="rect">
            <a:avLst/>
          </a:prstGeom>
        </p:spPr>
      </p:pic>
      <p:sp>
        <p:nvSpPr>
          <p:cNvPr id="26" name="文本框 25"/>
          <p:cNvSpPr txBox="1"/>
          <p:nvPr/>
        </p:nvSpPr>
        <p:spPr>
          <a:xfrm>
            <a:off x="10205123" y="6233198"/>
            <a:ext cx="1629115" cy="329129"/>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第一单元</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nvGrpSpPr>
          <p:cNvPr id="53" name="组合 52"/>
          <p:cNvGrpSpPr/>
          <p:nvPr/>
        </p:nvGrpSpPr>
        <p:grpSpPr>
          <a:xfrm>
            <a:off x="7134145" y="1299893"/>
            <a:ext cx="1282985" cy="533034"/>
            <a:chOff x="4087621" y="5229359"/>
            <a:chExt cx="2062353" cy="856834"/>
          </a:xfrm>
          <a:solidFill>
            <a:srgbClr val="F3C95C"/>
          </a:solidFill>
        </p:grpSpPr>
        <p:sp>
          <p:nvSpPr>
            <p:cNvPr id="54" name="任意多边形: 形状 53"/>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lstStyle/>
            <a:p>
              <a:endParaRPr lang="zh-CN" altLang="en-US"/>
            </a:p>
          </p:txBody>
        </p:sp>
        <p:sp>
          <p:nvSpPr>
            <p:cNvPr id="55" name="任意多边形: 形状 54"/>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lstStyle/>
            <a:p>
              <a:endParaRPr lang="zh-CN" altLang="en-US"/>
            </a:p>
          </p:txBody>
        </p:sp>
        <p:sp>
          <p:nvSpPr>
            <p:cNvPr id="56" name="任意多边形: 形状 55"/>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lstStyle/>
            <a:p>
              <a:endParaRPr lang="zh-CN" altLang="en-US"/>
            </a:p>
          </p:txBody>
        </p:sp>
        <p:sp>
          <p:nvSpPr>
            <p:cNvPr id="57" name="任意多边形: 形状 56"/>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lstStyle/>
            <a:p>
              <a:endParaRPr lang="zh-CN" altLang="en-US"/>
            </a:p>
          </p:txBody>
        </p:sp>
        <p:sp>
          <p:nvSpPr>
            <p:cNvPr id="58" name="任意多边形: 形状 57"/>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lstStyle/>
            <a:p>
              <a:endParaRPr lang="zh-CN" altLang="en-US"/>
            </a:p>
          </p:txBody>
        </p:sp>
        <p:sp>
          <p:nvSpPr>
            <p:cNvPr id="59" name="任意多边形: 形状 58"/>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lstStyle/>
            <a:p>
              <a:endParaRPr lang="zh-CN" altLang="en-US"/>
            </a:p>
          </p:txBody>
        </p:sp>
        <p:sp>
          <p:nvSpPr>
            <p:cNvPr id="60" name="任意多边形: 形状 59"/>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lstStyle/>
            <a:p>
              <a:endParaRPr lang="zh-CN" altLang="en-US"/>
            </a:p>
          </p:txBody>
        </p:sp>
        <p:sp>
          <p:nvSpPr>
            <p:cNvPr id="61" name="任意多边形: 形状 60"/>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lstStyle/>
            <a:p>
              <a:endParaRPr lang="zh-CN" altLang="en-US"/>
            </a:p>
          </p:txBody>
        </p:sp>
      </p:grpSp>
    </p:spTree>
    <p:custDataLst>
      <p:tags r:id="rId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a:off x="178904" y="0"/>
            <a:ext cx="10429557" cy="6858000"/>
          </a:xfrm>
          <a:prstGeom prst="parallelogram">
            <a:avLst>
              <a:gd name="adj" fmla="val 34383"/>
            </a:avLst>
          </a:prstGeom>
          <a:solidFill>
            <a:srgbClr val="F3C95C">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sharpenSoften amount="30000"/>
                    </a14:imgEffect>
                  </a14:imgLayer>
                </a14:imgProps>
              </a:ext>
              <a:ext uri="{28A0092B-C50C-407E-A947-70E740481C1C}">
                <a14:useLocalDpi xmlns:a14="http://schemas.microsoft.com/office/drawing/2010/main" val="0"/>
              </a:ext>
            </a:extLst>
          </a:blip>
          <a:stretch>
            <a:fillRect/>
          </a:stretch>
        </p:blipFill>
        <p:spPr>
          <a:xfrm flipH="1">
            <a:off x="5744817" y="540436"/>
            <a:ext cx="8521366" cy="6317564"/>
          </a:xfrm>
          <a:prstGeom prst="rect">
            <a:avLst/>
          </a:prstGeom>
        </p:spPr>
      </p:pic>
      <p:grpSp>
        <p:nvGrpSpPr>
          <p:cNvPr id="3" name="组合 2"/>
          <p:cNvGrpSpPr/>
          <p:nvPr/>
        </p:nvGrpSpPr>
        <p:grpSpPr>
          <a:xfrm>
            <a:off x="10608461" y="340976"/>
            <a:ext cx="1583539" cy="1740250"/>
            <a:chOff x="10608461" y="340976"/>
            <a:chExt cx="1583539" cy="1740250"/>
          </a:xfrm>
        </p:grpSpPr>
        <p:sp>
          <p:nvSpPr>
            <p:cNvPr id="4" name="矩形 3"/>
            <p:cNvSpPr/>
            <p:nvPr/>
          </p:nvSpPr>
          <p:spPr>
            <a:xfrm rot="10800000">
              <a:off x="11182349"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608461" y="340976"/>
              <a:ext cx="1154913" cy="1740250"/>
              <a:chOff x="432199" y="-63850"/>
              <a:chExt cx="1154913" cy="1740250"/>
            </a:xfrm>
          </p:grpSpPr>
          <p:sp>
            <p:nvSpPr>
              <p:cNvPr id="6" name="文本框 5"/>
              <p:cNvSpPr txBox="1"/>
              <p:nvPr/>
            </p:nvSpPr>
            <p:spPr>
              <a:xfrm>
                <a:off x="432199" y="428598"/>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武则天</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 name="文本框 6"/>
              <p:cNvSpPr txBox="1"/>
              <p:nvPr/>
            </p:nvSpPr>
            <p:spPr>
              <a:xfrm>
                <a:off x="971559" y="-63850"/>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女皇帝</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grpSp>
        <p:nvGrpSpPr>
          <p:cNvPr id="27" name="组合 26"/>
          <p:cNvGrpSpPr/>
          <p:nvPr/>
        </p:nvGrpSpPr>
        <p:grpSpPr>
          <a:xfrm>
            <a:off x="2771949" y="312785"/>
            <a:ext cx="6471445" cy="1565974"/>
            <a:chOff x="2771949" y="312785"/>
            <a:chExt cx="6471445" cy="1565974"/>
          </a:xfrm>
        </p:grpSpPr>
        <p:cxnSp>
          <p:nvCxnSpPr>
            <p:cNvPr id="10" name="直接连接符 9"/>
            <p:cNvCxnSpPr/>
            <p:nvPr/>
          </p:nvCxnSpPr>
          <p:spPr>
            <a:xfrm>
              <a:off x="4237421" y="528068"/>
              <a:ext cx="5005973"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771949" y="312785"/>
              <a:ext cx="2791319" cy="1565974"/>
              <a:chOff x="2237881" y="329088"/>
              <a:chExt cx="2791319" cy="1565974"/>
            </a:xfrm>
          </p:grpSpPr>
          <p:sp>
            <p:nvSpPr>
              <p:cNvPr id="13" name="文本框 12"/>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【14</a:t>
                </a:r>
                <a:r>
                  <a:rPr lang="zh-CN" altLang="en-US" sz="2000" dirty="0">
                    <a:solidFill>
                      <a:srgbClr val="D63D1B"/>
                    </a:solidFill>
                  </a:rPr>
                  <a:t>岁时</a:t>
                </a:r>
                <a:r>
                  <a:rPr lang="en-US" altLang="zh-CN" sz="2000" dirty="0">
                    <a:solidFill>
                      <a:srgbClr val="D63D1B"/>
                    </a:solidFill>
                  </a:rPr>
                  <a:t>】</a:t>
                </a:r>
                <a:endParaRPr lang="en-US" altLang="zh-CN" sz="2000" dirty="0">
                  <a:solidFill>
                    <a:srgbClr val="D63D1B"/>
                  </a:solidFill>
                </a:endParaRPr>
              </a:p>
            </p:txBody>
          </p:sp>
          <p:sp>
            <p:nvSpPr>
              <p:cNvPr id="14" name="文本框 13"/>
              <p:cNvSpPr txBox="1"/>
              <p:nvPr/>
            </p:nvSpPr>
            <p:spPr>
              <a:xfrm>
                <a:off x="2377507" y="725831"/>
                <a:ext cx="2651693" cy="1169231"/>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唐太宗“才人”。太宗死后，武则天入寺为尼。唐高宗拜昭仪</a:t>
                </a:r>
                <a:endParaRPr lang="en-US" altLang="zh-CN" sz="2000" dirty="0"/>
              </a:p>
            </p:txBody>
          </p:sp>
        </p:grpSp>
      </p:grpSp>
      <p:grpSp>
        <p:nvGrpSpPr>
          <p:cNvPr id="64" name="组合 63"/>
          <p:cNvGrpSpPr/>
          <p:nvPr/>
        </p:nvGrpSpPr>
        <p:grpSpPr>
          <a:xfrm>
            <a:off x="5572584" y="821382"/>
            <a:ext cx="3552576" cy="827310"/>
            <a:chOff x="5572584" y="821382"/>
            <a:chExt cx="3552576" cy="827310"/>
          </a:xfrm>
        </p:grpSpPr>
        <p:grpSp>
          <p:nvGrpSpPr>
            <p:cNvPr id="15" name="组合 14"/>
            <p:cNvGrpSpPr/>
            <p:nvPr/>
          </p:nvGrpSpPr>
          <p:grpSpPr>
            <a:xfrm>
              <a:off x="5572584" y="821382"/>
              <a:ext cx="2791319" cy="827310"/>
              <a:chOff x="2237881" y="329088"/>
              <a:chExt cx="2791319" cy="827310"/>
            </a:xfrm>
          </p:grpSpPr>
          <p:sp>
            <p:nvSpPr>
              <p:cNvPr id="18" name="文本框 17"/>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【655</a:t>
                </a:r>
                <a:r>
                  <a:rPr lang="zh-CN" altLang="en-US" sz="2000" dirty="0">
                    <a:solidFill>
                      <a:srgbClr val="D63D1B"/>
                    </a:solidFill>
                  </a:rPr>
                  <a:t>年</a:t>
                </a:r>
                <a:r>
                  <a:rPr lang="en-US" altLang="zh-CN" sz="2000" dirty="0">
                    <a:solidFill>
                      <a:srgbClr val="D63D1B"/>
                    </a:solidFill>
                  </a:rPr>
                  <a:t>】</a:t>
                </a:r>
                <a:endParaRPr lang="en-US" altLang="zh-CN" sz="2000" dirty="0">
                  <a:solidFill>
                    <a:srgbClr val="D63D1B"/>
                  </a:solidFill>
                </a:endParaRPr>
              </a:p>
            </p:txBody>
          </p:sp>
          <p:sp>
            <p:nvSpPr>
              <p:cNvPr id="19" name="文本框 18"/>
              <p:cNvSpPr txBox="1"/>
              <p:nvPr/>
            </p:nvSpPr>
            <p:spPr>
              <a:xfrm>
                <a:off x="2377507" y="725831"/>
                <a:ext cx="2651693"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立皇后</a:t>
                </a:r>
                <a:endParaRPr lang="en-US" altLang="zh-CN" sz="2000" dirty="0"/>
              </a:p>
            </p:txBody>
          </p:sp>
        </p:grpSp>
        <p:cxnSp>
          <p:nvCxnSpPr>
            <p:cNvPr id="53" name="直接连接符 52"/>
            <p:cNvCxnSpPr/>
            <p:nvPr/>
          </p:nvCxnSpPr>
          <p:spPr>
            <a:xfrm>
              <a:off x="6938665" y="1036665"/>
              <a:ext cx="2186495"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2214936" y="2065740"/>
            <a:ext cx="6849553" cy="1196642"/>
            <a:chOff x="2214936" y="2065740"/>
            <a:chExt cx="6849553" cy="1196642"/>
          </a:xfrm>
        </p:grpSpPr>
        <p:grpSp>
          <p:nvGrpSpPr>
            <p:cNvPr id="20" name="组合 19"/>
            <p:cNvGrpSpPr/>
            <p:nvPr/>
          </p:nvGrpSpPr>
          <p:grpSpPr>
            <a:xfrm>
              <a:off x="2214936" y="2065740"/>
              <a:ext cx="2791319" cy="1196642"/>
              <a:chOff x="2237881" y="329088"/>
              <a:chExt cx="2791319" cy="1196642"/>
            </a:xfrm>
          </p:grpSpPr>
          <p:sp>
            <p:nvSpPr>
              <p:cNvPr id="23" name="文本框 22"/>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【683</a:t>
                </a:r>
                <a:r>
                  <a:rPr lang="zh-CN" altLang="en-US" sz="2000" dirty="0">
                    <a:solidFill>
                      <a:srgbClr val="D63D1B"/>
                    </a:solidFill>
                  </a:rPr>
                  <a:t>年</a:t>
                </a:r>
                <a:r>
                  <a:rPr lang="en-US" altLang="zh-CN" sz="2000" dirty="0">
                    <a:solidFill>
                      <a:srgbClr val="D63D1B"/>
                    </a:solidFill>
                  </a:rPr>
                  <a:t>】</a:t>
                </a:r>
                <a:endParaRPr lang="en-US" altLang="zh-CN" sz="2000" dirty="0">
                  <a:solidFill>
                    <a:srgbClr val="D63D1B"/>
                  </a:solidFill>
                </a:endParaRPr>
              </a:p>
            </p:txBody>
          </p:sp>
          <p:sp>
            <p:nvSpPr>
              <p:cNvPr id="26" name="文本框 25"/>
              <p:cNvSpPr txBox="1"/>
              <p:nvPr/>
            </p:nvSpPr>
            <p:spPr>
              <a:xfrm>
                <a:off x="2377507" y="725831"/>
                <a:ext cx="2651693" cy="799899"/>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高宗死，中宗李显即位，武则天临朝称制</a:t>
                </a:r>
                <a:endParaRPr lang="en-US" altLang="zh-CN" sz="2000" dirty="0"/>
              </a:p>
            </p:txBody>
          </p:sp>
        </p:grpSp>
        <p:cxnSp>
          <p:nvCxnSpPr>
            <p:cNvPr id="54" name="直接连接符 53"/>
            <p:cNvCxnSpPr/>
            <p:nvPr/>
          </p:nvCxnSpPr>
          <p:spPr>
            <a:xfrm>
              <a:off x="3511130" y="2262494"/>
              <a:ext cx="5553359"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4818520" y="2380469"/>
            <a:ext cx="4167492" cy="1565974"/>
            <a:chOff x="4818520" y="2380469"/>
            <a:chExt cx="4167492" cy="1565974"/>
          </a:xfrm>
        </p:grpSpPr>
        <p:grpSp>
          <p:nvGrpSpPr>
            <p:cNvPr id="29" name="组合 28"/>
            <p:cNvGrpSpPr/>
            <p:nvPr/>
          </p:nvGrpSpPr>
          <p:grpSpPr>
            <a:xfrm>
              <a:off x="4818520" y="2380469"/>
              <a:ext cx="3398653" cy="1565974"/>
              <a:chOff x="2237881" y="329088"/>
              <a:chExt cx="3398653" cy="1565974"/>
            </a:xfrm>
          </p:grpSpPr>
          <p:sp>
            <p:nvSpPr>
              <p:cNvPr id="32" name="文本框 31"/>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【684</a:t>
                </a:r>
                <a:r>
                  <a:rPr lang="zh-CN" altLang="en-US" sz="2000" dirty="0">
                    <a:solidFill>
                      <a:srgbClr val="D63D1B"/>
                    </a:solidFill>
                  </a:rPr>
                  <a:t>年</a:t>
                </a:r>
                <a:r>
                  <a:rPr lang="en-US" altLang="zh-CN" sz="2000" dirty="0">
                    <a:solidFill>
                      <a:srgbClr val="D63D1B"/>
                    </a:solidFill>
                  </a:rPr>
                  <a:t>】</a:t>
                </a:r>
                <a:endParaRPr lang="en-US" altLang="zh-CN" sz="2000" dirty="0">
                  <a:solidFill>
                    <a:srgbClr val="D63D1B"/>
                  </a:solidFill>
                </a:endParaRPr>
              </a:p>
            </p:txBody>
          </p:sp>
          <p:sp>
            <p:nvSpPr>
              <p:cNvPr id="35" name="文本框 34"/>
              <p:cNvSpPr txBox="1"/>
              <p:nvPr/>
            </p:nvSpPr>
            <p:spPr>
              <a:xfrm>
                <a:off x="2377507" y="725831"/>
                <a:ext cx="3259027" cy="1169231"/>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废中宗为庐陵王，立睿宗李旦，继续临朝称制，取代李唐王朝的趋势日益明显</a:t>
                </a:r>
                <a:endParaRPr lang="en-US" altLang="zh-CN" sz="2000" dirty="0"/>
              </a:p>
            </p:txBody>
          </p:sp>
        </p:grpSp>
        <p:cxnSp>
          <p:nvCxnSpPr>
            <p:cNvPr id="55" name="直接连接符 54"/>
            <p:cNvCxnSpPr/>
            <p:nvPr/>
          </p:nvCxnSpPr>
          <p:spPr>
            <a:xfrm>
              <a:off x="6147097" y="2575874"/>
              <a:ext cx="2838915"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1657924" y="3799348"/>
            <a:ext cx="5975330" cy="827310"/>
            <a:chOff x="1657924" y="3799348"/>
            <a:chExt cx="5975330" cy="827310"/>
          </a:xfrm>
        </p:grpSpPr>
        <p:grpSp>
          <p:nvGrpSpPr>
            <p:cNvPr id="36" name="组合 35"/>
            <p:cNvGrpSpPr/>
            <p:nvPr/>
          </p:nvGrpSpPr>
          <p:grpSpPr>
            <a:xfrm>
              <a:off x="1657924" y="3799348"/>
              <a:ext cx="2791319" cy="827310"/>
              <a:chOff x="2237881" y="329088"/>
              <a:chExt cx="2791319" cy="827310"/>
            </a:xfrm>
          </p:grpSpPr>
          <p:sp>
            <p:nvSpPr>
              <p:cNvPr id="37" name="文本框 36"/>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【690</a:t>
                </a:r>
                <a:r>
                  <a:rPr lang="zh-CN" altLang="en-US" sz="2000" dirty="0">
                    <a:solidFill>
                      <a:srgbClr val="D63D1B"/>
                    </a:solidFill>
                  </a:rPr>
                  <a:t>年</a:t>
                </a:r>
                <a:r>
                  <a:rPr lang="en-US" altLang="zh-CN" sz="2000" dirty="0">
                    <a:solidFill>
                      <a:srgbClr val="D63D1B"/>
                    </a:solidFill>
                  </a:rPr>
                  <a:t>(67</a:t>
                </a:r>
                <a:r>
                  <a:rPr lang="zh-CN" altLang="en-US" sz="2000" dirty="0">
                    <a:solidFill>
                      <a:srgbClr val="D63D1B"/>
                    </a:solidFill>
                  </a:rPr>
                  <a:t>岁</a:t>
                </a:r>
                <a:r>
                  <a:rPr lang="en-US" altLang="zh-CN" sz="2000" dirty="0">
                    <a:solidFill>
                      <a:srgbClr val="D63D1B"/>
                    </a:solidFill>
                  </a:rPr>
                  <a:t>)】</a:t>
                </a:r>
                <a:endParaRPr lang="en-US" altLang="zh-CN" sz="2000" dirty="0">
                  <a:solidFill>
                    <a:srgbClr val="D63D1B"/>
                  </a:solidFill>
                </a:endParaRPr>
              </a:p>
            </p:txBody>
          </p:sp>
          <p:sp>
            <p:nvSpPr>
              <p:cNvPr id="38" name="文本框 37"/>
              <p:cNvSpPr txBox="1"/>
              <p:nvPr/>
            </p:nvSpPr>
            <p:spPr>
              <a:xfrm>
                <a:off x="2377507" y="725831"/>
                <a:ext cx="2651693"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武则天正式改唐为周</a:t>
                </a:r>
                <a:endParaRPr lang="en-US" altLang="zh-CN" sz="2000" dirty="0"/>
              </a:p>
            </p:txBody>
          </p:sp>
        </p:grpSp>
        <p:cxnSp>
          <p:nvCxnSpPr>
            <p:cNvPr id="56" name="直接连接符 55"/>
            <p:cNvCxnSpPr/>
            <p:nvPr/>
          </p:nvCxnSpPr>
          <p:spPr>
            <a:xfrm>
              <a:off x="3754327" y="3986199"/>
              <a:ext cx="3878927"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4163847" y="4390958"/>
            <a:ext cx="3527792" cy="1565974"/>
            <a:chOff x="4163847" y="4390958"/>
            <a:chExt cx="3527792" cy="1565974"/>
          </a:xfrm>
        </p:grpSpPr>
        <p:grpSp>
          <p:nvGrpSpPr>
            <p:cNvPr id="39" name="组合 38"/>
            <p:cNvGrpSpPr/>
            <p:nvPr/>
          </p:nvGrpSpPr>
          <p:grpSpPr>
            <a:xfrm>
              <a:off x="4163847" y="4390958"/>
              <a:ext cx="3527792" cy="1565974"/>
              <a:chOff x="2237881" y="329088"/>
              <a:chExt cx="3527792" cy="1565974"/>
            </a:xfrm>
          </p:grpSpPr>
          <p:sp>
            <p:nvSpPr>
              <p:cNvPr id="40" name="文本框 39"/>
              <p:cNvSpPr txBox="1"/>
              <p:nvPr/>
            </p:nvSpPr>
            <p:spPr>
              <a:xfrm>
                <a:off x="2237881" y="329088"/>
                <a:ext cx="2019665"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【705</a:t>
                </a:r>
                <a:r>
                  <a:rPr lang="zh-CN" altLang="en-US" sz="2000" dirty="0">
                    <a:solidFill>
                      <a:srgbClr val="D63D1B"/>
                    </a:solidFill>
                  </a:rPr>
                  <a:t>年正月</a:t>
                </a:r>
                <a:r>
                  <a:rPr lang="en-US" altLang="zh-CN" sz="2000" dirty="0">
                    <a:solidFill>
                      <a:srgbClr val="D63D1B"/>
                    </a:solidFill>
                  </a:rPr>
                  <a:t>】</a:t>
                </a:r>
                <a:endParaRPr lang="en-US" altLang="zh-CN" sz="2000" dirty="0">
                  <a:solidFill>
                    <a:srgbClr val="D63D1B"/>
                  </a:solidFill>
                </a:endParaRPr>
              </a:p>
            </p:txBody>
          </p:sp>
          <p:sp>
            <p:nvSpPr>
              <p:cNvPr id="41" name="文本框 40"/>
              <p:cNvSpPr txBox="1"/>
              <p:nvPr/>
            </p:nvSpPr>
            <p:spPr>
              <a:xfrm>
                <a:off x="2377507" y="725831"/>
                <a:ext cx="3388166" cy="1169231"/>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zh-CN" altLang="en-US" sz="2000" dirty="0"/>
                  <a:t>武则天病重，宰相张柬之发动兵变，武则天退位。禅让帝位与太子李显。唐朝复辟</a:t>
                </a:r>
                <a:endParaRPr lang="en-US" altLang="zh-CN" sz="2000" dirty="0"/>
              </a:p>
            </p:txBody>
          </p:sp>
        </p:grpSp>
        <p:cxnSp>
          <p:nvCxnSpPr>
            <p:cNvPr id="57" name="直接连接符 56"/>
            <p:cNvCxnSpPr/>
            <p:nvPr/>
          </p:nvCxnSpPr>
          <p:spPr>
            <a:xfrm>
              <a:off x="6024265" y="4591646"/>
              <a:ext cx="930901"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1100912" y="4999361"/>
            <a:ext cx="7711465" cy="1565974"/>
            <a:chOff x="1100912" y="4999361"/>
            <a:chExt cx="7711465" cy="1565974"/>
          </a:xfrm>
        </p:grpSpPr>
        <p:grpSp>
          <p:nvGrpSpPr>
            <p:cNvPr id="49" name="组合 48"/>
            <p:cNvGrpSpPr/>
            <p:nvPr/>
          </p:nvGrpSpPr>
          <p:grpSpPr>
            <a:xfrm>
              <a:off x="1100912" y="4999361"/>
              <a:ext cx="2791319" cy="1565974"/>
              <a:chOff x="2237881" y="329088"/>
              <a:chExt cx="2791319" cy="1565974"/>
            </a:xfrm>
          </p:grpSpPr>
          <p:sp>
            <p:nvSpPr>
              <p:cNvPr id="50" name="文本框 49"/>
              <p:cNvSpPr txBox="1"/>
              <p:nvPr/>
            </p:nvSpPr>
            <p:spPr>
              <a:xfrm>
                <a:off x="2237881" y="329088"/>
                <a:ext cx="2526711" cy="430567"/>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sz="2000" dirty="0">
                    <a:solidFill>
                      <a:srgbClr val="D63D1B"/>
                    </a:solidFill>
                  </a:rPr>
                  <a:t>【 705</a:t>
                </a:r>
                <a:r>
                  <a:rPr lang="zh-CN" altLang="en-US" sz="2000" dirty="0">
                    <a:solidFill>
                      <a:srgbClr val="D63D1B"/>
                    </a:solidFill>
                  </a:rPr>
                  <a:t>年</a:t>
                </a:r>
                <a:r>
                  <a:rPr lang="en-US" altLang="zh-CN" sz="2000" dirty="0">
                    <a:solidFill>
                      <a:srgbClr val="D63D1B"/>
                    </a:solidFill>
                  </a:rPr>
                  <a:t>12</a:t>
                </a:r>
                <a:r>
                  <a:rPr lang="zh-CN" altLang="en-US" sz="2000" dirty="0">
                    <a:solidFill>
                      <a:srgbClr val="D63D1B"/>
                    </a:solidFill>
                  </a:rPr>
                  <a:t>月</a:t>
                </a:r>
                <a:r>
                  <a:rPr lang="en-US" altLang="zh-CN" sz="2000" dirty="0">
                    <a:solidFill>
                      <a:srgbClr val="D63D1B"/>
                    </a:solidFill>
                  </a:rPr>
                  <a:t>16</a:t>
                </a:r>
                <a:r>
                  <a:rPr lang="zh-CN" altLang="en-US" sz="2000" dirty="0">
                    <a:solidFill>
                      <a:srgbClr val="D63D1B"/>
                    </a:solidFill>
                  </a:rPr>
                  <a:t>日</a:t>
                </a:r>
                <a:r>
                  <a:rPr lang="en-US" altLang="zh-CN" sz="2000" dirty="0">
                    <a:solidFill>
                      <a:srgbClr val="D63D1B"/>
                    </a:solidFill>
                  </a:rPr>
                  <a:t>】</a:t>
                </a:r>
                <a:endParaRPr lang="en-US" altLang="zh-CN" sz="2000" dirty="0">
                  <a:solidFill>
                    <a:srgbClr val="D63D1B"/>
                  </a:solidFill>
                </a:endParaRPr>
              </a:p>
            </p:txBody>
          </p:sp>
          <p:sp>
            <p:nvSpPr>
              <p:cNvPr id="51" name="文本框 50"/>
              <p:cNvSpPr txBox="1"/>
              <p:nvPr/>
            </p:nvSpPr>
            <p:spPr>
              <a:xfrm>
                <a:off x="2377507" y="725831"/>
                <a:ext cx="2651693" cy="1169231"/>
              </a:xfrm>
              <a:prstGeom prst="rect">
                <a:avLst/>
              </a:prstGeom>
              <a:noFill/>
            </p:spPr>
            <p:txBody>
              <a:bodyPr wrap="square" rtlCol="0">
                <a:spAutoFit/>
              </a:bodyPr>
              <a:lstStyle>
                <a:defPPr>
                  <a:defRPr lang="zh-CN"/>
                </a:defPPr>
                <a:lvl1pPr>
                  <a:lnSpc>
                    <a:spcPct val="120000"/>
                  </a:lnSpc>
                  <a:defRPr sz="20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r>
                  <a:rPr lang="en-US" altLang="zh-CN" dirty="0"/>
                  <a:t>12</a:t>
                </a:r>
                <a:r>
                  <a:rPr lang="zh-CN" altLang="en-US" dirty="0"/>
                  <a:t>月</a:t>
                </a:r>
                <a:r>
                  <a:rPr lang="en-US" altLang="zh-CN" dirty="0"/>
                  <a:t>16</a:t>
                </a:r>
                <a:r>
                  <a:rPr lang="zh-CN" altLang="en-US" dirty="0"/>
                  <a:t>日武则天在上阳宫病死去世，享年</a:t>
                </a:r>
                <a:r>
                  <a:rPr lang="en-US" altLang="zh-CN" dirty="0"/>
                  <a:t>82</a:t>
                </a:r>
                <a:r>
                  <a:rPr lang="zh-CN" altLang="en-US" dirty="0"/>
                  <a:t>岁高宗合葬乾陵</a:t>
                </a:r>
                <a:endParaRPr lang="en-US" altLang="zh-CN" dirty="0"/>
              </a:p>
            </p:txBody>
          </p:sp>
        </p:grpSp>
        <p:cxnSp>
          <p:nvCxnSpPr>
            <p:cNvPr id="58" name="直接连接符 57"/>
            <p:cNvCxnSpPr/>
            <p:nvPr/>
          </p:nvCxnSpPr>
          <p:spPr>
            <a:xfrm>
              <a:off x="3677589" y="6347702"/>
              <a:ext cx="5134788" cy="0"/>
            </a:xfrm>
            <a:prstGeom prst="line">
              <a:avLst/>
            </a:prstGeom>
            <a:ln w="12700">
              <a:gradFill>
                <a:gsLst>
                  <a:gs pos="0">
                    <a:schemeClr val="tx1">
                      <a:lumMod val="50000"/>
                      <a:lumOff val="50000"/>
                    </a:schemeClr>
                  </a:gs>
                  <a:gs pos="100000">
                    <a:schemeClr val="tx1">
                      <a:lumMod val="50000"/>
                      <a:lumOff val="50000"/>
                      <a:alpha val="0"/>
                    </a:schemeClr>
                  </a:gs>
                </a:gsLst>
                <a:lin ang="0" scaled="0"/>
              </a:gradFill>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flipH="1">
            <a:off x="472996" y="4317637"/>
            <a:ext cx="1072582" cy="505167"/>
            <a:chOff x="3900678" y="1443133"/>
            <a:chExt cx="1556469" cy="733070"/>
          </a:xfrm>
          <a:solidFill>
            <a:srgbClr val="D63D1B"/>
          </a:solidFill>
        </p:grpSpPr>
        <p:sp>
          <p:nvSpPr>
            <p:cNvPr id="12" name="任意多边形: 形状 11"/>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16" name="任意多边形: 形状 15"/>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17" name="任意多边形: 形状 16"/>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21" name="任意多边形: 形状 20"/>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22" name="任意多边形: 形状 21"/>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24" name="任意多边形: 形状 23"/>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25" name="任意多边形: 形状 24"/>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8" name="组合 27"/>
          <p:cNvGrpSpPr/>
          <p:nvPr/>
        </p:nvGrpSpPr>
        <p:grpSpPr>
          <a:xfrm flipH="1">
            <a:off x="11395132" y="2890548"/>
            <a:ext cx="1034204" cy="487092"/>
            <a:chOff x="3900678" y="1443133"/>
            <a:chExt cx="1556469" cy="733070"/>
          </a:xfrm>
          <a:solidFill>
            <a:srgbClr val="F3C95C"/>
          </a:solidFill>
        </p:grpSpPr>
        <p:sp>
          <p:nvSpPr>
            <p:cNvPr id="30" name="任意多边形: 形状 29"/>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31" name="任意多边形: 形状 30"/>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33" name="任意多边形: 形状 32"/>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34" name="任意多边形: 形状 33"/>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42" name="任意多边形: 形状 41"/>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43" name="任意多边形: 形状 42"/>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44" name="任意多边形: 形状 43"/>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pic>
        <p:nvPicPr>
          <p:cNvPr id="45" name="图片 44"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360456" y="-186355"/>
            <a:ext cx="1538044" cy="1453581"/>
          </a:xfrm>
          <a:prstGeom prst="rect">
            <a:avLst/>
          </a:prstGeom>
        </p:spPr>
      </p:pic>
      <p:pic>
        <p:nvPicPr>
          <p:cNvPr id="46" name="图片 45" descr="图片包含 物体, 游戏机, 灯光&#10;&#10;描述已自动生成"/>
          <p:cNvPicPr>
            <a:picLocks noChangeAspect="1"/>
          </p:cNvPicPr>
          <p:nvPr/>
        </p:nvPicPr>
        <p:blipFill rotWithShape="1">
          <a:blip r:embed="rId3">
            <a:extLst>
              <a:ext uri="{BEBA8EAE-BF5A-486C-A8C5-ECC9F3942E4B}">
                <a14:imgProps xmlns:a14="http://schemas.microsoft.com/office/drawing/2010/main">
                  <a14:imgLayer r:embed="rId4">
                    <a14:imgEffect>
                      <a14:sharpenSoften amount="-20000"/>
                    </a14:imgEffect>
                  </a14:imgLayer>
                </a14:imgProps>
              </a:ext>
              <a:ext uri="{28A0092B-C50C-407E-A947-70E740481C1C}">
                <a14:useLocalDpi xmlns:a14="http://schemas.microsoft.com/office/drawing/2010/main" val="0"/>
              </a:ext>
            </a:extLst>
          </a:blip>
          <a:srcRect l="42205" t="74755" r="43883" b="5522"/>
          <a:stretch>
            <a:fillRect/>
          </a:stretch>
        </p:blipFill>
        <p:spPr>
          <a:xfrm>
            <a:off x="967986" y="1309876"/>
            <a:ext cx="767467" cy="725321"/>
          </a:xfrm>
          <a:prstGeom prst="rect">
            <a:avLst/>
          </a:prstGeom>
        </p:spPr>
      </p:pic>
      <p:grpSp>
        <p:nvGrpSpPr>
          <p:cNvPr id="47" name="组合 46"/>
          <p:cNvGrpSpPr/>
          <p:nvPr/>
        </p:nvGrpSpPr>
        <p:grpSpPr>
          <a:xfrm flipH="1">
            <a:off x="0" y="3136869"/>
            <a:ext cx="712126" cy="335399"/>
            <a:chOff x="3900678" y="1443133"/>
            <a:chExt cx="1556469" cy="733070"/>
          </a:xfrm>
          <a:solidFill>
            <a:srgbClr val="F3C95C"/>
          </a:solidFill>
        </p:grpSpPr>
        <p:sp>
          <p:nvSpPr>
            <p:cNvPr id="48" name="任意多边形: 形状 47"/>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52" name="任意多边形: 形状 51"/>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59" name="任意多边形: 形状 58"/>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60" name="任意多边形: 形状 59"/>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61" name="任意多边形: 形状 60"/>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62" name="任意多边形: 形状 61"/>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63" name="任意多边形: 形状 62"/>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70" name="组合 69"/>
          <p:cNvGrpSpPr/>
          <p:nvPr/>
        </p:nvGrpSpPr>
        <p:grpSpPr>
          <a:xfrm>
            <a:off x="1050290" y="165100"/>
            <a:ext cx="1071024" cy="2097577"/>
            <a:chOff x="9381693" y="1075630"/>
            <a:chExt cx="1579487" cy="2956590"/>
          </a:xfrm>
        </p:grpSpPr>
        <p:sp>
          <p:nvSpPr>
            <p:cNvPr id="71" name="椭圆 70"/>
            <p:cNvSpPr/>
            <p:nvPr/>
          </p:nvSpPr>
          <p:spPr>
            <a:xfrm>
              <a:off x="9443500" y="1075630"/>
              <a:ext cx="625001" cy="625001"/>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文本框 71"/>
            <p:cNvSpPr txBox="1"/>
            <p:nvPr/>
          </p:nvSpPr>
          <p:spPr>
            <a:xfrm>
              <a:off x="9381693" y="1322454"/>
              <a:ext cx="1576068" cy="830189"/>
            </a:xfrm>
            <a:prstGeom prst="rect">
              <a:avLst/>
            </a:prstGeom>
            <a:noFill/>
          </p:spPr>
          <p:txBody>
            <a:bodyPr vert="eaVert" wrap="square" rtlCol="0">
              <a:spAutoFit/>
            </a:bodyPr>
            <a:p>
              <a:pPr algn="ctr">
                <a:lnSpc>
                  <a:spcPct val="120000"/>
                </a:lnSpc>
              </a:pPr>
              <a:r>
                <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rPr>
                <a:t>执</a:t>
              </a:r>
              <a:endPar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3" name="文本框 72"/>
            <p:cNvSpPr txBox="1"/>
            <p:nvPr/>
          </p:nvSpPr>
          <p:spPr>
            <a:xfrm>
              <a:off x="9381693" y="2612334"/>
              <a:ext cx="1576068" cy="830189"/>
            </a:xfrm>
            <a:prstGeom prst="rect">
              <a:avLst/>
            </a:prstGeom>
            <a:noFill/>
          </p:spPr>
          <p:txBody>
            <a:bodyPr vert="eaVert" wrap="square" rtlCol="0">
              <a:spAutoFit/>
            </a:bodyPr>
            <a:p>
              <a:pPr algn="ctr">
                <a:lnSpc>
                  <a:spcPct val="120000"/>
                </a:lnSpc>
              </a:pPr>
              <a:r>
                <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rPr>
                <a:t>政</a:t>
              </a:r>
              <a:endPar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4" name="文本框 73"/>
            <p:cNvSpPr txBox="1"/>
            <p:nvPr/>
          </p:nvSpPr>
          <p:spPr>
            <a:xfrm rot="5400000">
              <a:off x="9328032" y="2399072"/>
              <a:ext cx="2751241" cy="515055"/>
            </a:xfrm>
            <a:prstGeom prst="rect">
              <a:avLst/>
            </a:prstGeom>
            <a:noFill/>
          </p:spPr>
          <p:txBody>
            <a:bodyPr wrap="square" rtlCol="0">
              <a:spAutoFit/>
            </a:bodyPr>
            <a:p>
              <a:pPr algn="dist">
                <a:lnSpc>
                  <a:spcPct val="120000"/>
                </a:lnSpc>
              </a:pP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ZHI ZHENG</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grpSp>
        <p:nvGrpSpPr>
          <p:cNvPr id="75" name="组合 74"/>
          <p:cNvGrpSpPr/>
          <p:nvPr/>
        </p:nvGrpSpPr>
        <p:grpSpPr>
          <a:xfrm>
            <a:off x="167640" y="1511935"/>
            <a:ext cx="1068705" cy="2015026"/>
            <a:chOff x="8011810" y="3376846"/>
            <a:chExt cx="1576068" cy="2840088"/>
          </a:xfrm>
        </p:grpSpPr>
        <p:sp>
          <p:nvSpPr>
            <p:cNvPr id="76" name="文本框 75"/>
            <p:cNvSpPr txBox="1"/>
            <p:nvPr/>
          </p:nvSpPr>
          <p:spPr>
            <a:xfrm>
              <a:off x="8011810" y="3376846"/>
              <a:ext cx="1576068" cy="830189"/>
            </a:xfrm>
            <a:prstGeom prst="rect">
              <a:avLst/>
            </a:prstGeom>
            <a:noFill/>
          </p:spPr>
          <p:txBody>
            <a:bodyPr vert="eaVert" wrap="square" rtlCol="0">
              <a:spAutoFit/>
            </a:bodyPr>
            <a:p>
              <a:pPr algn="ctr">
                <a:lnSpc>
                  <a:spcPct val="120000"/>
                </a:lnSpc>
              </a:pPr>
              <a:r>
                <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rPr>
                <a:t>过</a:t>
              </a:r>
              <a:endPar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7" name="文本框 76"/>
            <p:cNvSpPr txBox="1"/>
            <p:nvPr/>
          </p:nvSpPr>
          <p:spPr>
            <a:xfrm>
              <a:off x="8011810" y="4666726"/>
              <a:ext cx="1576068" cy="830189"/>
            </a:xfrm>
            <a:prstGeom prst="rect">
              <a:avLst/>
            </a:prstGeom>
            <a:noFill/>
          </p:spPr>
          <p:txBody>
            <a:bodyPr vert="eaVert" wrap="square" rtlCol="0">
              <a:spAutoFit/>
            </a:bodyPr>
            <a:p>
              <a:pPr algn="ctr">
                <a:lnSpc>
                  <a:spcPct val="120000"/>
                </a:lnSpc>
              </a:pPr>
              <a:r>
                <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rPr>
                <a:t>程</a:t>
              </a:r>
              <a:endParaRPr lang="zh-CN" altLang="en-US" sz="4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78" name="文本框 77"/>
            <p:cNvSpPr txBox="1"/>
            <p:nvPr/>
          </p:nvSpPr>
          <p:spPr>
            <a:xfrm rot="5400000">
              <a:off x="7913149" y="4583786"/>
              <a:ext cx="2751240" cy="515055"/>
            </a:xfrm>
            <a:prstGeom prst="rect">
              <a:avLst/>
            </a:prstGeom>
            <a:noFill/>
          </p:spPr>
          <p:txBody>
            <a:bodyPr wrap="square" rtlCol="0">
              <a:spAutoFit/>
            </a:bodyPr>
            <a:p>
              <a:pPr algn="dist">
                <a:lnSpc>
                  <a:spcPct val="120000"/>
                </a:lnSpc>
              </a:pP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GUO CHENG</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grpSp>
        <p:nvGrpSpPr>
          <p:cNvPr id="79" name="组合 78"/>
          <p:cNvGrpSpPr/>
          <p:nvPr/>
        </p:nvGrpSpPr>
        <p:grpSpPr>
          <a:xfrm>
            <a:off x="1547495" y="3307715"/>
            <a:ext cx="626110" cy="272415"/>
            <a:chOff x="4087621" y="5229359"/>
            <a:chExt cx="2062353" cy="856834"/>
          </a:xfrm>
          <a:solidFill>
            <a:schemeClr val="bg1">
              <a:lumMod val="65000"/>
            </a:schemeClr>
          </a:solidFill>
        </p:grpSpPr>
        <p:sp>
          <p:nvSpPr>
            <p:cNvPr id="80" name="任意多边形: 形状 60"/>
            <p:cNvSpPr/>
            <p:nvPr/>
          </p:nvSpPr>
          <p:spPr>
            <a:xfrm>
              <a:off x="4087621" y="5229359"/>
              <a:ext cx="735584" cy="856834"/>
            </a:xfrm>
            <a:custGeom>
              <a:avLst/>
              <a:gdLst>
                <a:gd name="connsiteX0" fmla="*/ 256921 w 735584"/>
                <a:gd name="connsiteY0" fmla="*/ 208346 h 856834"/>
                <a:gd name="connsiteX1" fmla="*/ 471806 w 735584"/>
                <a:gd name="connsiteY1" fmla="*/ 9115 h 856834"/>
                <a:gd name="connsiteX2" fmla="*/ 735584 w 735584"/>
                <a:gd name="connsiteY2" fmla="*/ 75313 h 856834"/>
                <a:gd name="connsiteX3" fmla="*/ 704469 w 735584"/>
                <a:gd name="connsiteY3" fmla="*/ 92213 h 856834"/>
                <a:gd name="connsiteX4" fmla="*/ 473202 w 735584"/>
                <a:gd name="connsiteY4" fmla="*/ 55492 h 856834"/>
                <a:gd name="connsiteX5" fmla="*/ 268351 w 735584"/>
                <a:gd name="connsiteY5" fmla="*/ 232869 h 856834"/>
                <a:gd name="connsiteX6" fmla="*/ 28068 w 735584"/>
                <a:gd name="connsiteY6" fmla="*/ 478605 h 856834"/>
                <a:gd name="connsiteX7" fmla="*/ 84456 w 735584"/>
                <a:gd name="connsiteY7" fmla="*/ 677582 h 856834"/>
                <a:gd name="connsiteX8" fmla="*/ 334010 w 735584"/>
                <a:gd name="connsiteY8" fmla="*/ 768939 h 856834"/>
                <a:gd name="connsiteX9" fmla="*/ 558419 w 735584"/>
                <a:gd name="connsiteY9" fmla="*/ 817095 h 856834"/>
                <a:gd name="connsiteX10" fmla="*/ 544957 w 735584"/>
                <a:gd name="connsiteY10" fmla="*/ 856103 h 856834"/>
                <a:gd name="connsiteX11" fmla="*/ 346202 w 735584"/>
                <a:gd name="connsiteY11" fmla="*/ 790667 h 856834"/>
                <a:gd name="connsiteX12" fmla="*/ 173482 w 735584"/>
                <a:gd name="connsiteY12" fmla="*/ 775419 h 856834"/>
                <a:gd name="connsiteX13" fmla="*/ 20956 w 735584"/>
                <a:gd name="connsiteY13" fmla="*/ 619007 h 856834"/>
                <a:gd name="connsiteX14" fmla="*/ 1397 w 735584"/>
                <a:gd name="connsiteY14" fmla="*/ 468567 h 856834"/>
                <a:gd name="connsiteX15" fmla="*/ 256921 w 735584"/>
                <a:gd name="connsiteY15" fmla="*/ 208346 h 85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584" h="856834">
                  <a:moveTo>
                    <a:pt x="256921" y="208346"/>
                  </a:moveTo>
                  <a:cubicBezTo>
                    <a:pt x="288925" y="111017"/>
                    <a:pt x="370078" y="29698"/>
                    <a:pt x="471806" y="9115"/>
                  </a:cubicBezTo>
                  <a:cubicBezTo>
                    <a:pt x="564515" y="-15408"/>
                    <a:pt x="665226" y="10512"/>
                    <a:pt x="735584" y="75313"/>
                  </a:cubicBezTo>
                  <a:cubicBezTo>
                    <a:pt x="727838" y="79507"/>
                    <a:pt x="712216" y="88019"/>
                    <a:pt x="704469" y="92213"/>
                  </a:cubicBezTo>
                  <a:cubicBezTo>
                    <a:pt x="635127" y="52569"/>
                    <a:pt x="551562" y="34018"/>
                    <a:pt x="473202" y="55492"/>
                  </a:cubicBezTo>
                  <a:cubicBezTo>
                    <a:pt x="379222" y="73280"/>
                    <a:pt x="303912" y="146086"/>
                    <a:pt x="268351" y="232869"/>
                  </a:cubicBezTo>
                  <a:cubicBezTo>
                    <a:pt x="143764" y="240111"/>
                    <a:pt x="13335" y="345191"/>
                    <a:pt x="28068" y="478605"/>
                  </a:cubicBezTo>
                  <a:cubicBezTo>
                    <a:pt x="30988" y="547980"/>
                    <a:pt x="36195" y="622819"/>
                    <a:pt x="84456" y="677582"/>
                  </a:cubicBezTo>
                  <a:cubicBezTo>
                    <a:pt x="146558" y="744416"/>
                    <a:pt x="241808" y="790285"/>
                    <a:pt x="334010" y="768939"/>
                  </a:cubicBezTo>
                  <a:cubicBezTo>
                    <a:pt x="402209" y="807057"/>
                    <a:pt x="479933" y="827006"/>
                    <a:pt x="558419" y="817095"/>
                  </a:cubicBezTo>
                  <a:cubicBezTo>
                    <a:pt x="554990" y="826879"/>
                    <a:pt x="548387" y="846319"/>
                    <a:pt x="544957" y="856103"/>
                  </a:cubicBezTo>
                  <a:cubicBezTo>
                    <a:pt x="472821" y="861185"/>
                    <a:pt x="400050" y="839839"/>
                    <a:pt x="346202" y="790667"/>
                  </a:cubicBezTo>
                  <a:cubicBezTo>
                    <a:pt x="288418" y="793208"/>
                    <a:pt x="227838" y="800069"/>
                    <a:pt x="173482" y="775419"/>
                  </a:cubicBezTo>
                  <a:cubicBezTo>
                    <a:pt x="107188" y="743019"/>
                    <a:pt x="45466" y="690797"/>
                    <a:pt x="20956" y="619007"/>
                  </a:cubicBezTo>
                  <a:cubicBezTo>
                    <a:pt x="1270" y="571232"/>
                    <a:pt x="12574" y="518121"/>
                    <a:pt x="1397" y="468567"/>
                  </a:cubicBezTo>
                  <a:cubicBezTo>
                    <a:pt x="-15112" y="327657"/>
                    <a:pt x="117349" y="199071"/>
                    <a:pt x="256921" y="208346"/>
                  </a:cubicBezTo>
                  <a:close/>
                </a:path>
              </a:pathLst>
            </a:custGeom>
            <a:grpFill/>
            <a:ln w="12700" cap="flat">
              <a:noFill/>
              <a:prstDash val="solid"/>
              <a:miter/>
            </a:ln>
          </p:spPr>
          <p:txBody>
            <a:bodyPr rtlCol="0" anchor="ctr"/>
            <a:p>
              <a:endParaRPr lang="zh-CN" altLang="en-US">
                <a:solidFill>
                  <a:srgbClr val="F7D98D"/>
                </a:solidFill>
              </a:endParaRPr>
            </a:p>
          </p:txBody>
        </p:sp>
        <p:sp>
          <p:nvSpPr>
            <p:cNvPr id="81" name="任意多边形: 形状 61"/>
            <p:cNvSpPr/>
            <p:nvPr/>
          </p:nvSpPr>
          <p:spPr>
            <a:xfrm>
              <a:off x="4792090" y="5294630"/>
              <a:ext cx="1357884" cy="789078"/>
            </a:xfrm>
            <a:custGeom>
              <a:avLst/>
              <a:gdLst>
                <a:gd name="connsiteX0" fmla="*/ 31115 w 1357884"/>
                <a:gd name="connsiteY0" fmla="*/ 10042 h 789078"/>
                <a:gd name="connsiteX1" fmla="*/ 57277 w 1357884"/>
                <a:gd name="connsiteY1" fmla="*/ 28847 h 789078"/>
                <a:gd name="connsiteX2" fmla="*/ 370078 w 1357884"/>
                <a:gd name="connsiteY2" fmla="*/ 120967 h 789078"/>
                <a:gd name="connsiteX3" fmla="*/ 392684 w 1357884"/>
                <a:gd name="connsiteY3" fmla="*/ 306730 h 789078"/>
                <a:gd name="connsiteX4" fmla="*/ 463169 w 1357884"/>
                <a:gd name="connsiteY4" fmla="*/ 402279 h 789078"/>
                <a:gd name="connsiteX5" fmla="*/ 431800 w 1357884"/>
                <a:gd name="connsiteY5" fmla="*/ 507613 h 789078"/>
                <a:gd name="connsiteX6" fmla="*/ 377698 w 1357884"/>
                <a:gd name="connsiteY6" fmla="*/ 571016 h 789078"/>
                <a:gd name="connsiteX7" fmla="*/ 795274 w 1357884"/>
                <a:gd name="connsiteY7" fmla="*/ 531246 h 789078"/>
                <a:gd name="connsiteX8" fmla="*/ 1215263 w 1357884"/>
                <a:gd name="connsiteY8" fmla="*/ 417527 h 789078"/>
                <a:gd name="connsiteX9" fmla="*/ 1357884 w 1357884"/>
                <a:gd name="connsiteY9" fmla="*/ 471274 h 789078"/>
                <a:gd name="connsiteX10" fmla="*/ 1074293 w 1357884"/>
                <a:gd name="connsiteY10" fmla="*/ 551957 h 789078"/>
                <a:gd name="connsiteX11" fmla="*/ 784098 w 1357884"/>
                <a:gd name="connsiteY11" fmla="*/ 710275 h 789078"/>
                <a:gd name="connsiteX12" fmla="*/ 288544 w 1357884"/>
                <a:gd name="connsiteY12" fmla="*/ 787020 h 789078"/>
                <a:gd name="connsiteX13" fmla="*/ 3810 w 1357884"/>
                <a:gd name="connsiteY13" fmla="*/ 734036 h 789078"/>
                <a:gd name="connsiteX14" fmla="*/ 38608 w 1357884"/>
                <a:gd name="connsiteY14" fmla="*/ 722981 h 789078"/>
                <a:gd name="connsiteX15" fmla="*/ 894207 w 1357884"/>
                <a:gd name="connsiteY15" fmla="*/ 630735 h 789078"/>
                <a:gd name="connsiteX16" fmla="*/ 647192 w 1357884"/>
                <a:gd name="connsiteY16" fmla="*/ 686896 h 789078"/>
                <a:gd name="connsiteX17" fmla="*/ 313182 w 1357884"/>
                <a:gd name="connsiteY17" fmla="*/ 665677 h 789078"/>
                <a:gd name="connsiteX18" fmla="*/ 198501 w 1357884"/>
                <a:gd name="connsiteY18" fmla="*/ 636199 h 789078"/>
                <a:gd name="connsiteX19" fmla="*/ 224409 w 1357884"/>
                <a:gd name="connsiteY19" fmla="*/ 623111 h 789078"/>
                <a:gd name="connsiteX20" fmla="*/ 642874 w 1357884"/>
                <a:gd name="connsiteY20" fmla="*/ 674063 h 789078"/>
                <a:gd name="connsiteX21" fmla="*/ 903224 w 1357884"/>
                <a:gd name="connsiteY21" fmla="*/ 600876 h 789078"/>
                <a:gd name="connsiteX22" fmla="*/ 1284224 w 1357884"/>
                <a:gd name="connsiteY22" fmla="*/ 445480 h 789078"/>
                <a:gd name="connsiteX23" fmla="*/ 912495 w 1357884"/>
                <a:gd name="connsiteY23" fmla="*/ 502785 h 789078"/>
                <a:gd name="connsiteX24" fmla="*/ 351028 w 1357884"/>
                <a:gd name="connsiteY24" fmla="*/ 579402 h 789078"/>
                <a:gd name="connsiteX25" fmla="*/ 105156 w 1357884"/>
                <a:gd name="connsiteY25" fmla="*/ 475594 h 789078"/>
                <a:gd name="connsiteX26" fmla="*/ 110617 w 1357884"/>
                <a:gd name="connsiteY26" fmla="*/ 428708 h 789078"/>
                <a:gd name="connsiteX27" fmla="*/ 296926 w 1357884"/>
                <a:gd name="connsiteY27" fmla="*/ 549543 h 789078"/>
                <a:gd name="connsiteX28" fmla="*/ 360426 w 1357884"/>
                <a:gd name="connsiteY28" fmla="*/ 552847 h 789078"/>
                <a:gd name="connsiteX29" fmla="*/ 416941 w 1357884"/>
                <a:gd name="connsiteY29" fmla="*/ 389065 h 789078"/>
                <a:gd name="connsiteX30" fmla="*/ 360299 w 1357884"/>
                <a:gd name="connsiteY30" fmla="*/ 263656 h 789078"/>
                <a:gd name="connsiteX31" fmla="*/ 293497 w 1357884"/>
                <a:gd name="connsiteY31" fmla="*/ 91742 h 789078"/>
                <a:gd name="connsiteX32" fmla="*/ 74676 w 1357884"/>
                <a:gd name="connsiteY32" fmla="*/ 48669 h 789078"/>
                <a:gd name="connsiteX33" fmla="*/ 0 w 1357884"/>
                <a:gd name="connsiteY33" fmla="*/ 26942 h 789078"/>
                <a:gd name="connsiteX34" fmla="*/ 31115 w 1357884"/>
                <a:gd name="connsiteY34" fmla="*/ 10042 h 78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57884" h="789078">
                  <a:moveTo>
                    <a:pt x="31115" y="10042"/>
                  </a:moveTo>
                  <a:cubicBezTo>
                    <a:pt x="40132" y="15633"/>
                    <a:pt x="48514" y="22367"/>
                    <a:pt x="57277" y="28847"/>
                  </a:cubicBezTo>
                  <a:cubicBezTo>
                    <a:pt x="163449" y="-33412"/>
                    <a:pt x="316357" y="8645"/>
                    <a:pt x="370078" y="120967"/>
                  </a:cubicBezTo>
                  <a:cubicBezTo>
                    <a:pt x="403606" y="177127"/>
                    <a:pt x="393573" y="244470"/>
                    <a:pt x="392684" y="306730"/>
                  </a:cubicBezTo>
                  <a:cubicBezTo>
                    <a:pt x="426466" y="330236"/>
                    <a:pt x="437769" y="371531"/>
                    <a:pt x="463169" y="402279"/>
                  </a:cubicBezTo>
                  <a:cubicBezTo>
                    <a:pt x="441579" y="433663"/>
                    <a:pt x="448564" y="474196"/>
                    <a:pt x="431800" y="507613"/>
                  </a:cubicBezTo>
                  <a:cubicBezTo>
                    <a:pt x="420243" y="533406"/>
                    <a:pt x="397256" y="551322"/>
                    <a:pt x="377698" y="571016"/>
                  </a:cubicBezTo>
                  <a:cubicBezTo>
                    <a:pt x="517525" y="605577"/>
                    <a:pt x="660654" y="571652"/>
                    <a:pt x="795274" y="531246"/>
                  </a:cubicBezTo>
                  <a:cubicBezTo>
                    <a:pt x="933196" y="487664"/>
                    <a:pt x="1066165" y="409395"/>
                    <a:pt x="1215263" y="417527"/>
                  </a:cubicBezTo>
                  <a:cubicBezTo>
                    <a:pt x="1266825" y="416129"/>
                    <a:pt x="1323594" y="430233"/>
                    <a:pt x="1357884" y="471274"/>
                  </a:cubicBezTo>
                  <a:cubicBezTo>
                    <a:pt x="1258189" y="467716"/>
                    <a:pt x="1157097" y="495923"/>
                    <a:pt x="1074293" y="551957"/>
                  </a:cubicBezTo>
                  <a:cubicBezTo>
                    <a:pt x="981456" y="611422"/>
                    <a:pt x="887984" y="671649"/>
                    <a:pt x="784098" y="710275"/>
                  </a:cubicBezTo>
                  <a:cubicBezTo>
                    <a:pt x="625983" y="766944"/>
                    <a:pt x="456692" y="797566"/>
                    <a:pt x="288544" y="787020"/>
                  </a:cubicBezTo>
                  <a:cubicBezTo>
                    <a:pt x="192532" y="776601"/>
                    <a:pt x="93980" y="771773"/>
                    <a:pt x="3810" y="734036"/>
                  </a:cubicBezTo>
                  <a:cubicBezTo>
                    <a:pt x="12573" y="731240"/>
                    <a:pt x="29972" y="725650"/>
                    <a:pt x="38608" y="722981"/>
                  </a:cubicBezTo>
                  <a:cubicBezTo>
                    <a:pt x="319913" y="812432"/>
                    <a:pt x="637159" y="773679"/>
                    <a:pt x="894207" y="630735"/>
                  </a:cubicBezTo>
                  <a:cubicBezTo>
                    <a:pt x="810006" y="641535"/>
                    <a:pt x="732536" y="681687"/>
                    <a:pt x="647192" y="686896"/>
                  </a:cubicBezTo>
                  <a:cubicBezTo>
                    <a:pt x="535686" y="693249"/>
                    <a:pt x="422148" y="693630"/>
                    <a:pt x="313182" y="665677"/>
                  </a:cubicBezTo>
                  <a:cubicBezTo>
                    <a:pt x="274828" y="656147"/>
                    <a:pt x="237490" y="642425"/>
                    <a:pt x="198501" y="636199"/>
                  </a:cubicBezTo>
                  <a:cubicBezTo>
                    <a:pt x="207137" y="631878"/>
                    <a:pt x="215773" y="627431"/>
                    <a:pt x="224409" y="623111"/>
                  </a:cubicBezTo>
                  <a:cubicBezTo>
                    <a:pt x="355346" y="682703"/>
                    <a:pt x="502031" y="684101"/>
                    <a:pt x="642874" y="674063"/>
                  </a:cubicBezTo>
                  <a:cubicBezTo>
                    <a:pt x="733044" y="665168"/>
                    <a:pt x="819658" y="634801"/>
                    <a:pt x="903224" y="600876"/>
                  </a:cubicBezTo>
                  <a:cubicBezTo>
                    <a:pt x="1031494" y="551830"/>
                    <a:pt x="1147699" y="471909"/>
                    <a:pt x="1284224" y="445480"/>
                  </a:cubicBezTo>
                  <a:cubicBezTo>
                    <a:pt x="1157605" y="409776"/>
                    <a:pt x="1030859" y="461744"/>
                    <a:pt x="912495" y="502785"/>
                  </a:cubicBezTo>
                  <a:cubicBezTo>
                    <a:pt x="734695" y="569365"/>
                    <a:pt x="541020" y="626288"/>
                    <a:pt x="351028" y="579402"/>
                  </a:cubicBezTo>
                  <a:cubicBezTo>
                    <a:pt x="266065" y="554371"/>
                    <a:pt x="171831" y="538616"/>
                    <a:pt x="105156" y="475594"/>
                  </a:cubicBezTo>
                  <a:cubicBezTo>
                    <a:pt x="110363" y="460473"/>
                    <a:pt x="112141" y="444591"/>
                    <a:pt x="110617" y="428708"/>
                  </a:cubicBezTo>
                  <a:cubicBezTo>
                    <a:pt x="160274" y="485377"/>
                    <a:pt x="226568" y="524385"/>
                    <a:pt x="296926" y="549543"/>
                  </a:cubicBezTo>
                  <a:cubicBezTo>
                    <a:pt x="317373" y="555896"/>
                    <a:pt x="340995" y="569746"/>
                    <a:pt x="360426" y="552847"/>
                  </a:cubicBezTo>
                  <a:cubicBezTo>
                    <a:pt x="416179" y="520573"/>
                    <a:pt x="427355" y="447386"/>
                    <a:pt x="416941" y="389065"/>
                  </a:cubicBezTo>
                  <a:cubicBezTo>
                    <a:pt x="408940" y="341799"/>
                    <a:pt x="352298" y="315497"/>
                    <a:pt x="360299" y="263656"/>
                  </a:cubicBezTo>
                  <a:cubicBezTo>
                    <a:pt x="362331" y="200125"/>
                    <a:pt x="341122" y="135324"/>
                    <a:pt x="293497" y="91742"/>
                  </a:cubicBezTo>
                  <a:cubicBezTo>
                    <a:pt x="237617" y="33930"/>
                    <a:pt x="148463" y="26942"/>
                    <a:pt x="74676" y="48669"/>
                  </a:cubicBezTo>
                  <a:cubicBezTo>
                    <a:pt x="46736" y="60994"/>
                    <a:pt x="22987" y="39520"/>
                    <a:pt x="0" y="26942"/>
                  </a:cubicBezTo>
                  <a:cubicBezTo>
                    <a:pt x="7747" y="22748"/>
                    <a:pt x="23368" y="14235"/>
                    <a:pt x="31115" y="10042"/>
                  </a:cubicBezTo>
                  <a:close/>
                </a:path>
              </a:pathLst>
            </a:custGeom>
            <a:grpFill/>
            <a:ln w="12700" cap="flat">
              <a:noFill/>
              <a:prstDash val="solid"/>
              <a:miter/>
            </a:ln>
          </p:spPr>
          <p:txBody>
            <a:bodyPr rtlCol="0" anchor="ctr"/>
            <a:p>
              <a:endParaRPr lang="zh-CN" altLang="en-US">
                <a:solidFill>
                  <a:srgbClr val="F7D98D"/>
                </a:solidFill>
              </a:endParaRPr>
            </a:p>
          </p:txBody>
        </p:sp>
        <p:sp>
          <p:nvSpPr>
            <p:cNvPr id="82" name="任意多边形: 形状 62"/>
            <p:cNvSpPr/>
            <p:nvPr/>
          </p:nvSpPr>
          <p:spPr>
            <a:xfrm>
              <a:off x="4834359" y="5499584"/>
              <a:ext cx="197380" cy="270640"/>
            </a:xfrm>
            <a:custGeom>
              <a:avLst/>
              <a:gdLst>
                <a:gd name="connsiteX0" fmla="*/ 31137 w 197380"/>
                <a:gd name="connsiteY0" fmla="*/ 35069 h 270640"/>
                <a:gd name="connsiteX1" fmla="*/ 197381 w 197380"/>
                <a:gd name="connsiteY1" fmla="*/ 0 h 270640"/>
                <a:gd name="connsiteX2" fmla="*/ 152422 w 197380"/>
                <a:gd name="connsiteY2" fmla="*/ 49173 h 270640"/>
                <a:gd name="connsiteX3" fmla="*/ 38884 w 197380"/>
                <a:gd name="connsiteY3" fmla="*/ 132906 h 270640"/>
                <a:gd name="connsiteX4" fmla="*/ 68348 w 197380"/>
                <a:gd name="connsiteY4" fmla="*/ 223755 h 270640"/>
                <a:gd name="connsiteX5" fmla="*/ 62887 w 197380"/>
                <a:gd name="connsiteY5" fmla="*/ 270640 h 270640"/>
                <a:gd name="connsiteX6" fmla="*/ 31137 w 197380"/>
                <a:gd name="connsiteY6" fmla="*/ 35069 h 27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7380" h="270640">
                  <a:moveTo>
                    <a:pt x="31137" y="35069"/>
                  </a:moveTo>
                  <a:cubicBezTo>
                    <a:pt x="74190" y="-8132"/>
                    <a:pt x="142008" y="3939"/>
                    <a:pt x="197381" y="0"/>
                  </a:cubicBezTo>
                  <a:cubicBezTo>
                    <a:pt x="182394" y="16391"/>
                    <a:pt x="167408" y="32782"/>
                    <a:pt x="152422" y="49173"/>
                  </a:cubicBezTo>
                  <a:cubicBezTo>
                    <a:pt x="99082" y="42565"/>
                    <a:pt x="51076" y="82463"/>
                    <a:pt x="38884" y="132906"/>
                  </a:cubicBezTo>
                  <a:cubicBezTo>
                    <a:pt x="38503" y="165434"/>
                    <a:pt x="55013" y="194911"/>
                    <a:pt x="68348" y="223755"/>
                  </a:cubicBezTo>
                  <a:cubicBezTo>
                    <a:pt x="69872" y="239637"/>
                    <a:pt x="68094" y="255520"/>
                    <a:pt x="62887" y="270640"/>
                  </a:cubicBezTo>
                  <a:cubicBezTo>
                    <a:pt x="-486" y="211684"/>
                    <a:pt x="-24488" y="107113"/>
                    <a:pt x="31137" y="35069"/>
                  </a:cubicBezTo>
                  <a:close/>
                </a:path>
              </a:pathLst>
            </a:custGeom>
            <a:grpFill/>
            <a:ln w="12700" cap="flat">
              <a:noFill/>
              <a:prstDash val="solid"/>
              <a:miter/>
            </a:ln>
          </p:spPr>
          <p:txBody>
            <a:bodyPr rtlCol="0" anchor="ctr"/>
            <a:p>
              <a:endParaRPr lang="zh-CN" altLang="en-US">
                <a:solidFill>
                  <a:srgbClr val="F7D98D"/>
                </a:solidFill>
              </a:endParaRPr>
            </a:p>
          </p:txBody>
        </p:sp>
        <p:sp>
          <p:nvSpPr>
            <p:cNvPr id="83" name="任意多边形: 形状 63"/>
            <p:cNvSpPr/>
            <p:nvPr/>
          </p:nvSpPr>
          <p:spPr>
            <a:xfrm>
              <a:off x="4962144" y="5499584"/>
              <a:ext cx="160020" cy="241147"/>
            </a:xfrm>
            <a:custGeom>
              <a:avLst/>
              <a:gdLst>
                <a:gd name="connsiteX0" fmla="*/ 69596 w 160020"/>
                <a:gd name="connsiteY0" fmla="*/ 0 h 241147"/>
                <a:gd name="connsiteX1" fmla="*/ 160020 w 160020"/>
                <a:gd name="connsiteY1" fmla="*/ 173438 h 241147"/>
                <a:gd name="connsiteX2" fmla="*/ 53594 w 160020"/>
                <a:gd name="connsiteY2" fmla="*/ 239891 h 241147"/>
                <a:gd name="connsiteX3" fmla="*/ 0 w 160020"/>
                <a:gd name="connsiteY3" fmla="*/ 187923 h 241147"/>
                <a:gd name="connsiteX4" fmla="*/ 93980 w 160020"/>
                <a:gd name="connsiteY4" fmla="*/ 185001 h 241147"/>
                <a:gd name="connsiteX5" fmla="*/ 24638 w 160020"/>
                <a:gd name="connsiteY5" fmla="*/ 49173 h 241147"/>
                <a:gd name="connsiteX6" fmla="*/ 69596 w 160020"/>
                <a:gd name="connsiteY6" fmla="*/ 0 h 24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020" h="241147">
                  <a:moveTo>
                    <a:pt x="69596" y="0"/>
                  </a:moveTo>
                  <a:cubicBezTo>
                    <a:pt x="150749" y="13977"/>
                    <a:pt x="155067" y="108510"/>
                    <a:pt x="160020" y="173438"/>
                  </a:cubicBezTo>
                  <a:cubicBezTo>
                    <a:pt x="147701" y="218799"/>
                    <a:pt x="98933" y="247642"/>
                    <a:pt x="53594" y="239891"/>
                  </a:cubicBezTo>
                  <a:cubicBezTo>
                    <a:pt x="28575" y="231505"/>
                    <a:pt x="14732" y="207872"/>
                    <a:pt x="0" y="187923"/>
                  </a:cubicBezTo>
                  <a:cubicBezTo>
                    <a:pt x="31242" y="192116"/>
                    <a:pt x="69850" y="217783"/>
                    <a:pt x="93980" y="185001"/>
                  </a:cubicBezTo>
                  <a:cubicBezTo>
                    <a:pt x="140335" y="133668"/>
                    <a:pt x="83439" y="56669"/>
                    <a:pt x="24638" y="49173"/>
                  </a:cubicBezTo>
                  <a:cubicBezTo>
                    <a:pt x="39624" y="32782"/>
                    <a:pt x="54610" y="16391"/>
                    <a:pt x="69596" y="0"/>
                  </a:cubicBezTo>
                  <a:close/>
                </a:path>
              </a:pathLst>
            </a:custGeom>
            <a:grpFill/>
            <a:ln w="12700" cap="flat">
              <a:noFill/>
              <a:prstDash val="solid"/>
              <a:miter/>
            </a:ln>
          </p:spPr>
          <p:txBody>
            <a:bodyPr rtlCol="0" anchor="ctr"/>
            <a:p>
              <a:endParaRPr lang="zh-CN" altLang="en-US">
                <a:solidFill>
                  <a:srgbClr val="F7D98D"/>
                </a:solidFill>
              </a:endParaRPr>
            </a:p>
          </p:txBody>
        </p:sp>
        <p:sp>
          <p:nvSpPr>
            <p:cNvPr id="84" name="任意多边形: 形状 64"/>
            <p:cNvSpPr/>
            <p:nvPr/>
          </p:nvSpPr>
          <p:spPr>
            <a:xfrm>
              <a:off x="4244005" y="5563525"/>
              <a:ext cx="535385" cy="241640"/>
            </a:xfrm>
            <a:custGeom>
              <a:avLst/>
              <a:gdLst>
                <a:gd name="connsiteX0" fmla="*/ 152481 w 535385"/>
                <a:gd name="connsiteY0" fmla="*/ 24366 h 241640"/>
                <a:gd name="connsiteX1" fmla="*/ 321772 w 535385"/>
                <a:gd name="connsiteY1" fmla="*/ 11279 h 241640"/>
                <a:gd name="connsiteX2" fmla="*/ 427817 w 535385"/>
                <a:gd name="connsiteY2" fmla="*/ 80400 h 241640"/>
                <a:gd name="connsiteX3" fmla="*/ 535386 w 535385"/>
                <a:gd name="connsiteY3" fmla="*/ 158161 h 241640"/>
                <a:gd name="connsiteX4" fmla="*/ 494238 w 535385"/>
                <a:gd name="connsiteY4" fmla="*/ 193611 h 241640"/>
                <a:gd name="connsiteX5" fmla="*/ 252176 w 535385"/>
                <a:gd name="connsiteY5" fmla="*/ 82814 h 241640"/>
                <a:gd name="connsiteX6" fmla="*/ 66629 w 535385"/>
                <a:gd name="connsiteY6" fmla="*/ 225504 h 241640"/>
                <a:gd name="connsiteX7" fmla="*/ 58247 w 535385"/>
                <a:gd name="connsiteY7" fmla="*/ 238464 h 241640"/>
                <a:gd name="connsiteX8" fmla="*/ 17099 w 535385"/>
                <a:gd name="connsiteY8" fmla="*/ 241640 h 241640"/>
                <a:gd name="connsiteX9" fmla="*/ 23195 w 535385"/>
                <a:gd name="connsiteY9" fmla="*/ 93360 h 241640"/>
                <a:gd name="connsiteX10" fmla="*/ 152481 w 535385"/>
                <a:gd name="connsiteY10" fmla="*/ 24366 h 241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385" h="241640">
                  <a:moveTo>
                    <a:pt x="152481" y="24366"/>
                  </a:moveTo>
                  <a:cubicBezTo>
                    <a:pt x="203535" y="-5620"/>
                    <a:pt x="266400" y="-5366"/>
                    <a:pt x="321772" y="11279"/>
                  </a:cubicBezTo>
                  <a:cubicBezTo>
                    <a:pt x="363047" y="24239"/>
                    <a:pt x="391241" y="59308"/>
                    <a:pt x="427817" y="80400"/>
                  </a:cubicBezTo>
                  <a:cubicBezTo>
                    <a:pt x="466298" y="102381"/>
                    <a:pt x="503636" y="126904"/>
                    <a:pt x="535386" y="158161"/>
                  </a:cubicBezTo>
                  <a:cubicBezTo>
                    <a:pt x="521670" y="169978"/>
                    <a:pt x="507954" y="181795"/>
                    <a:pt x="494238" y="193611"/>
                  </a:cubicBezTo>
                  <a:cubicBezTo>
                    <a:pt x="422737" y="140119"/>
                    <a:pt x="340441" y="99332"/>
                    <a:pt x="252176" y="82814"/>
                  </a:cubicBezTo>
                  <a:cubicBezTo>
                    <a:pt x="165308" y="62612"/>
                    <a:pt x="56723" y="128048"/>
                    <a:pt x="66629" y="225504"/>
                  </a:cubicBezTo>
                  <a:cubicBezTo>
                    <a:pt x="64470" y="228680"/>
                    <a:pt x="60279" y="235287"/>
                    <a:pt x="58247" y="238464"/>
                  </a:cubicBezTo>
                  <a:cubicBezTo>
                    <a:pt x="44531" y="239353"/>
                    <a:pt x="30815" y="240497"/>
                    <a:pt x="17099" y="241640"/>
                  </a:cubicBezTo>
                  <a:cubicBezTo>
                    <a:pt x="-935" y="194882"/>
                    <a:pt x="-12365" y="135036"/>
                    <a:pt x="23195" y="93360"/>
                  </a:cubicBezTo>
                  <a:cubicBezTo>
                    <a:pt x="53421" y="50668"/>
                    <a:pt x="109682" y="47999"/>
                    <a:pt x="152481" y="24366"/>
                  </a:cubicBezTo>
                  <a:close/>
                </a:path>
              </a:pathLst>
            </a:custGeom>
            <a:grpFill/>
            <a:ln w="12700" cap="flat">
              <a:noFill/>
              <a:prstDash val="solid"/>
              <a:miter/>
            </a:ln>
          </p:spPr>
          <p:txBody>
            <a:bodyPr rtlCol="0" anchor="ctr"/>
            <a:p>
              <a:endParaRPr lang="zh-CN" altLang="en-US">
                <a:solidFill>
                  <a:srgbClr val="F7D98D"/>
                </a:solidFill>
              </a:endParaRPr>
            </a:p>
          </p:txBody>
        </p:sp>
        <p:sp>
          <p:nvSpPr>
            <p:cNvPr id="85" name="任意多边形: 形状 65"/>
            <p:cNvSpPr/>
            <p:nvPr/>
          </p:nvSpPr>
          <p:spPr>
            <a:xfrm>
              <a:off x="4388865" y="5716524"/>
              <a:ext cx="115570" cy="83177"/>
            </a:xfrm>
            <a:custGeom>
              <a:avLst/>
              <a:gdLst>
                <a:gd name="connsiteX0" fmla="*/ 0 w 115570"/>
                <a:gd name="connsiteY0" fmla="*/ 16725 h 83177"/>
                <a:gd name="connsiteX1" fmla="*/ 68453 w 115570"/>
                <a:gd name="connsiteY1" fmla="*/ 4019 h 83177"/>
                <a:gd name="connsiteX2" fmla="*/ 115570 w 115570"/>
                <a:gd name="connsiteY2" fmla="*/ 65643 h 83177"/>
                <a:gd name="connsiteX3" fmla="*/ 86233 w 115570"/>
                <a:gd name="connsiteY3" fmla="*/ 50396 h 83177"/>
                <a:gd name="connsiteX4" fmla="*/ 76962 w 115570"/>
                <a:gd name="connsiteY4" fmla="*/ 83177 h 83177"/>
                <a:gd name="connsiteX5" fmla="*/ 62738 w 115570"/>
                <a:gd name="connsiteY5" fmla="*/ 47092 h 83177"/>
                <a:gd name="connsiteX6" fmla="*/ 0 w 115570"/>
                <a:gd name="connsiteY6" fmla="*/ 16725 h 8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70" h="83177">
                  <a:moveTo>
                    <a:pt x="0" y="16725"/>
                  </a:moveTo>
                  <a:cubicBezTo>
                    <a:pt x="21463" y="8720"/>
                    <a:pt x="44831" y="-7544"/>
                    <a:pt x="68453" y="4019"/>
                  </a:cubicBezTo>
                  <a:cubicBezTo>
                    <a:pt x="92329" y="16725"/>
                    <a:pt x="103759" y="42645"/>
                    <a:pt x="115570" y="65643"/>
                  </a:cubicBezTo>
                  <a:cubicBezTo>
                    <a:pt x="105664" y="60434"/>
                    <a:pt x="95885" y="55478"/>
                    <a:pt x="86233" y="50396"/>
                  </a:cubicBezTo>
                  <a:cubicBezTo>
                    <a:pt x="83058" y="61196"/>
                    <a:pt x="79883" y="72123"/>
                    <a:pt x="76962" y="83177"/>
                  </a:cubicBezTo>
                  <a:cubicBezTo>
                    <a:pt x="72390" y="70980"/>
                    <a:pt x="67564" y="58909"/>
                    <a:pt x="62738" y="47092"/>
                  </a:cubicBezTo>
                  <a:cubicBezTo>
                    <a:pt x="42037" y="36546"/>
                    <a:pt x="20828" y="26763"/>
                    <a:pt x="0" y="16725"/>
                  </a:cubicBezTo>
                  <a:close/>
                </a:path>
              </a:pathLst>
            </a:custGeom>
            <a:grpFill/>
            <a:ln w="12700" cap="flat">
              <a:noFill/>
              <a:prstDash val="solid"/>
              <a:miter/>
            </a:ln>
          </p:spPr>
          <p:txBody>
            <a:bodyPr rtlCol="0" anchor="ctr"/>
            <a:p>
              <a:endParaRPr lang="zh-CN" altLang="en-US">
                <a:solidFill>
                  <a:srgbClr val="F7D98D"/>
                </a:solidFill>
              </a:endParaRPr>
            </a:p>
          </p:txBody>
        </p:sp>
        <p:sp>
          <p:nvSpPr>
            <p:cNvPr id="86" name="任意多边形: 形状 66"/>
            <p:cNvSpPr/>
            <p:nvPr/>
          </p:nvSpPr>
          <p:spPr>
            <a:xfrm>
              <a:off x="4632578" y="5721687"/>
              <a:ext cx="383921" cy="363775"/>
            </a:xfrm>
            <a:custGeom>
              <a:avLst/>
              <a:gdLst>
                <a:gd name="connsiteX0" fmla="*/ 146812 w 383921"/>
                <a:gd name="connsiteY0" fmla="*/ 0 h 363775"/>
                <a:gd name="connsiteX1" fmla="*/ 268732 w 383921"/>
                <a:gd name="connsiteY1" fmla="*/ 131381 h 363775"/>
                <a:gd name="connsiteX2" fmla="*/ 383921 w 383921"/>
                <a:gd name="connsiteY2" fmla="*/ 196055 h 363775"/>
                <a:gd name="connsiteX3" fmla="*/ 358013 w 383921"/>
                <a:gd name="connsiteY3" fmla="*/ 209142 h 363775"/>
                <a:gd name="connsiteX4" fmla="*/ 217424 w 383921"/>
                <a:gd name="connsiteY4" fmla="*/ 208126 h 363775"/>
                <a:gd name="connsiteX5" fmla="*/ 170688 w 383921"/>
                <a:gd name="connsiteY5" fmla="*/ 286268 h 363775"/>
                <a:gd name="connsiteX6" fmla="*/ 198120 w 383921"/>
                <a:gd name="connsiteY6" fmla="*/ 295925 h 363775"/>
                <a:gd name="connsiteX7" fmla="*/ 163322 w 383921"/>
                <a:gd name="connsiteY7" fmla="*/ 306979 h 363775"/>
                <a:gd name="connsiteX8" fmla="*/ 0 w 383921"/>
                <a:gd name="connsiteY8" fmla="*/ 363776 h 363775"/>
                <a:gd name="connsiteX9" fmla="*/ 13462 w 383921"/>
                <a:gd name="connsiteY9" fmla="*/ 324768 h 363775"/>
                <a:gd name="connsiteX10" fmla="*/ 211201 w 383921"/>
                <a:gd name="connsiteY10" fmla="*/ 187796 h 363775"/>
                <a:gd name="connsiteX11" fmla="*/ 326263 w 383921"/>
                <a:gd name="connsiteY11" fmla="*/ 183730 h 363775"/>
                <a:gd name="connsiteX12" fmla="*/ 105664 w 383921"/>
                <a:gd name="connsiteY12" fmla="*/ 35450 h 363775"/>
                <a:gd name="connsiteX13" fmla="*/ 146812 w 383921"/>
                <a:gd name="connsiteY13" fmla="*/ 0 h 363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3921" h="363775">
                  <a:moveTo>
                    <a:pt x="146812" y="0"/>
                  </a:moveTo>
                  <a:cubicBezTo>
                    <a:pt x="190500" y="41041"/>
                    <a:pt x="223774" y="91738"/>
                    <a:pt x="268732" y="131381"/>
                  </a:cubicBezTo>
                  <a:cubicBezTo>
                    <a:pt x="302006" y="160986"/>
                    <a:pt x="343281" y="179029"/>
                    <a:pt x="383921" y="196055"/>
                  </a:cubicBezTo>
                  <a:cubicBezTo>
                    <a:pt x="375285" y="200375"/>
                    <a:pt x="366649" y="204822"/>
                    <a:pt x="358013" y="209142"/>
                  </a:cubicBezTo>
                  <a:cubicBezTo>
                    <a:pt x="312293" y="227312"/>
                    <a:pt x="263906" y="215241"/>
                    <a:pt x="217424" y="208126"/>
                  </a:cubicBezTo>
                  <a:cubicBezTo>
                    <a:pt x="201803" y="234173"/>
                    <a:pt x="186182" y="260221"/>
                    <a:pt x="170688" y="286268"/>
                  </a:cubicBezTo>
                  <a:cubicBezTo>
                    <a:pt x="177546" y="288682"/>
                    <a:pt x="191262" y="293511"/>
                    <a:pt x="198120" y="295925"/>
                  </a:cubicBezTo>
                  <a:cubicBezTo>
                    <a:pt x="189484" y="298593"/>
                    <a:pt x="172085" y="304184"/>
                    <a:pt x="163322" y="306979"/>
                  </a:cubicBezTo>
                  <a:cubicBezTo>
                    <a:pt x="107950" y="323624"/>
                    <a:pt x="58674" y="357423"/>
                    <a:pt x="0" y="363776"/>
                  </a:cubicBezTo>
                  <a:cubicBezTo>
                    <a:pt x="3429" y="353992"/>
                    <a:pt x="10033" y="334551"/>
                    <a:pt x="13462" y="324768"/>
                  </a:cubicBezTo>
                  <a:cubicBezTo>
                    <a:pt x="94742" y="306471"/>
                    <a:pt x="165354" y="257044"/>
                    <a:pt x="211201" y="187796"/>
                  </a:cubicBezTo>
                  <a:cubicBezTo>
                    <a:pt x="249047" y="184874"/>
                    <a:pt x="290576" y="208507"/>
                    <a:pt x="326263" y="183730"/>
                  </a:cubicBezTo>
                  <a:cubicBezTo>
                    <a:pt x="248666" y="140402"/>
                    <a:pt x="174498" y="91611"/>
                    <a:pt x="105664" y="35450"/>
                  </a:cubicBezTo>
                  <a:cubicBezTo>
                    <a:pt x="119380" y="23633"/>
                    <a:pt x="133096" y="11817"/>
                    <a:pt x="146812" y="0"/>
                  </a:cubicBezTo>
                  <a:close/>
                </a:path>
              </a:pathLst>
            </a:custGeom>
            <a:grpFill/>
            <a:ln w="12700" cap="flat">
              <a:noFill/>
              <a:prstDash val="solid"/>
              <a:miter/>
            </a:ln>
          </p:spPr>
          <p:txBody>
            <a:bodyPr rtlCol="0" anchor="ctr"/>
            <a:p>
              <a:endParaRPr lang="zh-CN" altLang="en-US">
                <a:solidFill>
                  <a:srgbClr val="F7D98D"/>
                </a:solidFill>
              </a:endParaRPr>
            </a:p>
          </p:txBody>
        </p:sp>
        <p:sp>
          <p:nvSpPr>
            <p:cNvPr id="87" name="任意多边形: 形状 67"/>
            <p:cNvSpPr/>
            <p:nvPr/>
          </p:nvSpPr>
          <p:spPr>
            <a:xfrm>
              <a:off x="4246115" y="5763617"/>
              <a:ext cx="265265" cy="154341"/>
            </a:xfrm>
            <a:custGeom>
              <a:avLst/>
              <a:gdLst>
                <a:gd name="connsiteX0" fmla="*/ 205488 w 265265"/>
                <a:gd name="connsiteY0" fmla="*/ 0 h 154341"/>
                <a:gd name="connsiteX1" fmla="*/ 219713 w 265265"/>
                <a:gd name="connsiteY1" fmla="*/ 36085 h 154341"/>
                <a:gd name="connsiteX2" fmla="*/ 228983 w 265265"/>
                <a:gd name="connsiteY2" fmla="*/ 3304 h 154341"/>
                <a:gd name="connsiteX3" fmla="*/ 258320 w 265265"/>
                <a:gd name="connsiteY3" fmla="*/ 18551 h 154341"/>
                <a:gd name="connsiteX4" fmla="*/ 239905 w 265265"/>
                <a:gd name="connsiteY4" fmla="*/ 109781 h 154341"/>
                <a:gd name="connsiteX5" fmla="*/ 73789 w 265265"/>
                <a:gd name="connsiteY5" fmla="*/ 154125 h 154341"/>
                <a:gd name="connsiteX6" fmla="*/ 256 w 265265"/>
                <a:gd name="connsiteY6" fmla="*/ 43201 h 154341"/>
                <a:gd name="connsiteX7" fmla="*/ 14988 w 265265"/>
                <a:gd name="connsiteY7" fmla="*/ 41549 h 154341"/>
                <a:gd name="connsiteX8" fmla="*/ 56136 w 265265"/>
                <a:gd name="connsiteY8" fmla="*/ 38373 h 154341"/>
                <a:gd name="connsiteX9" fmla="*/ 64519 w 265265"/>
                <a:gd name="connsiteY9" fmla="*/ 25412 h 154341"/>
                <a:gd name="connsiteX10" fmla="*/ 121033 w 265265"/>
                <a:gd name="connsiteY10" fmla="*/ 78905 h 154341"/>
                <a:gd name="connsiteX11" fmla="*/ 205107 w 265265"/>
                <a:gd name="connsiteY11" fmla="*/ 63149 h 154341"/>
                <a:gd name="connsiteX12" fmla="*/ 205488 w 265265"/>
                <a:gd name="connsiteY12" fmla="*/ 0 h 154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5265" h="154341">
                  <a:moveTo>
                    <a:pt x="205488" y="0"/>
                  </a:moveTo>
                  <a:cubicBezTo>
                    <a:pt x="210314" y="11817"/>
                    <a:pt x="215140" y="23888"/>
                    <a:pt x="219713" y="36085"/>
                  </a:cubicBezTo>
                  <a:cubicBezTo>
                    <a:pt x="222633" y="25031"/>
                    <a:pt x="225808" y="14104"/>
                    <a:pt x="228983" y="3304"/>
                  </a:cubicBezTo>
                  <a:cubicBezTo>
                    <a:pt x="238635" y="8386"/>
                    <a:pt x="248414" y="13342"/>
                    <a:pt x="258320" y="18551"/>
                  </a:cubicBezTo>
                  <a:cubicBezTo>
                    <a:pt x="268988" y="49681"/>
                    <a:pt x="270513" y="89197"/>
                    <a:pt x="239905" y="109781"/>
                  </a:cubicBezTo>
                  <a:cubicBezTo>
                    <a:pt x="192407" y="142308"/>
                    <a:pt x="130939" y="156285"/>
                    <a:pt x="73789" y="154125"/>
                  </a:cubicBezTo>
                  <a:cubicBezTo>
                    <a:pt x="21338" y="145739"/>
                    <a:pt x="-2792" y="91738"/>
                    <a:pt x="256" y="43201"/>
                  </a:cubicBezTo>
                  <a:cubicBezTo>
                    <a:pt x="3939" y="42819"/>
                    <a:pt x="11305" y="41930"/>
                    <a:pt x="14988" y="41549"/>
                  </a:cubicBezTo>
                  <a:cubicBezTo>
                    <a:pt x="28704" y="40406"/>
                    <a:pt x="42420" y="39262"/>
                    <a:pt x="56136" y="38373"/>
                  </a:cubicBezTo>
                  <a:cubicBezTo>
                    <a:pt x="58169" y="35196"/>
                    <a:pt x="62359" y="28589"/>
                    <a:pt x="64519" y="25412"/>
                  </a:cubicBezTo>
                  <a:cubicBezTo>
                    <a:pt x="79123" y="46759"/>
                    <a:pt x="95379" y="69630"/>
                    <a:pt x="121033" y="78905"/>
                  </a:cubicBezTo>
                  <a:cubicBezTo>
                    <a:pt x="150116" y="85131"/>
                    <a:pt x="177802" y="70900"/>
                    <a:pt x="205107" y="63149"/>
                  </a:cubicBezTo>
                  <a:cubicBezTo>
                    <a:pt x="205234" y="41930"/>
                    <a:pt x="205488" y="20965"/>
                    <a:pt x="205488" y="0"/>
                  </a:cubicBezTo>
                  <a:close/>
                </a:path>
              </a:pathLst>
            </a:custGeom>
            <a:grpFill/>
            <a:ln w="12700" cap="flat">
              <a:noFill/>
              <a:prstDash val="solid"/>
              <a:miter/>
            </a:ln>
          </p:spPr>
          <p:txBody>
            <a:bodyPr rtlCol="0" anchor="ctr"/>
            <a:p>
              <a:endParaRPr lang="zh-CN" altLang="en-US">
                <a:solidFill>
                  <a:srgbClr val="F7D98D"/>
                </a:solidFill>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right)">
                                      <p:cBhvr>
                                        <p:cTn id="12" dur="500"/>
                                        <p:tgtEl>
                                          <p:spTgt spid="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wipe(right)">
                                      <p:cBhvr>
                                        <p:cTn id="17" dur="500"/>
                                        <p:tgtEl>
                                          <p:spTgt spid="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right)">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right)">
                                      <p:cBhvr>
                                        <p:cTn id="27" dur="500"/>
                                        <p:tgtEl>
                                          <p:spTgt spid="6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right)">
                                      <p:cBhvr>
                                        <p:cTn id="32" dur="500"/>
                                        <p:tgtEl>
                                          <p:spTgt spid="6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wipe(right)">
                                      <p:cBhvr>
                                        <p:cTn id="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椭圆 43"/>
          <p:cNvSpPr/>
          <p:nvPr/>
        </p:nvSpPr>
        <p:spPr>
          <a:xfrm>
            <a:off x="10608461" y="2539995"/>
            <a:ext cx="493003" cy="493003"/>
          </a:xfrm>
          <a:prstGeom prst="ellipse">
            <a:avLst/>
          </a:prstGeom>
          <a:noFill/>
          <a:ln w="38100">
            <a:solidFill>
              <a:srgbClr val="D63D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608461" y="340976"/>
            <a:ext cx="1583539" cy="1740250"/>
            <a:chOff x="10608461" y="340976"/>
            <a:chExt cx="1583539" cy="1740250"/>
          </a:xfrm>
        </p:grpSpPr>
        <p:sp>
          <p:nvSpPr>
            <p:cNvPr id="3" name="矩形 2"/>
            <p:cNvSpPr/>
            <p:nvPr/>
          </p:nvSpPr>
          <p:spPr>
            <a:xfrm rot="10800000">
              <a:off x="11182349" y="726771"/>
              <a:ext cx="1009651" cy="587661"/>
            </a:xfrm>
            <a:prstGeom prst="rect">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608461" y="340976"/>
              <a:ext cx="1154913" cy="1740250"/>
              <a:chOff x="432199" y="-63850"/>
              <a:chExt cx="1154913" cy="1740250"/>
            </a:xfrm>
          </p:grpSpPr>
          <p:sp>
            <p:nvSpPr>
              <p:cNvPr id="5" name="文本框 4"/>
              <p:cNvSpPr txBox="1"/>
              <p:nvPr/>
            </p:nvSpPr>
            <p:spPr>
              <a:xfrm>
                <a:off x="432199" y="428598"/>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武则天</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6" name="文本框 5"/>
              <p:cNvSpPr txBox="1"/>
              <p:nvPr/>
            </p:nvSpPr>
            <p:spPr>
              <a:xfrm>
                <a:off x="971559" y="-63850"/>
                <a:ext cx="615553" cy="1247802"/>
              </a:xfrm>
              <a:prstGeom prst="rect">
                <a:avLst/>
              </a:prstGeom>
              <a:noFill/>
            </p:spPr>
            <p:txBody>
              <a:bodyPr vert="eaVert" wrap="square" rtlCol="0">
                <a:spAutoFit/>
              </a:bodyPr>
              <a:lstStyle/>
              <a:p>
                <a:r>
                  <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rPr>
                  <a:t>女皇帝</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pic>
        <p:nvPicPr>
          <p:cNvPr id="205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16254" b="14927"/>
          <a:stretch>
            <a:fillRect/>
          </a:stretch>
        </p:blipFill>
        <p:spPr bwMode="auto">
          <a:xfrm>
            <a:off x="1009193" y="1104037"/>
            <a:ext cx="7222765" cy="2763994"/>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7115929" y="2583521"/>
            <a:ext cx="3928510" cy="973490"/>
            <a:chOff x="8025364" y="2353525"/>
            <a:chExt cx="3928510" cy="973490"/>
          </a:xfrm>
        </p:grpSpPr>
        <p:sp>
          <p:nvSpPr>
            <p:cNvPr id="9" name="文本框 8"/>
            <p:cNvSpPr txBox="1"/>
            <p:nvPr/>
          </p:nvSpPr>
          <p:spPr>
            <a:xfrm>
              <a:off x="8025364" y="2353525"/>
              <a:ext cx="3928510" cy="768865"/>
            </a:xfrm>
            <a:prstGeom prst="rect">
              <a:avLst/>
            </a:prstGeom>
            <a:noFill/>
          </p:spPr>
          <p:txBody>
            <a:bodyPr wrap="square" rtlCol="0">
              <a:spAutoFit/>
            </a:bodyPr>
            <a:lstStyle>
              <a:defPPr>
                <a:defRPr lang="zh-CN"/>
              </a:defPPr>
              <a:lvl1pPr>
                <a:lnSpc>
                  <a:spcPct val="120000"/>
                </a:lnSpc>
                <a:defRPr sz="2400">
                  <a:solidFill>
                    <a:schemeClr val="tx1">
                      <a:lumMod val="75000"/>
                      <a:lumOff val="25000"/>
                    </a:schemeClr>
                  </a:solidFill>
                  <a:latin typeface="思源宋体 CN Heavy" panose="02020900000000000000" pitchFamily="18" charset="-122"/>
                  <a:ea typeface="思源宋体 CN Heavy" panose="02020900000000000000" pitchFamily="18" charset="-122"/>
                </a:defRPr>
              </a:lvl1pPr>
            </a:lstStyle>
            <a:p>
              <a:pPr algn="r"/>
              <a:r>
                <a:rPr lang="zh-CN" altLang="en-US" sz="4000" dirty="0"/>
                <a:t>武则天治国措施</a:t>
              </a:r>
              <a:endParaRPr lang="en-US" altLang="zh-CN" sz="4000" dirty="0"/>
            </a:p>
          </p:txBody>
        </p:sp>
        <p:sp>
          <p:nvSpPr>
            <p:cNvPr id="10" name="文本框 9"/>
            <p:cNvSpPr txBox="1"/>
            <p:nvPr/>
          </p:nvSpPr>
          <p:spPr>
            <a:xfrm>
              <a:off x="8245828" y="3048669"/>
              <a:ext cx="3708046" cy="278346"/>
            </a:xfrm>
            <a:prstGeom prst="rect">
              <a:avLst/>
            </a:prstGeom>
            <a:noFill/>
          </p:spPr>
          <p:txBody>
            <a:bodyPr wrap="square" rtlCol="0">
              <a:spAutoFit/>
            </a:bodyPr>
            <a:lstStyle/>
            <a:p>
              <a:pPr algn="dist">
                <a:lnSpc>
                  <a:spcPct val="120000"/>
                </a:lnSpc>
              </a:pPr>
              <a:r>
                <a:rPr lang="en-US" altLang="zh-CN"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rPr>
                <a:t>SUI CHAO MIE WANG DE YUAN YIN</a:t>
              </a:r>
              <a:endParaRPr lang="zh-CN" altLang="en-US" sz="1050" dirty="0">
                <a:solidFill>
                  <a:schemeClr val="tx1">
                    <a:lumMod val="75000"/>
                    <a:lumOff val="25000"/>
                    <a:alpha val="60000"/>
                  </a:schemeClr>
                </a:solidFill>
                <a:latin typeface="思源宋体 CN Heavy" panose="02020900000000000000" pitchFamily="18" charset="-122"/>
                <a:ea typeface="思源宋体 CN Heavy" panose="02020900000000000000" pitchFamily="18" charset="-122"/>
              </a:endParaRPr>
            </a:p>
          </p:txBody>
        </p:sp>
      </p:grpSp>
      <p:grpSp>
        <p:nvGrpSpPr>
          <p:cNvPr id="35" name="组合 34"/>
          <p:cNvGrpSpPr/>
          <p:nvPr/>
        </p:nvGrpSpPr>
        <p:grpSpPr>
          <a:xfrm>
            <a:off x="880033" y="4112801"/>
            <a:ext cx="1329767" cy="2059844"/>
            <a:chOff x="575233" y="4638581"/>
            <a:chExt cx="1329767" cy="2059844"/>
          </a:xfrm>
        </p:grpSpPr>
        <p:sp>
          <p:nvSpPr>
            <p:cNvPr id="31" name="椭圆 30"/>
            <p:cNvSpPr/>
            <p:nvPr/>
          </p:nvSpPr>
          <p:spPr>
            <a:xfrm>
              <a:off x="689533" y="4638581"/>
              <a:ext cx="609600" cy="609600"/>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01417" y="4714782"/>
              <a:ext cx="615553" cy="609600"/>
            </a:xfrm>
            <a:prstGeom prst="rect">
              <a:avLst/>
            </a:prstGeom>
            <a:noFill/>
          </p:spPr>
          <p:txBody>
            <a:bodyPr vert="eaVert"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壹</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34" name="文本框 33"/>
            <p:cNvSpPr txBox="1"/>
            <p:nvPr/>
          </p:nvSpPr>
          <p:spPr>
            <a:xfrm>
              <a:off x="575233" y="5313815"/>
              <a:ext cx="1329767" cy="1384610"/>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打击敌对的官僚贵族</a:t>
              </a:r>
              <a:endPar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36" name="组合 35"/>
          <p:cNvGrpSpPr/>
          <p:nvPr/>
        </p:nvGrpSpPr>
        <p:grpSpPr>
          <a:xfrm>
            <a:off x="2989712" y="4112801"/>
            <a:ext cx="4345919" cy="2059844"/>
            <a:chOff x="575233" y="4638581"/>
            <a:chExt cx="4345919" cy="2059844"/>
          </a:xfrm>
        </p:grpSpPr>
        <p:sp>
          <p:nvSpPr>
            <p:cNvPr id="37" name="椭圆 36"/>
            <p:cNvSpPr/>
            <p:nvPr/>
          </p:nvSpPr>
          <p:spPr>
            <a:xfrm>
              <a:off x="689533" y="4638581"/>
              <a:ext cx="609600" cy="609600"/>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701417" y="4714782"/>
              <a:ext cx="615553" cy="609600"/>
            </a:xfrm>
            <a:prstGeom prst="rect">
              <a:avLst/>
            </a:prstGeom>
            <a:noFill/>
          </p:spPr>
          <p:txBody>
            <a:bodyPr vert="eaVert"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贰</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39" name="文本框 38"/>
            <p:cNvSpPr txBox="1"/>
            <p:nvPr/>
          </p:nvSpPr>
          <p:spPr>
            <a:xfrm>
              <a:off x="575233" y="5313815"/>
              <a:ext cx="4345919" cy="1384610"/>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大力发展科举制，创立殿试制度，亲自面试考生，不拘一格选拔人才，扩大了统治基础</a:t>
              </a:r>
              <a:endParaRPr lang="en-US" altLang="zh-CN"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grpSp>
        <p:nvGrpSpPr>
          <p:cNvPr id="40" name="组合 39"/>
          <p:cNvGrpSpPr/>
          <p:nvPr/>
        </p:nvGrpSpPr>
        <p:grpSpPr>
          <a:xfrm>
            <a:off x="8115544" y="4112801"/>
            <a:ext cx="3187433" cy="2059844"/>
            <a:chOff x="575233" y="4638581"/>
            <a:chExt cx="3187433" cy="2059844"/>
          </a:xfrm>
        </p:grpSpPr>
        <p:sp>
          <p:nvSpPr>
            <p:cNvPr id="41" name="椭圆 40"/>
            <p:cNvSpPr/>
            <p:nvPr/>
          </p:nvSpPr>
          <p:spPr>
            <a:xfrm>
              <a:off x="689533" y="4638581"/>
              <a:ext cx="609600" cy="609600"/>
            </a:xfrm>
            <a:prstGeom prst="ellipse">
              <a:avLst/>
            </a:prstGeom>
            <a:solidFill>
              <a:srgbClr val="D63D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701417" y="4714782"/>
              <a:ext cx="615553" cy="609600"/>
            </a:xfrm>
            <a:prstGeom prst="rect">
              <a:avLst/>
            </a:prstGeom>
            <a:noFill/>
          </p:spPr>
          <p:txBody>
            <a:bodyPr vert="eaVert" wrap="square" rtlCol="0">
              <a:spAutoFit/>
            </a:bodyPr>
            <a:lstStyle/>
            <a:p>
              <a:r>
                <a:rPr lang="zh-CN" altLang="en-US" sz="2800" dirty="0">
                  <a:solidFill>
                    <a:srgbClr val="F3C95C"/>
                  </a:solidFill>
                  <a:latin typeface="思源宋体 CN Heavy" panose="02020900000000000000" pitchFamily="18" charset="-122"/>
                  <a:ea typeface="思源宋体 CN Heavy" panose="02020900000000000000" pitchFamily="18" charset="-122"/>
                </a:rPr>
                <a:t>叁</a:t>
              </a:r>
              <a:endParaRPr lang="zh-CN" altLang="en-US" sz="28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43" name="文本框 42"/>
            <p:cNvSpPr txBox="1"/>
            <p:nvPr/>
          </p:nvSpPr>
          <p:spPr>
            <a:xfrm>
              <a:off x="575233" y="5313815"/>
              <a:ext cx="3187433" cy="1384610"/>
            </a:xfrm>
            <a:prstGeom prst="rect">
              <a:avLst/>
            </a:prstGeom>
            <a:noFill/>
          </p:spPr>
          <p:txBody>
            <a:bodyPr wrap="square" rtlCol="0">
              <a:spAutoFit/>
            </a:bodyPr>
            <a:lstStyle/>
            <a:p>
              <a:pPr>
                <a:lnSpc>
                  <a:spcPct val="120000"/>
                </a:lnSpc>
              </a:pPr>
              <a:r>
                <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rPr>
                <a:t>继续推行贞观以来减轻人民负担的政策和措施，重视发展生产</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grpSp>
      <p:sp>
        <p:nvSpPr>
          <p:cNvPr id="45" name="文本框 44"/>
          <p:cNvSpPr txBox="1"/>
          <p:nvPr/>
        </p:nvSpPr>
        <p:spPr>
          <a:xfrm>
            <a:off x="721643" y="304548"/>
            <a:ext cx="1629115" cy="329129"/>
          </a:xfrm>
          <a:prstGeom prst="rect">
            <a:avLst/>
          </a:prstGeom>
          <a:noFill/>
        </p:spPr>
        <p:txBody>
          <a:bodyPr wrap="square" rtlCol="0">
            <a:spAutoFit/>
          </a:bodyPr>
          <a:lstStyle/>
          <a:p>
            <a:pP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七年级历史下册</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7656027" y="304548"/>
            <a:ext cx="2382556"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从贞观之治到开元盛世</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7" name="文本框 46"/>
          <p:cNvSpPr txBox="1"/>
          <p:nvPr/>
        </p:nvSpPr>
        <p:spPr>
          <a:xfrm>
            <a:off x="4446969" y="291664"/>
            <a:ext cx="1122948" cy="329129"/>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a:t>
            </a:r>
            <a:r>
              <a:rPr lang="en-US" altLang="zh-CN"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2</a:t>
            </a: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课</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8" name="文本框 47"/>
          <p:cNvSpPr txBox="1"/>
          <p:nvPr/>
        </p:nvSpPr>
        <p:spPr>
          <a:xfrm>
            <a:off x="9826482" y="6326291"/>
            <a:ext cx="1629115" cy="329129"/>
          </a:xfrm>
          <a:prstGeom prst="rect">
            <a:avLst/>
          </a:prstGeom>
          <a:noFill/>
        </p:spPr>
        <p:txBody>
          <a:bodyPr wrap="square" rtlCol="0">
            <a:spAutoFit/>
          </a:bodyPr>
          <a:lstStyle/>
          <a:p>
            <a:pPr algn="r">
              <a:lnSpc>
                <a:spcPct val="120000"/>
              </a:lnSpc>
            </a:pPr>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第一单元</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sp>
        <p:nvSpPr>
          <p:cNvPr id="49" name="文本框 48"/>
          <p:cNvSpPr txBox="1"/>
          <p:nvPr/>
        </p:nvSpPr>
        <p:spPr>
          <a:xfrm>
            <a:off x="721643" y="6326292"/>
            <a:ext cx="2408546" cy="307777"/>
          </a:xfrm>
          <a:prstGeom prst="rect">
            <a:avLst/>
          </a:prstGeom>
          <a:noFill/>
        </p:spPr>
        <p:txBody>
          <a:bodyPr wrap="square" rtlCol="0">
            <a:spAutoFit/>
          </a:bodyPr>
          <a:lstStyle/>
          <a:p>
            <a:r>
              <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rPr>
              <a:t>隋唐时期  繁荣与开放的时代</a:t>
            </a:r>
            <a:endParaRPr lang="zh-CN" altLang="en-US" sz="1400" dirty="0">
              <a:solidFill>
                <a:schemeClr val="tx1">
                  <a:lumMod val="50000"/>
                  <a:lumOff val="50000"/>
                  <a:alpha val="50000"/>
                </a:schemeClr>
              </a:solidFill>
              <a:latin typeface="思源宋体 CN Heavy" panose="02020900000000000000" pitchFamily="18" charset="-122"/>
              <a:ea typeface="思源宋体 CN Heavy" panose="02020900000000000000" pitchFamily="18" charset="-122"/>
            </a:endParaRPr>
          </a:p>
        </p:txBody>
      </p:sp>
      <p:grpSp>
        <p:nvGrpSpPr>
          <p:cNvPr id="50" name="组合 49"/>
          <p:cNvGrpSpPr/>
          <p:nvPr/>
        </p:nvGrpSpPr>
        <p:grpSpPr>
          <a:xfrm flipH="1">
            <a:off x="365579" y="2716984"/>
            <a:ext cx="1238353" cy="583243"/>
            <a:chOff x="3900678" y="1443133"/>
            <a:chExt cx="1556469" cy="733070"/>
          </a:xfrm>
          <a:solidFill>
            <a:srgbClr val="F3C95C"/>
          </a:solidFill>
        </p:grpSpPr>
        <p:sp>
          <p:nvSpPr>
            <p:cNvPr id="51" name="任意多边形: 形状 50"/>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52" name="任意多边形: 形状 51"/>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53" name="任意多边形: 形状 52"/>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54" name="任意多边形: 形状 53"/>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55" name="任意多边形: 形状 54"/>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56" name="任意多边形: 形状 55"/>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57" name="任意多边形: 形状 56"/>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58" name="组合 57"/>
          <p:cNvGrpSpPr/>
          <p:nvPr/>
        </p:nvGrpSpPr>
        <p:grpSpPr>
          <a:xfrm flipH="1">
            <a:off x="9109795" y="1608991"/>
            <a:ext cx="712126" cy="335399"/>
            <a:chOff x="3900678" y="1443133"/>
            <a:chExt cx="1556469" cy="733070"/>
          </a:xfrm>
          <a:solidFill>
            <a:srgbClr val="F3C95C"/>
          </a:solidFill>
        </p:grpSpPr>
        <p:sp>
          <p:nvSpPr>
            <p:cNvPr id="59" name="任意多边形: 形状 58"/>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60" name="任意多边形: 形状 59"/>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61" name="任意多边形: 形状 60"/>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62" name="任意多边形: 形状 61"/>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63" name="任意多边形: 形状 62"/>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2048" name="任意多边形: 形状 2047"/>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2049" name="任意多边形: 形状 2048"/>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grpSp>
        <p:nvGrpSpPr>
          <p:cNvPr id="2051" name="组合 2050"/>
          <p:cNvGrpSpPr/>
          <p:nvPr/>
        </p:nvGrpSpPr>
        <p:grpSpPr>
          <a:xfrm flipH="1">
            <a:off x="10865414" y="4084455"/>
            <a:ext cx="1046754" cy="493003"/>
            <a:chOff x="3900678" y="1443133"/>
            <a:chExt cx="1556469" cy="733070"/>
          </a:xfrm>
          <a:solidFill>
            <a:srgbClr val="F3C95C"/>
          </a:solidFill>
        </p:grpSpPr>
        <p:sp>
          <p:nvSpPr>
            <p:cNvPr id="2052" name="任意多边形: 形状 2051"/>
            <p:cNvSpPr/>
            <p:nvPr/>
          </p:nvSpPr>
          <p:spPr>
            <a:xfrm>
              <a:off x="4825633" y="1443133"/>
              <a:ext cx="450962" cy="386931"/>
            </a:xfrm>
            <a:custGeom>
              <a:avLst/>
              <a:gdLst>
                <a:gd name="connsiteX0" fmla="*/ 191375 w 450962"/>
                <a:gd name="connsiteY0" fmla="*/ 29255 h 386931"/>
                <a:gd name="connsiteX1" fmla="*/ 265416 w 450962"/>
                <a:gd name="connsiteY1" fmla="*/ 4224 h 386931"/>
                <a:gd name="connsiteX2" fmla="*/ 450963 w 450962"/>
                <a:gd name="connsiteY2" fmla="*/ 30399 h 386931"/>
                <a:gd name="connsiteX3" fmla="*/ 320661 w 450962"/>
                <a:gd name="connsiteY3" fmla="*/ 196213 h 386931"/>
                <a:gd name="connsiteX4" fmla="*/ 215251 w 450962"/>
                <a:gd name="connsiteY4" fmla="*/ 224421 h 386931"/>
                <a:gd name="connsiteX5" fmla="*/ 203567 w 450962"/>
                <a:gd name="connsiteY5" fmla="*/ 357708 h 386931"/>
                <a:gd name="connsiteX6" fmla="*/ 161149 w 450962"/>
                <a:gd name="connsiteY6" fmla="*/ 312982 h 386931"/>
                <a:gd name="connsiteX7" fmla="*/ 156450 w 450962"/>
                <a:gd name="connsiteY7" fmla="*/ 351482 h 386931"/>
                <a:gd name="connsiteX8" fmla="*/ 66534 w 450962"/>
                <a:gd name="connsiteY8" fmla="*/ 384009 h 386931"/>
                <a:gd name="connsiteX9" fmla="*/ 58914 w 450962"/>
                <a:gd name="connsiteY9" fmla="*/ 386932 h 386931"/>
                <a:gd name="connsiteX10" fmla="*/ 3288 w 450962"/>
                <a:gd name="connsiteY10" fmla="*/ 289984 h 386931"/>
                <a:gd name="connsiteX11" fmla="*/ 191375 w 450962"/>
                <a:gd name="connsiteY11" fmla="*/ 29255 h 38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0962" h="386931">
                  <a:moveTo>
                    <a:pt x="191375" y="29255"/>
                  </a:moveTo>
                  <a:cubicBezTo>
                    <a:pt x="217791" y="26841"/>
                    <a:pt x="239889" y="10196"/>
                    <a:pt x="265416" y="4224"/>
                  </a:cubicBezTo>
                  <a:cubicBezTo>
                    <a:pt x="328281" y="-5306"/>
                    <a:pt x="393940" y="412"/>
                    <a:pt x="450963" y="30399"/>
                  </a:cubicBezTo>
                  <a:cubicBezTo>
                    <a:pt x="379970" y="62672"/>
                    <a:pt x="378827" y="151361"/>
                    <a:pt x="320661" y="196213"/>
                  </a:cubicBezTo>
                  <a:cubicBezTo>
                    <a:pt x="284339" y="193799"/>
                    <a:pt x="237984" y="188971"/>
                    <a:pt x="215251" y="224421"/>
                  </a:cubicBezTo>
                  <a:cubicBezTo>
                    <a:pt x="181977" y="261777"/>
                    <a:pt x="174992" y="315396"/>
                    <a:pt x="203567" y="357708"/>
                  </a:cubicBezTo>
                  <a:cubicBezTo>
                    <a:pt x="189597" y="342587"/>
                    <a:pt x="175373" y="327721"/>
                    <a:pt x="161149" y="312982"/>
                  </a:cubicBezTo>
                  <a:cubicBezTo>
                    <a:pt x="159498" y="325815"/>
                    <a:pt x="157974" y="338648"/>
                    <a:pt x="156450" y="351482"/>
                  </a:cubicBezTo>
                  <a:cubicBezTo>
                    <a:pt x="126224" y="361646"/>
                    <a:pt x="96252" y="372447"/>
                    <a:pt x="66534" y="384009"/>
                  </a:cubicBezTo>
                  <a:cubicBezTo>
                    <a:pt x="64629" y="384772"/>
                    <a:pt x="60819" y="386169"/>
                    <a:pt x="58914" y="386932"/>
                  </a:cubicBezTo>
                  <a:cubicBezTo>
                    <a:pt x="36816" y="357199"/>
                    <a:pt x="5955" y="329373"/>
                    <a:pt x="3288" y="289984"/>
                  </a:cubicBezTo>
                  <a:cubicBezTo>
                    <a:pt x="-18302" y="172199"/>
                    <a:pt x="68947" y="40182"/>
                    <a:pt x="191375" y="29255"/>
                  </a:cubicBezTo>
                  <a:close/>
                </a:path>
              </a:pathLst>
            </a:custGeom>
            <a:grpFill/>
            <a:ln w="12700" cap="flat">
              <a:noFill/>
              <a:prstDash val="solid"/>
              <a:miter/>
            </a:ln>
          </p:spPr>
          <p:txBody>
            <a:bodyPr rtlCol="0" anchor="ctr"/>
            <a:lstStyle/>
            <a:p>
              <a:endParaRPr lang="zh-CN" altLang="en-US"/>
            </a:p>
          </p:txBody>
        </p:sp>
        <p:sp>
          <p:nvSpPr>
            <p:cNvPr id="2053" name="任意多边形: 形状 2052"/>
            <p:cNvSpPr/>
            <p:nvPr/>
          </p:nvSpPr>
          <p:spPr>
            <a:xfrm>
              <a:off x="5146294" y="1473531"/>
              <a:ext cx="263810" cy="419189"/>
            </a:xfrm>
            <a:custGeom>
              <a:avLst/>
              <a:gdLst>
                <a:gd name="connsiteX0" fmla="*/ 130302 w 263810"/>
                <a:gd name="connsiteY0" fmla="*/ 0 h 419189"/>
                <a:gd name="connsiteX1" fmla="*/ 218059 w 263810"/>
                <a:gd name="connsiteY1" fmla="*/ 98472 h 419189"/>
                <a:gd name="connsiteX2" fmla="*/ 242697 w 263810"/>
                <a:gd name="connsiteY2" fmla="*/ 199486 h 419189"/>
                <a:gd name="connsiteX3" fmla="*/ 195834 w 263810"/>
                <a:gd name="connsiteY3" fmla="*/ 213335 h 419189"/>
                <a:gd name="connsiteX4" fmla="*/ 181229 w 263810"/>
                <a:gd name="connsiteY4" fmla="*/ 298593 h 419189"/>
                <a:gd name="connsiteX5" fmla="*/ 223393 w 263810"/>
                <a:gd name="connsiteY5" fmla="*/ 296433 h 419189"/>
                <a:gd name="connsiteX6" fmla="*/ 262636 w 263810"/>
                <a:gd name="connsiteY6" fmla="*/ 257680 h 419189"/>
                <a:gd name="connsiteX7" fmla="*/ 254127 w 263810"/>
                <a:gd name="connsiteY7" fmla="*/ 313205 h 419189"/>
                <a:gd name="connsiteX8" fmla="*/ 187198 w 263810"/>
                <a:gd name="connsiteY8" fmla="*/ 346876 h 419189"/>
                <a:gd name="connsiteX9" fmla="*/ 141478 w 263810"/>
                <a:gd name="connsiteY9" fmla="*/ 415108 h 419189"/>
                <a:gd name="connsiteX10" fmla="*/ 55245 w 263810"/>
                <a:gd name="connsiteY10" fmla="*/ 390458 h 419189"/>
                <a:gd name="connsiteX11" fmla="*/ 110363 w 263810"/>
                <a:gd name="connsiteY11" fmla="*/ 392873 h 419189"/>
                <a:gd name="connsiteX12" fmla="*/ 107569 w 263810"/>
                <a:gd name="connsiteY12" fmla="*/ 332010 h 419189"/>
                <a:gd name="connsiteX13" fmla="*/ 72644 w 263810"/>
                <a:gd name="connsiteY13" fmla="*/ 373051 h 419189"/>
                <a:gd name="connsiteX14" fmla="*/ 65532 w 263810"/>
                <a:gd name="connsiteY14" fmla="*/ 342302 h 419189"/>
                <a:gd name="connsiteX15" fmla="*/ 0 w 263810"/>
                <a:gd name="connsiteY15" fmla="*/ 165815 h 419189"/>
                <a:gd name="connsiteX16" fmla="*/ 130302 w 263810"/>
                <a:gd name="connsiteY16" fmla="*/ 0 h 41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810" h="419189">
                  <a:moveTo>
                    <a:pt x="130302" y="0"/>
                  </a:moveTo>
                  <a:cubicBezTo>
                    <a:pt x="162179" y="30113"/>
                    <a:pt x="197993" y="58321"/>
                    <a:pt x="218059" y="98472"/>
                  </a:cubicBezTo>
                  <a:cubicBezTo>
                    <a:pt x="235204" y="129221"/>
                    <a:pt x="236220" y="165560"/>
                    <a:pt x="242697" y="199486"/>
                  </a:cubicBezTo>
                  <a:cubicBezTo>
                    <a:pt x="227076" y="204060"/>
                    <a:pt x="211328" y="208634"/>
                    <a:pt x="195834" y="213335"/>
                  </a:cubicBezTo>
                  <a:cubicBezTo>
                    <a:pt x="191008" y="241670"/>
                    <a:pt x="186182" y="270132"/>
                    <a:pt x="181229" y="298593"/>
                  </a:cubicBezTo>
                  <a:cubicBezTo>
                    <a:pt x="195326" y="297831"/>
                    <a:pt x="209296" y="297196"/>
                    <a:pt x="223393" y="296433"/>
                  </a:cubicBezTo>
                  <a:cubicBezTo>
                    <a:pt x="236347" y="283473"/>
                    <a:pt x="249301" y="270513"/>
                    <a:pt x="262636" y="257680"/>
                  </a:cubicBezTo>
                  <a:cubicBezTo>
                    <a:pt x="261366" y="275976"/>
                    <a:pt x="269875" y="298974"/>
                    <a:pt x="254127" y="313205"/>
                  </a:cubicBezTo>
                  <a:cubicBezTo>
                    <a:pt x="233426" y="327436"/>
                    <a:pt x="209804" y="336330"/>
                    <a:pt x="187198" y="346876"/>
                  </a:cubicBezTo>
                  <a:cubicBezTo>
                    <a:pt x="174371" y="370383"/>
                    <a:pt x="172466" y="408374"/>
                    <a:pt x="141478" y="415108"/>
                  </a:cubicBezTo>
                  <a:cubicBezTo>
                    <a:pt x="111125" y="423748"/>
                    <a:pt x="72898" y="420064"/>
                    <a:pt x="55245" y="390458"/>
                  </a:cubicBezTo>
                  <a:cubicBezTo>
                    <a:pt x="73533" y="391094"/>
                    <a:pt x="91948" y="391856"/>
                    <a:pt x="110363" y="392873"/>
                  </a:cubicBezTo>
                  <a:cubicBezTo>
                    <a:pt x="109347" y="372543"/>
                    <a:pt x="108331" y="352340"/>
                    <a:pt x="107569" y="332010"/>
                  </a:cubicBezTo>
                  <a:cubicBezTo>
                    <a:pt x="95885" y="345733"/>
                    <a:pt x="84201" y="359455"/>
                    <a:pt x="72644" y="373051"/>
                  </a:cubicBezTo>
                  <a:cubicBezTo>
                    <a:pt x="70866" y="365300"/>
                    <a:pt x="67310" y="350053"/>
                    <a:pt x="65532" y="342302"/>
                  </a:cubicBezTo>
                  <a:cubicBezTo>
                    <a:pt x="95123" y="276358"/>
                    <a:pt x="64897" y="196944"/>
                    <a:pt x="0" y="165815"/>
                  </a:cubicBezTo>
                  <a:cubicBezTo>
                    <a:pt x="58166" y="120962"/>
                    <a:pt x="59309" y="32273"/>
                    <a:pt x="130302" y="0"/>
                  </a:cubicBezTo>
                  <a:close/>
                </a:path>
              </a:pathLst>
            </a:custGeom>
            <a:grpFill/>
            <a:ln w="12700" cap="flat">
              <a:noFill/>
              <a:prstDash val="solid"/>
              <a:miter/>
            </a:ln>
          </p:spPr>
          <p:txBody>
            <a:bodyPr rtlCol="0" anchor="ctr"/>
            <a:lstStyle/>
            <a:p>
              <a:endParaRPr lang="zh-CN" altLang="en-US"/>
            </a:p>
          </p:txBody>
        </p:sp>
        <p:sp>
          <p:nvSpPr>
            <p:cNvPr id="2054" name="任意多边形: 形状 2053"/>
            <p:cNvSpPr/>
            <p:nvPr/>
          </p:nvSpPr>
          <p:spPr>
            <a:xfrm>
              <a:off x="4790821" y="1673017"/>
              <a:ext cx="666326" cy="503186"/>
            </a:xfrm>
            <a:custGeom>
              <a:avLst/>
              <a:gdLst>
                <a:gd name="connsiteX0" fmla="*/ 551307 w 666326"/>
                <a:gd name="connsiteY0" fmla="*/ 13850 h 503186"/>
                <a:gd name="connsiteX1" fmla="*/ 598170 w 666326"/>
                <a:gd name="connsiteY1" fmla="*/ 0 h 503186"/>
                <a:gd name="connsiteX2" fmla="*/ 523494 w 666326"/>
                <a:gd name="connsiteY2" fmla="*/ 412186 h 503186"/>
                <a:gd name="connsiteX3" fmla="*/ 378206 w 666326"/>
                <a:gd name="connsiteY3" fmla="*/ 454116 h 503186"/>
                <a:gd name="connsiteX4" fmla="*/ 0 w 666326"/>
                <a:gd name="connsiteY4" fmla="*/ 472412 h 503186"/>
                <a:gd name="connsiteX5" fmla="*/ 135255 w 666326"/>
                <a:gd name="connsiteY5" fmla="*/ 388679 h 503186"/>
                <a:gd name="connsiteX6" fmla="*/ 99695 w 666326"/>
                <a:gd name="connsiteY6" fmla="*/ 365173 h 503186"/>
                <a:gd name="connsiteX7" fmla="*/ 123571 w 666326"/>
                <a:gd name="connsiteY7" fmla="*/ 332010 h 503186"/>
                <a:gd name="connsiteX8" fmla="*/ 201422 w 666326"/>
                <a:gd name="connsiteY8" fmla="*/ 322227 h 503186"/>
                <a:gd name="connsiteX9" fmla="*/ 421005 w 666326"/>
                <a:gd name="connsiteY9" fmla="*/ 142816 h 503186"/>
                <a:gd name="connsiteX10" fmla="*/ 428117 w 666326"/>
                <a:gd name="connsiteY10" fmla="*/ 173565 h 503186"/>
                <a:gd name="connsiteX11" fmla="*/ 463042 w 666326"/>
                <a:gd name="connsiteY11" fmla="*/ 132524 h 503186"/>
                <a:gd name="connsiteX12" fmla="*/ 465836 w 666326"/>
                <a:gd name="connsiteY12" fmla="*/ 193387 h 503186"/>
                <a:gd name="connsiteX13" fmla="*/ 410718 w 666326"/>
                <a:gd name="connsiteY13" fmla="*/ 190973 h 503186"/>
                <a:gd name="connsiteX14" fmla="*/ 496951 w 666326"/>
                <a:gd name="connsiteY14" fmla="*/ 215622 h 503186"/>
                <a:gd name="connsiteX15" fmla="*/ 542671 w 666326"/>
                <a:gd name="connsiteY15" fmla="*/ 147391 h 503186"/>
                <a:gd name="connsiteX16" fmla="*/ 609600 w 666326"/>
                <a:gd name="connsiteY16" fmla="*/ 113720 h 503186"/>
                <a:gd name="connsiteX17" fmla="*/ 618109 w 666326"/>
                <a:gd name="connsiteY17" fmla="*/ 58194 h 503186"/>
                <a:gd name="connsiteX18" fmla="*/ 578866 w 666326"/>
                <a:gd name="connsiteY18" fmla="*/ 96947 h 503186"/>
                <a:gd name="connsiteX19" fmla="*/ 536702 w 666326"/>
                <a:gd name="connsiteY19" fmla="*/ 99108 h 503186"/>
                <a:gd name="connsiteX20" fmla="*/ 551307 w 666326"/>
                <a:gd name="connsiteY20" fmla="*/ 13850 h 50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326" h="503186">
                  <a:moveTo>
                    <a:pt x="551307" y="13850"/>
                  </a:moveTo>
                  <a:cubicBezTo>
                    <a:pt x="566801" y="9148"/>
                    <a:pt x="582549" y="4574"/>
                    <a:pt x="598170" y="0"/>
                  </a:cubicBezTo>
                  <a:cubicBezTo>
                    <a:pt x="717804" y="117786"/>
                    <a:pt x="671830" y="341032"/>
                    <a:pt x="523494" y="412186"/>
                  </a:cubicBezTo>
                  <a:cubicBezTo>
                    <a:pt x="479806" y="440647"/>
                    <a:pt x="425196" y="435819"/>
                    <a:pt x="378206" y="454116"/>
                  </a:cubicBezTo>
                  <a:cubicBezTo>
                    <a:pt x="263525" y="517265"/>
                    <a:pt x="121031" y="515105"/>
                    <a:pt x="0" y="472412"/>
                  </a:cubicBezTo>
                  <a:cubicBezTo>
                    <a:pt x="31242" y="425400"/>
                    <a:pt x="81026" y="399607"/>
                    <a:pt x="135255" y="388679"/>
                  </a:cubicBezTo>
                  <a:cubicBezTo>
                    <a:pt x="123317" y="380802"/>
                    <a:pt x="111506" y="372924"/>
                    <a:pt x="99695" y="365173"/>
                  </a:cubicBezTo>
                  <a:cubicBezTo>
                    <a:pt x="107569" y="354119"/>
                    <a:pt x="115570" y="343065"/>
                    <a:pt x="123571" y="332010"/>
                  </a:cubicBezTo>
                  <a:cubicBezTo>
                    <a:pt x="149606" y="330994"/>
                    <a:pt x="176022" y="329088"/>
                    <a:pt x="201422" y="322227"/>
                  </a:cubicBezTo>
                  <a:cubicBezTo>
                    <a:pt x="295783" y="296687"/>
                    <a:pt x="381254" y="234046"/>
                    <a:pt x="421005" y="142816"/>
                  </a:cubicBezTo>
                  <a:cubicBezTo>
                    <a:pt x="422783" y="150567"/>
                    <a:pt x="426339" y="165815"/>
                    <a:pt x="428117" y="173565"/>
                  </a:cubicBezTo>
                  <a:cubicBezTo>
                    <a:pt x="439674" y="159970"/>
                    <a:pt x="451358" y="146247"/>
                    <a:pt x="463042" y="132524"/>
                  </a:cubicBezTo>
                  <a:cubicBezTo>
                    <a:pt x="463804" y="152854"/>
                    <a:pt x="464820" y="173057"/>
                    <a:pt x="465836" y="193387"/>
                  </a:cubicBezTo>
                  <a:cubicBezTo>
                    <a:pt x="447421" y="192370"/>
                    <a:pt x="429006" y="191608"/>
                    <a:pt x="410718" y="190973"/>
                  </a:cubicBezTo>
                  <a:cubicBezTo>
                    <a:pt x="428371" y="220578"/>
                    <a:pt x="466598" y="224262"/>
                    <a:pt x="496951" y="215622"/>
                  </a:cubicBezTo>
                  <a:cubicBezTo>
                    <a:pt x="527939" y="208888"/>
                    <a:pt x="529844" y="170897"/>
                    <a:pt x="542671" y="147391"/>
                  </a:cubicBezTo>
                  <a:cubicBezTo>
                    <a:pt x="565277" y="136845"/>
                    <a:pt x="588899" y="127950"/>
                    <a:pt x="609600" y="113720"/>
                  </a:cubicBezTo>
                  <a:cubicBezTo>
                    <a:pt x="625348" y="99489"/>
                    <a:pt x="616839" y="76491"/>
                    <a:pt x="618109" y="58194"/>
                  </a:cubicBezTo>
                  <a:cubicBezTo>
                    <a:pt x="604774" y="71027"/>
                    <a:pt x="591820" y="83987"/>
                    <a:pt x="578866" y="96947"/>
                  </a:cubicBezTo>
                  <a:cubicBezTo>
                    <a:pt x="564769" y="97710"/>
                    <a:pt x="550799" y="98345"/>
                    <a:pt x="536702" y="99108"/>
                  </a:cubicBezTo>
                  <a:cubicBezTo>
                    <a:pt x="541655" y="70646"/>
                    <a:pt x="546481" y="42184"/>
                    <a:pt x="551307" y="13850"/>
                  </a:cubicBezTo>
                  <a:close/>
                </a:path>
              </a:pathLst>
            </a:custGeom>
            <a:grpFill/>
            <a:ln w="12700" cap="flat">
              <a:noFill/>
              <a:prstDash val="solid"/>
              <a:miter/>
            </a:ln>
          </p:spPr>
          <p:txBody>
            <a:bodyPr rtlCol="0" anchor="ctr"/>
            <a:lstStyle/>
            <a:p>
              <a:endParaRPr lang="zh-CN" altLang="en-US"/>
            </a:p>
          </p:txBody>
        </p:sp>
        <p:sp>
          <p:nvSpPr>
            <p:cNvPr id="2055" name="任意多边形: 形状 2054"/>
            <p:cNvSpPr/>
            <p:nvPr/>
          </p:nvSpPr>
          <p:spPr>
            <a:xfrm>
              <a:off x="4892166" y="1748364"/>
              <a:ext cx="259079" cy="159892"/>
            </a:xfrm>
            <a:custGeom>
              <a:avLst/>
              <a:gdLst>
                <a:gd name="connsiteX0" fmla="*/ 179959 w 259079"/>
                <a:gd name="connsiteY0" fmla="*/ 0 h 159892"/>
                <a:gd name="connsiteX1" fmla="*/ 244094 w 259079"/>
                <a:gd name="connsiteY1" fmla="*/ 17280 h 159892"/>
                <a:gd name="connsiteX2" fmla="*/ 259080 w 259079"/>
                <a:gd name="connsiteY2" fmla="*/ 92882 h 159892"/>
                <a:gd name="connsiteX3" fmla="*/ 178054 w 259079"/>
                <a:gd name="connsiteY3" fmla="*/ 151965 h 159892"/>
                <a:gd name="connsiteX4" fmla="*/ 19050 w 259079"/>
                <a:gd name="connsiteY4" fmla="*/ 119564 h 159892"/>
                <a:gd name="connsiteX5" fmla="*/ 0 w 259079"/>
                <a:gd name="connsiteY5" fmla="*/ 78778 h 159892"/>
                <a:gd name="connsiteX6" fmla="*/ 89916 w 259079"/>
                <a:gd name="connsiteY6" fmla="*/ 46250 h 159892"/>
                <a:gd name="connsiteX7" fmla="*/ 94615 w 259079"/>
                <a:gd name="connsiteY7" fmla="*/ 7751 h 159892"/>
                <a:gd name="connsiteX8" fmla="*/ 137033 w 259079"/>
                <a:gd name="connsiteY8" fmla="*/ 52476 h 159892"/>
                <a:gd name="connsiteX9" fmla="*/ 187198 w 259079"/>
                <a:gd name="connsiteY9" fmla="*/ 53874 h 159892"/>
                <a:gd name="connsiteX10" fmla="*/ 179959 w 259079"/>
                <a:gd name="connsiteY10" fmla="*/ 0 h 15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9079" h="159892">
                  <a:moveTo>
                    <a:pt x="179959" y="0"/>
                  </a:moveTo>
                  <a:cubicBezTo>
                    <a:pt x="201422" y="4193"/>
                    <a:pt x="227965" y="-889"/>
                    <a:pt x="244094" y="17280"/>
                  </a:cubicBezTo>
                  <a:cubicBezTo>
                    <a:pt x="265557" y="36339"/>
                    <a:pt x="256540" y="67724"/>
                    <a:pt x="259080" y="92882"/>
                  </a:cubicBezTo>
                  <a:cubicBezTo>
                    <a:pt x="232664" y="113338"/>
                    <a:pt x="208026" y="136972"/>
                    <a:pt x="178054" y="151965"/>
                  </a:cubicBezTo>
                  <a:cubicBezTo>
                    <a:pt x="124079" y="166323"/>
                    <a:pt x="58674" y="164290"/>
                    <a:pt x="19050" y="119564"/>
                  </a:cubicBezTo>
                  <a:cubicBezTo>
                    <a:pt x="14224" y="109399"/>
                    <a:pt x="4826" y="88943"/>
                    <a:pt x="0" y="78778"/>
                  </a:cubicBezTo>
                  <a:cubicBezTo>
                    <a:pt x="29718" y="67215"/>
                    <a:pt x="59690" y="56415"/>
                    <a:pt x="89916" y="46250"/>
                  </a:cubicBezTo>
                  <a:cubicBezTo>
                    <a:pt x="91440" y="33417"/>
                    <a:pt x="92964" y="20584"/>
                    <a:pt x="94615" y="7751"/>
                  </a:cubicBezTo>
                  <a:cubicBezTo>
                    <a:pt x="108839" y="22490"/>
                    <a:pt x="123063" y="37356"/>
                    <a:pt x="137033" y="52476"/>
                  </a:cubicBezTo>
                  <a:cubicBezTo>
                    <a:pt x="153797" y="52857"/>
                    <a:pt x="170434" y="53366"/>
                    <a:pt x="187198" y="53874"/>
                  </a:cubicBezTo>
                  <a:cubicBezTo>
                    <a:pt x="184658" y="35831"/>
                    <a:pt x="182372" y="17916"/>
                    <a:pt x="179959" y="0"/>
                  </a:cubicBezTo>
                  <a:close/>
                </a:path>
              </a:pathLst>
            </a:custGeom>
            <a:grpFill/>
            <a:ln w="12700" cap="flat">
              <a:noFill/>
              <a:prstDash val="solid"/>
              <a:miter/>
            </a:ln>
          </p:spPr>
          <p:txBody>
            <a:bodyPr rtlCol="0" anchor="ctr"/>
            <a:lstStyle/>
            <a:p>
              <a:endParaRPr lang="zh-CN" altLang="en-US"/>
            </a:p>
          </p:txBody>
        </p:sp>
        <p:sp>
          <p:nvSpPr>
            <p:cNvPr id="2056" name="任意多边形: 形状 2055"/>
            <p:cNvSpPr/>
            <p:nvPr/>
          </p:nvSpPr>
          <p:spPr>
            <a:xfrm>
              <a:off x="4136897" y="1850083"/>
              <a:ext cx="475234" cy="196620"/>
            </a:xfrm>
            <a:custGeom>
              <a:avLst/>
              <a:gdLst>
                <a:gd name="connsiteX0" fmla="*/ 0 w 475234"/>
                <a:gd name="connsiteY0" fmla="*/ 10095 h 196620"/>
                <a:gd name="connsiteX1" fmla="*/ 428371 w 475234"/>
                <a:gd name="connsiteY1" fmla="*/ 91541 h 196620"/>
                <a:gd name="connsiteX2" fmla="*/ 360553 w 475234"/>
                <a:gd name="connsiteY2" fmla="*/ 120511 h 196620"/>
                <a:gd name="connsiteX3" fmla="*/ 475234 w 475234"/>
                <a:gd name="connsiteY3" fmla="*/ 151895 h 196620"/>
                <a:gd name="connsiteX4" fmla="*/ 436626 w 475234"/>
                <a:gd name="connsiteY4" fmla="*/ 169430 h 196620"/>
                <a:gd name="connsiteX5" fmla="*/ 452628 w 475234"/>
                <a:gd name="connsiteY5" fmla="*/ 196621 h 196620"/>
                <a:gd name="connsiteX6" fmla="*/ 331978 w 475234"/>
                <a:gd name="connsiteY6" fmla="*/ 126229 h 196620"/>
                <a:gd name="connsiteX7" fmla="*/ 132715 w 475234"/>
                <a:gd name="connsiteY7" fmla="*/ 66256 h 196620"/>
                <a:gd name="connsiteX8" fmla="*/ 37084 w 475234"/>
                <a:gd name="connsiteY8" fmla="*/ 51771 h 196620"/>
                <a:gd name="connsiteX9" fmla="*/ 0 w 475234"/>
                <a:gd name="connsiteY9" fmla="*/ 10095 h 19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234" h="196620">
                  <a:moveTo>
                    <a:pt x="0" y="10095"/>
                  </a:moveTo>
                  <a:cubicBezTo>
                    <a:pt x="148971" y="-25228"/>
                    <a:pt x="292481" y="39446"/>
                    <a:pt x="428371" y="91541"/>
                  </a:cubicBezTo>
                  <a:cubicBezTo>
                    <a:pt x="405765" y="101198"/>
                    <a:pt x="383159" y="110854"/>
                    <a:pt x="360553" y="120511"/>
                  </a:cubicBezTo>
                  <a:cubicBezTo>
                    <a:pt x="400177" y="125085"/>
                    <a:pt x="439801" y="132836"/>
                    <a:pt x="475234" y="151895"/>
                  </a:cubicBezTo>
                  <a:cubicBezTo>
                    <a:pt x="465582" y="156342"/>
                    <a:pt x="446278" y="165109"/>
                    <a:pt x="436626" y="169430"/>
                  </a:cubicBezTo>
                  <a:cubicBezTo>
                    <a:pt x="441833" y="178578"/>
                    <a:pt x="447167" y="187599"/>
                    <a:pt x="452628" y="196621"/>
                  </a:cubicBezTo>
                  <a:cubicBezTo>
                    <a:pt x="409321" y="178832"/>
                    <a:pt x="375412" y="144271"/>
                    <a:pt x="331978" y="126229"/>
                  </a:cubicBezTo>
                  <a:cubicBezTo>
                    <a:pt x="268097" y="99038"/>
                    <a:pt x="201168" y="77946"/>
                    <a:pt x="132715" y="66256"/>
                  </a:cubicBezTo>
                  <a:cubicBezTo>
                    <a:pt x="100838" y="60792"/>
                    <a:pt x="68961" y="56218"/>
                    <a:pt x="37084" y="51771"/>
                  </a:cubicBezTo>
                  <a:cubicBezTo>
                    <a:pt x="24638" y="37921"/>
                    <a:pt x="12319" y="23945"/>
                    <a:pt x="0" y="10095"/>
                  </a:cubicBezTo>
                  <a:close/>
                </a:path>
              </a:pathLst>
            </a:custGeom>
            <a:grpFill/>
            <a:ln w="12700" cap="flat">
              <a:noFill/>
              <a:prstDash val="solid"/>
              <a:miter/>
            </a:ln>
          </p:spPr>
          <p:txBody>
            <a:bodyPr rtlCol="0" anchor="ctr"/>
            <a:lstStyle/>
            <a:p>
              <a:endParaRPr lang="zh-CN" altLang="en-US"/>
            </a:p>
          </p:txBody>
        </p:sp>
        <p:sp>
          <p:nvSpPr>
            <p:cNvPr id="2057" name="任意多边形: 形状 2056"/>
            <p:cNvSpPr/>
            <p:nvPr/>
          </p:nvSpPr>
          <p:spPr>
            <a:xfrm>
              <a:off x="3900678" y="1860178"/>
              <a:ext cx="368934" cy="133286"/>
            </a:xfrm>
            <a:custGeom>
              <a:avLst/>
              <a:gdLst>
                <a:gd name="connsiteX0" fmla="*/ 87757 w 368934"/>
                <a:gd name="connsiteY0" fmla="*/ 56923 h 133286"/>
                <a:gd name="connsiteX1" fmla="*/ 236220 w 368934"/>
                <a:gd name="connsiteY1" fmla="*/ 0 h 133286"/>
                <a:gd name="connsiteX2" fmla="*/ 273304 w 368934"/>
                <a:gd name="connsiteY2" fmla="*/ 41676 h 133286"/>
                <a:gd name="connsiteX3" fmla="*/ 368935 w 368934"/>
                <a:gd name="connsiteY3" fmla="*/ 56161 h 133286"/>
                <a:gd name="connsiteX4" fmla="*/ 0 w 368934"/>
                <a:gd name="connsiteY4" fmla="*/ 133287 h 133286"/>
                <a:gd name="connsiteX5" fmla="*/ 6096 w 368934"/>
                <a:gd name="connsiteY5" fmla="*/ 111559 h 133286"/>
                <a:gd name="connsiteX6" fmla="*/ 87757 w 368934"/>
                <a:gd name="connsiteY6" fmla="*/ 56923 h 133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934" h="133286">
                  <a:moveTo>
                    <a:pt x="87757" y="56923"/>
                  </a:moveTo>
                  <a:cubicBezTo>
                    <a:pt x="136144" y="35196"/>
                    <a:pt x="185547" y="15628"/>
                    <a:pt x="236220" y="0"/>
                  </a:cubicBezTo>
                  <a:cubicBezTo>
                    <a:pt x="248539" y="13850"/>
                    <a:pt x="260858" y="27826"/>
                    <a:pt x="273304" y="41676"/>
                  </a:cubicBezTo>
                  <a:cubicBezTo>
                    <a:pt x="305181" y="46123"/>
                    <a:pt x="337058" y="50697"/>
                    <a:pt x="368935" y="56161"/>
                  </a:cubicBezTo>
                  <a:cubicBezTo>
                    <a:pt x="242189" y="48410"/>
                    <a:pt x="108966" y="63149"/>
                    <a:pt x="0" y="133287"/>
                  </a:cubicBezTo>
                  <a:cubicBezTo>
                    <a:pt x="1524" y="127823"/>
                    <a:pt x="4572" y="116896"/>
                    <a:pt x="6096" y="111559"/>
                  </a:cubicBezTo>
                  <a:cubicBezTo>
                    <a:pt x="33020" y="92755"/>
                    <a:pt x="58928" y="72552"/>
                    <a:pt x="87757" y="56923"/>
                  </a:cubicBezTo>
                  <a:close/>
                </a:path>
              </a:pathLst>
            </a:custGeom>
            <a:grpFill/>
            <a:ln w="12700" cap="flat">
              <a:noFill/>
              <a:prstDash val="solid"/>
              <a:miter/>
            </a:ln>
          </p:spPr>
          <p:txBody>
            <a:bodyPr rtlCol="0" anchor="ctr"/>
            <a:lstStyle/>
            <a:p>
              <a:endParaRPr lang="zh-CN" altLang="en-US"/>
            </a:p>
          </p:txBody>
        </p:sp>
        <p:sp>
          <p:nvSpPr>
            <p:cNvPr id="2058" name="任意多边形: 形状 2057"/>
            <p:cNvSpPr/>
            <p:nvPr/>
          </p:nvSpPr>
          <p:spPr>
            <a:xfrm>
              <a:off x="4497451" y="1941624"/>
              <a:ext cx="428625" cy="207617"/>
            </a:xfrm>
            <a:custGeom>
              <a:avLst/>
              <a:gdLst>
                <a:gd name="connsiteX0" fmla="*/ 0 w 428625"/>
                <a:gd name="connsiteY0" fmla="*/ 28970 h 207617"/>
                <a:gd name="connsiteX1" fmla="*/ 67818 w 428625"/>
                <a:gd name="connsiteY1" fmla="*/ 0 h 207617"/>
                <a:gd name="connsiteX2" fmla="*/ 416941 w 428625"/>
                <a:gd name="connsiteY2" fmla="*/ 63403 h 207617"/>
                <a:gd name="connsiteX3" fmla="*/ 393065 w 428625"/>
                <a:gd name="connsiteY3" fmla="*/ 96566 h 207617"/>
                <a:gd name="connsiteX4" fmla="*/ 428625 w 428625"/>
                <a:gd name="connsiteY4" fmla="*/ 120073 h 207617"/>
                <a:gd name="connsiteX5" fmla="*/ 293370 w 428625"/>
                <a:gd name="connsiteY5" fmla="*/ 203806 h 207617"/>
                <a:gd name="connsiteX6" fmla="*/ 289941 w 428625"/>
                <a:gd name="connsiteY6" fmla="*/ 207618 h 207617"/>
                <a:gd name="connsiteX7" fmla="*/ 92075 w 428625"/>
                <a:gd name="connsiteY7" fmla="*/ 105079 h 207617"/>
                <a:gd name="connsiteX8" fmla="*/ 76073 w 428625"/>
                <a:gd name="connsiteY8" fmla="*/ 77888 h 207617"/>
                <a:gd name="connsiteX9" fmla="*/ 114681 w 428625"/>
                <a:gd name="connsiteY9" fmla="*/ 60354 h 207617"/>
                <a:gd name="connsiteX10" fmla="*/ 0 w 428625"/>
                <a:gd name="connsiteY10" fmla="*/ 28970 h 20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8625" h="207617">
                  <a:moveTo>
                    <a:pt x="0" y="28970"/>
                  </a:moveTo>
                  <a:cubicBezTo>
                    <a:pt x="22606" y="19313"/>
                    <a:pt x="45212" y="9657"/>
                    <a:pt x="67818" y="0"/>
                  </a:cubicBezTo>
                  <a:cubicBezTo>
                    <a:pt x="178181" y="45361"/>
                    <a:pt x="297815" y="66326"/>
                    <a:pt x="416941" y="63403"/>
                  </a:cubicBezTo>
                  <a:cubicBezTo>
                    <a:pt x="408940" y="74458"/>
                    <a:pt x="400939" y="85512"/>
                    <a:pt x="393065" y="96566"/>
                  </a:cubicBezTo>
                  <a:cubicBezTo>
                    <a:pt x="404876" y="104317"/>
                    <a:pt x="416687" y="112195"/>
                    <a:pt x="428625" y="120073"/>
                  </a:cubicBezTo>
                  <a:cubicBezTo>
                    <a:pt x="374396" y="131000"/>
                    <a:pt x="324612" y="156793"/>
                    <a:pt x="293370" y="203806"/>
                  </a:cubicBezTo>
                  <a:lnTo>
                    <a:pt x="289941" y="207618"/>
                  </a:lnTo>
                  <a:cubicBezTo>
                    <a:pt x="223266" y="175090"/>
                    <a:pt x="150876" y="151457"/>
                    <a:pt x="92075" y="105079"/>
                  </a:cubicBezTo>
                  <a:cubicBezTo>
                    <a:pt x="86614" y="96058"/>
                    <a:pt x="81280" y="87037"/>
                    <a:pt x="76073" y="77888"/>
                  </a:cubicBezTo>
                  <a:cubicBezTo>
                    <a:pt x="85725" y="73568"/>
                    <a:pt x="105029" y="64801"/>
                    <a:pt x="114681" y="60354"/>
                  </a:cubicBezTo>
                  <a:cubicBezTo>
                    <a:pt x="79248" y="41295"/>
                    <a:pt x="39624" y="33544"/>
                    <a:pt x="0" y="28970"/>
                  </a:cubicBezTo>
                  <a:close/>
                </a:path>
              </a:pathLst>
            </a:custGeom>
            <a:grpFill/>
            <a:ln w="12700" cap="flat">
              <a:noFill/>
              <a:prstDash val="solid"/>
              <a:miter/>
            </a:ln>
          </p:spPr>
          <p:txBody>
            <a:bodyPr rtlCol="0" anchor="ctr"/>
            <a:lstStyle/>
            <a:p>
              <a:endParaRPr lang="zh-CN" altLang="en-US"/>
            </a:p>
          </p:txBody>
        </p:sp>
      </p:grpSp>
      <p:cxnSp>
        <p:nvCxnSpPr>
          <p:cNvPr id="2060" name="直接连接符 2059"/>
          <p:cNvCxnSpPr/>
          <p:nvPr/>
        </p:nvCxnSpPr>
        <p:spPr>
          <a:xfrm>
            <a:off x="2514600" y="4997968"/>
            <a:ext cx="0" cy="10218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1" name="直接连接符 2060"/>
          <p:cNvCxnSpPr/>
          <p:nvPr/>
        </p:nvCxnSpPr>
        <p:spPr>
          <a:xfrm>
            <a:off x="7656027" y="4997968"/>
            <a:ext cx="0" cy="10218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750"/>
                                        <p:tgtEl>
                                          <p:spTgt spid="35"/>
                                        </p:tgtEl>
                                      </p:cBhvr>
                                    </p:animEffect>
                                    <p:anim calcmode="lin" valueType="num">
                                      <p:cBhvr>
                                        <p:cTn id="8" dur="750" fill="hold"/>
                                        <p:tgtEl>
                                          <p:spTgt spid="35"/>
                                        </p:tgtEl>
                                        <p:attrNameLst>
                                          <p:attrName>ppt_x</p:attrName>
                                        </p:attrNameLst>
                                      </p:cBhvr>
                                      <p:tavLst>
                                        <p:tav tm="0">
                                          <p:val>
                                            <p:strVal val="#ppt_x"/>
                                          </p:val>
                                        </p:tav>
                                        <p:tav tm="100000">
                                          <p:val>
                                            <p:strVal val="#ppt_x"/>
                                          </p:val>
                                        </p:tav>
                                      </p:tavLst>
                                    </p:anim>
                                    <p:anim calcmode="lin" valueType="num">
                                      <p:cBhvr>
                                        <p:cTn id="9" dur="75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750"/>
                                        <p:tgtEl>
                                          <p:spTgt spid="36"/>
                                        </p:tgtEl>
                                      </p:cBhvr>
                                    </p:animEffect>
                                    <p:anim calcmode="lin" valueType="num">
                                      <p:cBhvr>
                                        <p:cTn id="15" dur="750" fill="hold"/>
                                        <p:tgtEl>
                                          <p:spTgt spid="36"/>
                                        </p:tgtEl>
                                        <p:attrNameLst>
                                          <p:attrName>ppt_x</p:attrName>
                                        </p:attrNameLst>
                                      </p:cBhvr>
                                      <p:tavLst>
                                        <p:tav tm="0">
                                          <p:val>
                                            <p:strVal val="#ppt_x"/>
                                          </p:val>
                                        </p:tav>
                                        <p:tav tm="100000">
                                          <p:val>
                                            <p:strVal val="#ppt_x"/>
                                          </p:val>
                                        </p:tav>
                                      </p:tavLst>
                                    </p:anim>
                                    <p:anim calcmode="lin" valueType="num">
                                      <p:cBhvr>
                                        <p:cTn id="16" dur="750" fill="hold"/>
                                        <p:tgtEl>
                                          <p:spTgt spid="36"/>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2060"/>
                                        </p:tgtEl>
                                        <p:attrNameLst>
                                          <p:attrName>style.visibility</p:attrName>
                                        </p:attrNameLst>
                                      </p:cBhvr>
                                      <p:to>
                                        <p:strVal val="visible"/>
                                      </p:to>
                                    </p:set>
                                    <p:animEffect transition="in" filter="fade">
                                      <p:cBhvr>
                                        <p:cTn id="19" dur="500"/>
                                        <p:tgtEl>
                                          <p:spTgt spid="206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750"/>
                                        <p:tgtEl>
                                          <p:spTgt spid="40"/>
                                        </p:tgtEl>
                                      </p:cBhvr>
                                    </p:animEffect>
                                    <p:anim calcmode="lin" valueType="num">
                                      <p:cBhvr>
                                        <p:cTn id="25" dur="750" fill="hold"/>
                                        <p:tgtEl>
                                          <p:spTgt spid="40"/>
                                        </p:tgtEl>
                                        <p:attrNameLst>
                                          <p:attrName>ppt_x</p:attrName>
                                        </p:attrNameLst>
                                      </p:cBhvr>
                                      <p:tavLst>
                                        <p:tav tm="0">
                                          <p:val>
                                            <p:strVal val="#ppt_x"/>
                                          </p:val>
                                        </p:tav>
                                        <p:tav tm="100000">
                                          <p:val>
                                            <p:strVal val="#ppt_x"/>
                                          </p:val>
                                        </p:tav>
                                      </p:tavLst>
                                    </p:anim>
                                    <p:anim calcmode="lin" valueType="num">
                                      <p:cBhvr>
                                        <p:cTn id="26" dur="75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2061"/>
                                        </p:tgtEl>
                                        <p:attrNameLst>
                                          <p:attrName>style.visibility</p:attrName>
                                        </p:attrNameLst>
                                      </p:cBhvr>
                                      <p:to>
                                        <p:strVal val="visible"/>
                                      </p:to>
                                    </p:set>
                                    <p:animEffect transition="in" filter="fade">
                                      <p:cBhvr>
                                        <p:cTn id="29" dur="500"/>
                                        <p:tgtEl>
                                          <p:spTgt spid="2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VECTOR" val="#798986;"/>
</p:tagLst>
</file>

<file path=ppt/tags/tag2.xml><?xml version="1.0" encoding="utf-8"?>
<p:tagLst xmlns:p="http://schemas.openxmlformats.org/presentationml/2006/main">
  <p:tag name="ISLIDE.VECTOR" val="#798981;"/>
</p:tagLst>
</file>

<file path=ppt/tags/tag3.xml><?xml version="1.0" encoding="utf-8"?>
<p:tagLst xmlns:p="http://schemas.openxmlformats.org/presentationml/2006/main">
  <p:tag name="ISLIDE.ICON" val="#60855;"/>
</p:tagLst>
</file>

<file path=ppt/tags/tag4.xml><?xml version="1.0" encoding="utf-8"?>
<p:tagLst xmlns:p="http://schemas.openxmlformats.org/presentationml/2006/main">
  <p:tag name="ISLIDE.ICON" val="#40786;"/>
</p:tagLst>
</file>

<file path=ppt/tags/tag5.xml><?xml version="1.0" encoding="utf-8"?>
<p:tagLst xmlns:p="http://schemas.openxmlformats.org/presentationml/2006/main">
  <p:tag name="ISLIDE.ICON" val="#407106;"/>
</p:tagLst>
</file>

<file path=ppt/tags/tag6.xml><?xml version="1.0" encoding="utf-8"?>
<p:tagLst xmlns:p="http://schemas.openxmlformats.org/presentationml/2006/main">
  <p:tag name="ISLIDE.VECTOR" val="#798986;"/>
</p:tagLst>
</file>

<file path=ppt/tags/tag7.xml><?xml version="1.0" encoding="utf-8"?>
<p:tagLst xmlns:p="http://schemas.openxmlformats.org/presentationml/2006/main">
  <p:tag name="KSO_WPP_MARK_KEY" val="6545e9bc-61ba-4ba3-ab37-fc815912b51f"/>
  <p:tag name="COMMONDATA" val="eyJoZGlkIjoiMjA5NjA2NTQwNzg5OWNmMGE5MTQ0MTU2NjEwOTQyNjk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2553</Words>
  <Application>WPS 演示</Application>
  <PresentationFormat>宽屏</PresentationFormat>
  <Paragraphs>396</Paragraphs>
  <Slides>16</Slides>
  <Notes>1</Notes>
  <HiddenSlides>1</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16</vt:i4>
      </vt:variant>
    </vt:vector>
  </HeadingPairs>
  <TitlesOfParts>
    <vt:vector size="27" baseType="lpstr">
      <vt:lpstr>Arial</vt:lpstr>
      <vt:lpstr>宋体</vt:lpstr>
      <vt:lpstr>Wingdings</vt:lpstr>
      <vt:lpstr>思源宋体 CN Heavy</vt:lpstr>
      <vt:lpstr>等线</vt:lpstr>
      <vt:lpstr>微软雅黑</vt:lpstr>
      <vt:lpstr>Arial Unicode MS</vt:lpstr>
      <vt:lpstr>等线 Light</vt:lpstr>
      <vt:lpstr>黑体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KM7587</dc:creator>
  <cp:lastModifiedBy>twenty -nine</cp:lastModifiedBy>
  <cp:revision>376</cp:revision>
  <dcterms:created xsi:type="dcterms:W3CDTF">2022-10-13T15:01:00Z</dcterms:created>
  <dcterms:modified xsi:type="dcterms:W3CDTF">2023-02-05T05:42:08Z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A2A3BF47D6624D57ABBE1F8E3F127D35</vt:lpwstr>
  </property>
  <property fmtid="{D5CDD505-2E9C-101B-9397-08002B2CF9AE}" pid="3" name="KSOProductBuildVer">
    <vt:lpwstr>2052-11.1.0.12970</vt:lpwstr>
  </property>
</Properties>
</file>