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17"/>
  </p:notesMasterIdLst>
  <p:sldIdLst>
    <p:sldId id="359" r:id="rId4"/>
    <p:sldId id="525" r:id="rId5"/>
    <p:sldId id="526" r:id="rId6"/>
    <p:sldId id="527" r:id="rId7"/>
    <p:sldId id="528" r:id="rId8"/>
    <p:sldId id="477" r:id="rId9"/>
    <p:sldId id="256" r:id="rId10"/>
    <p:sldId id="479" r:id="rId11"/>
    <p:sldId id="392" r:id="rId12"/>
    <p:sldId id="478" r:id="rId13"/>
    <p:sldId id="578" r:id="rId14"/>
    <p:sldId id="529" r:id="rId15"/>
    <p:sldId id="531" r:id="rId16"/>
    <p:sldId id="483" r:id="rId18"/>
    <p:sldId id="579" r:id="rId19"/>
    <p:sldId id="485" r:id="rId20"/>
    <p:sldId id="490" r:id="rId21"/>
    <p:sldId id="611" r:id="rId22"/>
    <p:sldId id="488" r:id="rId23"/>
    <p:sldId id="497" r:id="rId24"/>
    <p:sldId id="533" r:id="rId25"/>
    <p:sldId id="400" r:id="rId26"/>
    <p:sldId id="443" r:id="rId27"/>
    <p:sldId id="444" r:id="rId28"/>
    <p:sldId id="446" r:id="rId29"/>
    <p:sldId id="447" r:id="rId30"/>
    <p:sldId id="401" r:id="rId31"/>
    <p:sldId id="445" r:id="rId32"/>
    <p:sldId id="448" r:id="rId33"/>
    <p:sldId id="486" r:id="rId34"/>
    <p:sldId id="566" r:id="rId35"/>
    <p:sldId id="491" r:id="rId36"/>
    <p:sldId id="502" r:id="rId37"/>
    <p:sldId id="468" r:id="rId38"/>
    <p:sldId id="469" r:id="rId39"/>
    <p:sldId id="470" r:id="rId40"/>
    <p:sldId id="471" r:id="rId41"/>
    <p:sldId id="472" r:id="rId42"/>
    <p:sldId id="473" r:id="rId43"/>
    <p:sldId id="474" r:id="rId44"/>
    <p:sldId id="475" r:id="rId45"/>
    <p:sldId id="467" r:id="rId46"/>
    <p:sldId id="355" r:id="rId47"/>
  </p:sldIdLst>
  <p:sldSz cx="9144000" cy="6858000" type="screen4x3"/>
  <p:notesSz cx="6858000" cy="9144000"/>
  <p:custDataLst>
    <p:tags r:id="rId5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rgbClr val="000000"/>
        </a:solidFill>
        <a:latin typeface="华文新魏" panose="02010800040101010101" pitchFamily="2" charset="-122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AD"/>
    <a:srgbClr val="EF1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39"/>
    <p:restoredTop sz="94614"/>
  </p:normalViewPr>
  <p:slideViewPr>
    <p:cSldViewPr showGuides="1">
      <p:cViewPr varScale="1">
        <p:scale>
          <a:sx n="73" d="100"/>
          <a:sy n="73" d="100"/>
        </p:scale>
        <p:origin x="-102" y="-26"/>
      </p:cViewPr>
      <p:guideLst>
        <p:guide orient="horz" pos="2140"/>
        <p:guide pos="28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58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325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>
              <a:latin typeface="Calibri" panose="020F0502020204030204" pitchFamily="34" charset="0"/>
            </a:endParaRPr>
          </a:p>
        </p:txBody>
      </p:sp>
      <p:sp>
        <p:nvSpPr>
          <p:cNvPr id="53251" name="日期占位符 2"/>
          <p:cNvSpPr>
            <a:spLocks noGrp="1"/>
          </p:cNvSpPr>
          <p:nvPr>
            <p:ph type="dt" idx="2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marL="0" lvl="0" indent="0" algn="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5">
              <a:rPr lang="zh-CN" altLang="en-US" sz="1200">
                <a:latin typeface="Calibri" panose="020F0502020204030204" pitchFamily="34" charset="0"/>
              </a:rPr>
            </a:fld>
            <a:endParaRPr lang="zh-CN" altLang="en-US" sz="1200">
              <a:latin typeface="Calibri" panose="020F0502020204030204" pitchFamily="34" charset="0"/>
            </a:endParaRPr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p>
            <a:pPr marL="0" lvl="0" indent="0" algn="l" defTabSz="914400" rtl="0" eaLnBrk="0" fontAlgn="base" hangingPunct="0"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</a:pPr>
            <a:endParaRPr lang="zh-CN" altLang="en-US" sz="1200" u="none" baseline="0">
              <a:ea typeface="宋体" panose="02010600030101010101" pitchFamily="2" charset="-122"/>
            </a:endParaRPr>
          </a:p>
        </p:txBody>
      </p:sp>
      <p:sp>
        <p:nvSpPr>
          <p:cNvPr id="53253" name="备注占位符 4"/>
          <p:cNvSpPr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3254" name="页脚占位符 5"/>
          <p:cNvSpPr>
            <a:spLocks noGrp="1"/>
          </p:cNvSpPr>
          <p:nvPr>
            <p:ph type="ftr" sz="quarter" idx="3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>
              <a:latin typeface="Calibri" panose="020F0502020204030204" pitchFamily="34" charset="0"/>
            </a:endParaRPr>
          </a:p>
        </p:txBody>
      </p:sp>
      <p:sp>
        <p:nvSpPr>
          <p:cNvPr id="5325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pitchFamily="34" charset="0"/>
              </a:rPr>
            </a:fld>
            <a:endParaRPr lang="zh-CN" altLang="en-US" sz="120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p>
            <a:pPr lvl="0"/>
            <a:r>
              <a:rPr lang="zh-CN" altLang="en-US" dirty="0">
                <a:ea typeface="宋体" panose="02010600030101010101" pitchFamily="2" charset="-122"/>
              </a:rPr>
              <a:t>本资料来自于资源最齐全的２１世纪教育网www.21cnjy.com</a:t>
            </a:r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72250" y="6675438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3078" name="日期占位符 3"/>
          <p:cNvSpPr>
            <a:spLocks noGrp="1"/>
          </p:cNvSpPr>
          <p:nvPr>
            <p:ph type="dt" sz="half" idx="2"/>
          </p:nvPr>
        </p:nvSpPr>
        <p:spPr>
          <a:xfrm>
            <a:off x="428625" y="6675438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30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43250" y="6675438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28" y="142852"/>
            <a:ext cx="3143272" cy="50006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229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229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229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showMasterSp="0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33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3318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331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5264" y="0"/>
            <a:ext cx="9149263" cy="6858000"/>
          </a:xfrm>
          <a:prstGeom prst="rect">
            <a:avLst/>
          </a:prstGeom>
          <a:solidFill>
            <a:srgbClr val="E72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3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51009"/>
            <a:ext cx="1354137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334" y="5733256"/>
            <a:ext cx="1111753" cy="148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" y="0"/>
            <a:ext cx="9137196" cy="6858000"/>
          </a:xfrm>
          <a:prstGeom prst="rect">
            <a:avLst/>
          </a:prstGeom>
        </p:spPr>
      </p:pic>
      <p:pic>
        <p:nvPicPr>
          <p:cNvPr id="9" name="图片 8" descr="E:\设计\PPT\图层 1.png图层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39" y="221340"/>
            <a:ext cx="8426521" cy="6415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860" y="261939"/>
            <a:ext cx="1268015" cy="900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 userDrawn="1"/>
        </p:nvSpPr>
        <p:spPr>
          <a:xfrm rot="20132266">
            <a:off x="3710225" y="3065960"/>
            <a:ext cx="170688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  <a:alpha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状元成才路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  <a:alpha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矩形 6"/>
          <p:cNvSpPr/>
          <p:nvPr/>
        </p:nvSpPr>
        <p:spPr>
          <a:xfrm>
            <a:off x="0" y="0"/>
            <a:ext cx="9144000" cy="31321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7E0EC"/>
              </a:gs>
            </a:gsLst>
            <a:lin ang="0"/>
            <a:tileRect/>
          </a:gradFill>
          <a:ln w="9525">
            <a:noFill/>
          </a:ln>
        </p:spPr>
        <p:txBody>
          <a:bodyPr anchor="ctr" anchorCtr="0"/>
          <a:p>
            <a:pPr lvl="0" algn="ctr" defTabSz="457200" rtl="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4339" name="Picture 39" descr="구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38" y="134938"/>
            <a:ext cx="682625" cy="273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9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3189288"/>
            <a:ext cx="922020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8" descr="小花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0000">
            <a:off x="546100" y="4141788"/>
            <a:ext cx="1022350" cy="75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8" descr="C:\Users\sunrj\Desktop\凤凰教师.png凤凰教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4346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4347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362" name="Picture 2" descr="C:\Users\Administrator\Desktop\宽屏语文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0" y="-271462"/>
            <a:ext cx="3060700" cy="129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8" descr="C:\Users\sunrj\Desktop\凤凰教师.png凤凰教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5368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5369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6386" name="Picture 2" descr="C:\Users\Administrator\Desktop\宽屏语文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0" y="-271462"/>
            <a:ext cx="3060700" cy="129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8" descr="C:\Users\sunrj\Desktop\凤凰教师.png凤凰教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6392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639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410" name="Picture 2" descr="C:\Users\Administrator\Desktop\宽屏语文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0" y="-271462"/>
            <a:ext cx="3060700" cy="129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8" descr="C:\Users\sunrj\Desktop\凤凰教师.png凤凰教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7416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7417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4" name="矩形 6"/>
          <p:cNvSpPr/>
          <p:nvPr/>
        </p:nvSpPr>
        <p:spPr>
          <a:xfrm>
            <a:off x="0" y="0"/>
            <a:ext cx="9144000" cy="5383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7E0EC"/>
              </a:gs>
            </a:gsLst>
            <a:lin ang="0"/>
            <a:tileRect/>
          </a:gradFill>
          <a:ln w="9525">
            <a:noFill/>
          </a:ln>
        </p:spPr>
        <p:txBody>
          <a:bodyPr anchor="ctr" anchorCtr="0"/>
          <a:p>
            <a:pPr lvl="0" algn="ctr" defTabSz="457200" rtl="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843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3438"/>
            <a:ext cx="914400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39" descr="구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838" y="179388"/>
            <a:ext cx="682625" cy="36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0" descr="구름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825" y="503238"/>
            <a:ext cx="1042988" cy="555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8" name="组合 10"/>
          <p:cNvGrpSpPr/>
          <p:nvPr/>
        </p:nvGrpSpPr>
        <p:grpSpPr>
          <a:xfrm>
            <a:off x="2371725" y="2062163"/>
            <a:ext cx="4398963" cy="3019425"/>
            <a:chOff x="2371725" y="2061566"/>
            <a:chExt cx="4398963" cy="3019838"/>
          </a:xfrm>
        </p:grpSpPr>
        <p:sp>
          <p:nvSpPr>
            <p:cNvPr id="18439" name="Oval 17"/>
            <p:cNvSpPr/>
            <p:nvPr/>
          </p:nvSpPr>
          <p:spPr>
            <a:xfrm>
              <a:off x="2371725" y="4338821"/>
              <a:ext cx="4398963" cy="742583"/>
            </a:xfrm>
            <a:prstGeom prst="ellipse">
              <a:avLst/>
            </a:prstGeom>
            <a:gradFill rotWithShape="1">
              <a:gsLst>
                <a:gs pos="0">
                  <a:srgbClr val="0E320D"/>
                </a:gs>
                <a:gs pos="100000">
                  <a:srgbClr val="1F6B1B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p>
              <a:pPr lvl="0" defTabSz="457200" rtl="0">
                <a:buFont typeface="Arial" panose="020B0604020202020204" pitchFamily="34" charset="0"/>
              </a:pPr>
              <a:endParaRPr lang="ko-KR" altLang="en-US">
                <a:ea typeface="Malgun Gothic" panose="020B0503020000020004" pitchFamily="34" charset="-127"/>
              </a:endParaRPr>
            </a:p>
          </p:txBody>
        </p:sp>
        <p:pic>
          <p:nvPicPr>
            <p:cNvPr id="18440" name="Picture 16" descr="꽃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2510" y="2061566"/>
              <a:ext cx="2845692" cy="27459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441" name="矩形 3"/>
          <p:cNvSpPr/>
          <p:nvPr/>
        </p:nvSpPr>
        <p:spPr>
          <a:xfrm>
            <a:off x="5580063" y="5080000"/>
            <a:ext cx="3119437" cy="260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 defTabSz="457200" rtl="0">
              <a:buFont typeface="Arial" panose="020B0604020202020204" pitchFamily="34" charset="0"/>
            </a:pPr>
            <a:r>
              <a:rPr lang="zh-CN" altLang="en-US" sz="1100">
                <a:solidFill>
                  <a:srgbClr val="414141"/>
                </a:solidFill>
                <a:latin typeface="Calibri" panose="020F0502020204030204" pitchFamily="34" charset="0"/>
              </a:rPr>
              <a:t> </a:t>
            </a:r>
            <a:endParaRPr lang="zh-CN" altLang="en-US" sz="1100">
              <a:solidFill>
                <a:srgbClr val="414141"/>
              </a:solidFill>
              <a:latin typeface="Calibri" panose="020F0502020204030204" pitchFamily="34" charset="0"/>
            </a:endParaRPr>
          </a:p>
        </p:txBody>
      </p:sp>
      <p:sp>
        <p:nvSpPr>
          <p:cNvPr id="18442" name="TextBox 3"/>
          <p:cNvSpPr/>
          <p:nvPr/>
        </p:nvSpPr>
        <p:spPr>
          <a:xfrm>
            <a:off x="2087563" y="1006475"/>
            <a:ext cx="4968875" cy="5048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rtl="0">
              <a:buFont typeface="Arial" panose="020B0604020202020204" pitchFamily="34" charset="0"/>
            </a:pPr>
            <a:r>
              <a:rPr lang="zh-CN" altLang="en-US" sz="2800">
                <a:solidFill>
                  <a:srgbClr val="014079"/>
                </a:solidFill>
                <a:latin typeface="Calibri" panose="020F0502020204030204" pitchFamily="34" charset="0"/>
                <a:ea typeface="微软雅黑" panose="020B0503020204020204" charset="-122"/>
                <a:sym typeface="Calibri" panose="020F0502020204030204" pitchFamily="34" charset="0"/>
              </a:rPr>
              <a:t>感受美好自然，培养知识素养！</a:t>
            </a:r>
            <a:endParaRPr lang="zh-CN" altLang="en-US" sz="2800">
              <a:solidFill>
                <a:srgbClr val="014079"/>
              </a:solidFill>
              <a:latin typeface="Calibri" panose="020F0502020204030204" pitchFamily="34" charset="0"/>
            </a:endParaRPr>
          </a:p>
        </p:txBody>
      </p:sp>
      <p:sp>
        <p:nvSpPr>
          <p:cNvPr id="18443" name="TextBox 3"/>
          <p:cNvSpPr/>
          <p:nvPr/>
        </p:nvSpPr>
        <p:spPr>
          <a:xfrm>
            <a:off x="1833563" y="1471613"/>
            <a:ext cx="5399087" cy="5048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algn="ctr" defTabSz="914400" rtl="0">
              <a:buFont typeface="Arial" panose="020B0604020202020204" pitchFamily="34" charset="0"/>
            </a:pPr>
            <a:r>
              <a:rPr lang="en-US" altLang="zh-CN" sz="1600">
                <a:solidFill>
                  <a:srgbClr val="014079"/>
                </a:solidFill>
              </a:rPr>
              <a:t>GAN SHOU MEI HAO ZI RAN</a:t>
            </a:r>
            <a:r>
              <a:rPr lang="zh-CN" altLang="en-US" sz="1600">
                <a:solidFill>
                  <a:srgbClr val="014079"/>
                </a:solidFill>
                <a:latin typeface="Calibri" panose="020F0502020204030204" pitchFamily="34" charset="0"/>
              </a:rPr>
              <a:t>   </a:t>
            </a:r>
            <a:r>
              <a:rPr lang="en-US" altLang="zh-CN" sz="1600">
                <a:solidFill>
                  <a:srgbClr val="014079"/>
                </a:solidFill>
              </a:rPr>
              <a:t> PEI YANG ZHI SHI SU YANG</a:t>
            </a:r>
            <a:endParaRPr lang="zh-CN" altLang="en-US" sz="1600">
              <a:solidFill>
                <a:srgbClr val="014079"/>
              </a:solidFill>
              <a:latin typeface="Calibri" panose="020F0502020204030204" pitchFamily="34" charset="0"/>
            </a:endParaRPr>
          </a:p>
        </p:txBody>
      </p:sp>
      <p:pic>
        <p:nvPicPr>
          <p:cNvPr id="18444" name="图片 8" descr="C:\Users\sunrj\Desktop\凤凰教师.png凤凰教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5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8448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8449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01" name="TextBox 6"/>
          <p:cNvSpPr/>
          <p:nvPr/>
        </p:nvSpPr>
        <p:spPr>
          <a:xfrm>
            <a:off x="7429500" y="357188"/>
            <a:ext cx="1214438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rtl="0"/>
            <a:r>
              <a:rPr lang="zh-CN" altLang="en-US" sz="2000" b="1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课件</a:t>
            </a:r>
            <a:r>
              <a:rPr lang="en-US" altLang="zh-CN" sz="2000">
                <a:solidFill>
                  <a:srgbClr val="00B0F0"/>
                </a:solidFill>
                <a:latin typeface="Candara" panose="020E0502030303020204" pitchFamily="34" charset="0"/>
                <a:ea typeface="华文楷体" panose="02010600040101010101" pitchFamily="2" charset="-122"/>
              </a:rPr>
              <a:t>PPT</a:t>
            </a:r>
            <a:endParaRPr lang="zh-CN" altLang="en-US" sz="2000">
              <a:solidFill>
                <a:srgbClr val="00B0F0"/>
              </a:solidFill>
              <a:latin typeface="Candara" panose="020E0502030303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410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4103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4104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9458" name="图片 8" descr="C:\Users\sunrj\Desktop\凤凰教师.png凤凰教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9462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946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482" name="Picture 39" descr="구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38" y="134938"/>
            <a:ext cx="682625" cy="273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图片 8" descr="C:\Users\sunrj\Desktop\凤凰教师.png凤凰教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048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048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1506" name="Picture 39" descr="구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38" y="134938"/>
            <a:ext cx="682625" cy="273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4688"/>
            <a:ext cx="9144000" cy="658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图片 8" descr="C:\Users\sunrj\Desktop\凤凰教师.png凤凰教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90488"/>
            <a:ext cx="1187450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defTabSz="457200">
              <a:buFont typeface="Arial" panose="020B0604020202020204" pitchFamily="34" charset="0"/>
            </a:pPr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1512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defTabSz="457200">
              <a:buClrTx/>
              <a:buFont typeface="Arial" panose="020B0604020202020204" pitchFamily="34" charset="0"/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151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457200">
              <a:buClrTx/>
              <a:buFont typeface="Arial" panose="020B0604020202020204" pitchFamily="34" charset="0"/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kumimoji="0" lang="zh-CN" altLang="en-US" sz="4000" b="1" i="0" u="none" strike="noStrike" kern="1200" cap="all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000" b="1" i="0" u="none" strike="noStrike" kern="1200" cap="all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12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126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12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28" y="142852"/>
            <a:ext cx="3143272" cy="50006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14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150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151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28" y="142852"/>
            <a:ext cx="3143272" cy="500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6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7173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174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175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28" y="142852"/>
            <a:ext cx="3143272" cy="50006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8197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8198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8199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2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9222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92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024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0246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0247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kumimoji="0" lang="zh-CN" altLang="en-US" sz="20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2000" b="1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kumimoji="0" lang="zh-CN" altLang="en-US" sz="1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1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126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1270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1271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6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1026" name="直接连接符 3"/>
          <p:cNvCxnSpPr/>
          <p:nvPr/>
        </p:nvCxnSpPr>
        <p:spPr>
          <a:xfrm>
            <a:off x="428625" y="714375"/>
            <a:ext cx="8286750" cy="1588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7" name="Picture 2" descr="C:\Documents and Settings\Administrator\桌面\五洲时代天华Logo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488" y="134938"/>
            <a:ext cx="1757362" cy="5540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8" name="直接连接符 11"/>
          <p:cNvCxnSpPr/>
          <p:nvPr/>
        </p:nvCxnSpPr>
        <p:spPr>
          <a:xfrm>
            <a:off x="428625" y="6356350"/>
            <a:ext cx="8286750" cy="1588"/>
          </a:xfrm>
          <a:prstGeom prst="line">
            <a:avLst/>
          </a:prstGeom>
          <a:ln w="19050" cap="flat" cmpd="sng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52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lvl1pPr>
              <a:buFont typeface="Arial" panose="020B0604020202020204" pitchFamily="34" charset="0"/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defTabSz="457200" rtl="0">
              <a:buClrTx/>
            </a:pPr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2053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lvl1pPr algn="ctr">
              <a:buFont typeface="Arial" panose="020B0604020202020204" pitchFamily="34" charset="0"/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defTabSz="457200" rtl="0">
              <a:buClrTx/>
            </a:pPr>
            <a:endParaRPr lang="zh-CN" altLang="en-US"/>
          </a:p>
        </p:txBody>
      </p:sp>
      <p:sp>
        <p:nvSpPr>
          <p:cNvPr id="205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lvl1pPr algn="r">
              <a:buFont typeface="Arial" panose="020B0604020202020204" pitchFamily="34" charset="0"/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defTabSz="457200" rtl="0"/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33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6.png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tags" Target="../tags/tag30.xml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38.png"/><Relationship Id="rId14" Type="http://schemas.openxmlformats.org/officeDocument/2006/relationships/tags" Target="../tags/tag41.xml"/><Relationship Id="rId13" Type="http://schemas.openxmlformats.org/officeDocument/2006/relationships/image" Target="../media/image37.wmf"/><Relationship Id="rId12" Type="http://schemas.openxmlformats.org/officeDocument/2006/relationships/oleObject" Target="../embeddings/oleObject1.bin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7.wmf"/><Relationship Id="rId3" Type="http://schemas.openxmlformats.org/officeDocument/2006/relationships/oleObject" Target="../embeddings/oleObject2.bin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2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tags" Target="../tags/tag54.xml"/><Relationship Id="rId2" Type="http://schemas.openxmlformats.org/officeDocument/2006/relationships/image" Target="../media/image21.png"/><Relationship Id="rId1" Type="http://schemas.openxmlformats.org/officeDocument/2006/relationships/tags" Target="../tags/tag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tags" Target="../tags/tag56.xml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1.png"/><Relationship Id="rId1" Type="http://schemas.openxmlformats.org/officeDocument/2006/relationships/tags" Target="../tags/tag55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2.png"/><Relationship Id="rId2" Type="http://schemas.openxmlformats.org/officeDocument/2006/relationships/tags" Target="../tags/tag57.xml"/><Relationship Id="rId1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26.pn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tags" Target="../tags/tag17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9070" y="44450"/>
            <a:ext cx="34264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ea typeface="黑体" panose="02010609060101010101" pitchFamily="2" charset="-122"/>
              </a:rPr>
              <a:t>圆规画圆的步骤：</a:t>
            </a:r>
            <a:endParaRPr lang="zh-CN" altLang="en-US" sz="3200" b="1">
              <a:ea typeface="黑体" panose="0201060906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395" y="1504949"/>
            <a:ext cx="2052415" cy="1778251"/>
          </a:xfrm>
          <a:prstGeom prst="rect">
            <a:avLst/>
          </a:prstGeom>
          <a:ln w="12700">
            <a:solidFill>
              <a:srgbClr val="356F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44" y="1482690"/>
            <a:ext cx="2046281" cy="1780009"/>
          </a:xfrm>
          <a:prstGeom prst="rect">
            <a:avLst/>
          </a:prstGeom>
          <a:ln w="12700">
            <a:solidFill>
              <a:srgbClr val="356F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922" y="1459934"/>
            <a:ext cx="2062285" cy="1802765"/>
          </a:xfrm>
          <a:prstGeom prst="rect">
            <a:avLst/>
          </a:prstGeom>
          <a:ln w="12700">
            <a:solidFill>
              <a:srgbClr val="356F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 flipH="1">
            <a:off x="2605803" y="2140705"/>
            <a:ext cx="614455" cy="463977"/>
            <a:chOff x="2324100" y="2533650"/>
            <a:chExt cx="622300" cy="469900"/>
          </a:xfrm>
        </p:grpSpPr>
        <p:sp>
          <p:nvSpPr>
            <p:cNvPr id="8" name="箭头: 左 7"/>
            <p:cNvSpPr/>
            <p:nvPr/>
          </p:nvSpPr>
          <p:spPr>
            <a:xfrm>
              <a:off x="2324100" y="2533650"/>
              <a:ext cx="622300" cy="469900"/>
            </a:xfrm>
            <a:prstGeom prst="leftArrow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9" name="箭头: 左 8"/>
            <p:cNvSpPr/>
            <p:nvPr/>
          </p:nvSpPr>
          <p:spPr>
            <a:xfrm>
              <a:off x="2355691" y="2560478"/>
              <a:ext cx="577215" cy="382270"/>
            </a:xfrm>
            <a:prstGeom prst="leftArrow">
              <a:avLst>
                <a:gd name="adj1" fmla="val 47508"/>
                <a:gd name="adj2" fmla="val 50000"/>
              </a:avLst>
            </a:prstGeom>
            <a:solidFill>
              <a:srgbClr val="0066FF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0" name="组合 9"/>
          <p:cNvGrpSpPr/>
          <p:nvPr/>
        </p:nvGrpSpPr>
        <p:grpSpPr>
          <a:xfrm flipH="1">
            <a:off x="5395907" y="2129327"/>
            <a:ext cx="614455" cy="463977"/>
            <a:chOff x="2324100" y="2533650"/>
            <a:chExt cx="622300" cy="469900"/>
          </a:xfrm>
        </p:grpSpPr>
        <p:sp>
          <p:nvSpPr>
            <p:cNvPr id="11" name="箭头: 左 10"/>
            <p:cNvSpPr/>
            <p:nvPr/>
          </p:nvSpPr>
          <p:spPr>
            <a:xfrm>
              <a:off x="2324100" y="2533650"/>
              <a:ext cx="622300" cy="469900"/>
            </a:xfrm>
            <a:prstGeom prst="leftArrow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12" name="箭头: 左 11"/>
            <p:cNvSpPr/>
            <p:nvPr/>
          </p:nvSpPr>
          <p:spPr>
            <a:xfrm>
              <a:off x="2355691" y="2560478"/>
              <a:ext cx="577215" cy="382270"/>
            </a:xfrm>
            <a:prstGeom prst="leftArrow">
              <a:avLst>
                <a:gd name="adj1" fmla="val 47508"/>
                <a:gd name="adj2" fmla="val 50000"/>
              </a:avLst>
            </a:prstGeom>
            <a:solidFill>
              <a:srgbClr val="0066FF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49884" y="980564"/>
            <a:ext cx="2088000" cy="570865"/>
            <a:chOff x="666748" y="1158240"/>
            <a:chExt cx="2088000" cy="570865"/>
          </a:xfrm>
        </p:grpSpPr>
        <p:sp>
          <p:nvSpPr>
            <p:cNvPr id="14" name="矩形 13"/>
            <p:cNvSpPr/>
            <p:nvPr/>
          </p:nvSpPr>
          <p:spPr>
            <a:xfrm>
              <a:off x="666748" y="1196340"/>
              <a:ext cx="2088000" cy="457200"/>
            </a:xfrm>
            <a:prstGeom prst="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55344" y="1158240"/>
              <a:ext cx="1811521" cy="5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>
                  <a:solidFill>
                    <a:schemeClr val="bg1"/>
                  </a:solidFill>
                  <a:ea typeface="黑体" panose="02010609060101010101" pitchFamily="2" charset="-122"/>
                </a:rPr>
                <a:t>① 定长</a:t>
              </a:r>
              <a:endParaRPr lang="zh-CN" altLang="en-US" sz="2400" b="1">
                <a:solidFill>
                  <a:schemeClr val="bg1"/>
                </a:solidFill>
                <a:ea typeface="黑体" panose="0201060906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260631" y="959184"/>
            <a:ext cx="2091653" cy="570865"/>
            <a:chOff x="3528059" y="1158240"/>
            <a:chExt cx="2091653" cy="570865"/>
          </a:xfrm>
        </p:grpSpPr>
        <p:sp>
          <p:nvSpPr>
            <p:cNvPr id="17" name="矩形 16"/>
            <p:cNvSpPr/>
            <p:nvPr/>
          </p:nvSpPr>
          <p:spPr>
            <a:xfrm>
              <a:off x="3528059" y="1196340"/>
              <a:ext cx="2091653" cy="457200"/>
            </a:xfrm>
            <a:prstGeom prst="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598541" y="1158240"/>
              <a:ext cx="1946918" cy="5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>
                  <a:solidFill>
                    <a:schemeClr val="bg1"/>
                  </a:solidFill>
                  <a:ea typeface="黑体" panose="02010609060101010101" pitchFamily="2" charset="-122"/>
                </a:rPr>
                <a:t>② 定点</a:t>
              </a:r>
              <a:endParaRPr lang="zh-CN" altLang="en-US" sz="2400" b="1">
                <a:solidFill>
                  <a:schemeClr val="bg1"/>
                </a:solidFill>
                <a:ea typeface="黑体" panose="0201060906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56416" y="943043"/>
            <a:ext cx="2535196" cy="570865"/>
            <a:chOff x="6170654" y="1158240"/>
            <a:chExt cx="2535196" cy="570865"/>
          </a:xfrm>
        </p:grpSpPr>
        <p:sp>
          <p:nvSpPr>
            <p:cNvPr id="20" name="矩形 19"/>
            <p:cNvSpPr/>
            <p:nvPr/>
          </p:nvSpPr>
          <p:spPr>
            <a:xfrm>
              <a:off x="6379844" y="1196340"/>
              <a:ext cx="2091653" cy="457200"/>
            </a:xfrm>
            <a:prstGeom prst="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170654" y="1158240"/>
              <a:ext cx="2535196" cy="5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>
                  <a:solidFill>
                    <a:schemeClr val="bg1"/>
                  </a:solidFill>
                  <a:ea typeface="黑体" panose="02010609060101010101" pitchFamily="2" charset="-122"/>
                </a:rPr>
                <a:t>③ 旋转一周</a:t>
              </a:r>
              <a:endParaRPr lang="zh-CN" altLang="en-US" sz="2400" b="1">
                <a:solidFill>
                  <a:schemeClr val="bg1"/>
                </a:solidFill>
                <a:ea typeface="黑体" panose="02010609060101010101" pitchFamily="2" charset="-122"/>
              </a:endParaRPr>
            </a:p>
          </p:txBody>
        </p:sp>
      </p:grpSp>
      <p:sp>
        <p:nvSpPr>
          <p:cNvPr id="22" name="AutoShape 3"/>
          <p:cNvSpPr/>
          <p:nvPr/>
        </p:nvSpPr>
        <p:spPr>
          <a:xfrm>
            <a:off x="379444" y="3461023"/>
            <a:ext cx="2358884" cy="1188645"/>
          </a:xfrm>
          <a:prstGeom prst="rect">
            <a:avLst/>
          </a:prstGeom>
          <a:noFill/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/>
          <a:lstStyle/>
          <a:p>
            <a:pPr algn="just" latinLnBrk="1">
              <a:lnSpc>
                <a:spcPct val="120000"/>
              </a:lnSpc>
              <a:defRPr/>
            </a:pPr>
            <a:r>
              <a:rPr lang="zh-CN" altLang="en-US" sz="2000">
                <a:ln>
                  <a:solidFill>
                    <a:schemeClr val="tx1"/>
                  </a:solidFill>
                </a:ln>
                <a:latin typeface="+mn-ea"/>
              </a:rPr>
              <a:t>把圆规的两脚分开，定好两脚间的距离。</a:t>
            </a:r>
            <a:endParaRPr lang="zh-CN" altLang="en-US" sz="2000">
              <a:ln>
                <a:solidFill>
                  <a:schemeClr val="tx1"/>
                </a:solidFill>
              </a:ln>
              <a:latin typeface="+mn-ea"/>
            </a:endParaRPr>
          </a:p>
        </p:txBody>
      </p:sp>
      <p:sp>
        <p:nvSpPr>
          <p:cNvPr id="23" name="AutoShape 3"/>
          <p:cNvSpPr/>
          <p:nvPr/>
        </p:nvSpPr>
        <p:spPr>
          <a:xfrm>
            <a:off x="3173423" y="3461023"/>
            <a:ext cx="2243018" cy="861598"/>
          </a:xfrm>
          <a:prstGeom prst="rect">
            <a:avLst/>
          </a:prstGeom>
          <a:noFill/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/>
          <a:lstStyle/>
          <a:p>
            <a:pPr algn="just" latinLnBrk="1">
              <a:lnSpc>
                <a:spcPct val="120000"/>
              </a:lnSpc>
            </a:pPr>
            <a:r>
              <a:rPr lang="zh-CN" altLang="zh-CN" sz="2000">
                <a:ln>
                  <a:solidFill>
                    <a:schemeClr val="tx1"/>
                  </a:solidFill>
                </a:ln>
                <a:latin typeface="+mn-ea"/>
              </a:rPr>
              <a:t>把有针尖的一只脚固定在一点上。</a:t>
            </a:r>
            <a:endParaRPr lang="zh-CN" altLang="zh-CN" sz="2000">
              <a:ln>
                <a:solidFill>
                  <a:schemeClr val="tx1"/>
                </a:solidFill>
              </a:ln>
              <a:latin typeface="+mn-ea"/>
            </a:endParaRPr>
          </a:p>
        </p:txBody>
      </p:sp>
      <p:sp>
        <p:nvSpPr>
          <p:cNvPr id="24" name="AutoShape 3"/>
          <p:cNvSpPr/>
          <p:nvPr/>
        </p:nvSpPr>
        <p:spPr>
          <a:xfrm>
            <a:off x="6030896" y="3415740"/>
            <a:ext cx="2243017" cy="1188645"/>
          </a:xfrm>
          <a:prstGeom prst="rect">
            <a:avLst/>
          </a:prstGeom>
          <a:noFill/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/>
          <a:lstStyle/>
          <a:p>
            <a:pPr algn="just" latinLnBrk="1">
              <a:lnSpc>
                <a:spcPct val="120000"/>
              </a:lnSpc>
            </a:pPr>
            <a:r>
              <a:rPr lang="zh-CN" altLang="zh-CN" sz="2000">
                <a:ln>
                  <a:solidFill>
                    <a:schemeClr val="tx1"/>
                  </a:solidFill>
                </a:ln>
                <a:latin typeface="+mn-ea"/>
              </a:rPr>
              <a:t>把装有铅笔尖的一只脚旋转一周，就画出一个圆。</a:t>
            </a:r>
            <a:endParaRPr lang="zh-CN" altLang="zh-CN" sz="2000">
              <a:ln>
                <a:solidFill>
                  <a:schemeClr val="tx1"/>
                </a:solidFill>
              </a:ln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1547495" y="44450"/>
            <a:ext cx="5956935" cy="5931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7950" y="116840"/>
            <a:ext cx="8851265" cy="1971675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 anchor="t">
            <a:noAutofit/>
          </a:bodyPr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组学活动：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sz="24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1.自学数学书第86页圆的知识。</a:t>
            </a:r>
            <a:endParaRPr sz="2400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r>
              <a:rPr sz="24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2.画一个半径为</a:t>
            </a:r>
            <a:r>
              <a:rPr lang="en-US" sz="24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4</a:t>
            </a:r>
            <a:r>
              <a:rPr sz="24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厘米的圆。</a:t>
            </a:r>
            <a:endParaRPr sz="2400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r>
              <a:rPr lang="en-US" altLang="zh-CN" sz="24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在画的圆内标出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圆心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， 画一条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半径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和一条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直径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， 并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分别用字母表示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。</a:t>
            </a:r>
            <a:endParaRPr lang="zh-CN" altLang="en-US" sz="2400" b="1">
              <a:solidFill>
                <a:schemeClr val="tx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85" y="3789112"/>
            <a:ext cx="5079678" cy="1014649"/>
          </a:xfrm>
          <a:prstGeom prst="rect">
            <a:avLst/>
          </a:prstGeom>
        </p:spPr>
      </p:pic>
      <p:sp>
        <p:nvSpPr>
          <p:cNvPr id="5" name="椭圆 4"/>
          <p:cNvSpPr/>
          <p:nvPr>
            <p:custDataLst>
              <p:tags r:id="rId4"/>
            </p:custDataLst>
          </p:nvPr>
        </p:nvSpPr>
        <p:spPr bwMode="auto">
          <a:xfrm>
            <a:off x="730915" y="2354563"/>
            <a:ext cx="3167743" cy="316774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1962251" y="3829951"/>
            <a:ext cx="53712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i="1"/>
              <a:t>O</a:t>
            </a:r>
            <a:endParaRPr lang="zh-CN" altLang="en-US" sz="2000" i="1"/>
          </a:p>
        </p:txBody>
      </p:sp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 bwMode="auto">
          <a:xfrm>
            <a:off x="2335683" y="3938309"/>
            <a:ext cx="155195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3887635" y="3731542"/>
            <a:ext cx="53712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i="1"/>
              <a:t>A</a:t>
            </a:r>
            <a:endParaRPr lang="zh-CN" altLang="en-US" sz="2000" i="1"/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3035740" y="3317702"/>
            <a:ext cx="537128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600" b="0" i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r</a:t>
            </a:r>
            <a:endParaRPr lang="en-US" altLang="zh-CN" sz="3600" b="0" i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8" name="直接连接符 27"/>
          <p:cNvCxnSpPr/>
          <p:nvPr>
            <p:custDataLst>
              <p:tags r:id="rId9"/>
            </p:custDataLst>
          </p:nvPr>
        </p:nvCxnSpPr>
        <p:spPr bwMode="auto">
          <a:xfrm flipH="1">
            <a:off x="1701522" y="2496770"/>
            <a:ext cx="1241448" cy="28766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椭圆 2"/>
          <p:cNvSpPr/>
          <p:nvPr>
            <p:custDataLst>
              <p:tags r:id="rId10"/>
            </p:custDataLst>
          </p:nvPr>
        </p:nvSpPr>
        <p:spPr bwMode="auto">
          <a:xfrm>
            <a:off x="2298457" y="3917083"/>
            <a:ext cx="45719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1432958" y="5345096"/>
            <a:ext cx="53712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i="1"/>
              <a:t>C</a:t>
            </a:r>
            <a:endParaRPr lang="zh-CN" altLang="en-US" sz="2000" i="1"/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2878174" y="2131916"/>
            <a:ext cx="53712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i="1"/>
              <a:t>B</a:t>
            </a:r>
            <a:endParaRPr lang="zh-CN" altLang="en-US" sz="2000" i="1"/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1979930" y="3068955"/>
            <a:ext cx="570230" cy="59817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0" i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d</a:t>
            </a:r>
            <a:endParaRPr lang="en-US" altLang="zh-CN" sz="3200" b="0" i="1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01235" y="2329815"/>
            <a:ext cx="40519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连接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圆心</a:t>
            </a: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和圆上任意一点的线段是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半径</a:t>
            </a: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。</a:t>
            </a:r>
            <a:endParaRPr lang="zh-CN" altLang="en-US" sz="3200" b="1">
              <a:latin typeface="黑体" panose="02010609060101010101" pitchFamily="2" charset="-122"/>
              <a:ea typeface="黑体" panose="0201060906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01235" y="3647440"/>
            <a:ext cx="41808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通过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圆心</a:t>
            </a: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并且两端都在圆上的线段</a:t>
            </a:r>
            <a:r>
              <a:rPr lang="zh-CN" altLang="en-US" sz="32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是</a:t>
            </a:r>
            <a:r>
              <a:rPr lang="zh-CN" altLang="en-US" sz="32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直径</a:t>
            </a:r>
            <a:r>
              <a:rPr lang="zh-CN" altLang="en-US" sz="32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。</a:t>
            </a:r>
            <a:endParaRPr lang="zh-CN" altLang="en-US" sz="3200" b="1" smtClean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6451" r="26013" b="8396"/>
          <a:stretch>
            <a:fillRect/>
          </a:stretch>
        </p:blipFill>
        <p:spPr>
          <a:xfrm flipH="1">
            <a:off x="1979930" y="-171450"/>
            <a:ext cx="2646680" cy="42335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3" grpId="0"/>
      <p:bldP spid="22" grpId="0"/>
      <p:bldP spid="23" grpId="0"/>
      <p:bldP spid="3" grpId="0" bldLvl="0" animBg="1"/>
      <p:bldP spid="29" grpId="0"/>
      <p:bldP spid="30" grpId="0"/>
      <p:bldP spid="31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Oval 2"/>
          <p:cNvSpPr/>
          <p:nvPr/>
        </p:nvSpPr>
        <p:spPr>
          <a:xfrm>
            <a:off x="2771775" y="1196975"/>
            <a:ext cx="2895600" cy="2895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0" name="Oval 3"/>
          <p:cNvSpPr/>
          <p:nvPr/>
        </p:nvSpPr>
        <p:spPr>
          <a:xfrm>
            <a:off x="4143375" y="2568575"/>
            <a:ext cx="152400" cy="152400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1" name="Text Box 4"/>
          <p:cNvSpPr txBox="1"/>
          <p:nvPr/>
        </p:nvSpPr>
        <p:spPr>
          <a:xfrm>
            <a:off x="3863975" y="2500313"/>
            <a:ext cx="381000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i="1" dirty="0">
                <a:solidFill>
                  <a:srgbClr val="FF5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en-US" altLang="zh-CN" sz="4000" i="1" dirty="0">
              <a:solidFill>
                <a:srgbClr val="FF505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292" name="Line 5"/>
          <p:cNvSpPr/>
          <p:nvPr/>
        </p:nvSpPr>
        <p:spPr>
          <a:xfrm>
            <a:off x="3609975" y="1349375"/>
            <a:ext cx="1524000" cy="32766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Line 6"/>
          <p:cNvSpPr/>
          <p:nvPr/>
        </p:nvSpPr>
        <p:spPr>
          <a:xfrm>
            <a:off x="2847975" y="2187575"/>
            <a:ext cx="2743200" cy="9144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4" name="Line 7"/>
          <p:cNvSpPr/>
          <p:nvPr/>
        </p:nvSpPr>
        <p:spPr>
          <a:xfrm>
            <a:off x="2771775" y="2873375"/>
            <a:ext cx="1447800" cy="1219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5" name="Line 8"/>
          <p:cNvSpPr/>
          <p:nvPr/>
        </p:nvSpPr>
        <p:spPr>
          <a:xfrm flipV="1">
            <a:off x="4219575" y="2339975"/>
            <a:ext cx="914400" cy="304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6" name="Text Box 9"/>
          <p:cNvSpPr txBox="1"/>
          <p:nvPr/>
        </p:nvSpPr>
        <p:spPr>
          <a:xfrm>
            <a:off x="2424113" y="1781175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297" name="Text Box 10"/>
          <p:cNvSpPr txBox="1"/>
          <p:nvPr/>
        </p:nvSpPr>
        <p:spPr>
          <a:xfrm>
            <a:off x="5591175" y="2949575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298" name="Text Box 11"/>
          <p:cNvSpPr txBox="1"/>
          <p:nvPr/>
        </p:nvSpPr>
        <p:spPr>
          <a:xfrm>
            <a:off x="3359150" y="773113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E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299" name="Text Box 12"/>
          <p:cNvSpPr txBox="1"/>
          <p:nvPr/>
        </p:nvSpPr>
        <p:spPr>
          <a:xfrm>
            <a:off x="5057775" y="4397375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300" name="Text Box 13"/>
          <p:cNvSpPr txBox="1"/>
          <p:nvPr/>
        </p:nvSpPr>
        <p:spPr>
          <a:xfrm>
            <a:off x="2314575" y="2644775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301" name="Text Box 14"/>
          <p:cNvSpPr txBox="1"/>
          <p:nvPr/>
        </p:nvSpPr>
        <p:spPr>
          <a:xfrm>
            <a:off x="4029075" y="4016375"/>
            <a:ext cx="4191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302" name="Text Box 15"/>
          <p:cNvSpPr txBox="1"/>
          <p:nvPr/>
        </p:nvSpPr>
        <p:spPr>
          <a:xfrm>
            <a:off x="4994275" y="2043113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303" name="Text Box 16"/>
          <p:cNvSpPr txBox="1"/>
          <p:nvPr/>
        </p:nvSpPr>
        <p:spPr>
          <a:xfrm>
            <a:off x="1619885" y="116840"/>
            <a:ext cx="57175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图中有几条半径？几条直径？</a:t>
            </a:r>
            <a:endParaRPr lang="zh-CN" altLang="en-US" sz="3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3329" name="Line 17"/>
          <p:cNvSpPr/>
          <p:nvPr/>
        </p:nvSpPr>
        <p:spPr>
          <a:xfrm>
            <a:off x="4219575" y="2644775"/>
            <a:ext cx="1371600" cy="457200"/>
          </a:xfrm>
          <a:prstGeom prst="line">
            <a:avLst/>
          </a:prstGeom>
          <a:ln w="38100" cap="flat" cmpd="sng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30" name="Line 18"/>
          <p:cNvSpPr/>
          <p:nvPr/>
        </p:nvSpPr>
        <p:spPr>
          <a:xfrm>
            <a:off x="2847975" y="2187575"/>
            <a:ext cx="1371600" cy="457200"/>
          </a:xfrm>
          <a:prstGeom prst="line">
            <a:avLst/>
          </a:prstGeom>
          <a:ln w="38100" cap="flat" cmpd="sng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31" name="Line 19"/>
          <p:cNvSpPr/>
          <p:nvPr/>
        </p:nvSpPr>
        <p:spPr>
          <a:xfrm>
            <a:off x="3648075" y="1349375"/>
            <a:ext cx="576263" cy="12954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32" name="Line 20"/>
          <p:cNvSpPr/>
          <p:nvPr/>
        </p:nvSpPr>
        <p:spPr>
          <a:xfrm>
            <a:off x="2855913" y="2212975"/>
            <a:ext cx="2743200" cy="914400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09" y="1485136"/>
            <a:ext cx="833505" cy="106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圆角矩形标注 5"/>
          <p:cNvSpPr/>
          <p:nvPr/>
        </p:nvSpPr>
        <p:spPr bwMode="auto">
          <a:xfrm>
            <a:off x="1156335" y="1151890"/>
            <a:ext cx="7277100" cy="1282065"/>
          </a:xfrm>
          <a:prstGeom prst="wedgeRoundRectCallout">
            <a:avLst>
              <a:gd name="adj1" fmla="val -53617"/>
              <a:gd name="adj2" fmla="val -14506"/>
              <a:gd name="adj3" fmla="val 16667"/>
            </a:avLst>
          </a:prstGeom>
          <a:solidFill>
            <a:srgbClr val="FFFFE5"/>
          </a:solidFill>
          <a:ln>
            <a:solidFill>
              <a:srgbClr val="00CCFF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28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利用手中的圆纸片，通过画一画、量一量、折一折、比一比，在小组内讨论交流。</a:t>
            </a:r>
            <a:endParaRPr lang="zh-CN" altLang="en-US" sz="28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1505" y="45085"/>
            <a:ext cx="82734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400">
                <a:ln>
                  <a:solidFill>
                    <a:schemeClr val="tx1"/>
                  </a:solidFill>
                </a:ln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在同一个圆内， 有多少条半径， 多少条直径？直径的长度和半径的长度有什么关系？</a:t>
            </a:r>
            <a:endParaRPr lang="zh-CN" altLang="en-US" sz="2400">
              <a:ln>
                <a:solidFill>
                  <a:schemeClr val="tx1"/>
                </a:solidFill>
              </a:ln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15" y="45085"/>
            <a:ext cx="614680" cy="63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周杰伦 - 告白气球 (KTV版伴奏) (V0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65795" y="580517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2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11505" y="45085"/>
            <a:ext cx="827341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200" b="1">
                <a:ln>
                  <a:solidFill>
                    <a:schemeClr val="tx1"/>
                  </a:solidFill>
                </a:ln>
                <a:latin typeface="+mj-lt"/>
              </a:rPr>
              <a:t>在同一个圆内， 有多少条半径， 多少条直径？直径的长度和半径的长度有什么关系？</a:t>
            </a:r>
            <a:endParaRPr lang="zh-CN" altLang="en-US" sz="2200" b="1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15" y="45085"/>
            <a:ext cx="614680" cy="63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对话气泡: 圆角矩形 29"/>
          <p:cNvSpPr/>
          <p:nvPr>
            <p:custDataLst>
              <p:tags r:id="rId2"/>
            </p:custDataLst>
          </p:nvPr>
        </p:nvSpPr>
        <p:spPr bwMode="auto">
          <a:xfrm>
            <a:off x="971803" y="197311"/>
            <a:ext cx="1148008" cy="376724"/>
          </a:xfrm>
          <a:prstGeom prst="wedgeRoundRectCallout">
            <a:avLst>
              <a:gd name="adj1" fmla="val 27748"/>
              <a:gd name="adj2" fmla="val -44391"/>
              <a:gd name="adj3" fmla="val 16667"/>
            </a:avLst>
          </a:prstGeom>
          <a:noFill/>
          <a:ln w="5715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713000" y="2831643"/>
            <a:ext cx="537128" cy="5219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i="1"/>
              <a:t>O</a:t>
            </a:r>
            <a:endParaRPr lang="en-US" altLang="zh-CN" sz="2800" i="1"/>
          </a:p>
        </p:txBody>
      </p:sp>
      <p:cxnSp>
        <p:nvCxnSpPr>
          <p:cNvPr id="19" name="直接连接符 18"/>
          <p:cNvCxnSpPr/>
          <p:nvPr>
            <p:custDataLst>
              <p:tags r:id="rId4"/>
            </p:custDataLst>
          </p:nvPr>
        </p:nvCxnSpPr>
        <p:spPr bwMode="auto">
          <a:xfrm flipH="1">
            <a:off x="1622108" y="1836053"/>
            <a:ext cx="164050" cy="22693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1332380" y="2144347"/>
            <a:ext cx="537128" cy="5219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i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d</a:t>
            </a:r>
            <a:endParaRPr lang="en-US" altLang="zh-CN" sz="2800" i="1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25560" y="2051531"/>
            <a:ext cx="1359348" cy="1863530"/>
            <a:chOff x="6629972" y="2191115"/>
            <a:chExt cx="1359348" cy="1863530"/>
          </a:xfrm>
        </p:grpSpPr>
        <p:cxnSp>
          <p:nvCxnSpPr>
            <p:cNvPr id="12" name="直接连接符 11"/>
            <p:cNvCxnSpPr/>
            <p:nvPr>
              <p:custDataLst>
                <p:tags r:id="rId6"/>
              </p:custDataLst>
            </p:nvPr>
          </p:nvCxnSpPr>
          <p:spPr bwMode="auto">
            <a:xfrm flipV="1">
              <a:off x="7317412" y="2222593"/>
              <a:ext cx="671908" cy="9018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直接连接符 14"/>
            <p:cNvCxnSpPr/>
            <p:nvPr>
              <p:custDataLst>
                <p:tags r:id="rId7"/>
              </p:custDataLst>
            </p:nvPr>
          </p:nvCxnSpPr>
          <p:spPr bwMode="auto">
            <a:xfrm flipV="1">
              <a:off x="6629972" y="3152816"/>
              <a:ext cx="671908" cy="9018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7440787" y="2191115"/>
              <a:ext cx="537128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eaLnBrk="1" hangingPunct="1">
                <a:lnSpc>
                  <a:spcPct val="150000"/>
                </a:lnSpc>
                <a:defRPr sz="2400" b="1">
                  <a:ln>
                    <a:solidFill>
                      <a:schemeClr val="tx1"/>
                    </a:solidFill>
                  </a:ln>
                  <a:latin typeface="+mj-lt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3200" i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r</a:t>
              </a:r>
              <a:endParaRPr lang="en-US" altLang="zh-CN" sz="3200" i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8" name="椭圆 17"/>
          <p:cNvSpPr/>
          <p:nvPr>
            <p:custDataLst>
              <p:tags r:id="rId9"/>
            </p:custDataLst>
          </p:nvPr>
        </p:nvSpPr>
        <p:spPr bwMode="auto">
          <a:xfrm>
            <a:off x="1645285" y="2916555"/>
            <a:ext cx="117475" cy="117475"/>
          </a:xfrm>
          <a:prstGeom prst="ellipse">
            <a:avLst/>
          </a:prstGeom>
          <a:solidFill>
            <a:srgbClr val="FF3399"/>
          </a:solidFill>
          <a:ln w="952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 bwMode="auto">
          <a:xfrm>
            <a:off x="539948" y="1836053"/>
            <a:ext cx="2277998" cy="2277998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对象 6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3420110" y="3500755"/>
          <a:ext cx="4361815" cy="151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12" imgW="1167765" imgH="406400" progId="Equation.DSMT4">
                  <p:embed/>
                </p:oleObj>
              </mc:Choice>
              <mc:Fallback>
                <p:oleObj name="Equation" r:id="rId12" imgW="1167765" imgH="40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20110" y="3500755"/>
                        <a:ext cx="4361815" cy="1518285"/>
                      </a:xfrm>
                      <a:prstGeom prst="rect">
                        <a:avLst/>
                      </a:prstGeom>
                      <a:solidFill>
                        <a:srgbClr val="FFFF9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本框 23"/>
          <p:cNvSpPr txBox="1"/>
          <p:nvPr>
            <p:custDataLst>
              <p:tags r:id="rId14"/>
            </p:custDataLst>
          </p:nvPr>
        </p:nvSpPr>
        <p:spPr>
          <a:xfrm>
            <a:off x="2818130" y="1268730"/>
            <a:ext cx="6043930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n>
                  <a:solidFill>
                    <a:schemeClr val="tx1"/>
                  </a:solidFill>
                </a:ln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在同一个圆内，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solidFill>
                  <a:srgbClr val="EF15C9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半径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有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solidFill>
                  <a:srgbClr val="EF15C9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无数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条，长度都相等。 </a:t>
            </a:r>
            <a:endParaRPr lang="zh-CN" altLang="en-US" sz="2400">
              <a:ln>
                <a:solidFill>
                  <a:schemeClr val="tx1"/>
                </a:solidFill>
              </a:ln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n>
                  <a:solidFill>
                    <a:schemeClr val="tx1"/>
                  </a:solidFill>
                </a:ln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在同一个圆内，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solidFill>
                  <a:srgbClr val="EF15C9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直径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有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solidFill>
                  <a:srgbClr val="EF15C9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无数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条，</a:t>
            </a:r>
            <a:r>
              <a:rPr lang="zh-CN" altLang="en-US" sz="2400">
                <a:ln>
                  <a:solidFill>
                    <a:schemeClr val="tx1"/>
                  </a:solidFill>
                </a:ln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长度都相等。 </a:t>
            </a:r>
            <a:endParaRPr lang="zh-CN" altLang="en-US" sz="2400">
              <a:ln>
                <a:solidFill>
                  <a:schemeClr val="tx1"/>
                </a:solidFill>
              </a:ln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6010" y="678815"/>
            <a:ext cx="4286250" cy="73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980000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95605" y="404495"/>
          <a:ext cx="842454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530"/>
                <a:gridCol w="1369695"/>
                <a:gridCol w="1370330"/>
                <a:gridCol w="1370330"/>
                <a:gridCol w="1370330"/>
                <a:gridCol w="1370330"/>
              </a:tblGrid>
              <a:tr h="76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半径</a:t>
                      </a:r>
                      <a:r>
                        <a:rPr lang="zh-CN" altLang="en-US" sz="1800" b="1">
                          <a:ln>
                            <a:solidFill>
                              <a:srgbClr val="D60093"/>
                            </a:solidFill>
                          </a:ln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1" i="1">
                          <a:ln>
                            <a:solidFill>
                              <a:srgbClr val="D60093"/>
                            </a:solidFill>
                          </a:ln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zh-CN" altLang="en-US" sz="1800" b="1">
                          <a:ln>
                            <a:solidFill>
                              <a:srgbClr val="D60093"/>
                            </a:solidFill>
                          </a:ln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800" b="1">
                        <a:ln>
                          <a:solidFill>
                            <a:srgbClr val="D60093"/>
                          </a:solidFill>
                        </a:ln>
                        <a:solidFill>
                          <a:srgbClr val="D60093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altLang="en-US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厘米</a:t>
                      </a:r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CN" altLang="en-US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厘米</a:t>
                      </a:r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3.9</a:t>
                      </a:r>
                      <a:r>
                        <a:rPr lang="zh-CN" altLang="en-US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米</a:t>
                      </a:r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</a:tr>
              <a:tr h="76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直径</a:t>
                      </a:r>
                      <a:r>
                        <a:rPr lang="zh-CN" altLang="en-US" sz="1800" b="1">
                          <a:ln>
                            <a:solidFill>
                              <a:srgbClr val="D60093"/>
                            </a:solidFill>
                          </a:ln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1" i="1">
                          <a:ln>
                            <a:solidFill>
                              <a:srgbClr val="D60093"/>
                            </a:solidFill>
                          </a:ln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altLang="en-US" sz="1800" b="1">
                          <a:ln>
                            <a:solidFill>
                              <a:srgbClr val="D60093"/>
                            </a:solidFill>
                          </a:ln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800" b="1">
                        <a:ln>
                          <a:solidFill>
                            <a:srgbClr val="D60093"/>
                          </a:solidFill>
                        </a:ln>
                        <a:solidFill>
                          <a:srgbClr val="D60093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en-US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米</a:t>
                      </a:r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</a:t>
                      </a:r>
                      <a:r>
                        <a:rPr lang="zh-CN" altLang="en-US" sz="1800" b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米</a:t>
                      </a:r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18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DFA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2124075" y="1412875"/>
            <a:ext cx="1164590" cy="5880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40</a:t>
            </a:r>
            <a:r>
              <a:rPr lang="zh-CN" altLang="en-US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  <a:endParaRPr lang="zh-CN" altLang="en-US" sz="22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8400" y="506095"/>
            <a:ext cx="686435" cy="5880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  <a:endParaRPr lang="zh-CN" altLang="en-US" sz="22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32045" y="1340485"/>
            <a:ext cx="1164590" cy="5880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</a:t>
            </a:r>
            <a:r>
              <a:rPr lang="zh-CN" altLang="en-US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  <a:endParaRPr lang="zh-CN" altLang="en-US" sz="22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00470" y="506095"/>
            <a:ext cx="1084580" cy="5880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0.12</a:t>
            </a:r>
            <a:r>
              <a:rPr lang="zh-CN" altLang="en-US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  <a:endParaRPr lang="zh-CN" altLang="en-US" sz="22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40015" y="1340485"/>
            <a:ext cx="925195" cy="5880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7.8</a:t>
            </a:r>
            <a:r>
              <a:rPr lang="zh-CN" altLang="en-US" sz="2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  <a:endParaRPr lang="zh-CN" altLang="en-US" sz="22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1" name="对象 6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772410" y="2997200"/>
          <a:ext cx="3509010" cy="1221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1167765" imgH="406400" progId="Equation.DSMT4">
                  <p:embed/>
                </p:oleObj>
              </mc:Choice>
              <mc:Fallback>
                <p:oleObj name="Equation" r:id="rId3" imgW="1167765" imgH="40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772410" y="2997200"/>
                        <a:ext cx="3509010" cy="1221740"/>
                      </a:xfrm>
                      <a:prstGeom prst="rect">
                        <a:avLst/>
                      </a:prstGeom>
                      <a:solidFill>
                        <a:srgbClr val="FFFF9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3644900"/>
            <a:ext cx="6654800" cy="1289685"/>
          </a:xfrm>
          <a:prstGeom prst="rect">
            <a:avLst/>
          </a:prstGeom>
        </p:spPr>
      </p:pic>
      <p:sp>
        <p:nvSpPr>
          <p:cNvPr id="5" name="椭圆 4"/>
          <p:cNvSpPr/>
          <p:nvPr>
            <p:custDataLst>
              <p:tags r:id="rId3"/>
            </p:custDataLst>
          </p:nvPr>
        </p:nvSpPr>
        <p:spPr bwMode="auto">
          <a:xfrm>
            <a:off x="2483515" y="2277093"/>
            <a:ext cx="3167743" cy="316774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714851" y="3752481"/>
            <a:ext cx="53712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i="1"/>
              <a:t>O</a:t>
            </a:r>
            <a:endParaRPr lang="zh-CN" altLang="en-US" sz="2000" i="1"/>
          </a:p>
        </p:txBody>
      </p:sp>
      <p:cxnSp>
        <p:nvCxnSpPr>
          <p:cNvPr id="18" name="直接连接符 17"/>
          <p:cNvCxnSpPr/>
          <p:nvPr>
            <p:custDataLst>
              <p:tags r:id="rId5"/>
            </p:custDataLst>
          </p:nvPr>
        </p:nvCxnSpPr>
        <p:spPr bwMode="auto">
          <a:xfrm>
            <a:off x="4088283" y="3860839"/>
            <a:ext cx="155195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4788340" y="3240232"/>
            <a:ext cx="537128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600" b="0" i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r</a:t>
            </a:r>
            <a:endParaRPr lang="en-US" altLang="zh-CN" sz="3600" b="0" i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8" name="直接连接符 27"/>
          <p:cNvCxnSpPr/>
          <p:nvPr>
            <p:custDataLst>
              <p:tags r:id="rId7"/>
            </p:custDataLst>
          </p:nvPr>
        </p:nvCxnSpPr>
        <p:spPr bwMode="auto">
          <a:xfrm flipH="1">
            <a:off x="3454122" y="2419300"/>
            <a:ext cx="1241448" cy="28766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椭圆 2"/>
          <p:cNvSpPr/>
          <p:nvPr>
            <p:custDataLst>
              <p:tags r:id="rId8"/>
            </p:custDataLst>
          </p:nvPr>
        </p:nvSpPr>
        <p:spPr bwMode="auto">
          <a:xfrm>
            <a:off x="4051057" y="3839613"/>
            <a:ext cx="45719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3732530" y="2991485"/>
            <a:ext cx="570230" cy="59817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0" i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d</a:t>
            </a:r>
            <a:endParaRPr lang="en-US" altLang="zh-CN" sz="3200" b="0" i="1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116840"/>
            <a:ext cx="88861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画一个直</a:t>
            </a:r>
            <a:r>
              <a:rPr lang="zh-CN" altLang="en-US" sz="28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径</a:t>
            </a:r>
            <a:r>
              <a:rPr lang="en-US" altLang="zh-CN" sz="28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6</a:t>
            </a:r>
            <a:r>
              <a:rPr lang="zh-CN" altLang="en-US" sz="28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厘米的圆，并在画出的圆中分别用</a:t>
            </a:r>
            <a:r>
              <a:rPr lang="en-US" altLang="zh-CN" sz="2800" b="1" i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O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2800" b="1" i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r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2800" b="1" i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d</a:t>
            </a:r>
            <a:r>
              <a:rPr lang="zh-CN" altLang="en-US" sz="28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标出圆心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、半径和直径</a:t>
            </a:r>
            <a:r>
              <a:rPr lang="zh-CN" altLang="en-US" sz="2800" b="1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宋体" panose="02010600030101010101" pitchFamily="2" charset="-122"/>
              </a:rPr>
              <a:t>。</a:t>
            </a:r>
            <a:endParaRPr lang="zh-CN" altLang="en-US" sz="2800" b="1" smtClean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8040" y="1124585"/>
            <a:ext cx="7646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定长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    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定点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   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旋转一周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6100" y="3789045"/>
            <a:ext cx="10922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lang="en-US" altLang="zh-CN" sz="44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cm</a:t>
            </a:r>
            <a:endParaRPr lang="en-US" altLang="zh-CN" sz="440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3" grpId="0"/>
      <p:bldP spid="23" grpId="0"/>
      <p:bldP spid="3" grpId="0" bldLvl="0" animBg="1"/>
      <p:bldP spid="31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 bwMode="auto">
          <a:xfrm>
            <a:off x="1117108" y="2030314"/>
            <a:ext cx="2277998" cy="2277998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0160" y="3025904"/>
            <a:ext cx="537128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400" b="1">
                <a:ln>
                  <a:solidFill>
                    <a:schemeClr val="tx1"/>
                  </a:solidFill>
                </a:ln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i="1"/>
              <a:t>O</a:t>
            </a:r>
            <a:endParaRPr lang="zh-CN" altLang="en-US" sz="2000" i="1"/>
          </a:p>
        </p:txBody>
      </p:sp>
      <p:sp>
        <p:nvSpPr>
          <p:cNvPr id="4" name="椭圆 3"/>
          <p:cNvSpPr/>
          <p:nvPr/>
        </p:nvSpPr>
        <p:spPr bwMode="auto">
          <a:xfrm>
            <a:off x="2244364" y="3153959"/>
            <a:ext cx="72000" cy="72000"/>
          </a:xfrm>
          <a:prstGeom prst="ellipse">
            <a:avLst/>
          </a:prstGeom>
          <a:solidFill>
            <a:srgbClr val="FF3399"/>
          </a:solidFill>
          <a:ln w="952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940" y="188595"/>
            <a:ext cx="765175" cy="151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圆角矩形标注 8"/>
          <p:cNvSpPr/>
          <p:nvPr/>
        </p:nvSpPr>
        <p:spPr bwMode="auto">
          <a:xfrm flipH="1">
            <a:off x="252095" y="116840"/>
            <a:ext cx="7624445" cy="843280"/>
          </a:xfrm>
          <a:prstGeom prst="wedgeRoundRectCallout">
            <a:avLst>
              <a:gd name="adj1" fmla="val -51365"/>
              <a:gd name="adj2" fmla="val 26581"/>
              <a:gd name="adj3" fmla="val 16667"/>
            </a:avLst>
          </a:prstGeom>
          <a:solidFill>
            <a:srgbClr val="FFFFCC"/>
          </a:solidFill>
          <a:ln>
            <a:solidFill>
              <a:srgbClr val="FF9966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圆是轴对称图形吗？ 它有多少条对称轴？</a:t>
            </a:r>
            <a:endParaRPr lang="zh-CN" altLang="en-US" sz="3200" b="1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 bwMode="auto">
          <a:xfrm>
            <a:off x="1373548" y="2097059"/>
            <a:ext cx="1768730" cy="21358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22" name="直接连接符 21"/>
          <p:cNvCxnSpPr/>
          <p:nvPr/>
        </p:nvCxnSpPr>
        <p:spPr bwMode="auto">
          <a:xfrm flipH="1">
            <a:off x="1733440" y="1888812"/>
            <a:ext cx="1139644" cy="25168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24" name="直接连接符 23"/>
          <p:cNvCxnSpPr/>
          <p:nvPr/>
        </p:nvCxnSpPr>
        <p:spPr bwMode="auto">
          <a:xfrm>
            <a:off x="832776" y="3189959"/>
            <a:ext cx="28466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26" name="直接连接符 25"/>
          <p:cNvCxnSpPr/>
          <p:nvPr/>
        </p:nvCxnSpPr>
        <p:spPr bwMode="auto">
          <a:xfrm flipV="1">
            <a:off x="1198288" y="2447357"/>
            <a:ext cx="2103120" cy="15544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30" name="直接连接符 29"/>
          <p:cNvCxnSpPr/>
          <p:nvPr/>
        </p:nvCxnSpPr>
        <p:spPr bwMode="auto">
          <a:xfrm flipH="1" flipV="1">
            <a:off x="2217132" y="1857329"/>
            <a:ext cx="139396" cy="2677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33" name="直接连接符 32"/>
          <p:cNvCxnSpPr/>
          <p:nvPr/>
        </p:nvCxnSpPr>
        <p:spPr bwMode="auto">
          <a:xfrm flipH="1" flipV="1">
            <a:off x="954448" y="2447357"/>
            <a:ext cx="2505557" cy="13940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4006215" y="2132965"/>
            <a:ext cx="4787900" cy="203009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DBEEF4"/>
                </a:solidFill>
              </a14:hiddenFill>
            </a:ext>
          </a:extLst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圆是轴对称图形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，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对称轴就是直径所在的</a:t>
            </a:r>
            <a:r>
              <a:rPr lang="zh-CN" altLang="en-US" sz="2800" b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直线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，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圆有</a:t>
            </a:r>
            <a:r>
              <a:rPr lang="zh-CN" altLang="en-US" sz="2800" b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无数条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对称轴。</a:t>
            </a:r>
            <a:r>
              <a:rPr lang="zh-CN" altLang="en-US" sz="2800">
                <a:ln>
                  <a:solidFill>
                    <a:sysClr val="windowText" lastClr="000000"/>
                  </a:solidFill>
                </a:ln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endParaRPr lang="zh-CN" altLang="en-US" sz="2800">
              <a:ln>
                <a:solidFill>
                  <a:sysClr val="windowText" lastClr="000000"/>
                </a:solidFill>
              </a:ln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汽车轮胎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560" y="116840"/>
            <a:ext cx="9144000" cy="518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 vol="62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9750" y="0"/>
            <a:ext cx="8068945" cy="38296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040" y="3717290"/>
            <a:ext cx="7715250" cy="165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Picture 2" descr="bg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95400"/>
            <a:ext cx="9144000" cy="3529013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隶书" panose="02010509060101010101" pitchFamily="49" charset="-122"/>
                <a:cs typeface="+mj-cs"/>
              </a:rPr>
              <a:t>在一切平面图形中</a:t>
            </a:r>
            <a:r>
              <a:rPr kumimoji="0" lang="en-US" altLang="zh-C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隶书" panose="02010509060101010101" pitchFamily="49" charset="-122"/>
                <a:cs typeface="+mj-cs"/>
              </a:rPr>
              <a:t>    </a:t>
            </a:r>
            <a:br>
              <a:rPr kumimoji="0" lang="en-US" altLang="zh-C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隶书" panose="02010509060101010101" pitchFamily="49" charset="-122"/>
                <a:cs typeface="+mj-cs"/>
              </a:rPr>
            </a:br>
            <a:r>
              <a:rPr kumimoji="0" lang="en-US" altLang="zh-C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隶书" panose="02010509060101010101" pitchFamily="49" charset="-122"/>
                <a:cs typeface="+mj-cs"/>
              </a:rPr>
              <a:t>                </a:t>
            </a:r>
            <a:r>
              <a:rPr kumimoji="0" lang="en-US" altLang="zh-CN" sz="72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隶书" panose="02010509060101010101" pitchFamily="49" charset="-122"/>
                <a:cs typeface="+mj-cs"/>
              </a:rPr>
              <a:t> </a:t>
            </a:r>
            <a:r>
              <a:rPr kumimoji="0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隶书" panose="02010509060101010101" pitchFamily="49" charset="-122"/>
                <a:cs typeface="+mj-cs"/>
              </a:rPr>
              <a:t>圆是最美的</a:t>
            </a:r>
            <a:br>
              <a:rPr kumimoji="0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方正大黑简体"/>
                <a:cs typeface="方正大黑简体"/>
              </a:rPr>
            </a:br>
            <a:br>
              <a: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1" charset="-122"/>
                <a:ea typeface="楷体_GB2312" pitchFamily="1" charset="-122"/>
                <a:cs typeface="+mj-cs"/>
              </a:rPr>
            </a:br>
            <a:r>
              <a: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1" charset="-122"/>
                <a:ea typeface="楷体_GB2312" pitchFamily="1" charset="-122"/>
                <a:cs typeface="+mj-cs"/>
              </a:rPr>
              <a:t>             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----</a:t>
            </a: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毕达哥拉斯（古希腊）</a:t>
            </a:r>
            <a:endParaRPr kumimoji="0" lang="zh-CN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476885"/>
            <a:ext cx="8470265" cy="536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581660"/>
            <a:ext cx="8418195" cy="4875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592455"/>
            <a:ext cx="8567420" cy="508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332740"/>
            <a:ext cx="7940675" cy="562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810" y="405130"/>
            <a:ext cx="7953375" cy="5298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88595"/>
            <a:ext cx="7011035" cy="6095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332740"/>
            <a:ext cx="7255510" cy="602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260985"/>
            <a:ext cx="7114540" cy="6115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5603" name="TextBox 1"/>
          <p:cNvSpPr/>
          <p:nvPr/>
        </p:nvSpPr>
        <p:spPr>
          <a:xfrm>
            <a:off x="2195830" y="1124585"/>
            <a:ext cx="5194935" cy="1445260"/>
          </a:xfrm>
          <a:prstGeom prst="rect">
            <a:avLst/>
          </a:prstGeom>
          <a:solidFill>
            <a:srgbClr val="EFFB8F"/>
          </a:solidFill>
          <a:ln w="9525">
            <a:noFill/>
          </a:ln>
        </p:spPr>
        <p:txBody>
          <a:bodyPr wrap="square" anchor="t" anchorCtr="0">
            <a:spAutoFit/>
          </a:bodyPr>
          <a:p>
            <a:pPr algn="ctr" hangingPunct="0"/>
            <a:r>
              <a:rPr lang="zh-CN" altLang="en-US" sz="88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华文新魏" panose="02010800040101010101" pitchFamily="2" charset="-122"/>
              </a:rPr>
              <a:t>圆</a:t>
            </a:r>
            <a:r>
              <a:rPr lang="zh-CN" altLang="en-US" sz="88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华文新魏" panose="02010800040101010101" pitchFamily="2" charset="-122"/>
              </a:rPr>
              <a:t>的认识</a:t>
            </a:r>
            <a:endParaRPr lang="zh-CN" altLang="en-US" sz="88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sym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9460"/>
          <a:stretch>
            <a:fillRect/>
          </a:stretch>
        </p:blipFill>
        <p:spPr>
          <a:xfrm>
            <a:off x="179705" y="2780665"/>
            <a:ext cx="8782685" cy="288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3827" y="44571"/>
            <a:ext cx="2854325" cy="920750"/>
            <a:chOff x="-110822" y="-949019"/>
            <a:chExt cx="2854325" cy="9207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22" y="-949019"/>
              <a:ext cx="2854325" cy="92075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93368" y="-804874"/>
              <a:ext cx="1679575" cy="56070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600" b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火眼金睛</a:t>
              </a:r>
              <a:endParaRPr lang="zh-CN" alt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95605" y="1078865"/>
            <a:ext cx="8585835" cy="38538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）在同一个圆内只可以画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100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条直径。 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		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      ） </a:t>
            </a:r>
            <a:endParaRPr lang="zh-CN" altLang="en-US" sz="2000" b="1">
              <a:solidFill>
                <a:schemeClr val="tx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）直径长度是半径的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倍。 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			       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      ） </a:t>
            </a:r>
            <a:endParaRPr lang="zh-CN" altLang="en-US" sz="2000" b="1">
              <a:solidFill>
                <a:schemeClr val="tx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（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3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）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任意一条直径都能分成两条半径，</a:t>
            </a:r>
            <a:endParaRPr lang="zh-CN" altLang="en-US" sz="2000" b="1">
              <a:solidFill>
                <a:schemeClr val="tx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  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任意两条半径能组成一条直径。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               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（      ）</a:t>
            </a:r>
            <a:endParaRPr lang="zh-CN" altLang="en-US" sz="2000" b="1">
              <a:solidFill>
                <a:schemeClr val="tx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4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）直径是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6cm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的圆与半径是</a:t>
            </a:r>
            <a:r>
              <a:rPr lang="en-US" altLang="zh-CN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3cm</a:t>
            </a:r>
            <a:r>
              <a:rPr lang="zh-CN" altLang="en-US" sz="2000" b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的圆一样大。</a:t>
            </a:r>
            <a:r>
              <a:rPr lang="en-US" altLang="zh-CN" sz="200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               </a:t>
            </a:r>
            <a:r>
              <a:rPr lang="zh-CN" altLang="en-US" sz="200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   </a:t>
            </a:r>
            <a:r>
              <a:rPr lang="en-US" altLang="zh-CN" sz="200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zh-CN" altLang="en-US" sz="200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00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CN" altLang="en-US" sz="200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）</a:t>
            </a:r>
            <a:endParaRPr lang="zh-CN" altLang="en-US" sz="2000">
              <a:ln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zh-CN" altLang="en-US" sz="2200">
              <a:ln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20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zh-CN" altLang="en-US" sz="2200">
              <a:ln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5603" name="TextBox 1"/>
          <p:cNvSpPr/>
          <p:nvPr/>
        </p:nvSpPr>
        <p:spPr>
          <a:xfrm>
            <a:off x="2195830" y="1124585"/>
            <a:ext cx="5194935" cy="1445260"/>
          </a:xfrm>
          <a:prstGeom prst="rect">
            <a:avLst/>
          </a:prstGeom>
          <a:solidFill>
            <a:srgbClr val="EFFB8F"/>
          </a:solidFill>
          <a:ln w="9525">
            <a:noFill/>
          </a:ln>
        </p:spPr>
        <p:txBody>
          <a:bodyPr wrap="square" anchor="t" anchorCtr="0">
            <a:spAutoFit/>
          </a:bodyPr>
          <a:p>
            <a:pPr algn="ctr" hangingPunct="0"/>
            <a:r>
              <a:rPr lang="zh-CN" altLang="en-US" sz="88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华文新魏" panose="02010800040101010101" pitchFamily="2" charset="-122"/>
              </a:rPr>
              <a:t>圆</a:t>
            </a:r>
            <a:r>
              <a:rPr lang="zh-CN" altLang="en-US" sz="88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华文新魏" panose="02010800040101010101" pitchFamily="2" charset="-122"/>
              </a:rPr>
              <a:t>的认识</a:t>
            </a:r>
            <a:endParaRPr lang="zh-CN" altLang="en-US" sz="88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sym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9460"/>
          <a:stretch>
            <a:fillRect/>
          </a:stretch>
        </p:blipFill>
        <p:spPr>
          <a:xfrm>
            <a:off x="179705" y="2780665"/>
            <a:ext cx="8782685" cy="2889885"/>
          </a:xfrm>
          <a:prstGeom prst="rect">
            <a:avLst/>
          </a:prstGeom>
        </p:spPr>
      </p:pic>
      <p:pic>
        <p:nvPicPr>
          <p:cNvPr id="2" name="周杰伦 - 告白气球 (KTV版伴奏) (V0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36460" y="573341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2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5560" y="44450"/>
            <a:ext cx="8956040" cy="9531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150000"/>
              </a:lnSpc>
              <a:defRPr sz="2200" b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268605" indent="-268605" algn="l">
              <a:lnSpc>
                <a:spcPct val="100000"/>
              </a:lnSpc>
            </a:pPr>
            <a:r>
              <a:rPr lang="en-US" altLang="zh-CN" sz="2800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lang="zh-CN" altLang="en-US" sz="2800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先量出右边圆的半径是多少毫米，再以点</a:t>
            </a:r>
            <a:r>
              <a:rPr lang="en-US" altLang="zh-CN" sz="2800" i="1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О</a:t>
            </a:r>
            <a:r>
              <a:rPr lang="zh-CN" altLang="en-US" sz="2800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为圆心在圆内画出两个大小不同的圆。</a:t>
            </a:r>
            <a:endParaRPr lang="zh-CN" altLang="en-US" sz="2800">
              <a:solidFill>
                <a:schemeClr val="tx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9"/>
          <a:stretch>
            <a:fillRect/>
          </a:stretch>
        </p:blipFill>
        <p:spPr bwMode="auto">
          <a:xfrm>
            <a:off x="5770246" y="931665"/>
            <a:ext cx="2030094" cy="2122488"/>
          </a:xfrm>
          <a:custGeom>
            <a:avLst/>
            <a:gdLst>
              <a:gd name="connsiteX0" fmla="*/ 306977 w 2030094"/>
              <a:gd name="connsiteY0" fmla="*/ 0 h 2122488"/>
              <a:gd name="connsiteX1" fmla="*/ 2030094 w 2030094"/>
              <a:gd name="connsiteY1" fmla="*/ 0 h 2122488"/>
              <a:gd name="connsiteX2" fmla="*/ 2030094 w 2030094"/>
              <a:gd name="connsiteY2" fmla="*/ 2122488 h 2122488"/>
              <a:gd name="connsiteX3" fmla="*/ 0 w 2030094"/>
              <a:gd name="connsiteY3" fmla="*/ 2122488 h 2122488"/>
              <a:gd name="connsiteX4" fmla="*/ 0 w 2030094"/>
              <a:gd name="connsiteY4" fmla="*/ 394154 h 2122488"/>
              <a:gd name="connsiteX5" fmla="*/ 306977 w 2030094"/>
              <a:gd name="connsiteY5" fmla="*/ 394154 h 212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0094" h="2122488">
                <a:moveTo>
                  <a:pt x="306977" y="0"/>
                </a:moveTo>
                <a:lnTo>
                  <a:pt x="2030094" y="0"/>
                </a:lnTo>
                <a:lnTo>
                  <a:pt x="2030094" y="2122488"/>
                </a:lnTo>
                <a:lnTo>
                  <a:pt x="0" y="2122488"/>
                </a:lnTo>
                <a:lnTo>
                  <a:pt x="0" y="394154"/>
                </a:lnTo>
                <a:lnTo>
                  <a:pt x="306977" y="39415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椭圆 14"/>
          <p:cNvSpPr/>
          <p:nvPr/>
        </p:nvSpPr>
        <p:spPr bwMode="auto">
          <a:xfrm>
            <a:off x="6083203" y="1340291"/>
            <a:ext cx="1404179" cy="1404179"/>
          </a:xfrm>
          <a:prstGeom prst="ellipse">
            <a:avLst/>
          </a:prstGeom>
          <a:noFill/>
          <a:ln w="28575" cap="flat" cmpd="sng" algn="ctr">
            <a:solidFill>
              <a:srgbClr val="E7122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 flipV="1">
            <a:off x="6790091" y="1353275"/>
            <a:ext cx="103559" cy="6396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7122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椭圆 19"/>
          <p:cNvSpPr/>
          <p:nvPr/>
        </p:nvSpPr>
        <p:spPr bwMode="auto">
          <a:xfrm>
            <a:off x="6272068" y="1519719"/>
            <a:ext cx="1038714" cy="1038714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 bwMode="auto">
          <a:xfrm flipH="1">
            <a:off x="6349841" y="2042775"/>
            <a:ext cx="411957" cy="25259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文本框 25"/>
          <p:cNvSpPr txBox="1"/>
          <p:nvPr/>
        </p:nvSpPr>
        <p:spPr>
          <a:xfrm>
            <a:off x="6383420" y="2061743"/>
            <a:ext cx="938077" cy="414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8605" indent="-268605" eaLnBrk="1" hangingPunct="1">
              <a:lnSpc>
                <a:spcPct val="150000"/>
              </a:lnSpc>
              <a:defRPr sz="2200" b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0" b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10mm</a:t>
            </a:r>
            <a:endParaRPr lang="zh-CN" altLang="en-US" sz="1400" b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61798" y="1491943"/>
            <a:ext cx="938077" cy="414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8605" indent="-268605" eaLnBrk="1" hangingPunct="1">
              <a:lnSpc>
                <a:spcPct val="150000"/>
              </a:lnSpc>
              <a:defRPr sz="2200" b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0" b="0">
                <a:ln>
                  <a:solidFill>
                    <a:srgbClr val="E71224"/>
                  </a:solidFill>
                </a:ln>
                <a:solidFill>
                  <a:srgbClr val="E71224"/>
                </a:solidFill>
              </a:rPr>
              <a:t>13mm</a:t>
            </a:r>
            <a:endParaRPr lang="zh-CN" altLang="en-US" sz="1400" b="0">
              <a:ln>
                <a:solidFill>
                  <a:srgbClr val="E71224"/>
                </a:solidFill>
              </a:ln>
              <a:solidFill>
                <a:srgbClr val="E71224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52050" y="1887745"/>
            <a:ext cx="938077" cy="414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8605" indent="-268605" eaLnBrk="1" hangingPunct="1">
              <a:lnSpc>
                <a:spcPct val="150000"/>
              </a:lnSpc>
              <a:defRPr sz="2200" b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0" b="0"/>
              <a:t>18mm</a:t>
            </a:r>
            <a:endParaRPr lang="zh-CN" altLang="en-US" sz="1400" b="0"/>
          </a:p>
        </p:txBody>
      </p:sp>
      <p:sp>
        <p:nvSpPr>
          <p:cNvPr id="2" name="文本框 1"/>
          <p:cNvSpPr txBox="1"/>
          <p:nvPr/>
        </p:nvSpPr>
        <p:spPr>
          <a:xfrm>
            <a:off x="2268220" y="3213100"/>
            <a:ext cx="1225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圆心</a:t>
            </a:r>
            <a:endParaRPr lang="zh-CN" altLang="zh-CN" sz="3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85205" y="3192145"/>
            <a:ext cx="1225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半径</a:t>
            </a:r>
            <a:endParaRPr lang="zh-CN" altLang="zh-CN" sz="3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1460" y="1110615"/>
            <a:ext cx="4867275" cy="1304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0" grpId="0" bldLvl="0" animBg="1"/>
      <p:bldP spid="26" grpId="0"/>
      <p:bldP spid="19" grpId="0"/>
      <p:bldP spid="14" grpId="0"/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060065" y="188595"/>
            <a:ext cx="25622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平面图形</a:t>
            </a:r>
            <a:endParaRPr lang="zh-CN" altLang="en-US" sz="44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8" name="图片 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11613" r="25221" b="49168"/>
          <a:stretch>
            <a:fillRect/>
          </a:stretch>
        </p:blipFill>
        <p:spPr bwMode="auto">
          <a:xfrm>
            <a:off x="107950" y="1196340"/>
            <a:ext cx="8906510" cy="364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70662"/>
          <p:cNvSpPr/>
          <p:nvPr/>
        </p:nvSpPr>
        <p:spPr>
          <a:xfrm>
            <a:off x="683895" y="2834005"/>
            <a:ext cx="1170940" cy="117094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</a:extLst>
        </p:spPr>
        <p:txBody>
          <a:bodyPr anchor="t" anchorCtr="0"/>
          <a:p>
            <a:endParaRPr lang="zh-CN" altLang="en-US"/>
          </a:p>
        </p:txBody>
      </p:sp>
      <p:sp>
        <p:nvSpPr>
          <p:cNvPr id="10" name="椭圆 70662"/>
          <p:cNvSpPr/>
          <p:nvPr>
            <p:custDataLst>
              <p:tags r:id="rId2"/>
            </p:custDataLst>
          </p:nvPr>
        </p:nvSpPr>
        <p:spPr>
          <a:xfrm>
            <a:off x="2938145" y="1844675"/>
            <a:ext cx="877570" cy="88646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</a:extLst>
        </p:spPr>
        <p:txBody>
          <a:bodyPr anchor="t" anchorCtr="0"/>
          <a:p>
            <a:endParaRPr lang="zh-CN" altLang="en-US"/>
          </a:p>
        </p:txBody>
      </p:sp>
      <p:sp>
        <p:nvSpPr>
          <p:cNvPr id="11" name="椭圆 70662"/>
          <p:cNvSpPr/>
          <p:nvPr>
            <p:custDataLst>
              <p:tags r:id="rId3"/>
            </p:custDataLst>
          </p:nvPr>
        </p:nvSpPr>
        <p:spPr>
          <a:xfrm>
            <a:off x="7606665" y="1337310"/>
            <a:ext cx="1089025" cy="1068705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</a:extLst>
        </p:spPr>
        <p:txBody>
          <a:bodyPr anchor="t" anchorCtr="0"/>
          <a:p>
            <a:endParaRPr lang="zh-CN" altLang="en-US"/>
          </a:p>
        </p:txBody>
      </p:sp>
      <p:sp>
        <p:nvSpPr>
          <p:cNvPr id="12" name="椭圆 70662"/>
          <p:cNvSpPr/>
          <p:nvPr>
            <p:custDataLst>
              <p:tags r:id="rId4"/>
            </p:custDataLst>
          </p:nvPr>
        </p:nvSpPr>
        <p:spPr>
          <a:xfrm>
            <a:off x="3077845" y="3429000"/>
            <a:ext cx="1353820" cy="1321435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</a:extLst>
        </p:spPr>
        <p:txBody>
          <a:bodyPr anchor="t" anchorCtr="0"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2226" name="Freeform 93"/>
          <p:cNvSpPr/>
          <p:nvPr/>
        </p:nvSpPr>
        <p:spPr>
          <a:xfrm>
            <a:off x="3430588" y="2671763"/>
            <a:ext cx="2592387" cy="41275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7" name="Freeform 94"/>
          <p:cNvSpPr/>
          <p:nvPr/>
        </p:nvSpPr>
        <p:spPr>
          <a:xfrm>
            <a:off x="3430588" y="2671763"/>
            <a:ext cx="2600325" cy="41275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8" name="Freeform 95"/>
          <p:cNvSpPr/>
          <p:nvPr/>
        </p:nvSpPr>
        <p:spPr>
          <a:xfrm>
            <a:off x="2835275" y="3765550"/>
            <a:ext cx="2359025" cy="4064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29" name="Freeform 96"/>
          <p:cNvSpPr/>
          <p:nvPr/>
        </p:nvSpPr>
        <p:spPr>
          <a:xfrm>
            <a:off x="2825750" y="3765550"/>
            <a:ext cx="2359025" cy="4064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0" name="Freeform 97"/>
          <p:cNvSpPr/>
          <p:nvPr/>
        </p:nvSpPr>
        <p:spPr>
          <a:xfrm>
            <a:off x="3443288" y="4584700"/>
            <a:ext cx="1481137" cy="573088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1" name="Freeform 98"/>
          <p:cNvSpPr/>
          <p:nvPr/>
        </p:nvSpPr>
        <p:spPr>
          <a:xfrm>
            <a:off x="3430588" y="4584700"/>
            <a:ext cx="1481137" cy="57308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2" name="Freeform 100"/>
          <p:cNvSpPr/>
          <p:nvPr/>
        </p:nvSpPr>
        <p:spPr>
          <a:xfrm>
            <a:off x="2825750" y="2671763"/>
            <a:ext cx="3205163" cy="1500187"/>
          </a:xfrm>
          <a:solidFill>
            <a:srgbClr val="57907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3" name="Freeform 102"/>
          <p:cNvSpPr/>
          <p:nvPr/>
        </p:nvSpPr>
        <p:spPr>
          <a:xfrm>
            <a:off x="2825750" y="2671763"/>
            <a:ext cx="3197225" cy="9429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4" name="Freeform 104"/>
          <p:cNvSpPr/>
          <p:nvPr/>
        </p:nvSpPr>
        <p:spPr>
          <a:xfrm>
            <a:off x="2825750" y="3230563"/>
            <a:ext cx="3205163" cy="941387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5" name="Freeform 105"/>
          <p:cNvSpPr/>
          <p:nvPr/>
        </p:nvSpPr>
        <p:spPr>
          <a:xfrm>
            <a:off x="2762250" y="3359150"/>
            <a:ext cx="31750" cy="160338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6" name="Freeform 106"/>
          <p:cNvSpPr>
            <a:spLocks noEditPoints="1"/>
          </p:cNvSpPr>
          <p:nvPr/>
        </p:nvSpPr>
        <p:spPr>
          <a:xfrm>
            <a:off x="2857500" y="3344863"/>
            <a:ext cx="73025" cy="1587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7" name="Freeform 107"/>
          <p:cNvSpPr/>
          <p:nvPr/>
        </p:nvSpPr>
        <p:spPr>
          <a:xfrm>
            <a:off x="2770188" y="3503613"/>
            <a:ext cx="47625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8" name="任意多边形 38"/>
          <p:cNvSpPr/>
          <p:nvPr/>
        </p:nvSpPr>
        <p:spPr>
          <a:xfrm>
            <a:off x="2347913" y="2887663"/>
            <a:ext cx="754062" cy="490537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39" name="Freeform 110"/>
          <p:cNvSpPr/>
          <p:nvPr/>
        </p:nvSpPr>
        <p:spPr>
          <a:xfrm>
            <a:off x="2865438" y="2960688"/>
            <a:ext cx="88900" cy="66675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0" name="Freeform 111"/>
          <p:cNvSpPr/>
          <p:nvPr/>
        </p:nvSpPr>
        <p:spPr>
          <a:xfrm>
            <a:off x="2882900" y="3013075"/>
            <a:ext cx="7938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1" name="Freeform 112"/>
          <p:cNvSpPr/>
          <p:nvPr/>
        </p:nvSpPr>
        <p:spPr>
          <a:xfrm>
            <a:off x="2898775" y="3013075"/>
            <a:ext cx="23813" cy="49213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2" name="Freeform 113"/>
          <p:cNvSpPr/>
          <p:nvPr/>
        </p:nvSpPr>
        <p:spPr>
          <a:xfrm>
            <a:off x="2922588" y="2997200"/>
            <a:ext cx="31750" cy="444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3" name="Freeform 114"/>
          <p:cNvSpPr/>
          <p:nvPr/>
        </p:nvSpPr>
        <p:spPr>
          <a:xfrm>
            <a:off x="2938463" y="2974975"/>
            <a:ext cx="39687" cy="3810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4" name="Freeform 115"/>
          <p:cNvSpPr/>
          <p:nvPr/>
        </p:nvSpPr>
        <p:spPr>
          <a:xfrm>
            <a:off x="2728913" y="3027363"/>
            <a:ext cx="322262" cy="231775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5" name="Freeform 116"/>
          <p:cNvSpPr/>
          <p:nvPr/>
        </p:nvSpPr>
        <p:spPr>
          <a:xfrm>
            <a:off x="5853113" y="2570163"/>
            <a:ext cx="73025" cy="1460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6" name="Freeform 117"/>
          <p:cNvSpPr/>
          <p:nvPr/>
        </p:nvSpPr>
        <p:spPr>
          <a:xfrm>
            <a:off x="5765800" y="2576513"/>
            <a:ext cx="47625" cy="160337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7" name="Freeform 118"/>
          <p:cNvSpPr/>
          <p:nvPr/>
        </p:nvSpPr>
        <p:spPr>
          <a:xfrm>
            <a:off x="5886450" y="2700338"/>
            <a:ext cx="39688" cy="44450"/>
          </a:xfrm>
          <a:solidFill>
            <a:srgbClr val="7D423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8" name="任意多边形 37"/>
          <p:cNvSpPr/>
          <p:nvPr/>
        </p:nvSpPr>
        <p:spPr>
          <a:xfrm>
            <a:off x="5467350" y="2159000"/>
            <a:ext cx="760413" cy="441325"/>
          </a:xfrm>
          <a:solidFill>
            <a:srgbClr val="FFC1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49" name="Freeform 121"/>
          <p:cNvSpPr/>
          <p:nvPr/>
        </p:nvSpPr>
        <p:spPr>
          <a:xfrm>
            <a:off x="5572125" y="2279650"/>
            <a:ext cx="306388" cy="217488"/>
          </a:xfr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0" name="Freeform 122"/>
          <p:cNvSpPr/>
          <p:nvPr/>
        </p:nvSpPr>
        <p:spPr>
          <a:xfrm>
            <a:off x="5588000" y="2244725"/>
            <a:ext cx="112713" cy="57150"/>
          </a:xfrm>
          <a:solidFill>
            <a:srgbClr val="67371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1" name="Freeform 123"/>
          <p:cNvSpPr/>
          <p:nvPr/>
        </p:nvSpPr>
        <p:spPr>
          <a:xfrm>
            <a:off x="3703638" y="1641475"/>
            <a:ext cx="1481137" cy="723900"/>
          </a:xfrm>
          <a:solidFill>
            <a:srgbClr val="00582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2" name="Freeform 124"/>
          <p:cNvSpPr/>
          <p:nvPr/>
        </p:nvSpPr>
        <p:spPr>
          <a:xfrm>
            <a:off x="3703638" y="1649413"/>
            <a:ext cx="1481137" cy="723900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3" name="Freeform 126"/>
          <p:cNvSpPr/>
          <p:nvPr/>
        </p:nvSpPr>
        <p:spPr>
          <a:xfrm>
            <a:off x="3421063" y="1974850"/>
            <a:ext cx="1771650" cy="1109663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4" name="Freeform 129"/>
          <p:cNvSpPr/>
          <p:nvPr/>
        </p:nvSpPr>
        <p:spPr>
          <a:xfrm>
            <a:off x="3430588" y="2555875"/>
            <a:ext cx="1762125" cy="528638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5" name="Freeform 131"/>
          <p:cNvSpPr/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6" name="Freeform 133"/>
          <p:cNvSpPr>
            <a:spLocks noEditPoints="1"/>
          </p:cNvSpPr>
          <p:nvPr/>
        </p:nvSpPr>
        <p:spPr>
          <a:xfrm>
            <a:off x="3421063" y="3765550"/>
            <a:ext cx="1771650" cy="1108075"/>
          </a:xfr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7" name="任意多边形 163"/>
          <p:cNvSpPr/>
          <p:nvPr/>
        </p:nvSpPr>
        <p:spPr>
          <a:xfrm rot="20640000">
            <a:off x="2667000" y="3087688"/>
            <a:ext cx="3522663" cy="66833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8" name="任意多边形 167"/>
          <p:cNvSpPr/>
          <p:nvPr/>
        </p:nvSpPr>
        <p:spPr>
          <a:xfrm rot="20700000">
            <a:off x="3303588" y="2192338"/>
            <a:ext cx="2008187" cy="674687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2259" name="任意多边形 171"/>
          <p:cNvSpPr/>
          <p:nvPr/>
        </p:nvSpPr>
        <p:spPr>
          <a:xfrm rot="20820000">
            <a:off x="3330575" y="3949700"/>
            <a:ext cx="1979613" cy="739775"/>
          </a:xfrm>
          <a:solidFill>
            <a:srgbClr val="00BC55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0727" name="椭圆 70662"/>
          <p:cNvSpPr/>
          <p:nvPr>
            <p:custDataLst>
              <p:tags r:id="rId1"/>
            </p:custDataLst>
          </p:nvPr>
        </p:nvSpPr>
        <p:spPr>
          <a:xfrm>
            <a:off x="6228080" y="1052195"/>
            <a:ext cx="1861185" cy="1861185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</a:extLst>
        </p:spPr>
        <p:txBody>
          <a:bodyPr anchor="t" anchorCtr="0"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043940" y="1124585"/>
            <a:ext cx="2879090" cy="3282315"/>
            <a:chOff x="1757" y="1364"/>
            <a:chExt cx="4534" cy="5169"/>
          </a:xfrm>
        </p:grpSpPr>
        <p:grpSp>
          <p:nvGrpSpPr>
            <p:cNvPr id="2" name="组合 1"/>
            <p:cNvGrpSpPr/>
            <p:nvPr/>
          </p:nvGrpSpPr>
          <p:grpSpPr>
            <a:xfrm>
              <a:off x="1757" y="1364"/>
              <a:ext cx="4535" cy="3089"/>
              <a:chOff x="2097" y="858"/>
              <a:chExt cx="4535" cy="3089"/>
            </a:xfrm>
          </p:grpSpPr>
          <p:sp>
            <p:nvSpPr>
              <p:cNvPr id="30722" name="矩形 70657"/>
              <p:cNvSpPr/>
              <p:nvPr>
                <p:custDataLst>
                  <p:tags r:id="rId2"/>
                </p:custDataLst>
              </p:nvPr>
            </p:nvSpPr>
            <p:spPr>
              <a:xfrm>
                <a:off x="2097" y="1038"/>
                <a:ext cx="1800" cy="960"/>
              </a:xfrm>
              <a:prstGeom prst="rect">
                <a:avLst/>
              </a:prstGeom>
              <a:noFill/>
              <a:ln w="38100" cap="flat" cmpd="sng">
                <a:solidFill>
                  <a:srgbClr val="FF0066"/>
                </a:solidFill>
                <a:prstDash val="solid"/>
                <a:miter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</a:extLst>
            </p:spPr>
            <p:txBody>
              <a:bodyPr anchor="t" anchorCtr="0"/>
              <a:p>
                <a:endParaRPr lang="zh-CN" altLang="en-US"/>
              </a:p>
            </p:txBody>
          </p:sp>
          <p:sp>
            <p:nvSpPr>
              <p:cNvPr id="30723" name="矩形 70658"/>
              <p:cNvSpPr/>
              <p:nvPr>
                <p:custDataLst>
                  <p:tags r:id="rId3"/>
                </p:custDataLst>
              </p:nvPr>
            </p:nvSpPr>
            <p:spPr>
              <a:xfrm>
                <a:off x="5045" y="858"/>
                <a:ext cx="1320" cy="1320"/>
              </a:xfrm>
              <a:prstGeom prst="rect">
                <a:avLst/>
              </a:prstGeom>
              <a:solidFill>
                <a:schemeClr val="bg1"/>
              </a:solidFill>
              <a:ln w="38100" cap="flat" cmpd="sng">
                <a:solidFill>
                  <a:srgbClr val="FF0066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/>
              </a:p>
            </p:txBody>
          </p:sp>
          <p:sp>
            <p:nvSpPr>
              <p:cNvPr id="30724" name="等腰三角形 70659"/>
              <p:cNvSpPr/>
              <p:nvPr>
                <p:custDataLst>
                  <p:tags r:id="rId4"/>
                </p:custDataLst>
              </p:nvPr>
            </p:nvSpPr>
            <p:spPr>
              <a:xfrm>
                <a:off x="2217" y="2597"/>
                <a:ext cx="1560" cy="1350"/>
              </a:xfrm>
              <a:prstGeom prst="triangle">
                <a:avLst>
                  <a:gd name="adj" fmla="val 50000"/>
                </a:avLst>
              </a:prstGeom>
              <a:noFill/>
              <a:ln w="38100" cap="flat" cmpd="sng">
                <a:solidFill>
                  <a:srgbClr val="FF0066"/>
                </a:solidFill>
                <a:prstDash val="solid"/>
                <a:miter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CFFCC"/>
                    </a:solidFill>
                  </a14:hiddenFill>
                </a:ext>
              </a:extLst>
            </p:spPr>
            <p:txBody>
              <a:bodyPr anchor="t" anchorCtr="0"/>
              <a:p>
                <a:endParaRPr lang="zh-CN" altLang="en-US"/>
              </a:p>
            </p:txBody>
          </p:sp>
          <p:sp>
            <p:nvSpPr>
              <p:cNvPr id="30726" name="平行四边形 70661"/>
              <p:cNvSpPr/>
              <p:nvPr>
                <p:custDataLst>
                  <p:tags r:id="rId5"/>
                </p:custDataLst>
              </p:nvPr>
            </p:nvSpPr>
            <p:spPr>
              <a:xfrm>
                <a:off x="4592" y="2792"/>
                <a:ext cx="2040" cy="1155"/>
              </a:xfrm>
              <a:prstGeom prst="parallelogram">
                <a:avLst>
                  <a:gd name="adj" fmla="val 44155"/>
                </a:avLst>
              </a:prstGeom>
              <a:solidFill>
                <a:schemeClr val="bg1"/>
              </a:solidFill>
              <a:ln w="38100" cap="flat" cmpd="sng">
                <a:solidFill>
                  <a:srgbClr val="FF0066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/>
              </a:p>
            </p:txBody>
          </p:sp>
        </p:grpSp>
        <p:sp>
          <p:nvSpPr>
            <p:cNvPr id="3" name="梯形 2"/>
            <p:cNvSpPr/>
            <p:nvPr/>
          </p:nvSpPr>
          <p:spPr>
            <a:xfrm>
              <a:off x="1877" y="5173"/>
              <a:ext cx="1814" cy="1361"/>
            </a:xfrm>
            <a:prstGeom prst="trapezoid">
              <a:avLst/>
            </a:prstGeom>
            <a:noFill/>
            <a:ln w="38100">
              <a:solidFill>
                <a:srgbClr val="FF076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619885" y="116205"/>
            <a:ext cx="6060440" cy="935355"/>
            <a:chOff x="2551" y="183"/>
            <a:chExt cx="9544" cy="1473"/>
          </a:xfrm>
        </p:grpSpPr>
        <p:sp>
          <p:nvSpPr>
            <p:cNvPr id="5" name="左大括号 4"/>
            <p:cNvSpPr/>
            <p:nvPr/>
          </p:nvSpPr>
          <p:spPr>
            <a:xfrm rot="5400000">
              <a:off x="7040" y="-3399"/>
              <a:ext cx="567" cy="9545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" y="183"/>
              <a:ext cx="35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平面图形</a:t>
              </a:r>
              <a:endPara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633345" y="3356610"/>
            <a:ext cx="11468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线段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07310" y="4352290"/>
            <a:ext cx="11468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顶点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83935" y="3280410"/>
            <a:ext cx="11468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曲线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84570" y="4292600"/>
            <a:ext cx="215201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没有顶点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3851910" y="3644900"/>
            <a:ext cx="2016125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>
            <p:custDataLst>
              <p:tags r:id="rId6"/>
            </p:custDataLst>
          </p:nvPr>
        </p:nvCxnSpPr>
        <p:spPr>
          <a:xfrm>
            <a:off x="3851910" y="4752975"/>
            <a:ext cx="2016125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9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621030"/>
            <a:ext cx="3168650" cy="3827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30" y="405130"/>
            <a:ext cx="2825750" cy="4023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935" y="621030"/>
            <a:ext cx="3004820" cy="3781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6451" r="26013" b="8396"/>
          <a:stretch>
            <a:fillRect/>
          </a:stretch>
        </p:blipFill>
        <p:spPr>
          <a:xfrm flipH="1">
            <a:off x="3060065" y="116840"/>
            <a:ext cx="2583180" cy="4233545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228080" y="692785"/>
            <a:ext cx="1568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圆规</a:t>
            </a:r>
            <a:endParaRPr lang="zh-CN" altLang="en-US" sz="4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003800" y="3485515"/>
            <a:ext cx="3037205" cy="802640"/>
            <a:chOff x="7880" y="5489"/>
            <a:chExt cx="4783" cy="1264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8591" y="5489"/>
              <a:ext cx="4072" cy="116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eaLnBrk="1" hangingPunct="1">
                <a:lnSpc>
                  <a:spcPct val="150000"/>
                </a:lnSpc>
                <a:defRPr sz="2400" b="1">
                  <a:ln>
                    <a:solidFill>
                      <a:schemeClr val="tx1"/>
                    </a:solidFill>
                  </a:ln>
                  <a:latin typeface="+mj-lt"/>
                </a:defRPr>
              </a:lvl1pPr>
            </a:lstStyle>
            <a:p>
              <a:r>
                <a:rPr lang="zh-CN" altLang="en-US" sz="2800">
                  <a:ln>
                    <a:solidFill>
                      <a:srgbClr val="FF3399"/>
                    </a:solidFill>
                  </a:ln>
                  <a:solidFill>
                    <a:srgbClr val="FF3399"/>
                  </a:solidFill>
                </a:rPr>
                <a:t>装铅笔尖的脚</a:t>
              </a:r>
              <a:endParaRPr lang="zh-CN" altLang="en-US" sz="2800">
                <a:ln>
                  <a:solidFill>
                    <a:srgbClr val="FF3399"/>
                  </a:solidFill>
                </a:ln>
                <a:solidFill>
                  <a:srgbClr val="FF3399"/>
                </a:solidFill>
              </a:endParaRPr>
            </a:p>
          </p:txBody>
        </p:sp>
        <p:sp>
          <p:nvSpPr>
            <p:cNvPr id="5" name="任意多边形: 形状 4"/>
            <p:cNvSpPr/>
            <p:nvPr>
              <p:custDataLst>
                <p:tags r:id="rId4"/>
              </p:custDataLst>
            </p:nvPr>
          </p:nvSpPr>
          <p:spPr>
            <a:xfrm flipV="1">
              <a:off x="7880" y="6413"/>
              <a:ext cx="711" cy="341"/>
            </a:xfrm>
            <a:custGeom>
              <a:avLst/>
              <a:gdLst>
                <a:gd name="connsiteX0" fmla="*/ 594360 w 594360"/>
                <a:gd name="connsiteY0" fmla="*/ 243840 h 243840"/>
                <a:gd name="connsiteX1" fmla="*/ 0 w 594360"/>
                <a:gd name="connsiteY1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360" h="243840">
                  <a:moveTo>
                    <a:pt x="594360" y="24384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rgbClr val="FF3399"/>
                  </a:solidFill>
                </a:ln>
                <a:solidFill>
                  <a:srgbClr val="FF3399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9750" y="3357245"/>
            <a:ext cx="2754630" cy="865505"/>
            <a:chOff x="850" y="5287"/>
            <a:chExt cx="4338" cy="1363"/>
          </a:xfrm>
        </p:grpSpPr>
        <p:sp>
          <p:nvSpPr>
            <p:cNvPr id="6" name="任意多边形: 形状 4"/>
            <p:cNvSpPr/>
            <p:nvPr>
              <p:custDataLst>
                <p:tags r:id="rId5"/>
              </p:custDataLst>
            </p:nvPr>
          </p:nvSpPr>
          <p:spPr>
            <a:xfrm>
              <a:off x="4252" y="6266"/>
              <a:ext cx="936" cy="384"/>
            </a:xfrm>
            <a:custGeom>
              <a:avLst/>
              <a:gdLst>
                <a:gd name="connsiteX0" fmla="*/ 594360 w 594360"/>
                <a:gd name="connsiteY0" fmla="*/ 243840 h 243840"/>
                <a:gd name="connsiteX1" fmla="*/ 0 w 594360"/>
                <a:gd name="connsiteY1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360" h="243840">
                  <a:moveTo>
                    <a:pt x="594360" y="24384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rgbClr val="FF3399"/>
                  </a:solidFill>
                </a:ln>
                <a:solidFill>
                  <a:srgbClr val="FF3399"/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850" y="5287"/>
              <a:ext cx="3956" cy="116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eaLnBrk="1" hangingPunct="1">
                <a:lnSpc>
                  <a:spcPct val="150000"/>
                </a:lnSpc>
                <a:defRPr sz="2400" b="1">
                  <a:ln>
                    <a:solidFill>
                      <a:schemeClr val="tx1"/>
                    </a:solidFill>
                  </a:ln>
                  <a:latin typeface="+mj-lt"/>
                </a:defRPr>
              </a:lvl1pPr>
            </a:lstStyle>
            <a:p>
              <a:r>
                <a:rPr lang="zh-CN" altLang="en-US" sz="2800">
                  <a:ln>
                    <a:solidFill>
                      <a:srgbClr val="FF3399"/>
                    </a:solidFill>
                  </a:ln>
                  <a:solidFill>
                    <a:srgbClr val="FF3399"/>
                  </a:solidFill>
                </a:rPr>
                <a:t>带有针尖的脚</a:t>
              </a:r>
              <a:endParaRPr lang="zh-CN" altLang="en-US" sz="2800">
                <a:ln>
                  <a:solidFill>
                    <a:srgbClr val="FF3399"/>
                  </a:solidFill>
                </a:ln>
                <a:solidFill>
                  <a:srgbClr val="FF339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07315" y="44450"/>
            <a:ext cx="892619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400" b="1">
                <a:ln>
                  <a:solidFill>
                    <a:schemeClr val="tx1"/>
                  </a:solidFill>
                </a:ln>
                <a:latin typeface="+mj-lt"/>
              </a:rPr>
              <a:t>        </a:t>
            </a:r>
            <a:r>
              <a:rPr lang="zh-CN" altLang="en-US" sz="2800" b="1">
                <a:ln>
                  <a:solidFill>
                    <a:schemeClr val="tx1"/>
                  </a:solidFill>
                </a:ln>
                <a:latin typeface="+mj-lt"/>
              </a:rPr>
              <a:t>你也能用圆规画一个圆吗？ 先试着画一画， 再和同学说说用圆规画圆时要注意什么。</a:t>
            </a:r>
            <a:endParaRPr lang="zh-CN" altLang="en-US" sz="2800" b="1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lum bright="12000" contrast="18000"/>
          </a:blip>
          <a:srcRect t="21845"/>
          <a:stretch>
            <a:fillRect/>
          </a:stretch>
        </p:blipFill>
        <p:spPr>
          <a:xfrm>
            <a:off x="1043305" y="1557020"/>
            <a:ext cx="6231890" cy="4121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画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275" y="191135"/>
            <a:ext cx="9030970" cy="518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581*3550*1059*10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TABLE_BEAUTIFY" val="smartTable{a3f9bf11-8778-4b97-b859-82e2de8402a1}"/>
  <p:tag name="TABLE_ENDDRAG_ORIGIN_RECT" val="663*119"/>
  <p:tag name="TABLE_ENDDRAG_RECT" val="31*31*663*119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PP_MARK_KEY" val="1e815919-7e91-4eb7-a346-1fd7c821a84d"/>
  <p:tag name="COMMONDATA" val="eyJoZGlkIjoiNWIxNjUwMDljMjg2ZDA5ZTc2YjI1ZjUzZjk0MmQxMWU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924</Words>
  <Application>WPS 演示</Application>
  <PresentationFormat>在屏幕上显示</PresentationFormat>
  <Paragraphs>160</Paragraphs>
  <Slides>43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64" baseType="lpstr">
      <vt:lpstr>Arial</vt:lpstr>
      <vt:lpstr>宋体</vt:lpstr>
      <vt:lpstr>Wingdings</vt:lpstr>
      <vt:lpstr>华文新魏</vt:lpstr>
      <vt:lpstr>Calibri</vt:lpstr>
      <vt:lpstr>华文楷体</vt:lpstr>
      <vt:lpstr>Candara</vt:lpstr>
      <vt:lpstr>楷体</vt:lpstr>
      <vt:lpstr>Malgun Gothic</vt:lpstr>
      <vt:lpstr>微软雅黑</vt:lpstr>
      <vt:lpstr>黑体</vt:lpstr>
      <vt:lpstr>Arial Unicode MS</vt:lpstr>
      <vt:lpstr>Times New Roman</vt:lpstr>
      <vt:lpstr>隶书</vt:lpstr>
      <vt:lpstr>方正大黑简体</vt:lpstr>
      <vt:lpstr>楷体_GB2312</vt:lpstr>
      <vt:lpstr>新宋体</vt:lpstr>
      <vt:lpstr>Office 主题</vt:lpstr>
      <vt:lpstr>Office 主题​​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在一切平面图形中                      圆是最美的                ----毕达哥拉斯（古希腊）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Administrator</cp:lastModifiedBy>
  <cp:revision>193</cp:revision>
  <dcterms:created xsi:type="dcterms:W3CDTF">2015-11-02T05:03:00Z</dcterms:created>
  <dcterms:modified xsi:type="dcterms:W3CDTF">2023-05-17T03:26:18Z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823F0ECBB0324CCEB82893E0B4279D68_13</vt:lpwstr>
  </property>
</Properties>
</file>