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3" r:id="rId3"/>
    <p:sldId id="373" r:id="rId5"/>
    <p:sldId id="262" r:id="rId6"/>
    <p:sldId id="302" r:id="rId7"/>
    <p:sldId id="371" r:id="rId8"/>
    <p:sldId id="411" r:id="rId9"/>
    <p:sldId id="261" r:id="rId10"/>
    <p:sldId id="265" r:id="rId11"/>
    <p:sldId id="356" r:id="rId12"/>
    <p:sldId id="287" r:id="rId13"/>
    <p:sldId id="358" r:id="rId14"/>
    <p:sldId id="267" r:id="rId15"/>
    <p:sldId id="268" r:id="rId16"/>
    <p:sldId id="409" r:id="rId17"/>
    <p:sldId id="413" r:id="rId18"/>
    <p:sldId id="362" r:id="rId19"/>
    <p:sldId id="363" r:id="rId20"/>
    <p:sldId id="364" r:id="rId21"/>
    <p:sldId id="365" r:id="rId22"/>
    <p:sldId id="366" r:id="rId23"/>
    <p:sldId id="288" r:id="rId24"/>
    <p:sldId id="367" r:id="rId25"/>
    <p:sldId id="284" r:id="rId26"/>
    <p:sldId id="369" r:id="rId27"/>
    <p:sldId id="283" r:id="rId28"/>
    <p:sldId id="370" r:id="rId29"/>
    <p:sldId id="372" r:id="rId30"/>
    <p:sldId id="440" r:id="rId31"/>
    <p:sldId id="275" r:id="rId3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新霞" initials="孙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108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8T14:56:47.66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85BF8-FA92-427C-8F0F-5FA0ECA305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EF1EC-443D-4C81-B2F7-3E04AAF572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6963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963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fld id="{5B8DBB9F-C1B9-4F23-B324-05642045A8E1}" type="slidenum">
              <a:rPr lang="ko-KR" altLang="en-US" smtClean="0"/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hdphoto3.wdp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microsoft.com/office/2007/relationships/hdphoto" Target="../media/hdphoto5.wdp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Relationship Id="rId3" Type="http://schemas.openxmlformats.org/officeDocument/2006/relationships/image" Target="../media/image39.png"/><Relationship Id="rId2" Type="http://schemas.microsoft.com/office/2007/relationships/hdphoto" Target="../media/hdphoto4.wdp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82320" y="681355"/>
            <a:ext cx="5849678" cy="25853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 smtClean="0">
                <a:solidFill>
                  <a:srgbClr val="42B9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欢迎进入</a:t>
            </a:r>
            <a:endParaRPr lang="en-US" altLang="zh-CN" sz="5400" b="1" dirty="0">
              <a:solidFill>
                <a:srgbClr val="42B9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 smtClean="0">
                <a:solidFill>
                  <a:srgbClr val="42B9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语文课堂</a:t>
            </a:r>
            <a:endParaRPr lang="zh-CN" altLang="zh-CN" sz="5400" b="1" dirty="0">
              <a:solidFill>
                <a:srgbClr val="42B9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爱奇艺2018042223154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245" y="-1905"/>
            <a:ext cx="12174855" cy="67278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424160" y="3442970"/>
            <a:ext cx="14935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..</a:t>
            </a:r>
            <a:endParaRPr lang="zh-CN" altLang="en-US" sz="10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99200" y="4545330"/>
            <a:ext cx="14935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..</a:t>
            </a:r>
            <a:endParaRPr lang="zh-CN" altLang="en-US" sz="10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3" descr="C:\Documents and Settings\Administrator\桌面\97.jpg"/>
          <p:cNvPicPr>
            <a:picLocks noChangeAspect="1"/>
          </p:cNvPicPr>
          <p:nvPr/>
        </p:nvPicPr>
        <p:blipFill>
          <a:blip r:embed="rId1"/>
          <a:srcRect t="17453" r="3561" b="45810"/>
          <a:stretch>
            <a:fillRect/>
          </a:stretch>
        </p:blipFill>
        <p:spPr>
          <a:xfrm>
            <a:off x="766445" y="419100"/>
            <a:ext cx="11219815" cy="620903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8458200" y="5638800"/>
            <a:ext cx="338328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6522720" y="6629400"/>
            <a:ext cx="388620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lstStyle/>
          <a:p>
            <a:pPr eaLnBrk="1" hangingPunct="1"/>
            <a:endParaRPr lang="zh-CN" altLang="en-US" dirty="0"/>
          </a:p>
        </p:txBody>
      </p:sp>
      <p:sp>
        <p:nvSpPr>
          <p:cNvPr id="20482" name="Rectangle 3"/>
          <p:cNvSpPr>
            <a:spLocks noGrp="1"/>
          </p:cNvSpPr>
          <p:nvPr>
            <p:ph idx="1"/>
          </p:nvPr>
        </p:nvSpPr>
        <p:spPr>
          <a:xfrm>
            <a:off x="2727960" y="5561330"/>
            <a:ext cx="7627620" cy="1296670"/>
          </a:xfrm>
        </p:spPr>
        <p:txBody>
          <a:bodyPr wrap="square" lIns="91440" tIns="45720" rIns="91440" bIns="45720" anchor="t"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掰玉米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2555"/>
            <a:ext cx="7583805" cy="488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lstStyle/>
          <a:p>
            <a:pPr eaLnBrk="1" hangingPunct="1"/>
            <a:endParaRPr lang="zh-CN" altLang="en-US" dirty="0"/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410210" y="5027295"/>
            <a:ext cx="6791325" cy="836295"/>
          </a:xfrm>
        </p:spPr>
        <p:txBody>
          <a:bodyPr wrap="square" lIns="91440" tIns="45720" rIns="91440" bIns="45720" anchor="t">
            <a:noAutofit/>
          </a:bodyPr>
          <a:lstStyle/>
          <a:p>
            <a:pPr algn="ctr" eaLnBrk="1" hangingPunct="1">
              <a:buNone/>
            </a:pPr>
            <a:r>
              <a:rPr lang="zh-CN" altLang="en-US" sz="6500" b="1" dirty="0">
                <a:latin typeface="楷体" panose="02010609060101010101" pitchFamily="49" charset="-122"/>
                <a:ea typeface="楷体" panose="02010609060101010101" pitchFamily="49" charset="-122"/>
              </a:rPr>
              <a:t>扛</a:t>
            </a:r>
            <a:r>
              <a:rPr lang="en-US" altLang="zh-CN" sz="6500" b="1" dirty="0"/>
              <a:t>(</a:t>
            </a:r>
            <a:r>
              <a:rPr lang="en-US" altLang="zh-CN" sz="6500" b="1" spc="-100" dirty="0">
                <a:solidFill>
                  <a:schemeClr val="tx1"/>
                </a:solidFill>
                <a:uFillTx/>
              </a:rPr>
              <a:t>k</a:t>
            </a:r>
            <a:r>
              <a:rPr lang="en-US" altLang="zh-CN" sz="6500" b="1" spc="-1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á</a:t>
            </a:r>
            <a:r>
              <a:rPr lang="en-US" altLang="zh-CN" sz="6500" b="1" spc="-100" dirty="0">
                <a:solidFill>
                  <a:schemeClr val="tx1"/>
                </a:solidFill>
                <a:uFillTx/>
              </a:rPr>
              <a:t>n</a:t>
            </a:r>
            <a:r>
              <a:rPr lang="en-US" altLang="zh-CN" sz="6500" b="1" spc="-1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ɡ</a:t>
            </a:r>
            <a:r>
              <a:rPr lang="en-US" altLang="zh-CN" sz="6500" b="1" dirty="0"/>
              <a:t>)</a:t>
            </a:r>
            <a:endParaRPr lang="en-US" altLang="zh-CN" sz="65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8120" y="365125"/>
            <a:ext cx="3714115" cy="3028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655" y="3530600"/>
            <a:ext cx="3535680" cy="32746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0" b="14577"/>
          <a:stretch>
            <a:fillRect/>
          </a:stretch>
        </p:blipFill>
        <p:spPr bwMode="auto">
          <a:xfrm>
            <a:off x="1305560" y="293370"/>
            <a:ext cx="4712335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7"/>
          <a:stretch>
            <a:fillRect/>
          </a:stretch>
        </p:blipFill>
        <p:spPr bwMode="auto">
          <a:xfrm>
            <a:off x="190329" y="170407"/>
            <a:ext cx="11811000" cy="651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9" name="Picture 3" descr="C:\Documents and Settings\Administrator\桌面\97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9413" t="53542" b="7593"/>
          <a:stretch>
            <a:fillRect/>
          </a:stretch>
        </p:blipFill>
        <p:spPr>
          <a:xfrm>
            <a:off x="0" y="86995"/>
            <a:ext cx="4167505" cy="407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2" descr="C:\Documents and Settings\Administrator\桌面\98.jpg"/>
          <p:cNvPicPr>
            <a:picLocks noChangeAspect="1"/>
          </p:cNvPicPr>
          <p:nvPr/>
        </p:nvPicPr>
        <p:blipFill>
          <a:blip r:embed="rId3"/>
          <a:srcRect l="53137" t="2754" b="63658"/>
          <a:stretch>
            <a:fillRect/>
          </a:stretch>
        </p:blipFill>
        <p:spPr>
          <a:xfrm>
            <a:off x="3943985" y="358775"/>
            <a:ext cx="4304665" cy="402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2" descr="C:\Documents and Settings\Administrator\桌面\98.jpg"/>
          <p:cNvPicPr>
            <a:picLocks noChangeAspect="1"/>
          </p:cNvPicPr>
          <p:nvPr/>
        </p:nvPicPr>
        <p:blipFill>
          <a:blip r:embed="rId3"/>
          <a:srcRect l="2504" t="40555" r="50163" b="31111"/>
          <a:stretch>
            <a:fillRect/>
          </a:stretch>
        </p:blipFill>
        <p:spPr>
          <a:xfrm>
            <a:off x="8141335" y="116205"/>
            <a:ext cx="4050665" cy="405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85140" y="4381500"/>
            <a:ext cx="2748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桃树下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08855" y="4381500"/>
            <a:ext cx="2323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瓜地里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30995" y="4381500"/>
            <a:ext cx="20859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树林边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0995" y="5364480"/>
            <a:ext cx="3972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看见什么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32320" y="5377180"/>
            <a:ext cx="2773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做了什么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3" name="Picture 3" descr="C:\Documents and Settings\Administrator\桌面\97.jpg"/>
          <p:cNvPicPr>
            <a:picLocks noChangeAspect="1"/>
          </p:cNvPicPr>
          <p:nvPr/>
        </p:nvPicPr>
        <p:blipFill>
          <a:blip r:embed="rId1"/>
          <a:srcRect l="5463" t="54190" b="8009"/>
          <a:stretch>
            <a:fillRect/>
          </a:stretch>
        </p:blipFill>
        <p:spPr>
          <a:xfrm>
            <a:off x="309880" y="0"/>
            <a:ext cx="11571605" cy="57670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" name="直接连接符 17"/>
          <p:cNvCxnSpPr/>
          <p:nvPr/>
        </p:nvCxnSpPr>
        <p:spPr>
          <a:xfrm flipV="1">
            <a:off x="1548765" y="2616835"/>
            <a:ext cx="3847465" cy="82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09880" y="3524250"/>
            <a:ext cx="3637280" cy="165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2123440" y="4439920"/>
            <a:ext cx="327279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09927" y="5339050"/>
            <a:ext cx="26882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"/>
          <p:cNvSpPr txBox="1"/>
          <p:nvPr/>
        </p:nvSpPr>
        <p:spPr>
          <a:xfrm>
            <a:off x="8318964" y="1877080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426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看见什么</a:t>
            </a:r>
            <a:endParaRPr kumimoji="0" lang="zh-CN" altLang="en-US" sz="4265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8318399" y="4964768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265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做了什么</a:t>
            </a:r>
            <a:endParaRPr kumimoji="0" lang="zh-CN" altLang="en-US" sz="4265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260350"/>
            <a:ext cx="5464175" cy="5976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275" y="784225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888" y="1535113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913" y="1992313"/>
            <a:ext cx="609600" cy="836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8" y="935038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63" y="939800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976313"/>
            <a:ext cx="747713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25" y="1773238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1203325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76388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2192338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63" y="2360613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466725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288" y="2284413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75" y="1363663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88" y="1836738"/>
            <a:ext cx="6096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263" y="2382838"/>
            <a:ext cx="749300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 Box 11"/>
          <p:cNvSpPr txBox="1"/>
          <p:nvPr/>
        </p:nvSpPr>
        <p:spPr>
          <a:xfrm>
            <a:off x="7971155" y="1367155"/>
            <a:ext cx="2027555" cy="1395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</a:rPr>
              <a:t>mǎn</a:t>
            </a:r>
            <a:endParaRPr lang="en-US" altLang="zh-CN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0" lvl="0" indent="0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CN" altLang="en-US" sz="48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满树</a:t>
            </a:r>
            <a:endParaRPr lang="zh-CN" altLang="en-US" sz="48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476500" y="4919663"/>
            <a:ext cx="7837488" cy="1736725"/>
            <a:chOff x="953073" y="4919264"/>
            <a:chExt cx="7836705" cy="1736500"/>
          </a:xfrm>
        </p:grpSpPr>
        <p:pic>
          <p:nvPicPr>
            <p:cNvPr id="21527" name="Picture 3" descr="C:\Documents and Settings\Administrator\桌面\97.jpg"/>
            <p:cNvPicPr>
              <a:picLocks noChangeAspect="1"/>
            </p:cNvPicPr>
            <p:nvPr/>
          </p:nvPicPr>
          <p:blipFill>
            <a:blip r:embed="rId4"/>
            <a:srcRect l="5463" t="71700" r="50948" b="22360"/>
            <a:stretch>
              <a:fillRect/>
            </a:stretch>
          </p:blipFill>
          <p:spPr>
            <a:xfrm>
              <a:off x="4899048" y="4919264"/>
              <a:ext cx="3890730" cy="7920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8" name="Picture 3" descr="C:\Documents and Settings\Administrator\桌面\97.jpg"/>
            <p:cNvPicPr>
              <a:picLocks noChangeAspect="1"/>
            </p:cNvPicPr>
            <p:nvPr/>
          </p:nvPicPr>
          <p:blipFill>
            <a:blip r:embed="rId4"/>
            <a:srcRect l="14403" t="66017" r="50948" b="27811"/>
            <a:stretch>
              <a:fillRect/>
            </a:stretch>
          </p:blipFill>
          <p:spPr>
            <a:xfrm>
              <a:off x="1806331" y="4919264"/>
              <a:ext cx="3092717" cy="78767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9" name="Picture 3" descr="C:\Documents and Settings\Administrator\桌面\97.jpg"/>
            <p:cNvPicPr>
              <a:picLocks noChangeAspect="1"/>
            </p:cNvPicPr>
            <p:nvPr/>
          </p:nvPicPr>
          <p:blipFill>
            <a:blip r:embed="rId4"/>
            <a:srcRect l="5463" t="77702" r="50948" b="15816"/>
            <a:stretch>
              <a:fillRect/>
            </a:stretch>
          </p:blipFill>
          <p:spPr>
            <a:xfrm>
              <a:off x="953073" y="5854535"/>
              <a:ext cx="3890730" cy="8012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30" name="Picture 3" descr="C:\Documents and Settings\Administrator\桌面\97.jpg"/>
            <p:cNvPicPr>
              <a:picLocks noChangeAspect="1"/>
            </p:cNvPicPr>
            <p:nvPr/>
          </p:nvPicPr>
          <p:blipFill>
            <a:blip r:embed="rId4"/>
            <a:srcRect l="5463" t="83888" r="72777" b="10222"/>
            <a:stretch>
              <a:fillRect/>
            </a:stretch>
          </p:blipFill>
          <p:spPr>
            <a:xfrm>
              <a:off x="4833321" y="5854535"/>
              <a:ext cx="1942306" cy="78538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0"/>
            <a:ext cx="8496300" cy="530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AutoShape 3"/>
          <p:cNvSpPr/>
          <p:nvPr/>
        </p:nvSpPr>
        <p:spPr>
          <a:xfrm>
            <a:off x="1703388" y="188913"/>
            <a:ext cx="1225550" cy="3603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</a:rPr>
              <a:t>读书识字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695675">
            <a:off x="4130675" y="3262313"/>
            <a:ext cx="703263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8679299">
            <a:off x="4427538" y="3309938"/>
            <a:ext cx="1003300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273300" y="3684270"/>
            <a:ext cx="2486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扔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玉米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43250" y="5106035"/>
            <a:ext cx="35725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桃子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8021 0.06274 C -0.09775 0.0757 -0.11493 0.10209 -0.13004 0.13311 C -0.14532 0.16875 -0.15591 0.19931 -0.15903 0.22431 L -0.17136 0.34676 " pathEditMode="relative" rAng="1492123620" ptsTypes="AAAAA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11129 0.15996 C -0.13646 0.19399 -0.15035 0.24422 -0.15035 0.29676 C -0.15035 0.35672 -0.13646 0.4044 -0.11129 0.4382 L 4.16667E-6 0.59885 " pathEditMode="relative" rAng="0" ptsTypes="AAAAA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9" name="Picture 2" descr="C:\Documents and Settings\Administrator\桌面\98.jpg"/>
          <p:cNvPicPr>
            <a:picLocks noChangeAspect="1"/>
          </p:cNvPicPr>
          <p:nvPr/>
        </p:nvPicPr>
        <p:blipFill>
          <a:blip r:embed="rId1"/>
          <a:srcRect b="62593"/>
          <a:stretch>
            <a:fillRect/>
          </a:stretch>
        </p:blipFill>
        <p:spPr>
          <a:xfrm>
            <a:off x="293370" y="80645"/>
            <a:ext cx="11898630" cy="5287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TextBox 4"/>
          <p:cNvSpPr txBox="1"/>
          <p:nvPr/>
        </p:nvSpPr>
        <p:spPr>
          <a:xfrm>
            <a:off x="8643519" y="5585163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265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做了什么</a:t>
            </a:r>
            <a:endParaRPr kumimoji="0" lang="zh-CN" altLang="en-US" sz="4265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6969589" y="3055005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426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看见什么</a:t>
            </a:r>
            <a:endParaRPr kumimoji="0" lang="zh-CN" altLang="en-US" sz="4265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2660650" y="2891155"/>
            <a:ext cx="3460115" cy="215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936625" y="3751580"/>
            <a:ext cx="3472180" cy="209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523490" y="4611370"/>
            <a:ext cx="3534410" cy="38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11505" y="5577205"/>
            <a:ext cx="2735580" cy="82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2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1490" y="673643"/>
            <a:ext cx="4271010" cy="5019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5335" b="1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4800" b="1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800" b="1" smtClean="0">
                <a:latin typeface="宋体" panose="02010600030101010101" pitchFamily="2" charset="-122"/>
                <a:ea typeface="宋体" panose="02010600030101010101" pitchFamily="2" charset="-122"/>
              </a:rPr>
              <a:t>猜一猜</a:t>
            </a:r>
            <a:endParaRPr lang="en-US" altLang="zh-CN" sz="5335" b="1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r>
              <a:rPr lang="zh-CN" altLang="en-US" sz="5335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住深山</a:t>
            </a:r>
            <a:r>
              <a:rPr lang="zh-CN" altLang="en-US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里，</a:t>
            </a:r>
            <a:endParaRPr lang="en-US" altLang="zh-CN" sz="5335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性情</a:t>
            </a:r>
            <a:r>
              <a:rPr lang="zh-CN" altLang="en-US" sz="5335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最调皮</a:t>
            </a:r>
            <a:r>
              <a:rPr lang="en-US" altLang="zh-CN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en-US" altLang="zh-CN" sz="5335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惯</a:t>
            </a:r>
            <a:r>
              <a:rPr lang="zh-CN" altLang="en-US" sz="5335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会模仿人</a:t>
            </a:r>
            <a:r>
              <a:rPr lang="en-US" altLang="zh-CN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en-US" altLang="zh-CN" sz="5335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335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样子</a:t>
            </a:r>
            <a:r>
              <a:rPr lang="zh-CN" altLang="en-US" sz="5335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很滑稽。</a:t>
            </a:r>
            <a:endParaRPr lang="zh-CN" altLang="en-US" sz="5335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8" name="Picture 4" descr="C:\Users\Administrator\Desktop\5cab6b550203e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58913" y="414822"/>
            <a:ext cx="3747000" cy="5537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8892540" y="1447165"/>
            <a:ext cx="3429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h</a:t>
            </a:r>
            <a:r>
              <a:rPr lang="el-GR" altLang="zh-CN" sz="4000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ό</a:t>
            </a:r>
            <a:r>
              <a:rPr lang="en-US" altLang="zh-CN" sz="40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u</a:t>
            </a:r>
            <a:endParaRPr lang="zh-CN" altLang="en-US" sz="4000"/>
          </a:p>
          <a:p>
            <a:r>
              <a:rPr lang="zh-CN" altLang="en-US" sz="6000" b="1"/>
              <a:t>小</a:t>
            </a:r>
            <a:r>
              <a:rPr lang="zh-CN" altLang="en-US" sz="6000" b="1">
                <a:solidFill>
                  <a:srgbClr val="FF0000"/>
                </a:solidFill>
              </a:rPr>
              <a:t>猴</a:t>
            </a:r>
            <a:r>
              <a:rPr lang="zh-CN" altLang="en-US" sz="6000" b="1"/>
              <a:t>子</a:t>
            </a:r>
            <a:endParaRPr lang="zh-CN" altLang="en-US" sz="6000" b="1"/>
          </a:p>
        </p:txBody>
      </p:sp>
      <p:pic>
        <p:nvPicPr>
          <p:cNvPr id="3" name="图片 2" descr="QQ图片201805021449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290" y="3371215"/>
            <a:ext cx="521970" cy="125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6"/>
          <p:cNvSpPr txBox="1"/>
          <p:nvPr/>
        </p:nvSpPr>
        <p:spPr>
          <a:xfrm>
            <a:off x="10355580" y="3881755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Arial" panose="020B0604020202020204" pitchFamily="34" charset="0"/>
              </a:rPr>
              <a:t>反犬旁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9298305" y="5045710"/>
            <a:ext cx="1944370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猫  狗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1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602" name="组合 3"/>
          <p:cNvGrpSpPr/>
          <p:nvPr/>
        </p:nvGrpSpPr>
        <p:grpSpPr>
          <a:xfrm>
            <a:off x="47625" y="0"/>
            <a:ext cx="12144375" cy="7112000"/>
            <a:chOff x="1007604" y="863890"/>
            <a:chExt cx="6984776" cy="4986203"/>
          </a:xfrm>
        </p:grpSpPr>
        <p:pic>
          <p:nvPicPr>
            <p:cNvPr id="25606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7604" y="863890"/>
              <a:ext cx="6984776" cy="49862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7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5976" y="3645024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8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4134" y="4581128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9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720" y="4725144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0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4178" y="3125357"/>
              <a:ext cx="366696" cy="3439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1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8242" y="4381193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2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0884" y="4938887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6152" y="3301073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4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7267" y="3431141"/>
              <a:ext cx="733392" cy="687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5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3963" y="2564904"/>
              <a:ext cx="429805" cy="4031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6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043" y="2405883"/>
              <a:ext cx="436981" cy="4098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7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4342" y="4581128"/>
              <a:ext cx="1233042" cy="11565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5604" name="Rectangle 3"/>
          <p:cNvSpPr txBox="1"/>
          <p:nvPr/>
        </p:nvSpPr>
        <p:spPr>
          <a:xfrm>
            <a:off x="4903470" y="490220"/>
            <a:ext cx="7176135" cy="93154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FontTx/>
              <a:buNone/>
            </a:pPr>
            <a:r>
              <a:rPr lang="zh-CN" altLang="en-US" sz="6000" b="1" dirty="0">
                <a:solidFill>
                  <a:srgbClr val="FFFF00"/>
                </a:solidFill>
                <a:sym typeface="+mn-ea"/>
              </a:rPr>
              <a:t>满地的西瓜又大又圆 </a:t>
            </a:r>
            <a:r>
              <a:rPr lang="zh-CN" altLang="en-US" sz="6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5400" b="1" dirty="0">
                <a:solidFill>
                  <a:schemeClr val="bg1"/>
                </a:solidFill>
                <a:sym typeface="+mn-ea"/>
              </a:rPr>
              <a:t> </a:t>
            </a:r>
            <a:endParaRPr lang="zh-CN" altLang="en-US" sz="5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Rectangle 3"/>
          <p:cNvSpPr txBox="1"/>
          <p:nvPr/>
        </p:nvSpPr>
        <p:spPr>
          <a:xfrm>
            <a:off x="996633" y="5037455"/>
            <a:ext cx="7653337" cy="5127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FontTx/>
              <a:buNone/>
            </a:pPr>
            <a:r>
              <a:rPr lang="zh-CN" altLang="en-US" b="1" dirty="0"/>
              <a:t>     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3848" y="1226760"/>
            <a:ext cx="2669721" cy="3152019"/>
          </a:xfrm>
          <a:prstGeom prst="rect">
            <a:avLst/>
          </a:prstGeom>
        </p:spPr>
      </p:pic>
      <p:grpSp>
        <p:nvGrpSpPr>
          <p:cNvPr id="18" name="组合 4"/>
          <p:cNvGrpSpPr/>
          <p:nvPr/>
        </p:nvGrpSpPr>
        <p:grpSpPr>
          <a:xfrm>
            <a:off x="7693903" y="1291530"/>
            <a:ext cx="3410857" cy="3022601"/>
            <a:chOff x="249463" y="1705755"/>
            <a:chExt cx="2193933" cy="2004406"/>
          </a:xfrm>
        </p:grpSpPr>
        <p:pic>
          <p:nvPicPr>
            <p:cNvPr id="14338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986" y="1748180"/>
              <a:ext cx="1887537" cy="18875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39" name="TextBox 4"/>
            <p:cNvSpPr txBox="1"/>
            <p:nvPr/>
          </p:nvSpPr>
          <p:spPr>
            <a:xfrm>
              <a:off x="249463" y="1705755"/>
              <a:ext cx="2193933" cy="2004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r>
                <a:rPr lang="zh-CN" altLang="en-US" sz="190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瓜</a:t>
              </a:r>
              <a:endParaRPr lang="zh-CN" altLang="en-US" sz="190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8957068" y="3019546"/>
            <a:ext cx="882952" cy="82005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5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0668000" y="3436620"/>
            <a:ext cx="1570990" cy="762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8077200" y="3825240"/>
            <a:ext cx="4191000" cy="304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1291590"/>
            <a:ext cx="4253230" cy="319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9" name="Picture 2" descr="C:\Documents and Settings\Administrator\桌面\98.jpg"/>
          <p:cNvPicPr>
            <a:picLocks noChangeAspect="1"/>
          </p:cNvPicPr>
          <p:nvPr/>
        </p:nvPicPr>
        <p:blipFill>
          <a:blip r:embed="rId1"/>
          <a:srcRect b="62593"/>
          <a:stretch>
            <a:fillRect/>
          </a:stretch>
        </p:blipFill>
        <p:spPr>
          <a:xfrm>
            <a:off x="334010" y="210820"/>
            <a:ext cx="11628120" cy="6312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1746" name="Picture 2" descr="C:\Documents and Settings\Administrator\桌面\98.jpg"/>
          <p:cNvPicPr>
            <a:picLocks noChangeAspect="1"/>
          </p:cNvPicPr>
          <p:nvPr>
            <p:ph idx="1"/>
          </p:nvPr>
        </p:nvPicPr>
        <p:blipFill>
          <a:blip r:embed="rId1"/>
          <a:srcRect l="2104" t="38449" b="26898"/>
          <a:stretch>
            <a:fillRect/>
          </a:stretch>
        </p:blipFill>
        <p:spPr>
          <a:xfrm>
            <a:off x="174625" y="113665"/>
            <a:ext cx="11842115" cy="5513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4"/>
          <p:cNvSpPr txBox="1"/>
          <p:nvPr/>
        </p:nvSpPr>
        <p:spPr>
          <a:xfrm>
            <a:off x="324314" y="2705755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426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看见什么</a:t>
            </a:r>
            <a:endParaRPr kumimoji="0" lang="zh-CN" altLang="en-US" sz="4265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324384" y="4468198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265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做了什么</a:t>
            </a:r>
            <a:endParaRPr kumimoji="0" lang="zh-CN" altLang="en-US" sz="4265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8032115" y="2866390"/>
            <a:ext cx="3859530" cy="146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6233795" y="3778250"/>
            <a:ext cx="4533900" cy="444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8231505" y="4742180"/>
            <a:ext cx="3460115" cy="215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037580" y="5755640"/>
            <a:ext cx="3460115" cy="215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2" descr="C:\Documents and Settings\Administrator\桌面\98.jpg"/>
          <p:cNvPicPr>
            <a:picLocks noChangeAspect="1"/>
          </p:cNvPicPr>
          <p:nvPr/>
        </p:nvPicPr>
        <p:blipFill>
          <a:blip r:embed="rId1"/>
          <a:srcRect l="2104" t="38449" b="26898"/>
          <a:stretch>
            <a:fillRect/>
          </a:stretch>
        </p:blipFill>
        <p:spPr>
          <a:xfrm>
            <a:off x="1847850" y="566738"/>
            <a:ext cx="8308975" cy="4608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7751763" y="3644900"/>
            <a:ext cx="720725" cy="777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311900" y="4422775"/>
            <a:ext cx="720725" cy="777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7"/>
          <p:cNvSpPr txBox="1"/>
          <p:nvPr/>
        </p:nvSpPr>
        <p:spPr>
          <a:xfrm>
            <a:off x="1456690" y="4771390"/>
            <a:ext cx="1830705" cy="1700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</a:rPr>
              <a:t>zhuī </a:t>
            </a:r>
            <a:endParaRPr lang="en-US" altLang="zh-CN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0" lvl="0" indent="0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追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爱奇艺2018042223195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175" y="90805"/>
            <a:ext cx="11915140" cy="6711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0343511" y="1974364"/>
            <a:ext cx="1088624" cy="11988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7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抱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247293" y="1936417"/>
            <a:ext cx="1088624" cy="11988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7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扔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6057728" y="1956547"/>
            <a:ext cx="1088624" cy="11988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7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8385172" y="1974364"/>
            <a:ext cx="1088624" cy="11988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7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捧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72637" y="1918600"/>
            <a:ext cx="1088624" cy="11988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7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扛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403" y="1909861"/>
            <a:ext cx="11010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3215680" y="1899533"/>
            <a:ext cx="11010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5993721" y="1892829"/>
            <a:ext cx="11010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304245" y="1898615"/>
            <a:ext cx="11010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0303047" y="1935632"/>
            <a:ext cx="11010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719403" y="677789"/>
            <a:ext cx="2784309" cy="829945"/>
          </a:xfrm>
          <a:prstGeom prst="rect">
            <a:avLst/>
          </a:prstGeom>
          <a:noFill/>
          <a:ln w="22225" cmpd="sng">
            <a:solidFill>
              <a:srgbClr val="98D267"/>
            </a:solidFill>
            <a:prstDash val="sysDash"/>
            <a:miter lim="800000"/>
          </a:ln>
          <a:effectLst>
            <a:glow rad="50800">
              <a:srgbClr val="92D050">
                <a:alpha val="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4000" b="1">
                <a:latin typeface="+mn-ea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defTabSz="914400">
              <a:spcBef>
                <a:spcPts val="0"/>
              </a:spcBef>
              <a:defRPr/>
            </a:pPr>
            <a:r>
              <a:rPr lang="zh-CN" altLang="en-US" sz="4800" ker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动作演示</a:t>
            </a:r>
            <a:endParaRPr lang="zh-CN" altLang="en-US" sz="4800" ker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69877" y="905963"/>
            <a:ext cx="6178781" cy="74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265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提手旁，和手有关。</a:t>
            </a:r>
            <a:endParaRPr lang="zh-CN" altLang="en-US" sz="4265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 descr="C:\Users\Administrator\Desktop\包图网_19776334抱着小猫咪男孩生活场景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116" y="3621021"/>
            <a:ext cx="2001011" cy="2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包图网_17913869手绘扛着锄头的农民爷爷素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397" y="3348479"/>
            <a:ext cx="2465992" cy="322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包图网_18371217卡通扔垃圾女孩手绘元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31" y="3511804"/>
            <a:ext cx="2664295" cy="29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包图网_1020253摘柿子的卡通女孩插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61" y="3129721"/>
            <a:ext cx="2253157" cy="34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5c419b6ddf2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51" y="3621021"/>
            <a:ext cx="2281265" cy="19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8" grpId="0"/>
      <p:bldP spid="99" grpId="0"/>
      <p:bldP spid="100" grpId="0"/>
      <p:bldP spid="10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73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644691"/>
            <a:ext cx="5760639" cy="629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2825173" y="3416075"/>
            <a:ext cx="1231353" cy="1133909"/>
            <a:chOff x="2287696" y="2594561"/>
            <a:chExt cx="923515" cy="850432"/>
          </a:xfrm>
        </p:grpSpPr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696" y="2594561"/>
              <a:ext cx="923515" cy="850432"/>
            </a:xfrm>
            <a:prstGeom prst="rect">
              <a:avLst/>
            </a:prstGeom>
          </p:spPr>
        </p:pic>
        <p:sp>
          <p:nvSpPr>
            <p:cNvPr id="7209" name="Text Box 5"/>
            <p:cNvSpPr txBox="1"/>
            <p:nvPr/>
          </p:nvSpPr>
          <p:spPr>
            <a:xfrm>
              <a:off x="2415970" y="2665834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蹦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87088" y="3066007"/>
            <a:ext cx="1231353" cy="1133909"/>
            <a:chOff x="5045625" y="3014713"/>
            <a:chExt cx="923515" cy="850432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625" y="3014713"/>
              <a:ext cx="923515" cy="850432"/>
            </a:xfrm>
            <a:prstGeom prst="rect">
              <a:avLst/>
            </a:prstGeom>
          </p:spPr>
        </p:pic>
        <p:sp>
          <p:nvSpPr>
            <p:cNvPr id="7207" name="Text Box 8"/>
            <p:cNvSpPr txBox="1"/>
            <p:nvPr/>
          </p:nvSpPr>
          <p:spPr>
            <a:xfrm>
              <a:off x="5212583" y="3037101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猴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15837" y="2918135"/>
            <a:ext cx="1231353" cy="1133909"/>
            <a:chOff x="5957616" y="1033307"/>
            <a:chExt cx="923515" cy="850432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616" y="1033307"/>
              <a:ext cx="923515" cy="850432"/>
            </a:xfrm>
            <a:prstGeom prst="rect">
              <a:avLst/>
            </a:prstGeom>
          </p:spPr>
        </p:pic>
        <p:sp>
          <p:nvSpPr>
            <p:cNvPr id="7205" name="Text Box 20"/>
            <p:cNvSpPr txBox="1"/>
            <p:nvPr/>
          </p:nvSpPr>
          <p:spPr>
            <a:xfrm rot="214763">
              <a:off x="6100576" y="1119787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buFont typeface="Arial" panose="020B0604020202020204" pitchFamily="34" charset="0"/>
                <a:buNone/>
                <a:defRPr sz="4000" b="1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defRPr>
              </a:lvl1pPr>
            </a:lstStyle>
            <a:p>
              <a:r>
                <a:rPr lang="zh-CN" altLang="en-US" sz="5335" dirty="0"/>
                <a:t>追</a:t>
              </a:r>
              <a:endParaRPr lang="zh-CN" altLang="en-US" sz="5335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34340" y="1894847"/>
            <a:ext cx="1231353" cy="1133909"/>
            <a:chOff x="4560030" y="743611"/>
            <a:chExt cx="923515" cy="850432"/>
          </a:xfrm>
        </p:grpSpPr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030" y="743611"/>
              <a:ext cx="923515" cy="850432"/>
            </a:xfrm>
            <a:prstGeom prst="rect">
              <a:avLst/>
            </a:prstGeom>
          </p:spPr>
        </p:pic>
        <p:sp>
          <p:nvSpPr>
            <p:cNvPr id="7203" name="Text Box 23"/>
            <p:cNvSpPr txBox="1"/>
            <p:nvPr/>
          </p:nvSpPr>
          <p:spPr>
            <a:xfrm>
              <a:off x="4696010" y="803191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扛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47307" y="4012588"/>
            <a:ext cx="1231353" cy="1133909"/>
            <a:chOff x="5957615" y="2164281"/>
            <a:chExt cx="923515" cy="850432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615" y="2164281"/>
              <a:ext cx="923515" cy="850432"/>
            </a:xfrm>
            <a:prstGeom prst="rect">
              <a:avLst/>
            </a:prstGeom>
          </p:spPr>
        </p:pic>
        <p:sp>
          <p:nvSpPr>
            <p:cNvPr id="7201" name="Text Box 8"/>
            <p:cNvSpPr txBox="1"/>
            <p:nvPr/>
          </p:nvSpPr>
          <p:spPr>
            <a:xfrm>
              <a:off x="6069759" y="2272175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摘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77067" y="2816968"/>
            <a:ext cx="1231353" cy="1133909"/>
            <a:chOff x="3301616" y="2145231"/>
            <a:chExt cx="923515" cy="850432"/>
          </a:xfrm>
        </p:grpSpPr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616" y="2145231"/>
              <a:ext cx="923515" cy="850432"/>
            </a:xfrm>
            <a:prstGeom prst="rect">
              <a:avLst/>
            </a:prstGeom>
          </p:spPr>
        </p:pic>
        <p:sp>
          <p:nvSpPr>
            <p:cNvPr id="7199" name="Text Box 8"/>
            <p:cNvSpPr txBox="1"/>
            <p:nvPr/>
          </p:nvSpPr>
          <p:spPr>
            <a:xfrm>
              <a:off x="3423973" y="2179913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抱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80528" y="1610127"/>
            <a:ext cx="1231353" cy="1133909"/>
            <a:chOff x="1954212" y="1240100"/>
            <a:chExt cx="923515" cy="850432"/>
          </a:xfrm>
        </p:grpSpPr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212" y="1240100"/>
              <a:ext cx="923515" cy="850432"/>
            </a:xfrm>
            <a:prstGeom prst="rect">
              <a:avLst/>
            </a:prstGeom>
          </p:spPr>
        </p:pic>
        <p:sp>
          <p:nvSpPr>
            <p:cNvPr id="7197" name="Text Box 5"/>
            <p:cNvSpPr txBox="1"/>
            <p:nvPr/>
          </p:nvSpPr>
          <p:spPr>
            <a:xfrm>
              <a:off x="2110695" y="1377921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结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44536" y="1243287"/>
            <a:ext cx="1231353" cy="1133909"/>
            <a:chOff x="3358557" y="803191"/>
            <a:chExt cx="923515" cy="850432"/>
          </a:xfrm>
        </p:grpSpPr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557" y="803191"/>
              <a:ext cx="923515" cy="850432"/>
            </a:xfrm>
            <a:prstGeom prst="rect">
              <a:avLst/>
            </a:prstGeom>
          </p:spPr>
        </p:pic>
        <p:sp>
          <p:nvSpPr>
            <p:cNvPr id="7195" name="Text Box 23"/>
            <p:cNvSpPr txBox="1"/>
            <p:nvPr/>
          </p:nvSpPr>
          <p:spPr>
            <a:xfrm>
              <a:off x="3536020" y="886157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掰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06671" y="1855057"/>
            <a:ext cx="1231353" cy="1133909"/>
            <a:chOff x="1168278" y="2021403"/>
            <a:chExt cx="923515" cy="850432"/>
          </a:xfrm>
        </p:grpSpPr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278" y="2021403"/>
              <a:ext cx="923515" cy="850432"/>
            </a:xfrm>
            <a:prstGeom prst="rect">
              <a:avLst/>
            </a:prstGeom>
          </p:spPr>
        </p:pic>
        <p:sp>
          <p:nvSpPr>
            <p:cNvPr id="7193" name="Text Box 5"/>
            <p:cNvSpPr txBox="1"/>
            <p:nvPr/>
          </p:nvSpPr>
          <p:spPr>
            <a:xfrm>
              <a:off x="1280421" y="2052276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扔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83093" y="4244857"/>
            <a:ext cx="1231353" cy="1133909"/>
            <a:chOff x="1056136" y="3216148"/>
            <a:chExt cx="923515" cy="8504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36" y="3216148"/>
              <a:ext cx="923515" cy="850432"/>
            </a:xfrm>
            <a:prstGeom prst="rect">
              <a:avLst/>
            </a:prstGeom>
          </p:spPr>
        </p:pic>
        <p:sp>
          <p:nvSpPr>
            <p:cNvPr id="7191" name="Text Box 8"/>
            <p:cNvSpPr txBox="1"/>
            <p:nvPr/>
          </p:nvSpPr>
          <p:spPr>
            <a:xfrm>
              <a:off x="1185962" y="3304024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捧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56452" y="2201811"/>
            <a:ext cx="1231353" cy="1133909"/>
            <a:chOff x="7166908" y="2470637"/>
            <a:chExt cx="923515" cy="850432"/>
          </a:xfrm>
        </p:grpSpPr>
        <p:pic>
          <p:nvPicPr>
            <p:cNvPr id="118" name="图片 1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08" y="2470637"/>
              <a:ext cx="923515" cy="850432"/>
            </a:xfrm>
            <a:prstGeom prst="rect">
              <a:avLst/>
            </a:prstGeom>
          </p:spPr>
        </p:pic>
        <p:sp>
          <p:nvSpPr>
            <p:cNvPr id="7189" name="Text Box 23"/>
            <p:cNvSpPr txBox="1"/>
            <p:nvPr/>
          </p:nvSpPr>
          <p:spPr>
            <a:xfrm>
              <a:off x="7279051" y="2517892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满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298973" y="2597997"/>
            <a:ext cx="1231353" cy="1133909"/>
            <a:chOff x="4471725" y="1815402"/>
            <a:chExt cx="923515" cy="850432"/>
          </a:xfrm>
        </p:grpSpPr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725" y="1815402"/>
              <a:ext cx="923515" cy="850432"/>
            </a:xfrm>
            <a:prstGeom prst="rect">
              <a:avLst/>
            </a:prstGeom>
          </p:spPr>
        </p:pic>
        <p:sp>
          <p:nvSpPr>
            <p:cNvPr id="7187" name="Text Box 5"/>
            <p:cNvSpPr txBox="1"/>
            <p:nvPr/>
          </p:nvSpPr>
          <p:spPr>
            <a:xfrm>
              <a:off x="4672173" y="1883739"/>
              <a:ext cx="648176" cy="6843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5335" b="1" dirty="0">
                  <a:solidFill>
                    <a:schemeClr val="bg1"/>
                  </a:solidFill>
                  <a:latin typeface="Arial" panose="020B0604020202020204" pitchFamily="34" charset="0"/>
                  <a:ea typeface="楷体" panose="02010609060101010101" pitchFamily="49" charset="-122"/>
                </a:rPr>
                <a:t>瓜</a:t>
              </a:r>
              <a:endParaRPr lang="zh-CN" altLang="en-US" sz="5335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3311693" y="164637"/>
            <a:ext cx="5028393" cy="829945"/>
            <a:chOff x="55663" y="2715766"/>
            <a:chExt cx="3771295" cy="622459"/>
          </a:xfrm>
        </p:grpSpPr>
        <p:sp>
          <p:nvSpPr>
            <p:cNvPr id="120" name="文本框 15"/>
            <p:cNvSpPr txBox="1"/>
            <p:nvPr/>
          </p:nvSpPr>
          <p:spPr>
            <a:xfrm>
              <a:off x="903136" y="2715766"/>
              <a:ext cx="2076348" cy="62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4800" b="1" smtClean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识字</a:t>
              </a:r>
              <a:r>
                <a:rPr kumimoji="1" lang="zh-CN" altLang="en-US" sz="4800" b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游戏</a:t>
              </a:r>
              <a:endParaRPr kumimoji="1" lang="zh-CN" altLang="en-US" sz="4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55663" y="2787774"/>
              <a:ext cx="3771295" cy="546100"/>
              <a:chOff x="2270085" y="409406"/>
              <a:chExt cx="3771295" cy="546100"/>
            </a:xfrm>
          </p:grpSpPr>
          <p:pic>
            <p:nvPicPr>
              <p:cNvPr id="122" name="图片 1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085" y="409406"/>
                <a:ext cx="749300" cy="546100"/>
              </a:xfrm>
              <a:prstGeom prst="rect">
                <a:avLst/>
              </a:prstGeom>
            </p:spPr>
          </p:pic>
          <p:pic>
            <p:nvPicPr>
              <p:cNvPr id="123" name="图片 1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5292080" y="409406"/>
                <a:ext cx="749300" cy="546100"/>
              </a:xfrm>
              <a:prstGeom prst="rect">
                <a:avLst/>
              </a:prstGeom>
            </p:spPr>
          </p:pic>
        </p:grpSp>
      </p:grpSp>
      <p:pic>
        <p:nvPicPr>
          <p:cNvPr id="1027" name="Picture 3" descr="C:\Users\Administrator\Desktop\5b5c1ac20dc4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3940208"/>
            <a:ext cx="2371477" cy="27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backgroundRemoval t="6582" b="100000" l="1131" r="100000"/>
                    </a14:imgEffect>
                    <a14:imgEffect>
                      <a14:brightnessContrast bright="-4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76" y="3813043"/>
            <a:ext cx="3209955" cy="305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8587E-6 L 0.49462 0.3341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166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1206E-6 L 0.2375 0.25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12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5776E-7 L 0.29271 0.4600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229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7637E-6 L 0.12882 0.3073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15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61648E-6 L 0.36337 0.4023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0" y="20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35761E-7 L 0.21093 0.5047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52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5501E-6 L 0.28802 0.3424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171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7377E-6 L 0.35955 0.2690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134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3317E-6 L 0.30017 0.6417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320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4631E-6 L 0.4276 0.5186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259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249E-6 L 0.47049 0.17649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4" y="8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2391E-6 L 0.53958 0.49676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2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4"/>
          <p:cNvGrpSpPr/>
          <p:nvPr/>
        </p:nvGrpSpPr>
        <p:grpSpPr>
          <a:xfrm>
            <a:off x="1049655" y="1254760"/>
            <a:ext cx="3809365" cy="3081645"/>
            <a:chOff x="-3898929" y="1689648"/>
            <a:chExt cx="2193933" cy="1887538"/>
          </a:xfrm>
        </p:grpSpPr>
        <p:pic>
          <p:nvPicPr>
            <p:cNvPr id="14338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699479" y="1689648"/>
              <a:ext cx="1887537" cy="18875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39" name="TextBox 4"/>
            <p:cNvSpPr txBox="1"/>
            <p:nvPr/>
          </p:nvSpPr>
          <p:spPr>
            <a:xfrm>
              <a:off x="-3898929" y="1689753"/>
              <a:ext cx="2193933" cy="1851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r>
                <a:rPr lang="zh-CN" altLang="en-US" sz="190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瓜</a:t>
              </a:r>
              <a:endParaRPr lang="zh-CN" altLang="en-US" sz="190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2910598" y="2844921"/>
            <a:ext cx="882952" cy="82005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5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877945" y="3425190"/>
            <a:ext cx="1570990" cy="762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567940" y="3665220"/>
            <a:ext cx="4191000" cy="304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6548" y="1600351"/>
            <a:ext cx="9258905" cy="4525887"/>
          </a:xfrm>
        </p:spPr>
        <p:txBody>
          <a:bodyPr/>
          <a:lstStyle/>
          <a:p>
            <a:pPr marL="0" indent="0">
              <a:buNone/>
            </a:pP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/>
          </a:p>
        </p:txBody>
      </p:sp>
      <p:grpSp>
        <p:nvGrpSpPr>
          <p:cNvPr id="10241" name="组合 27"/>
          <p:cNvGrpSpPr/>
          <p:nvPr/>
        </p:nvGrpSpPr>
        <p:grpSpPr>
          <a:xfrm>
            <a:off x="5004027" y="237369"/>
            <a:ext cx="1928812" cy="965200"/>
            <a:chOff x="2694384" y="508317"/>
            <a:chExt cx="1845563" cy="637982"/>
          </a:xfrm>
        </p:grpSpPr>
        <p:sp>
          <p:nvSpPr>
            <p:cNvPr id="24" name="矩形: 圆角 28"/>
            <p:cNvSpPr/>
            <p:nvPr/>
          </p:nvSpPr>
          <p:spPr bwMode="auto">
            <a:xfrm rot="19996946">
              <a:off x="2694384" y="609051"/>
              <a:ext cx="565061" cy="47149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我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5" name="矩形: 圆角 29"/>
            <p:cNvSpPr/>
            <p:nvPr/>
          </p:nvSpPr>
          <p:spPr bwMode="auto">
            <a:xfrm rot="432022">
              <a:off x="3358179" y="508317"/>
              <a:ext cx="565061" cy="471491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会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6" name="矩形: 圆角 30"/>
            <p:cNvSpPr/>
            <p:nvPr/>
          </p:nvSpPr>
          <p:spPr bwMode="auto">
            <a:xfrm rot="1932324">
              <a:off x="3973367" y="674807"/>
              <a:ext cx="566580" cy="471492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写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grpSp>
        <p:nvGrpSpPr>
          <p:cNvPr id="18" name="组合 4"/>
          <p:cNvGrpSpPr/>
          <p:nvPr/>
        </p:nvGrpSpPr>
        <p:grpSpPr>
          <a:xfrm>
            <a:off x="661247" y="2302420"/>
            <a:ext cx="2865664" cy="3071887"/>
            <a:chOff x="317986" y="1748190"/>
            <a:chExt cx="2642552" cy="2684502"/>
          </a:xfrm>
        </p:grpSpPr>
        <p:pic>
          <p:nvPicPr>
            <p:cNvPr id="10246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17986" y="1748190"/>
              <a:ext cx="2642552" cy="26427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7" name="TextBox 4"/>
            <p:cNvSpPr txBox="1"/>
            <p:nvPr/>
          </p:nvSpPr>
          <p:spPr>
            <a:xfrm>
              <a:off x="719933" y="1791262"/>
              <a:ext cx="1838493" cy="26414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1">
              <a:spAutoFit/>
            </a:bodyPr>
            <a:lstStyle/>
            <a:p>
              <a:r>
                <a:rPr lang="zh-CN" altLang="en-US" sz="190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非</a:t>
              </a:r>
              <a:endParaRPr lang="zh-CN" altLang="en-US" sz="190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274445" y="1305016"/>
            <a:ext cx="3254526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5715" b="1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ea"/>
                <a:ea typeface="+mn-ea"/>
                <a:sym typeface="+mn-ea"/>
              </a:rPr>
              <a:t>fēi</a:t>
            </a:r>
            <a:endParaRPr lang="en-US" altLang="zh-CN" sz="5715" b="1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ea"/>
              <a:ea typeface="+mn-ea"/>
              <a:sym typeface="+mn-ea"/>
            </a:endParaRPr>
          </a:p>
        </p:txBody>
      </p:sp>
      <p:pic>
        <p:nvPicPr>
          <p:cNvPr id="8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55" y="3562985"/>
            <a:ext cx="7184390" cy="83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528578" y="2276021"/>
            <a:ext cx="915610" cy="51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85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笔顺：</a:t>
            </a:r>
            <a:endParaRPr lang="zh-CN" altLang="en-US" sz="228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7" name="图片 51203" descr="Snap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1750" y="42545"/>
            <a:ext cx="12205970" cy="6795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文本框 51204"/>
          <p:cNvSpPr txBox="1"/>
          <p:nvPr/>
        </p:nvSpPr>
        <p:spPr>
          <a:xfrm>
            <a:off x="2561469" y="1911955"/>
            <a:ext cx="7816548" cy="279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600" b="1" dirty="0">
                <a:solidFill>
                  <a:srgbClr val="FF330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   </a:t>
            </a:r>
            <a:r>
              <a:rPr lang="en-US" altLang="zh-CN" sz="6600" b="1" dirty="0">
                <a:solidFill>
                  <a:schemeClr val="tx1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18 </a:t>
            </a:r>
            <a:r>
              <a:rPr lang="zh-CN" altLang="en-US" sz="6600" b="1" dirty="0">
                <a:latin typeface="Arial" panose="020B0604020202020204" pitchFamily="34" charset="0"/>
                <a:ea typeface="方正姚体" panose="02010601030101010101" pitchFamily="2" charset="-122"/>
              </a:rPr>
              <a:t>小 猴 子 下 山</a:t>
            </a:r>
            <a:endParaRPr lang="zh-CN" altLang="en-US" sz="6600" b="1" dirty="0">
              <a:latin typeface="Arial" panose="020B0604020202020204" pitchFamily="34" charset="0"/>
              <a:ea typeface="方正姚体" panose="02010601030101010101" pitchFamily="2" charset="-122"/>
            </a:endParaRPr>
          </a:p>
          <a:p>
            <a:endParaRPr lang="zh-CN" altLang="en-US" sz="6600" b="1" dirty="0">
              <a:solidFill>
                <a:srgbClr val="FF3300"/>
              </a:solidFill>
              <a:latin typeface="Arial" panose="020B0604020202020204" pitchFamily="34" charset="0"/>
              <a:ea typeface="方正姚体" panose="02010601030101010101" pitchFamily="2" charset="-122"/>
            </a:endParaRPr>
          </a:p>
          <a:p>
            <a:r>
              <a:rPr lang="zh-CN" altLang="en-US" sz="4400" b="1" dirty="0">
                <a:solidFill>
                  <a:srgbClr val="FF330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          </a:t>
            </a:r>
            <a:endParaRPr lang="zh-CN" altLang="en-US" sz="4400" b="1" dirty="0">
              <a:solidFill>
                <a:srgbClr val="FF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2786" y="1037771"/>
            <a:ext cx="4652131" cy="471714"/>
          </a:xfrm>
        </p:spPr>
        <p:txBody>
          <a:bodyPr>
            <a:normAutofit fontScale="90000"/>
          </a:bodyPr>
          <a:lstStyle/>
          <a:p>
            <a:r>
              <a:rPr lang="zh-CN" altLang="en-US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38100" algn="ctr" rotWithShape="0">
                    <a:srgbClr val="9999FF"/>
                  </a:outerShdw>
                </a:effectLst>
                <a:latin typeface="宋体" panose="02010600030101010101" pitchFamily="2" charset="-122"/>
                <a:sym typeface="+mn-ea"/>
              </a:rPr>
              <a:t>自读提示</a:t>
            </a:r>
            <a:br>
              <a:rPr lang="zh-CN" altLang="en-US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38100" algn="ctr" rotWithShape="0">
                    <a:srgbClr val="9999FF"/>
                  </a:outerShdw>
                </a:effectLst>
                <a:latin typeface="宋体" panose="02010600030101010101" pitchFamily="2" charset="-122"/>
              </a:rPr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6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读一读：读准字音</a:t>
            </a: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，读通句子。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想一想</a:t>
            </a:r>
            <a:r>
              <a:rPr lang="en-US" altLang="zh-CN" sz="6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</a:t>
            </a: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小猴子下山来到了哪里？　　　　　看见了什么？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-6" y="319571"/>
            <a:ext cx="10830109" cy="9455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265" b="1" dirty="0" smtClean="0">
                <a:latin typeface="黑体" panose="02010609060101010101" pitchFamily="2" charset="-122"/>
                <a:ea typeface="黑体" panose="02010609060101010101" pitchFamily="2" charset="-122"/>
                <a:cs typeface="楷体" panose="02010609060101010101" pitchFamily="49" charset="-122"/>
              </a:rPr>
              <a:t>   说一说</a:t>
            </a:r>
            <a:endParaRPr lang="zh-CN" altLang="en-US" sz="4265" b="1" dirty="0">
              <a:latin typeface="黑体" panose="02010609060101010101" pitchFamily="2" charset="-122"/>
              <a:ea typeface="黑体" panose="0201060906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5057" y="1945395"/>
            <a:ext cx="10007533" cy="329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</a:t>
            </a:r>
            <a:r>
              <a:rPr lang="zh-CN" altLang="en-US" sz="5335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猴子先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来到</a:t>
            </a:r>
            <a:r>
              <a:rPr lang="zh-CN" altLang="en-US" sz="5335" b="1" u="sng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5335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接着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来到</a:t>
            </a:r>
            <a:r>
              <a:rPr lang="zh-CN" altLang="en-US" sz="5335" b="1" u="sng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5335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然后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来到</a:t>
            </a:r>
            <a:r>
              <a:rPr lang="zh-CN" altLang="en-US" sz="5335" b="1" u="sng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5335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最后去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en-US" sz="5335" b="1" u="sng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5335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/>
          </a:p>
        </p:txBody>
      </p:sp>
      <p:sp>
        <p:nvSpPr>
          <p:cNvPr id="5" name="矩形 4"/>
          <p:cNvSpPr/>
          <p:nvPr/>
        </p:nvSpPr>
        <p:spPr>
          <a:xfrm>
            <a:off x="2136187" y="3047683"/>
            <a:ext cx="2226945" cy="912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335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桃树下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45001" y="3136583"/>
            <a:ext cx="2226945" cy="912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335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西瓜地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21155" y="4236766"/>
            <a:ext cx="2226945" cy="912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335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树林边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22789" y="1945462"/>
            <a:ext cx="2226945" cy="912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335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玉米地</a:t>
            </a:r>
            <a:endParaRPr lang="zh-CN" altLang="en-US" sz="5335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7"/>
          <a:stretch>
            <a:fillRect/>
          </a:stretch>
        </p:blipFill>
        <p:spPr bwMode="auto">
          <a:xfrm>
            <a:off x="190329" y="170407"/>
            <a:ext cx="11811000" cy="651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直接连接符 17"/>
          <p:cNvCxnSpPr/>
          <p:nvPr/>
        </p:nvCxnSpPr>
        <p:spPr>
          <a:xfrm>
            <a:off x="8831627" y="3511520"/>
            <a:ext cx="26882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527371" y="4512948"/>
            <a:ext cx="32643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"/>
          <p:cNvSpPr txBox="1"/>
          <p:nvPr/>
        </p:nvSpPr>
        <p:spPr>
          <a:xfrm>
            <a:off x="561804" y="1163975"/>
            <a:ext cx="2775373" cy="748030"/>
          </a:xfrm>
          <a:prstGeom prst="rect">
            <a:avLst/>
          </a:prstGeom>
          <a:solidFill>
            <a:schemeClr val="lt1">
              <a:alpha val="9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426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看见什么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r="-333" b="6611"/>
          <a:stretch>
            <a:fillRect/>
          </a:stretch>
        </p:blipFill>
        <p:spPr>
          <a:xfrm>
            <a:off x="331470" y="625475"/>
            <a:ext cx="5734050" cy="3184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68730" y="4798060"/>
            <a:ext cx="40233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/>
              <a:t>一</a:t>
            </a:r>
            <a:r>
              <a:rPr lang="zh-CN" altLang="en-US" sz="6000" b="1">
                <a:solidFill>
                  <a:srgbClr val="FF0000"/>
                </a:solidFill>
              </a:rPr>
              <a:t>块</a:t>
            </a:r>
            <a:r>
              <a:rPr lang="zh-CN" altLang="en-US" sz="6000" b="1"/>
              <a:t>玉米地</a:t>
            </a:r>
            <a:endParaRPr lang="zh-CN" altLang="en-US" sz="6000" b="1"/>
          </a:p>
        </p:txBody>
      </p:sp>
      <p:sp>
        <p:nvSpPr>
          <p:cNvPr id="7" name="文本框 6"/>
          <p:cNvSpPr txBox="1"/>
          <p:nvPr/>
        </p:nvSpPr>
        <p:spPr>
          <a:xfrm>
            <a:off x="1872615" y="4154805"/>
            <a:ext cx="14725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kuài</a:t>
            </a:r>
            <a:endParaRPr lang="zh-CN" altLang="en-US" sz="4000"/>
          </a:p>
        </p:txBody>
      </p:sp>
      <p:grpSp>
        <p:nvGrpSpPr>
          <p:cNvPr id="18" name="组合 4"/>
          <p:cNvGrpSpPr/>
          <p:nvPr/>
        </p:nvGrpSpPr>
        <p:grpSpPr>
          <a:xfrm>
            <a:off x="7363460" y="499745"/>
            <a:ext cx="3524250" cy="3220193"/>
            <a:chOff x="317986" y="1748190"/>
            <a:chExt cx="2642552" cy="2724505"/>
          </a:xfrm>
        </p:grpSpPr>
        <p:pic>
          <p:nvPicPr>
            <p:cNvPr id="10246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986" y="1748190"/>
              <a:ext cx="2642552" cy="26427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7" name="TextBox 4"/>
            <p:cNvSpPr txBox="1"/>
            <p:nvPr/>
          </p:nvSpPr>
          <p:spPr>
            <a:xfrm>
              <a:off x="719933" y="1791262"/>
              <a:ext cx="1838493" cy="26814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1">
              <a:spAutoFit/>
            </a:bodyPr>
            <a:lstStyle/>
            <a:p>
              <a:r>
                <a:rPr lang="zh-CN" altLang="en-US" sz="20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块</a:t>
              </a:r>
              <a:endParaRPr lang="zh-CN" altLang="en-US" sz="20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424295" y="4035425"/>
            <a:ext cx="5721350" cy="204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7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kuài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一  块（  ）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4096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 dirty="0"/>
          </a:p>
        </p:txBody>
      </p:sp>
      <p:sp>
        <p:nvSpPr>
          <p:cNvPr id="19460" name="文本框 40964"/>
          <p:cNvSpPr txBox="1"/>
          <p:nvPr/>
        </p:nvSpPr>
        <p:spPr>
          <a:xfrm>
            <a:off x="7663180" y="2348865"/>
            <a:ext cx="39465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又大又多</a:t>
            </a:r>
            <a:endParaRPr lang="zh-CN" altLang="en-US" sz="6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40964"/>
          <p:cNvSpPr txBox="1"/>
          <p:nvPr/>
        </p:nvSpPr>
        <p:spPr>
          <a:xfrm>
            <a:off x="6981825" y="4189730"/>
            <a:ext cx="530923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又（  ）又（  ）</a:t>
            </a:r>
            <a:endParaRPr lang="zh-CN" altLang="en-US" sz="6000" b="1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sz="4000" b="1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sz="6000" b="1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1790" y="584200"/>
            <a:ext cx="6630035" cy="568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17800" y="856317"/>
            <a:ext cx="4256273" cy="6661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73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同时具备两</a:t>
            </a:r>
            <a:r>
              <a:rPr lang="zh-CN" altLang="en-US" sz="3735" b="1" smtClean="0">
                <a:latin typeface="黑体" panose="02010609060101010101" pitchFamily="2" charset="-122"/>
                <a:ea typeface="黑体" panose="02010609060101010101" pitchFamily="2" charset="-122"/>
              </a:rPr>
              <a:t>个特点</a:t>
            </a:r>
            <a:endParaRPr lang="zh-CN" altLang="en-US" sz="3735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3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3355" y="3799840"/>
            <a:ext cx="3426460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又（）又（）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9723" y="4629711"/>
            <a:ext cx="4056113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又美又香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06327" y="4469056"/>
            <a:ext cx="3887753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又聪明又可爱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4" name="Picture 2" descr="C:\Users\Administrator\Desktop\_M2_097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7" y="457220"/>
            <a:ext cx="2508515" cy="28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包图网_pki16245美丽快乐红色犬种去年成为小狗坐在额叶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347" y="457437"/>
            <a:ext cx="2790851" cy="37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包图网_pki45216孤立的向日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19" y="457101"/>
            <a:ext cx="2556577" cy="38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056.4062992125982,&quot;width&quot;:3644.176377952756}"/>
</p:tagLst>
</file>

<file path=ppt/tags/tag2.xml><?xml version="1.0" encoding="utf-8"?>
<p:tagLst xmlns:p="http://schemas.openxmlformats.org/presentationml/2006/main">
  <p:tag name="KSO_WM_UNIT_PLACING_PICTURE_USER_VIEWPORT" val="{&quot;height&quot;:7505,&quot;width&quot;:766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WPS 演示</Application>
  <PresentationFormat>自定义</PresentationFormat>
  <Paragraphs>177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楷体</vt:lpstr>
      <vt:lpstr>楷体_GB2312</vt:lpstr>
      <vt:lpstr>方正姚体</vt:lpstr>
      <vt:lpstr>黑体</vt:lpstr>
      <vt:lpstr>Arial Unicode MS</vt:lpstr>
      <vt:lpstr>Calibri Light</vt:lpstr>
      <vt:lpstr>Calibri</vt:lpstr>
      <vt:lpstr>新宋体</vt:lpstr>
      <vt:lpstr>Office 主题</vt:lpstr>
      <vt:lpstr>PowerPoint 演示文稿</vt:lpstr>
      <vt:lpstr>PowerPoint 演示文稿</vt:lpstr>
      <vt:lpstr>PowerPoint 演示文稿</vt:lpstr>
      <vt:lpstr>自读提示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123</cp:lastModifiedBy>
  <cp:revision>39</cp:revision>
  <dcterms:created xsi:type="dcterms:W3CDTF">2018-04-22T02:14:00Z</dcterms:created>
  <dcterms:modified xsi:type="dcterms:W3CDTF">2023-06-12T07:11:43Z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2052-10.8.2.6726</vt:lpwstr>
  </property>
  <property fmtid="{D5CDD505-2E9C-101B-9397-08002B2CF9AE}" pid="3" name="ICV">
    <vt:lpwstr>F6A93B33985B4A2283BA7A5574FC1BF7</vt:lpwstr>
  </property>
</Properties>
</file>