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3"/>
    <p:sldId id="332" r:id="rId4"/>
    <p:sldId id="278" r:id="rId5"/>
    <p:sldId id="411" r:id="rId6"/>
    <p:sldId id="439" r:id="rId7"/>
    <p:sldId id="257" r:id="rId8"/>
    <p:sldId id="256" r:id="rId9"/>
    <p:sldId id="258" r:id="rId10"/>
    <p:sldId id="260" r:id="rId11"/>
    <p:sldId id="261" r:id="rId12"/>
    <p:sldId id="280" r:id="rId13"/>
    <p:sldId id="310" r:id="rId14"/>
    <p:sldId id="263" r:id="rId15"/>
    <p:sldId id="264" r:id="rId16"/>
    <p:sldId id="309" r:id="rId17"/>
    <p:sldId id="470" r:id="rId18"/>
    <p:sldId id="471" r:id="rId19"/>
    <p:sldId id="272" r:id="rId20"/>
    <p:sldId id="273" r:id="rId21"/>
    <p:sldId id="489" r:id="rId22"/>
    <p:sldId id="286" r:id="rId23"/>
    <p:sldId id="335" r:id="rId24"/>
    <p:sldId id="472" r:id="rId25"/>
    <p:sldId id="490" r:id="rId26"/>
    <p:sldId id="473" r:id="rId27"/>
    <p:sldId id="501" r:id="rId28"/>
    <p:sldId id="502" r:id="rId29"/>
    <p:sldId id="474" r:id="rId30"/>
    <p:sldId id="475" r:id="rId31"/>
    <p:sldId id="311" r:id="rId32"/>
    <p:sldId id="312" r:id="rId33"/>
    <p:sldId id="274" r:id="rId34"/>
    <p:sldId id="276" r:id="rId35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5A5"/>
    <a:srgbClr val="98BAD2"/>
    <a:srgbClr val="9DBBD0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77F8-9E13-42BF-AB4A-BD25A81D04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0F26-C240-43B8-B9EA-04CF316B24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77F8-9E13-42BF-AB4A-BD25A81D04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0F26-C240-43B8-B9EA-04CF316B24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77F8-9E13-42BF-AB4A-BD25A81D04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0F26-C240-43B8-B9EA-04CF316B24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77F8-9E13-42BF-AB4A-BD25A81D04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0F26-C240-43B8-B9EA-04CF316B24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77F8-9E13-42BF-AB4A-BD25A81D04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0F26-C240-43B8-B9EA-04CF316B24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77F8-9E13-42BF-AB4A-BD25A81D04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0F26-C240-43B8-B9EA-04CF316B24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77F8-9E13-42BF-AB4A-BD25A81D04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0F26-C240-43B8-B9EA-04CF316B24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77F8-9E13-42BF-AB4A-BD25A81D04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0F26-C240-43B8-B9EA-04CF316B24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77F8-9E13-42BF-AB4A-BD25A81D04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0F26-C240-43B8-B9EA-04CF316B24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77F8-9E13-42BF-AB4A-BD25A81D04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0F26-C240-43B8-B9EA-04CF316B24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77F8-9E13-42BF-AB4A-BD25A81D04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0F26-C240-43B8-B9EA-04CF316B24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677F8-9E13-42BF-AB4A-BD25A81D04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0F26-C240-43B8-B9EA-04CF316B24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0755" y="2205355"/>
            <a:ext cx="997712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欢迎来到语文课堂</a:t>
            </a:r>
            <a:endParaRPr lang="zh-CN" altLang="en-US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9020" y="1784985"/>
            <a:ext cx="9997440" cy="4351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1.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大声朗读课文，读准字音，读好句子。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marL="0" indent="0">
              <a:buNone/>
            </a:pP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marL="0" indent="0">
              <a:buNone/>
            </a:pPr>
            <a:r>
              <a:rPr lang="en-US" altLang="zh-CN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2.</a:t>
            </a: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借助注释，想一想课文讲了一个怎样的故事。</a:t>
            </a:r>
            <a:endParaRPr lang="en-US" altLang="zh-CN" sz="4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5400" b="1"/>
              <a:t>初读要求：</a:t>
            </a:r>
            <a:endParaRPr lang="zh-CN" altLang="zh-CN" sz="5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314960" y="731520"/>
            <a:ext cx="11744960" cy="53441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500"/>
              </a:lnSpc>
            </a:pPr>
            <a:r>
              <a:rPr lang="en-US" altLang="zh-CN" sz="6000" b="0" i="0" dirty="0">
                <a:solidFill>
                  <a:schemeClr val="tx1"/>
                </a:solidFill>
                <a:effectLst/>
                <a:latin typeface="����"/>
              </a:rPr>
              <a:t>	 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磨针溪，在象耳山下。世传李太白读书山中，未成，弃去。过是溪，逢老媪方磨铁杵。问之，曰：“欲作针。”太白感其意，还卒业。</a:t>
            </a:r>
            <a:endParaRPr lang="zh-CN" altLang="en-US" sz="5400" b="1" i="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314960" y="731520"/>
            <a:ext cx="11744960" cy="53441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500"/>
              </a:lnSpc>
            </a:pPr>
            <a:r>
              <a:rPr lang="en-US" altLang="zh-CN" sz="6000" b="0" i="0" dirty="0">
                <a:solidFill>
                  <a:schemeClr val="tx1"/>
                </a:solidFill>
                <a:effectLst/>
                <a:latin typeface="����"/>
              </a:rPr>
              <a:t>	 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磨针溪，在象耳山下。世传李太白读书山中，未成，弃去。过是溪，逢老媪方磨铁杵。问之，曰：“欲作针。”太白感其意，</a:t>
            </a:r>
            <a:r>
              <a:rPr lang="zh-CN" altLang="en-US" sz="5400" b="1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还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卒业。</a:t>
            </a:r>
            <a:endParaRPr lang="zh-CN" altLang="en-US" sz="6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93840" y="4032349"/>
            <a:ext cx="1442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0" dirty="0" err="1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huán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314960" y="731520"/>
            <a:ext cx="11744960" cy="53441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000"/>
              </a:lnSpc>
            </a:pPr>
            <a:r>
              <a:rPr lang="en-US" altLang="zh-CN" sz="6000" b="0" i="0" dirty="0">
                <a:solidFill>
                  <a:schemeClr val="tx1"/>
                </a:solidFill>
                <a:effectLst/>
                <a:latin typeface="����"/>
              </a:rPr>
              <a:t>	 </a:t>
            </a:r>
            <a:r>
              <a:rPr lang="zh-CN" altLang="en-US" sz="5400" b="1" i="0" dirty="0">
                <a:solidFill>
                  <a:schemeClr val="bg2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磨针溪，在象耳山下。世传李太白读书山中，未成，弃去。过是溪，逢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老媪</a:t>
            </a:r>
            <a:r>
              <a:rPr lang="zh-CN" altLang="en-US" sz="5400" b="1" i="0" dirty="0">
                <a:solidFill>
                  <a:schemeClr val="bg2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方磨铁杵。问之，曰：“欲作针。”太白感其意，还卒业。</a:t>
            </a:r>
            <a:endParaRPr lang="zh-CN" altLang="en-US" sz="6000" b="1" dirty="0">
              <a:solidFill>
                <a:schemeClr val="bg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77720" y="2978834"/>
            <a:ext cx="1148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ǎo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314960" y="731520"/>
            <a:ext cx="11744960" cy="53441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500"/>
              </a:lnSpc>
            </a:pPr>
            <a:r>
              <a:rPr lang="en-US" altLang="zh-CN" sz="6000" b="0" i="0" dirty="0">
                <a:solidFill>
                  <a:schemeClr val="tx1"/>
                </a:solidFill>
                <a:effectLst/>
                <a:latin typeface="����"/>
              </a:rPr>
              <a:t>	 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磨针溪，在象耳山下。世传李太白读书山中，未成，弃去。过是溪，逢老媪方磨铁杵。问之，曰：“欲作针。”太白感其意，还卒业。</a:t>
            </a:r>
            <a:endParaRPr lang="zh-CN" altLang="en-US" sz="6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rot="20820000">
            <a:off x="9985375" y="1520745"/>
            <a:ext cx="65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21120000">
            <a:off x="2547620" y="3408045"/>
            <a:ext cx="65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rot="21180000">
            <a:off x="3139440" y="3403600"/>
            <a:ext cx="65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 rot="21060000">
            <a:off x="7362825" y="4326709"/>
            <a:ext cx="65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 rot="20820000">
            <a:off x="3868420" y="4343415"/>
            <a:ext cx="65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 rot="21180000">
            <a:off x="1062990" y="2476460"/>
            <a:ext cx="65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314960" y="731520"/>
            <a:ext cx="11744960" cy="53441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500"/>
              </a:lnSpc>
            </a:pPr>
            <a:r>
              <a:rPr lang="en-US" altLang="zh-CN" sz="6000" b="0" i="0" dirty="0">
                <a:solidFill>
                  <a:schemeClr val="tx1"/>
                </a:solidFill>
                <a:effectLst/>
                <a:latin typeface="����"/>
              </a:rPr>
              <a:t>	 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磨针溪，在象耳山下。世传李太白读书山中，未成，弃去。过是溪，逢老媪方磨铁杵。问之，曰：“欲作针。”太白感其意，还卒业。</a:t>
            </a:r>
            <a:endParaRPr lang="zh-CN" altLang="en-US" sz="6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314960" y="731520"/>
            <a:ext cx="11744960" cy="53441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000"/>
              </a:lnSpc>
            </a:pPr>
            <a:r>
              <a:rPr lang="en-US" altLang="zh-CN" sz="6000" b="0" i="0" dirty="0">
                <a:solidFill>
                  <a:schemeClr val="tx1"/>
                </a:solidFill>
                <a:effectLst/>
                <a:latin typeface="����"/>
              </a:rPr>
              <a:t>	 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磨针溪，在象耳山下。</a:t>
            </a:r>
            <a:r>
              <a:rPr lang="zh-CN" altLang="en-US" sz="5400" b="1" i="0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世传李太白读书山中，未成，弃去。过是溪，逢</a:t>
            </a:r>
            <a:r>
              <a:rPr lang="zh-CN" altLang="en-US" sz="5400" b="1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老媪方</a:t>
            </a:r>
            <a:r>
              <a:rPr lang="zh-CN" altLang="en-US" sz="5400" b="1" i="0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磨铁杵。问之，曰：“欲作针。”太白感其意，还卒业。</a:t>
            </a:r>
            <a:endParaRPr lang="zh-CN" altLang="en-US" sz="5400" b="1" i="0" dirty="0">
              <a:solidFill>
                <a:schemeClr val="bg1">
                  <a:lumMod val="7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314960" y="731520"/>
            <a:ext cx="11744960" cy="53441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000"/>
              </a:lnSpc>
            </a:pPr>
            <a:r>
              <a:rPr lang="en-US" altLang="zh-CN" sz="6000" b="0" i="0" dirty="0">
                <a:solidFill>
                  <a:schemeClr val="tx1"/>
                </a:solidFill>
                <a:effectLst/>
                <a:latin typeface="����"/>
              </a:rPr>
              <a:t>	 </a:t>
            </a:r>
            <a:r>
              <a:rPr lang="zh-CN" altLang="en-US" sz="5400" b="1" i="0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磨针溪，在象耳山下。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世传李太白读书山中，未成，弃去。</a:t>
            </a:r>
            <a:r>
              <a:rPr lang="zh-CN" altLang="en-US" sz="5400" b="1" i="0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过是溪，逢</a:t>
            </a:r>
            <a:r>
              <a:rPr lang="zh-CN" altLang="en-US" sz="5400" b="1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老媪方</a:t>
            </a:r>
            <a:r>
              <a:rPr lang="zh-CN" altLang="en-US" sz="5400" b="1" i="0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磨铁杵。问之，曰：“欲作针。”太白感其意，还卒业。</a:t>
            </a:r>
            <a:endParaRPr lang="zh-CN" altLang="en-US" sz="5400" b="1" i="0" dirty="0">
              <a:solidFill>
                <a:schemeClr val="bg1">
                  <a:lumMod val="7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 flipV="1">
            <a:off x="1466398" y="3310169"/>
            <a:ext cx="2623820" cy="28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635943" y="1134736"/>
            <a:ext cx="9316720" cy="408162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5400" b="1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5400" b="1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世传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李太白读书山中，未成，弃去。</a:t>
            </a:r>
            <a:endParaRPr lang="zh-CN" altLang="en-US" sz="6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标注: 线形 1"/>
          <p:cNvSpPr/>
          <p:nvPr/>
        </p:nvSpPr>
        <p:spPr>
          <a:xfrm>
            <a:off x="798195" y="1306195"/>
            <a:ext cx="2216150" cy="897255"/>
          </a:xfrm>
          <a:prstGeom prst="borderCallout1">
            <a:avLst>
              <a:gd name="adj1" fmla="val 60309"/>
              <a:gd name="adj2" fmla="val 102508"/>
              <a:gd name="adj3" fmla="val 140525"/>
              <a:gd name="adj4" fmla="val 127719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世世代代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标注: 线形 5"/>
          <p:cNvSpPr/>
          <p:nvPr/>
        </p:nvSpPr>
        <p:spPr>
          <a:xfrm>
            <a:off x="4401851" y="1473997"/>
            <a:ext cx="1850834" cy="561860"/>
          </a:xfrm>
          <a:prstGeom prst="borderCallout1">
            <a:avLst>
              <a:gd name="adj1" fmla="val 97564"/>
              <a:gd name="adj2" fmla="val 24533"/>
              <a:gd name="adj3" fmla="val 166332"/>
              <a:gd name="adj4" fmla="val 363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流传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635943" y="1134736"/>
            <a:ext cx="9316720" cy="408162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世传李太白读书山中，未成，</a:t>
            </a:r>
            <a:r>
              <a:rPr lang="zh-CN" altLang="en-US" sz="5400" b="1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弃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去。</a:t>
            </a:r>
            <a:endParaRPr lang="zh-CN" altLang="en-US" sz="6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标注: 线形 7"/>
          <p:cNvSpPr/>
          <p:nvPr/>
        </p:nvSpPr>
        <p:spPr>
          <a:xfrm>
            <a:off x="3578860" y="4373880"/>
            <a:ext cx="6800850" cy="561975"/>
          </a:xfrm>
          <a:prstGeom prst="borderCallout1">
            <a:avLst>
              <a:gd name="adj1" fmla="val -2436"/>
              <a:gd name="adj2" fmla="val 38819"/>
              <a:gd name="adj3" fmla="val -102598"/>
              <a:gd name="adj4" fmla="val 12418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遗弃；放弃；丢弃</a:t>
            </a:r>
            <a:r>
              <a:rPr lang="zh-CN" altLang="en-US" sz="3600" b="1" dirty="0">
                <a:solidFill>
                  <a:schemeClr val="tx1"/>
                </a:solidFill>
                <a:sym typeface="+mn-ea"/>
              </a:rPr>
              <a:t>；抛弃</a:t>
            </a:r>
            <a:r>
              <a:rPr lang="en-US" altLang="zh-CN" sz="3600" b="1" dirty="0">
                <a:solidFill>
                  <a:schemeClr val="tx1"/>
                </a:solidFill>
              </a:rPr>
              <a:t>……</a:t>
            </a:r>
            <a:endParaRPr lang="en-US" altLang="zh-CN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480" y="1087437"/>
            <a:ext cx="10515600" cy="5455603"/>
          </a:xfrm>
        </p:spPr>
        <p:txBody>
          <a:bodyPr>
            <a:normAutofit/>
          </a:bodyPr>
          <a:lstStyle/>
          <a:p>
            <a:pPr marL="0" algn="ctr">
              <a:buClrTx/>
              <a:buSzTx/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望庐山瀑布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ClrTx/>
              <a:buSzTx/>
              <a:buNone/>
            </a:pP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日照香炉生紫烟，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ClrTx/>
              <a:buSzTx/>
              <a:buNone/>
            </a:pP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遥看瀑布挂前川。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ClrTx/>
              <a:buSzTx/>
              <a:buNone/>
            </a:pP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飞流直下三千尺，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ClrTx/>
              <a:buSzTx/>
              <a:buNone/>
            </a:pP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疑是银河落九天。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635943" y="1134736"/>
            <a:ext cx="9316720" cy="408162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世传李太白读书山中，未成，</a:t>
            </a:r>
            <a:r>
              <a:rPr lang="zh-CN" altLang="en-US" sz="5400" b="1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弃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去。</a:t>
            </a:r>
            <a:endParaRPr lang="zh-CN" altLang="en-US" sz="6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标注: 线形 7"/>
          <p:cNvSpPr/>
          <p:nvPr/>
        </p:nvSpPr>
        <p:spPr>
          <a:xfrm>
            <a:off x="3578860" y="4373880"/>
            <a:ext cx="6800850" cy="561975"/>
          </a:xfrm>
          <a:prstGeom prst="borderCallout1">
            <a:avLst>
              <a:gd name="adj1" fmla="val -2436"/>
              <a:gd name="adj2" fmla="val 38819"/>
              <a:gd name="adj3" fmla="val -102598"/>
              <a:gd name="adj4" fmla="val 12418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遗弃；</a:t>
            </a:r>
            <a:r>
              <a:rPr lang="zh-CN" altLang="en-US" sz="3600" b="1" dirty="0">
                <a:solidFill>
                  <a:srgbClr val="FF0000"/>
                </a:solidFill>
              </a:rPr>
              <a:t>放弃</a:t>
            </a:r>
            <a:r>
              <a:rPr lang="zh-CN" altLang="en-US" sz="3600" b="1" dirty="0">
                <a:solidFill>
                  <a:schemeClr val="tx1"/>
                </a:solidFill>
              </a:rPr>
              <a:t>；丢弃</a:t>
            </a:r>
            <a:r>
              <a:rPr lang="zh-CN" altLang="en-US" sz="3600" b="1" dirty="0">
                <a:solidFill>
                  <a:schemeClr val="tx1"/>
                </a:solidFill>
                <a:sym typeface="+mn-ea"/>
              </a:rPr>
              <a:t>；抛弃</a:t>
            </a:r>
            <a:r>
              <a:rPr lang="en-US" altLang="zh-CN" sz="3600" b="1" dirty="0">
                <a:solidFill>
                  <a:schemeClr val="tx1"/>
                </a:solidFill>
              </a:rPr>
              <a:t>……</a:t>
            </a:r>
            <a:endParaRPr lang="en-US" altLang="zh-CN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635943" y="1134736"/>
            <a:ext cx="9316720" cy="408162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6000" b="0" i="0" dirty="0">
                <a:solidFill>
                  <a:schemeClr val="tx1"/>
                </a:solidFill>
                <a:effectLst/>
                <a:latin typeface="����"/>
              </a:rPr>
              <a:t>	  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世传李太白读书山中，未成，弃</a:t>
            </a:r>
            <a:r>
              <a:rPr lang="zh-CN" altLang="en-US" sz="5400" b="1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去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6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: 圆顶角 2"/>
          <p:cNvSpPr/>
          <p:nvPr/>
        </p:nvSpPr>
        <p:spPr>
          <a:xfrm>
            <a:off x="2892055" y="4040331"/>
            <a:ext cx="3296093" cy="1945280"/>
          </a:xfrm>
          <a:prstGeom prst="round2SameRect">
            <a:avLst>
              <a:gd name="adj1" fmla="val 35011"/>
              <a:gd name="adj2" fmla="val 28448"/>
            </a:avLst>
          </a:prstGeom>
          <a:solidFill>
            <a:srgbClr val="98BAD2"/>
          </a:solidFill>
          <a:ln>
            <a:solidFill>
              <a:srgbClr val="9D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4000" b="1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离去</a:t>
            </a:r>
            <a:endParaRPr lang="en-US" altLang="zh-CN" sz="4000" b="1" i="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4000" b="1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除去</a:t>
            </a: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4000" b="1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4000" b="1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、过去</a:t>
            </a:r>
            <a:endParaRPr lang="zh-CN" altLang="en-US" sz="4000" b="1" i="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354722" y="4731447"/>
            <a:ext cx="26183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635943" y="1134736"/>
            <a:ext cx="9316720" cy="408162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6000" b="0" i="0" dirty="0">
                <a:solidFill>
                  <a:schemeClr val="tx1"/>
                </a:solidFill>
                <a:effectLst/>
                <a:latin typeface="����"/>
              </a:rPr>
              <a:t>	 </a:t>
            </a:r>
            <a:r>
              <a:rPr lang="en-US" altLang="zh-CN" sz="6000" b="1" i="0" dirty="0">
                <a:solidFill>
                  <a:schemeClr val="tx1"/>
                </a:solidFill>
                <a:effectLst/>
                <a:latin typeface="����"/>
              </a:rPr>
              <a:t> </a:t>
            </a:r>
            <a:r>
              <a:rPr lang="zh-CN" altLang="en-US" sz="5400" b="1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世传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李太白读书山中，未成，</a:t>
            </a:r>
            <a:r>
              <a:rPr lang="zh-CN" altLang="en-US" sz="5400" b="1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弃去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6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标注: 线形 1"/>
          <p:cNvSpPr/>
          <p:nvPr/>
        </p:nvSpPr>
        <p:spPr>
          <a:xfrm>
            <a:off x="859155" y="1616075"/>
            <a:ext cx="2033270" cy="690880"/>
          </a:xfrm>
          <a:prstGeom prst="borderCallout1">
            <a:avLst>
              <a:gd name="adj1" fmla="val 60309"/>
              <a:gd name="adj2" fmla="val 102508"/>
              <a:gd name="adj3" fmla="val 140525"/>
              <a:gd name="adj4" fmla="val 127719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世世代代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标注: 线形 5"/>
          <p:cNvSpPr/>
          <p:nvPr/>
        </p:nvSpPr>
        <p:spPr>
          <a:xfrm>
            <a:off x="4337314" y="1616056"/>
            <a:ext cx="1850834" cy="561860"/>
          </a:xfrm>
          <a:prstGeom prst="borderCallout1">
            <a:avLst>
              <a:gd name="adj1" fmla="val 97564"/>
              <a:gd name="adj2" fmla="val 24533"/>
              <a:gd name="adj3" fmla="val 158172"/>
              <a:gd name="adj4" fmla="val 338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流传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081703" y="3175549"/>
            <a:ext cx="26183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3952875" y="3805555"/>
            <a:ext cx="316865" cy="437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129915" y="4243070"/>
            <a:ext cx="1207135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放弃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40680" y="4145280"/>
            <a:ext cx="1207135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zh-CN" sz="3600" b="1">
                <a:solidFill>
                  <a:srgbClr val="FF0000"/>
                </a:solidFill>
              </a:rPr>
              <a:t>离去</a:t>
            </a:r>
            <a:endParaRPr lang="zh-CN" altLang="zh-CN" sz="3600" b="1">
              <a:solidFill>
                <a:srgbClr val="FF000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128260" y="3805555"/>
            <a:ext cx="312420" cy="339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314960" y="731520"/>
            <a:ext cx="11744960" cy="53441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000"/>
              </a:lnSpc>
            </a:pPr>
            <a:r>
              <a:rPr lang="en-US" altLang="zh-CN" sz="6000" b="0" i="0" dirty="0">
                <a:solidFill>
                  <a:schemeClr val="tx1"/>
                </a:solidFill>
                <a:effectLst/>
                <a:latin typeface="����"/>
              </a:rPr>
              <a:t>	 </a:t>
            </a:r>
            <a:r>
              <a:rPr lang="zh-CN" altLang="en-US" sz="5400" b="1" i="0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磨针溪，在象耳山下。世传李太白读书山中，未成，弃去。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过是溪，逢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老媪方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磨铁杵。问之，曰</a:t>
            </a:r>
            <a:r>
              <a:rPr lang="en-US" altLang="zh-CN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: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“欲作针。”</a:t>
            </a:r>
            <a:r>
              <a:rPr lang="zh-CN" altLang="en-US" sz="5400" b="1" i="0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太白感其意，还卒业。</a:t>
            </a:r>
            <a:endParaRPr lang="zh-CN" altLang="en-US" sz="5400" b="1" i="0" dirty="0">
              <a:solidFill>
                <a:schemeClr val="bg1">
                  <a:lumMod val="7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314960" y="731520"/>
            <a:ext cx="11744960" cy="53441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000"/>
              </a:lnSpc>
            </a:pPr>
            <a:r>
              <a:rPr lang="en-US" altLang="zh-CN" sz="6000" b="0" i="0" dirty="0">
                <a:solidFill>
                  <a:schemeClr val="tx1"/>
                </a:solidFill>
                <a:effectLst/>
                <a:latin typeface="����"/>
              </a:rPr>
              <a:t>	 </a:t>
            </a:r>
            <a:r>
              <a:rPr lang="zh-CN" altLang="en-US" sz="5400" b="1" i="0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磨针溪，在象耳山下。世传李太白读书山中，未成，弃去。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过是溪，</a:t>
            </a:r>
            <a:r>
              <a:rPr lang="zh-CN" altLang="en-US" sz="5400" b="1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逢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老媪方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磨铁杵。问之，曰：“欲作针。”</a:t>
            </a:r>
            <a:r>
              <a:rPr lang="zh-CN" altLang="en-US" sz="5400" b="1" i="0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太白感其意，还卒业。</a:t>
            </a:r>
            <a:endParaRPr lang="zh-CN" altLang="en-US" sz="5400" b="1" i="0" dirty="0">
              <a:solidFill>
                <a:schemeClr val="bg1">
                  <a:lumMod val="7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314960" y="731520"/>
            <a:ext cx="11744960" cy="53441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7000"/>
              </a:lnSpc>
            </a:pPr>
            <a:r>
              <a:rPr lang="en-US" altLang="zh-CN" sz="6000" b="0" i="0" dirty="0">
                <a:solidFill>
                  <a:schemeClr val="tx1"/>
                </a:solidFill>
                <a:effectLst/>
                <a:latin typeface="����"/>
              </a:rPr>
              <a:t>	 </a:t>
            </a:r>
            <a:r>
              <a:rPr lang="zh-CN" altLang="en-US" sz="5400" b="1" i="0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磨针溪，在象耳山下。世传李太白读书山中，未成，弃去。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过是溪，逢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老媪方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磨铁杵。问</a:t>
            </a:r>
            <a:r>
              <a:rPr lang="zh-CN" altLang="en-US" sz="5400" b="1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之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，曰：“欲作针。”</a:t>
            </a:r>
            <a:r>
              <a:rPr lang="zh-CN" altLang="en-US" sz="5400" b="1" i="0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太白感其意，还卒业。</a:t>
            </a:r>
            <a:endParaRPr lang="zh-CN" altLang="en-US" sz="5400" b="1" i="0" dirty="0">
              <a:solidFill>
                <a:schemeClr val="bg1">
                  <a:lumMod val="7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矩形: 圆角 3"/>
          <p:cNvSpPr/>
          <p:nvPr>
            <p:custDataLst>
              <p:tags r:id="rId1"/>
            </p:custDataLst>
          </p:nvPr>
        </p:nvSpPr>
        <p:spPr>
          <a:xfrm>
            <a:off x="314960" y="731520"/>
            <a:ext cx="11744960" cy="53441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ts val="7000"/>
              </a:lnSpc>
            </a:pPr>
            <a:r>
              <a:rPr lang="en-US" altLang="zh-CN" sz="6000" b="0" i="0" dirty="0">
                <a:solidFill>
                  <a:schemeClr val="tx1"/>
                </a:solidFill>
                <a:effectLst/>
                <a:latin typeface="����"/>
              </a:rPr>
              <a:t>	 </a:t>
            </a:r>
            <a:r>
              <a:rPr lang="zh-CN" altLang="en-US" sz="5400" b="1" i="0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磨针溪，在象耳山下。世传李太白读书山中，未成，弃去。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过是溪，逢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老媪方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磨铁杵。问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之，曰：“欲作针。”</a:t>
            </a:r>
            <a:r>
              <a:rPr lang="zh-CN" altLang="en-US" sz="5400" b="1" i="0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太白感其意，还卒业。</a:t>
            </a:r>
            <a:endParaRPr lang="zh-CN" altLang="en-US" sz="5400" b="1" i="0" dirty="0">
              <a:solidFill>
                <a:schemeClr val="bg1">
                  <a:lumMod val="7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矩形: 圆角 3"/>
          <p:cNvSpPr/>
          <p:nvPr>
            <p:custDataLst>
              <p:tags r:id="rId1"/>
            </p:custDataLst>
          </p:nvPr>
        </p:nvSpPr>
        <p:spPr>
          <a:xfrm>
            <a:off x="314960" y="603885"/>
            <a:ext cx="11744960" cy="53441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ts val="7000"/>
              </a:lnSpc>
              <a:buClrTx/>
              <a:buSzTx/>
              <a:buFontTx/>
            </a:pPr>
            <a:r>
              <a:rPr lang="en-US" altLang="zh-CN" sz="6000" b="0" i="0" dirty="0">
                <a:solidFill>
                  <a:schemeClr val="tx1"/>
                </a:solidFill>
                <a:effectLst/>
                <a:latin typeface="����"/>
              </a:rPr>
              <a:t>   </a:t>
            </a:r>
            <a:r>
              <a:rPr lang="zh-CN" altLang="zh-CN" sz="5400" b="0" i="0" dirty="0">
                <a:solidFill>
                  <a:schemeClr val="tx1"/>
                </a:solidFill>
                <a:effectLst/>
                <a:latin typeface="����"/>
              </a:rPr>
              <a:t>在象耳山山脚下，有一条磨针溪，世世代代流传李太白在山中读书，没有完成学业就放弃离开了。这天李白经过这条溪边</a:t>
            </a:r>
            <a:r>
              <a:rPr lang="zh-CN" altLang="zh-CN" sz="5400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zh-CN" altLang="zh-CN" sz="5400" b="0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顶角 2"/>
          <p:cNvSpPr/>
          <p:nvPr>
            <p:custDataLst>
              <p:tags r:id="rId1"/>
            </p:custDataLst>
          </p:nvPr>
        </p:nvSpPr>
        <p:spPr>
          <a:xfrm>
            <a:off x="3244628" y="1418700"/>
            <a:ext cx="5701887" cy="3798177"/>
          </a:xfrm>
          <a:prstGeom prst="round2SameRect">
            <a:avLst>
              <a:gd name="adj1" fmla="val 28221"/>
              <a:gd name="adj2" fmla="val 28448"/>
            </a:avLst>
          </a:prstGeom>
          <a:solidFill>
            <a:srgbClr val="98BAD2"/>
          </a:solidFill>
          <a:ln>
            <a:solidFill>
              <a:srgbClr val="9DBB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水滴石穿</a:t>
            </a:r>
            <a:endParaRPr lang="en-US" altLang="zh-CN" sz="6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6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锲而不舍</a:t>
            </a:r>
            <a:endParaRPr lang="en-US" altLang="zh-CN" sz="6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6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矢志不渝</a:t>
            </a:r>
            <a:endParaRPr lang="zh-CN" altLang="en-US" sz="6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447540" y="3617614"/>
            <a:ext cx="109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shǐ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7058890" y="3510891"/>
            <a:ext cx="109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yú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447770" y="2531411"/>
            <a:ext cx="1097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qiè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314960" y="731520"/>
            <a:ext cx="11744960" cy="53441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7000"/>
              </a:lnSpc>
              <a:buClrTx/>
              <a:buSzTx/>
              <a:buFontTx/>
            </a:pPr>
            <a:r>
              <a:rPr lang="en-US" altLang="zh-CN" sz="6000" b="0" i="0" dirty="0">
                <a:solidFill>
                  <a:schemeClr val="tx1"/>
                </a:solidFill>
                <a:effectLst/>
                <a:latin typeface="����"/>
              </a:rPr>
              <a:t>	 </a:t>
            </a:r>
            <a:r>
              <a:rPr lang="zh-CN" altLang="en-US" sz="5400" b="1" i="0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磨针溪，在象耳山下。世传李太白读书山中，未成，弃去。过是溪，逢</a:t>
            </a:r>
            <a:r>
              <a:rPr lang="zh-CN" altLang="en-US" sz="5400" b="1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老媪方</a:t>
            </a:r>
            <a:r>
              <a:rPr lang="zh-CN" altLang="en-US" sz="5400" b="1" i="0" dirty="0">
                <a:solidFill>
                  <a:schemeClr val="bg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磨铁杵。问之，曰：“欲作针。”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太白感其意，还卒业。</a:t>
            </a:r>
            <a:endParaRPr lang="zh-CN" altLang="en-US" sz="5400" b="1" i="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480" y="1087437"/>
            <a:ext cx="10515600" cy="5455603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zh-CN" altLang="en-US" sz="4800" b="1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独坐敬亭山</a:t>
            </a:r>
            <a:endParaRPr lang="zh-CN" altLang="en-US" sz="4800" b="1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5400" spc="3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众鸟高飞尽，</a:t>
            </a:r>
            <a:endParaRPr lang="zh-CN" altLang="en-US" sz="5400" spc="3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None/>
            </a:pPr>
            <a:r>
              <a:rPr lang="zh-CN" altLang="en-US" sz="5400" spc="3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孤云独去闲。</a:t>
            </a:r>
            <a:endParaRPr lang="zh-CN" altLang="en-US" sz="5400" spc="3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None/>
            </a:pPr>
            <a:r>
              <a:rPr lang="zh-CN" altLang="en-US" sz="5400" spc="3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相看两不厌，</a:t>
            </a:r>
            <a:endParaRPr lang="zh-CN" altLang="en-US" sz="5400" spc="3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None/>
            </a:pPr>
            <a:r>
              <a:rPr lang="zh-CN" altLang="en-US" sz="5400" spc="3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只有敬亭山。</a:t>
            </a:r>
            <a:endParaRPr lang="zh-CN" altLang="en-US" sz="5400" spc="300" dirty="0">
              <a:solidFill>
                <a:schemeClr val="tx1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99898" y="1721846"/>
            <a:ext cx="11770426" cy="5136078"/>
          </a:xfrm>
          <a:prstGeom prst="roundRect">
            <a:avLst>
              <a:gd name="adj" fmla="val 13661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39700" algn="just">
              <a:buClrTx/>
              <a:buSzTx/>
              <a:buFontTx/>
            </a:pPr>
            <a:r>
              <a:rPr lang="zh-CN" altLang="zh-CN" sz="3600" b="0" i="0" kern="100" dirty="0">
                <a:solidFill>
                  <a:schemeClr val="tx1"/>
                </a:solidFill>
                <a:effectLst/>
                <a:latin typeface="等线" panose="02010600030101010101" charset="-122"/>
                <a:ea typeface="楷体" panose="02010609060101010101" pitchFamily="49" charset="-122"/>
                <a:cs typeface="Times New Roman" panose="02020603050405020304" pitchFamily="18" charset="0"/>
              </a:rPr>
              <a:t>情景一：李白回到山中，不久他又感到学习很枯燥，</a:t>
            </a:r>
            <a:endParaRPr lang="zh-CN" altLang="zh-CN" sz="3600" b="0" i="0" kern="100" dirty="0">
              <a:solidFill>
                <a:schemeClr val="tx1"/>
              </a:solidFill>
              <a:effectLst/>
              <a:latin typeface="等线" panose="02010600030101010101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139700" algn="just">
              <a:buClrTx/>
              <a:buSzTx/>
              <a:buFontTx/>
            </a:pPr>
            <a:r>
              <a:rPr lang="zh-CN" altLang="zh-CN" sz="3600" b="0" i="0" kern="100" dirty="0">
                <a:solidFill>
                  <a:schemeClr val="tx1"/>
                </a:solidFill>
                <a:effectLst/>
                <a:latin typeface="等线" panose="02010600030101010101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0" i="0" kern="100" dirty="0">
                <a:solidFill>
                  <a:schemeClr val="tx1"/>
                </a:solidFill>
                <a:effectLst/>
                <a:latin typeface="等线" panose="02010600030101010101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3600" b="0" i="0" kern="100" dirty="0">
                <a:solidFill>
                  <a:schemeClr val="tx1"/>
                </a:solidFill>
                <a:effectLst/>
                <a:latin typeface="等线" panose="02010600030101010101" charset="-122"/>
                <a:ea typeface="楷体" panose="02010609060101010101" pitchFamily="49" charset="-122"/>
                <a:cs typeface="Times New Roman" panose="02020603050405020304" pitchFamily="18" charset="0"/>
              </a:rPr>
              <a:t>但他_________________________________</a:t>
            </a:r>
            <a:r>
              <a:rPr lang="en-US" altLang="zh-CN" sz="3600" b="0" i="0" kern="100" dirty="0">
                <a:solidFill>
                  <a:schemeClr val="tx1"/>
                </a:solidFill>
                <a:effectLst/>
                <a:latin typeface="等线" panose="02010600030101010101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600" b="0" i="0" kern="100" dirty="0">
                <a:solidFill>
                  <a:schemeClr val="tx1"/>
                </a:solidFill>
                <a:effectLst/>
                <a:latin typeface="等线" panose="02010600030101010101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3600" b="0" i="0" kern="100" dirty="0">
              <a:solidFill>
                <a:schemeClr val="tx1"/>
              </a:solidFill>
              <a:effectLst/>
              <a:latin typeface="等线" panose="02010600030101010101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139700" algn="just">
              <a:buClrTx/>
              <a:buSzTx/>
              <a:buFontTx/>
            </a:pPr>
            <a:endParaRPr lang="zh-CN" altLang="zh-CN" sz="3600" b="0" i="0" kern="100" dirty="0">
              <a:solidFill>
                <a:schemeClr val="tx1"/>
              </a:solidFill>
              <a:effectLst/>
              <a:latin typeface="等线" panose="02010600030101010101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139700" algn="just">
              <a:buClrTx/>
              <a:buSzTx/>
              <a:buFontTx/>
            </a:pPr>
            <a:r>
              <a:rPr lang="zh-CN" altLang="zh-CN" sz="3600" b="0" i="0" kern="100" dirty="0">
                <a:solidFill>
                  <a:schemeClr val="tx1"/>
                </a:solidFill>
                <a:effectLst/>
                <a:latin typeface="等线" panose="02010600030101010101" charset="-122"/>
                <a:ea typeface="楷体" panose="02010609060101010101" pitchFamily="49" charset="-122"/>
                <a:cs typeface="Times New Roman" panose="02020603050405020304" pitchFamily="18" charset="0"/>
              </a:rPr>
              <a:t>情景二：李白回到山中，小伙伴们邀请他去游山玩水，</a:t>
            </a:r>
            <a:r>
              <a:rPr lang="en-US" altLang="zh-CN" sz="3600" b="0" i="0" kern="100" dirty="0">
                <a:solidFill>
                  <a:schemeClr val="tx1"/>
                </a:solidFill>
                <a:effectLst/>
                <a:latin typeface="等线" panose="02010600030101010101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en-US" altLang="zh-CN" sz="3600" b="0" i="0" kern="100" dirty="0">
              <a:solidFill>
                <a:schemeClr val="tx1"/>
              </a:solidFill>
              <a:effectLst/>
              <a:latin typeface="等线" panose="02010600030101010101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139700" algn="just">
              <a:buClrTx/>
              <a:buSzTx/>
              <a:buFontTx/>
            </a:pPr>
            <a:r>
              <a:rPr lang="en-US" altLang="zh-CN" sz="3600" b="0" i="0" kern="100" dirty="0">
                <a:solidFill>
                  <a:schemeClr val="tx1"/>
                </a:solidFill>
                <a:effectLst/>
                <a:latin typeface="等线" panose="02010600030101010101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3600" b="0" i="0" kern="100" dirty="0">
                <a:solidFill>
                  <a:schemeClr val="tx1"/>
                </a:solidFill>
                <a:effectLst/>
                <a:latin typeface="等线" panose="02010600030101010101" charset="-122"/>
                <a:ea typeface="楷体" panose="02010609060101010101" pitchFamily="49" charset="-122"/>
                <a:cs typeface="Times New Roman" panose="02020603050405020304" pitchFamily="18" charset="0"/>
              </a:rPr>
              <a:t>但他</a:t>
            </a:r>
            <a:r>
              <a:rPr lang="zh-CN" altLang="zh-CN" sz="3600" kern="100" dirty="0">
                <a:solidFill>
                  <a:schemeClr val="tx1"/>
                </a:solidFill>
                <a:effectLst/>
                <a:latin typeface="等线" panose="02010600030101010101" charset="-122"/>
                <a:ea typeface="楷体" panose="02010609060101010101" pitchFamily="49" charset="-122"/>
                <a:cs typeface="Times New Roman" panose="02020603050405020304" pitchFamily="18" charset="0"/>
              </a:rPr>
              <a:t>________________________________。</a:t>
            </a:r>
            <a:endParaRPr lang="zh-CN" altLang="zh-CN" sz="3600" kern="100" dirty="0">
              <a:solidFill>
                <a:schemeClr val="tx1"/>
              </a:solidFill>
              <a:effectLst/>
              <a:latin typeface="等线" panose="02010600030101010101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139700" algn="just">
              <a:buClrTx/>
              <a:buSzTx/>
              <a:buFontTx/>
            </a:pPr>
            <a:endParaRPr lang="zh-CN" altLang="zh-CN" sz="3600" b="0" i="0" kern="100" dirty="0">
              <a:solidFill>
                <a:schemeClr val="tx1"/>
              </a:solidFill>
              <a:effectLst/>
              <a:latin typeface="等线" panose="02010600030101010101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139700" algn="just">
              <a:buClrTx/>
              <a:buSzTx/>
              <a:buFontTx/>
            </a:pPr>
            <a:r>
              <a:rPr lang="zh-CN" altLang="zh-CN" sz="3600" b="0" i="0" kern="100" dirty="0">
                <a:solidFill>
                  <a:schemeClr val="tx1"/>
                </a:solidFill>
                <a:effectLst/>
                <a:latin typeface="等线" panose="02010600030101010101" charset="-122"/>
                <a:ea typeface="楷体" panose="02010609060101010101" pitchFamily="49" charset="-122"/>
                <a:cs typeface="Times New Roman" panose="02020603050405020304" pitchFamily="18" charset="0"/>
              </a:rPr>
              <a:t>情景三：李白回到山中，_____________________。                                                 </a:t>
            </a:r>
            <a:endParaRPr lang="zh-CN" altLang="zh-CN" sz="3600" b="0" i="0" kern="100" dirty="0">
              <a:solidFill>
                <a:schemeClr val="tx1"/>
              </a:solidFill>
              <a:effectLst/>
              <a:latin typeface="等线" panose="02010600030101010101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139700" algn="just">
              <a:buClrTx/>
              <a:buSzTx/>
              <a:buFontTx/>
            </a:pPr>
            <a:r>
              <a:rPr lang="zh-CN" altLang="zh-CN" sz="3600" b="0" i="0" kern="100" dirty="0">
                <a:solidFill>
                  <a:schemeClr val="tx1"/>
                </a:solidFill>
                <a:effectLst/>
                <a:latin typeface="等线" panose="02010600030101010101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zh-CN" sz="3600" b="0" i="0" kern="100" dirty="0">
              <a:solidFill>
                <a:schemeClr val="tx1"/>
              </a:solidFill>
              <a:effectLst/>
              <a:latin typeface="等线" panose="02010600030101010101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199926" y="244467"/>
            <a:ext cx="11689278" cy="1310244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39700" algn="just"/>
            <a:r>
              <a:rPr lang="en-US" altLang="zh-CN" sz="3600" kern="100" dirty="0">
                <a:solidFill>
                  <a:schemeClr val="tx1"/>
                </a:solidFill>
                <a:effectLst/>
                <a:latin typeface="等线" panose="02010600030101010101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3600" b="1" kern="100" dirty="0">
                <a:solidFill>
                  <a:schemeClr val="tx1"/>
                </a:solidFill>
                <a:effectLst/>
                <a:latin typeface="等线" panose="02010600030101010101" charset="-122"/>
                <a:ea typeface="楷体" panose="02010609060101010101" pitchFamily="49" charset="-122"/>
                <a:cs typeface="Times New Roman" panose="02020603050405020304" pitchFamily="18" charset="0"/>
              </a:rPr>
              <a:t>结合短文，展开想象，选择一个情景写具体。</a:t>
            </a:r>
            <a:endParaRPr lang="zh-CN" altLang="zh-CN" sz="3600" b="1" kern="100" dirty="0">
              <a:solidFill>
                <a:schemeClr val="tx1"/>
              </a:solidFill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indent="139700" algn="just"/>
            <a:r>
              <a:rPr lang="zh-CN" altLang="zh-CN" sz="3600" kern="100" dirty="0">
                <a:solidFill>
                  <a:srgbClr val="FF0000"/>
                </a:solidFill>
                <a:effectLst/>
                <a:latin typeface="等线" panose="02010600030101010101" charset="-122"/>
                <a:ea typeface="楷体" panose="02010609060101010101" pitchFamily="49" charset="-122"/>
                <a:cs typeface="Times New Roman" panose="02020603050405020304" pitchFamily="18" charset="0"/>
              </a:rPr>
              <a:t>（提示：可以抓住他的心理活动、语言、动作等来写）</a:t>
            </a:r>
            <a:endParaRPr lang="zh-CN" altLang="zh-CN" sz="3600" kern="100" dirty="0">
              <a:solidFill>
                <a:srgbClr val="FF0000"/>
              </a:solidFill>
              <a:effectLst/>
              <a:latin typeface="等线" panose="02010600030101010101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239" y="1239239"/>
            <a:ext cx="3742954" cy="41749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02681" y="1126095"/>
            <a:ext cx="4465122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</a:t>
            </a:r>
            <a:r>
              <a:rPr lang="zh-CN" altLang="en-US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李白一生创作了大量的诗歌作品</a:t>
            </a:r>
            <a:r>
              <a:rPr lang="en-US" altLang="zh-C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流传至今的就有九百多首</a:t>
            </a:r>
            <a:r>
              <a:rPr lang="zh-CN" altLang="en-US" sz="4000" b="1" dirty="0">
                <a:solidFill>
                  <a:srgbClr val="333333"/>
                </a:solidFill>
                <a:latin typeface="Arial" panose="020B0604020202020204" pitchFamily="34" charset="0"/>
              </a:rPr>
              <a:t>。</a:t>
            </a:r>
            <a:r>
              <a:rPr lang="zh-CN" altLang="en-US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创造了古代浪漫主义文学高峰，对后代产生了极为深远的影响。</a:t>
            </a:r>
            <a:endParaRPr lang="zh-CN" altLang="en-US" sz="36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314960" y="731520"/>
            <a:ext cx="11744960" cy="53441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6000" b="0" i="0" dirty="0">
                <a:solidFill>
                  <a:schemeClr val="tx1"/>
                </a:solidFill>
                <a:effectLst/>
                <a:latin typeface="����"/>
              </a:rPr>
              <a:t>	</a:t>
            </a:r>
            <a:r>
              <a:rPr lang="en-US" altLang="zh-CN" sz="6000" b="1" i="0" dirty="0">
                <a:solidFill>
                  <a:schemeClr val="tx1"/>
                </a:solidFill>
                <a:effectLst/>
                <a:latin typeface="����"/>
              </a:rPr>
              <a:t> </a:t>
            </a:r>
            <a:r>
              <a:rPr lang="zh-CN" altLang="en-US" sz="5400" b="1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磨针溪，在象耳山下。世传李太白读书山中，未成，弃去。过是溪，逢老媪方磨铁杵。问之，曰：“欲作针。”太白感其意，还卒业。</a:t>
            </a:r>
            <a:endParaRPr lang="zh-CN" altLang="en-US" sz="5400" b="1" i="0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200000"/>
              </a:lnSpc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课后，请同学们阅读补充习题上的小古文《欧阳修苦读》，运用所学方法理解故事内容，并把故事说给爸爸妈妈听。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99535" y="588010"/>
            <a:ext cx="439293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课后小建议</a:t>
            </a:r>
            <a:endParaRPr lang="zh-CN" altLang="en-US" sz="6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480" y="1087437"/>
            <a:ext cx="10515600" cy="5455603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赠汪伦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None/>
            </a:pP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李白乘舟将欲行，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None/>
            </a:pP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忽闻岸上踏歌声。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None/>
            </a:pP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桃花潭水深千尺，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None/>
            </a:pP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</a:rPr>
              <a:t>不及汪伦送我情。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16330" y="728980"/>
            <a:ext cx="3669665" cy="2700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望庐山瀑布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ClrTx/>
              <a:buSzTx/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日照香炉生紫烟，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ClrTx/>
              <a:buSzTx/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遥看瀑布挂前川。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ClrTx/>
              <a:buSzTx/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飞流直下三千尺，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ClrTx/>
              <a:buSzTx/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疑是银河落九天。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756025" y="3561080"/>
            <a:ext cx="4680585" cy="278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赠汪伦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ClrTx/>
              <a:buSzTx/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李白乘舟将欲行，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ClrTx/>
              <a:buSzTx/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忽闻岸上踏歌声。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ClrTx/>
              <a:buSzTx/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桃花潭水深千尺，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ClrTx/>
              <a:buSzTx/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不及汪伦送我情。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287770" y="728980"/>
            <a:ext cx="5121910" cy="283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独坐敬亭山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ClrTx/>
              <a:buSz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众鸟高飞尽，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ClrTx/>
              <a:buSzTx/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孤云独去闲。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ClrTx/>
              <a:buSzTx/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相看两不厌，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algn="ctr">
              <a:buClrTx/>
              <a:buSzTx/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只有敬亭山。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4143" y="1010920"/>
            <a:ext cx="3479251" cy="4836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本框 4"/>
          <p:cNvSpPr txBox="1"/>
          <p:nvPr/>
        </p:nvSpPr>
        <p:spPr>
          <a:xfrm>
            <a:off x="5020573" y="1902933"/>
            <a:ext cx="62972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李白，字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太白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，号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青莲居士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。被后人誉为“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诗仙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”，与杜甫并称为“李杜”。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"/>
            <a:ext cx="12192000" cy="6862289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1026160" y="751840"/>
            <a:ext cx="9906000" cy="53543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5E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8800" b="1" dirty="0">
                <a:latin typeface="楷体" panose="02010609060101010101" pitchFamily="49" charset="-122"/>
                <a:ea typeface="楷体" panose="02010609060101010101" pitchFamily="49" charset="-122"/>
              </a:rPr>
              <a:t>铁杵成针</a:t>
            </a:r>
            <a:endParaRPr lang="zh-CN" altLang="en-US" sz="8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59680" y="1602105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chǔ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547" y="1499727"/>
            <a:ext cx="3121280" cy="35418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b="6221"/>
          <a:stretch>
            <a:fillRect/>
          </a:stretch>
        </p:blipFill>
        <p:spPr>
          <a:xfrm>
            <a:off x="6538595" y="1607820"/>
            <a:ext cx="3232150" cy="332168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 rot="19333148">
            <a:off x="2692272" y="1231018"/>
            <a:ext cx="934720" cy="38218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882923" y="5196024"/>
            <a:ext cx="2553418" cy="96615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木杵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 rot="19702424">
            <a:off x="7217410" y="1519555"/>
            <a:ext cx="1150620" cy="22866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标注: 线形 7"/>
          <p:cNvSpPr/>
          <p:nvPr/>
        </p:nvSpPr>
        <p:spPr>
          <a:xfrm>
            <a:off x="3755572" y="592795"/>
            <a:ext cx="7543799" cy="702508"/>
          </a:xfrm>
          <a:prstGeom prst="borderCallout1">
            <a:avLst>
              <a:gd name="adj1" fmla="val 55216"/>
              <a:gd name="adj2" fmla="val 224"/>
              <a:gd name="adj3" fmla="val 143129"/>
              <a:gd name="adj4" fmla="val -1797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古时候用来舂米或者在洗衣时捶衣服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69815" y="5242357"/>
            <a:ext cx="2553418" cy="96615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石杵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5490" b="14882"/>
          <a:stretch>
            <a:fillRect/>
          </a:stretch>
        </p:blipFill>
        <p:spPr>
          <a:xfrm>
            <a:off x="2310561" y="2113280"/>
            <a:ext cx="3462427" cy="3677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本框 4"/>
          <p:cNvSpPr txBox="1"/>
          <p:nvPr/>
        </p:nvSpPr>
        <p:spPr>
          <a:xfrm>
            <a:off x="3943146" y="540134"/>
            <a:ext cx="2631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铁杵</a:t>
            </a:r>
            <a:endParaRPr lang="zh-CN" altLang="en-US" sz="6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119" y="2113280"/>
            <a:ext cx="3102610" cy="355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文本框 7"/>
          <p:cNvSpPr txBox="1"/>
          <p:nvPr/>
        </p:nvSpPr>
        <p:spPr>
          <a:xfrm>
            <a:off x="6872401" y="540688"/>
            <a:ext cx="2631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针</a:t>
            </a:r>
            <a:endParaRPr lang="zh-CN" altLang="en-US" sz="6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73121" y="481633"/>
            <a:ext cx="119085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</a:t>
            </a:r>
            <a:endParaRPr lang="zh-CN" altLang="en-US" sz="6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44590" y="1471295"/>
            <a:ext cx="5368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400" b="1">
                <a:solidFill>
                  <a:srgbClr val="0945A5"/>
                </a:solidFill>
              </a:rPr>
              <a:t>选自宋代祝穆的《方舆胜览·眉州》</a:t>
            </a:r>
            <a:endParaRPr lang="zh-CN" altLang="zh-CN" sz="2400" b="1">
              <a:solidFill>
                <a:srgbClr val="0945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PP_MARK_KEY" val="9bd9a9ef-0448-4061-a80d-6fd96a6c7a93"/>
  <p:tag name="COMMONDATA" val="eyJoZGlkIjoiM2I5MzVmZGE2ZTI2YmNlMmI5YjA2MmQ1OTZlYmY4Nz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577.738582677165,&quot;width&quot;:5089.925984251969}"/>
</p:tagLst>
</file>

<file path=ppt/tags/tag4.xml><?xml version="1.0" encoding="utf-8"?>
<p:tagLst xmlns:p="http://schemas.openxmlformats.org/presentationml/2006/main">
  <p:tag name="KSO_WM_UNIT_PLACING_PICTURE_USER_VIEWPORT" val="{&quot;height&quot;:5792,&quot;width&quot;:5452.6409448818895}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等线 Light"/>
        <a:ea typeface="楷体"/>
        <a:cs typeface=""/>
      </a:majorFont>
      <a:minorFont>
        <a:latin typeface="等线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1816</Words>
  <Application>WPS 演示</Application>
  <PresentationFormat>宽屏</PresentationFormat>
  <Paragraphs>168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8" baseType="lpstr">
      <vt:lpstr>Arial</vt:lpstr>
      <vt:lpstr>宋体</vt:lpstr>
      <vt:lpstr>Wingdings</vt:lpstr>
      <vt:lpstr>楷体</vt:lpstr>
      <vt:lpstr>楷体_GB2312</vt:lpstr>
      <vt:lpstr>等线</vt:lpstr>
      <vt:lpstr>微软雅黑</vt:lpstr>
      <vt:lpstr>Arial Unicode MS</vt:lpstr>
      <vt:lpstr>等线 Light</vt:lpstr>
      <vt:lpstr>Calibri</vt:lpstr>
      <vt:lpstr>����</vt:lpstr>
      <vt:lpstr>【慧心】小点点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铁杵成针</vt:lpstr>
      <vt:lpstr>PowerPoint 演示文稿</vt:lpstr>
      <vt:lpstr>PowerPoint 演示文稿</vt:lpstr>
      <vt:lpstr>初读要求：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maple</dc:creator>
  <cp:lastModifiedBy>歪歪</cp:lastModifiedBy>
  <cp:revision>88</cp:revision>
  <dcterms:created xsi:type="dcterms:W3CDTF">2021-03-07T07:54:00Z</dcterms:created>
  <dcterms:modified xsi:type="dcterms:W3CDTF">2023-06-08T00:59:47Z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C9897A2C325B48CA8FD76BC4EA776CD7_13</vt:lpwstr>
  </property>
</Properties>
</file>