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256" r:id="rId3"/>
    <p:sldId id="258" r:id="rId5"/>
    <p:sldId id="259" r:id="rId6"/>
    <p:sldId id="264" r:id="rId7"/>
    <p:sldId id="266" r:id="rId8"/>
    <p:sldId id="260" r:id="rId9"/>
    <p:sldId id="267" r:id="rId10"/>
    <p:sldId id="268" r:id="rId11"/>
    <p:sldId id="269" r:id="rId12"/>
    <p:sldId id="261" r:id="rId13"/>
    <p:sldId id="271" r:id="rId14"/>
    <p:sldId id="272" r:id="rId15"/>
    <p:sldId id="273" r:id="rId16"/>
    <p:sldId id="262" r:id="rId17"/>
    <p:sldId id="275" r:id="rId18"/>
    <p:sldId id="276" r:id="rId19"/>
    <p:sldId id="279" r:id="rId20"/>
  </p:sldIdLst>
  <p:sldSz cx="12192000" cy="6858000"/>
  <p:notesSz cx="7103745" cy="10234295"/>
  <p:embeddedFontLst>
    <p:embeddedFont>
      <p:font typeface="汉仪雅酷黑W" panose="00020600040101010101" charset="-122"/>
      <p:regular r:id="rId25"/>
    </p:embeddedFont>
    <p:embeddedFont>
      <p:font typeface="汉仪粗简黑简" panose="00020600040101010101" charset="-122"/>
      <p:regular r:id="rId26"/>
    </p:embeddedFont>
    <p:embeddedFont>
      <p:font typeface="汉仪中简黑简" panose="00020600040101010101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7F53"/>
    <a:srgbClr val="B24E00"/>
    <a:srgbClr val="006D00"/>
    <a:srgbClr val="62E5FF"/>
    <a:srgbClr val="F9D187"/>
    <a:srgbClr val="F46D43"/>
    <a:srgbClr val="0097A8"/>
    <a:srgbClr val="B2B2B2"/>
    <a:srgbClr val="202020"/>
    <a:srgbClr val="32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3" autoAdjust="0"/>
    <p:restoredTop sz="86385"/>
  </p:normalViewPr>
  <p:slideViewPr>
    <p:cSldViewPr snapToGrid="0" showGuides="1">
      <p:cViewPr varScale="1">
        <p:scale>
          <a:sx n="92" d="100"/>
          <a:sy n="92" d="100"/>
        </p:scale>
        <p:origin x="1440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17.xml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6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tags" Target="../tags/tag10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tags" Target="../tags/tag11.xml"/><Relationship Id="rId4" Type="http://schemas.openxmlformats.org/officeDocument/2006/relationships/image" Target="../media/image13.png"/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tags" Target="../tags/tag1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6" Type="http://schemas.openxmlformats.org/officeDocument/2006/relationships/tags" Target="../tags/tag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tags" Target="../tags/tag14.xml"/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tags" Target="../tags/tag15.xml"/><Relationship Id="rId4" Type="http://schemas.openxmlformats.org/officeDocument/2006/relationships/image" Target="../media/image14.png"/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16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6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3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tags" Target="../tags/tag4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6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tags" Target="../tags/tag6.xml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tags" Target="../tags/tag7.xml"/><Relationship Id="rId4" Type="http://schemas.openxmlformats.org/officeDocument/2006/relationships/image" Target="../media/image14.png"/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tags" Target="../tags/tag8.xml"/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Users/weiqingqing/Desktop/195 [转换].png195 [转换]"/>
          <p:cNvPicPr>
            <a:picLocks noChangeAspect="1"/>
          </p:cNvPicPr>
          <p:nvPr/>
        </p:nvPicPr>
        <p:blipFill>
          <a:blip r:embed="rId1"/>
          <a:srcRect l="1531"/>
          <a:stretch>
            <a:fillRect/>
          </a:stretch>
        </p:blipFill>
        <p:spPr>
          <a:xfrm>
            <a:off x="-6000" y="-1905"/>
            <a:ext cx="12204000" cy="6861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85685" y="3007995"/>
            <a:ext cx="1651635" cy="1850390"/>
            <a:chOff x="311" y="4695"/>
            <a:chExt cx="3559" cy="4133"/>
          </a:xfrm>
        </p:grpSpPr>
        <p:pic>
          <p:nvPicPr>
            <p:cNvPr id="4" name="图片 3" descr="/Users/weiqingqing/Desktop/图片1.png图片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11" y="4695"/>
              <a:ext cx="3559" cy="413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95" y="5439"/>
              <a:ext cx="2544" cy="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>
                  <a:solidFill>
                    <a:schemeClr val="bg1"/>
                  </a:solidFill>
                  <a:latin typeface="汉仪雅酷黑W" panose="00020600040101010101" charset="-122"/>
                  <a:ea typeface="汉仪雅酷黑W" panose="00020600040101010101" charset="-122"/>
                </a:rPr>
                <a:t>水深危险！</a:t>
              </a:r>
              <a:endParaRPr lang="zh-CN" altLang="en-US">
                <a:solidFill>
                  <a:schemeClr val="bg1"/>
                </a:solidFill>
                <a:latin typeface="汉仪雅酷黑W" panose="00020600040101010101" charset="-122"/>
                <a:ea typeface="汉仪雅酷黑W" panose="00020600040101010101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044575" y="1749425"/>
            <a:ext cx="57765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>
                <a:solidFill>
                  <a:srgbClr val="006D00"/>
                </a:solidFill>
                <a:latin typeface="汉仪雅酷黑W" panose="00020600040101010101" charset="-122"/>
                <a:ea typeface="汉仪雅酷黑W" panose="00020600040101010101" charset="-122"/>
              </a:rPr>
              <a:t>生命无价，预防溺水</a:t>
            </a:r>
            <a:endParaRPr lang="zh-CN" altLang="en-US" sz="4800">
              <a:solidFill>
                <a:srgbClr val="006D00"/>
              </a:solidFill>
              <a:latin typeface="汉仪雅酷黑W" panose="00020600040101010101" charset="-122"/>
              <a:ea typeface="汉仪雅酷黑W" panose="0002060004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527810" y="1000760"/>
            <a:ext cx="5059680" cy="575310"/>
            <a:chOff x="1621" y="731"/>
            <a:chExt cx="7968" cy="906"/>
          </a:xfrm>
        </p:grpSpPr>
        <p:sp>
          <p:nvSpPr>
            <p:cNvPr id="7" name="椭圆 6"/>
            <p:cNvSpPr/>
            <p:nvPr/>
          </p:nvSpPr>
          <p:spPr>
            <a:xfrm>
              <a:off x="1621" y="731"/>
              <a:ext cx="907" cy="907"/>
            </a:xfrm>
            <a:prstGeom prst="ellipse">
              <a:avLst/>
            </a:prstGeom>
            <a:noFill/>
            <a:ln w="19050">
              <a:solidFill>
                <a:srgbClr val="006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200">
                  <a:solidFill>
                    <a:srgbClr val="B24E00"/>
                  </a:solidFill>
                  <a:latin typeface="汉仪粗简黑简" panose="00020600040101010101" charset="-122"/>
                  <a:ea typeface="汉仪粗简黑简" panose="00020600040101010101" charset="-122"/>
                </a:rPr>
                <a:t>防</a:t>
              </a:r>
              <a:endParaRPr lang="zh-CN" altLang="en-US" sz="2200">
                <a:solidFill>
                  <a:srgbClr val="B24E00"/>
                </a:solidFill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798" y="731"/>
              <a:ext cx="907" cy="907"/>
            </a:xfrm>
            <a:prstGeom prst="ellipse">
              <a:avLst/>
            </a:prstGeom>
            <a:noFill/>
            <a:ln w="19050">
              <a:solidFill>
                <a:srgbClr val="006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200">
                  <a:solidFill>
                    <a:srgbClr val="B24E00"/>
                  </a:solidFill>
                  <a:latin typeface="汉仪粗简黑简" panose="00020600040101010101" charset="-122"/>
                  <a:ea typeface="汉仪粗简黑简" panose="00020600040101010101" charset="-122"/>
                </a:rPr>
                <a:t>溺</a:t>
              </a:r>
              <a:endParaRPr lang="zh-CN" altLang="en-US" sz="2200">
                <a:solidFill>
                  <a:srgbClr val="B24E00"/>
                </a:solidFill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975" y="731"/>
              <a:ext cx="907" cy="907"/>
            </a:xfrm>
            <a:prstGeom prst="ellipse">
              <a:avLst/>
            </a:prstGeom>
            <a:noFill/>
            <a:ln w="19050">
              <a:solidFill>
                <a:srgbClr val="006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200">
                  <a:solidFill>
                    <a:srgbClr val="B24E00"/>
                  </a:solidFill>
                  <a:latin typeface="汉仪粗简黑简" panose="00020600040101010101" charset="-122"/>
                  <a:ea typeface="汉仪粗简黑简" panose="00020600040101010101" charset="-122"/>
                </a:rPr>
                <a:t>水</a:t>
              </a:r>
              <a:endParaRPr lang="zh-CN" altLang="en-US" sz="2200">
                <a:solidFill>
                  <a:srgbClr val="B24E00"/>
                </a:solidFill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5152" y="731"/>
              <a:ext cx="907" cy="907"/>
            </a:xfrm>
            <a:prstGeom prst="ellipse">
              <a:avLst/>
            </a:prstGeom>
            <a:noFill/>
            <a:ln w="19050">
              <a:solidFill>
                <a:srgbClr val="006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200">
                  <a:solidFill>
                    <a:srgbClr val="B24E00"/>
                  </a:solidFill>
                  <a:latin typeface="汉仪粗简黑简" panose="00020600040101010101" charset="-122"/>
                  <a:ea typeface="汉仪粗简黑简" panose="00020600040101010101" charset="-122"/>
                </a:rPr>
                <a:t>安</a:t>
              </a:r>
              <a:endParaRPr lang="zh-CN" altLang="en-US" sz="2200">
                <a:solidFill>
                  <a:srgbClr val="B24E00"/>
                </a:solidFill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6329" y="731"/>
              <a:ext cx="907" cy="907"/>
            </a:xfrm>
            <a:prstGeom prst="ellipse">
              <a:avLst/>
            </a:prstGeom>
            <a:noFill/>
            <a:ln w="19050">
              <a:solidFill>
                <a:srgbClr val="006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200">
                  <a:solidFill>
                    <a:srgbClr val="B24E00"/>
                  </a:solidFill>
                  <a:latin typeface="汉仪粗简黑简" panose="00020600040101010101" charset="-122"/>
                  <a:ea typeface="汉仪粗简黑简" panose="00020600040101010101" charset="-122"/>
                </a:rPr>
                <a:t>全</a:t>
              </a:r>
              <a:endParaRPr lang="zh-CN" altLang="en-US" sz="2200">
                <a:solidFill>
                  <a:srgbClr val="B24E00"/>
                </a:solidFill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7506" y="731"/>
              <a:ext cx="907" cy="907"/>
            </a:xfrm>
            <a:prstGeom prst="ellipse">
              <a:avLst/>
            </a:prstGeom>
            <a:noFill/>
            <a:ln w="19050">
              <a:solidFill>
                <a:srgbClr val="006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200">
                  <a:solidFill>
                    <a:srgbClr val="B24E00"/>
                  </a:solidFill>
                  <a:latin typeface="汉仪粗简黑简" panose="00020600040101010101" charset="-122"/>
                  <a:ea typeface="汉仪粗简黑简" panose="00020600040101010101" charset="-122"/>
                </a:rPr>
                <a:t>教</a:t>
              </a:r>
              <a:endParaRPr lang="zh-CN" altLang="en-US" sz="2200">
                <a:solidFill>
                  <a:srgbClr val="B24E00"/>
                </a:solidFill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8683" y="731"/>
              <a:ext cx="907" cy="907"/>
            </a:xfrm>
            <a:prstGeom prst="ellipse">
              <a:avLst/>
            </a:prstGeom>
            <a:noFill/>
            <a:ln w="19050">
              <a:solidFill>
                <a:srgbClr val="006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200">
                  <a:solidFill>
                    <a:srgbClr val="B24E00"/>
                  </a:solidFill>
                  <a:latin typeface="汉仪粗简黑简" panose="00020600040101010101" charset="-122"/>
                  <a:ea typeface="汉仪粗简黑简" panose="00020600040101010101" charset="-122"/>
                </a:rPr>
                <a:t>育</a:t>
              </a:r>
              <a:endParaRPr lang="zh-CN" altLang="en-US" sz="2200">
                <a:solidFill>
                  <a:srgbClr val="B24E00"/>
                </a:solidFill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737235" y="2685415"/>
            <a:ext cx="63912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rPr>
              <a:t>——  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rPr>
              <a:t>珍爱生命，谨防溺水，一刻也不能放松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rPr>
              <a:t>  ——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319395" y="3351530"/>
            <a:ext cx="13322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</a:rPr>
              <a:t>2023.06</a:t>
            </a:r>
            <a:endParaRPr lang="en-US" altLang="zh-CN" sz="1600">
              <a:solidFill>
                <a:schemeClr val="tx1">
                  <a:lumMod val="65000"/>
                  <a:lumOff val="35000"/>
                </a:schemeClr>
              </a:solidFill>
              <a:latin typeface="汉仪粗简黑简" panose="00020600040101010101" charset="-122"/>
              <a:ea typeface="汉仪粗简黑简" panose="00020600040101010101" charset="-122"/>
            </a:endParaRPr>
          </a:p>
        </p:txBody>
      </p:sp>
      <p:pic>
        <p:nvPicPr>
          <p:cNvPr id="3075" name="图片 99"/>
          <p:cNvPicPr/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05" y="67310"/>
            <a:ext cx="2488565" cy="5035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Users/weiqingqing/Desktop/196 [转].png196 [转]"/>
          <p:cNvPicPr>
            <a:picLocks noChangeAspect="1"/>
          </p:cNvPicPr>
          <p:nvPr/>
        </p:nvPicPr>
        <p:blipFill>
          <a:blip r:embed="rId1"/>
          <a:srcRect l="1354"/>
          <a:stretch>
            <a:fillRect/>
          </a:stretch>
        </p:blipFill>
        <p:spPr>
          <a:xfrm>
            <a:off x="-6000" y="-3810"/>
            <a:ext cx="12204000" cy="686181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1470" y="3322320"/>
            <a:ext cx="1910715" cy="2188845"/>
            <a:chOff x="311" y="4695"/>
            <a:chExt cx="3559" cy="4133"/>
          </a:xfrm>
        </p:grpSpPr>
        <p:pic>
          <p:nvPicPr>
            <p:cNvPr id="7" name="图片 6" descr="/Users/weiqingqing/Desktop/图片1.png图片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11" y="4695"/>
              <a:ext cx="3559" cy="413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004" y="5467"/>
              <a:ext cx="2544" cy="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>
                  <a:solidFill>
                    <a:schemeClr val="bg1"/>
                  </a:solidFill>
                  <a:latin typeface="汉仪雅酷黑W" panose="00020600040101010101" charset="-122"/>
                  <a:ea typeface="汉仪雅酷黑W" panose="00020600040101010101" charset="-122"/>
                </a:rPr>
                <a:t>水深危险！</a:t>
              </a:r>
              <a:endParaRPr lang="zh-CN" altLang="en-US" sz="2000">
                <a:solidFill>
                  <a:schemeClr val="bg1"/>
                </a:solidFill>
                <a:latin typeface="汉仪雅酷黑W" panose="00020600040101010101" charset="-122"/>
                <a:ea typeface="汉仪雅酷黑W" panose="00020600040101010101" charset="-122"/>
              </a:endParaRPr>
            </a:p>
          </p:txBody>
        </p:sp>
      </p:grpSp>
      <p:pic>
        <p:nvPicPr>
          <p:cNvPr id="11" name="图片 10" descr="194 [转换]"/>
          <p:cNvPicPr>
            <a:picLocks noChangeAspect="1"/>
          </p:cNvPicPr>
          <p:nvPr/>
        </p:nvPicPr>
        <p:blipFill>
          <a:blip r:embed="rId3"/>
          <a:srcRect r="74681"/>
          <a:stretch>
            <a:fillRect/>
          </a:stretch>
        </p:blipFill>
        <p:spPr>
          <a:xfrm>
            <a:off x="3194685" y="3479800"/>
            <a:ext cx="1512570" cy="18243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495" h="3008">
                <a:moveTo>
                  <a:pt x="0" y="0"/>
                </a:moveTo>
                <a:lnTo>
                  <a:pt x="2495" y="0"/>
                </a:lnTo>
                <a:lnTo>
                  <a:pt x="2481" y="754"/>
                </a:lnTo>
                <a:lnTo>
                  <a:pt x="1848" y="1489"/>
                </a:lnTo>
                <a:lnTo>
                  <a:pt x="1380" y="3008"/>
                </a:lnTo>
                <a:lnTo>
                  <a:pt x="0" y="300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 descr="194 [转换]"/>
          <p:cNvPicPr>
            <a:picLocks noChangeAspect="1"/>
          </p:cNvPicPr>
          <p:nvPr/>
        </p:nvPicPr>
        <p:blipFill>
          <a:blip r:embed="rId4"/>
          <a:srcRect l="20160" r="57382"/>
          <a:stretch>
            <a:fillRect/>
          </a:stretch>
        </p:blipFill>
        <p:spPr>
          <a:xfrm>
            <a:off x="4869815" y="3376930"/>
            <a:ext cx="1379855" cy="18757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77" h="3094">
                <a:moveTo>
                  <a:pt x="987" y="0"/>
                </a:moveTo>
                <a:lnTo>
                  <a:pt x="2277" y="0"/>
                </a:lnTo>
                <a:lnTo>
                  <a:pt x="2277" y="3094"/>
                </a:lnTo>
                <a:lnTo>
                  <a:pt x="66" y="3094"/>
                </a:lnTo>
                <a:lnTo>
                  <a:pt x="0" y="2354"/>
                </a:lnTo>
                <a:lnTo>
                  <a:pt x="347" y="1027"/>
                </a:lnTo>
                <a:lnTo>
                  <a:pt x="987" y="0"/>
                </a:lnTo>
                <a:close/>
              </a:path>
            </a:pathLst>
          </a:custGeom>
        </p:spPr>
      </p:pic>
      <p:pic>
        <p:nvPicPr>
          <p:cNvPr id="15" name="图片 14" descr="194 [转换]"/>
          <p:cNvPicPr>
            <a:picLocks noChangeAspect="1"/>
          </p:cNvPicPr>
          <p:nvPr/>
        </p:nvPicPr>
        <p:blipFill>
          <a:blip r:embed="rId4"/>
          <a:srcRect l="42086" r="33434"/>
          <a:stretch>
            <a:fillRect/>
          </a:stretch>
        </p:blipFill>
        <p:spPr>
          <a:xfrm>
            <a:off x="6647815" y="3410585"/>
            <a:ext cx="1504315" cy="1875790"/>
          </a:xfrm>
          <a:prstGeom prst="rect">
            <a:avLst/>
          </a:prstGeom>
        </p:spPr>
      </p:pic>
      <p:pic>
        <p:nvPicPr>
          <p:cNvPr id="18" name="图片 17" descr="194 [转换]"/>
          <p:cNvPicPr>
            <a:picLocks noChangeAspect="1"/>
          </p:cNvPicPr>
          <p:nvPr/>
        </p:nvPicPr>
        <p:blipFill>
          <a:blip r:embed="rId3"/>
          <a:srcRect l="73901" t="4181" r="4255" b="9061"/>
          <a:stretch>
            <a:fillRect/>
          </a:stretch>
        </p:blipFill>
        <p:spPr>
          <a:xfrm>
            <a:off x="8550275" y="4277995"/>
            <a:ext cx="1690370" cy="2049780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1981835" y="1185545"/>
            <a:ext cx="7151370" cy="2321560"/>
            <a:chOff x="3301" y="1407"/>
            <a:chExt cx="11262" cy="3656"/>
          </a:xfrm>
        </p:grpSpPr>
        <p:sp>
          <p:nvSpPr>
            <p:cNvPr id="26" name="文本框 25"/>
            <p:cNvSpPr txBox="1"/>
            <p:nvPr/>
          </p:nvSpPr>
          <p:spPr>
            <a:xfrm>
              <a:off x="3301" y="2693"/>
              <a:ext cx="608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3600">
                  <a:solidFill>
                    <a:srgbClr val="006D00"/>
                  </a:solidFill>
                  <a:latin typeface="汉仪粗简黑简" panose="00020600040101010101" charset="-122"/>
                  <a:ea typeface="汉仪粗简黑简" panose="00020600040101010101" charset="-122"/>
                </a:rPr>
                <a:t>溺水时该如何自救</a:t>
              </a:r>
              <a:endParaRPr lang="zh-CN" altLang="en-US" sz="3600">
                <a:solidFill>
                  <a:srgbClr val="006D00"/>
                </a:solidFill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3469" y="1407"/>
              <a:ext cx="4538" cy="1022"/>
              <a:chOff x="3089" y="1507"/>
              <a:chExt cx="4538" cy="1022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3089" y="1507"/>
                <a:ext cx="1022" cy="1022"/>
              </a:xfrm>
              <a:prstGeom prst="ellipse">
                <a:avLst/>
              </a:prstGeom>
              <a:noFill/>
              <a:ln w="19050">
                <a:solidFill>
                  <a:srgbClr val="006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600">
                    <a:solidFill>
                      <a:srgbClr val="B97F53"/>
                    </a:solidFill>
                    <a:latin typeface="汉仪雅酷黑W" panose="00020600040101010101" charset="-122"/>
                    <a:ea typeface="汉仪雅酷黑W" panose="00020600040101010101" charset="-122"/>
                  </a:rPr>
                  <a:t>第</a:t>
                </a:r>
                <a:endParaRPr lang="zh-CN" altLang="en-US" sz="2600">
                  <a:solidFill>
                    <a:srgbClr val="B97F53"/>
                  </a:solidFill>
                  <a:latin typeface="汉仪雅酷黑W" panose="00020600040101010101" charset="-122"/>
                  <a:ea typeface="汉仪雅酷黑W" panose="00020600040101010101" charset="-122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4261" y="1507"/>
                <a:ext cx="1022" cy="1022"/>
              </a:xfrm>
              <a:prstGeom prst="ellipse">
                <a:avLst/>
              </a:prstGeom>
              <a:noFill/>
              <a:ln w="19050">
                <a:solidFill>
                  <a:srgbClr val="006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600">
                    <a:solidFill>
                      <a:srgbClr val="B97F53"/>
                    </a:solidFill>
                    <a:latin typeface="汉仪雅酷黑W" panose="00020600040101010101" charset="-122"/>
                    <a:ea typeface="汉仪雅酷黑W" panose="00020600040101010101" charset="-122"/>
                  </a:rPr>
                  <a:t>三</a:t>
                </a:r>
                <a:endParaRPr lang="zh-CN" altLang="en-US" sz="2600">
                  <a:solidFill>
                    <a:srgbClr val="B97F53"/>
                  </a:solidFill>
                  <a:latin typeface="汉仪雅酷黑W" panose="00020600040101010101" charset="-122"/>
                  <a:ea typeface="汉仪雅酷黑W" panose="00020600040101010101" charset="-122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5433" y="1507"/>
                <a:ext cx="1022" cy="1022"/>
              </a:xfrm>
              <a:prstGeom prst="ellipse">
                <a:avLst/>
              </a:prstGeom>
              <a:noFill/>
              <a:ln w="19050">
                <a:solidFill>
                  <a:srgbClr val="006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600">
                    <a:solidFill>
                      <a:srgbClr val="B97F53"/>
                    </a:solidFill>
                    <a:latin typeface="汉仪雅酷黑W" panose="00020600040101010101" charset="-122"/>
                    <a:ea typeface="汉仪雅酷黑W" panose="00020600040101010101" charset="-122"/>
                  </a:rPr>
                  <a:t>部</a:t>
                </a:r>
                <a:endParaRPr lang="zh-CN" altLang="en-US" sz="2600">
                  <a:solidFill>
                    <a:srgbClr val="B97F53"/>
                  </a:solidFill>
                  <a:latin typeface="汉仪雅酷黑W" panose="00020600040101010101" charset="-122"/>
                  <a:ea typeface="汉仪雅酷黑W" panose="00020600040101010101" charset="-122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6605" y="1507"/>
                <a:ext cx="1022" cy="1022"/>
              </a:xfrm>
              <a:prstGeom prst="ellipse">
                <a:avLst/>
              </a:prstGeom>
              <a:noFill/>
              <a:ln w="19050">
                <a:solidFill>
                  <a:srgbClr val="006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600">
                    <a:solidFill>
                      <a:srgbClr val="B97F53"/>
                    </a:solidFill>
                    <a:latin typeface="汉仪雅酷黑W" panose="00020600040101010101" charset="-122"/>
                    <a:ea typeface="汉仪雅酷黑W" panose="00020600040101010101" charset="-122"/>
                  </a:rPr>
                  <a:t>分</a:t>
                </a:r>
                <a:endParaRPr lang="zh-CN" altLang="en-US" sz="2600">
                  <a:solidFill>
                    <a:srgbClr val="B97F53"/>
                  </a:solidFill>
                  <a:latin typeface="汉仪雅酷黑W" panose="00020600040101010101" charset="-122"/>
                  <a:ea typeface="汉仪雅酷黑W" panose="00020600040101010101" charset="-122"/>
                </a:endParaRPr>
              </a:p>
            </p:txBody>
          </p:sp>
        </p:grpSp>
        <p:sp>
          <p:nvSpPr>
            <p:cNvPr id="54" name="文本框 53"/>
            <p:cNvSpPr txBox="1"/>
            <p:nvPr/>
          </p:nvSpPr>
          <p:spPr>
            <a:xfrm>
              <a:off x="3349" y="3611"/>
              <a:ext cx="1121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水能哺育生命，也能夺走生命，事故的发生往往只在一瞬间，稍微疏忽，就有可能造成无法挽回的悲剧，大家要提高安全意识，提高警惕！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</p:grpSp>
      <p:pic>
        <p:nvPicPr>
          <p:cNvPr id="56" name="图片 55" descr="196 [换]"/>
          <p:cNvPicPr>
            <a:picLocks noChangeAspect="1"/>
          </p:cNvPicPr>
          <p:nvPr/>
        </p:nvPicPr>
        <p:blipFill>
          <a:blip r:embed="rId5"/>
          <a:srcRect l="16519" t="25271"/>
          <a:stretch>
            <a:fillRect/>
          </a:stretch>
        </p:blipFill>
        <p:spPr>
          <a:xfrm>
            <a:off x="838835" y="812165"/>
            <a:ext cx="895350" cy="745490"/>
          </a:xfrm>
          <a:prstGeom prst="rect">
            <a:avLst/>
          </a:prstGeom>
        </p:spPr>
      </p:pic>
      <p:pic>
        <p:nvPicPr>
          <p:cNvPr id="3075" name="图片 99"/>
          <p:cNvPicPr/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05" y="67310"/>
            <a:ext cx="2488565" cy="5035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 [转换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000" y="-1800"/>
            <a:ext cx="12204000" cy="68616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8778" y="317500"/>
            <a:ext cx="11434445" cy="62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/private/var/folders/d7/8qhfwhxx27bdw73lfrbmqmlh0000gn/T/com.kingsoft.wpsoffice.mac/picturecompress_20220526114653/output_1.pngoutput_1"/>
          <p:cNvPicPr>
            <a:picLocks noChangeAspect="1"/>
          </p:cNvPicPr>
          <p:nvPr/>
        </p:nvPicPr>
        <p:blipFill>
          <a:blip r:embed="rId2"/>
          <a:srcRect r="52152"/>
          <a:stretch>
            <a:fillRect/>
          </a:stretch>
        </p:blipFill>
        <p:spPr>
          <a:xfrm>
            <a:off x="608965" y="635635"/>
            <a:ext cx="612000" cy="6448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17" h="1072">
                <a:moveTo>
                  <a:pt x="0" y="0"/>
                </a:moveTo>
                <a:lnTo>
                  <a:pt x="630" y="0"/>
                </a:lnTo>
                <a:lnTo>
                  <a:pt x="763" y="531"/>
                </a:lnTo>
                <a:lnTo>
                  <a:pt x="1017" y="1072"/>
                </a:lnTo>
                <a:lnTo>
                  <a:pt x="1013" y="1072"/>
                </a:lnTo>
                <a:lnTo>
                  <a:pt x="891" y="859"/>
                </a:lnTo>
                <a:lnTo>
                  <a:pt x="748" y="1072"/>
                </a:lnTo>
                <a:lnTo>
                  <a:pt x="0" y="1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文本框 7"/>
          <p:cNvSpPr txBox="1"/>
          <p:nvPr/>
        </p:nvSpPr>
        <p:spPr>
          <a:xfrm>
            <a:off x="1183005" y="771525"/>
            <a:ext cx="36537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chemeClr val="tx1">
                    <a:lumMod val="65000"/>
                    <a:lumOff val="3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</a:rPr>
              <a:t>溺水时该如何自救</a:t>
            </a:r>
            <a:endParaRPr lang="zh-CN" altLang="en-US" sz="2600">
              <a:solidFill>
                <a:schemeClr val="tx1">
                  <a:lumMod val="65000"/>
                  <a:lumOff val="35000"/>
                </a:schemeClr>
              </a:solidFill>
              <a:latin typeface="汉仪粗简黑简" panose="00020600040101010101" charset="-122"/>
              <a:ea typeface="汉仪粗简黑简" panose="0002060004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57045" y="2901315"/>
            <a:ext cx="9787255" cy="3090545"/>
          </a:xfrm>
          <a:prstGeom prst="rect">
            <a:avLst/>
          </a:prstGeom>
          <a:noFill/>
          <a:ln w="15875">
            <a:solidFill>
              <a:srgbClr val="62E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183005" y="1530985"/>
            <a:ext cx="4500000" cy="645160"/>
            <a:chOff x="2726" y="2950"/>
            <a:chExt cx="4552" cy="1016"/>
          </a:xfrm>
        </p:grpSpPr>
        <p:sp>
          <p:nvSpPr>
            <p:cNvPr id="11" name="竖卷形 10"/>
            <p:cNvSpPr/>
            <p:nvPr/>
          </p:nvSpPr>
          <p:spPr>
            <a:xfrm>
              <a:off x="2726" y="2950"/>
              <a:ext cx="4552" cy="1016"/>
            </a:xfrm>
            <a:prstGeom prst="verticalScroll">
              <a:avLst/>
            </a:prstGeom>
            <a:solidFill>
              <a:srgbClr val="F9D187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026" y="3208"/>
              <a:ext cx="386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</a:rPr>
                <a:t>不会游泳的人溺水了，怎么自救？</a:t>
              </a:r>
              <a:endPara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52270" t="26300" b="1761"/>
          <a:stretch>
            <a:fillRect/>
          </a:stretch>
        </p:blipFill>
        <p:spPr>
          <a:xfrm>
            <a:off x="8748889" y="3429077"/>
            <a:ext cx="2591731" cy="201985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800090" y="1438910"/>
            <a:ext cx="47078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</a:rPr>
              <a:t>原则：采取一切可行的方法，把头间断性露出水面，进行换气。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915795" y="3073400"/>
            <a:ext cx="6693535" cy="267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  <a:sym typeface="+mn-ea"/>
              </a:rPr>
              <a:t>尽可能让身体浮在水面上，等着别人施救；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ts val="980"/>
              </a:lnSpc>
              <a:buFont typeface="Wingdings" panose="05000000000000000000" charset="0"/>
              <a:buChar char=""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如周围有可以抓、拉、扶的东西，迅速抓住，借力浮出水面；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ts val="980"/>
              </a:lnSpc>
              <a:buFont typeface="Wingdings" panose="05000000000000000000" charset="0"/>
              <a:buChar char=""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如果没有可以抓的东西，就要靠一家的技巧自行浮起来、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ts val="980"/>
              </a:lnSpc>
              <a:buFont typeface="Wingdings" panose="05000000000000000000" charset="0"/>
              <a:buChar char=""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换气时，呼吸要浅，吸气要深；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ts val="980"/>
              </a:lnSpc>
              <a:buFont typeface="Wingdings" panose="05000000000000000000" charset="0"/>
              <a:buChar char=""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有人来救援时，一定要听救援者的指挥，不要猛拽救援的人；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pic>
        <p:nvPicPr>
          <p:cNvPr id="3075" name="图片 99"/>
          <p:cNvPicPr/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05" y="67310"/>
            <a:ext cx="2172335" cy="4362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 [转换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000" y="-1800"/>
            <a:ext cx="12204000" cy="68616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8778" y="317500"/>
            <a:ext cx="11434445" cy="62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/private/var/folders/d7/8qhfwhxx27bdw73lfrbmqmlh0000gn/T/com.kingsoft.wpsoffice.mac/picturecompress_20220526114653/output_1.pngoutput_1"/>
          <p:cNvPicPr>
            <a:picLocks noChangeAspect="1"/>
          </p:cNvPicPr>
          <p:nvPr/>
        </p:nvPicPr>
        <p:blipFill>
          <a:blip r:embed="rId2"/>
          <a:srcRect r="52152"/>
          <a:stretch>
            <a:fillRect/>
          </a:stretch>
        </p:blipFill>
        <p:spPr>
          <a:xfrm>
            <a:off x="608965" y="435610"/>
            <a:ext cx="612000" cy="6448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17" h="1072">
                <a:moveTo>
                  <a:pt x="0" y="0"/>
                </a:moveTo>
                <a:lnTo>
                  <a:pt x="630" y="0"/>
                </a:lnTo>
                <a:lnTo>
                  <a:pt x="763" y="531"/>
                </a:lnTo>
                <a:lnTo>
                  <a:pt x="1017" y="1072"/>
                </a:lnTo>
                <a:lnTo>
                  <a:pt x="1013" y="1072"/>
                </a:lnTo>
                <a:lnTo>
                  <a:pt x="891" y="859"/>
                </a:lnTo>
                <a:lnTo>
                  <a:pt x="748" y="1072"/>
                </a:lnTo>
                <a:lnTo>
                  <a:pt x="0" y="1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文本框 7"/>
          <p:cNvSpPr txBox="1"/>
          <p:nvPr/>
        </p:nvSpPr>
        <p:spPr>
          <a:xfrm>
            <a:off x="1183005" y="571500"/>
            <a:ext cx="36537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chemeClr val="tx1">
                    <a:lumMod val="65000"/>
                    <a:lumOff val="3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</a:rPr>
              <a:t>溺水时该如何自救</a:t>
            </a:r>
            <a:endParaRPr lang="zh-CN" altLang="en-US" sz="2600">
              <a:solidFill>
                <a:schemeClr val="tx1">
                  <a:lumMod val="65000"/>
                  <a:lumOff val="35000"/>
                </a:schemeClr>
              </a:solidFill>
              <a:latin typeface="汉仪粗简黑简" panose="00020600040101010101" charset="-122"/>
              <a:ea typeface="汉仪粗简黑简" panose="00020600040101010101" charset="-122"/>
            </a:endParaRPr>
          </a:p>
        </p:txBody>
      </p:sp>
      <p:pic>
        <p:nvPicPr>
          <p:cNvPr id="2" name="图片 1" descr="194 [转换]"/>
          <p:cNvPicPr>
            <a:picLocks noChangeAspect="1"/>
          </p:cNvPicPr>
          <p:nvPr/>
        </p:nvPicPr>
        <p:blipFill>
          <a:blip r:embed="rId3"/>
          <a:srcRect l="77578" b="9380"/>
          <a:stretch>
            <a:fillRect/>
          </a:stretch>
        </p:blipFill>
        <p:spPr>
          <a:xfrm flipH="1">
            <a:off x="1380490" y="1268730"/>
            <a:ext cx="1360170" cy="176466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740660" y="1433830"/>
            <a:ext cx="860996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  <a:sym typeface="+mn-ea"/>
              </a:rPr>
              <a:t>对于不会游泳的人来说，发生溺水这种突发状况，任何漂浮技术都是苍白无力的，基本会瞬间陷入大脑一片空白、在水里瞎扑腾的状态。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  <a:sym typeface="+mn-ea"/>
            </a:endParaRPr>
          </a:p>
          <a:p>
            <a:pPr marL="285750" indent="-285750" algn="l" fontAlgn="auto">
              <a:lnSpc>
                <a:spcPct val="100000"/>
              </a:lnSpc>
              <a:buFont typeface="Wingdings" panose="05000000000000000000" charset="0"/>
              <a:buChar char=""/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  <a:sym typeface="+mn-ea"/>
              </a:rPr>
              <a:t>如果在下沉的过程中碰到水底像石头一类的东西，请用力蹬，让自己重新回到浅水区或浮出水面来。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  <a:sym typeface="+mn-ea"/>
            </a:endParaRPr>
          </a:p>
        </p:txBody>
      </p:sp>
      <p:pic>
        <p:nvPicPr>
          <p:cNvPr id="11" name="图片 10" descr="swimm [转换]"/>
          <p:cNvPicPr>
            <a:picLocks noChangeAspect="1"/>
          </p:cNvPicPr>
          <p:nvPr/>
        </p:nvPicPr>
        <p:blipFill>
          <a:blip r:embed="rId4"/>
          <a:srcRect t="26624"/>
          <a:stretch>
            <a:fillRect/>
          </a:stretch>
        </p:blipFill>
        <p:spPr>
          <a:xfrm>
            <a:off x="9460865" y="3959860"/>
            <a:ext cx="2178685" cy="19005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20470" y="3701415"/>
            <a:ext cx="8241030" cy="244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  <a:sym typeface="+mn-ea"/>
              </a:rPr>
              <a:t>如果腿抽筋了，在可以坚持的情况下尽快游到岸边，或抓住附近的漂浮物；要是无法继续游了，深吸一口气潜到水下，努力把脚掰直，脚再努力往外踹出去，尽量让腿蹬直（虽然不太可能），一直用力，直到抽筋慢慢缓解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  <a:sym typeface="+mn-ea"/>
            </a:endParaRPr>
          </a:p>
          <a:p>
            <a:pPr marL="285750" indent="-285750" algn="l" fontAlgn="auto">
              <a:lnSpc>
                <a:spcPct val="100000"/>
              </a:lnSpc>
              <a:buFont typeface="Wingdings" panose="05000000000000000000" charset="0"/>
              <a:buChar char=""/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  <a:sym typeface="+mn-ea"/>
              </a:rPr>
              <a:t>如是手臂抽筋了（一般都是手指），马上手握成拳，反复抓握，然后用力张开，直到不再抽筋，此时可以选择仰面漂在水上。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  <a:sym typeface="+mn-ea"/>
            </a:endParaRPr>
          </a:p>
        </p:txBody>
      </p:sp>
      <p:pic>
        <p:nvPicPr>
          <p:cNvPr id="3075" name="图片 99"/>
          <p:cNvPicPr/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05" y="67310"/>
            <a:ext cx="2172335" cy="4362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 [转换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000" y="-1800"/>
            <a:ext cx="12204000" cy="68616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8778" y="317500"/>
            <a:ext cx="11434445" cy="62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/private/var/folders/d7/8qhfwhxx27bdw73lfrbmqmlh0000gn/T/com.kingsoft.wpsoffice.mac/picturecompress_20220526114653/output_1.pngoutput_1"/>
          <p:cNvPicPr>
            <a:picLocks noChangeAspect="1"/>
          </p:cNvPicPr>
          <p:nvPr/>
        </p:nvPicPr>
        <p:blipFill>
          <a:blip r:embed="rId2"/>
          <a:srcRect r="52152"/>
          <a:stretch>
            <a:fillRect/>
          </a:stretch>
        </p:blipFill>
        <p:spPr>
          <a:xfrm>
            <a:off x="608965" y="435610"/>
            <a:ext cx="612000" cy="6448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17" h="1072">
                <a:moveTo>
                  <a:pt x="0" y="0"/>
                </a:moveTo>
                <a:lnTo>
                  <a:pt x="630" y="0"/>
                </a:lnTo>
                <a:lnTo>
                  <a:pt x="763" y="531"/>
                </a:lnTo>
                <a:lnTo>
                  <a:pt x="1017" y="1072"/>
                </a:lnTo>
                <a:lnTo>
                  <a:pt x="1013" y="1072"/>
                </a:lnTo>
                <a:lnTo>
                  <a:pt x="891" y="859"/>
                </a:lnTo>
                <a:lnTo>
                  <a:pt x="748" y="1072"/>
                </a:lnTo>
                <a:lnTo>
                  <a:pt x="0" y="1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文本框 7"/>
          <p:cNvSpPr txBox="1"/>
          <p:nvPr/>
        </p:nvSpPr>
        <p:spPr>
          <a:xfrm>
            <a:off x="1183005" y="571500"/>
            <a:ext cx="36537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chemeClr val="tx1">
                    <a:lumMod val="65000"/>
                    <a:lumOff val="3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</a:rPr>
              <a:t>溺水时该如何自救</a:t>
            </a:r>
            <a:endParaRPr lang="zh-CN" altLang="en-US" sz="2600">
              <a:solidFill>
                <a:schemeClr val="tx1">
                  <a:lumMod val="65000"/>
                  <a:lumOff val="35000"/>
                </a:schemeClr>
              </a:solidFill>
              <a:latin typeface="汉仪粗简黑简" panose="00020600040101010101" charset="-122"/>
              <a:ea typeface="汉仪粗简黑简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1605" r="47655" b="28037"/>
          <a:stretch>
            <a:fillRect/>
          </a:stretch>
        </p:blipFill>
        <p:spPr>
          <a:xfrm>
            <a:off x="8462010" y="3488690"/>
            <a:ext cx="2858770" cy="201168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278255" y="2018030"/>
            <a:ext cx="86931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  <a:sym typeface="+mn-ea"/>
              </a:rPr>
              <a:t>不要拼命挣扎、乱踢乱蹬，这样可能只会让水草缠得更紧。看看周围有没有可以抓住的东西，如果有，抓住它，让身体尽量能够浮出水面来。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278255" y="3188970"/>
            <a:ext cx="760031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  <a:sym typeface="+mn-ea"/>
              </a:rPr>
              <a:t>在附近有人的情况下，尽量求助；或发现附近有人经过，要大声呼救。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221105" y="1290955"/>
            <a:ext cx="3895725" cy="645160"/>
            <a:chOff x="2726" y="2950"/>
            <a:chExt cx="4552" cy="1016"/>
          </a:xfrm>
        </p:grpSpPr>
        <p:sp>
          <p:nvSpPr>
            <p:cNvPr id="13" name="竖卷形 12"/>
            <p:cNvSpPr/>
            <p:nvPr/>
          </p:nvSpPr>
          <p:spPr>
            <a:xfrm>
              <a:off x="2726" y="2950"/>
              <a:ext cx="4552" cy="1016"/>
            </a:xfrm>
            <a:prstGeom prst="verticalScroll">
              <a:avLst/>
            </a:prstGeom>
            <a:solidFill>
              <a:srgbClr val="F9D187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026" y="3208"/>
              <a:ext cx="386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</a:rPr>
                <a:t>被水草等缠住了怎么办？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277620" y="3944620"/>
            <a:ext cx="72936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  <a:sym typeface="+mn-ea"/>
              </a:rPr>
              <a:t>如果附近没有人，最有效的办法是深吸一口气，潜入水中，将缠在腿脚上的水草给解开，然后赶紧出来，让身体能浮出水面。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  <a:sym typeface="+mn-ea"/>
            </a:endParaRPr>
          </a:p>
        </p:txBody>
      </p:sp>
      <p:pic>
        <p:nvPicPr>
          <p:cNvPr id="3075" name="图片 99"/>
          <p:cNvPicPr/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05" y="67310"/>
            <a:ext cx="2172335" cy="4362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Users/weiqingqing/Desktop/196 [转].png196 [转]"/>
          <p:cNvPicPr>
            <a:picLocks noChangeAspect="1"/>
          </p:cNvPicPr>
          <p:nvPr/>
        </p:nvPicPr>
        <p:blipFill>
          <a:blip r:embed="rId1"/>
          <a:srcRect l="1354"/>
          <a:stretch>
            <a:fillRect/>
          </a:stretch>
        </p:blipFill>
        <p:spPr>
          <a:xfrm>
            <a:off x="-6000" y="-3810"/>
            <a:ext cx="12204000" cy="686181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1470" y="3322320"/>
            <a:ext cx="1910715" cy="2188845"/>
            <a:chOff x="311" y="4695"/>
            <a:chExt cx="3559" cy="4133"/>
          </a:xfrm>
        </p:grpSpPr>
        <p:pic>
          <p:nvPicPr>
            <p:cNvPr id="7" name="图片 6" descr="/Users/weiqingqing/Desktop/图片1.png图片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11" y="4695"/>
              <a:ext cx="3559" cy="413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004" y="5467"/>
              <a:ext cx="2544" cy="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>
                  <a:solidFill>
                    <a:schemeClr val="bg1"/>
                  </a:solidFill>
                  <a:latin typeface="汉仪雅酷黑W" panose="00020600040101010101" charset="-122"/>
                  <a:ea typeface="汉仪雅酷黑W" panose="00020600040101010101" charset="-122"/>
                </a:rPr>
                <a:t>水深危险！</a:t>
              </a:r>
              <a:endParaRPr lang="zh-CN" altLang="en-US" sz="2000">
                <a:solidFill>
                  <a:schemeClr val="bg1"/>
                </a:solidFill>
                <a:latin typeface="汉仪雅酷黑W" panose="00020600040101010101" charset="-122"/>
                <a:ea typeface="汉仪雅酷黑W" panose="00020600040101010101" charset="-122"/>
              </a:endParaRPr>
            </a:p>
          </p:txBody>
        </p:sp>
      </p:grpSp>
      <p:pic>
        <p:nvPicPr>
          <p:cNvPr id="11" name="图片 10" descr="194 [转换]"/>
          <p:cNvPicPr>
            <a:picLocks noChangeAspect="1"/>
          </p:cNvPicPr>
          <p:nvPr/>
        </p:nvPicPr>
        <p:blipFill>
          <a:blip r:embed="rId3"/>
          <a:srcRect r="74681"/>
          <a:stretch>
            <a:fillRect/>
          </a:stretch>
        </p:blipFill>
        <p:spPr>
          <a:xfrm>
            <a:off x="3194685" y="3479800"/>
            <a:ext cx="1512570" cy="18243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495" h="3008">
                <a:moveTo>
                  <a:pt x="0" y="0"/>
                </a:moveTo>
                <a:lnTo>
                  <a:pt x="2495" y="0"/>
                </a:lnTo>
                <a:lnTo>
                  <a:pt x="2481" y="754"/>
                </a:lnTo>
                <a:lnTo>
                  <a:pt x="1848" y="1489"/>
                </a:lnTo>
                <a:lnTo>
                  <a:pt x="1380" y="3008"/>
                </a:lnTo>
                <a:lnTo>
                  <a:pt x="0" y="300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 descr="194 [转换]"/>
          <p:cNvPicPr>
            <a:picLocks noChangeAspect="1"/>
          </p:cNvPicPr>
          <p:nvPr/>
        </p:nvPicPr>
        <p:blipFill>
          <a:blip r:embed="rId4"/>
          <a:srcRect l="20160" r="57382"/>
          <a:stretch>
            <a:fillRect/>
          </a:stretch>
        </p:blipFill>
        <p:spPr>
          <a:xfrm>
            <a:off x="4869815" y="3376930"/>
            <a:ext cx="1379855" cy="18757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77" h="3094">
                <a:moveTo>
                  <a:pt x="987" y="0"/>
                </a:moveTo>
                <a:lnTo>
                  <a:pt x="2277" y="0"/>
                </a:lnTo>
                <a:lnTo>
                  <a:pt x="2277" y="3094"/>
                </a:lnTo>
                <a:lnTo>
                  <a:pt x="66" y="3094"/>
                </a:lnTo>
                <a:lnTo>
                  <a:pt x="0" y="2354"/>
                </a:lnTo>
                <a:lnTo>
                  <a:pt x="347" y="1027"/>
                </a:lnTo>
                <a:lnTo>
                  <a:pt x="987" y="0"/>
                </a:lnTo>
                <a:close/>
              </a:path>
            </a:pathLst>
          </a:custGeom>
        </p:spPr>
      </p:pic>
      <p:pic>
        <p:nvPicPr>
          <p:cNvPr id="15" name="图片 14" descr="194 [转换]"/>
          <p:cNvPicPr>
            <a:picLocks noChangeAspect="1"/>
          </p:cNvPicPr>
          <p:nvPr/>
        </p:nvPicPr>
        <p:blipFill>
          <a:blip r:embed="rId4"/>
          <a:srcRect l="42086" r="33434"/>
          <a:stretch>
            <a:fillRect/>
          </a:stretch>
        </p:blipFill>
        <p:spPr>
          <a:xfrm>
            <a:off x="6647815" y="3410585"/>
            <a:ext cx="1504315" cy="1875790"/>
          </a:xfrm>
          <a:prstGeom prst="rect">
            <a:avLst/>
          </a:prstGeom>
        </p:spPr>
      </p:pic>
      <p:pic>
        <p:nvPicPr>
          <p:cNvPr id="18" name="图片 17" descr="194 [转换]"/>
          <p:cNvPicPr>
            <a:picLocks noChangeAspect="1"/>
          </p:cNvPicPr>
          <p:nvPr/>
        </p:nvPicPr>
        <p:blipFill>
          <a:blip r:embed="rId3"/>
          <a:srcRect l="73901" t="4181" r="4255" b="9061"/>
          <a:stretch>
            <a:fillRect/>
          </a:stretch>
        </p:blipFill>
        <p:spPr>
          <a:xfrm>
            <a:off x="8550275" y="4277995"/>
            <a:ext cx="1690370" cy="2049780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1981835" y="1185545"/>
            <a:ext cx="7150735" cy="2321560"/>
            <a:chOff x="3301" y="1407"/>
            <a:chExt cx="11261" cy="3656"/>
          </a:xfrm>
        </p:grpSpPr>
        <p:sp>
          <p:nvSpPr>
            <p:cNvPr id="26" name="文本框 25"/>
            <p:cNvSpPr txBox="1"/>
            <p:nvPr/>
          </p:nvSpPr>
          <p:spPr>
            <a:xfrm>
              <a:off x="3301" y="2693"/>
              <a:ext cx="608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3600">
                  <a:solidFill>
                    <a:srgbClr val="006D00"/>
                  </a:solidFill>
                  <a:latin typeface="汉仪粗简黑简" panose="00020600040101010101" charset="-122"/>
                  <a:ea typeface="汉仪粗简黑简" panose="00020600040101010101" charset="-122"/>
                </a:rPr>
                <a:t>旁人溺水如何施救</a:t>
              </a:r>
              <a:endParaRPr lang="zh-CN" altLang="en-US" sz="3600">
                <a:solidFill>
                  <a:srgbClr val="006D00"/>
                </a:solidFill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3469" y="1407"/>
              <a:ext cx="4538" cy="1022"/>
              <a:chOff x="3089" y="1507"/>
              <a:chExt cx="4538" cy="1022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3089" y="1507"/>
                <a:ext cx="1022" cy="1022"/>
              </a:xfrm>
              <a:prstGeom prst="ellipse">
                <a:avLst/>
              </a:prstGeom>
              <a:noFill/>
              <a:ln w="19050">
                <a:solidFill>
                  <a:srgbClr val="006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600">
                    <a:solidFill>
                      <a:srgbClr val="B97F53"/>
                    </a:solidFill>
                    <a:latin typeface="汉仪雅酷黑W" panose="00020600040101010101" charset="-122"/>
                    <a:ea typeface="汉仪雅酷黑W" panose="00020600040101010101" charset="-122"/>
                  </a:rPr>
                  <a:t>第</a:t>
                </a:r>
                <a:endParaRPr lang="zh-CN" altLang="en-US" sz="2600">
                  <a:solidFill>
                    <a:srgbClr val="B97F53"/>
                  </a:solidFill>
                  <a:latin typeface="汉仪雅酷黑W" panose="00020600040101010101" charset="-122"/>
                  <a:ea typeface="汉仪雅酷黑W" panose="00020600040101010101" charset="-122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4261" y="1507"/>
                <a:ext cx="1022" cy="1022"/>
              </a:xfrm>
              <a:prstGeom prst="ellipse">
                <a:avLst/>
              </a:prstGeom>
              <a:noFill/>
              <a:ln w="19050">
                <a:solidFill>
                  <a:srgbClr val="006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600">
                    <a:solidFill>
                      <a:srgbClr val="B97F53"/>
                    </a:solidFill>
                    <a:latin typeface="汉仪雅酷黑W" panose="00020600040101010101" charset="-122"/>
                    <a:ea typeface="汉仪雅酷黑W" panose="00020600040101010101" charset="-122"/>
                  </a:rPr>
                  <a:t>四</a:t>
                </a:r>
                <a:endParaRPr lang="zh-CN" altLang="en-US" sz="2600">
                  <a:solidFill>
                    <a:srgbClr val="B97F53"/>
                  </a:solidFill>
                  <a:latin typeface="汉仪雅酷黑W" panose="00020600040101010101" charset="-122"/>
                  <a:ea typeface="汉仪雅酷黑W" panose="00020600040101010101" charset="-122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5433" y="1507"/>
                <a:ext cx="1022" cy="1022"/>
              </a:xfrm>
              <a:prstGeom prst="ellipse">
                <a:avLst/>
              </a:prstGeom>
              <a:noFill/>
              <a:ln w="19050">
                <a:solidFill>
                  <a:srgbClr val="006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600">
                    <a:solidFill>
                      <a:srgbClr val="B97F53"/>
                    </a:solidFill>
                    <a:latin typeface="汉仪雅酷黑W" panose="00020600040101010101" charset="-122"/>
                    <a:ea typeface="汉仪雅酷黑W" panose="00020600040101010101" charset="-122"/>
                  </a:rPr>
                  <a:t>部</a:t>
                </a:r>
                <a:endParaRPr lang="zh-CN" altLang="en-US" sz="2600">
                  <a:solidFill>
                    <a:srgbClr val="B97F53"/>
                  </a:solidFill>
                  <a:latin typeface="汉仪雅酷黑W" panose="00020600040101010101" charset="-122"/>
                  <a:ea typeface="汉仪雅酷黑W" panose="00020600040101010101" charset="-122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6605" y="1507"/>
                <a:ext cx="1022" cy="1022"/>
              </a:xfrm>
              <a:prstGeom prst="ellipse">
                <a:avLst/>
              </a:prstGeom>
              <a:noFill/>
              <a:ln w="19050">
                <a:solidFill>
                  <a:srgbClr val="006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600">
                    <a:solidFill>
                      <a:srgbClr val="B97F53"/>
                    </a:solidFill>
                    <a:latin typeface="汉仪雅酷黑W" panose="00020600040101010101" charset="-122"/>
                    <a:ea typeface="汉仪雅酷黑W" panose="00020600040101010101" charset="-122"/>
                  </a:rPr>
                  <a:t>分</a:t>
                </a:r>
                <a:endParaRPr lang="zh-CN" altLang="en-US" sz="2600">
                  <a:solidFill>
                    <a:srgbClr val="B97F53"/>
                  </a:solidFill>
                  <a:latin typeface="汉仪雅酷黑W" panose="00020600040101010101" charset="-122"/>
                  <a:ea typeface="汉仪雅酷黑W" panose="00020600040101010101" charset="-122"/>
                </a:endParaRPr>
              </a:p>
            </p:txBody>
          </p:sp>
        </p:grpSp>
        <p:sp>
          <p:nvSpPr>
            <p:cNvPr id="54" name="文本框 53"/>
            <p:cNvSpPr txBox="1"/>
            <p:nvPr/>
          </p:nvSpPr>
          <p:spPr>
            <a:xfrm>
              <a:off x="3349" y="3611"/>
              <a:ext cx="11213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水能哺育生命，也能夺走生命，事故的发生往往只在一瞬间，稍微疏忽，就有可能造成无法挽回的悲剧，大家要提高安全意识，提高警惕！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</p:grpSp>
      <p:pic>
        <p:nvPicPr>
          <p:cNvPr id="56" name="图片 55" descr="196 [换]"/>
          <p:cNvPicPr>
            <a:picLocks noChangeAspect="1"/>
          </p:cNvPicPr>
          <p:nvPr/>
        </p:nvPicPr>
        <p:blipFill>
          <a:blip r:embed="rId5"/>
          <a:srcRect l="16519" t="25271"/>
          <a:stretch>
            <a:fillRect/>
          </a:stretch>
        </p:blipFill>
        <p:spPr>
          <a:xfrm>
            <a:off x="838835" y="697230"/>
            <a:ext cx="895350" cy="745490"/>
          </a:xfrm>
          <a:prstGeom prst="rect">
            <a:avLst/>
          </a:prstGeom>
        </p:spPr>
      </p:pic>
      <p:pic>
        <p:nvPicPr>
          <p:cNvPr id="3075" name="图片 99"/>
          <p:cNvPicPr/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05" y="67310"/>
            <a:ext cx="2488565" cy="5035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 [转换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000" y="-1800"/>
            <a:ext cx="12204000" cy="68616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8778" y="317500"/>
            <a:ext cx="11434445" cy="62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/private/var/folders/d7/8qhfwhxx27bdw73lfrbmqmlh0000gn/T/com.kingsoft.wpsoffice.mac/picturecompress_20220526114653/output_1.pngoutput_1"/>
          <p:cNvPicPr>
            <a:picLocks noChangeAspect="1"/>
          </p:cNvPicPr>
          <p:nvPr/>
        </p:nvPicPr>
        <p:blipFill>
          <a:blip r:embed="rId2"/>
          <a:srcRect r="52152"/>
          <a:stretch>
            <a:fillRect/>
          </a:stretch>
        </p:blipFill>
        <p:spPr>
          <a:xfrm>
            <a:off x="608965" y="435610"/>
            <a:ext cx="612000" cy="6448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17" h="1072">
                <a:moveTo>
                  <a:pt x="0" y="0"/>
                </a:moveTo>
                <a:lnTo>
                  <a:pt x="630" y="0"/>
                </a:lnTo>
                <a:lnTo>
                  <a:pt x="763" y="531"/>
                </a:lnTo>
                <a:lnTo>
                  <a:pt x="1017" y="1072"/>
                </a:lnTo>
                <a:lnTo>
                  <a:pt x="1013" y="1072"/>
                </a:lnTo>
                <a:lnTo>
                  <a:pt x="891" y="859"/>
                </a:lnTo>
                <a:lnTo>
                  <a:pt x="748" y="1072"/>
                </a:lnTo>
                <a:lnTo>
                  <a:pt x="0" y="1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文本框 7"/>
          <p:cNvSpPr txBox="1"/>
          <p:nvPr/>
        </p:nvSpPr>
        <p:spPr>
          <a:xfrm>
            <a:off x="1183005" y="571500"/>
            <a:ext cx="36537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chemeClr val="tx1">
                    <a:lumMod val="65000"/>
                    <a:lumOff val="3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</a:rPr>
              <a:t>旁人溺水如何施救</a:t>
            </a:r>
            <a:endParaRPr lang="zh-CN" altLang="en-US" sz="2600">
              <a:solidFill>
                <a:schemeClr val="tx1">
                  <a:lumMod val="65000"/>
                  <a:lumOff val="35000"/>
                </a:schemeClr>
              </a:solidFill>
              <a:latin typeface="汉仪粗简黑简" panose="00020600040101010101" charset="-122"/>
              <a:ea typeface="汉仪粗简黑简" panose="0002060004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727835" y="1191895"/>
            <a:ext cx="9433560" cy="4609257"/>
            <a:chOff x="2747" y="2033"/>
            <a:chExt cx="14856" cy="7093"/>
          </a:xfrm>
        </p:grpSpPr>
        <p:grpSp>
          <p:nvGrpSpPr>
            <p:cNvPr id="10" name="组合 9"/>
            <p:cNvGrpSpPr/>
            <p:nvPr/>
          </p:nvGrpSpPr>
          <p:grpSpPr>
            <a:xfrm>
              <a:off x="2747" y="2033"/>
              <a:ext cx="867" cy="735"/>
              <a:chOff x="3193" y="7251"/>
              <a:chExt cx="558" cy="450"/>
            </a:xfrm>
          </p:grpSpPr>
          <p:sp>
            <p:nvSpPr>
              <p:cNvPr id="23" name="等腰三角形 22"/>
              <p:cNvSpPr>
                <a:spLocks noChangeAspect="1"/>
              </p:cNvSpPr>
              <p:nvPr/>
            </p:nvSpPr>
            <p:spPr>
              <a:xfrm>
                <a:off x="3193" y="7251"/>
                <a:ext cx="547" cy="397"/>
              </a:xfrm>
              <a:prstGeom prst="triangl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/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3324" y="7267"/>
                <a:ext cx="427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>
                    <a:latin typeface="汉仪雅酷黑W" panose="00020600040101010101" charset="-122"/>
                    <a:ea typeface="汉仪雅酷黑W" panose="00020600040101010101" charset="-122"/>
                  </a:rPr>
                  <a:t>！</a:t>
                </a:r>
                <a:endParaRPr lang="zh-CN" altLang="en-US" sz="2400">
                  <a:latin typeface="汉仪雅酷黑W" panose="00020600040101010101" charset="-122"/>
                  <a:ea typeface="汉仪雅酷黑W" panose="00020600040101010101" charset="-122"/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3614" y="2108"/>
              <a:ext cx="12762" cy="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>
                  <a:latin typeface="汉仪粗简黑简" panose="00020600040101010101" charset="-122"/>
                  <a:ea typeface="汉仪粗简黑简" panose="00020600040101010101" charset="-122"/>
                </a:rPr>
                <a:t>如果遇到有人溺水时，不要擅自下水施救，牢记“叫叫伸抛”法！</a:t>
              </a:r>
              <a:endParaRPr lang="zh-CN" altLang="en-US" sz="2200"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2747" y="2887"/>
              <a:ext cx="13707" cy="5350"/>
              <a:chOff x="2774" y="2941"/>
              <a:chExt cx="13707" cy="5350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2774" y="2941"/>
                <a:ext cx="13707" cy="5350"/>
              </a:xfrm>
              <a:prstGeom prst="rect">
                <a:avLst/>
              </a:prstGeom>
              <a:noFill/>
              <a:ln>
                <a:solidFill>
                  <a:srgbClr val="62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3209" y="3068"/>
                <a:ext cx="8879" cy="5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 fontAlgn="auto">
                  <a:lnSpc>
                    <a:spcPct val="150000"/>
                  </a:lnSpc>
                  <a:buFont typeface="Wingdings" panose="05000000000000000000" charset="0"/>
                  <a:buChar char=""/>
                </a:pP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中简黑简" panose="00020600040101010101" charset="-122"/>
                    <a:ea typeface="汉仪中简黑简" panose="00020600040101010101" charset="-122"/>
                    <a:cs typeface="汉仪粗简黑简" panose="00020600040101010101" charset="-122"/>
                    <a:sym typeface="+mn-ea"/>
                  </a:rPr>
                  <a:t>第一个“</a:t>
                </a:r>
                <a:r>
                  <a:rPr lang="zh-CN" altLang="en-US">
                    <a:solidFill>
                      <a:srgbClr val="FF0000"/>
                    </a:solidFill>
                    <a:latin typeface="汉仪中简黑简" panose="00020600040101010101" charset="-122"/>
                    <a:ea typeface="汉仪中简黑简" panose="00020600040101010101" charset="-122"/>
                    <a:cs typeface="汉仪粗简黑简" panose="00020600040101010101" charset="-122"/>
                    <a:sym typeface="+mn-ea"/>
                  </a:rPr>
                  <a:t>叫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中简黑简" panose="00020600040101010101" charset="-122"/>
                    <a:ea typeface="汉仪中简黑简" panose="00020600040101010101" charset="-122"/>
                    <a:cs typeface="汉仪粗简黑简" panose="00020600040101010101" charset="-122"/>
                    <a:sym typeface="+mn-ea"/>
                  </a:rPr>
                  <a:t>”：大声呼救。</a:t>
                </a:r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粗简黑简" panose="00020600040101010101" charset="-122"/>
                  <a:sym typeface="+mn-ea"/>
                </a:endParaRPr>
              </a:p>
              <a:p>
                <a:pPr marL="285750" indent="-285750" algn="l" fontAlgn="auto">
                  <a:lnSpc>
                    <a:spcPts val="980"/>
                  </a:lnSpc>
                  <a:buFont typeface="Wingdings" panose="05000000000000000000" charset="0"/>
                  <a:buChar char=""/>
                </a:pPr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粗简黑简" panose="00020600040101010101" charset="-122"/>
                  <a:sym typeface="+mn-ea"/>
                </a:endParaRPr>
              </a:p>
              <a:p>
                <a:pPr marL="285750" indent="-285750" algn="l" fontAlgn="auto">
                  <a:lnSpc>
                    <a:spcPct val="150000"/>
                  </a:lnSpc>
                  <a:buFont typeface="Wingdings" panose="05000000000000000000" charset="0"/>
                  <a:buChar char=""/>
                </a:pP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中简黑简" panose="00020600040101010101" charset="-122"/>
                    <a:ea typeface="汉仪中简黑简" panose="00020600040101010101" charset="-122"/>
                    <a:cs typeface="汉仪粗简黑简" panose="00020600040101010101" charset="-122"/>
                    <a:sym typeface="+mn-ea"/>
                  </a:rPr>
                  <a:t>第二个“</a:t>
                </a:r>
                <a:r>
                  <a:rPr lang="zh-CN" altLang="en-US">
                    <a:solidFill>
                      <a:srgbClr val="FF0000"/>
                    </a:solidFill>
                    <a:latin typeface="汉仪中简黑简" panose="00020600040101010101" charset="-122"/>
                    <a:ea typeface="汉仪中简黑简" panose="00020600040101010101" charset="-122"/>
                    <a:cs typeface="汉仪粗简黑简" panose="00020600040101010101" charset="-122"/>
                    <a:sym typeface="+mn-ea"/>
                  </a:rPr>
                  <a:t>叫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中简黑简" panose="00020600040101010101" charset="-122"/>
                    <a:ea typeface="汉仪中简黑简" panose="00020600040101010101" charset="-122"/>
                    <a:cs typeface="汉仪粗简黑简" panose="00020600040101010101" charset="-122"/>
                    <a:sym typeface="+mn-ea"/>
                  </a:rPr>
                  <a:t>”：拨打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中简黑简" panose="00020600040101010101" charset="-122"/>
                    <a:ea typeface="汉仪中简黑简" panose="00020600040101010101" charset="-122"/>
                    <a:cs typeface="汉仪粗简黑简" panose="00020600040101010101" charset="-122"/>
                    <a:sym typeface="+mn-ea"/>
                  </a:rPr>
                  <a:t>110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中简黑简" panose="00020600040101010101" charset="-122"/>
                    <a:ea typeface="汉仪中简黑简" panose="00020600040101010101" charset="-122"/>
                    <a:cs typeface="汉仪粗简黑简" panose="00020600040101010101" charset="-122"/>
                    <a:sym typeface="+mn-ea"/>
                  </a:rPr>
                  <a:t>、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中简黑简" panose="00020600040101010101" charset="-122"/>
                    <a:ea typeface="汉仪中简黑简" panose="00020600040101010101" charset="-122"/>
                    <a:cs typeface="汉仪粗简黑简" panose="00020600040101010101" charset="-122"/>
                    <a:sym typeface="+mn-ea"/>
                  </a:rPr>
                  <a:t>120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中简黑简" panose="00020600040101010101" charset="-122"/>
                    <a:ea typeface="汉仪中简黑简" panose="00020600040101010101" charset="-122"/>
                    <a:cs typeface="汉仪粗简黑简" panose="00020600040101010101" charset="-122"/>
                    <a:sym typeface="+mn-ea"/>
                  </a:rPr>
                  <a:t>救助。</a:t>
                </a:r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粗简黑简" panose="00020600040101010101" charset="-122"/>
                  <a:sym typeface="+mn-ea"/>
                </a:endParaRPr>
              </a:p>
              <a:p>
                <a:pPr marL="285750" indent="-285750" algn="l" fontAlgn="auto">
                  <a:lnSpc>
                    <a:spcPts val="980"/>
                  </a:lnSpc>
                  <a:buFont typeface="Wingdings" panose="05000000000000000000" charset="0"/>
                  <a:buChar char=""/>
                </a:pPr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粗简黑简" panose="00020600040101010101" charset="-122"/>
                  <a:sym typeface="+mn-ea"/>
                </a:endParaRPr>
              </a:p>
              <a:p>
                <a:pPr marL="285750" indent="-285750" algn="l" fontAlgn="auto">
                  <a:lnSpc>
                    <a:spcPct val="150000"/>
                  </a:lnSpc>
                  <a:buFont typeface="Wingdings" panose="05000000000000000000" charset="0"/>
                  <a:buChar char=""/>
                </a:pP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中简黑简" panose="00020600040101010101" charset="-122"/>
                    <a:ea typeface="汉仪中简黑简" panose="00020600040101010101" charset="-122"/>
                    <a:cs typeface="汉仪粗简黑简" panose="00020600040101010101" charset="-122"/>
                    <a:sym typeface="+mn-ea"/>
                  </a:rPr>
                  <a:t>第三个“</a:t>
                </a:r>
                <a:r>
                  <a:rPr lang="zh-CN" altLang="en-US">
                    <a:solidFill>
                      <a:srgbClr val="FF0000"/>
                    </a:solidFill>
                    <a:latin typeface="汉仪中简黑简" panose="00020600040101010101" charset="-122"/>
                    <a:ea typeface="汉仪中简黑简" panose="00020600040101010101" charset="-122"/>
                    <a:cs typeface="汉仪粗简黑简" panose="00020600040101010101" charset="-122"/>
                    <a:sym typeface="+mn-ea"/>
                  </a:rPr>
                  <a:t>伸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中简黑简" panose="00020600040101010101" charset="-122"/>
                    <a:ea typeface="汉仪中简黑简" panose="00020600040101010101" charset="-122"/>
                    <a:cs typeface="汉仪粗简黑简" panose="00020600040101010101" charset="-122"/>
                    <a:sym typeface="+mn-ea"/>
                  </a:rPr>
                  <a:t>”：将身边的竹竿或衣服伸过去，在保证自己位置安全的基础上拉回溺水者，同时注意避免竹竿戳到落水者的脸。</a:t>
                </a:r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粗简黑简" panose="00020600040101010101" charset="-122"/>
                  <a:sym typeface="+mn-ea"/>
                </a:endParaRPr>
              </a:p>
              <a:p>
                <a:pPr marL="285750" indent="-285750" algn="l" fontAlgn="auto">
                  <a:lnSpc>
                    <a:spcPts val="980"/>
                  </a:lnSpc>
                  <a:buFont typeface="Wingdings" panose="05000000000000000000" charset="0"/>
                  <a:buChar char=""/>
                </a:pPr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粗简黑简" panose="00020600040101010101" charset="-122"/>
                  <a:sym typeface="+mn-ea"/>
                </a:endParaRPr>
              </a:p>
              <a:p>
                <a:pPr marL="285750" indent="-285750" algn="l" fontAlgn="auto">
                  <a:lnSpc>
                    <a:spcPct val="150000"/>
                  </a:lnSpc>
                  <a:buFont typeface="Wingdings" panose="05000000000000000000" charset="0"/>
                  <a:buChar char=""/>
                </a:pP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中简黑简" panose="00020600040101010101" charset="-122"/>
                    <a:ea typeface="汉仪中简黑简" panose="00020600040101010101" charset="-122"/>
                    <a:cs typeface="汉仪粗简黑简" panose="00020600040101010101" charset="-122"/>
                    <a:sym typeface="+mn-ea"/>
                  </a:rPr>
                  <a:t>第四个“</a:t>
                </a:r>
                <a:r>
                  <a:rPr lang="zh-CN" altLang="en-US">
                    <a:solidFill>
                      <a:srgbClr val="FF0000"/>
                    </a:solidFill>
                    <a:latin typeface="汉仪中简黑简" panose="00020600040101010101" charset="-122"/>
                    <a:ea typeface="汉仪中简黑简" panose="00020600040101010101" charset="-122"/>
                    <a:cs typeface="汉仪粗简黑简" panose="00020600040101010101" charset="-122"/>
                    <a:sym typeface="+mn-ea"/>
                  </a:rPr>
                  <a:t>抛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中简黑简" panose="00020600040101010101" charset="-122"/>
                    <a:ea typeface="汉仪中简黑简" panose="00020600040101010101" charset="-122"/>
                    <a:cs typeface="汉仪粗简黑简" panose="00020600040101010101" charset="-122"/>
                    <a:sym typeface="+mn-ea"/>
                  </a:rPr>
                  <a:t>”：将泡沫块、救生圈、密封的塑料桶等漂浮物，抛给溺水者，等待救援。</a:t>
                </a:r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粗简黑简" panose="00020600040101010101" charset="-122"/>
                  <a:sym typeface="+mn-ea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2747" y="8512"/>
              <a:ext cx="14856" cy="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FF0000"/>
                  </a:solidFill>
                  <a:latin typeface="汉仪粗简黑简" panose="00020600040101010101" charset="-122"/>
                  <a:ea typeface="汉仪粗简黑简" panose="00020600040101010101" charset="-122"/>
                </a:rPr>
                <a:t>未成年人发现有人溺水，不能冒然下水营救，应立即大气呼救或利用救生器材呼救。</a:t>
              </a:r>
              <a:endParaRPr lang="zh-CN" altLang="en-US" sz="2000">
                <a:solidFill>
                  <a:srgbClr val="FF0000"/>
                </a:solidFill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  <p:pic>
          <p:nvPicPr>
            <p:cNvPr id="12" name="图片 11" descr="60f6e88a3fa62e35356672a9 [转换]"/>
            <p:cNvPicPr>
              <a:picLocks noChangeAspect="1"/>
            </p:cNvPicPr>
            <p:nvPr/>
          </p:nvPicPr>
          <p:blipFill>
            <a:blip r:embed="rId3"/>
            <a:srcRect l="15757"/>
            <a:stretch>
              <a:fillRect/>
            </a:stretch>
          </p:blipFill>
          <p:spPr>
            <a:xfrm>
              <a:off x="12701" y="4971"/>
              <a:ext cx="3675" cy="3138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01" h="3331">
                  <a:moveTo>
                    <a:pt x="303" y="0"/>
                  </a:moveTo>
                  <a:lnTo>
                    <a:pt x="3901" y="0"/>
                  </a:lnTo>
                  <a:lnTo>
                    <a:pt x="3901" y="305"/>
                  </a:lnTo>
                  <a:lnTo>
                    <a:pt x="3534" y="355"/>
                  </a:lnTo>
                  <a:lnTo>
                    <a:pt x="3664" y="3331"/>
                  </a:lnTo>
                  <a:lnTo>
                    <a:pt x="0" y="3331"/>
                  </a:lnTo>
                  <a:lnTo>
                    <a:pt x="50" y="2928"/>
                  </a:lnTo>
                  <a:lnTo>
                    <a:pt x="265" y="2124"/>
                  </a:lnTo>
                  <a:lnTo>
                    <a:pt x="345" y="1427"/>
                  </a:lnTo>
                  <a:lnTo>
                    <a:pt x="303" y="0"/>
                  </a:lnTo>
                  <a:close/>
                </a:path>
              </a:pathLst>
            </a:custGeom>
          </p:spPr>
        </p:pic>
      </p:grpSp>
      <p:pic>
        <p:nvPicPr>
          <p:cNvPr id="3075" name="图片 99"/>
          <p:cNvPicPr/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05" y="67310"/>
            <a:ext cx="2172335" cy="4362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 [转换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000" y="-1800"/>
            <a:ext cx="12204000" cy="68616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8778" y="317500"/>
            <a:ext cx="11434445" cy="62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/private/var/folders/d7/8qhfwhxx27bdw73lfrbmqmlh0000gn/T/com.kingsoft.wpsoffice.mac/picturecompress_20220526114653/output_1.pngoutput_1"/>
          <p:cNvPicPr>
            <a:picLocks noChangeAspect="1"/>
          </p:cNvPicPr>
          <p:nvPr/>
        </p:nvPicPr>
        <p:blipFill>
          <a:blip r:embed="rId2"/>
          <a:srcRect r="52152"/>
          <a:stretch>
            <a:fillRect/>
          </a:stretch>
        </p:blipFill>
        <p:spPr>
          <a:xfrm>
            <a:off x="608965" y="521335"/>
            <a:ext cx="612000" cy="6448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17" h="1072">
                <a:moveTo>
                  <a:pt x="0" y="0"/>
                </a:moveTo>
                <a:lnTo>
                  <a:pt x="630" y="0"/>
                </a:lnTo>
                <a:lnTo>
                  <a:pt x="763" y="531"/>
                </a:lnTo>
                <a:lnTo>
                  <a:pt x="1017" y="1072"/>
                </a:lnTo>
                <a:lnTo>
                  <a:pt x="1013" y="1072"/>
                </a:lnTo>
                <a:lnTo>
                  <a:pt x="891" y="859"/>
                </a:lnTo>
                <a:lnTo>
                  <a:pt x="748" y="1072"/>
                </a:lnTo>
                <a:lnTo>
                  <a:pt x="0" y="1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文本框 7"/>
          <p:cNvSpPr txBox="1"/>
          <p:nvPr/>
        </p:nvSpPr>
        <p:spPr>
          <a:xfrm>
            <a:off x="1183005" y="657225"/>
            <a:ext cx="36537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chemeClr val="tx1">
                    <a:lumMod val="65000"/>
                    <a:lumOff val="3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</a:rPr>
              <a:t>旁人溺水如何施救</a:t>
            </a:r>
            <a:endParaRPr lang="zh-CN" altLang="en-US" sz="2600">
              <a:solidFill>
                <a:schemeClr val="tx1">
                  <a:lumMod val="65000"/>
                  <a:lumOff val="35000"/>
                </a:schemeClr>
              </a:solidFill>
              <a:latin typeface="汉仪粗简黑简" panose="00020600040101010101" charset="-122"/>
              <a:ea typeface="汉仪粗简黑简" panose="0002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568565" y="1564640"/>
            <a:ext cx="417766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lnSpc>
                <a:spcPct val="20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  <a:sym typeface="+mn-ea"/>
              </a:rPr>
              <a:t>安全牢牢记在心，夏天游泳防溺水；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  <a:sym typeface="+mn-ea"/>
            </a:endParaRPr>
          </a:p>
          <a:p>
            <a:pPr marL="285750" indent="-285750" algn="l" fontAlgn="auto">
              <a:lnSpc>
                <a:spcPct val="20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  <a:sym typeface="+mn-ea"/>
              </a:rPr>
              <a:t>河沟水库和池塘，千万不能胡乱行。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  <a:sym typeface="+mn-ea"/>
            </a:endParaRPr>
          </a:p>
          <a:p>
            <a:pPr marL="285750" indent="-285750" algn="l" fontAlgn="auto">
              <a:lnSpc>
                <a:spcPct val="20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  <a:sym typeface="+mn-ea"/>
              </a:rPr>
              <a:t>会游的，别逞能，水深沟底乱草生；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  <a:sym typeface="+mn-ea"/>
            </a:endParaRPr>
          </a:p>
          <a:p>
            <a:pPr marL="285750" indent="-285750" algn="l" fontAlgn="auto">
              <a:lnSpc>
                <a:spcPct val="20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  <a:sym typeface="+mn-ea"/>
              </a:rPr>
              <a:t>一旦发生溺水者，喊人救命没人听；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  <a:sym typeface="+mn-ea"/>
            </a:endParaRPr>
          </a:p>
          <a:p>
            <a:pPr marL="285750" indent="-285750" algn="l" fontAlgn="auto">
              <a:lnSpc>
                <a:spcPct val="20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  <a:sym typeface="+mn-ea"/>
              </a:rPr>
              <a:t>不会游的更可怕，稍不留神要了命；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  <a:sym typeface="+mn-ea"/>
            </a:endParaRPr>
          </a:p>
          <a:p>
            <a:pPr marL="285750" indent="-285750" algn="l" fontAlgn="auto">
              <a:lnSpc>
                <a:spcPct val="20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  <a:sym typeface="+mn-ea"/>
              </a:rPr>
              <a:t>千万注意防险情，安全牢牢记在心；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  <a:sym typeface="+mn-ea"/>
            </a:endParaRPr>
          </a:p>
          <a:p>
            <a:pPr marL="285750" indent="-285750" algn="l" fontAlgn="auto">
              <a:lnSpc>
                <a:spcPct val="20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  <a:sym typeface="+mn-ea"/>
              </a:rPr>
              <a:t>游泳就去游泳馆，安全清洁更轻松。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6115" y="1564640"/>
            <a:ext cx="401701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lnSpc>
                <a:spcPct val="20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  <a:sym typeface="+mn-ea"/>
              </a:rPr>
              <a:t>我防溺水有高招，大人陪伴第一招；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  <a:sym typeface="+mn-ea"/>
            </a:endParaRPr>
          </a:p>
          <a:p>
            <a:pPr marL="285750" indent="-285750" algn="l" fontAlgn="auto">
              <a:lnSpc>
                <a:spcPct val="20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  <a:sym typeface="+mn-ea"/>
              </a:rPr>
              <a:t>私自游泳很危险，不去深水很重要；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  <a:sym typeface="+mn-ea"/>
            </a:endParaRPr>
          </a:p>
          <a:p>
            <a:pPr marL="285750" indent="-285750" algn="l" fontAlgn="auto">
              <a:lnSpc>
                <a:spcPct val="20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  <a:sym typeface="+mn-ea"/>
              </a:rPr>
              <a:t>我防溺水有高招，游前热身第二招；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  <a:sym typeface="+mn-ea"/>
            </a:endParaRPr>
          </a:p>
          <a:p>
            <a:pPr marL="285750" indent="-285750" algn="l" fontAlgn="auto">
              <a:lnSpc>
                <a:spcPct val="20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  <a:sym typeface="+mn-ea"/>
              </a:rPr>
              <a:t>伸手踢腿弯弯腰，预备动作不可少；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  <a:sym typeface="+mn-ea"/>
            </a:endParaRPr>
          </a:p>
          <a:p>
            <a:pPr marL="285750" indent="-285750" algn="l" fontAlgn="auto">
              <a:lnSpc>
                <a:spcPct val="20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  <a:sym typeface="+mn-ea"/>
              </a:rPr>
              <a:t>我防溺水有高招，解除抽筋第三招；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  <a:sym typeface="+mn-ea"/>
            </a:endParaRPr>
          </a:p>
          <a:p>
            <a:pPr marL="285750" indent="-285750" algn="l" fontAlgn="auto">
              <a:lnSpc>
                <a:spcPct val="20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  <a:sym typeface="+mn-ea"/>
              </a:rPr>
              <a:t>赶紧上岸很重要，喝补糖水解疲劳；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  <a:sym typeface="+mn-ea"/>
            </a:endParaRPr>
          </a:p>
          <a:p>
            <a:pPr marL="285750" indent="-285750" algn="l" fontAlgn="auto">
              <a:lnSpc>
                <a:spcPct val="20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  <a:sym typeface="+mn-ea"/>
              </a:rPr>
              <a:t>防溺措施要知道，不可逞能不骄傲。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715510" y="2266315"/>
            <a:ext cx="2762885" cy="3063240"/>
            <a:chOff x="7306" y="2775"/>
            <a:chExt cx="4880" cy="5260"/>
          </a:xfrm>
        </p:grpSpPr>
        <p:grpSp>
          <p:nvGrpSpPr>
            <p:cNvPr id="10" name="组合 9"/>
            <p:cNvGrpSpPr/>
            <p:nvPr/>
          </p:nvGrpSpPr>
          <p:grpSpPr>
            <a:xfrm>
              <a:off x="7306" y="2775"/>
              <a:ext cx="3009" cy="3447"/>
              <a:chOff x="311" y="4695"/>
              <a:chExt cx="3559" cy="4133"/>
            </a:xfrm>
          </p:grpSpPr>
          <p:pic>
            <p:nvPicPr>
              <p:cNvPr id="12" name="图片 11" descr="/Users/weiqingqing/Desktop/图片1.png图片1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311" y="4695"/>
                <a:ext cx="3559" cy="4133"/>
              </a:xfrm>
              <a:prstGeom prst="rect">
                <a:avLst/>
              </a:prstGeom>
            </p:spPr>
          </p:pic>
          <p:sp>
            <p:nvSpPr>
              <p:cNvPr id="13" name="文本框 12"/>
              <p:cNvSpPr txBox="1"/>
              <p:nvPr/>
            </p:nvSpPr>
            <p:spPr>
              <a:xfrm>
                <a:off x="859" y="5251"/>
                <a:ext cx="2843" cy="1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>
                    <a:solidFill>
                      <a:schemeClr val="bg1"/>
                    </a:solidFill>
                    <a:latin typeface="汉仪粗简黑简" panose="00020600040101010101" charset="-122"/>
                    <a:ea typeface="汉仪粗简黑简" panose="00020600040101010101" charset="-122"/>
                  </a:rPr>
                  <a:t>预防溺水安全歌谣</a:t>
                </a:r>
                <a:endParaRPr lang="zh-CN" altLang="en-US">
                  <a:solidFill>
                    <a:schemeClr val="bg1"/>
                  </a:solidFill>
                  <a:latin typeface="汉仪粗简黑简" panose="00020600040101010101" charset="-122"/>
                  <a:ea typeface="汉仪粗简黑简" panose="00020600040101010101" charset="-122"/>
                </a:endParaRPr>
              </a:p>
            </p:txBody>
          </p:sp>
        </p:grpSp>
        <p:pic>
          <p:nvPicPr>
            <p:cNvPr id="14" name="图片 13" descr="/Users/weiqingqing/Desktop/Summer_Chibi_16_Jun_10 [转换].pngSummer_Chibi_16_Jun_10 [转换]"/>
            <p:cNvPicPr>
              <a:picLocks noChangeAspect="1"/>
            </p:cNvPicPr>
            <p:nvPr/>
          </p:nvPicPr>
          <p:blipFill>
            <a:blip r:embed="rId4">
              <a:lum bright="6000"/>
            </a:blip>
            <a:srcRect/>
            <a:stretch>
              <a:fillRect/>
            </a:stretch>
          </p:blipFill>
          <p:spPr>
            <a:xfrm>
              <a:off x="7306" y="4983"/>
              <a:ext cx="4881" cy="3053"/>
            </a:xfrm>
            <a:prstGeom prst="rect">
              <a:avLst/>
            </a:prstGeom>
          </p:spPr>
        </p:pic>
      </p:grpSp>
      <p:pic>
        <p:nvPicPr>
          <p:cNvPr id="3075" name="图片 99"/>
          <p:cNvPicPr/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05" y="67310"/>
            <a:ext cx="2172335" cy="4362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Users/weiqingqing/Desktop/195 [转换].png195 [转换]"/>
          <p:cNvPicPr>
            <a:picLocks noChangeAspect="1"/>
          </p:cNvPicPr>
          <p:nvPr/>
        </p:nvPicPr>
        <p:blipFill>
          <a:blip r:embed="rId1"/>
          <a:srcRect l="1531"/>
          <a:stretch>
            <a:fillRect/>
          </a:stretch>
        </p:blipFill>
        <p:spPr>
          <a:xfrm>
            <a:off x="-6000" y="-1905"/>
            <a:ext cx="12204000" cy="6861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85685" y="3007995"/>
            <a:ext cx="1651635" cy="1850390"/>
            <a:chOff x="311" y="4695"/>
            <a:chExt cx="3559" cy="4133"/>
          </a:xfrm>
        </p:grpSpPr>
        <p:pic>
          <p:nvPicPr>
            <p:cNvPr id="4" name="图片 3" descr="/Users/weiqingqing/Desktop/图片1.png图片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11" y="4695"/>
              <a:ext cx="3559" cy="413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95" y="5439"/>
              <a:ext cx="2544" cy="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>
                  <a:solidFill>
                    <a:schemeClr val="bg1"/>
                  </a:solidFill>
                  <a:latin typeface="汉仪雅酷黑W" panose="00020600040101010101" charset="-122"/>
                  <a:ea typeface="汉仪雅酷黑W" panose="00020600040101010101" charset="-122"/>
                </a:rPr>
                <a:t>水深危险！</a:t>
              </a:r>
              <a:endParaRPr lang="zh-CN" altLang="en-US">
                <a:solidFill>
                  <a:schemeClr val="bg1"/>
                </a:solidFill>
                <a:latin typeface="汉仪雅酷黑W" panose="00020600040101010101" charset="-122"/>
                <a:ea typeface="汉仪雅酷黑W" panose="00020600040101010101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05865" y="2264410"/>
            <a:ext cx="535559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>
                <a:solidFill>
                  <a:srgbClr val="006D00"/>
                </a:solidFill>
                <a:latin typeface="汉仪雅酷黑W" panose="00020600040101010101" charset="-122"/>
                <a:ea typeface="汉仪雅酷黑W" panose="00020600040101010101" charset="-122"/>
              </a:rPr>
              <a:t>牢记</a:t>
            </a:r>
            <a:r>
              <a:rPr lang="en-US" altLang="zh-CN" sz="4400">
                <a:solidFill>
                  <a:srgbClr val="006D00"/>
                </a:solidFill>
                <a:latin typeface="汉仪雅酷黑W" panose="00020600040101010101" charset="-122"/>
                <a:ea typeface="汉仪雅酷黑W" panose="00020600040101010101" charset="-122"/>
              </a:rPr>
              <a:t>“</a:t>
            </a:r>
            <a:r>
              <a:rPr lang="zh-CN" altLang="en-US" sz="4400">
                <a:solidFill>
                  <a:srgbClr val="006D00"/>
                </a:solidFill>
                <a:latin typeface="汉仪雅酷黑W" panose="00020600040101010101" charset="-122"/>
                <a:ea typeface="汉仪雅酷黑W" panose="00020600040101010101" charset="-122"/>
              </a:rPr>
              <a:t>防溺水</a:t>
            </a:r>
            <a:r>
              <a:rPr lang="en-US" altLang="zh-CN" sz="4400">
                <a:solidFill>
                  <a:srgbClr val="006D00"/>
                </a:solidFill>
                <a:latin typeface="汉仪雅酷黑W" panose="00020600040101010101" charset="-122"/>
                <a:ea typeface="汉仪雅酷黑W" panose="00020600040101010101" charset="-122"/>
              </a:rPr>
              <a:t>”</a:t>
            </a:r>
            <a:r>
              <a:rPr lang="zh-CN" altLang="en-US" sz="4400">
                <a:solidFill>
                  <a:srgbClr val="006D00"/>
                </a:solidFill>
                <a:latin typeface="汉仪雅酷黑W" panose="00020600040101010101" charset="-122"/>
                <a:ea typeface="汉仪雅酷黑W" panose="00020600040101010101" charset="-122"/>
              </a:rPr>
              <a:t>六不</a:t>
            </a:r>
            <a:endParaRPr lang="zh-CN" altLang="en-US" sz="4400">
              <a:solidFill>
                <a:srgbClr val="006D00"/>
              </a:solidFill>
              <a:latin typeface="汉仪雅酷黑W" panose="00020600040101010101" charset="-122"/>
              <a:ea typeface="汉仪雅酷黑W" panose="00020600040101010101" charset="-122"/>
            </a:endParaRPr>
          </a:p>
          <a:p>
            <a:pPr algn="dist"/>
            <a:r>
              <a:rPr lang="zh-CN" altLang="en-US" sz="4400">
                <a:solidFill>
                  <a:srgbClr val="006D00"/>
                </a:solidFill>
                <a:latin typeface="汉仪雅酷黑W" panose="00020600040101010101" charset="-122"/>
                <a:ea typeface="汉仪雅酷黑W" panose="00020600040101010101" charset="-122"/>
              </a:rPr>
              <a:t>守护</a:t>
            </a:r>
            <a:r>
              <a:rPr lang="en-US" altLang="zh-CN" sz="4400">
                <a:solidFill>
                  <a:srgbClr val="006D00"/>
                </a:solidFill>
                <a:latin typeface="汉仪雅酷黑W" panose="00020600040101010101" charset="-122"/>
                <a:ea typeface="汉仪雅酷黑W" panose="00020600040101010101" charset="-122"/>
              </a:rPr>
              <a:t>“</a:t>
            </a:r>
            <a:r>
              <a:rPr lang="zh-CN" altLang="en-US" sz="4400">
                <a:solidFill>
                  <a:srgbClr val="006D00"/>
                </a:solidFill>
                <a:latin typeface="汉仪雅酷黑W" panose="00020600040101010101" charset="-122"/>
                <a:ea typeface="汉仪雅酷黑W" panose="00020600040101010101" charset="-122"/>
              </a:rPr>
              <a:t>小龙娃</a:t>
            </a:r>
            <a:r>
              <a:rPr lang="en-US" altLang="zh-CN" sz="4400">
                <a:solidFill>
                  <a:srgbClr val="006D00"/>
                </a:solidFill>
                <a:latin typeface="汉仪雅酷黑W" panose="00020600040101010101" charset="-122"/>
                <a:ea typeface="汉仪雅酷黑W" panose="00020600040101010101" charset="-122"/>
              </a:rPr>
              <a:t>”</a:t>
            </a:r>
            <a:r>
              <a:rPr lang="zh-CN" altLang="en-US" sz="4400">
                <a:solidFill>
                  <a:srgbClr val="006D00"/>
                </a:solidFill>
                <a:latin typeface="汉仪雅酷黑W" panose="00020600040101010101" charset="-122"/>
                <a:ea typeface="汉仪雅酷黑W" panose="00020600040101010101" charset="-122"/>
              </a:rPr>
              <a:t>安全</a:t>
            </a:r>
            <a:endParaRPr lang="zh-CN" altLang="en-US" sz="4400">
              <a:solidFill>
                <a:srgbClr val="006D00"/>
              </a:solidFill>
              <a:latin typeface="汉仪雅酷黑W" panose="00020600040101010101" charset="-122"/>
              <a:ea typeface="汉仪雅酷黑W" panose="0002060004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353820" y="1222375"/>
            <a:ext cx="5059680" cy="575310"/>
            <a:chOff x="1621" y="731"/>
            <a:chExt cx="7968" cy="906"/>
          </a:xfrm>
        </p:grpSpPr>
        <p:sp>
          <p:nvSpPr>
            <p:cNvPr id="7" name="椭圆 6"/>
            <p:cNvSpPr/>
            <p:nvPr/>
          </p:nvSpPr>
          <p:spPr>
            <a:xfrm>
              <a:off x="1621" y="731"/>
              <a:ext cx="907" cy="907"/>
            </a:xfrm>
            <a:prstGeom prst="ellipse">
              <a:avLst/>
            </a:prstGeom>
            <a:noFill/>
            <a:ln w="19050">
              <a:solidFill>
                <a:srgbClr val="006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200">
                  <a:solidFill>
                    <a:srgbClr val="B24E00"/>
                  </a:solidFill>
                  <a:latin typeface="汉仪粗简黑简" panose="00020600040101010101" charset="-122"/>
                  <a:ea typeface="汉仪粗简黑简" panose="00020600040101010101" charset="-122"/>
                </a:rPr>
                <a:t>防</a:t>
              </a:r>
              <a:endParaRPr lang="zh-CN" altLang="en-US" sz="2200">
                <a:solidFill>
                  <a:srgbClr val="B24E00"/>
                </a:solidFill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798" y="731"/>
              <a:ext cx="907" cy="907"/>
            </a:xfrm>
            <a:prstGeom prst="ellipse">
              <a:avLst/>
            </a:prstGeom>
            <a:noFill/>
            <a:ln w="19050">
              <a:solidFill>
                <a:srgbClr val="006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200">
                  <a:solidFill>
                    <a:srgbClr val="B24E00"/>
                  </a:solidFill>
                  <a:latin typeface="汉仪粗简黑简" panose="00020600040101010101" charset="-122"/>
                  <a:ea typeface="汉仪粗简黑简" panose="00020600040101010101" charset="-122"/>
                </a:rPr>
                <a:t>溺</a:t>
              </a:r>
              <a:endParaRPr lang="zh-CN" altLang="en-US" sz="2200">
                <a:solidFill>
                  <a:srgbClr val="B24E00"/>
                </a:solidFill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975" y="731"/>
              <a:ext cx="907" cy="907"/>
            </a:xfrm>
            <a:prstGeom prst="ellipse">
              <a:avLst/>
            </a:prstGeom>
            <a:noFill/>
            <a:ln w="19050">
              <a:solidFill>
                <a:srgbClr val="006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200">
                  <a:solidFill>
                    <a:srgbClr val="B24E00"/>
                  </a:solidFill>
                  <a:latin typeface="汉仪粗简黑简" panose="00020600040101010101" charset="-122"/>
                  <a:ea typeface="汉仪粗简黑简" panose="00020600040101010101" charset="-122"/>
                </a:rPr>
                <a:t>水</a:t>
              </a:r>
              <a:endParaRPr lang="zh-CN" altLang="en-US" sz="2200">
                <a:solidFill>
                  <a:srgbClr val="B24E00"/>
                </a:solidFill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5152" y="731"/>
              <a:ext cx="907" cy="907"/>
            </a:xfrm>
            <a:prstGeom prst="ellipse">
              <a:avLst/>
            </a:prstGeom>
            <a:noFill/>
            <a:ln w="19050">
              <a:solidFill>
                <a:srgbClr val="006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200">
                  <a:solidFill>
                    <a:srgbClr val="B24E00"/>
                  </a:solidFill>
                  <a:latin typeface="汉仪粗简黑简" panose="00020600040101010101" charset="-122"/>
                  <a:ea typeface="汉仪粗简黑简" panose="00020600040101010101" charset="-122"/>
                </a:rPr>
                <a:t>安</a:t>
              </a:r>
              <a:endParaRPr lang="zh-CN" altLang="en-US" sz="2200">
                <a:solidFill>
                  <a:srgbClr val="B24E00"/>
                </a:solidFill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6329" y="731"/>
              <a:ext cx="907" cy="907"/>
            </a:xfrm>
            <a:prstGeom prst="ellipse">
              <a:avLst/>
            </a:prstGeom>
            <a:noFill/>
            <a:ln w="19050">
              <a:solidFill>
                <a:srgbClr val="006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200">
                  <a:solidFill>
                    <a:srgbClr val="B24E00"/>
                  </a:solidFill>
                  <a:latin typeface="汉仪粗简黑简" panose="00020600040101010101" charset="-122"/>
                  <a:ea typeface="汉仪粗简黑简" panose="00020600040101010101" charset="-122"/>
                </a:rPr>
                <a:t>全</a:t>
              </a:r>
              <a:endParaRPr lang="zh-CN" altLang="en-US" sz="2200">
                <a:solidFill>
                  <a:srgbClr val="B24E00"/>
                </a:solidFill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7506" y="731"/>
              <a:ext cx="907" cy="907"/>
            </a:xfrm>
            <a:prstGeom prst="ellipse">
              <a:avLst/>
            </a:prstGeom>
            <a:noFill/>
            <a:ln w="19050">
              <a:solidFill>
                <a:srgbClr val="006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200">
                  <a:solidFill>
                    <a:srgbClr val="B24E00"/>
                  </a:solidFill>
                  <a:latin typeface="汉仪粗简黑简" panose="00020600040101010101" charset="-122"/>
                  <a:ea typeface="汉仪粗简黑简" panose="00020600040101010101" charset="-122"/>
                </a:rPr>
                <a:t>教</a:t>
              </a:r>
              <a:endParaRPr lang="zh-CN" altLang="en-US" sz="2200">
                <a:solidFill>
                  <a:srgbClr val="B24E00"/>
                </a:solidFill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8683" y="731"/>
              <a:ext cx="907" cy="907"/>
            </a:xfrm>
            <a:prstGeom prst="ellipse">
              <a:avLst/>
            </a:prstGeom>
            <a:noFill/>
            <a:ln w="19050">
              <a:solidFill>
                <a:srgbClr val="006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200">
                  <a:solidFill>
                    <a:srgbClr val="B24E00"/>
                  </a:solidFill>
                  <a:latin typeface="汉仪粗简黑简" panose="00020600040101010101" charset="-122"/>
                  <a:ea typeface="汉仪粗简黑简" panose="00020600040101010101" charset="-122"/>
                </a:rPr>
                <a:t>育</a:t>
              </a:r>
              <a:endParaRPr lang="zh-CN" altLang="en-US" sz="2200">
                <a:solidFill>
                  <a:srgbClr val="B24E00"/>
                </a:solidFill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5797550" y="5213985"/>
            <a:ext cx="54914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rPr>
              <a:t>   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rPr>
              <a:t>常州市新北区龙虎塘实验小学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rPr>
              <a:t>      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rPr>
              <a:t>宣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rPr>
              <a:t>  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</a:endParaRPr>
          </a:p>
        </p:txBody>
      </p:sp>
      <p:pic>
        <p:nvPicPr>
          <p:cNvPr id="3075" name="图片 99"/>
          <p:cNvPicPr/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05" y="67310"/>
            <a:ext cx="2488565" cy="5035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Users/weiqingqing/Desktop/196 [转换].png196 [转换]"/>
          <p:cNvPicPr>
            <a:picLocks noChangeAspect="1"/>
          </p:cNvPicPr>
          <p:nvPr/>
        </p:nvPicPr>
        <p:blipFill>
          <a:blip r:embed="rId1"/>
          <a:srcRect l="1364"/>
          <a:stretch>
            <a:fillRect/>
          </a:stretch>
        </p:blipFill>
        <p:spPr>
          <a:xfrm flipH="1">
            <a:off x="-6000" y="-1905"/>
            <a:ext cx="12204000" cy="686181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flipH="1">
            <a:off x="9791065" y="3760317"/>
            <a:ext cx="2014855" cy="1807894"/>
            <a:chOff x="311" y="4800"/>
            <a:chExt cx="3559" cy="3946"/>
          </a:xfrm>
        </p:grpSpPr>
        <p:pic>
          <p:nvPicPr>
            <p:cNvPr id="4" name="图片 3" descr="/Users/weiqingqing/Desktop/图片1.png图片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11" y="4800"/>
              <a:ext cx="3559" cy="394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889" y="5253"/>
              <a:ext cx="2760" cy="1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400">
                  <a:solidFill>
                    <a:schemeClr val="bg1"/>
                  </a:solidFill>
                  <a:latin typeface="汉仪雅酷黑W" panose="00020600040101010101" charset="-122"/>
                  <a:ea typeface="汉仪雅酷黑W" panose="00020600040101010101" charset="-122"/>
                </a:rPr>
                <a:t>目录</a:t>
              </a:r>
              <a:endParaRPr lang="zh-CN" altLang="en-US" sz="3400">
                <a:solidFill>
                  <a:schemeClr val="bg1"/>
                </a:solidFill>
                <a:latin typeface="汉仪雅酷黑W" panose="00020600040101010101" charset="-122"/>
                <a:ea typeface="汉仪雅酷黑W" panose="00020600040101010101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623310" y="1494790"/>
            <a:ext cx="8181975" cy="2189147"/>
            <a:chOff x="5706" y="2354"/>
            <a:chExt cx="12885" cy="3448"/>
          </a:xfrm>
        </p:grpSpPr>
        <p:grpSp>
          <p:nvGrpSpPr>
            <p:cNvPr id="22" name="组合 21"/>
            <p:cNvGrpSpPr/>
            <p:nvPr/>
          </p:nvGrpSpPr>
          <p:grpSpPr>
            <a:xfrm>
              <a:off x="5706" y="2354"/>
              <a:ext cx="6282" cy="1298"/>
              <a:chOff x="4476" y="1102"/>
              <a:chExt cx="6282" cy="1298"/>
            </a:xfrm>
          </p:grpSpPr>
          <p:sp>
            <p:nvSpPr>
              <p:cNvPr id="16" name="椭圆 15"/>
              <p:cNvSpPr>
                <a:spLocks noChangeAspect="1"/>
              </p:cNvSpPr>
              <p:nvPr/>
            </p:nvSpPr>
            <p:spPr>
              <a:xfrm>
                <a:off x="4476" y="1116"/>
                <a:ext cx="1020" cy="1020"/>
              </a:xfrm>
              <a:prstGeom prst="ellipse">
                <a:avLst/>
              </a:prstGeom>
              <a:solidFill>
                <a:srgbClr val="006D00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2200" b="1">
                    <a:ln>
                      <a:noFill/>
                    </a:ln>
                    <a:solidFill>
                      <a:schemeClr val="bg1"/>
                    </a:solidFill>
                    <a:latin typeface="汉仪粗简黑简" panose="00020600040101010101" charset="-122"/>
                    <a:ea typeface="汉仪粗简黑简" panose="00020600040101010101" charset="-122"/>
                  </a:rPr>
                  <a:t>01</a:t>
                </a:r>
                <a:endParaRPr lang="en-US" altLang="zh-CN" sz="2200" b="1">
                  <a:ln>
                    <a:noFill/>
                  </a:ln>
                  <a:solidFill>
                    <a:schemeClr val="bg1"/>
                  </a:solidFill>
                  <a:latin typeface="汉仪粗简黑简" panose="00020600040101010101" charset="-122"/>
                  <a:ea typeface="汉仪粗简黑简" panose="00020600040101010101" charset="-122"/>
                </a:endParaRPr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>
                <a:off x="5817" y="1102"/>
                <a:ext cx="4941" cy="1298"/>
                <a:chOff x="5817" y="1187"/>
                <a:chExt cx="4941" cy="1298"/>
              </a:xfrm>
            </p:grpSpPr>
            <p:sp>
              <p:nvSpPr>
                <p:cNvPr id="19" name="文本框 18"/>
                <p:cNvSpPr txBox="1"/>
                <p:nvPr/>
              </p:nvSpPr>
              <p:spPr>
                <a:xfrm>
                  <a:off x="5817" y="1187"/>
                  <a:ext cx="4941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800">
                      <a:solidFill>
                        <a:srgbClr val="B24E00"/>
                      </a:solidFill>
                      <a:latin typeface="汉仪粗简黑简" panose="00020600040101010101" charset="-122"/>
                      <a:ea typeface="汉仪粗简黑简" panose="00020600040101010101" charset="-122"/>
                    </a:rPr>
                    <a:t>哪些地方容易溺水</a:t>
                  </a:r>
                  <a:endParaRPr lang="zh-CN" altLang="en-US" sz="2800">
                    <a:solidFill>
                      <a:srgbClr val="B24E00"/>
                    </a:solidFill>
                    <a:latin typeface="汉仪粗简黑简" panose="00020600040101010101" charset="-122"/>
                    <a:ea typeface="汉仪粗简黑简" panose="00020600040101010101" charset="-122"/>
                  </a:endParaRPr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5860" y="1954"/>
                  <a:ext cx="4471" cy="5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6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汉仪中简黑简" panose="00020600040101010101" charset="-122"/>
                      <a:ea typeface="汉仪中简黑简" panose="00020600040101010101" charset="-122"/>
                    </a:rPr>
                    <a:t>Where is it easy to drown</a:t>
                  </a:r>
                  <a:endParaRPr lang="zh-CN" altLang="en-US" sz="16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汉仪中简黑简" panose="00020600040101010101" charset="-122"/>
                    <a:ea typeface="汉仪中简黑简" panose="00020600040101010101" charset="-122"/>
                  </a:endParaRPr>
                </a:p>
              </p:txBody>
            </p:sp>
          </p:grpSp>
        </p:grpSp>
        <p:grpSp>
          <p:nvGrpSpPr>
            <p:cNvPr id="28" name="组合 27"/>
            <p:cNvGrpSpPr/>
            <p:nvPr/>
          </p:nvGrpSpPr>
          <p:grpSpPr>
            <a:xfrm>
              <a:off x="12309" y="2354"/>
              <a:ext cx="6282" cy="1280"/>
              <a:chOff x="4476" y="1102"/>
              <a:chExt cx="6282" cy="1280"/>
            </a:xfrm>
          </p:grpSpPr>
          <p:sp>
            <p:nvSpPr>
              <p:cNvPr id="29" name="椭圆 28"/>
              <p:cNvSpPr>
                <a:spLocks noChangeAspect="1"/>
              </p:cNvSpPr>
              <p:nvPr/>
            </p:nvSpPr>
            <p:spPr>
              <a:xfrm>
                <a:off x="4476" y="1129"/>
                <a:ext cx="1020" cy="1020"/>
              </a:xfrm>
              <a:prstGeom prst="ellipse">
                <a:avLst/>
              </a:prstGeom>
              <a:solidFill>
                <a:srgbClr val="006D00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2200" b="1">
                    <a:ln>
                      <a:noFill/>
                    </a:ln>
                    <a:solidFill>
                      <a:schemeClr val="bg1"/>
                    </a:solidFill>
                    <a:latin typeface="汉仪粗简黑简" panose="00020600040101010101" charset="-122"/>
                    <a:ea typeface="汉仪粗简黑简" panose="00020600040101010101" charset="-122"/>
                  </a:rPr>
                  <a:t>02</a:t>
                </a:r>
                <a:endParaRPr lang="en-US" altLang="zh-CN" sz="2200" b="1">
                  <a:ln>
                    <a:noFill/>
                  </a:ln>
                  <a:solidFill>
                    <a:schemeClr val="bg1"/>
                  </a:solidFill>
                  <a:latin typeface="汉仪粗简黑简" panose="00020600040101010101" charset="-122"/>
                  <a:ea typeface="汉仪粗简黑简" panose="00020600040101010101" charset="-122"/>
                </a:endParaRPr>
              </a:p>
            </p:txBody>
          </p:sp>
          <p:grpSp>
            <p:nvGrpSpPr>
              <p:cNvPr id="30" name="组合 29"/>
              <p:cNvGrpSpPr/>
              <p:nvPr/>
            </p:nvGrpSpPr>
            <p:grpSpPr>
              <a:xfrm>
                <a:off x="5817" y="1102"/>
                <a:ext cx="4941" cy="1280"/>
                <a:chOff x="5817" y="1187"/>
                <a:chExt cx="4941" cy="1280"/>
              </a:xfrm>
            </p:grpSpPr>
            <p:sp>
              <p:nvSpPr>
                <p:cNvPr id="31" name="文本框 30"/>
                <p:cNvSpPr txBox="1"/>
                <p:nvPr/>
              </p:nvSpPr>
              <p:spPr>
                <a:xfrm>
                  <a:off x="5817" y="1187"/>
                  <a:ext cx="4941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800">
                      <a:solidFill>
                        <a:srgbClr val="B24E00"/>
                      </a:solidFill>
                      <a:latin typeface="汉仪粗简黑简" panose="00020600040101010101" charset="-122"/>
                      <a:ea typeface="汉仪粗简黑简" panose="00020600040101010101" charset="-122"/>
                    </a:rPr>
                    <a:t>预防溺水安全攻略</a:t>
                  </a:r>
                  <a:endParaRPr lang="zh-CN" altLang="en-US" sz="2800">
                    <a:solidFill>
                      <a:srgbClr val="B24E00"/>
                    </a:solidFill>
                    <a:latin typeface="汉仪粗简黑简" panose="00020600040101010101" charset="-122"/>
                    <a:ea typeface="汉仪粗简黑简" panose="00020600040101010101" charset="-122"/>
                  </a:endParaRPr>
                </a:p>
              </p:txBody>
            </p:sp>
            <p:sp>
              <p:nvSpPr>
                <p:cNvPr id="32" name="文本框 31"/>
                <p:cNvSpPr txBox="1"/>
                <p:nvPr/>
              </p:nvSpPr>
              <p:spPr>
                <a:xfrm>
                  <a:off x="5860" y="1936"/>
                  <a:ext cx="4471" cy="5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6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汉仪中简黑简" panose="00020600040101010101" charset="-122"/>
                      <a:ea typeface="汉仪中简黑简" panose="00020600040101010101" charset="-122"/>
                    </a:rPr>
                    <a:t>Anti drowning safety strategy</a:t>
                  </a:r>
                  <a:endParaRPr lang="zh-CN" altLang="en-US" sz="16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汉仪中简黑简" panose="00020600040101010101" charset="-122"/>
                    <a:ea typeface="汉仪中简黑简" panose="00020600040101010101" charset="-122"/>
                  </a:endParaRPr>
                </a:p>
              </p:txBody>
            </p:sp>
          </p:grpSp>
        </p:grpSp>
        <p:grpSp>
          <p:nvGrpSpPr>
            <p:cNvPr id="44" name="组合 43"/>
            <p:cNvGrpSpPr/>
            <p:nvPr/>
          </p:nvGrpSpPr>
          <p:grpSpPr>
            <a:xfrm>
              <a:off x="5706" y="4510"/>
              <a:ext cx="6282" cy="1292"/>
              <a:chOff x="4476" y="1272"/>
              <a:chExt cx="6282" cy="1292"/>
            </a:xfrm>
          </p:grpSpPr>
          <p:sp>
            <p:nvSpPr>
              <p:cNvPr id="45" name="椭圆 44"/>
              <p:cNvSpPr>
                <a:spLocks noChangeAspect="1"/>
              </p:cNvSpPr>
              <p:nvPr/>
            </p:nvSpPr>
            <p:spPr>
              <a:xfrm>
                <a:off x="4476" y="1272"/>
                <a:ext cx="1020" cy="1020"/>
              </a:xfrm>
              <a:prstGeom prst="ellipse">
                <a:avLst/>
              </a:prstGeom>
              <a:solidFill>
                <a:srgbClr val="006D00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2200" b="1">
                    <a:ln>
                      <a:noFill/>
                    </a:ln>
                    <a:solidFill>
                      <a:schemeClr val="bg1"/>
                    </a:solidFill>
                    <a:latin typeface="汉仪粗简黑简" panose="00020600040101010101" charset="-122"/>
                    <a:ea typeface="汉仪粗简黑简" panose="00020600040101010101" charset="-122"/>
                  </a:rPr>
                  <a:t>03</a:t>
                </a:r>
                <a:endParaRPr lang="en-US" altLang="zh-CN" sz="2200" b="1">
                  <a:ln>
                    <a:noFill/>
                  </a:ln>
                  <a:solidFill>
                    <a:schemeClr val="bg1"/>
                  </a:solidFill>
                  <a:latin typeface="汉仪粗简黑简" panose="00020600040101010101" charset="-122"/>
                  <a:ea typeface="汉仪粗简黑简" panose="00020600040101010101" charset="-122"/>
                </a:endParaRPr>
              </a:p>
            </p:txBody>
          </p:sp>
          <p:grpSp>
            <p:nvGrpSpPr>
              <p:cNvPr id="46" name="组合 45"/>
              <p:cNvGrpSpPr/>
              <p:nvPr/>
            </p:nvGrpSpPr>
            <p:grpSpPr>
              <a:xfrm>
                <a:off x="5817" y="1284"/>
                <a:ext cx="4941" cy="1280"/>
                <a:chOff x="5817" y="1369"/>
                <a:chExt cx="4941" cy="1280"/>
              </a:xfrm>
            </p:grpSpPr>
            <p:sp>
              <p:nvSpPr>
                <p:cNvPr id="47" name="文本框 46"/>
                <p:cNvSpPr txBox="1"/>
                <p:nvPr/>
              </p:nvSpPr>
              <p:spPr>
                <a:xfrm>
                  <a:off x="5817" y="1369"/>
                  <a:ext cx="4941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800">
                      <a:solidFill>
                        <a:srgbClr val="B24E00"/>
                      </a:solidFill>
                      <a:latin typeface="汉仪粗简黑简" panose="00020600040101010101" charset="-122"/>
                      <a:ea typeface="汉仪粗简黑简" panose="00020600040101010101" charset="-122"/>
                    </a:rPr>
                    <a:t>溺水时该如何自救</a:t>
                  </a:r>
                  <a:endParaRPr lang="zh-CN" altLang="en-US" sz="2800">
                    <a:solidFill>
                      <a:srgbClr val="B24E00"/>
                    </a:solidFill>
                    <a:latin typeface="汉仪粗简黑简" panose="00020600040101010101" charset="-122"/>
                    <a:ea typeface="汉仪粗简黑简" panose="00020600040101010101" charset="-122"/>
                  </a:endParaRPr>
                </a:p>
              </p:txBody>
            </p:sp>
            <p:sp>
              <p:nvSpPr>
                <p:cNvPr id="48" name="文本框 47"/>
                <p:cNvSpPr txBox="1"/>
                <p:nvPr/>
              </p:nvSpPr>
              <p:spPr>
                <a:xfrm>
                  <a:off x="5860" y="2142"/>
                  <a:ext cx="4635" cy="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5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汉仪中简黑简" panose="00020600040101010101" charset="-122"/>
                      <a:ea typeface="汉仪中简黑简" panose="00020600040101010101" charset="-122"/>
                    </a:rPr>
                    <a:t>Self rescue in case of drowning</a:t>
                  </a:r>
                  <a:endParaRPr lang="zh-CN" altLang="en-US" sz="15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汉仪中简黑简" panose="00020600040101010101" charset="-122"/>
                    <a:ea typeface="汉仪中简黑简" panose="00020600040101010101" charset="-122"/>
                  </a:endParaRPr>
                </a:p>
              </p:txBody>
            </p:sp>
          </p:grpSp>
        </p:grpSp>
        <p:grpSp>
          <p:nvGrpSpPr>
            <p:cNvPr id="49" name="组合 48"/>
            <p:cNvGrpSpPr/>
            <p:nvPr/>
          </p:nvGrpSpPr>
          <p:grpSpPr>
            <a:xfrm>
              <a:off x="12309" y="4498"/>
              <a:ext cx="6282" cy="1303"/>
              <a:chOff x="4476" y="1271"/>
              <a:chExt cx="6282" cy="1303"/>
            </a:xfrm>
          </p:grpSpPr>
          <p:sp>
            <p:nvSpPr>
              <p:cNvPr id="50" name="椭圆 49"/>
              <p:cNvSpPr>
                <a:spLocks noChangeAspect="1"/>
              </p:cNvSpPr>
              <p:nvPr/>
            </p:nvSpPr>
            <p:spPr>
              <a:xfrm>
                <a:off x="4476" y="1337"/>
                <a:ext cx="1020" cy="1020"/>
              </a:xfrm>
              <a:prstGeom prst="ellipse">
                <a:avLst/>
              </a:prstGeom>
              <a:solidFill>
                <a:srgbClr val="006D00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2200" b="1">
                    <a:ln>
                      <a:noFill/>
                    </a:ln>
                    <a:solidFill>
                      <a:schemeClr val="bg1"/>
                    </a:solidFill>
                    <a:latin typeface="汉仪粗简黑简" panose="00020600040101010101" charset="-122"/>
                    <a:ea typeface="汉仪粗简黑简" panose="00020600040101010101" charset="-122"/>
                  </a:rPr>
                  <a:t>04</a:t>
                </a:r>
                <a:endParaRPr lang="en-US" altLang="zh-CN" sz="2200" b="1">
                  <a:ln>
                    <a:noFill/>
                  </a:ln>
                  <a:solidFill>
                    <a:schemeClr val="bg1"/>
                  </a:solidFill>
                  <a:latin typeface="汉仪粗简黑简" panose="00020600040101010101" charset="-122"/>
                  <a:ea typeface="汉仪粗简黑简" panose="00020600040101010101" charset="-122"/>
                </a:endParaRPr>
              </a:p>
            </p:txBody>
          </p:sp>
          <p:grpSp>
            <p:nvGrpSpPr>
              <p:cNvPr id="51" name="组合 50"/>
              <p:cNvGrpSpPr/>
              <p:nvPr/>
            </p:nvGrpSpPr>
            <p:grpSpPr>
              <a:xfrm>
                <a:off x="5817" y="1271"/>
                <a:ext cx="4941" cy="1303"/>
                <a:chOff x="5817" y="1356"/>
                <a:chExt cx="4941" cy="1303"/>
              </a:xfrm>
            </p:grpSpPr>
            <p:sp>
              <p:nvSpPr>
                <p:cNvPr id="52" name="文本框 51"/>
                <p:cNvSpPr txBox="1"/>
                <p:nvPr/>
              </p:nvSpPr>
              <p:spPr>
                <a:xfrm>
                  <a:off x="5817" y="1356"/>
                  <a:ext cx="4941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800">
                      <a:solidFill>
                        <a:srgbClr val="B24E00"/>
                      </a:solidFill>
                      <a:latin typeface="汉仪粗简黑简" panose="00020600040101010101" charset="-122"/>
                      <a:ea typeface="汉仪粗简黑简" panose="00020600040101010101" charset="-122"/>
                    </a:rPr>
                    <a:t>旁人溺水如何施救</a:t>
                  </a:r>
                  <a:endParaRPr lang="zh-CN" altLang="en-US" sz="2800">
                    <a:solidFill>
                      <a:srgbClr val="B24E00"/>
                    </a:solidFill>
                    <a:latin typeface="汉仪粗简黑简" panose="00020600040101010101" charset="-122"/>
                    <a:ea typeface="汉仪粗简黑简" panose="00020600040101010101" charset="-122"/>
                  </a:endParaRPr>
                </a:p>
              </p:txBody>
            </p:sp>
            <p:sp>
              <p:nvSpPr>
                <p:cNvPr id="53" name="文本框 52"/>
                <p:cNvSpPr txBox="1"/>
                <p:nvPr/>
              </p:nvSpPr>
              <p:spPr>
                <a:xfrm>
                  <a:off x="5860" y="2128"/>
                  <a:ext cx="4471" cy="5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6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汉仪中简黑简" panose="00020600040101010101" charset="-122"/>
                      <a:ea typeface="汉仪中简黑简" panose="00020600040101010101" charset="-122"/>
                    </a:rPr>
                    <a:t>How to rescue drowning</a:t>
                  </a:r>
                  <a:endParaRPr lang="zh-CN" altLang="en-US" sz="16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汉仪中简黑简" panose="00020600040101010101" charset="-122"/>
                    <a:ea typeface="汉仪中简黑简" panose="00020600040101010101" charset="-122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Users/weiqingqing/Desktop/196 [转].png196 [转]"/>
          <p:cNvPicPr>
            <a:picLocks noChangeAspect="1"/>
          </p:cNvPicPr>
          <p:nvPr/>
        </p:nvPicPr>
        <p:blipFill>
          <a:blip r:embed="rId1"/>
          <a:srcRect l="1354"/>
          <a:stretch>
            <a:fillRect/>
          </a:stretch>
        </p:blipFill>
        <p:spPr>
          <a:xfrm>
            <a:off x="-6000" y="-3810"/>
            <a:ext cx="12204000" cy="686181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1470" y="3322320"/>
            <a:ext cx="1910715" cy="2188845"/>
            <a:chOff x="311" y="4695"/>
            <a:chExt cx="3559" cy="4133"/>
          </a:xfrm>
        </p:grpSpPr>
        <p:pic>
          <p:nvPicPr>
            <p:cNvPr id="7" name="图片 6" descr="/Users/weiqingqing/Desktop/图片1.png图片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11" y="4695"/>
              <a:ext cx="3559" cy="413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004" y="5467"/>
              <a:ext cx="2544" cy="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>
                  <a:solidFill>
                    <a:schemeClr val="bg1"/>
                  </a:solidFill>
                  <a:latin typeface="汉仪雅酷黑W" panose="00020600040101010101" charset="-122"/>
                  <a:ea typeface="汉仪雅酷黑W" panose="00020600040101010101" charset="-122"/>
                </a:rPr>
                <a:t>水深危险！</a:t>
              </a:r>
              <a:endParaRPr lang="zh-CN" altLang="en-US" sz="2000">
                <a:solidFill>
                  <a:schemeClr val="bg1"/>
                </a:solidFill>
                <a:latin typeface="汉仪雅酷黑W" panose="00020600040101010101" charset="-122"/>
                <a:ea typeface="汉仪雅酷黑W" panose="00020600040101010101" charset="-122"/>
              </a:endParaRPr>
            </a:p>
          </p:txBody>
        </p:sp>
      </p:grpSp>
      <p:pic>
        <p:nvPicPr>
          <p:cNvPr id="11" name="图片 10" descr="194 [转换]"/>
          <p:cNvPicPr>
            <a:picLocks noChangeAspect="1"/>
          </p:cNvPicPr>
          <p:nvPr/>
        </p:nvPicPr>
        <p:blipFill>
          <a:blip r:embed="rId3"/>
          <a:srcRect r="74681"/>
          <a:stretch>
            <a:fillRect/>
          </a:stretch>
        </p:blipFill>
        <p:spPr>
          <a:xfrm>
            <a:off x="3194685" y="3479800"/>
            <a:ext cx="1512570" cy="18243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495" h="3008">
                <a:moveTo>
                  <a:pt x="0" y="0"/>
                </a:moveTo>
                <a:lnTo>
                  <a:pt x="2495" y="0"/>
                </a:lnTo>
                <a:lnTo>
                  <a:pt x="2481" y="754"/>
                </a:lnTo>
                <a:lnTo>
                  <a:pt x="1848" y="1489"/>
                </a:lnTo>
                <a:lnTo>
                  <a:pt x="1380" y="3008"/>
                </a:lnTo>
                <a:lnTo>
                  <a:pt x="0" y="300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 descr="194 [转换]"/>
          <p:cNvPicPr>
            <a:picLocks noChangeAspect="1"/>
          </p:cNvPicPr>
          <p:nvPr/>
        </p:nvPicPr>
        <p:blipFill>
          <a:blip r:embed="rId4"/>
          <a:srcRect l="20160" r="57382"/>
          <a:stretch>
            <a:fillRect/>
          </a:stretch>
        </p:blipFill>
        <p:spPr>
          <a:xfrm>
            <a:off x="4869815" y="3376930"/>
            <a:ext cx="1379855" cy="18757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77" h="3094">
                <a:moveTo>
                  <a:pt x="987" y="0"/>
                </a:moveTo>
                <a:lnTo>
                  <a:pt x="2277" y="0"/>
                </a:lnTo>
                <a:lnTo>
                  <a:pt x="2277" y="3094"/>
                </a:lnTo>
                <a:lnTo>
                  <a:pt x="66" y="3094"/>
                </a:lnTo>
                <a:lnTo>
                  <a:pt x="0" y="2354"/>
                </a:lnTo>
                <a:lnTo>
                  <a:pt x="347" y="1027"/>
                </a:lnTo>
                <a:lnTo>
                  <a:pt x="987" y="0"/>
                </a:lnTo>
                <a:close/>
              </a:path>
            </a:pathLst>
          </a:custGeom>
        </p:spPr>
      </p:pic>
      <p:pic>
        <p:nvPicPr>
          <p:cNvPr id="15" name="图片 14" descr="194 [转换]"/>
          <p:cNvPicPr>
            <a:picLocks noChangeAspect="1"/>
          </p:cNvPicPr>
          <p:nvPr/>
        </p:nvPicPr>
        <p:blipFill>
          <a:blip r:embed="rId4"/>
          <a:srcRect l="42086" r="33434"/>
          <a:stretch>
            <a:fillRect/>
          </a:stretch>
        </p:blipFill>
        <p:spPr>
          <a:xfrm>
            <a:off x="6647815" y="3410585"/>
            <a:ext cx="1504315" cy="1875790"/>
          </a:xfrm>
          <a:prstGeom prst="rect">
            <a:avLst/>
          </a:prstGeom>
        </p:spPr>
      </p:pic>
      <p:pic>
        <p:nvPicPr>
          <p:cNvPr id="18" name="图片 17" descr="194 [转换]"/>
          <p:cNvPicPr>
            <a:picLocks noChangeAspect="1"/>
          </p:cNvPicPr>
          <p:nvPr/>
        </p:nvPicPr>
        <p:blipFill>
          <a:blip r:embed="rId3"/>
          <a:srcRect l="73901" t="4181" r="4255" b="9061"/>
          <a:stretch>
            <a:fillRect/>
          </a:stretch>
        </p:blipFill>
        <p:spPr>
          <a:xfrm>
            <a:off x="8550275" y="4277995"/>
            <a:ext cx="1690370" cy="2049780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1981835" y="1185545"/>
            <a:ext cx="7496810" cy="2321560"/>
            <a:chOff x="3301" y="1407"/>
            <a:chExt cx="11806" cy="3656"/>
          </a:xfrm>
        </p:grpSpPr>
        <p:sp>
          <p:nvSpPr>
            <p:cNvPr id="26" name="文本框 25"/>
            <p:cNvSpPr txBox="1"/>
            <p:nvPr/>
          </p:nvSpPr>
          <p:spPr>
            <a:xfrm>
              <a:off x="3301" y="2693"/>
              <a:ext cx="608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3600">
                  <a:solidFill>
                    <a:srgbClr val="006D00"/>
                  </a:solidFill>
                  <a:latin typeface="汉仪粗简黑简" panose="00020600040101010101" charset="-122"/>
                  <a:ea typeface="汉仪粗简黑简" panose="00020600040101010101" charset="-122"/>
                </a:rPr>
                <a:t>哪些地方容易溺水</a:t>
              </a:r>
              <a:endParaRPr lang="zh-CN" altLang="en-US" sz="3600">
                <a:solidFill>
                  <a:srgbClr val="006D00"/>
                </a:solidFill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3469" y="1407"/>
              <a:ext cx="4538" cy="1022"/>
              <a:chOff x="3089" y="1507"/>
              <a:chExt cx="4538" cy="1022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3089" y="1507"/>
                <a:ext cx="1022" cy="1022"/>
              </a:xfrm>
              <a:prstGeom prst="ellipse">
                <a:avLst/>
              </a:prstGeom>
              <a:noFill/>
              <a:ln w="19050">
                <a:solidFill>
                  <a:srgbClr val="006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600">
                    <a:solidFill>
                      <a:srgbClr val="B97F53"/>
                    </a:solidFill>
                    <a:latin typeface="汉仪雅酷黑W" panose="00020600040101010101" charset="-122"/>
                    <a:ea typeface="汉仪雅酷黑W" panose="00020600040101010101" charset="-122"/>
                  </a:rPr>
                  <a:t>第</a:t>
                </a:r>
                <a:endParaRPr lang="zh-CN" altLang="en-US" sz="2600">
                  <a:solidFill>
                    <a:srgbClr val="B97F53"/>
                  </a:solidFill>
                  <a:latin typeface="汉仪雅酷黑W" panose="00020600040101010101" charset="-122"/>
                  <a:ea typeface="汉仪雅酷黑W" panose="00020600040101010101" charset="-122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4261" y="1507"/>
                <a:ext cx="1022" cy="1022"/>
              </a:xfrm>
              <a:prstGeom prst="ellipse">
                <a:avLst/>
              </a:prstGeom>
              <a:noFill/>
              <a:ln w="19050">
                <a:solidFill>
                  <a:srgbClr val="006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600">
                    <a:solidFill>
                      <a:srgbClr val="B97F53"/>
                    </a:solidFill>
                    <a:latin typeface="汉仪雅酷黑W" panose="00020600040101010101" charset="-122"/>
                    <a:ea typeface="汉仪雅酷黑W" panose="00020600040101010101" charset="-122"/>
                  </a:rPr>
                  <a:t>一</a:t>
                </a:r>
                <a:endParaRPr lang="zh-CN" altLang="en-US" sz="2600">
                  <a:solidFill>
                    <a:srgbClr val="B97F53"/>
                  </a:solidFill>
                  <a:latin typeface="汉仪雅酷黑W" panose="00020600040101010101" charset="-122"/>
                  <a:ea typeface="汉仪雅酷黑W" panose="00020600040101010101" charset="-122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5433" y="1507"/>
                <a:ext cx="1022" cy="1022"/>
              </a:xfrm>
              <a:prstGeom prst="ellipse">
                <a:avLst/>
              </a:prstGeom>
              <a:noFill/>
              <a:ln w="19050">
                <a:solidFill>
                  <a:srgbClr val="006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600">
                    <a:solidFill>
                      <a:srgbClr val="B97F53"/>
                    </a:solidFill>
                    <a:latin typeface="汉仪雅酷黑W" panose="00020600040101010101" charset="-122"/>
                    <a:ea typeface="汉仪雅酷黑W" panose="00020600040101010101" charset="-122"/>
                  </a:rPr>
                  <a:t>部</a:t>
                </a:r>
                <a:endParaRPr lang="zh-CN" altLang="en-US" sz="2600">
                  <a:solidFill>
                    <a:srgbClr val="B97F53"/>
                  </a:solidFill>
                  <a:latin typeface="汉仪雅酷黑W" panose="00020600040101010101" charset="-122"/>
                  <a:ea typeface="汉仪雅酷黑W" panose="00020600040101010101" charset="-122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6605" y="1507"/>
                <a:ext cx="1022" cy="1022"/>
              </a:xfrm>
              <a:prstGeom prst="ellipse">
                <a:avLst/>
              </a:prstGeom>
              <a:noFill/>
              <a:ln w="19050">
                <a:solidFill>
                  <a:srgbClr val="006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600">
                    <a:solidFill>
                      <a:srgbClr val="B97F53"/>
                    </a:solidFill>
                    <a:latin typeface="汉仪雅酷黑W" panose="00020600040101010101" charset="-122"/>
                    <a:ea typeface="汉仪雅酷黑W" panose="00020600040101010101" charset="-122"/>
                  </a:rPr>
                  <a:t>分</a:t>
                </a:r>
                <a:endParaRPr lang="zh-CN" altLang="en-US" sz="2600">
                  <a:solidFill>
                    <a:srgbClr val="B97F53"/>
                  </a:solidFill>
                  <a:latin typeface="汉仪雅酷黑W" panose="00020600040101010101" charset="-122"/>
                  <a:ea typeface="汉仪雅酷黑W" panose="00020600040101010101" charset="-122"/>
                </a:endParaRPr>
              </a:p>
            </p:txBody>
          </p:sp>
        </p:grpSp>
        <p:sp>
          <p:nvSpPr>
            <p:cNvPr id="54" name="文本框 53"/>
            <p:cNvSpPr txBox="1"/>
            <p:nvPr/>
          </p:nvSpPr>
          <p:spPr>
            <a:xfrm>
              <a:off x="3349" y="3611"/>
              <a:ext cx="1175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水能哺育生命，也能夺走生命，事故的发生往往只在一瞬间，稍微疏忽，就有可能造成无法挽回的悲剧，大家要提高安全意识，提高警惕！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</p:grpSp>
      <p:pic>
        <p:nvPicPr>
          <p:cNvPr id="56" name="图片 55" descr="196 [换]"/>
          <p:cNvPicPr>
            <a:picLocks noChangeAspect="1"/>
          </p:cNvPicPr>
          <p:nvPr/>
        </p:nvPicPr>
        <p:blipFill>
          <a:blip r:embed="rId5"/>
          <a:srcRect l="16519" t="25271"/>
          <a:stretch>
            <a:fillRect/>
          </a:stretch>
        </p:blipFill>
        <p:spPr>
          <a:xfrm>
            <a:off x="838835" y="619125"/>
            <a:ext cx="895350" cy="745490"/>
          </a:xfrm>
          <a:prstGeom prst="rect">
            <a:avLst/>
          </a:prstGeom>
        </p:spPr>
      </p:pic>
      <p:pic>
        <p:nvPicPr>
          <p:cNvPr id="3075" name="图片 99"/>
          <p:cNvPicPr/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05" y="67310"/>
            <a:ext cx="2488565" cy="5035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 [转换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000" y="-1800"/>
            <a:ext cx="12204000" cy="68616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8778" y="317500"/>
            <a:ext cx="11434445" cy="62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/private/var/folders/d7/8qhfwhxx27bdw73lfrbmqmlh0000gn/T/com.kingsoft.wpsoffice.mac/picturecompress_20220526114653/output_1.pngoutput_1"/>
          <p:cNvPicPr>
            <a:picLocks noChangeAspect="1"/>
          </p:cNvPicPr>
          <p:nvPr/>
        </p:nvPicPr>
        <p:blipFill>
          <a:blip r:embed="rId2"/>
          <a:srcRect r="52152"/>
          <a:stretch>
            <a:fillRect/>
          </a:stretch>
        </p:blipFill>
        <p:spPr>
          <a:xfrm>
            <a:off x="608965" y="435610"/>
            <a:ext cx="612000" cy="6448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17" h="1072">
                <a:moveTo>
                  <a:pt x="0" y="0"/>
                </a:moveTo>
                <a:lnTo>
                  <a:pt x="630" y="0"/>
                </a:lnTo>
                <a:lnTo>
                  <a:pt x="763" y="531"/>
                </a:lnTo>
                <a:lnTo>
                  <a:pt x="1017" y="1072"/>
                </a:lnTo>
                <a:lnTo>
                  <a:pt x="1013" y="1072"/>
                </a:lnTo>
                <a:lnTo>
                  <a:pt x="891" y="859"/>
                </a:lnTo>
                <a:lnTo>
                  <a:pt x="748" y="1072"/>
                </a:lnTo>
                <a:lnTo>
                  <a:pt x="0" y="1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文本框 7"/>
          <p:cNvSpPr txBox="1"/>
          <p:nvPr/>
        </p:nvSpPr>
        <p:spPr>
          <a:xfrm>
            <a:off x="1183005" y="571500"/>
            <a:ext cx="36537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chemeClr val="tx1">
                    <a:lumMod val="65000"/>
                    <a:lumOff val="3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</a:rPr>
              <a:t>哪些地方容易溺水</a:t>
            </a:r>
            <a:endParaRPr lang="zh-CN" altLang="en-US" sz="2600">
              <a:solidFill>
                <a:schemeClr val="tx1">
                  <a:lumMod val="65000"/>
                  <a:lumOff val="35000"/>
                </a:schemeClr>
              </a:solidFill>
              <a:latin typeface="汉仪粗简黑简" panose="00020600040101010101" charset="-122"/>
              <a:ea typeface="汉仪粗简黑简" panose="00020600040101010101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802130" y="3040380"/>
            <a:ext cx="8547100" cy="1398905"/>
            <a:chOff x="2838" y="4612"/>
            <a:chExt cx="13460" cy="2203"/>
          </a:xfrm>
        </p:grpSpPr>
        <p:sp>
          <p:nvSpPr>
            <p:cNvPr id="7" name="椭圆 6"/>
            <p:cNvSpPr>
              <a:spLocks noChangeAspect="1"/>
            </p:cNvSpPr>
            <p:nvPr/>
          </p:nvSpPr>
          <p:spPr>
            <a:xfrm>
              <a:off x="2838" y="4612"/>
              <a:ext cx="1831" cy="1831"/>
            </a:xfrm>
            <a:prstGeom prst="ellipse">
              <a:avLst/>
            </a:prstGeom>
            <a:solidFill>
              <a:srgbClr val="0097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>
                  <a:latin typeface="汉仪粗简黑简" panose="00020600040101010101" charset="-122"/>
                  <a:ea typeface="汉仪粗简黑简" panose="00020600040101010101" charset="-122"/>
                </a:rPr>
                <a:t>水库</a:t>
              </a:r>
              <a:endParaRPr lang="zh-CN" altLang="en-US" sz="2000"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  <p:sp>
          <p:nvSpPr>
            <p:cNvPr id="9" name="椭圆 8"/>
            <p:cNvSpPr>
              <a:spLocks noChangeAspect="1"/>
            </p:cNvSpPr>
            <p:nvPr/>
          </p:nvSpPr>
          <p:spPr>
            <a:xfrm>
              <a:off x="5164" y="4985"/>
              <a:ext cx="1831" cy="1831"/>
            </a:xfrm>
            <a:prstGeom prst="ellipse">
              <a:avLst/>
            </a:prstGeom>
            <a:solidFill>
              <a:srgbClr val="0097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>
                  <a:latin typeface="汉仪粗简黑简" panose="00020600040101010101" charset="-122"/>
                  <a:ea typeface="汉仪粗简黑简" panose="00020600040101010101" charset="-122"/>
                </a:rPr>
                <a:t>河流</a:t>
              </a:r>
              <a:endParaRPr lang="zh-CN" altLang="en-US" sz="2000"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  <p:sp>
          <p:nvSpPr>
            <p:cNvPr id="10" name="椭圆 9"/>
            <p:cNvSpPr>
              <a:spLocks noChangeAspect="1"/>
            </p:cNvSpPr>
            <p:nvPr/>
          </p:nvSpPr>
          <p:spPr>
            <a:xfrm>
              <a:off x="7490" y="4612"/>
              <a:ext cx="1831" cy="1831"/>
            </a:xfrm>
            <a:prstGeom prst="ellipse">
              <a:avLst/>
            </a:prstGeom>
            <a:solidFill>
              <a:srgbClr val="0097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>
                  <a:latin typeface="汉仪粗简黑简" panose="00020600040101010101" charset="-122"/>
                  <a:ea typeface="汉仪粗简黑简" panose="00020600040101010101" charset="-122"/>
                </a:rPr>
                <a:t>池塘</a:t>
              </a:r>
              <a:endParaRPr lang="zh-CN" altLang="en-US" sz="2000"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9816" y="4985"/>
              <a:ext cx="1831" cy="1831"/>
            </a:xfrm>
            <a:prstGeom prst="ellipse">
              <a:avLst/>
            </a:prstGeom>
            <a:solidFill>
              <a:srgbClr val="0097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>
                  <a:latin typeface="汉仪粗简黑简" panose="00020600040101010101" charset="-122"/>
                  <a:ea typeface="汉仪粗简黑简" panose="00020600040101010101" charset="-122"/>
                </a:rPr>
                <a:t>游泳池</a:t>
              </a:r>
              <a:endParaRPr lang="zh-CN" altLang="en-US" sz="2000"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  <p:sp>
          <p:nvSpPr>
            <p:cNvPr id="12" name="椭圆 11"/>
            <p:cNvSpPr>
              <a:spLocks noChangeAspect="1"/>
            </p:cNvSpPr>
            <p:nvPr/>
          </p:nvSpPr>
          <p:spPr>
            <a:xfrm>
              <a:off x="12142" y="4612"/>
              <a:ext cx="1831" cy="1831"/>
            </a:xfrm>
            <a:prstGeom prst="ellipse">
              <a:avLst/>
            </a:prstGeom>
            <a:solidFill>
              <a:srgbClr val="0097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>
                  <a:latin typeface="汉仪粗简黑简" panose="00020600040101010101" charset="-122"/>
                  <a:ea typeface="汉仪粗简黑简" panose="00020600040101010101" charset="-122"/>
                </a:rPr>
                <a:t>深水潭</a:t>
              </a:r>
              <a:endParaRPr lang="zh-CN" altLang="en-US" sz="2000"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  <p:sp>
          <p:nvSpPr>
            <p:cNvPr id="13" name="椭圆 12"/>
            <p:cNvSpPr>
              <a:spLocks noChangeAspect="1"/>
            </p:cNvSpPr>
            <p:nvPr/>
          </p:nvSpPr>
          <p:spPr>
            <a:xfrm>
              <a:off x="14468" y="4985"/>
              <a:ext cx="1831" cy="1831"/>
            </a:xfrm>
            <a:prstGeom prst="ellipse">
              <a:avLst/>
            </a:prstGeom>
            <a:solidFill>
              <a:srgbClr val="0097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>
                  <a:latin typeface="汉仪粗简黑简" panose="00020600040101010101" charset="-122"/>
                  <a:ea typeface="汉仪粗简黑简" panose="00020600040101010101" charset="-122"/>
                </a:rPr>
                <a:t>海边</a:t>
              </a:r>
              <a:endParaRPr lang="zh-CN" altLang="en-US" sz="2000"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353185" y="1316355"/>
            <a:ext cx="9363075" cy="96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       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每年夏天都有不少游泳溺水身亡事故发生，在溺水者当中，有的是不会游泳的人，也有的是一些会游泳、水性好的人。所以，</a:t>
            </a:r>
            <a:r>
              <a:rPr lang="zh-CN" altLang="en-US" sz="2000">
                <a:solidFill>
                  <a:srgbClr val="FF0000"/>
                </a:solidFill>
                <a:latin typeface="汉仪粗简黑简" panose="00020600040101010101" charset="-122"/>
                <a:ea typeface="汉仪粗简黑简" panose="00020600040101010101" charset="-122"/>
              </a:rPr>
              <a:t>切勿以为自己会游泳，在水中就很安全！</a:t>
            </a:r>
            <a:endParaRPr lang="zh-CN" altLang="en-US" sz="2000">
              <a:solidFill>
                <a:srgbClr val="FF0000"/>
              </a:solidFill>
              <a:latin typeface="汉仪粗简黑简" panose="00020600040101010101" charset="-122"/>
              <a:ea typeface="汉仪粗简黑简" panose="00020600040101010101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776000" y="4650740"/>
            <a:ext cx="8640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1776000" y="5615940"/>
            <a:ext cx="8640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/>
        </p:nvGrpSpPr>
        <p:grpSpPr>
          <a:xfrm>
            <a:off x="1762125" y="4837430"/>
            <a:ext cx="1951990" cy="621030"/>
            <a:chOff x="3098" y="7618"/>
            <a:chExt cx="3074" cy="978"/>
          </a:xfrm>
        </p:grpSpPr>
        <p:sp>
          <p:nvSpPr>
            <p:cNvPr id="20" name="矩形 19"/>
            <p:cNvSpPr/>
            <p:nvPr/>
          </p:nvSpPr>
          <p:spPr>
            <a:xfrm>
              <a:off x="3098" y="7618"/>
              <a:ext cx="3075" cy="978"/>
            </a:xfrm>
            <a:prstGeom prst="rect">
              <a:avLst/>
            </a:prstGeom>
            <a:solidFill>
              <a:srgbClr val="F9D1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3190" y="7710"/>
              <a:ext cx="2891" cy="794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3474" y="7809"/>
              <a:ext cx="2491" cy="628"/>
              <a:chOff x="3474" y="7809"/>
              <a:chExt cx="2491" cy="628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3927" y="7809"/>
                <a:ext cx="2039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2000">
                    <a:solidFill>
                      <a:srgbClr val="FF0000"/>
                    </a:solidFill>
                    <a:latin typeface="汉仪粗简黑简" panose="00020600040101010101" charset="-122"/>
                    <a:ea typeface="汉仪粗简黑简" panose="00020600040101010101" charset="-122"/>
                  </a:rPr>
                  <a:t>预防溺水</a:t>
                </a:r>
                <a:endParaRPr lang="zh-CN" altLang="en-US" sz="2000">
                  <a:solidFill>
                    <a:srgbClr val="FF0000"/>
                  </a:solidFill>
                  <a:latin typeface="汉仪粗简黑简" panose="00020600040101010101" charset="-122"/>
                  <a:ea typeface="汉仪粗简黑简" panose="00020600040101010101" charset="-122"/>
                </a:endParaRPr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>
                <a:off x="3474" y="7907"/>
                <a:ext cx="546" cy="497"/>
                <a:chOff x="3474" y="7907"/>
                <a:chExt cx="546" cy="497"/>
              </a:xfrm>
            </p:grpSpPr>
            <p:sp>
              <p:nvSpPr>
                <p:cNvPr id="23" name="等腰三角形 22"/>
                <p:cNvSpPr>
                  <a:spLocks noChangeAspect="1"/>
                </p:cNvSpPr>
                <p:nvPr/>
              </p:nvSpPr>
              <p:spPr>
                <a:xfrm>
                  <a:off x="3474" y="7907"/>
                  <a:ext cx="547" cy="397"/>
                </a:xfrm>
                <a:prstGeom prst="triangle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文本框 23"/>
                <p:cNvSpPr txBox="1"/>
                <p:nvPr/>
              </p:nvSpPr>
              <p:spPr>
                <a:xfrm>
                  <a:off x="3594" y="7922"/>
                  <a:ext cx="427" cy="4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400">
                      <a:latin typeface="汉仪雅酷黑W" panose="00020600040101010101" charset="-122"/>
                      <a:ea typeface="汉仪雅酷黑W" panose="00020600040101010101" charset="-122"/>
                    </a:rPr>
                    <a:t>！</a:t>
                  </a:r>
                  <a:endParaRPr lang="zh-CN" altLang="en-US" sz="1400">
                    <a:latin typeface="汉仪雅酷黑W" panose="00020600040101010101" charset="-122"/>
                    <a:ea typeface="汉仪雅酷黑W" panose="00020600040101010101" charset="-122"/>
                  </a:endParaRPr>
                </a:p>
              </p:txBody>
            </p:sp>
          </p:grpSp>
        </p:grpSp>
      </p:grpSp>
      <p:sp>
        <p:nvSpPr>
          <p:cNvPr id="29" name="文本框 28"/>
          <p:cNvSpPr txBox="1"/>
          <p:nvPr/>
        </p:nvSpPr>
        <p:spPr>
          <a:xfrm>
            <a:off x="3952875" y="4978400"/>
            <a:ext cx="6560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汉仪粗简黑简" panose="00020600040101010101" charset="-122"/>
                <a:ea typeface="汉仪粗简黑简" panose="00020600040101010101" charset="-122"/>
              </a:rPr>
              <a:t>当你看到这些警示牌的时候，请远离，更不能下水嬉戏！</a:t>
            </a:r>
            <a:endParaRPr lang="zh-CN" altLang="en-US" sz="2000">
              <a:latin typeface="汉仪粗简黑简" panose="00020600040101010101" charset="-122"/>
              <a:ea typeface="汉仪粗简黑简" panose="00020600040101010101" charset="-122"/>
            </a:endParaRPr>
          </a:p>
        </p:txBody>
      </p:sp>
      <p:pic>
        <p:nvPicPr>
          <p:cNvPr id="3075" name="图片 99"/>
          <p:cNvPicPr/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05" y="67310"/>
            <a:ext cx="2172335" cy="4362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 [转换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000" y="-1800"/>
            <a:ext cx="12204000" cy="68616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8778" y="317500"/>
            <a:ext cx="11434445" cy="62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/private/var/folders/d7/8qhfwhxx27bdw73lfrbmqmlh0000gn/T/com.kingsoft.wpsoffice.mac/picturecompress_20220526114653/output_1.pngoutput_1"/>
          <p:cNvPicPr>
            <a:picLocks noChangeAspect="1"/>
          </p:cNvPicPr>
          <p:nvPr/>
        </p:nvPicPr>
        <p:blipFill>
          <a:blip r:embed="rId2"/>
          <a:srcRect r="52152"/>
          <a:stretch>
            <a:fillRect/>
          </a:stretch>
        </p:blipFill>
        <p:spPr>
          <a:xfrm>
            <a:off x="608965" y="568960"/>
            <a:ext cx="612000" cy="6448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17" h="1072">
                <a:moveTo>
                  <a:pt x="0" y="0"/>
                </a:moveTo>
                <a:lnTo>
                  <a:pt x="630" y="0"/>
                </a:lnTo>
                <a:lnTo>
                  <a:pt x="763" y="531"/>
                </a:lnTo>
                <a:lnTo>
                  <a:pt x="1017" y="1072"/>
                </a:lnTo>
                <a:lnTo>
                  <a:pt x="1013" y="1072"/>
                </a:lnTo>
                <a:lnTo>
                  <a:pt x="891" y="859"/>
                </a:lnTo>
                <a:lnTo>
                  <a:pt x="748" y="1072"/>
                </a:lnTo>
                <a:lnTo>
                  <a:pt x="0" y="1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文本框 7"/>
          <p:cNvSpPr txBox="1"/>
          <p:nvPr/>
        </p:nvSpPr>
        <p:spPr>
          <a:xfrm>
            <a:off x="1183005" y="704850"/>
            <a:ext cx="36537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chemeClr val="tx1">
                    <a:lumMod val="65000"/>
                    <a:lumOff val="3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</a:rPr>
              <a:t>哪些地方容易溺水</a:t>
            </a:r>
            <a:endParaRPr lang="zh-CN" altLang="en-US" sz="2600">
              <a:solidFill>
                <a:schemeClr val="tx1">
                  <a:lumMod val="65000"/>
                  <a:lumOff val="35000"/>
                </a:schemeClr>
              </a:solidFill>
              <a:latin typeface="汉仪粗简黑简" panose="00020600040101010101" charset="-122"/>
              <a:ea typeface="汉仪粗简黑简" panose="00020600040101010101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818755" y="2171700"/>
            <a:ext cx="3988435" cy="3168015"/>
            <a:chOff x="2303" y="3612"/>
            <a:chExt cx="6966" cy="493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rcRect l="52270" t="26300" b="1761"/>
            <a:stretch>
              <a:fillRect/>
            </a:stretch>
          </p:blipFill>
          <p:spPr>
            <a:xfrm>
              <a:off x="5441" y="5529"/>
              <a:ext cx="3828" cy="3020"/>
            </a:xfrm>
            <a:prstGeom prst="rect">
              <a:avLst/>
            </a:prstGeom>
          </p:spPr>
        </p:pic>
        <p:pic>
          <p:nvPicPr>
            <p:cNvPr id="3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14" t="11819" r="25927" b="8864"/>
            <a:stretch>
              <a:fillRect/>
            </a:stretch>
          </p:blipFill>
          <p:spPr>
            <a:xfrm>
              <a:off x="2303" y="3612"/>
              <a:ext cx="4249" cy="4937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703070" y="1631950"/>
            <a:ext cx="540000" cy="476250"/>
            <a:chOff x="3151" y="7907"/>
            <a:chExt cx="547" cy="459"/>
          </a:xfrm>
        </p:grpSpPr>
        <p:sp>
          <p:nvSpPr>
            <p:cNvPr id="23" name="等腰三角形 22"/>
            <p:cNvSpPr>
              <a:spLocks noChangeAspect="1"/>
            </p:cNvSpPr>
            <p:nvPr/>
          </p:nvSpPr>
          <p:spPr>
            <a:xfrm>
              <a:off x="3151" y="7907"/>
              <a:ext cx="547" cy="397"/>
            </a:xfrm>
            <a:prstGeom prst="triangl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271" y="7922"/>
              <a:ext cx="427" cy="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汉仪雅酷黑W" panose="00020600040101010101" charset="-122"/>
                  <a:ea typeface="汉仪雅酷黑W" panose="00020600040101010101" charset="-122"/>
                </a:rPr>
                <a:t>！</a:t>
              </a:r>
              <a:endParaRPr lang="zh-CN" altLang="en-US" sz="2400">
                <a:latin typeface="汉仪雅酷黑W" panose="00020600040101010101" charset="-122"/>
                <a:ea typeface="汉仪雅酷黑W" panose="00020600040101010101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2400935" y="1661160"/>
            <a:ext cx="3653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汉仪粗简黑简" panose="00020600040101010101" charset="-122"/>
                <a:ea typeface="汉仪粗简黑简" panose="00020600040101010101" charset="-122"/>
              </a:rPr>
              <a:t>野外水域为什么危险？</a:t>
            </a:r>
            <a:endParaRPr lang="zh-CN" altLang="en-US" sz="2400">
              <a:latin typeface="汉仪粗简黑简" panose="00020600040101010101" charset="-122"/>
              <a:ea typeface="汉仪粗简黑简" panose="00020600040101010101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703705" y="2289175"/>
            <a:ext cx="4050665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027430" y="2630170"/>
            <a:ext cx="6791960" cy="307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水底状况异常复杂，可能长有水草等植物，容易缠住人的脚！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ts val="980"/>
              </a:lnSpc>
              <a:buFont typeface="Wingdings" panose="05000000000000000000" charset="0"/>
              <a:buChar char=""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江河岸边有一些延伸、缓冲区域，孩子在此玩耍游泳时，容易滑落到深水区。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ts val="980"/>
              </a:lnSpc>
              <a:buFont typeface="Wingdings" panose="05000000000000000000" charset="0"/>
              <a:buChar char=""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有些水库、河道底泥松软，人容易陷入泥沼无法动弹。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ts val="980"/>
              </a:lnSpc>
              <a:buFont typeface="Wingdings" panose="05000000000000000000" charset="0"/>
              <a:buChar char=""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有的水体表面看似平缓或静止，水下却暗藏旋涡，很容易把人冲走。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pic>
        <p:nvPicPr>
          <p:cNvPr id="3075" name="图片 99"/>
          <p:cNvPicPr/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05" y="67310"/>
            <a:ext cx="2172335" cy="4362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Users/weiqingqing/Desktop/196 [转].png196 [转]"/>
          <p:cNvPicPr>
            <a:picLocks noChangeAspect="1"/>
          </p:cNvPicPr>
          <p:nvPr/>
        </p:nvPicPr>
        <p:blipFill>
          <a:blip r:embed="rId1"/>
          <a:srcRect l="1354"/>
          <a:stretch>
            <a:fillRect/>
          </a:stretch>
        </p:blipFill>
        <p:spPr>
          <a:xfrm>
            <a:off x="-6000" y="-3810"/>
            <a:ext cx="12204000" cy="686181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1470" y="3322320"/>
            <a:ext cx="1910715" cy="2188845"/>
            <a:chOff x="311" y="4695"/>
            <a:chExt cx="3559" cy="4133"/>
          </a:xfrm>
        </p:grpSpPr>
        <p:pic>
          <p:nvPicPr>
            <p:cNvPr id="7" name="图片 6" descr="/Users/weiqingqing/Desktop/图片1.png图片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11" y="4695"/>
              <a:ext cx="3559" cy="413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004" y="5467"/>
              <a:ext cx="2544" cy="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>
                  <a:solidFill>
                    <a:schemeClr val="bg1"/>
                  </a:solidFill>
                  <a:latin typeface="汉仪雅酷黑W" panose="00020600040101010101" charset="-122"/>
                  <a:ea typeface="汉仪雅酷黑W" panose="00020600040101010101" charset="-122"/>
                </a:rPr>
                <a:t>水深危险！</a:t>
              </a:r>
              <a:endParaRPr lang="zh-CN" altLang="en-US" sz="2000">
                <a:solidFill>
                  <a:schemeClr val="bg1"/>
                </a:solidFill>
                <a:latin typeface="汉仪雅酷黑W" panose="00020600040101010101" charset="-122"/>
                <a:ea typeface="汉仪雅酷黑W" panose="00020600040101010101" charset="-122"/>
              </a:endParaRPr>
            </a:p>
          </p:txBody>
        </p:sp>
      </p:grpSp>
      <p:pic>
        <p:nvPicPr>
          <p:cNvPr id="11" name="图片 10" descr="194 [转换]"/>
          <p:cNvPicPr>
            <a:picLocks noChangeAspect="1"/>
          </p:cNvPicPr>
          <p:nvPr/>
        </p:nvPicPr>
        <p:blipFill>
          <a:blip r:embed="rId3"/>
          <a:srcRect r="74681"/>
          <a:stretch>
            <a:fillRect/>
          </a:stretch>
        </p:blipFill>
        <p:spPr>
          <a:xfrm>
            <a:off x="3194685" y="3479800"/>
            <a:ext cx="1512570" cy="18243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495" h="3008">
                <a:moveTo>
                  <a:pt x="0" y="0"/>
                </a:moveTo>
                <a:lnTo>
                  <a:pt x="2495" y="0"/>
                </a:lnTo>
                <a:lnTo>
                  <a:pt x="2481" y="754"/>
                </a:lnTo>
                <a:lnTo>
                  <a:pt x="1848" y="1489"/>
                </a:lnTo>
                <a:lnTo>
                  <a:pt x="1380" y="3008"/>
                </a:lnTo>
                <a:lnTo>
                  <a:pt x="0" y="300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 descr="194 [转换]"/>
          <p:cNvPicPr>
            <a:picLocks noChangeAspect="1"/>
          </p:cNvPicPr>
          <p:nvPr/>
        </p:nvPicPr>
        <p:blipFill>
          <a:blip r:embed="rId4"/>
          <a:srcRect l="20160" r="57382"/>
          <a:stretch>
            <a:fillRect/>
          </a:stretch>
        </p:blipFill>
        <p:spPr>
          <a:xfrm>
            <a:off x="4869815" y="3376930"/>
            <a:ext cx="1379855" cy="18757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77" h="3094">
                <a:moveTo>
                  <a:pt x="987" y="0"/>
                </a:moveTo>
                <a:lnTo>
                  <a:pt x="2277" y="0"/>
                </a:lnTo>
                <a:lnTo>
                  <a:pt x="2277" y="3094"/>
                </a:lnTo>
                <a:lnTo>
                  <a:pt x="66" y="3094"/>
                </a:lnTo>
                <a:lnTo>
                  <a:pt x="0" y="2354"/>
                </a:lnTo>
                <a:lnTo>
                  <a:pt x="347" y="1027"/>
                </a:lnTo>
                <a:lnTo>
                  <a:pt x="987" y="0"/>
                </a:lnTo>
                <a:close/>
              </a:path>
            </a:pathLst>
          </a:custGeom>
        </p:spPr>
      </p:pic>
      <p:pic>
        <p:nvPicPr>
          <p:cNvPr id="15" name="图片 14" descr="194 [转换]"/>
          <p:cNvPicPr>
            <a:picLocks noChangeAspect="1"/>
          </p:cNvPicPr>
          <p:nvPr/>
        </p:nvPicPr>
        <p:blipFill>
          <a:blip r:embed="rId4"/>
          <a:srcRect l="42086" r="33434"/>
          <a:stretch>
            <a:fillRect/>
          </a:stretch>
        </p:blipFill>
        <p:spPr>
          <a:xfrm>
            <a:off x="6647815" y="3410585"/>
            <a:ext cx="1504315" cy="1875790"/>
          </a:xfrm>
          <a:prstGeom prst="rect">
            <a:avLst/>
          </a:prstGeom>
        </p:spPr>
      </p:pic>
      <p:pic>
        <p:nvPicPr>
          <p:cNvPr id="18" name="图片 17" descr="194 [转换]"/>
          <p:cNvPicPr>
            <a:picLocks noChangeAspect="1"/>
          </p:cNvPicPr>
          <p:nvPr/>
        </p:nvPicPr>
        <p:blipFill>
          <a:blip r:embed="rId3"/>
          <a:srcRect l="73901" t="4181" r="4255" b="9061"/>
          <a:stretch>
            <a:fillRect/>
          </a:stretch>
        </p:blipFill>
        <p:spPr>
          <a:xfrm>
            <a:off x="8550275" y="4277995"/>
            <a:ext cx="1690370" cy="2049780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1733550" y="1185545"/>
            <a:ext cx="7322820" cy="2321560"/>
            <a:chOff x="2910" y="1407"/>
            <a:chExt cx="11532" cy="3656"/>
          </a:xfrm>
        </p:grpSpPr>
        <p:sp>
          <p:nvSpPr>
            <p:cNvPr id="26" name="文本框 25"/>
            <p:cNvSpPr txBox="1"/>
            <p:nvPr/>
          </p:nvSpPr>
          <p:spPr>
            <a:xfrm>
              <a:off x="3301" y="2693"/>
              <a:ext cx="608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3600">
                  <a:solidFill>
                    <a:srgbClr val="006D00"/>
                  </a:solidFill>
                  <a:latin typeface="汉仪粗简黑简" panose="00020600040101010101" charset="-122"/>
                  <a:ea typeface="汉仪粗简黑简" panose="00020600040101010101" charset="-122"/>
                </a:rPr>
                <a:t>预防溺水安全攻略</a:t>
              </a:r>
              <a:endParaRPr lang="zh-CN" altLang="en-US" sz="3600">
                <a:solidFill>
                  <a:srgbClr val="006D00"/>
                </a:solidFill>
                <a:latin typeface="汉仪粗简黑简" panose="00020600040101010101" charset="-122"/>
                <a:ea typeface="汉仪粗简黑简" panose="00020600040101010101" charset="-122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3469" y="1407"/>
              <a:ext cx="4538" cy="1022"/>
              <a:chOff x="3089" y="1507"/>
              <a:chExt cx="4538" cy="1022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3089" y="1507"/>
                <a:ext cx="1022" cy="1022"/>
              </a:xfrm>
              <a:prstGeom prst="ellipse">
                <a:avLst/>
              </a:prstGeom>
              <a:noFill/>
              <a:ln w="19050">
                <a:solidFill>
                  <a:srgbClr val="006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600">
                    <a:solidFill>
                      <a:srgbClr val="B97F53"/>
                    </a:solidFill>
                    <a:latin typeface="汉仪雅酷黑W" panose="00020600040101010101" charset="-122"/>
                    <a:ea typeface="汉仪雅酷黑W" panose="00020600040101010101" charset="-122"/>
                  </a:rPr>
                  <a:t>第</a:t>
                </a:r>
                <a:endParaRPr lang="zh-CN" altLang="en-US" sz="2600">
                  <a:solidFill>
                    <a:srgbClr val="B97F53"/>
                  </a:solidFill>
                  <a:latin typeface="汉仪雅酷黑W" panose="00020600040101010101" charset="-122"/>
                  <a:ea typeface="汉仪雅酷黑W" panose="00020600040101010101" charset="-122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4261" y="1507"/>
                <a:ext cx="1022" cy="1022"/>
              </a:xfrm>
              <a:prstGeom prst="ellipse">
                <a:avLst/>
              </a:prstGeom>
              <a:noFill/>
              <a:ln w="19050">
                <a:solidFill>
                  <a:srgbClr val="006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600">
                    <a:solidFill>
                      <a:srgbClr val="B97F53"/>
                    </a:solidFill>
                    <a:latin typeface="汉仪雅酷黑W" panose="00020600040101010101" charset="-122"/>
                    <a:ea typeface="汉仪雅酷黑W" panose="00020600040101010101" charset="-122"/>
                  </a:rPr>
                  <a:t>二</a:t>
                </a:r>
                <a:endParaRPr lang="zh-CN" altLang="en-US" sz="2600">
                  <a:solidFill>
                    <a:srgbClr val="B97F53"/>
                  </a:solidFill>
                  <a:latin typeface="汉仪雅酷黑W" panose="00020600040101010101" charset="-122"/>
                  <a:ea typeface="汉仪雅酷黑W" panose="00020600040101010101" charset="-122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5433" y="1507"/>
                <a:ext cx="1022" cy="1022"/>
              </a:xfrm>
              <a:prstGeom prst="ellipse">
                <a:avLst/>
              </a:prstGeom>
              <a:noFill/>
              <a:ln w="19050">
                <a:solidFill>
                  <a:srgbClr val="006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600">
                    <a:solidFill>
                      <a:srgbClr val="B97F53"/>
                    </a:solidFill>
                    <a:latin typeface="汉仪雅酷黑W" panose="00020600040101010101" charset="-122"/>
                    <a:ea typeface="汉仪雅酷黑W" panose="00020600040101010101" charset="-122"/>
                  </a:rPr>
                  <a:t>部</a:t>
                </a:r>
                <a:endParaRPr lang="zh-CN" altLang="en-US" sz="2600">
                  <a:solidFill>
                    <a:srgbClr val="B97F53"/>
                  </a:solidFill>
                  <a:latin typeface="汉仪雅酷黑W" panose="00020600040101010101" charset="-122"/>
                  <a:ea typeface="汉仪雅酷黑W" panose="00020600040101010101" charset="-122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6605" y="1507"/>
                <a:ext cx="1022" cy="1022"/>
              </a:xfrm>
              <a:prstGeom prst="ellipse">
                <a:avLst/>
              </a:prstGeom>
              <a:noFill/>
              <a:ln w="19050">
                <a:solidFill>
                  <a:srgbClr val="006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600">
                    <a:solidFill>
                      <a:srgbClr val="B97F53"/>
                    </a:solidFill>
                    <a:latin typeface="汉仪雅酷黑W" panose="00020600040101010101" charset="-122"/>
                    <a:ea typeface="汉仪雅酷黑W" panose="00020600040101010101" charset="-122"/>
                  </a:rPr>
                  <a:t>分</a:t>
                </a:r>
                <a:endParaRPr lang="zh-CN" altLang="en-US" sz="2600">
                  <a:solidFill>
                    <a:srgbClr val="B97F53"/>
                  </a:solidFill>
                  <a:latin typeface="汉仪雅酷黑W" panose="00020600040101010101" charset="-122"/>
                  <a:ea typeface="汉仪雅酷黑W" panose="00020600040101010101" charset="-122"/>
                </a:endParaRPr>
              </a:p>
            </p:txBody>
          </p:sp>
        </p:grpSp>
        <p:sp>
          <p:nvSpPr>
            <p:cNvPr id="54" name="文本框 53"/>
            <p:cNvSpPr txBox="1"/>
            <p:nvPr/>
          </p:nvSpPr>
          <p:spPr>
            <a:xfrm>
              <a:off x="2910" y="3611"/>
              <a:ext cx="11532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en-US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        </a:t>
              </a:r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水能哺育生命，也能夺走生命，事故的发生往往只在一瞬间，稍微疏忽，就有可能造成无法挽回的悲剧，大家要提高安全意识，提高警惕！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</p:grpSp>
      <p:pic>
        <p:nvPicPr>
          <p:cNvPr id="56" name="图片 55" descr="196 [换]"/>
          <p:cNvPicPr>
            <a:picLocks noChangeAspect="1"/>
          </p:cNvPicPr>
          <p:nvPr/>
        </p:nvPicPr>
        <p:blipFill>
          <a:blip r:embed="rId5"/>
          <a:srcRect l="16519" t="25271"/>
          <a:stretch>
            <a:fillRect/>
          </a:stretch>
        </p:blipFill>
        <p:spPr>
          <a:xfrm>
            <a:off x="838835" y="659130"/>
            <a:ext cx="895350" cy="823595"/>
          </a:xfrm>
          <a:prstGeom prst="rect">
            <a:avLst/>
          </a:prstGeom>
        </p:spPr>
      </p:pic>
      <p:pic>
        <p:nvPicPr>
          <p:cNvPr id="3075" name="图片 99"/>
          <p:cNvPicPr/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05" y="67310"/>
            <a:ext cx="2488565" cy="5035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 [转换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000" y="-1800"/>
            <a:ext cx="12204000" cy="68616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8778" y="317500"/>
            <a:ext cx="11434445" cy="62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/private/var/folders/d7/8qhfwhxx27bdw73lfrbmqmlh0000gn/T/com.kingsoft.wpsoffice.mac/picturecompress_20220526114653/output_1.pngoutput_1"/>
          <p:cNvPicPr>
            <a:picLocks noChangeAspect="1"/>
          </p:cNvPicPr>
          <p:nvPr/>
        </p:nvPicPr>
        <p:blipFill>
          <a:blip r:embed="rId2"/>
          <a:srcRect r="52152"/>
          <a:stretch>
            <a:fillRect/>
          </a:stretch>
        </p:blipFill>
        <p:spPr>
          <a:xfrm>
            <a:off x="608965" y="626110"/>
            <a:ext cx="612000" cy="6448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17" h="1072">
                <a:moveTo>
                  <a:pt x="0" y="0"/>
                </a:moveTo>
                <a:lnTo>
                  <a:pt x="630" y="0"/>
                </a:lnTo>
                <a:lnTo>
                  <a:pt x="763" y="531"/>
                </a:lnTo>
                <a:lnTo>
                  <a:pt x="1017" y="1072"/>
                </a:lnTo>
                <a:lnTo>
                  <a:pt x="1013" y="1072"/>
                </a:lnTo>
                <a:lnTo>
                  <a:pt x="891" y="859"/>
                </a:lnTo>
                <a:lnTo>
                  <a:pt x="748" y="1072"/>
                </a:lnTo>
                <a:lnTo>
                  <a:pt x="0" y="1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文本框 7"/>
          <p:cNvSpPr txBox="1"/>
          <p:nvPr/>
        </p:nvSpPr>
        <p:spPr>
          <a:xfrm>
            <a:off x="1183005" y="762000"/>
            <a:ext cx="36537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chemeClr val="tx1">
                    <a:lumMod val="65000"/>
                    <a:lumOff val="3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</a:rPr>
              <a:t>预防溺水安全攻略</a:t>
            </a:r>
            <a:endParaRPr lang="zh-CN" altLang="en-US" sz="2600">
              <a:solidFill>
                <a:schemeClr val="tx1">
                  <a:lumMod val="65000"/>
                  <a:lumOff val="35000"/>
                </a:schemeClr>
              </a:solidFill>
              <a:latin typeface="汉仪粗简黑简" panose="00020600040101010101" charset="-122"/>
              <a:ea typeface="汉仪粗简黑简" panose="0002060004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64640" y="1511935"/>
            <a:ext cx="2890520" cy="645160"/>
            <a:chOff x="2726" y="2950"/>
            <a:chExt cx="4552" cy="1016"/>
          </a:xfrm>
        </p:grpSpPr>
        <p:sp>
          <p:nvSpPr>
            <p:cNvPr id="9" name="竖卷形 8"/>
            <p:cNvSpPr/>
            <p:nvPr/>
          </p:nvSpPr>
          <p:spPr>
            <a:xfrm>
              <a:off x="2726" y="2950"/>
              <a:ext cx="4552" cy="1016"/>
            </a:xfrm>
            <a:prstGeom prst="verticalScroll">
              <a:avLst/>
            </a:prstGeom>
            <a:solidFill>
              <a:srgbClr val="F9D187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3159" y="3250"/>
              <a:ext cx="386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</a:rPr>
                <a:t>预防溺水“八避免”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895350" y="2503170"/>
            <a:ext cx="3787140" cy="3376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避免去近几年有人挖（采）沙的河道游泳；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ts val="980"/>
              </a:lnSpc>
              <a:buFont typeface="Wingdings" panose="05000000000000000000" charset="0"/>
              <a:buChar char=""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避免去水库主干渠游泳；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ts val="980"/>
              </a:lnSpc>
              <a:buFont typeface="Wingdings" panose="05000000000000000000" charset="0"/>
              <a:buChar char=""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避免在危险地段推拉玩闹、清洗衣物、打探物品等；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ts val="980"/>
              </a:lnSpc>
              <a:buFont typeface="Wingdings" panose="05000000000000000000" charset="0"/>
              <a:buChar char=""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避免雨中、雨后在河道、湖塘、井池边行走，避免雨中单独过桥；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67580" y="2484120"/>
            <a:ext cx="4091305" cy="3376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_x001A_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避免在恶劣气候条件下游泳，如下午暴晒期间、天气多变时刻等；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ts val="980"/>
              </a:lnSpc>
              <a:buFont typeface="Wingdings" panose="05000000000000000000" charset="0"/>
              <a:buChar char=""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避免去不熟悉的水域游泳；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ts val="980"/>
              </a:lnSpc>
              <a:buFont typeface="Wingdings" panose="05000000000000000000" charset="0"/>
              <a:buChar char=""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避免到深水区、冷水区游泳，更不要私自下水游泳；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ts val="980"/>
              </a:lnSpc>
              <a:buFont typeface="Wingdings" panose="05000000000000000000" charset="0"/>
              <a:buChar char=""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避免到污染严重、水质差的水域游泳。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pic>
        <p:nvPicPr>
          <p:cNvPr id="11" name="图片 10" descr="swimm [转换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405" y="3157855"/>
            <a:ext cx="2524125" cy="3000375"/>
          </a:xfrm>
          <a:prstGeom prst="rect">
            <a:avLst/>
          </a:prstGeom>
        </p:spPr>
      </p:pic>
      <p:pic>
        <p:nvPicPr>
          <p:cNvPr id="3075" name="图片 99"/>
          <p:cNvPicPr/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05" y="67310"/>
            <a:ext cx="2172335" cy="4362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 [转换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350" y="-1800"/>
            <a:ext cx="12204000" cy="68616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8778" y="317500"/>
            <a:ext cx="11434445" cy="62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/private/var/folders/d7/8qhfwhxx27bdw73lfrbmqmlh0000gn/T/com.kingsoft.wpsoffice.mac/picturecompress_20220526114653/output_1.pngoutput_1"/>
          <p:cNvPicPr>
            <a:picLocks noChangeAspect="1"/>
          </p:cNvPicPr>
          <p:nvPr/>
        </p:nvPicPr>
        <p:blipFill>
          <a:blip r:embed="rId2"/>
          <a:srcRect r="52152"/>
          <a:stretch>
            <a:fillRect/>
          </a:stretch>
        </p:blipFill>
        <p:spPr>
          <a:xfrm>
            <a:off x="608965" y="435610"/>
            <a:ext cx="612000" cy="6448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17" h="1072">
                <a:moveTo>
                  <a:pt x="0" y="0"/>
                </a:moveTo>
                <a:lnTo>
                  <a:pt x="630" y="0"/>
                </a:lnTo>
                <a:lnTo>
                  <a:pt x="763" y="531"/>
                </a:lnTo>
                <a:lnTo>
                  <a:pt x="1017" y="1072"/>
                </a:lnTo>
                <a:lnTo>
                  <a:pt x="1013" y="1072"/>
                </a:lnTo>
                <a:lnTo>
                  <a:pt x="891" y="859"/>
                </a:lnTo>
                <a:lnTo>
                  <a:pt x="748" y="1072"/>
                </a:lnTo>
                <a:lnTo>
                  <a:pt x="0" y="1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文本框 7"/>
          <p:cNvSpPr txBox="1"/>
          <p:nvPr/>
        </p:nvSpPr>
        <p:spPr>
          <a:xfrm>
            <a:off x="1183005" y="571500"/>
            <a:ext cx="36537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chemeClr val="tx1">
                    <a:lumMod val="65000"/>
                    <a:lumOff val="3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</a:rPr>
              <a:t>预防溺水安全攻略</a:t>
            </a:r>
            <a:endParaRPr lang="zh-CN" altLang="en-US" sz="2600">
              <a:solidFill>
                <a:schemeClr val="tx1">
                  <a:lumMod val="65000"/>
                  <a:lumOff val="35000"/>
                </a:schemeClr>
              </a:solidFill>
              <a:latin typeface="汉仪粗简黑简" panose="00020600040101010101" charset="-122"/>
              <a:ea typeface="汉仪粗简黑简" panose="0002060004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458335" y="1936750"/>
            <a:ext cx="3098800" cy="3340100"/>
            <a:chOff x="7306" y="2775"/>
            <a:chExt cx="4880" cy="5260"/>
          </a:xfrm>
        </p:grpSpPr>
        <p:grpSp>
          <p:nvGrpSpPr>
            <p:cNvPr id="3" name="组合 2"/>
            <p:cNvGrpSpPr/>
            <p:nvPr/>
          </p:nvGrpSpPr>
          <p:grpSpPr>
            <a:xfrm>
              <a:off x="7306" y="2775"/>
              <a:ext cx="3009" cy="3447"/>
              <a:chOff x="311" y="4695"/>
              <a:chExt cx="3559" cy="4133"/>
            </a:xfrm>
          </p:grpSpPr>
          <p:pic>
            <p:nvPicPr>
              <p:cNvPr id="7" name="图片 6" descr="/Users/weiqingqing/Desktop/图片1.png图片1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311" y="4695"/>
                <a:ext cx="3559" cy="4133"/>
              </a:xfrm>
              <a:prstGeom prst="rect">
                <a:avLst/>
              </a:prstGeom>
            </p:spPr>
          </p:pic>
          <p:sp>
            <p:nvSpPr>
              <p:cNvPr id="9" name="文本框 8"/>
              <p:cNvSpPr txBox="1"/>
              <p:nvPr/>
            </p:nvSpPr>
            <p:spPr>
              <a:xfrm>
                <a:off x="859" y="5251"/>
                <a:ext cx="2843" cy="1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>
                    <a:solidFill>
                      <a:schemeClr val="bg1"/>
                    </a:solidFill>
                    <a:latin typeface="汉仪粗简黑简" panose="00020600040101010101" charset="-122"/>
                    <a:ea typeface="汉仪粗简黑简" panose="00020600040101010101" charset="-122"/>
                  </a:rPr>
                  <a:t>预防溺水措施六不准</a:t>
                </a:r>
                <a:endParaRPr lang="zh-CN" altLang="en-US">
                  <a:solidFill>
                    <a:schemeClr val="bg1"/>
                  </a:solidFill>
                  <a:latin typeface="汉仪粗简黑简" panose="00020600040101010101" charset="-122"/>
                  <a:ea typeface="汉仪粗简黑简" panose="00020600040101010101" charset="-122"/>
                </a:endParaRPr>
              </a:p>
            </p:txBody>
          </p:sp>
        </p:grpSp>
        <p:pic>
          <p:nvPicPr>
            <p:cNvPr id="2" name="图片 1" descr="/Users/weiqingqing/Desktop/Summer_Chibi_16_Jun_10 [转换].pngSummer_Chibi_16_Jun_10 [转换]"/>
            <p:cNvPicPr>
              <a:picLocks noChangeAspect="1"/>
            </p:cNvPicPr>
            <p:nvPr/>
          </p:nvPicPr>
          <p:blipFill>
            <a:blip r:embed="rId4">
              <a:lum bright="6000"/>
            </a:blip>
            <a:srcRect/>
            <a:stretch>
              <a:fillRect/>
            </a:stretch>
          </p:blipFill>
          <p:spPr>
            <a:xfrm>
              <a:off x="7306" y="4983"/>
              <a:ext cx="4881" cy="3053"/>
            </a:xfrm>
            <a:prstGeom prst="rect">
              <a:avLst/>
            </a:prstGeom>
          </p:spPr>
        </p:pic>
      </p:grpSp>
      <p:grpSp>
        <p:nvGrpSpPr>
          <p:cNvPr id="33" name="组合 32"/>
          <p:cNvGrpSpPr/>
          <p:nvPr/>
        </p:nvGrpSpPr>
        <p:grpSpPr>
          <a:xfrm>
            <a:off x="702945" y="2294890"/>
            <a:ext cx="10865046" cy="2982595"/>
            <a:chOff x="2484" y="3429"/>
            <a:chExt cx="14646" cy="4697"/>
          </a:xfrm>
        </p:grpSpPr>
        <p:grpSp>
          <p:nvGrpSpPr>
            <p:cNvPr id="24" name="组合 23"/>
            <p:cNvGrpSpPr/>
            <p:nvPr/>
          </p:nvGrpSpPr>
          <p:grpSpPr>
            <a:xfrm>
              <a:off x="2484" y="3429"/>
              <a:ext cx="4512" cy="4697"/>
              <a:chOff x="2484" y="3681"/>
              <a:chExt cx="4512" cy="4697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2626" y="3681"/>
                <a:ext cx="4185" cy="0"/>
              </a:xfrm>
              <a:prstGeom prst="line">
                <a:avLst/>
              </a:prstGeom>
              <a:ln w="19050" cmpd="sng">
                <a:solidFill>
                  <a:srgbClr val="F9D18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文本框 13"/>
              <p:cNvSpPr txBox="1"/>
              <p:nvPr/>
            </p:nvSpPr>
            <p:spPr>
              <a:xfrm>
                <a:off x="2484" y="4053"/>
                <a:ext cx="4512" cy="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fontAlgn="auto">
                  <a:lnSpc>
                    <a:spcPct val="150000"/>
                  </a:lnSpc>
                  <a:buFont typeface="Wingdings" panose="05000000000000000000" charset="0"/>
                  <a:buChar char=""/>
                </a:pPr>
                <a:r>
                  <a:rPr lang="zh-CN" altLang="en-US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中简黑简" panose="00020600040101010101" charset="-122"/>
                    <a:ea typeface="汉仪中简黑简" panose="00020600040101010101" charset="-122"/>
                  </a:rPr>
                  <a:t>不准私自下水游泳</a:t>
                </a:r>
                <a:endParaRPr lang="zh-CN" altLang="en-US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</a:endParaRPr>
              </a:p>
            </p:txBody>
          </p:sp>
          <p:cxnSp>
            <p:nvCxnSpPr>
              <p:cNvPr id="18" name="直接连接符 17"/>
              <p:cNvCxnSpPr/>
              <p:nvPr/>
            </p:nvCxnSpPr>
            <p:spPr>
              <a:xfrm>
                <a:off x="2626" y="5077"/>
                <a:ext cx="4185" cy="0"/>
              </a:xfrm>
              <a:prstGeom prst="line">
                <a:avLst/>
              </a:prstGeom>
              <a:ln w="19050" cmpd="sng">
                <a:solidFill>
                  <a:srgbClr val="F9D18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文本框 18"/>
              <p:cNvSpPr txBox="1"/>
              <p:nvPr/>
            </p:nvSpPr>
            <p:spPr>
              <a:xfrm>
                <a:off x="2484" y="5449"/>
                <a:ext cx="4512" cy="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fontAlgn="auto">
                  <a:lnSpc>
                    <a:spcPct val="150000"/>
                  </a:lnSpc>
                  <a:buFont typeface="Wingdings" panose="05000000000000000000" charset="0"/>
                  <a:buChar char=""/>
                </a:pPr>
                <a:r>
                  <a:rPr lang="zh-CN" altLang="en-US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中简黑简" panose="00020600040101010101" charset="-122"/>
                    <a:ea typeface="汉仪中简黑简" panose="00020600040101010101" charset="-122"/>
                  </a:rPr>
                  <a:t>不准擅自与他人结伴游泳</a:t>
                </a:r>
                <a:endParaRPr lang="zh-CN" altLang="en-US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</a:endParaRPr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>
                <a:off x="2626" y="6473"/>
                <a:ext cx="4185" cy="0"/>
              </a:xfrm>
              <a:prstGeom prst="line">
                <a:avLst/>
              </a:prstGeom>
              <a:ln w="19050" cmpd="sng">
                <a:solidFill>
                  <a:srgbClr val="F9D18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文本框 21"/>
              <p:cNvSpPr txBox="1"/>
              <p:nvPr/>
            </p:nvSpPr>
            <p:spPr>
              <a:xfrm>
                <a:off x="2484" y="6845"/>
                <a:ext cx="4512" cy="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fontAlgn="auto">
                  <a:lnSpc>
                    <a:spcPct val="150000"/>
                  </a:lnSpc>
                  <a:buFont typeface="Wingdings" panose="05000000000000000000" charset="0"/>
                  <a:buChar char=""/>
                </a:pPr>
                <a:r>
                  <a:rPr lang="zh-CN" altLang="en-US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中简黑简" panose="00020600040101010101" charset="-122"/>
                    <a:ea typeface="汉仪中简黑简" panose="00020600040101010101" charset="-122"/>
                  </a:rPr>
                  <a:t>不准在无家长或老师带队的情况下游泳；</a:t>
                </a:r>
                <a:endParaRPr lang="zh-CN" altLang="en-US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</a:endParaRPr>
              </a:p>
            </p:txBody>
          </p:sp>
          <p:cxnSp>
            <p:nvCxnSpPr>
              <p:cNvPr id="23" name="直接连接符 22"/>
              <p:cNvCxnSpPr/>
              <p:nvPr/>
            </p:nvCxnSpPr>
            <p:spPr>
              <a:xfrm>
                <a:off x="2648" y="8378"/>
                <a:ext cx="4185" cy="0"/>
              </a:xfrm>
              <a:prstGeom prst="line">
                <a:avLst/>
              </a:prstGeom>
              <a:ln w="19050" cmpd="sng">
                <a:solidFill>
                  <a:srgbClr val="F9D18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/>
          </p:nvGrpSpPr>
          <p:grpSpPr>
            <a:xfrm>
              <a:off x="12319" y="3429"/>
              <a:ext cx="4811" cy="4697"/>
              <a:chOff x="2484" y="3681"/>
              <a:chExt cx="4811" cy="4697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2626" y="3681"/>
                <a:ext cx="4185" cy="0"/>
              </a:xfrm>
              <a:prstGeom prst="line">
                <a:avLst/>
              </a:prstGeom>
              <a:ln w="19050" cmpd="sng">
                <a:solidFill>
                  <a:srgbClr val="F9D18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文本框 26"/>
              <p:cNvSpPr txBox="1"/>
              <p:nvPr/>
            </p:nvSpPr>
            <p:spPr>
              <a:xfrm>
                <a:off x="2484" y="4053"/>
                <a:ext cx="4512" cy="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fontAlgn="auto">
                  <a:lnSpc>
                    <a:spcPct val="150000"/>
                  </a:lnSpc>
                  <a:buFont typeface="Wingdings" panose="05000000000000000000" charset="0"/>
                  <a:buChar char=""/>
                </a:pPr>
                <a:r>
                  <a:rPr lang="zh-CN" altLang="en-US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中简黑简" panose="00020600040101010101" charset="-122"/>
                    <a:ea typeface="汉仪中简黑简" panose="00020600040101010101" charset="-122"/>
                  </a:rPr>
                  <a:t>不准到不熟悉的水域游泳</a:t>
                </a:r>
                <a:endParaRPr lang="zh-CN" altLang="en-US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</a:endParaRPr>
              </a:p>
            </p:txBody>
          </p:sp>
          <p:cxnSp>
            <p:nvCxnSpPr>
              <p:cNvPr id="28" name="直接连接符 27"/>
              <p:cNvCxnSpPr/>
              <p:nvPr/>
            </p:nvCxnSpPr>
            <p:spPr>
              <a:xfrm>
                <a:off x="2626" y="5077"/>
                <a:ext cx="4185" cy="0"/>
              </a:xfrm>
              <a:prstGeom prst="line">
                <a:avLst/>
              </a:prstGeom>
              <a:ln w="19050" cmpd="sng">
                <a:solidFill>
                  <a:srgbClr val="F9D18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文本框 28"/>
              <p:cNvSpPr txBox="1"/>
              <p:nvPr/>
            </p:nvSpPr>
            <p:spPr>
              <a:xfrm>
                <a:off x="2484" y="5449"/>
                <a:ext cx="4811" cy="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fontAlgn="auto">
                  <a:lnSpc>
                    <a:spcPct val="150000"/>
                  </a:lnSpc>
                  <a:buFont typeface="Wingdings" panose="05000000000000000000" charset="0"/>
                  <a:buChar char=""/>
                </a:pPr>
                <a:r>
                  <a:rPr lang="zh-CN" altLang="en-US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中简黑简" panose="00020600040101010101" charset="-122"/>
                    <a:ea typeface="汉仪中简黑简" panose="00020600040101010101" charset="-122"/>
                  </a:rPr>
                  <a:t>不准不会水性的擅自下水施救</a:t>
                </a:r>
                <a:endParaRPr lang="zh-CN" altLang="en-US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</a:endParaRPr>
              </a:p>
            </p:txBody>
          </p:sp>
          <p:cxnSp>
            <p:nvCxnSpPr>
              <p:cNvPr id="30" name="直接连接符 29"/>
              <p:cNvCxnSpPr/>
              <p:nvPr/>
            </p:nvCxnSpPr>
            <p:spPr>
              <a:xfrm>
                <a:off x="2626" y="6473"/>
                <a:ext cx="4185" cy="0"/>
              </a:xfrm>
              <a:prstGeom prst="line">
                <a:avLst/>
              </a:prstGeom>
              <a:ln w="19050" cmpd="sng">
                <a:solidFill>
                  <a:srgbClr val="F9D18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文本框 30"/>
              <p:cNvSpPr txBox="1"/>
              <p:nvPr/>
            </p:nvSpPr>
            <p:spPr>
              <a:xfrm>
                <a:off x="2484" y="6845"/>
                <a:ext cx="4512" cy="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fontAlgn="auto">
                  <a:lnSpc>
                    <a:spcPct val="150000"/>
                  </a:lnSpc>
                  <a:buFont typeface="Wingdings" panose="05000000000000000000" charset="0"/>
                  <a:buChar char=""/>
                </a:pPr>
                <a:r>
                  <a:rPr lang="zh-CN" altLang="en-US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中简黑简" panose="00020600040101010101" charset="-122"/>
                    <a:ea typeface="汉仪中简黑简" panose="00020600040101010101" charset="-122"/>
                  </a:rPr>
                  <a:t>不准到无安全设施、无救护人员的水域游泳。</a:t>
                </a:r>
                <a:endParaRPr lang="zh-CN" altLang="en-US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</a:endParaRPr>
              </a:p>
            </p:txBody>
          </p:sp>
          <p:cxnSp>
            <p:nvCxnSpPr>
              <p:cNvPr id="32" name="直接连接符 31"/>
              <p:cNvCxnSpPr/>
              <p:nvPr/>
            </p:nvCxnSpPr>
            <p:spPr>
              <a:xfrm>
                <a:off x="2648" y="8378"/>
                <a:ext cx="4185" cy="0"/>
              </a:xfrm>
              <a:prstGeom prst="line">
                <a:avLst/>
              </a:prstGeom>
              <a:ln w="19050" cmpd="sng">
                <a:solidFill>
                  <a:srgbClr val="F9D18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75" name="图片 99"/>
          <p:cNvPicPr/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05" y="67310"/>
            <a:ext cx="2172335" cy="4362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 [转换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000" y="-1800"/>
            <a:ext cx="12204000" cy="68616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8778" y="317500"/>
            <a:ext cx="11434445" cy="62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/private/var/folders/d7/8qhfwhxx27bdw73lfrbmqmlh0000gn/T/com.kingsoft.wpsoffice.mac/picturecompress_20220526114653/output_1.pngoutput_1"/>
          <p:cNvPicPr>
            <a:picLocks noChangeAspect="1"/>
          </p:cNvPicPr>
          <p:nvPr/>
        </p:nvPicPr>
        <p:blipFill>
          <a:blip r:embed="rId2"/>
          <a:srcRect r="52152"/>
          <a:stretch>
            <a:fillRect/>
          </a:stretch>
        </p:blipFill>
        <p:spPr>
          <a:xfrm>
            <a:off x="608965" y="435610"/>
            <a:ext cx="612000" cy="6448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17" h="1072">
                <a:moveTo>
                  <a:pt x="0" y="0"/>
                </a:moveTo>
                <a:lnTo>
                  <a:pt x="630" y="0"/>
                </a:lnTo>
                <a:lnTo>
                  <a:pt x="763" y="531"/>
                </a:lnTo>
                <a:lnTo>
                  <a:pt x="1017" y="1072"/>
                </a:lnTo>
                <a:lnTo>
                  <a:pt x="1013" y="1072"/>
                </a:lnTo>
                <a:lnTo>
                  <a:pt x="891" y="859"/>
                </a:lnTo>
                <a:lnTo>
                  <a:pt x="748" y="1072"/>
                </a:lnTo>
                <a:lnTo>
                  <a:pt x="0" y="1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文本框 7"/>
          <p:cNvSpPr txBox="1"/>
          <p:nvPr/>
        </p:nvSpPr>
        <p:spPr>
          <a:xfrm>
            <a:off x="1183005" y="571500"/>
            <a:ext cx="36537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chemeClr val="tx1">
                    <a:lumMod val="65000"/>
                    <a:lumOff val="3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</a:rPr>
              <a:t>预防溺水安全攻略</a:t>
            </a:r>
            <a:endParaRPr lang="zh-CN" altLang="en-US" sz="2600">
              <a:solidFill>
                <a:schemeClr val="tx1">
                  <a:lumMod val="65000"/>
                  <a:lumOff val="35000"/>
                </a:schemeClr>
              </a:solidFill>
              <a:latin typeface="汉仪粗简黑简" panose="00020600040101010101" charset="-122"/>
              <a:ea typeface="汉仪粗简黑简" panose="00020600040101010101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83005" y="1462405"/>
            <a:ext cx="3117215" cy="645160"/>
            <a:chOff x="2726" y="2950"/>
            <a:chExt cx="4552" cy="1016"/>
          </a:xfrm>
        </p:grpSpPr>
        <p:sp>
          <p:nvSpPr>
            <p:cNvPr id="11" name="竖卷形 10"/>
            <p:cNvSpPr/>
            <p:nvPr/>
          </p:nvSpPr>
          <p:spPr>
            <a:xfrm>
              <a:off x="2726" y="2950"/>
              <a:ext cx="4552" cy="1016"/>
            </a:xfrm>
            <a:prstGeom prst="verticalScroll">
              <a:avLst/>
            </a:prstGeom>
            <a:solidFill>
              <a:srgbClr val="F9D187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026" y="3208"/>
              <a:ext cx="386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</a:rPr>
                <a:t>什么情况下不宜游泳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304290" y="2489200"/>
            <a:ext cx="10169525" cy="2961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  <a:sym typeface="+mn-ea"/>
              </a:rPr>
              <a:t>不要在没有家长陪同下私自下水游泳，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单身一人不宜外出游泳；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ts val="980"/>
              </a:lnSpc>
              <a:buFont typeface="Wingdings" panose="05000000000000000000" charset="0"/>
              <a:buChar char=""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身体患病者不要去游泳，中耳炎、皮肤病、肝肾、心脏病、眼病等慢性病患者及感冒、发烧、精神疲倦、身体无力者都不要去游泳，以免加重病情，发生意外。；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ts val="980"/>
              </a:lnSpc>
              <a:buFont typeface="Wingdings" panose="05000000000000000000" charset="0"/>
              <a:buChar char=""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参加强体力劳动或剧烈运动后，满身大汗时不要立即跳进水中游泳，否则易引起抽筋、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       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感冒等疾病。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ts val="980"/>
              </a:lnSpc>
              <a:buFont typeface="Wingdings" panose="05000000000000000000" charset="0"/>
              <a:buChar char=""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rPr>
              <a:t>被污染的水域、水况不明的江河湖泊不宜游泳；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sym typeface="+mn-ea"/>
              </a:rPr>
              <a:t>恶劣天气如雷雨、刮风等情况不宜游泳。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pic>
        <p:nvPicPr>
          <p:cNvPr id="3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4" t="11819" r="25927" b="8864"/>
          <a:stretch>
            <a:fillRect/>
          </a:stretch>
        </p:blipFill>
        <p:spPr>
          <a:xfrm>
            <a:off x="10389235" y="4400550"/>
            <a:ext cx="1303655" cy="14979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535170" y="1370330"/>
            <a:ext cx="71577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粗简黑简" panose="00020600040101010101" charset="-122"/>
              </a:rPr>
              <a:t>不要在未设置警示标识的水域游泳；不要在没有安全保障的地方和野外的水源地游泳；不要在上下学的途中和度假期在水源周边戏水。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汉仪中简黑简" panose="00020600040101010101" charset="-122"/>
              <a:ea typeface="汉仪中简黑简" panose="00020600040101010101" charset="-122"/>
              <a:cs typeface="汉仪粗简黑简" panose="00020600040101010101" charset="-122"/>
            </a:endParaRPr>
          </a:p>
        </p:txBody>
      </p:sp>
      <p:pic>
        <p:nvPicPr>
          <p:cNvPr id="3075" name="图片 99"/>
          <p:cNvPicPr/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05" y="67310"/>
            <a:ext cx="2172335" cy="4362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PP_MARK_KEY" val="906f4955-d40b-4d6a-b9ae-ccf2e7e88898"/>
  <p:tag name="COMMONDATA" val="eyJjb3VudCI6MTgsImhkaWQiOiJkYmE5YmIyMGRjMzg2YmJkMDU1MzQ3MDNmMWJmYzRlNSIsInVzZXJDb3VudCI6MTh9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2427</Words>
  <Application>WPS 演示</Application>
  <PresentationFormat>宽屏</PresentationFormat>
  <Paragraphs>284</Paragraphs>
  <Slides>17</Slides>
  <Notes>8</Notes>
  <HiddenSlides>1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宋体</vt:lpstr>
      <vt:lpstr>Wingdings</vt:lpstr>
      <vt:lpstr>汉仪雅酷黑W</vt:lpstr>
      <vt:lpstr>汉仪粗简黑简</vt:lpstr>
      <vt:lpstr>汉仪中简黑简</vt:lpstr>
      <vt:lpstr>Wingdings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weiqingqing</dc:creator>
  <cp:lastModifiedBy>子 燕</cp:lastModifiedBy>
  <cp:revision>50</cp:revision>
  <dcterms:created xsi:type="dcterms:W3CDTF">2022-05-26T08:26:00Z</dcterms:created>
  <dcterms:modified xsi:type="dcterms:W3CDTF">2023-05-30T02:41:13Z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8B97C99BCC5040E0B8FC4456B4E42DED_11</vt:lpwstr>
  </property>
  <property fmtid="{D5CDD505-2E9C-101B-9397-08002B2CF9AE}" pid="4" name="KSOTemplateUUID">
    <vt:lpwstr>v1.0_mb_StoMfB6f++iO3lOijnLVCQ==</vt:lpwstr>
  </property>
</Properties>
</file>