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8" r:id="rId4"/>
    <p:sldId id="258" r:id="rId5"/>
    <p:sldId id="289" r:id="rId6"/>
    <p:sldId id="270" r:id="rId7"/>
    <p:sldId id="290" r:id="rId8"/>
    <p:sldId id="274" r:id="rId9"/>
    <p:sldId id="275" r:id="rId10"/>
    <p:sldId id="276" r:id="rId11"/>
    <p:sldId id="278" r:id="rId12"/>
    <p:sldId id="291" r:id="rId13"/>
    <p:sldId id="279" r:id="rId14"/>
    <p:sldId id="280" r:id="rId15"/>
    <p:sldId id="292" r:id="rId16"/>
    <p:sldId id="283" r:id="rId17"/>
    <p:sldId id="287" r:id="rId18"/>
    <p:sldId id="29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E46"/>
    <a:srgbClr val="FF75AD"/>
    <a:srgbClr val="DEBDFF"/>
    <a:srgbClr val="C2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3CA18-C001-4B81-9B81-4762CE3D9F80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4F77-33B1-447E-A06F-C45B1D1C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7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4F77-33B1-447E-A06F-C45B1D1CEA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2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4F77-33B1-447E-A06F-C45B1D1CEA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05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E148918-5995-4118-8546-2023F4A78320}"/>
              </a:ext>
            </a:extLst>
          </p:cNvPr>
          <p:cNvGrpSpPr/>
          <p:nvPr userDrawn="1"/>
        </p:nvGrpSpPr>
        <p:grpSpPr>
          <a:xfrm>
            <a:off x="0" y="381430"/>
            <a:ext cx="12192000" cy="6423883"/>
            <a:chOff x="0" y="381430"/>
            <a:chExt cx="12192000" cy="642388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7D5AD9-DC36-45BE-83FF-93638657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430"/>
              <a:ext cx="12192000" cy="609514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3567D9D-A9B5-4837-AACC-20D0C1013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8955"/>
            <a:stretch/>
          </p:blipFill>
          <p:spPr>
            <a:xfrm>
              <a:off x="0" y="381430"/>
              <a:ext cx="12192000" cy="493987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B7D1B5-C708-43C7-84AE-BAC026F50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28"/>
            <a:stretch/>
          </p:blipFill>
          <p:spPr>
            <a:xfrm>
              <a:off x="0" y="4417713"/>
              <a:ext cx="12192000" cy="238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6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7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1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8935C9-A98A-4F8A-BB47-3676D36A3B95}"/>
              </a:ext>
            </a:extLst>
          </p:cNvPr>
          <p:cNvSpPr/>
          <p:nvPr userDrawn="1"/>
        </p:nvSpPr>
        <p:spPr>
          <a:xfrm>
            <a:off x="330740" y="252919"/>
            <a:ext cx="11575915" cy="634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77724B3-9622-43D7-B515-AD6F36461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2"/>
          <a:stretch/>
        </p:blipFill>
        <p:spPr>
          <a:xfrm>
            <a:off x="0" y="4143982"/>
            <a:ext cx="12192000" cy="27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33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8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9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72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A9D789-5472-45B8-BA3C-E84A7C500D0A}"/>
              </a:ext>
            </a:extLst>
          </p:cNvPr>
          <p:cNvSpPr/>
          <p:nvPr userDrawn="1"/>
        </p:nvSpPr>
        <p:spPr>
          <a:xfrm>
            <a:off x="262890" y="297180"/>
            <a:ext cx="11635740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91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6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7FD7-40EB-414C-9F72-AC30427A1416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0ECC-5593-4B76-ADD3-6D6292B5B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2039566" y="1648635"/>
            <a:ext cx="811286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n>
                  <a:solidFill>
                    <a:schemeClr val="bg1"/>
                  </a:solidFill>
                </a:ln>
                <a:solidFill>
                  <a:srgbClr val="C28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幼儿园</a:t>
            </a:r>
            <a:endParaRPr lang="en-US" altLang="zh-CN" sz="6600" b="1" dirty="0">
              <a:ln>
                <a:solidFill>
                  <a:schemeClr val="bg1"/>
                </a:solidFill>
              </a:ln>
              <a:solidFill>
                <a:srgbClr val="C28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熊孩子体" panose="02000500000000000000" pitchFamily="2" charset="-122"/>
              <a:ea typeface="熊孩子体" panose="02000500000000000000" pitchFamily="2" charset="-122"/>
            </a:endParaRPr>
          </a:p>
          <a:p>
            <a:pPr algn="ctr"/>
            <a:r>
              <a:rPr lang="zh-CN" altLang="en-US" sz="8800" b="1" dirty="0">
                <a:ln>
                  <a:solidFill>
                    <a:schemeClr val="bg1"/>
                  </a:solidFill>
                </a:ln>
                <a:solidFill>
                  <a:srgbClr val="FF75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开学安全</a:t>
            </a:r>
            <a:r>
              <a:rPr lang="zh-CN" altLang="en-US" sz="8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第一课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zh-CN" altLang="en-US" dirty="0"/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16758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A73FC4-DEF2-43F9-8BD3-1DCB06D705FA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AF9848B-BC5E-4532-AE4E-A0CD9B8D3035}"/>
              </a:ext>
            </a:extLst>
          </p:cNvPr>
          <p:cNvGrpSpPr/>
          <p:nvPr/>
        </p:nvGrpSpPr>
        <p:grpSpPr>
          <a:xfrm>
            <a:off x="1136198" y="2284174"/>
            <a:ext cx="6224722" cy="2563972"/>
            <a:chOff x="1247507" y="1969296"/>
            <a:chExt cx="6224722" cy="2563972"/>
          </a:xfrm>
        </p:grpSpPr>
        <p:sp>
          <p:nvSpPr>
            <p:cNvPr id="2" name="矩形 1"/>
            <p:cNvSpPr/>
            <p:nvPr/>
          </p:nvSpPr>
          <p:spPr>
            <a:xfrm>
              <a:off x="3356610" y="1969296"/>
              <a:ext cx="4001319" cy="967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眼离书本一尺远，身离桌子一拳远，手离笔尖一寸远。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247507" y="1969297"/>
              <a:ext cx="2024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E35E4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注意读写卫生：</a:t>
              </a:r>
              <a:endParaRPr lang="zh-CN" altLang="en-US" sz="2000">
                <a:solidFill>
                  <a:srgbClr val="E35E4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4B9E350-8345-4D48-BADE-D9C5A802082A}"/>
                </a:ext>
              </a:extLst>
            </p:cNvPr>
            <p:cNvSpPr/>
            <p:nvPr/>
          </p:nvSpPr>
          <p:spPr>
            <a:xfrm>
              <a:off x="3272420" y="3103838"/>
              <a:ext cx="4199809" cy="1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不要在强光下看书，不要在行走的车上看书，不要躺着看书，不用脏手揉眼睛。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C23C68A-EF95-414E-85CF-6DD064273A49}"/>
                </a:ext>
              </a:extLst>
            </p:cNvPr>
            <p:cNvSpPr/>
            <p:nvPr/>
          </p:nvSpPr>
          <p:spPr>
            <a:xfrm>
              <a:off x="1247507" y="3057671"/>
              <a:ext cx="2024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E35E4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注意用眼卫生：</a:t>
              </a:r>
              <a:endParaRPr lang="zh-CN" altLang="en-US" sz="2000" dirty="0">
                <a:solidFill>
                  <a:srgbClr val="E35E4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A928457-5C90-49F2-AA0F-A6CCFCE9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43" y="2302805"/>
            <a:ext cx="2670440" cy="26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D7EE65-4D32-4B51-98B9-F97F43DE9CC4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FDD31DB-47A1-4031-8FC2-AA7C6DEDC4EF}"/>
              </a:ext>
            </a:extLst>
          </p:cNvPr>
          <p:cNvGrpSpPr/>
          <p:nvPr/>
        </p:nvGrpSpPr>
        <p:grpSpPr>
          <a:xfrm>
            <a:off x="1440180" y="2057335"/>
            <a:ext cx="10886816" cy="2903350"/>
            <a:chOff x="1440180" y="2057335"/>
            <a:chExt cx="10886816" cy="290335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C0C5C92-A93B-405B-BF47-78CC5A832D3C}"/>
                </a:ext>
              </a:extLst>
            </p:cNvPr>
            <p:cNvGrpSpPr/>
            <p:nvPr/>
          </p:nvGrpSpPr>
          <p:grpSpPr>
            <a:xfrm>
              <a:off x="1440180" y="2160335"/>
              <a:ext cx="10886816" cy="2743200"/>
              <a:chOff x="1085850" y="2023175"/>
              <a:chExt cx="10886816" cy="27432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0C67748-09B4-4E45-AE91-1CDF3FE2C634}"/>
                  </a:ext>
                </a:extLst>
              </p:cNvPr>
              <p:cNvSpPr/>
              <p:nvPr/>
            </p:nvSpPr>
            <p:spPr>
              <a:xfrm>
                <a:off x="1085850" y="2023175"/>
                <a:ext cx="9338310" cy="27432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CB43FC75-8F88-4C09-9EF5-210A173B0CEA}"/>
                  </a:ext>
                </a:extLst>
              </p:cNvPr>
              <p:cNvGrpSpPr/>
              <p:nvPr/>
            </p:nvGrpSpPr>
            <p:grpSpPr>
              <a:xfrm>
                <a:off x="5874762" y="2694354"/>
                <a:ext cx="6097904" cy="1469291"/>
                <a:chOff x="1954272" y="2421374"/>
                <a:chExt cx="6097904" cy="1469291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1954272" y="2421374"/>
                  <a:ext cx="182614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E35E46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不要</a:t>
                  </a:r>
                  <a:r>
                    <a:rPr lang="zh-CN" altLang="en-US" sz="2000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随地吐痰</a:t>
                  </a:r>
                </a:p>
              </p:txBody>
            </p:sp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846EA982-1EBC-4C82-9702-F9FF01D6EB90}"/>
                    </a:ext>
                  </a:extLst>
                </p:cNvPr>
                <p:cNvSpPr txBox="1"/>
                <p:nvPr/>
              </p:nvSpPr>
              <p:spPr>
                <a:xfrm>
                  <a:off x="1954272" y="3429000"/>
                  <a:ext cx="60979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E35E46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不要</a:t>
                  </a:r>
                  <a:r>
                    <a:rPr lang="zh-CN" altLang="en-US" sz="2000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对着别人咳嗽或者打喷嚏</a:t>
                  </a:r>
                </a:p>
              </p:txBody>
            </p:sp>
          </p:grp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C0D3FBB-1110-4BC5-BFE1-79FF55E60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641" y="2057335"/>
              <a:ext cx="2903350" cy="2903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1944315" y="1934385"/>
            <a:ext cx="81128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13800" dirty="0">
                <a:ln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校园安全</a:t>
            </a:r>
            <a:endParaRPr kumimoji="0" lang="zh-CN" altLang="en-US" sz="2390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25880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10030D9-3844-489C-B1D8-FBE779836F27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34AC4B4-814F-4B46-9E05-48C5F4F73442}"/>
              </a:ext>
            </a:extLst>
          </p:cNvPr>
          <p:cNvGrpSpPr/>
          <p:nvPr/>
        </p:nvGrpSpPr>
        <p:grpSpPr>
          <a:xfrm>
            <a:off x="1023416" y="1837746"/>
            <a:ext cx="9967327" cy="3297781"/>
            <a:chOff x="1023416" y="1837746"/>
            <a:chExt cx="9967327" cy="3297781"/>
          </a:xfrm>
        </p:grpSpPr>
        <p:sp>
          <p:nvSpPr>
            <p:cNvPr id="2" name="文本框 1"/>
            <p:cNvSpPr txBox="1"/>
            <p:nvPr/>
          </p:nvSpPr>
          <p:spPr>
            <a:xfrm>
              <a:off x="4187190" y="1837746"/>
              <a:ext cx="3817620" cy="40011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严禁携带危险物品入校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FC8F341-BF48-4241-B6A1-33B4E03632FA}"/>
                </a:ext>
              </a:extLst>
            </p:cNvPr>
            <p:cNvGrpSpPr/>
            <p:nvPr/>
          </p:nvGrpSpPr>
          <p:grpSpPr>
            <a:xfrm>
              <a:off x="1023416" y="2777118"/>
              <a:ext cx="9967327" cy="2358409"/>
              <a:chOff x="947216" y="2650118"/>
              <a:chExt cx="9967327" cy="2358409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7AF812B-EFA1-48FD-A82D-0A69644D12BD}"/>
                  </a:ext>
                </a:extLst>
              </p:cNvPr>
              <p:cNvGrpSpPr/>
              <p:nvPr/>
            </p:nvGrpSpPr>
            <p:grpSpPr>
              <a:xfrm>
                <a:off x="1571193" y="4620145"/>
                <a:ext cx="8933216" cy="388382"/>
                <a:chOff x="1571193" y="4435479"/>
                <a:chExt cx="8933216" cy="388382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571193" y="4435479"/>
                  <a:ext cx="8771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打火机</a:t>
                  </a: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3816038" y="4435479"/>
                  <a:ext cx="6463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鞭炮</a:t>
                  </a:r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5830051" y="4454529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火柴</a:t>
                  </a:r>
                </a:p>
              </p:txBody>
            </p:sp>
            <p:sp>
              <p:nvSpPr>
                <p:cNvPr id="6" name="文本框 5"/>
                <p:cNvSpPr txBox="1"/>
                <p:nvPr/>
              </p:nvSpPr>
              <p:spPr>
                <a:xfrm>
                  <a:off x="7844064" y="4435479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刀子</a:t>
                  </a: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9858078" y="4435479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剪刀</a:t>
                  </a:r>
                </a:p>
              </p:txBody>
            </p:sp>
          </p:grp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14166FBD-9B65-40F1-BFDE-80BA5D013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6" t="30667" r="51477" b="49148"/>
              <a:stretch/>
            </p:blipFill>
            <p:spPr>
              <a:xfrm>
                <a:off x="947216" y="2815914"/>
                <a:ext cx="1757884" cy="1804231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2DB08A97-8883-4840-B72F-82D7AE67B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52" t="30667" r="29881" b="49148"/>
              <a:stretch/>
            </p:blipFill>
            <p:spPr>
              <a:xfrm>
                <a:off x="5104333" y="2873511"/>
                <a:ext cx="1757884" cy="1804231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5A8654FB-6852-463B-B0AA-6011740D9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7176" y="2650118"/>
                <a:ext cx="1868523" cy="1868523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16DBB504-BF13-447E-B070-62397FA44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7666554" y="3140591"/>
                <a:ext cx="1375845" cy="137805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735F92CF-B2A6-4175-A15B-495895A1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8442" y="3238500"/>
                <a:ext cx="1276101" cy="12761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41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C7F79B7-F002-4206-970E-4F9F7F06F0B6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6DF02B4-62FE-4113-84EF-BF82A1F01D0E}"/>
              </a:ext>
            </a:extLst>
          </p:cNvPr>
          <p:cNvGrpSpPr/>
          <p:nvPr/>
        </p:nvGrpSpPr>
        <p:grpSpPr>
          <a:xfrm>
            <a:off x="1038205" y="2329934"/>
            <a:ext cx="6942926" cy="3042166"/>
            <a:chOff x="1038205" y="2329934"/>
            <a:chExt cx="6942926" cy="3042166"/>
          </a:xfrm>
        </p:grpSpPr>
        <p:sp>
          <p:nvSpPr>
            <p:cNvPr id="2" name="矩形 1"/>
            <p:cNvSpPr/>
            <p:nvPr/>
          </p:nvSpPr>
          <p:spPr>
            <a:xfrm>
              <a:off x="1038205" y="2329934"/>
              <a:ext cx="54040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不攀爬桌子或柜子等危险物，避免发生意外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446C57C-9950-435F-A0DE-A8EE9E94DDA1}"/>
                </a:ext>
              </a:extLst>
            </p:cNvPr>
            <p:cNvSpPr/>
            <p:nvPr/>
          </p:nvSpPr>
          <p:spPr>
            <a:xfrm>
              <a:off x="1038205" y="3466778"/>
              <a:ext cx="69429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区域活动时间，不做危险性的游戏，不与小朋友打打闹闹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877F050-9236-4CC6-B245-89B3B33FAA50}"/>
                </a:ext>
              </a:extLst>
            </p:cNvPr>
            <p:cNvSpPr/>
            <p:nvPr/>
          </p:nvSpPr>
          <p:spPr>
            <a:xfrm>
              <a:off x="1038205" y="4603622"/>
              <a:ext cx="63619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上下楼梯不着急，做到左上右下，不在楼道玩耍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13D9994-4041-4A68-A952-CB0DCA0C50DC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05" y="3098411"/>
              <a:ext cx="68381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5DEC9BB-1D4B-4000-A2DC-4591D732207F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05" y="4235255"/>
              <a:ext cx="68381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74D3544-1AEB-4531-B738-C46CEF24EB31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05" y="5372100"/>
              <a:ext cx="68381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6B284635-D9A5-4356-A02B-CCE548E46F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71" y="2171277"/>
            <a:ext cx="4521629" cy="33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1944315" y="1934385"/>
            <a:ext cx="81128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13800" dirty="0">
                <a:ln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防骗安全</a:t>
            </a:r>
            <a:endParaRPr kumimoji="0" lang="zh-CN" altLang="en-US" sz="239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25813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52F0A75-A470-40C2-8EB8-E7DA46ED212D}"/>
              </a:ext>
            </a:extLst>
          </p:cNvPr>
          <p:cNvSpPr txBox="1"/>
          <p:nvPr/>
        </p:nvSpPr>
        <p:spPr>
          <a:xfrm>
            <a:off x="669690" y="479573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76A562D-0B24-4AD7-885E-DFEF7B3146C4}"/>
              </a:ext>
            </a:extLst>
          </p:cNvPr>
          <p:cNvGrpSpPr/>
          <p:nvPr/>
        </p:nvGrpSpPr>
        <p:grpSpPr>
          <a:xfrm>
            <a:off x="4865824" y="1690883"/>
            <a:ext cx="6729276" cy="3991612"/>
            <a:chOff x="4865824" y="1690883"/>
            <a:chExt cx="6729276" cy="3991612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954DDAA-5AA9-4B3D-86EF-D47C75849A95}"/>
                </a:ext>
              </a:extLst>
            </p:cNvPr>
            <p:cNvCxnSpPr>
              <a:stCxn id="9" idx="4"/>
              <a:endCxn id="11" idx="4"/>
            </p:cNvCxnSpPr>
            <p:nvPr/>
          </p:nvCxnSpPr>
          <p:spPr>
            <a:xfrm>
              <a:off x="5126174" y="2198883"/>
              <a:ext cx="0" cy="34836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CEB852D-FBFB-4F37-9161-012623DA3C23}"/>
                </a:ext>
              </a:extLst>
            </p:cNvPr>
            <p:cNvGrpSpPr/>
            <p:nvPr/>
          </p:nvGrpSpPr>
          <p:grpSpPr>
            <a:xfrm>
              <a:off x="4865824" y="1690883"/>
              <a:ext cx="6729276" cy="3991612"/>
              <a:chOff x="4205424" y="1690883"/>
              <a:chExt cx="6729276" cy="399161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5070748" y="1690883"/>
                <a:ext cx="5863952" cy="14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如果有人强行抱你走，就要立即向人多的地方跑，并及时呼叫求助。不要单独去一些公共场所或者偏僻的地方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8046B2-49E8-4A30-B336-4EC320D02A9F}"/>
                  </a:ext>
                </a:extLst>
              </p:cNvPr>
              <p:cNvSpPr txBox="1"/>
              <p:nvPr/>
            </p:nvSpPr>
            <p:spPr>
              <a:xfrm>
                <a:off x="5070748" y="3720509"/>
                <a:ext cx="5622652" cy="96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你记得自己爸爸妈妈的电话吗？记住自家的地址和父母电话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89CE2FD-8A10-4D5D-AD2B-C6DC1369D8EB}"/>
                  </a:ext>
                </a:extLst>
              </p:cNvPr>
              <p:cNvSpPr/>
              <p:nvPr/>
            </p:nvSpPr>
            <p:spPr>
              <a:xfrm>
                <a:off x="5070748" y="5228440"/>
                <a:ext cx="4288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不接受陌生人的礼物，不跟陌生人走</a:t>
                </a: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EAB2B837-EAB8-4535-A149-4C5C4C6734BB}"/>
                  </a:ext>
                </a:extLst>
              </p:cNvPr>
              <p:cNvSpPr/>
              <p:nvPr/>
            </p:nvSpPr>
            <p:spPr>
              <a:xfrm>
                <a:off x="4205424" y="1690883"/>
                <a:ext cx="520700" cy="508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FC6B11D-4766-4D57-B063-2AECB7FD2981}"/>
                  </a:ext>
                </a:extLst>
              </p:cNvPr>
              <p:cNvSpPr/>
              <p:nvPr/>
            </p:nvSpPr>
            <p:spPr>
              <a:xfrm>
                <a:off x="4205424" y="3720509"/>
                <a:ext cx="520700" cy="508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29F0ADF-123F-456E-8CE1-8B1AB6B6EE57}"/>
                  </a:ext>
                </a:extLst>
              </p:cNvPr>
              <p:cNvSpPr/>
              <p:nvPr/>
            </p:nvSpPr>
            <p:spPr>
              <a:xfrm>
                <a:off x="4205424" y="5174495"/>
                <a:ext cx="520700" cy="508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72C47CA-996E-4BB0-9A44-D26A5B2ED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1" y="1967655"/>
            <a:ext cx="4242313" cy="37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9CB830A-BC1B-4E02-8330-67BE9419BBD1}"/>
              </a:ext>
            </a:extLst>
          </p:cNvPr>
          <p:cNvSpPr txBox="1"/>
          <p:nvPr/>
        </p:nvSpPr>
        <p:spPr>
          <a:xfrm>
            <a:off x="669690" y="479573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36AE841-61F4-44BE-8761-D48E45501991}"/>
              </a:ext>
            </a:extLst>
          </p:cNvPr>
          <p:cNvGrpSpPr/>
          <p:nvPr/>
        </p:nvGrpSpPr>
        <p:grpSpPr>
          <a:xfrm>
            <a:off x="1369531" y="1785039"/>
            <a:ext cx="9681811" cy="4278118"/>
            <a:chOff x="1369531" y="1785039"/>
            <a:chExt cx="9681811" cy="4278118"/>
          </a:xfrm>
        </p:grpSpPr>
        <p:sp>
          <p:nvSpPr>
            <p:cNvPr id="3" name="文本框 2"/>
            <p:cNvSpPr txBox="1"/>
            <p:nvPr/>
          </p:nvSpPr>
          <p:spPr>
            <a:xfrm>
              <a:off x="3846030" y="1785039"/>
              <a:ext cx="4499939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求助电话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68FF352-3DB3-4283-81EA-6E8ACD672F0D}"/>
                </a:ext>
              </a:extLst>
            </p:cNvPr>
            <p:cNvGrpSpPr/>
            <p:nvPr/>
          </p:nvGrpSpPr>
          <p:grpSpPr>
            <a:xfrm>
              <a:off x="1369531" y="3159436"/>
              <a:ext cx="2501900" cy="2903721"/>
              <a:chOff x="2108128" y="3314700"/>
              <a:chExt cx="2501900" cy="290372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463657" y="3314700"/>
                <a:ext cx="17908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E35E46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火警</a:t>
                </a:r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119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AB41314F-2F50-4A10-9673-B585B5A34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128" y="3716521"/>
                <a:ext cx="2501900" cy="2501900"/>
              </a:xfrm>
              <a:prstGeom prst="rect">
                <a:avLst/>
              </a:prstGeom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7986597-FF4F-4D70-9A49-EF7EB98526C2}"/>
                </a:ext>
              </a:extLst>
            </p:cNvPr>
            <p:cNvGrpSpPr/>
            <p:nvPr/>
          </p:nvGrpSpPr>
          <p:grpSpPr>
            <a:xfrm>
              <a:off x="4949806" y="3159436"/>
              <a:ext cx="2995604" cy="2714888"/>
              <a:chOff x="5182888" y="3093072"/>
              <a:chExt cx="2995604" cy="271488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65958" y="3093072"/>
                <a:ext cx="17908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E35E46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急救</a:t>
                </a:r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120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A764640-D8A9-4ABE-B82D-8CA0AE924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888" y="3561257"/>
                <a:ext cx="2995604" cy="2246703"/>
              </a:xfrm>
              <a:prstGeom prst="rect">
                <a:avLst/>
              </a:prstGeom>
            </p:spPr>
          </p:pic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400C926-080E-4C6C-AD2D-1E47CCD92A61}"/>
                </a:ext>
              </a:extLst>
            </p:cNvPr>
            <p:cNvGrpSpPr/>
            <p:nvPr/>
          </p:nvGrpSpPr>
          <p:grpSpPr>
            <a:xfrm>
              <a:off x="8345969" y="3159435"/>
              <a:ext cx="2705373" cy="2273136"/>
              <a:chOff x="8345969" y="3159435"/>
              <a:chExt cx="2705373" cy="227313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8668258" y="3159435"/>
                <a:ext cx="17986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0" i="0" dirty="0">
                    <a:solidFill>
                      <a:srgbClr val="E35E46"/>
                    </a:solidFill>
                    <a:effectLst/>
                    <a:latin typeface="PingFang SC"/>
                  </a:rPr>
                  <a:t>报警</a:t>
                </a:r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110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64C50FE7-9819-4552-A93D-4549A2CD8E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60" t="13958" r="20472" b="16866"/>
              <a:stretch/>
            </p:blipFill>
            <p:spPr>
              <a:xfrm>
                <a:off x="8345969" y="3790023"/>
                <a:ext cx="2705373" cy="16425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83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2039566" y="1648635"/>
            <a:ext cx="811286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28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熊孩子体" panose="02000500000000000000" pitchFamily="2" charset="-122"/>
                <a:ea typeface="熊孩子体" panose="02000500000000000000" pitchFamily="2" charset="-122"/>
                <a:cs typeface="+mn-cs"/>
              </a:rPr>
              <a:t>幼儿园</a:t>
            </a:r>
            <a:endParaRPr kumimoji="0" lang="en-US" altLang="zh-CN" sz="66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28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75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熊孩子体" panose="02000500000000000000" pitchFamily="2" charset="-122"/>
                <a:ea typeface="熊孩子体" panose="02000500000000000000" pitchFamily="2" charset="-122"/>
                <a:cs typeface="+mn-cs"/>
              </a:rPr>
              <a:t>开学安全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熊孩子体" panose="02000500000000000000" pitchFamily="2" charset="-122"/>
                <a:ea typeface="熊孩子体" panose="02000500000000000000" pitchFamily="2" charset="-122"/>
                <a:cs typeface="+mn-cs"/>
              </a:rPr>
              <a:t>第一课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27921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7663" y="8147302"/>
            <a:ext cx="10515600" cy="1325563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836C2A-38A6-4124-AB52-5B10B594D8E0}"/>
              </a:ext>
            </a:extLst>
          </p:cNvPr>
          <p:cNvGrpSpPr/>
          <p:nvPr/>
        </p:nvGrpSpPr>
        <p:grpSpPr>
          <a:xfrm>
            <a:off x="4075174" y="1438122"/>
            <a:ext cx="3237365" cy="892027"/>
            <a:chOff x="6217920" y="466572"/>
            <a:chExt cx="3237365" cy="89202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ACD20FB-AAA0-40C7-BFF6-7F667CF5C906}"/>
                </a:ext>
              </a:extLst>
            </p:cNvPr>
            <p:cNvSpPr/>
            <p:nvPr/>
          </p:nvSpPr>
          <p:spPr>
            <a:xfrm>
              <a:off x="6789907" y="622571"/>
              <a:ext cx="2665378" cy="70596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交通安全</a:t>
              </a:r>
              <a:endParaRPr lang="en-US" altLang="zh-CN" sz="2800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8B2CAD5-EC6C-4D10-B1A6-65251839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466572"/>
              <a:ext cx="892027" cy="892027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72D1EC-AFB3-4D9F-9316-4C370DF3902A}"/>
              </a:ext>
            </a:extLst>
          </p:cNvPr>
          <p:cNvGrpSpPr/>
          <p:nvPr/>
        </p:nvGrpSpPr>
        <p:grpSpPr>
          <a:xfrm>
            <a:off x="4075174" y="2545944"/>
            <a:ext cx="3237365" cy="705966"/>
            <a:chOff x="6217920" y="1574394"/>
            <a:chExt cx="3237365" cy="705966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FC03C4C6-05F3-4826-8608-FF91F2093BEE}"/>
                </a:ext>
              </a:extLst>
            </p:cNvPr>
            <p:cNvSpPr/>
            <p:nvPr/>
          </p:nvSpPr>
          <p:spPr>
            <a:xfrm>
              <a:off x="6789907" y="1574395"/>
              <a:ext cx="2665378" cy="70596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饮食安全</a:t>
              </a:r>
              <a:endParaRPr lang="en-US" altLang="zh-CN" sz="2800" b="1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5CCDFCD-8D0D-4272-BC3A-44B2AB85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1574394"/>
              <a:ext cx="892027" cy="66902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5CB3B43-DFB5-4A28-A68B-6B3CF2E0603F}"/>
              </a:ext>
            </a:extLst>
          </p:cNvPr>
          <p:cNvGrpSpPr/>
          <p:nvPr/>
        </p:nvGrpSpPr>
        <p:grpSpPr>
          <a:xfrm>
            <a:off x="4272511" y="3497769"/>
            <a:ext cx="3040028" cy="705965"/>
            <a:chOff x="6415257" y="2526219"/>
            <a:chExt cx="3040028" cy="70596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91C3217-13FF-44EC-933E-65CD2BFF7FE9}"/>
                </a:ext>
              </a:extLst>
            </p:cNvPr>
            <p:cNvSpPr/>
            <p:nvPr/>
          </p:nvSpPr>
          <p:spPr>
            <a:xfrm>
              <a:off x="6789907" y="2526219"/>
              <a:ext cx="2665378" cy="705965"/>
            </a:xfrm>
            <a:prstGeom prst="roundRect">
              <a:avLst/>
            </a:prstGeom>
            <a:solidFill>
              <a:srgbClr val="FF7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卫生安全</a:t>
              </a:r>
              <a:endParaRPr lang="en-US" altLang="zh-CN" sz="2800" b="1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DDEACCB-A01F-4E34-8E73-3C3C7B25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57" y="2596401"/>
              <a:ext cx="635783" cy="635783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4774CC5-44AE-4DC4-A26D-7B412D31E660}"/>
              </a:ext>
            </a:extLst>
          </p:cNvPr>
          <p:cNvGrpSpPr/>
          <p:nvPr/>
        </p:nvGrpSpPr>
        <p:grpSpPr>
          <a:xfrm>
            <a:off x="7884526" y="1609316"/>
            <a:ext cx="3018361" cy="720833"/>
            <a:chOff x="6436924" y="3463175"/>
            <a:chExt cx="3018361" cy="72083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7DE110C-4483-49D8-A43F-F5AF3E2A0E73}"/>
                </a:ext>
              </a:extLst>
            </p:cNvPr>
            <p:cNvSpPr/>
            <p:nvPr/>
          </p:nvSpPr>
          <p:spPr>
            <a:xfrm>
              <a:off x="6789907" y="3478043"/>
              <a:ext cx="2665378" cy="705965"/>
            </a:xfrm>
            <a:prstGeom prst="roundRect">
              <a:avLst/>
            </a:prstGeom>
            <a:solidFill>
              <a:srgbClr val="DE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校园安全</a:t>
              </a:r>
              <a:endParaRPr lang="en-US" altLang="zh-CN" sz="2800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2DDE7BEB-92EE-4AFD-8651-EC5349E7D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24" y="3463175"/>
              <a:ext cx="705965" cy="705965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4BD9C71-5252-47DF-9CC1-A6A580098925}"/>
              </a:ext>
            </a:extLst>
          </p:cNvPr>
          <p:cNvGrpSpPr/>
          <p:nvPr/>
        </p:nvGrpSpPr>
        <p:grpSpPr>
          <a:xfrm>
            <a:off x="7948501" y="2576007"/>
            <a:ext cx="2954386" cy="705965"/>
            <a:chOff x="6500899" y="4429866"/>
            <a:chExt cx="2954386" cy="70596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441C4AA-0EF0-4AFA-8A7D-E80371B2F12B}"/>
                </a:ext>
              </a:extLst>
            </p:cNvPr>
            <p:cNvSpPr/>
            <p:nvPr/>
          </p:nvSpPr>
          <p:spPr>
            <a:xfrm>
              <a:off x="6789907" y="4429866"/>
              <a:ext cx="2665378" cy="70596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防骗安全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36CD6CA-2C31-4CE9-8737-7BE4F5482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899" y="4478324"/>
              <a:ext cx="609048" cy="609048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EE31318-EEEA-4537-B3FB-9D2336C3287C}"/>
              </a:ext>
            </a:extLst>
          </p:cNvPr>
          <p:cNvGrpSpPr/>
          <p:nvPr/>
        </p:nvGrpSpPr>
        <p:grpSpPr>
          <a:xfrm>
            <a:off x="1289113" y="1192606"/>
            <a:ext cx="2145271" cy="3412641"/>
            <a:chOff x="2348807" y="1449797"/>
            <a:chExt cx="2145271" cy="341264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D9EFCEB-F08B-4B33-9186-08D543CECADD}"/>
                </a:ext>
              </a:extLst>
            </p:cNvPr>
            <p:cNvSpPr txBox="1"/>
            <p:nvPr/>
          </p:nvSpPr>
          <p:spPr>
            <a:xfrm>
              <a:off x="2348807" y="1449797"/>
              <a:ext cx="1661993" cy="25545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9600" dirty="0">
                  <a:ln>
                    <a:solidFill>
                      <a:schemeClr val="bg1"/>
                    </a:solidFill>
                  </a:ln>
                  <a:solidFill>
                    <a:srgbClr val="FF7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熊孩子体" panose="02000500000000000000" pitchFamily="2" charset="-122"/>
                  <a:ea typeface="熊孩子体" panose="02000500000000000000" pitchFamily="2" charset="-122"/>
                </a:rPr>
                <a:t>目录</a:t>
              </a:r>
              <a:endParaRPr lang="zh-CN" altLang="en-US" sz="96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81C0D50-8F05-4D42-8D5C-B95A55607BCD}"/>
                </a:ext>
              </a:extLst>
            </p:cNvPr>
            <p:cNvSpPr txBox="1"/>
            <p:nvPr/>
          </p:nvSpPr>
          <p:spPr>
            <a:xfrm>
              <a:off x="3632304" y="2133100"/>
              <a:ext cx="861774" cy="2729338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4400" dirty="0">
                  <a:latin typeface="熊孩子体" panose="02000500000000000000" pitchFamily="2" charset="-122"/>
                  <a:ea typeface="熊孩子体" panose="02000500000000000000" pitchFamily="2" charset="-122"/>
                </a:rPr>
                <a:t>CONTENTS</a:t>
              </a:r>
              <a:endParaRPr lang="zh-CN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1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1944315" y="1934385"/>
            <a:ext cx="81128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13800" dirty="0">
                <a:ln>
                  <a:solidFill>
                    <a:prstClr val="white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交通安全</a:t>
            </a:r>
            <a:endParaRPr kumimoji="0" lang="zh-CN" altLang="en-US" sz="2390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4351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4936" y="1691851"/>
            <a:ext cx="6786014" cy="115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E35E4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乘车</a:t>
            </a:r>
            <a:r>
              <a:rPr lang="zh-CN" altLang="en-US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时应尽量选择较安全的座位，有安全带的应佩戴安全带</a:t>
            </a:r>
            <a:r>
              <a:rPr lang="en-US" altLang="zh-CN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.</a:t>
            </a:r>
            <a:r>
              <a:rPr lang="zh-CN" altLang="en-US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下车的时候要先留意路面的情况，不要突然下车</a:t>
            </a:r>
            <a:r>
              <a:rPr lang="en-US" altLang="zh-CN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.</a:t>
            </a:r>
            <a:endParaRPr lang="zh-CN" altLang="en-US" sz="2000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88FC0A-231C-47E6-B014-36E3C1A3CD5C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交通安全</a:t>
            </a:r>
            <a:endParaRPr kumimoji="0" lang="zh-CN" altLang="en-US" sz="4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B5AF41-E924-4E86-862C-B42FE72F5F86}"/>
              </a:ext>
            </a:extLst>
          </p:cNvPr>
          <p:cNvSpPr/>
          <p:nvPr/>
        </p:nvSpPr>
        <p:spPr>
          <a:xfrm>
            <a:off x="814936" y="3058775"/>
            <a:ext cx="6923174" cy="16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E35E4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过马路</a:t>
            </a:r>
            <a:r>
              <a:rPr lang="zh-CN" altLang="en-US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的时候，不要跑步通过，应注意观察周围情况快速通过，以免遇到突发情况。不要横穿马路，过马路要走斑马线。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A75801-E978-4E74-9BC2-D2226F66B7D3}"/>
              </a:ext>
            </a:extLst>
          </p:cNvPr>
          <p:cNvSpPr/>
          <p:nvPr/>
        </p:nvSpPr>
        <p:spPr>
          <a:xfrm>
            <a:off x="814936" y="4887364"/>
            <a:ext cx="6786014" cy="115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E35E4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步行</a:t>
            </a:r>
            <a:r>
              <a:rPr lang="zh-CN" altLang="en-US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外出应注意往来车辆，路过复杂路口应保持警觉，集中注意力观察红绿灯和过往车辆。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8A931B-79AF-4201-8993-F7A25F970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94" y="1719466"/>
            <a:ext cx="356997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1944315" y="1934385"/>
            <a:ext cx="81128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13800" dirty="0">
                <a:ln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饮食安全</a:t>
            </a:r>
            <a:endParaRPr kumimoji="0" lang="zh-CN" altLang="en-US" sz="2390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3313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FC3A94B-BD84-404E-B2FA-D141841292A7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饮食安全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424026F-C9FB-401E-8AA0-7550BF4385B2}"/>
              </a:ext>
            </a:extLst>
          </p:cNvPr>
          <p:cNvGrpSpPr/>
          <p:nvPr/>
        </p:nvGrpSpPr>
        <p:grpSpPr>
          <a:xfrm>
            <a:off x="1002030" y="1687175"/>
            <a:ext cx="9890760" cy="4293090"/>
            <a:chOff x="1002030" y="1687175"/>
            <a:chExt cx="9890760" cy="4293090"/>
          </a:xfrm>
        </p:grpSpPr>
        <p:sp>
          <p:nvSpPr>
            <p:cNvPr id="2" name="矩形: 圆角 1"/>
            <p:cNvSpPr/>
            <p:nvPr/>
          </p:nvSpPr>
          <p:spPr>
            <a:xfrm>
              <a:off x="1002030" y="1687175"/>
              <a:ext cx="9890760" cy="96742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不良的个人卫生习惯会把致病菌从人体带到食物上去。比如说，手上沾有致病菌，再去拿食物，污染了的食物就会进入消化道，就会引发细菌性食物中毒。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7E4C42E-0B35-46CD-AFED-F288431C3106}"/>
                </a:ext>
              </a:extLst>
            </p:cNvPr>
            <p:cNvGrpSpPr/>
            <p:nvPr/>
          </p:nvGrpSpPr>
          <p:grpSpPr>
            <a:xfrm>
              <a:off x="1107698" y="3335774"/>
              <a:ext cx="6096000" cy="2644491"/>
              <a:chOff x="1107698" y="3335774"/>
              <a:chExt cx="6096000" cy="2644491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865BFB5-2609-41A6-87B8-A295CF266856}"/>
                  </a:ext>
                </a:extLst>
              </p:cNvPr>
              <p:cNvSpPr/>
              <p:nvPr/>
            </p:nvSpPr>
            <p:spPr>
              <a:xfrm>
                <a:off x="1107698" y="3335774"/>
                <a:ext cx="6013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不喝生水，不买无证小摊的食品，不吃过期或变质食品</a:t>
                </a: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A8DC4F-0006-4146-8FEF-0F9477A43C67}"/>
                  </a:ext>
                </a:extLst>
              </p:cNvPr>
              <p:cNvSpPr/>
              <p:nvPr/>
            </p:nvSpPr>
            <p:spPr>
              <a:xfrm>
                <a:off x="1107698" y="3968279"/>
                <a:ext cx="6096000" cy="8744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白开水是最好的饮料，一些饮料含有防腐剂、色素等，经常喝不利于孩子的健康。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3035FF5-777F-43A5-9CB1-80349E6A1595}"/>
                  </a:ext>
                </a:extLst>
              </p:cNvPr>
              <p:cNvSpPr/>
              <p:nvPr/>
            </p:nvSpPr>
            <p:spPr>
              <a:xfrm>
                <a:off x="1107698" y="5105858"/>
                <a:ext cx="6096000" cy="8744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少吃油炸、烟熏、烧烤的食品，这类食品如制作不当会产生有毒物质。</a:t>
                </a:r>
              </a:p>
            </p:txBody>
          </p:sp>
        </p:grp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4AE7064F-E9D6-4FF5-8D44-AE00B4ECF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70" y="3214205"/>
            <a:ext cx="276606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D0413EC-391C-46F3-80DB-859946001D82}"/>
              </a:ext>
            </a:extLst>
          </p:cNvPr>
          <p:cNvSpPr txBox="1"/>
          <p:nvPr/>
        </p:nvSpPr>
        <p:spPr>
          <a:xfrm>
            <a:off x="1944315" y="1934385"/>
            <a:ext cx="81128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13800" dirty="0">
                <a:ln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  <a:endParaRPr kumimoji="0" lang="zh-CN" altLang="en-US" sz="2390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熊孩子体" panose="02000500000000000000" pitchFamily="2" charset="-122"/>
              <a:ea typeface="熊孩子体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CDF3D5-DFDD-4817-86D0-1880D6685CB3}"/>
              </a:ext>
            </a:extLst>
          </p:cNvPr>
          <p:cNvSpPr txBox="1"/>
          <p:nvPr/>
        </p:nvSpPr>
        <p:spPr>
          <a:xfrm>
            <a:off x="3880768" y="4299923"/>
            <a:ext cx="1868521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幸福起航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474F36-3A1F-431B-BAF3-246320D0CC3E}"/>
              </a:ext>
            </a:extLst>
          </p:cNvPr>
          <p:cNvSpPr txBox="1"/>
          <p:nvPr/>
        </p:nvSpPr>
        <p:spPr>
          <a:xfrm>
            <a:off x="6442713" y="4299923"/>
            <a:ext cx="1778000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安全先行</a:t>
            </a:r>
          </a:p>
        </p:txBody>
      </p:sp>
    </p:spTree>
    <p:extLst>
      <p:ext uri="{BB962C8B-B14F-4D97-AF65-F5344CB8AC3E}">
        <p14:creationId xmlns:p14="http://schemas.microsoft.com/office/powerpoint/2010/main" val="2793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0166DC9-6F4D-404F-B93E-66BF0F55F4B4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EC26053-C51E-4E23-91A8-8910838DB898}"/>
              </a:ext>
            </a:extLst>
          </p:cNvPr>
          <p:cNvGrpSpPr/>
          <p:nvPr/>
        </p:nvGrpSpPr>
        <p:grpSpPr>
          <a:xfrm>
            <a:off x="994410" y="1621130"/>
            <a:ext cx="10161406" cy="3848194"/>
            <a:chOff x="994410" y="1621130"/>
            <a:chExt cx="10161406" cy="3848194"/>
          </a:xfrm>
        </p:grpSpPr>
        <p:sp>
          <p:nvSpPr>
            <p:cNvPr id="3" name="矩形: 圆角 2"/>
            <p:cNvSpPr/>
            <p:nvPr/>
          </p:nvSpPr>
          <p:spPr>
            <a:xfrm>
              <a:off x="1198630" y="1621130"/>
              <a:ext cx="2447540" cy="44267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良好的卫生习惯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2D9C605-EED2-4F0C-9CD3-036114B6627F}"/>
                </a:ext>
              </a:extLst>
            </p:cNvPr>
            <p:cNvGrpSpPr/>
            <p:nvPr/>
          </p:nvGrpSpPr>
          <p:grpSpPr>
            <a:xfrm>
              <a:off x="1198630" y="2819370"/>
              <a:ext cx="3748558" cy="400110"/>
              <a:chOff x="1198630" y="2819370"/>
              <a:chExt cx="3748558" cy="40011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710678" y="2819370"/>
                <a:ext cx="2236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常洗手、常剪指甲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198630" y="2819370"/>
                <a:ext cx="14991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35E46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“二常”：</a:t>
                </a:r>
                <a:endParaRPr lang="zh-CN" altLang="en-US" sz="2000" dirty="0">
                  <a:solidFill>
                    <a:srgbClr val="E35E4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3602220-A8A7-4913-9C3B-0AFE0438CE9B}"/>
                </a:ext>
              </a:extLst>
            </p:cNvPr>
            <p:cNvGrpSpPr/>
            <p:nvPr/>
          </p:nvGrpSpPr>
          <p:grpSpPr>
            <a:xfrm>
              <a:off x="1198630" y="5020973"/>
              <a:ext cx="4766515" cy="431793"/>
              <a:chOff x="1134780" y="5173253"/>
              <a:chExt cx="4766515" cy="43179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34780" y="5204936"/>
                <a:ext cx="14991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35E46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“三勤”：</a:t>
                </a:r>
                <a:endParaRPr lang="zh-CN" altLang="en-US" sz="2000" dirty="0">
                  <a:solidFill>
                    <a:srgbClr val="E35E4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775488" y="5173253"/>
                <a:ext cx="9541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勤洗头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861338" y="5192303"/>
                <a:ext cx="9541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勤洗澡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947188" y="5173253"/>
                <a:ext cx="9541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勤换衣</a:t>
                </a: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532D52D-2223-490E-89DB-4D03D5BEB80E}"/>
                </a:ext>
              </a:extLst>
            </p:cNvPr>
            <p:cNvSpPr/>
            <p:nvPr/>
          </p:nvSpPr>
          <p:spPr>
            <a:xfrm>
              <a:off x="2731096" y="3355919"/>
              <a:ext cx="4125608" cy="105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记得要饭前便后要洗手，</a:t>
              </a:r>
              <a:endParaRPr lang="en-US" altLang="zh-CN" sz="2000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预防</a:t>
              </a:r>
              <a:r>
                <a:rPr lang="zh-CN" altLang="en-US" sz="2400" dirty="0">
                  <a:solidFill>
                    <a:srgbClr val="E35E4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“菌从手来，病从口入”</a:t>
              </a:r>
              <a:r>
                <a:rPr lang="zh-CN" altLang="en-US" sz="20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。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EAE65F2-94DA-4971-8A6E-C8470F25BCB6}"/>
                </a:ext>
              </a:extLst>
            </p:cNvPr>
            <p:cNvCxnSpPr/>
            <p:nvPr/>
          </p:nvCxnSpPr>
          <p:spPr>
            <a:xfrm>
              <a:off x="994410" y="4652010"/>
              <a:ext cx="61150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85DDBC5-9935-4379-BEAC-0DD1F4AE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827" y="2120335"/>
              <a:ext cx="3348989" cy="3348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2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2EE340-5370-41B1-9449-447CE7C94557}"/>
              </a:ext>
            </a:extLst>
          </p:cNvPr>
          <p:cNvSpPr txBox="1"/>
          <p:nvPr/>
        </p:nvSpPr>
        <p:spPr>
          <a:xfrm>
            <a:off x="413912" y="494205"/>
            <a:ext cx="8112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熊孩子体" panose="02000500000000000000" pitchFamily="2" charset="-122"/>
                <a:ea typeface="熊孩子体" panose="02000500000000000000" pitchFamily="2" charset="-122"/>
              </a:rPr>
              <a:t>卫生安全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BDFD3CA-C8FB-4B6B-95D6-0E9ABA0508D0}"/>
              </a:ext>
            </a:extLst>
          </p:cNvPr>
          <p:cNvGrpSpPr/>
          <p:nvPr/>
        </p:nvGrpSpPr>
        <p:grpSpPr>
          <a:xfrm>
            <a:off x="2571273" y="1512689"/>
            <a:ext cx="6298407" cy="4229100"/>
            <a:chOff x="2571273" y="1512689"/>
            <a:chExt cx="6298407" cy="4229100"/>
          </a:xfrm>
        </p:grpSpPr>
        <p:sp>
          <p:nvSpPr>
            <p:cNvPr id="2" name="矩形: 圆角 1"/>
            <p:cNvSpPr/>
            <p:nvPr/>
          </p:nvSpPr>
          <p:spPr>
            <a:xfrm>
              <a:off x="6870024" y="2252603"/>
              <a:ext cx="1999655" cy="5107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/>
                <a:t>早晚刷牙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A9DA5D2-11EB-47BC-8B0E-8069BC73978E}"/>
                </a:ext>
              </a:extLst>
            </p:cNvPr>
            <p:cNvSpPr txBox="1"/>
            <p:nvPr/>
          </p:nvSpPr>
          <p:spPr>
            <a:xfrm>
              <a:off x="6870026" y="3371850"/>
              <a:ext cx="1999654" cy="5107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/>
                <a:t>食后漱口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FCFFCA0-B2B3-4A9F-A6E9-6AF44DA68661}"/>
                </a:ext>
              </a:extLst>
            </p:cNvPr>
            <p:cNvSpPr txBox="1"/>
            <p:nvPr/>
          </p:nvSpPr>
          <p:spPr>
            <a:xfrm>
              <a:off x="6870025" y="4491097"/>
              <a:ext cx="1999655" cy="51077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/>
                <a:t>保护好牙齿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C565AD3-14E2-46B1-9615-DD0179C02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73" y="1512689"/>
              <a:ext cx="4854655" cy="422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9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492</Words>
  <Application>Microsoft Office PowerPoint</Application>
  <PresentationFormat>宽屏</PresentationFormat>
  <Paragraphs>87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PingFang SC</vt:lpstr>
      <vt:lpstr>阿里巴巴普惠体 Medium</vt:lpstr>
      <vt:lpstr>等线</vt:lpstr>
      <vt:lpstr>思源黑体 CN Regular</vt:lpstr>
      <vt:lpstr>微软雅黑</vt:lpstr>
      <vt:lpstr>熊孩子体</vt:lpstr>
      <vt:lpstr>Arial</vt:lpstr>
      <vt:lpstr>Office 主题​​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幸福起航 安全先行</dc:title>
  <dc:creator>Windows User</dc:creator>
  <cp:lastModifiedBy>Moli</cp:lastModifiedBy>
  <cp:revision>13</cp:revision>
  <dcterms:created xsi:type="dcterms:W3CDTF">2022-01-12T06:36:32Z</dcterms:created>
  <dcterms:modified xsi:type="dcterms:W3CDTF">2022-06-10T09:36:32Z</dcterms:modified>
</cp:coreProperties>
</file>