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340" r:id="rId5"/>
    <p:sldId id="341" r:id="rId6"/>
    <p:sldId id="337" r:id="rId7"/>
    <p:sldId id="338" r:id="rId8"/>
    <p:sldId id="336" r:id="rId9"/>
    <p:sldId id="339" r:id="rId10"/>
    <p:sldId id="294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5F9C"/>
    <a:srgbClr val="6BB177"/>
    <a:srgbClr val="EA91B1"/>
    <a:srgbClr val="4F7C34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C4DE3-9065-4445-8DEC-EED441343932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08271-4A1E-4472-8AD6-3B3D00F311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3243" y="502036"/>
            <a:ext cx="10515600" cy="383812"/>
          </a:xfrm>
        </p:spPr>
        <p:txBody>
          <a:bodyPr>
            <a:normAutofit/>
          </a:bodyPr>
          <a:lstStyle>
            <a:lvl1pPr>
              <a:defRPr sz="2800" b="1" i="1">
                <a:solidFill>
                  <a:srgbClr val="4F7C34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media1.mp3"/><Relationship Id="rId5" Type="http://schemas.microsoft.com/office/2007/relationships/media" Target="../media/media1.mp3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Flowchart: Alternate Process 1"/>
          <p:cNvSpPr/>
          <p:nvPr>
            <p:custDataLst>
              <p:tags r:id="rId1"/>
            </p:custDataLst>
          </p:nvPr>
        </p:nvSpPr>
        <p:spPr bwMode="auto">
          <a:xfrm>
            <a:off x="2288540" y="1757680"/>
            <a:ext cx="7903210" cy="1311910"/>
          </a:xfrm>
          <a:prstGeom prst="flowChartAlternateProcess">
            <a:avLst/>
          </a:prstGeom>
          <a:solidFill>
            <a:srgbClr val="EA91B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PA_矩形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13654" y="2951746"/>
            <a:ext cx="7655634" cy="67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dist"/>
            <a:r>
              <a:rPr lang="zh-CN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（基于一节课的生成性学习资源的捕捉、利用）</a:t>
            </a:r>
          </a:p>
        </p:txBody>
      </p:sp>
      <p:sp>
        <p:nvSpPr>
          <p:cNvPr id="4" name="PA_文本框 4"/>
          <p:cNvSpPr txBox="1"/>
          <p:nvPr>
            <p:custDataLst>
              <p:tags r:id="rId3"/>
            </p:custDataLst>
          </p:nvPr>
        </p:nvSpPr>
        <p:spPr>
          <a:xfrm>
            <a:off x="3074543" y="4321623"/>
            <a:ext cx="6116077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奔牛实验小学   何亚丽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 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 </a:t>
            </a: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 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sp>
        <p:nvSpPr>
          <p:cNvPr id="5" name="PA_文本框 5"/>
          <p:cNvSpPr txBox="1"/>
          <p:nvPr>
            <p:custDataLst>
              <p:tags r:id="rId4"/>
            </p:custDataLst>
          </p:nvPr>
        </p:nvSpPr>
        <p:spPr>
          <a:xfrm>
            <a:off x="2560955" y="2080895"/>
            <a:ext cx="74085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小学数学课堂生成性学习资源</a:t>
            </a:r>
          </a:p>
        </p:txBody>
      </p:sp>
      <p:pic>
        <p:nvPicPr>
          <p:cNvPr id="11" name="PA_CapoProductions - Auror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7954" y="-21073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椭圆 64"/>
          <p:cNvSpPr/>
          <p:nvPr/>
        </p:nvSpPr>
        <p:spPr>
          <a:xfrm>
            <a:off x="2814394" y="2305050"/>
            <a:ext cx="2412687" cy="240187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66" name="Freeform 5"/>
          <p:cNvSpPr>
            <a:spLocks noEditPoints="1"/>
          </p:cNvSpPr>
          <p:nvPr/>
        </p:nvSpPr>
        <p:spPr bwMode="auto">
          <a:xfrm>
            <a:off x="2501715" y="2022904"/>
            <a:ext cx="3028639" cy="2964427"/>
          </a:xfrm>
          <a:custGeom>
            <a:avLst/>
            <a:gdLst>
              <a:gd name="T0" fmla="*/ 4412 w 8636"/>
              <a:gd name="T1" fmla="*/ 0 h 8450"/>
              <a:gd name="T2" fmla="*/ 8636 w 8636"/>
              <a:gd name="T3" fmla="*/ 4225 h 8450"/>
              <a:gd name="T4" fmla="*/ 4412 w 8636"/>
              <a:gd name="T5" fmla="*/ 8450 h 8450"/>
              <a:gd name="T6" fmla="*/ 187 w 8636"/>
              <a:gd name="T7" fmla="*/ 4225 h 8450"/>
              <a:gd name="T8" fmla="*/ 217 w 8636"/>
              <a:gd name="T9" fmla="*/ 3720 h 8450"/>
              <a:gd name="T10" fmla="*/ 0 w 8636"/>
              <a:gd name="T11" fmla="*/ 3432 h 8450"/>
              <a:gd name="T12" fmla="*/ 300 w 8636"/>
              <a:gd name="T13" fmla="*/ 3132 h 8450"/>
              <a:gd name="T14" fmla="*/ 330 w 8636"/>
              <a:gd name="T15" fmla="*/ 3134 h 8450"/>
              <a:gd name="T16" fmla="*/ 4412 w 8636"/>
              <a:gd name="T17" fmla="*/ 0 h 8450"/>
              <a:gd name="T18" fmla="*/ 409 w 8636"/>
              <a:gd name="T19" fmla="*/ 3153 h 8450"/>
              <a:gd name="T20" fmla="*/ 599 w 8636"/>
              <a:gd name="T21" fmla="*/ 3432 h 8450"/>
              <a:gd name="T22" fmla="*/ 300 w 8636"/>
              <a:gd name="T23" fmla="*/ 3732 h 8450"/>
              <a:gd name="T24" fmla="*/ 298 w 8636"/>
              <a:gd name="T25" fmla="*/ 3732 h 8450"/>
              <a:gd name="T26" fmla="*/ 268 w 8636"/>
              <a:gd name="T27" fmla="*/ 4225 h 8450"/>
              <a:gd name="T28" fmla="*/ 4412 w 8636"/>
              <a:gd name="T29" fmla="*/ 8368 h 8450"/>
              <a:gd name="T30" fmla="*/ 8555 w 8636"/>
              <a:gd name="T31" fmla="*/ 4225 h 8450"/>
              <a:gd name="T32" fmla="*/ 4412 w 8636"/>
              <a:gd name="T33" fmla="*/ 82 h 8450"/>
              <a:gd name="T34" fmla="*/ 409 w 8636"/>
              <a:gd name="T35" fmla="*/ 3153 h 8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636" h="8450">
                <a:moveTo>
                  <a:pt x="4412" y="0"/>
                </a:moveTo>
                <a:cubicBezTo>
                  <a:pt x="6745" y="0"/>
                  <a:pt x="8636" y="1892"/>
                  <a:pt x="8636" y="4225"/>
                </a:cubicBezTo>
                <a:cubicBezTo>
                  <a:pt x="8636" y="6558"/>
                  <a:pt x="6745" y="8450"/>
                  <a:pt x="4412" y="8450"/>
                </a:cubicBezTo>
                <a:cubicBezTo>
                  <a:pt x="2079" y="8450"/>
                  <a:pt x="187" y="6558"/>
                  <a:pt x="187" y="4225"/>
                </a:cubicBezTo>
                <a:cubicBezTo>
                  <a:pt x="187" y="4054"/>
                  <a:pt x="198" y="3886"/>
                  <a:pt x="217" y="3720"/>
                </a:cubicBezTo>
                <a:cubicBezTo>
                  <a:pt x="92" y="3685"/>
                  <a:pt x="0" y="3569"/>
                  <a:pt x="0" y="3432"/>
                </a:cubicBezTo>
                <a:cubicBezTo>
                  <a:pt x="0" y="3267"/>
                  <a:pt x="134" y="3132"/>
                  <a:pt x="300" y="3132"/>
                </a:cubicBezTo>
                <a:cubicBezTo>
                  <a:pt x="310" y="3132"/>
                  <a:pt x="320" y="3133"/>
                  <a:pt x="330" y="3134"/>
                </a:cubicBezTo>
                <a:cubicBezTo>
                  <a:pt x="811" y="1330"/>
                  <a:pt x="2456" y="0"/>
                  <a:pt x="4412" y="0"/>
                </a:cubicBezTo>
                <a:close/>
                <a:moveTo>
                  <a:pt x="409" y="3153"/>
                </a:moveTo>
                <a:cubicBezTo>
                  <a:pt x="520" y="3197"/>
                  <a:pt x="599" y="3305"/>
                  <a:pt x="599" y="3432"/>
                </a:cubicBezTo>
                <a:cubicBezTo>
                  <a:pt x="599" y="3598"/>
                  <a:pt x="465" y="3732"/>
                  <a:pt x="300" y="3732"/>
                </a:cubicBezTo>
                <a:lnTo>
                  <a:pt x="298" y="3732"/>
                </a:lnTo>
                <a:cubicBezTo>
                  <a:pt x="279" y="3894"/>
                  <a:pt x="268" y="4058"/>
                  <a:pt x="268" y="4225"/>
                </a:cubicBezTo>
                <a:cubicBezTo>
                  <a:pt x="268" y="6513"/>
                  <a:pt x="2124" y="8368"/>
                  <a:pt x="4412" y="8368"/>
                </a:cubicBezTo>
                <a:cubicBezTo>
                  <a:pt x="6700" y="8368"/>
                  <a:pt x="8555" y="6513"/>
                  <a:pt x="8555" y="4225"/>
                </a:cubicBezTo>
                <a:cubicBezTo>
                  <a:pt x="8555" y="1937"/>
                  <a:pt x="6700" y="82"/>
                  <a:pt x="4412" y="82"/>
                </a:cubicBezTo>
                <a:cubicBezTo>
                  <a:pt x="2495" y="82"/>
                  <a:pt x="881" y="1385"/>
                  <a:pt x="409" y="3153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67" name="Freeform 6"/>
          <p:cNvSpPr>
            <a:spLocks noEditPoints="1"/>
          </p:cNvSpPr>
          <p:nvPr/>
        </p:nvSpPr>
        <p:spPr bwMode="auto">
          <a:xfrm>
            <a:off x="2794662" y="2283587"/>
            <a:ext cx="2442742" cy="2443060"/>
          </a:xfrm>
          <a:custGeom>
            <a:avLst/>
            <a:gdLst>
              <a:gd name="T0" fmla="*/ 3484 w 6967"/>
              <a:gd name="T1" fmla="*/ 0 h 6966"/>
              <a:gd name="T2" fmla="*/ 6967 w 6967"/>
              <a:gd name="T3" fmla="*/ 3483 h 6966"/>
              <a:gd name="T4" fmla="*/ 5094 w 6967"/>
              <a:gd name="T5" fmla="*/ 6572 h 6966"/>
              <a:gd name="T6" fmla="*/ 5101 w 6967"/>
              <a:gd name="T7" fmla="*/ 6627 h 6966"/>
              <a:gd name="T8" fmla="*/ 4891 w 6967"/>
              <a:gd name="T9" fmla="*/ 6837 h 6966"/>
              <a:gd name="T10" fmla="*/ 4715 w 6967"/>
              <a:gd name="T11" fmla="*/ 6742 h 6966"/>
              <a:gd name="T12" fmla="*/ 3484 w 6967"/>
              <a:gd name="T13" fmla="*/ 6966 h 6966"/>
              <a:gd name="T14" fmla="*/ 0 w 6967"/>
              <a:gd name="T15" fmla="*/ 3483 h 6966"/>
              <a:gd name="T16" fmla="*/ 3484 w 6967"/>
              <a:gd name="T17" fmla="*/ 0 h 6966"/>
              <a:gd name="T18" fmla="*/ 4891 w 6967"/>
              <a:gd name="T19" fmla="*/ 6416 h 6966"/>
              <a:gd name="T20" fmla="*/ 5070 w 6967"/>
              <a:gd name="T21" fmla="*/ 6516 h 6966"/>
              <a:gd name="T22" fmla="*/ 6914 w 6967"/>
              <a:gd name="T23" fmla="*/ 3483 h 6966"/>
              <a:gd name="T24" fmla="*/ 3484 w 6967"/>
              <a:gd name="T25" fmla="*/ 57 h 6966"/>
              <a:gd name="T26" fmla="*/ 53 w 6967"/>
              <a:gd name="T27" fmla="*/ 3483 h 6966"/>
              <a:gd name="T28" fmla="*/ 3484 w 6967"/>
              <a:gd name="T29" fmla="*/ 6915 h 6966"/>
              <a:gd name="T30" fmla="*/ 4690 w 6967"/>
              <a:gd name="T31" fmla="*/ 6689 h 6966"/>
              <a:gd name="T32" fmla="*/ 4681 w 6967"/>
              <a:gd name="T33" fmla="*/ 6627 h 6966"/>
              <a:gd name="T34" fmla="*/ 4891 w 6967"/>
              <a:gd name="T35" fmla="*/ 6416 h 6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967" h="6966">
                <a:moveTo>
                  <a:pt x="3484" y="0"/>
                </a:moveTo>
                <a:cubicBezTo>
                  <a:pt x="5407" y="0"/>
                  <a:pt x="6967" y="1560"/>
                  <a:pt x="6967" y="3483"/>
                </a:cubicBezTo>
                <a:cubicBezTo>
                  <a:pt x="6967" y="4825"/>
                  <a:pt x="6207" y="5991"/>
                  <a:pt x="5094" y="6572"/>
                </a:cubicBezTo>
                <a:cubicBezTo>
                  <a:pt x="5099" y="6589"/>
                  <a:pt x="5101" y="6608"/>
                  <a:pt x="5101" y="6627"/>
                </a:cubicBezTo>
                <a:cubicBezTo>
                  <a:pt x="5101" y="6743"/>
                  <a:pt x="5007" y="6837"/>
                  <a:pt x="4891" y="6837"/>
                </a:cubicBezTo>
                <a:cubicBezTo>
                  <a:pt x="4818" y="6837"/>
                  <a:pt x="4753" y="6799"/>
                  <a:pt x="4715" y="6742"/>
                </a:cubicBezTo>
                <a:cubicBezTo>
                  <a:pt x="4332" y="6887"/>
                  <a:pt x="3917" y="6966"/>
                  <a:pt x="3484" y="6966"/>
                </a:cubicBezTo>
                <a:cubicBezTo>
                  <a:pt x="1560" y="6966"/>
                  <a:pt x="0" y="5407"/>
                  <a:pt x="0" y="3483"/>
                </a:cubicBezTo>
                <a:cubicBezTo>
                  <a:pt x="0" y="1560"/>
                  <a:pt x="1560" y="0"/>
                  <a:pt x="3484" y="0"/>
                </a:cubicBezTo>
                <a:close/>
                <a:moveTo>
                  <a:pt x="4891" y="6416"/>
                </a:moveTo>
                <a:cubicBezTo>
                  <a:pt x="4966" y="6416"/>
                  <a:pt x="5033" y="6456"/>
                  <a:pt x="5070" y="6516"/>
                </a:cubicBezTo>
                <a:cubicBezTo>
                  <a:pt x="6159" y="5935"/>
                  <a:pt x="6914" y="4783"/>
                  <a:pt x="6914" y="3483"/>
                </a:cubicBezTo>
                <a:cubicBezTo>
                  <a:pt x="6914" y="1614"/>
                  <a:pt x="5352" y="57"/>
                  <a:pt x="3484" y="57"/>
                </a:cubicBezTo>
                <a:cubicBezTo>
                  <a:pt x="1615" y="57"/>
                  <a:pt x="53" y="1614"/>
                  <a:pt x="53" y="3483"/>
                </a:cubicBezTo>
                <a:cubicBezTo>
                  <a:pt x="53" y="5352"/>
                  <a:pt x="1615" y="6915"/>
                  <a:pt x="3484" y="6915"/>
                </a:cubicBezTo>
                <a:cubicBezTo>
                  <a:pt x="3906" y="6915"/>
                  <a:pt x="4313" y="6835"/>
                  <a:pt x="4690" y="6689"/>
                </a:cubicBezTo>
                <a:cubicBezTo>
                  <a:pt x="4684" y="6670"/>
                  <a:pt x="4681" y="6648"/>
                  <a:pt x="4681" y="6627"/>
                </a:cubicBezTo>
                <a:cubicBezTo>
                  <a:pt x="4681" y="6510"/>
                  <a:pt x="4775" y="6416"/>
                  <a:pt x="4891" y="641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68" name="Freeform 7"/>
          <p:cNvSpPr>
            <a:spLocks noEditPoints="1"/>
          </p:cNvSpPr>
          <p:nvPr/>
        </p:nvSpPr>
        <p:spPr bwMode="auto">
          <a:xfrm>
            <a:off x="2244068" y="1732171"/>
            <a:ext cx="3543928" cy="3545892"/>
          </a:xfrm>
          <a:custGeom>
            <a:avLst/>
            <a:gdLst>
              <a:gd name="T0" fmla="*/ 5054 w 10108"/>
              <a:gd name="T1" fmla="*/ 0 h 10108"/>
              <a:gd name="T2" fmla="*/ 9170 w 10108"/>
              <a:gd name="T3" fmla="*/ 2122 h 10108"/>
              <a:gd name="T4" fmla="*/ 9316 w 10108"/>
              <a:gd name="T5" fmla="*/ 2077 h 10108"/>
              <a:gd name="T6" fmla="*/ 9576 w 10108"/>
              <a:gd name="T7" fmla="*/ 2337 h 10108"/>
              <a:gd name="T8" fmla="*/ 9450 w 10108"/>
              <a:gd name="T9" fmla="*/ 2560 h 10108"/>
              <a:gd name="T10" fmla="*/ 10108 w 10108"/>
              <a:gd name="T11" fmla="*/ 5054 h 10108"/>
              <a:gd name="T12" fmla="*/ 5054 w 10108"/>
              <a:gd name="T13" fmla="*/ 10108 h 10108"/>
              <a:gd name="T14" fmla="*/ 2531 w 10108"/>
              <a:gd name="T15" fmla="*/ 9434 h 10108"/>
              <a:gd name="T16" fmla="*/ 2175 w 10108"/>
              <a:gd name="T17" fmla="*/ 9630 h 10108"/>
              <a:gd name="T18" fmla="*/ 1754 w 10108"/>
              <a:gd name="T19" fmla="*/ 9208 h 10108"/>
              <a:gd name="T20" fmla="*/ 1840 w 10108"/>
              <a:gd name="T21" fmla="*/ 8954 h 10108"/>
              <a:gd name="T22" fmla="*/ 0 w 10108"/>
              <a:gd name="T23" fmla="*/ 5054 h 10108"/>
              <a:gd name="T24" fmla="*/ 5054 w 10108"/>
              <a:gd name="T25" fmla="*/ 0 h 10108"/>
              <a:gd name="T26" fmla="*/ 9358 w 10108"/>
              <a:gd name="T27" fmla="*/ 2594 h 10108"/>
              <a:gd name="T28" fmla="*/ 9316 w 10108"/>
              <a:gd name="T29" fmla="*/ 2598 h 10108"/>
              <a:gd name="T30" fmla="*/ 9056 w 10108"/>
              <a:gd name="T31" fmla="*/ 2337 h 10108"/>
              <a:gd name="T32" fmla="*/ 9101 w 10108"/>
              <a:gd name="T33" fmla="*/ 2191 h 10108"/>
              <a:gd name="T34" fmla="*/ 5054 w 10108"/>
              <a:gd name="T35" fmla="*/ 98 h 10108"/>
              <a:gd name="T36" fmla="*/ 97 w 10108"/>
              <a:gd name="T37" fmla="*/ 5054 h 10108"/>
              <a:gd name="T38" fmla="*/ 1907 w 10108"/>
              <a:gd name="T39" fmla="*/ 8884 h 10108"/>
              <a:gd name="T40" fmla="*/ 2175 w 10108"/>
              <a:gd name="T41" fmla="*/ 8787 h 10108"/>
              <a:gd name="T42" fmla="*/ 2596 w 10108"/>
              <a:gd name="T43" fmla="*/ 9208 h 10108"/>
              <a:gd name="T44" fmla="*/ 2573 w 10108"/>
              <a:gd name="T45" fmla="*/ 9346 h 10108"/>
              <a:gd name="T46" fmla="*/ 5054 w 10108"/>
              <a:gd name="T47" fmla="*/ 10011 h 10108"/>
              <a:gd name="T48" fmla="*/ 10011 w 10108"/>
              <a:gd name="T49" fmla="*/ 5054 h 10108"/>
              <a:gd name="T50" fmla="*/ 9358 w 10108"/>
              <a:gd name="T51" fmla="*/ 2594 h 10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108" h="10108">
                <a:moveTo>
                  <a:pt x="5054" y="0"/>
                </a:moveTo>
                <a:cubicBezTo>
                  <a:pt x="6752" y="0"/>
                  <a:pt x="8254" y="838"/>
                  <a:pt x="9170" y="2122"/>
                </a:cubicBezTo>
                <a:cubicBezTo>
                  <a:pt x="9212" y="2094"/>
                  <a:pt x="9262" y="2077"/>
                  <a:pt x="9316" y="2077"/>
                </a:cubicBezTo>
                <a:cubicBezTo>
                  <a:pt x="9460" y="2077"/>
                  <a:pt x="9576" y="2194"/>
                  <a:pt x="9576" y="2337"/>
                </a:cubicBezTo>
                <a:cubicBezTo>
                  <a:pt x="9576" y="2432"/>
                  <a:pt x="9526" y="2515"/>
                  <a:pt x="9450" y="2560"/>
                </a:cubicBezTo>
                <a:cubicBezTo>
                  <a:pt x="9869" y="3296"/>
                  <a:pt x="10108" y="4147"/>
                  <a:pt x="10108" y="5054"/>
                </a:cubicBezTo>
                <a:cubicBezTo>
                  <a:pt x="10108" y="7845"/>
                  <a:pt x="7845" y="10108"/>
                  <a:pt x="5054" y="10108"/>
                </a:cubicBezTo>
                <a:cubicBezTo>
                  <a:pt x="4135" y="10108"/>
                  <a:pt x="3273" y="9863"/>
                  <a:pt x="2531" y="9434"/>
                </a:cubicBezTo>
                <a:cubicBezTo>
                  <a:pt x="2456" y="9552"/>
                  <a:pt x="2325" y="9630"/>
                  <a:pt x="2175" y="9630"/>
                </a:cubicBezTo>
                <a:cubicBezTo>
                  <a:pt x="1943" y="9630"/>
                  <a:pt x="1754" y="9441"/>
                  <a:pt x="1754" y="9208"/>
                </a:cubicBezTo>
                <a:cubicBezTo>
                  <a:pt x="1754" y="9113"/>
                  <a:pt x="1786" y="9025"/>
                  <a:pt x="1840" y="8954"/>
                </a:cubicBezTo>
                <a:cubicBezTo>
                  <a:pt x="716" y="8027"/>
                  <a:pt x="0" y="6624"/>
                  <a:pt x="0" y="5054"/>
                </a:cubicBezTo>
                <a:cubicBezTo>
                  <a:pt x="0" y="2264"/>
                  <a:pt x="2263" y="0"/>
                  <a:pt x="5054" y="0"/>
                </a:cubicBezTo>
                <a:close/>
                <a:moveTo>
                  <a:pt x="9358" y="2594"/>
                </a:moveTo>
                <a:cubicBezTo>
                  <a:pt x="9344" y="2596"/>
                  <a:pt x="9330" y="2598"/>
                  <a:pt x="9316" y="2598"/>
                </a:cubicBezTo>
                <a:cubicBezTo>
                  <a:pt x="9172" y="2598"/>
                  <a:pt x="9056" y="2481"/>
                  <a:pt x="9056" y="2337"/>
                </a:cubicBezTo>
                <a:cubicBezTo>
                  <a:pt x="9056" y="2283"/>
                  <a:pt x="9072" y="2233"/>
                  <a:pt x="9101" y="2191"/>
                </a:cubicBezTo>
                <a:cubicBezTo>
                  <a:pt x="8203" y="925"/>
                  <a:pt x="6725" y="98"/>
                  <a:pt x="5054" y="98"/>
                </a:cubicBezTo>
                <a:cubicBezTo>
                  <a:pt x="2317" y="98"/>
                  <a:pt x="97" y="2317"/>
                  <a:pt x="97" y="5054"/>
                </a:cubicBezTo>
                <a:cubicBezTo>
                  <a:pt x="97" y="6597"/>
                  <a:pt x="802" y="7975"/>
                  <a:pt x="1907" y="8884"/>
                </a:cubicBezTo>
                <a:cubicBezTo>
                  <a:pt x="1980" y="8823"/>
                  <a:pt x="2073" y="8787"/>
                  <a:pt x="2175" y="8787"/>
                </a:cubicBezTo>
                <a:cubicBezTo>
                  <a:pt x="2408" y="8787"/>
                  <a:pt x="2596" y="8976"/>
                  <a:pt x="2596" y="9208"/>
                </a:cubicBezTo>
                <a:cubicBezTo>
                  <a:pt x="2596" y="9257"/>
                  <a:pt x="2588" y="9303"/>
                  <a:pt x="2573" y="9346"/>
                </a:cubicBezTo>
                <a:cubicBezTo>
                  <a:pt x="3303" y="9769"/>
                  <a:pt x="4150" y="10011"/>
                  <a:pt x="5054" y="10011"/>
                </a:cubicBezTo>
                <a:cubicBezTo>
                  <a:pt x="7791" y="10011"/>
                  <a:pt x="10011" y="7792"/>
                  <a:pt x="10011" y="5054"/>
                </a:cubicBezTo>
                <a:cubicBezTo>
                  <a:pt x="10011" y="4159"/>
                  <a:pt x="9773" y="3319"/>
                  <a:pt x="9358" y="259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69" name="Freeform 8"/>
          <p:cNvSpPr>
            <a:spLocks noEditPoints="1"/>
          </p:cNvSpPr>
          <p:nvPr/>
        </p:nvSpPr>
        <p:spPr bwMode="auto">
          <a:xfrm>
            <a:off x="1976659" y="1428667"/>
            <a:ext cx="4078748" cy="4152901"/>
          </a:xfrm>
          <a:custGeom>
            <a:avLst/>
            <a:gdLst>
              <a:gd name="T0" fmla="*/ 5809 w 11634"/>
              <a:gd name="T1" fmla="*/ 222 h 11841"/>
              <a:gd name="T2" fmla="*/ 11618 w 11634"/>
              <a:gd name="T3" fmla="*/ 6032 h 11841"/>
              <a:gd name="T4" fmla="*/ 11409 w 11634"/>
              <a:gd name="T5" fmla="*/ 7579 h 11841"/>
              <a:gd name="T6" fmla="*/ 11634 w 11634"/>
              <a:gd name="T7" fmla="*/ 7940 h 11841"/>
              <a:gd name="T8" fmla="*/ 11232 w 11634"/>
              <a:gd name="T9" fmla="*/ 8343 h 11841"/>
              <a:gd name="T10" fmla="*/ 11144 w 11634"/>
              <a:gd name="T11" fmla="*/ 8333 h 11841"/>
              <a:gd name="T12" fmla="*/ 5809 w 11634"/>
              <a:gd name="T13" fmla="*/ 11841 h 11841"/>
              <a:gd name="T14" fmla="*/ 0 w 11634"/>
              <a:gd name="T15" fmla="*/ 6032 h 11841"/>
              <a:gd name="T16" fmla="*/ 4613 w 11634"/>
              <a:gd name="T17" fmla="*/ 346 h 11841"/>
              <a:gd name="T18" fmla="*/ 4610 w 11634"/>
              <a:gd name="T19" fmla="*/ 307 h 11841"/>
              <a:gd name="T20" fmla="*/ 4917 w 11634"/>
              <a:gd name="T21" fmla="*/ 0 h 11841"/>
              <a:gd name="T22" fmla="*/ 5220 w 11634"/>
              <a:gd name="T23" fmla="*/ 252 h 11841"/>
              <a:gd name="T24" fmla="*/ 5809 w 11634"/>
              <a:gd name="T25" fmla="*/ 222 h 11841"/>
              <a:gd name="T26" fmla="*/ 5225 w 11634"/>
              <a:gd name="T27" fmla="*/ 301 h 11841"/>
              <a:gd name="T28" fmla="*/ 5225 w 11634"/>
              <a:gd name="T29" fmla="*/ 307 h 11841"/>
              <a:gd name="T30" fmla="*/ 4917 w 11634"/>
              <a:gd name="T31" fmla="*/ 615 h 11841"/>
              <a:gd name="T32" fmla="*/ 4624 w 11634"/>
              <a:gd name="T33" fmla="*/ 399 h 11841"/>
              <a:gd name="T34" fmla="*/ 45 w 11634"/>
              <a:gd name="T35" fmla="*/ 6032 h 11841"/>
              <a:gd name="T36" fmla="*/ 5809 w 11634"/>
              <a:gd name="T37" fmla="*/ 11798 h 11841"/>
              <a:gd name="T38" fmla="*/ 11081 w 11634"/>
              <a:gd name="T39" fmla="*/ 8313 h 11841"/>
              <a:gd name="T40" fmla="*/ 10830 w 11634"/>
              <a:gd name="T41" fmla="*/ 7940 h 11841"/>
              <a:gd name="T42" fmla="*/ 11232 w 11634"/>
              <a:gd name="T43" fmla="*/ 7538 h 11841"/>
              <a:gd name="T44" fmla="*/ 11357 w 11634"/>
              <a:gd name="T45" fmla="*/ 7558 h 11841"/>
              <a:gd name="T46" fmla="*/ 11572 w 11634"/>
              <a:gd name="T47" fmla="*/ 6032 h 11841"/>
              <a:gd name="T48" fmla="*/ 5809 w 11634"/>
              <a:gd name="T49" fmla="*/ 270 h 11841"/>
              <a:gd name="T50" fmla="*/ 5225 w 11634"/>
              <a:gd name="T51" fmla="*/ 301 h 11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634" h="11841">
                <a:moveTo>
                  <a:pt x="5809" y="222"/>
                </a:moveTo>
                <a:cubicBezTo>
                  <a:pt x="9017" y="222"/>
                  <a:pt x="11618" y="2824"/>
                  <a:pt x="11618" y="6032"/>
                </a:cubicBezTo>
                <a:cubicBezTo>
                  <a:pt x="11618" y="6568"/>
                  <a:pt x="11545" y="7087"/>
                  <a:pt x="11409" y="7579"/>
                </a:cubicBezTo>
                <a:cubicBezTo>
                  <a:pt x="11542" y="7645"/>
                  <a:pt x="11634" y="7782"/>
                  <a:pt x="11634" y="7940"/>
                </a:cubicBezTo>
                <a:cubicBezTo>
                  <a:pt x="11634" y="8162"/>
                  <a:pt x="11454" y="8343"/>
                  <a:pt x="11232" y="8343"/>
                </a:cubicBezTo>
                <a:cubicBezTo>
                  <a:pt x="11202" y="8343"/>
                  <a:pt x="11172" y="8339"/>
                  <a:pt x="11144" y="8333"/>
                </a:cubicBezTo>
                <a:cubicBezTo>
                  <a:pt x="10253" y="10396"/>
                  <a:pt x="8199" y="11841"/>
                  <a:pt x="5809" y="11841"/>
                </a:cubicBezTo>
                <a:cubicBezTo>
                  <a:pt x="2601" y="11841"/>
                  <a:pt x="0" y="9239"/>
                  <a:pt x="0" y="6032"/>
                </a:cubicBezTo>
                <a:cubicBezTo>
                  <a:pt x="0" y="3234"/>
                  <a:pt x="1979" y="898"/>
                  <a:pt x="4613" y="346"/>
                </a:cubicBezTo>
                <a:cubicBezTo>
                  <a:pt x="4611" y="333"/>
                  <a:pt x="4610" y="320"/>
                  <a:pt x="4610" y="307"/>
                </a:cubicBezTo>
                <a:cubicBezTo>
                  <a:pt x="4610" y="138"/>
                  <a:pt x="4748" y="0"/>
                  <a:pt x="4917" y="0"/>
                </a:cubicBezTo>
                <a:cubicBezTo>
                  <a:pt x="5068" y="0"/>
                  <a:pt x="5194" y="109"/>
                  <a:pt x="5220" y="252"/>
                </a:cubicBezTo>
                <a:cubicBezTo>
                  <a:pt x="5414" y="233"/>
                  <a:pt x="5610" y="222"/>
                  <a:pt x="5809" y="222"/>
                </a:cubicBezTo>
                <a:close/>
                <a:moveTo>
                  <a:pt x="5225" y="301"/>
                </a:moveTo>
                <a:lnTo>
                  <a:pt x="5225" y="307"/>
                </a:lnTo>
                <a:cubicBezTo>
                  <a:pt x="5225" y="477"/>
                  <a:pt x="5087" y="615"/>
                  <a:pt x="4917" y="615"/>
                </a:cubicBezTo>
                <a:cubicBezTo>
                  <a:pt x="4780" y="615"/>
                  <a:pt x="4663" y="524"/>
                  <a:pt x="4624" y="399"/>
                </a:cubicBezTo>
                <a:cubicBezTo>
                  <a:pt x="2050" y="965"/>
                  <a:pt x="45" y="3320"/>
                  <a:pt x="45" y="6032"/>
                </a:cubicBezTo>
                <a:cubicBezTo>
                  <a:pt x="45" y="9148"/>
                  <a:pt x="2693" y="11798"/>
                  <a:pt x="5809" y="11798"/>
                </a:cubicBezTo>
                <a:cubicBezTo>
                  <a:pt x="8122" y="11798"/>
                  <a:pt x="10175" y="10339"/>
                  <a:pt x="11081" y="8313"/>
                </a:cubicBezTo>
                <a:cubicBezTo>
                  <a:pt x="10934" y="8253"/>
                  <a:pt x="10830" y="8109"/>
                  <a:pt x="10830" y="7940"/>
                </a:cubicBezTo>
                <a:cubicBezTo>
                  <a:pt x="10830" y="7718"/>
                  <a:pt x="11010" y="7538"/>
                  <a:pt x="11232" y="7538"/>
                </a:cubicBezTo>
                <a:cubicBezTo>
                  <a:pt x="11276" y="7538"/>
                  <a:pt x="11318" y="7545"/>
                  <a:pt x="11357" y="7558"/>
                </a:cubicBezTo>
                <a:cubicBezTo>
                  <a:pt x="11497" y="7069"/>
                  <a:pt x="11572" y="6557"/>
                  <a:pt x="11572" y="6032"/>
                </a:cubicBezTo>
                <a:cubicBezTo>
                  <a:pt x="11572" y="2915"/>
                  <a:pt x="8926" y="270"/>
                  <a:pt x="5809" y="270"/>
                </a:cubicBezTo>
                <a:cubicBezTo>
                  <a:pt x="5612" y="270"/>
                  <a:pt x="5417" y="280"/>
                  <a:pt x="5225" y="301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solidFill>
              <a:schemeClr val="tx2"/>
            </a:solidFill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grpSp>
        <p:nvGrpSpPr>
          <p:cNvPr id="70" name="组合 69"/>
          <p:cNvGrpSpPr/>
          <p:nvPr/>
        </p:nvGrpSpPr>
        <p:grpSpPr>
          <a:xfrm>
            <a:off x="2712252" y="2201168"/>
            <a:ext cx="2607562" cy="2607901"/>
            <a:chOff x="7775848" y="3879193"/>
            <a:chExt cx="2736304" cy="2736304"/>
          </a:xfrm>
        </p:grpSpPr>
        <p:sp>
          <p:nvSpPr>
            <p:cNvPr id="71" name="空心弧 70"/>
            <p:cNvSpPr/>
            <p:nvPr/>
          </p:nvSpPr>
          <p:spPr>
            <a:xfrm>
              <a:off x="7775848" y="3879193"/>
              <a:ext cx="2736304" cy="2736304"/>
            </a:xfrm>
            <a:prstGeom prst="blockArc">
              <a:avLst>
                <a:gd name="adj1" fmla="val 20063004"/>
                <a:gd name="adj2" fmla="val 531664"/>
                <a:gd name="adj3" fmla="val 2996"/>
              </a:avLst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2" name="空心弧 71"/>
            <p:cNvSpPr/>
            <p:nvPr/>
          </p:nvSpPr>
          <p:spPr>
            <a:xfrm>
              <a:off x="7775848" y="3879193"/>
              <a:ext cx="2736304" cy="2736304"/>
            </a:xfrm>
            <a:prstGeom prst="blockArc">
              <a:avLst>
                <a:gd name="adj1" fmla="val 1190086"/>
                <a:gd name="adj2" fmla="val 18723865"/>
                <a:gd name="adj3" fmla="val 249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403089" y="1904884"/>
            <a:ext cx="3225889" cy="3200467"/>
            <a:chOff x="-472367" y="2816387"/>
            <a:chExt cx="3408836" cy="3381052"/>
          </a:xfrm>
        </p:grpSpPr>
        <p:sp>
          <p:nvSpPr>
            <p:cNvPr id="74" name="空心弧 73"/>
            <p:cNvSpPr/>
            <p:nvPr/>
          </p:nvSpPr>
          <p:spPr>
            <a:xfrm>
              <a:off x="-411251" y="2826703"/>
              <a:ext cx="3347720" cy="3347720"/>
            </a:xfrm>
            <a:prstGeom prst="blockArc">
              <a:avLst>
                <a:gd name="adj1" fmla="val 4773451"/>
                <a:gd name="adj2" fmla="val 6763489"/>
                <a:gd name="adj3" fmla="val 332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5" name="空心弧 74"/>
            <p:cNvSpPr/>
            <p:nvPr/>
          </p:nvSpPr>
          <p:spPr>
            <a:xfrm>
              <a:off x="-472367" y="2816387"/>
              <a:ext cx="3381052" cy="3381052"/>
            </a:xfrm>
            <a:prstGeom prst="blockArc">
              <a:avLst>
                <a:gd name="adj1" fmla="val 7778583"/>
                <a:gd name="adj2" fmla="val 3633558"/>
                <a:gd name="adj3" fmla="val 120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119527" y="1608367"/>
            <a:ext cx="3793010" cy="3793503"/>
            <a:chOff x="-1374137" y="-962811"/>
            <a:chExt cx="4062400" cy="4062398"/>
          </a:xfrm>
        </p:grpSpPr>
        <p:sp>
          <p:nvSpPr>
            <p:cNvPr id="77" name="空心弧 76"/>
            <p:cNvSpPr/>
            <p:nvPr/>
          </p:nvSpPr>
          <p:spPr>
            <a:xfrm>
              <a:off x="-1374137" y="-962811"/>
              <a:ext cx="4062400" cy="4062398"/>
            </a:xfrm>
            <a:prstGeom prst="blockArc">
              <a:avLst>
                <a:gd name="adj1" fmla="val 14595268"/>
                <a:gd name="adj2" fmla="val 10706091"/>
                <a:gd name="adj3" fmla="val 2157"/>
              </a:avLst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78" name="空心弧 77"/>
            <p:cNvSpPr/>
            <p:nvPr/>
          </p:nvSpPr>
          <p:spPr>
            <a:xfrm>
              <a:off x="-1374137" y="-962811"/>
              <a:ext cx="4062400" cy="4062398"/>
            </a:xfrm>
            <a:prstGeom prst="blockArc">
              <a:avLst>
                <a:gd name="adj1" fmla="val 11707883"/>
                <a:gd name="adj2" fmla="val 13329711"/>
                <a:gd name="adj3" fmla="val 3376"/>
              </a:avLst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847529" y="1336334"/>
            <a:ext cx="4337009" cy="4344633"/>
            <a:chOff x="2424469" y="308571"/>
            <a:chExt cx="4582970" cy="4590429"/>
          </a:xfrm>
        </p:grpSpPr>
        <p:sp>
          <p:nvSpPr>
            <p:cNvPr id="80" name="空心弧 79"/>
            <p:cNvSpPr/>
            <p:nvPr/>
          </p:nvSpPr>
          <p:spPr>
            <a:xfrm>
              <a:off x="2434895" y="336889"/>
              <a:ext cx="4562117" cy="4562111"/>
            </a:xfrm>
            <a:prstGeom prst="blockArc">
              <a:avLst>
                <a:gd name="adj1" fmla="val 18332790"/>
                <a:gd name="adj2" fmla="val 19956715"/>
                <a:gd name="adj3" fmla="val 3190"/>
              </a:avLst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81" name="空心弧 80"/>
            <p:cNvSpPr/>
            <p:nvPr/>
          </p:nvSpPr>
          <p:spPr>
            <a:xfrm flipH="1" flipV="1">
              <a:off x="2424469" y="308571"/>
              <a:ext cx="4582970" cy="4582964"/>
            </a:xfrm>
            <a:prstGeom prst="blockArc">
              <a:avLst>
                <a:gd name="adj1" fmla="val 18332790"/>
                <a:gd name="adj2" fmla="val 19956715"/>
                <a:gd name="adj3" fmla="val 3190"/>
              </a:avLst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82" name="空心弧 81"/>
          <p:cNvSpPr/>
          <p:nvPr/>
        </p:nvSpPr>
        <p:spPr>
          <a:xfrm>
            <a:off x="3113449" y="522939"/>
            <a:ext cx="4420017" cy="6057500"/>
          </a:xfrm>
          <a:prstGeom prst="blockArc">
            <a:avLst>
              <a:gd name="adj1" fmla="val 17676490"/>
              <a:gd name="adj2" fmla="val 4051999"/>
              <a:gd name="adj3" fmla="val 47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637557" y="1283692"/>
            <a:ext cx="633957" cy="6340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7500777" y="1298509"/>
            <a:ext cx="1477303" cy="528722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4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看图列式</a:t>
            </a:r>
          </a:p>
        </p:txBody>
      </p:sp>
      <p:sp>
        <p:nvSpPr>
          <p:cNvPr id="85" name="椭圆 84"/>
          <p:cNvSpPr/>
          <p:nvPr/>
        </p:nvSpPr>
        <p:spPr>
          <a:xfrm>
            <a:off x="7027359" y="2238731"/>
            <a:ext cx="633957" cy="6340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7890578" y="2253549"/>
            <a:ext cx="1169527" cy="528722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4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找规律</a:t>
            </a:r>
          </a:p>
        </p:txBody>
      </p:sp>
      <p:sp>
        <p:nvSpPr>
          <p:cNvPr id="87" name="椭圆 86"/>
          <p:cNvSpPr/>
          <p:nvPr/>
        </p:nvSpPr>
        <p:spPr>
          <a:xfrm>
            <a:off x="7177271" y="3212397"/>
            <a:ext cx="633957" cy="6340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8021441" y="3227215"/>
            <a:ext cx="1477303" cy="528722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4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照相问题</a:t>
            </a:r>
          </a:p>
        </p:txBody>
      </p:sp>
      <p:sp>
        <p:nvSpPr>
          <p:cNvPr id="89" name="椭圆 88"/>
          <p:cNvSpPr/>
          <p:nvPr/>
        </p:nvSpPr>
        <p:spPr>
          <a:xfrm>
            <a:off x="7040057" y="4202491"/>
            <a:ext cx="633957" cy="6340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7903277" y="4217309"/>
            <a:ext cx="1477303" cy="528722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4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括线问题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Rot by="21600000">
                                      <p:cBhvr>
                                        <p:cTn id="51" dur="4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Rot by="-21600000">
                                      <p:cBhvr>
                                        <p:cTn id="53" dur="3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Rot by="-21600000">
                                      <p:cBhvr>
                                        <p:cTn id="55" dur="4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Rot by="-21600000">
                                      <p:cBhvr>
                                        <p:cTn id="57" dur="4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Rot by="-21600000">
                                      <p:cBhvr>
                                        <p:cTn id="59" dur="3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Rot by="21600000">
                                      <p:cBhvr>
                                        <p:cTn id="61" dur="4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Rot by="-21600000">
                                      <p:cBhvr>
                                        <p:cTn id="63" dur="4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Rot by="21600000">
                                      <p:cBhvr>
                                        <p:cTn id="65" dur="4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6" presetClass="entr" presetSubtype="42" fill="hold" grpId="0" nodeType="withEffect">
                                  <p:stCondLst>
                                    <p:cond delay="166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6" presetClass="path" presetSubtype="0" accel="50000" decel="5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23403 0.27809 L 3.33333E-6 -4.07407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1392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6" presetClass="path" presetSubtype="0" accel="50000" decel="50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26562 0.13766 L -2.77778E-6 -8.64198E-7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688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6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27483 -0.00062 L 3.33333E-6 3.82716E-6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3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6" presetClass="path" presetSubtype="0" accel="50000" decel="5000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2651 -0.14506 L -4.44444E-6 -6.17284E-7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7" y="725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82" grpId="0" animBg="1"/>
      <p:bldP spid="83" grpId="0" animBg="1"/>
      <p:bldP spid="83" grpId="1" animBg="1"/>
      <p:bldP spid="84" grpId="0"/>
      <p:bldP spid="85" grpId="0" animBg="1"/>
      <p:bldP spid="85" grpId="1" animBg="1"/>
      <p:bldP spid="86" grpId="0"/>
      <p:bldP spid="87" grpId="0" animBg="1"/>
      <p:bldP spid="87" grpId="1" animBg="1"/>
      <p:bldP spid="88" grpId="0"/>
      <p:bldP spid="89" grpId="0" animBg="1"/>
      <p:bldP spid="89" grpId="1" animBg="1"/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sz="2665" b="0" u="sng"/>
              <a:t>小学数学课堂生成性学习资源</a:t>
            </a:r>
            <a:r>
              <a:rPr lang="zh-CN" altLang="zh-CN" sz="2665" b="0" u="sng">
                <a:solidFill>
                  <a:srgbClr val="FF0000"/>
                </a:solidFill>
              </a:rPr>
              <a:t>（基于一节课的生成性学习资源的捕捉、利用）</a:t>
            </a:r>
          </a:p>
        </p:txBody>
      </p:sp>
      <p:pic>
        <p:nvPicPr>
          <p:cNvPr id="3" name="图片 2" descr="IMG_20201207_115819"/>
          <p:cNvPicPr>
            <a:picLocks noChangeAspect="1"/>
          </p:cNvPicPr>
          <p:nvPr/>
        </p:nvPicPr>
        <p:blipFill>
          <a:blip r:embed="rId2"/>
          <a:srcRect l="1253" t="17801" b="36089"/>
          <a:stretch>
            <a:fillRect/>
          </a:stretch>
        </p:blipFill>
        <p:spPr>
          <a:xfrm rot="10800000">
            <a:off x="1049655" y="1569085"/>
            <a:ext cx="6007100" cy="2103755"/>
          </a:xfrm>
          <a:prstGeom prst="rect">
            <a:avLst/>
          </a:prstGeom>
        </p:spPr>
      </p:pic>
      <p:pic>
        <p:nvPicPr>
          <p:cNvPr id="4" name="图片 3" descr="IMG_20201207_115938"/>
          <p:cNvPicPr>
            <a:picLocks noChangeAspect="1"/>
          </p:cNvPicPr>
          <p:nvPr/>
        </p:nvPicPr>
        <p:blipFill>
          <a:blip r:embed="rId3"/>
          <a:srcRect l="3643" t="41792" r="321" b="20269"/>
          <a:stretch>
            <a:fillRect/>
          </a:stretch>
        </p:blipFill>
        <p:spPr>
          <a:xfrm>
            <a:off x="1082675" y="4051300"/>
            <a:ext cx="6007735" cy="177990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512F2AD-5302-4F4D-844D-92AFDE5F4A05}"/>
              </a:ext>
            </a:extLst>
          </p:cNvPr>
          <p:cNvSpPr txBox="1"/>
          <p:nvPr/>
        </p:nvSpPr>
        <p:spPr>
          <a:xfrm>
            <a:off x="7620000" y="1447780"/>
            <a:ext cx="3390900" cy="31085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【</a:t>
            </a:r>
            <a:r>
              <a:rPr lang="zh-CN" altLang="en-US" sz="2800" b="1" dirty="0"/>
              <a:t>看图列式</a:t>
            </a:r>
            <a:r>
              <a:rPr lang="en-US" altLang="zh-CN" sz="2800" b="1" dirty="0"/>
              <a:t>】</a:t>
            </a:r>
          </a:p>
          <a:p>
            <a:br>
              <a:rPr lang="en-US" altLang="zh-CN" sz="2800" dirty="0"/>
            </a:br>
            <a:r>
              <a:rPr lang="en-US" altLang="zh-CN" sz="2800" dirty="0"/>
              <a:t>①</a:t>
            </a:r>
            <a:r>
              <a:rPr lang="zh-CN" altLang="en-US" sz="2800" dirty="0"/>
              <a:t>说图意；</a:t>
            </a:r>
            <a:endParaRPr lang="en-US" altLang="zh-CN" sz="2800" dirty="0"/>
          </a:p>
          <a:p>
            <a:br>
              <a:rPr lang="zh-CN" altLang="en-US" sz="2800" dirty="0"/>
            </a:br>
            <a:r>
              <a:rPr lang="zh-CN" altLang="en-US" sz="2800" dirty="0"/>
              <a:t>②收集信息；</a:t>
            </a:r>
            <a:endParaRPr lang="en-US" altLang="zh-CN" sz="2800" dirty="0"/>
          </a:p>
          <a:p>
            <a:br>
              <a:rPr lang="zh-CN" altLang="en-US" sz="2800" dirty="0"/>
            </a:br>
            <a:r>
              <a:rPr lang="zh-CN" altLang="en-US" sz="2800" dirty="0"/>
              <a:t>③怎样列式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EE6F13-A100-49F2-8D2A-A928EFFF3522}"/>
              </a:ext>
            </a:extLst>
          </p:cNvPr>
          <p:cNvSpPr/>
          <p:nvPr/>
        </p:nvSpPr>
        <p:spPr>
          <a:xfrm>
            <a:off x="8092470" y="4964367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cap="none" spc="0" dirty="0">
                <a:ln/>
                <a:solidFill>
                  <a:schemeClr val="accent4"/>
                </a:solidFill>
                <a:effectLst/>
              </a:rPr>
              <a:t>单位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sz="2665" b="0" u="sng"/>
              <a:t>小学数学课堂生成性学习资源</a:t>
            </a:r>
            <a:r>
              <a:rPr lang="zh-CN" altLang="zh-CN" sz="2665" b="0" u="sng">
                <a:solidFill>
                  <a:srgbClr val="FF0000"/>
                </a:solidFill>
              </a:rPr>
              <a:t>（基于一节课的生成性学习资源的捕捉、利用）</a:t>
            </a:r>
          </a:p>
        </p:txBody>
      </p:sp>
      <p:pic>
        <p:nvPicPr>
          <p:cNvPr id="3" name="图片 2" descr="IMG_20201207_115819"/>
          <p:cNvPicPr>
            <a:picLocks noChangeAspect="1"/>
          </p:cNvPicPr>
          <p:nvPr/>
        </p:nvPicPr>
        <p:blipFill>
          <a:blip r:embed="rId2"/>
          <a:srcRect l="1253" t="17801" b="36089"/>
          <a:stretch>
            <a:fillRect/>
          </a:stretch>
        </p:blipFill>
        <p:spPr>
          <a:xfrm rot="10800000">
            <a:off x="444818" y="1923414"/>
            <a:ext cx="6007100" cy="2103755"/>
          </a:xfrm>
          <a:prstGeom prst="rect">
            <a:avLst/>
          </a:prstGeom>
        </p:spPr>
      </p:pic>
      <p:pic>
        <p:nvPicPr>
          <p:cNvPr id="4" name="图片 3" descr="IMG_20201217_145327"/>
          <p:cNvPicPr>
            <a:picLocks noChangeAspect="1"/>
          </p:cNvPicPr>
          <p:nvPr/>
        </p:nvPicPr>
        <p:blipFill>
          <a:blip r:embed="rId3"/>
          <a:srcRect l="27601" t="4009" r="28923" b="5802"/>
          <a:stretch>
            <a:fillRect/>
          </a:stretch>
        </p:blipFill>
        <p:spPr>
          <a:xfrm rot="16200000">
            <a:off x="2305685" y="2008505"/>
            <a:ext cx="2285365" cy="6322695"/>
          </a:xfrm>
          <a:prstGeom prst="rect">
            <a:avLst/>
          </a:prstGeom>
        </p:spPr>
      </p:pic>
      <p:pic>
        <p:nvPicPr>
          <p:cNvPr id="5" name="图片 4" descr="IMG_20201217_075255"/>
          <p:cNvPicPr>
            <a:picLocks noChangeAspect="1"/>
          </p:cNvPicPr>
          <p:nvPr/>
        </p:nvPicPr>
        <p:blipFill>
          <a:blip r:embed="rId4"/>
          <a:srcRect l="7835" t="18535" r="2159" b="53064"/>
          <a:stretch>
            <a:fillRect/>
          </a:stretch>
        </p:blipFill>
        <p:spPr>
          <a:xfrm>
            <a:off x="6278880" y="1104266"/>
            <a:ext cx="5913120" cy="16541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1C7EDB8-DB7F-445D-8EBD-4A1DA4DFAF6A}"/>
              </a:ext>
            </a:extLst>
          </p:cNvPr>
          <p:cNvSpPr txBox="1"/>
          <p:nvPr/>
        </p:nvSpPr>
        <p:spPr>
          <a:xfrm>
            <a:off x="6451918" y="3124200"/>
            <a:ext cx="5913119" cy="34163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【</a:t>
            </a:r>
            <a:r>
              <a:rPr lang="zh-CN" altLang="en-US" sz="2400" dirty="0"/>
              <a:t>看图列式</a:t>
            </a:r>
            <a:r>
              <a:rPr lang="en-US" altLang="zh-CN" sz="2400" dirty="0"/>
              <a:t>】</a:t>
            </a:r>
            <a:br>
              <a:rPr lang="en-US" altLang="zh-CN" sz="2400" dirty="0"/>
            </a:br>
            <a:r>
              <a:rPr lang="en-US" altLang="zh-CN" sz="2400" dirty="0"/>
              <a:t>①</a:t>
            </a:r>
            <a:r>
              <a:rPr lang="zh-CN" altLang="en-US" sz="2400" dirty="0"/>
              <a:t>交流收集、整理信息</a:t>
            </a:r>
            <a:endParaRPr lang="en-US" altLang="zh-CN" sz="2400" dirty="0"/>
          </a:p>
          <a:p>
            <a:br>
              <a:rPr lang="zh-CN" altLang="en-US" sz="2400" dirty="0"/>
            </a:br>
            <a:r>
              <a:rPr lang="zh-CN" altLang="en-US" sz="2400" dirty="0"/>
              <a:t>②探索算法</a:t>
            </a:r>
            <a:endParaRPr lang="en-US" altLang="zh-CN" sz="2400" dirty="0"/>
          </a:p>
          <a:p>
            <a:br>
              <a:rPr lang="zh-CN" altLang="en-US" sz="2400" dirty="0"/>
            </a:br>
            <a:r>
              <a:rPr lang="zh-CN" altLang="en-US" sz="2400" dirty="0"/>
              <a:t>③优化算法</a:t>
            </a:r>
            <a:endParaRPr lang="en-US" altLang="zh-CN" sz="2400" dirty="0"/>
          </a:p>
          <a:p>
            <a:br>
              <a:rPr lang="zh-CN" altLang="en-US" sz="2400" dirty="0"/>
            </a:br>
            <a:r>
              <a:rPr lang="zh-CN" altLang="en-US" sz="2400" dirty="0">
                <a:solidFill>
                  <a:srgbClr val="FF0000"/>
                </a:solidFill>
              </a:rPr>
              <a:t>既要交流收集、整理信息的过程、也要交流解题时的思考过程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sz="2665" b="0" u="sng"/>
              <a:t>小学数学课堂生成性学习资源</a:t>
            </a:r>
            <a:r>
              <a:rPr lang="zh-CN" altLang="zh-CN" sz="2665" b="0" u="sng">
                <a:solidFill>
                  <a:srgbClr val="FF0000"/>
                </a:solidFill>
              </a:rPr>
              <a:t>（基于一节课的生成性学习资源的捕捉、利用）</a:t>
            </a:r>
          </a:p>
        </p:txBody>
      </p:sp>
      <p:pic>
        <p:nvPicPr>
          <p:cNvPr id="3" name="图片 2" descr="IMG_20201217_073855"/>
          <p:cNvPicPr>
            <a:picLocks noChangeAspect="1"/>
          </p:cNvPicPr>
          <p:nvPr/>
        </p:nvPicPr>
        <p:blipFill>
          <a:blip r:embed="rId2"/>
          <a:srcRect l="59865" t="7835" r="21936" b="840"/>
          <a:stretch>
            <a:fillRect/>
          </a:stretch>
        </p:blipFill>
        <p:spPr>
          <a:xfrm rot="16200000">
            <a:off x="4738369" y="-821690"/>
            <a:ext cx="1339850" cy="8964930"/>
          </a:xfrm>
          <a:prstGeom prst="rect">
            <a:avLst/>
          </a:prstGeom>
        </p:spPr>
      </p:pic>
      <p:pic>
        <p:nvPicPr>
          <p:cNvPr id="4" name="图片 3" descr="IMG_20201217_082736"/>
          <p:cNvPicPr>
            <a:picLocks noChangeAspect="1"/>
          </p:cNvPicPr>
          <p:nvPr/>
        </p:nvPicPr>
        <p:blipFill>
          <a:blip r:embed="rId3"/>
          <a:srcRect l="43620" t="9400" r="39731" b="1496"/>
          <a:stretch>
            <a:fillRect/>
          </a:stretch>
        </p:blipFill>
        <p:spPr>
          <a:xfrm rot="16200000">
            <a:off x="4779008" y="-2457418"/>
            <a:ext cx="1256030" cy="89623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C2AE360-4F65-4537-B0EC-70F5D3B047CD}"/>
              </a:ext>
            </a:extLst>
          </p:cNvPr>
          <p:cNvSpPr txBox="1"/>
          <p:nvPr/>
        </p:nvSpPr>
        <p:spPr>
          <a:xfrm>
            <a:off x="1511300" y="4907469"/>
            <a:ext cx="8166100" cy="1384995"/>
          </a:xfrm>
          <a:prstGeom prst="rect">
            <a:avLst/>
          </a:prstGeom>
          <a:solidFill>
            <a:srgbClr val="FFFF00"/>
          </a:solidFill>
          <a:ln>
            <a:solidFill>
              <a:srgbClr val="B85F9C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错因：</a:t>
            </a:r>
            <a:endParaRPr lang="en-US" altLang="zh-CN" sz="2800" dirty="0"/>
          </a:p>
          <a:p>
            <a:r>
              <a:rPr lang="zh-CN" altLang="en-US" sz="2800" dirty="0"/>
              <a:t>加法算式的组成，包括“</a:t>
            </a:r>
            <a:r>
              <a:rPr lang="en-US" altLang="zh-CN" sz="2800" dirty="0"/>
              <a:t>=</a:t>
            </a:r>
            <a:r>
              <a:rPr lang="zh-CN" altLang="en-US" sz="2800" dirty="0"/>
              <a:t>”和得数</a:t>
            </a:r>
            <a:endParaRPr lang="en-US" altLang="zh-CN" sz="2800" dirty="0"/>
          </a:p>
          <a:p>
            <a:r>
              <a:rPr lang="zh-CN" altLang="en-US" sz="2800" dirty="0"/>
              <a:t>“关于</a:t>
            </a:r>
            <a:r>
              <a:rPr lang="en-US" altLang="zh-CN" sz="2800" dirty="0"/>
              <a:t>15</a:t>
            </a:r>
            <a:r>
              <a:rPr lang="zh-CN" altLang="en-US" sz="2800" dirty="0"/>
              <a:t>的加法算式”与“得数是</a:t>
            </a:r>
            <a:r>
              <a:rPr lang="en-US" altLang="zh-CN" sz="2800" dirty="0"/>
              <a:t>15</a:t>
            </a:r>
            <a:r>
              <a:rPr lang="zh-CN" altLang="en-US" sz="2800" dirty="0"/>
              <a:t>的加法算式”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sz="2665" b="0" u="sng"/>
              <a:t>小学数学课堂生成性学习资源</a:t>
            </a:r>
            <a:r>
              <a:rPr lang="zh-CN" altLang="zh-CN" sz="2665" b="0" u="sng">
                <a:solidFill>
                  <a:srgbClr val="FF0000"/>
                </a:solidFill>
              </a:rPr>
              <a:t>（基于一节课的生成性学习资源的捕捉、利用）</a:t>
            </a:r>
          </a:p>
        </p:txBody>
      </p:sp>
      <p:pic>
        <p:nvPicPr>
          <p:cNvPr id="4" name="图片 3" descr="IMG_20201217_074843"/>
          <p:cNvPicPr>
            <a:picLocks noChangeAspect="1"/>
          </p:cNvPicPr>
          <p:nvPr/>
        </p:nvPicPr>
        <p:blipFill>
          <a:blip r:embed="rId2"/>
          <a:srcRect l="-316" t="13375" r="4880" b="41094"/>
          <a:stretch>
            <a:fillRect/>
          </a:stretch>
        </p:blipFill>
        <p:spPr>
          <a:xfrm rot="10800000">
            <a:off x="660399" y="1007471"/>
            <a:ext cx="6767195" cy="2421529"/>
          </a:xfrm>
          <a:prstGeom prst="rect">
            <a:avLst/>
          </a:prstGeom>
        </p:spPr>
      </p:pic>
      <p:pic>
        <p:nvPicPr>
          <p:cNvPr id="5" name="图片 4" descr="IMG_20201217_074933"/>
          <p:cNvPicPr>
            <a:picLocks noChangeAspect="1"/>
          </p:cNvPicPr>
          <p:nvPr/>
        </p:nvPicPr>
        <p:blipFill>
          <a:blip r:embed="rId3"/>
          <a:srcRect l="2904" t="15732" r="16648" b="48182"/>
          <a:stretch>
            <a:fillRect/>
          </a:stretch>
        </p:blipFill>
        <p:spPr>
          <a:xfrm rot="10800000">
            <a:off x="660397" y="3578313"/>
            <a:ext cx="6754105" cy="22722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2DB8D4D-45C1-4E46-BA45-B32C3A8AAC9C}"/>
              </a:ext>
            </a:extLst>
          </p:cNvPr>
          <p:cNvSpPr txBox="1"/>
          <p:nvPr/>
        </p:nvSpPr>
        <p:spPr>
          <a:xfrm>
            <a:off x="7599543" y="2641422"/>
            <a:ext cx="4241800" cy="26776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【</a:t>
            </a:r>
            <a:r>
              <a:rPr lang="zh-CN" altLang="en-US" sz="2800" dirty="0"/>
              <a:t>找规律</a:t>
            </a:r>
            <a:r>
              <a:rPr lang="en-US" altLang="zh-CN" sz="2800" dirty="0"/>
              <a:t>】</a:t>
            </a:r>
            <a:br>
              <a:rPr lang="en-US" altLang="zh-CN" sz="2800" dirty="0"/>
            </a:br>
            <a:r>
              <a:rPr lang="en-US" altLang="zh-CN" sz="2800" dirty="0"/>
              <a:t>①</a:t>
            </a:r>
            <a:r>
              <a:rPr lang="zh-CN" altLang="en-US" sz="2800" dirty="0"/>
              <a:t>先让学生算出每道题的得数</a:t>
            </a:r>
            <a:br>
              <a:rPr lang="zh-CN" altLang="en-US" sz="2800" dirty="0"/>
            </a:br>
            <a:r>
              <a:rPr lang="zh-CN" altLang="en-US" sz="2800" dirty="0"/>
              <a:t>②说说它们的计算过程有什么相同的地方，每题的得数又是怎样依次变化的。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sz="2665" b="0" u="sng"/>
              <a:t>小学数学课堂生成性学习资源</a:t>
            </a:r>
            <a:r>
              <a:rPr lang="zh-CN" altLang="zh-CN" sz="2665" b="0" u="sng">
                <a:solidFill>
                  <a:srgbClr val="FF0000"/>
                </a:solidFill>
              </a:rPr>
              <a:t>（基于一节课的生成性学习资源的捕捉、利用）</a:t>
            </a:r>
          </a:p>
        </p:txBody>
      </p:sp>
      <p:pic>
        <p:nvPicPr>
          <p:cNvPr id="3" name="图片 2" descr="IMG_20201215_160921"/>
          <p:cNvPicPr>
            <a:picLocks noChangeAspect="1"/>
          </p:cNvPicPr>
          <p:nvPr/>
        </p:nvPicPr>
        <p:blipFill>
          <a:blip r:embed="rId2"/>
          <a:srcRect l="64040" t="4457" r="15791" b="-63"/>
          <a:stretch>
            <a:fillRect/>
          </a:stretch>
        </p:blipFill>
        <p:spPr>
          <a:xfrm rot="16200000">
            <a:off x="5616575" y="-2437130"/>
            <a:ext cx="1521460" cy="96164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DDD00D3-4C94-445C-9D40-513576BE37CC}"/>
              </a:ext>
            </a:extLst>
          </p:cNvPr>
          <p:cNvSpPr txBox="1"/>
          <p:nvPr/>
        </p:nvSpPr>
        <p:spPr>
          <a:xfrm>
            <a:off x="1092199" y="3556000"/>
            <a:ext cx="10093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这题是教材第</a:t>
            </a:r>
            <a:r>
              <a:rPr lang="en-US" altLang="zh-CN" sz="2400" dirty="0"/>
              <a:t>71</a:t>
            </a:r>
            <a:r>
              <a:rPr lang="zh-CN" altLang="en-US" sz="2400" dirty="0"/>
              <a:t>页思考题的变式，体现数学与生活息息相关，数学来源于生活。因此，引导学生</a:t>
            </a:r>
            <a:r>
              <a:rPr lang="zh-CN" altLang="en-US" sz="2400" dirty="0">
                <a:solidFill>
                  <a:srgbClr val="FF0000"/>
                </a:solidFill>
              </a:rPr>
              <a:t>结合生活经验</a:t>
            </a:r>
            <a:r>
              <a:rPr lang="zh-CN" altLang="en-US" sz="2400" dirty="0"/>
              <a:t>思考：与每个人都合照一次相，一共照了</a:t>
            </a:r>
            <a:r>
              <a:rPr lang="en-US" altLang="zh-CN" sz="2400" dirty="0"/>
              <a:t>9</a:t>
            </a:r>
            <a:r>
              <a:rPr lang="zh-CN" altLang="en-US" sz="2400" dirty="0"/>
              <a:t>次，说明小组里除了小红外还有</a:t>
            </a:r>
            <a:r>
              <a:rPr lang="en-US" altLang="zh-CN" sz="2400" dirty="0"/>
              <a:t>9</a:t>
            </a:r>
            <a:r>
              <a:rPr lang="zh-CN" altLang="en-US" sz="2400" dirty="0"/>
              <a:t>人，再加上小红</a:t>
            </a:r>
            <a:r>
              <a:rPr lang="en-US" altLang="zh-CN" sz="2400" dirty="0"/>
              <a:t>1</a:t>
            </a:r>
            <a:r>
              <a:rPr lang="zh-CN" altLang="en-US" sz="2400" dirty="0"/>
              <a:t>人就是小组里一共的人数。算式是</a:t>
            </a:r>
            <a:r>
              <a:rPr lang="en-US" altLang="zh-CN" sz="2400" dirty="0"/>
              <a:t>9+1=10</a:t>
            </a:r>
            <a:r>
              <a:rPr lang="zh-CN" altLang="en-US" sz="2400" dirty="0"/>
              <a:t>。</a:t>
            </a:r>
            <a:br>
              <a:rPr lang="zh-CN" altLang="en-US" sz="2400" dirty="0"/>
            </a:br>
            <a:r>
              <a:rPr lang="zh-CN" altLang="en-US" sz="2400" dirty="0"/>
              <a:t>变式中，一共照了</a:t>
            </a:r>
            <a:r>
              <a:rPr lang="en-US" altLang="zh-CN" sz="2400" dirty="0"/>
              <a:t>8</a:t>
            </a:r>
            <a:r>
              <a:rPr lang="zh-CN" altLang="en-US" sz="2400" dirty="0"/>
              <a:t>次，说明小组里除了小红外还有</a:t>
            </a:r>
            <a:r>
              <a:rPr lang="en-US" altLang="zh-CN" sz="2400" dirty="0"/>
              <a:t>8</a:t>
            </a:r>
            <a:r>
              <a:rPr lang="zh-CN" altLang="en-US" sz="2400" dirty="0"/>
              <a:t>人，再加上小红</a:t>
            </a:r>
            <a:r>
              <a:rPr lang="en-US" altLang="zh-CN" sz="2400" dirty="0"/>
              <a:t>1</a:t>
            </a:r>
            <a:r>
              <a:rPr lang="zh-CN" altLang="en-US" sz="2400" dirty="0"/>
              <a:t>人就是小组里一共的人数。算式是</a:t>
            </a:r>
            <a:r>
              <a:rPr lang="en-US" altLang="zh-CN" sz="2400" dirty="0"/>
              <a:t>8+1=9</a:t>
            </a:r>
            <a:r>
              <a:rPr lang="zh-CN" altLang="en-US" sz="2400" dirty="0"/>
              <a:t>。</a:t>
            </a:r>
            <a:r>
              <a:rPr lang="zh-CN" altLang="en-US" sz="2400" dirty="0">
                <a:solidFill>
                  <a:srgbClr val="FF0000"/>
                </a:solidFill>
              </a:rPr>
              <a:t>这两个算式中的“</a:t>
            </a:r>
            <a:r>
              <a:rPr lang="en-US" altLang="zh-CN" sz="2400" dirty="0">
                <a:solidFill>
                  <a:srgbClr val="FF0000"/>
                </a:solidFill>
              </a:rPr>
              <a:t>1”</a:t>
            </a:r>
            <a:r>
              <a:rPr lang="zh-CN" altLang="en-US" sz="2400" dirty="0">
                <a:solidFill>
                  <a:srgbClr val="FF0000"/>
                </a:solidFill>
              </a:rPr>
              <a:t>都表示小红</a:t>
            </a:r>
            <a:r>
              <a:rPr lang="zh-CN" altLang="en-US" sz="2400" dirty="0"/>
              <a:t>。</a:t>
            </a:r>
            <a:br>
              <a:rPr lang="zh-CN" altLang="en-US" sz="2400" dirty="0"/>
            </a:br>
            <a:r>
              <a:rPr lang="zh-CN" altLang="en-US" sz="2400" dirty="0"/>
              <a:t>在请教了同级组老师后，我还在讲解过程中请出</a:t>
            </a:r>
            <a:r>
              <a:rPr lang="en-US" altLang="zh-CN" sz="2400" dirty="0"/>
              <a:t>9</a:t>
            </a:r>
            <a:r>
              <a:rPr lang="zh-CN" altLang="en-US" sz="2400" dirty="0"/>
              <a:t>位男生、</a:t>
            </a:r>
            <a:r>
              <a:rPr lang="en-US" altLang="zh-CN" sz="2400" dirty="0"/>
              <a:t>8</a:t>
            </a:r>
            <a:r>
              <a:rPr lang="zh-CN" altLang="en-US" sz="2400" dirty="0"/>
              <a:t>位女生分别进行</a:t>
            </a:r>
            <a:r>
              <a:rPr lang="zh-CN" altLang="en-US" sz="2400" dirty="0">
                <a:solidFill>
                  <a:srgbClr val="FF0000"/>
                </a:solidFill>
              </a:rPr>
              <a:t>情景演示</a:t>
            </a:r>
            <a:r>
              <a:rPr lang="zh-CN" altLang="en-US" sz="2400" dirty="0"/>
              <a:t>，使得学生对这题的理解更加深刻。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sz="2665" b="0" u="sng"/>
              <a:t>小学数学课堂生成性学习资源</a:t>
            </a:r>
            <a:r>
              <a:rPr lang="zh-CN" altLang="zh-CN" sz="2665" b="0" u="sng">
                <a:solidFill>
                  <a:srgbClr val="FF0000"/>
                </a:solidFill>
              </a:rPr>
              <a:t>（基于一节课的生成性学习资源的捕捉、利用）</a:t>
            </a:r>
          </a:p>
        </p:txBody>
      </p:sp>
      <p:pic>
        <p:nvPicPr>
          <p:cNvPr id="3" name="图片 2" descr="IMG_20201207_1155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29432" t="1375" r="33266" b="-593"/>
          <a:stretch>
            <a:fillRect/>
          </a:stretch>
        </p:blipFill>
        <p:spPr>
          <a:xfrm rot="16200000">
            <a:off x="3470910" y="-444500"/>
            <a:ext cx="1763395" cy="625348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FC69720-10B8-4441-A1F8-C72328BDB130}"/>
              </a:ext>
            </a:extLst>
          </p:cNvPr>
          <p:cNvSpPr txBox="1"/>
          <p:nvPr/>
        </p:nvSpPr>
        <p:spPr>
          <a:xfrm>
            <a:off x="1130300" y="3968582"/>
            <a:ext cx="7315200" cy="22467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【</a:t>
            </a:r>
            <a:r>
              <a:rPr lang="zh-CN" altLang="en-US" sz="2800" dirty="0"/>
              <a:t>括线问题</a:t>
            </a:r>
            <a:r>
              <a:rPr lang="en-US" altLang="zh-CN" sz="2800" dirty="0"/>
              <a:t>】</a:t>
            </a:r>
            <a:br>
              <a:rPr lang="en-US" altLang="zh-CN" sz="2800" dirty="0"/>
            </a:br>
            <a:r>
              <a:rPr lang="en-US" altLang="zh-CN" sz="2800" dirty="0"/>
              <a:t>①</a:t>
            </a:r>
            <a:r>
              <a:rPr lang="zh-CN" altLang="en-US" sz="2800" dirty="0"/>
              <a:t>先根据场景图说说知道了什么，要求什么，然后列式计算。</a:t>
            </a:r>
            <a:br>
              <a:rPr lang="zh-CN" altLang="en-US" sz="2800" dirty="0"/>
            </a:br>
            <a:r>
              <a:rPr lang="zh-CN" altLang="en-US" sz="2800" dirty="0"/>
              <a:t>②说说为什么用加法或者减法计算，促进学生初步掌握解决简单加、减法实际问题的思路。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38881B6-C785-4F58-9AE2-7E4405131144}"/>
              </a:ext>
            </a:extLst>
          </p:cNvPr>
          <p:cNvSpPr txBox="1"/>
          <p:nvPr/>
        </p:nvSpPr>
        <p:spPr>
          <a:xfrm>
            <a:off x="8445500" y="3954751"/>
            <a:ext cx="35179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B85F9C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错因：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800" dirty="0"/>
              <a:t>图意理解不清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800" dirty="0"/>
              <a:t>数数，数不清楚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304764" y="3009531"/>
            <a:ext cx="7655634" cy="67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dist"/>
            <a:r>
              <a:rPr lang="zh-CN" altLang="en-US" sz="3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感谢您的聆听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840,&quot;width&quot;:11880}"/>
</p:tagLst>
</file>

<file path=ppt/theme/theme1.xml><?xml version="1.0" encoding="utf-8"?>
<a:theme xmlns:a="http://schemas.openxmlformats.org/drawingml/2006/main" name="Office 主题">
  <a:themeElements>
    <a:clrScheme name="自定义 690">
      <a:dk1>
        <a:sysClr val="windowText" lastClr="000000"/>
      </a:dk1>
      <a:lt1>
        <a:sysClr val="window" lastClr="FFFFFF"/>
      </a:lt1>
      <a:dk2>
        <a:srgbClr val="6BB177"/>
      </a:dk2>
      <a:lt2>
        <a:srgbClr val="B85F9C"/>
      </a:lt2>
      <a:accent1>
        <a:srgbClr val="B85F9C"/>
      </a:accent1>
      <a:accent2>
        <a:srgbClr val="EA91B1"/>
      </a:accent2>
      <a:accent3>
        <a:srgbClr val="6BB177"/>
      </a:accent3>
      <a:accent4>
        <a:srgbClr val="B85F9C"/>
      </a:accent4>
      <a:accent5>
        <a:srgbClr val="EA91B1"/>
      </a:accent5>
      <a:accent6>
        <a:srgbClr val="6BB17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商务多彩蓝粉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375E"/>
      </a:accent1>
      <a:accent2>
        <a:srgbClr val="FF5215"/>
      </a:accent2>
      <a:accent3>
        <a:srgbClr val="31859C"/>
      </a:accent3>
      <a:accent4>
        <a:srgbClr val="FF8860"/>
      </a:accent4>
      <a:accent5>
        <a:srgbClr val="262626"/>
      </a:accent5>
      <a:accent6>
        <a:srgbClr val="31859C"/>
      </a:accent6>
      <a:hlink>
        <a:srgbClr val="0000FF"/>
      </a:hlink>
      <a:folHlink>
        <a:srgbClr val="800080"/>
      </a:folHlink>
    </a:clrScheme>
    <a:fontScheme name="Custom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540</Words>
  <Application>Microsoft Office PowerPoint</Application>
  <PresentationFormat>宽屏</PresentationFormat>
  <Paragraphs>40</Paragraphs>
  <Slides>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5" baseType="lpstr">
      <vt:lpstr>微软雅黑</vt:lpstr>
      <vt:lpstr>Arial</vt:lpstr>
      <vt:lpstr>Arial Black</vt:lpstr>
      <vt:lpstr>Calibri</vt:lpstr>
      <vt:lpstr>Office 主题</vt:lpstr>
      <vt:lpstr>Custom Design</vt:lpstr>
      <vt:lpstr>PowerPoint 演示文稿</vt:lpstr>
      <vt:lpstr>PowerPoint 演示文稿</vt:lpstr>
      <vt:lpstr>小学数学课堂生成性学习资源（基于一节课的生成性学习资源的捕捉、利用）</vt:lpstr>
      <vt:lpstr>小学数学课堂生成性学习资源（基于一节课的生成性学习资源的捕捉、利用）</vt:lpstr>
      <vt:lpstr>小学数学课堂生成性学习资源（基于一节课的生成性学习资源的捕捉、利用）</vt:lpstr>
      <vt:lpstr>小学数学课堂生成性学习资源（基于一节课的生成性学习资源的捕捉、利用）</vt:lpstr>
      <vt:lpstr>小学数学课堂生成性学习资源（基于一节课的生成性学习资源的捕捉、利用）</vt:lpstr>
      <vt:lpstr>小学数学课堂生成性学习资源（基于一节课的生成性学习资源的捕捉、利用）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3014026079@qq.com</cp:lastModifiedBy>
  <cp:revision>35</cp:revision>
  <dcterms:created xsi:type="dcterms:W3CDTF">2015-05-05T08:02:00Z</dcterms:created>
  <dcterms:modified xsi:type="dcterms:W3CDTF">2021-01-30T07:39:23Z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