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7" r:id="rId6"/>
    <p:sldId id="258" r:id="rId7"/>
    <p:sldId id="264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9" r:id="rId16"/>
    <p:sldId id="310" r:id="rId17"/>
    <p:sldId id="311" r:id="rId18"/>
    <p:sldId id="312" r:id="rId19"/>
    <p:sldId id="280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E5EB"/>
    <a:srgbClr val="008E8F"/>
    <a:srgbClr val="ED242E"/>
    <a:srgbClr val="008D8E"/>
    <a:srgbClr val="B7E4EA"/>
    <a:srgbClr val="05CB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3770" autoAdjust="0"/>
  </p:normalViewPr>
  <p:slideViewPr>
    <p:cSldViewPr snapToGrid="0" showGuides="1">
      <p:cViewPr varScale="1">
        <p:scale>
          <a:sx n="58" d="100"/>
          <a:sy n="58" d="100"/>
        </p:scale>
        <p:origin x="-96" y="-1578"/>
      </p:cViewPr>
      <p:guideLst>
        <p:guide orient="horz" pos="21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0B9E2-628C-468E-BB76-328CAD2B7A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76238-C91A-4E21-B728-DD80DDF347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549871" y="644400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549871" y="644400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35C28-20D8-4C04-AB2B-AF3222ABFD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490C-9246-40B9-8182-9316C090FC0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25.png"/><Relationship Id="rId7" Type="http://schemas.openxmlformats.org/officeDocument/2006/relationships/tags" Target="../tags/tag1.xml"/><Relationship Id="rId6" Type="http://schemas.microsoft.com/office/2007/relationships/media" Target="../media/media1.wmv"/><Relationship Id="rId5" Type="http://schemas.openxmlformats.org/officeDocument/2006/relationships/video" Target="../media/media1.wmv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56497" y="893260"/>
            <a:ext cx="2306320" cy="18440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zh-CN" sz="138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九</a:t>
            </a:r>
            <a:endParaRPr lang="zh-CN" altLang="zh-CN" sz="138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49760" y="3032858"/>
            <a:ext cx="1659890" cy="25298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9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分享</a:t>
            </a:r>
            <a:endParaRPr lang="zh-CN" altLang="en-US" sz="96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00776" y="2556998"/>
            <a:ext cx="1954381" cy="15670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15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月</a:t>
            </a:r>
            <a:endParaRPr lang="zh-CN" altLang="en-US" sz="115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3455157" y="2428538"/>
            <a:ext cx="1323496" cy="1000462"/>
          </a:xfrm>
          <a:prstGeom prst="line">
            <a:avLst/>
          </a:prstGeom>
          <a:ln>
            <a:solidFill>
              <a:srgbClr val="008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3447126" y="2582841"/>
            <a:ext cx="1323496" cy="1000462"/>
          </a:xfrm>
          <a:prstGeom prst="line">
            <a:avLst/>
          </a:prstGeom>
          <a:ln>
            <a:solidFill>
              <a:srgbClr val="008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3455157" y="5246555"/>
            <a:ext cx="653717" cy="49416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5646586" y="3773540"/>
            <a:ext cx="653717" cy="49416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5257814" y="4819570"/>
            <a:ext cx="653717" cy="49416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287584" y="4076237"/>
            <a:ext cx="428625" cy="16789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600" spc="300" dirty="0">
                <a:solidFill>
                  <a:schemeClr val="bg2">
                    <a:lumMod val="50000"/>
                  </a:schemeClr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汇报人 刘孝玲</a:t>
            </a:r>
            <a:endParaRPr lang="en-US" sz="1600" spc="300" dirty="0">
              <a:solidFill>
                <a:schemeClr val="bg2">
                  <a:lumMod val="50000"/>
                </a:schemeClr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7050" y="400050"/>
            <a:ext cx="11158537" cy="605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08798" y="4681110"/>
            <a:ext cx="403649" cy="3595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88315" y="256540"/>
            <a:ext cx="5689345" cy="645062"/>
            <a:chOff x="1055" y="1109"/>
            <a:chExt cx="9996" cy="1086"/>
          </a:xfrm>
        </p:grpSpPr>
        <p:sp>
          <p:nvSpPr>
            <p:cNvPr id="16" name="文本框 15"/>
            <p:cNvSpPr txBox="1"/>
            <p:nvPr/>
          </p:nvSpPr>
          <p:spPr>
            <a:xfrm>
              <a:off x="2235" y="1109"/>
              <a:ext cx="8816" cy="1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活动三：火柴人跳远比赛</a:t>
              </a:r>
              <a:endParaRPr lang="zh-CN" altLang="en-US" sz="24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527050" y="2427605"/>
            <a:ext cx="7845799" cy="1198651"/>
            <a:chOff x="1055" y="1109"/>
            <a:chExt cx="13457" cy="2018"/>
          </a:xfrm>
        </p:grpSpPr>
        <p:sp>
          <p:nvSpPr>
            <p:cNvPr id="22" name="文本框 21"/>
            <p:cNvSpPr txBox="1"/>
            <p:nvPr/>
          </p:nvSpPr>
          <p:spPr>
            <a:xfrm>
              <a:off x="2235" y="1109"/>
              <a:ext cx="12277" cy="2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学生思维形态：</a:t>
              </a: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资源并联呈现</a:t>
              </a:r>
              <a:endParaRPr lang="zh-CN" altLang="en-US" sz="24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>
                <a:lnSpc>
                  <a:spcPct val="150000"/>
                </a:lnSpc>
              </a:pPr>
              <a:endParaRPr lang="zh-CN" altLang="en-US" sz="24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1115695" y="5351780"/>
            <a:ext cx="326961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生1：第1个做到了左边对齐“0”刻度线，但直尺斜了。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 rot="0">
            <a:off x="7122795" y="901700"/>
            <a:ext cx="3072130" cy="645160"/>
            <a:chOff x="1055" y="1109"/>
            <a:chExt cx="5718" cy="1163"/>
          </a:xfrm>
        </p:grpSpPr>
        <p:sp>
          <p:nvSpPr>
            <p:cNvPr id="27" name="文本框 26"/>
            <p:cNvSpPr txBox="1"/>
            <p:nvPr/>
          </p:nvSpPr>
          <p:spPr>
            <a:xfrm>
              <a:off x="2235" y="1109"/>
              <a:ext cx="4538" cy="1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交流互动：</a:t>
              </a:r>
              <a:endParaRPr lang="zh-CN" altLang="en-US" sz="24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29" name="文本框 28"/>
          <p:cNvSpPr txBox="1"/>
          <p:nvPr/>
        </p:nvSpPr>
        <p:spPr>
          <a:xfrm>
            <a:off x="7785735" y="1546860"/>
            <a:ext cx="3888105" cy="4692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交流层次1：小力和小强分别跳了多少厘米？动手量一量。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交流层次2：这两位同学的测量方法正确吗？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交流层次3：小华在比赛中获得了冠军，他可能跳了多少厘米？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交流层次4：小华跳了9厘米，你会用直尺画出线段吗？动手画一画。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2" name="图片 12" descr="G7TNLR6PU@ZTM)6MZV1)Q]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755" y="830580"/>
            <a:ext cx="4251960" cy="1779270"/>
          </a:xfrm>
          <a:prstGeom prst="rect">
            <a:avLst/>
          </a:prstGeom>
        </p:spPr>
      </p:pic>
      <p:pic>
        <p:nvPicPr>
          <p:cNvPr id="14" name="图片 14" descr="IMG_8993"/>
          <p:cNvPicPr>
            <a:picLocks noChangeAspect="1"/>
          </p:cNvPicPr>
          <p:nvPr/>
        </p:nvPicPr>
        <p:blipFill>
          <a:blip r:embed="rId5"/>
          <a:srcRect l="20817" t="36182" r="45240" b="33729"/>
          <a:stretch>
            <a:fillRect/>
          </a:stretch>
        </p:blipFill>
        <p:spPr>
          <a:xfrm>
            <a:off x="1214755" y="3072130"/>
            <a:ext cx="3170555" cy="2216785"/>
          </a:xfrm>
          <a:prstGeom prst="rect">
            <a:avLst/>
          </a:prstGeom>
        </p:spPr>
      </p:pic>
      <p:pic>
        <p:nvPicPr>
          <p:cNvPr id="13" name="图片 13" descr="IMG_8992"/>
          <p:cNvPicPr>
            <a:picLocks noChangeAspect="1"/>
          </p:cNvPicPr>
          <p:nvPr/>
        </p:nvPicPr>
        <p:blipFill>
          <a:blip r:embed="rId6"/>
          <a:srcRect l="38906" t="27187" r="29706" b="52944"/>
          <a:stretch>
            <a:fillRect/>
          </a:stretch>
        </p:blipFill>
        <p:spPr>
          <a:xfrm>
            <a:off x="4625975" y="3072765"/>
            <a:ext cx="2940050" cy="22161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212715" y="455930"/>
            <a:ext cx="6329045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/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（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呈现跳远的火柴人动画图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）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26915" y="5338445"/>
            <a:ext cx="326961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生2：第2个虽然直尺对齐线段了，但左边没有对齐“0”刻度线。  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033905" y="3434715"/>
            <a:ext cx="2001520" cy="926465"/>
          </a:xfrm>
          <a:prstGeom prst="ellipse">
            <a:avLst/>
          </a:prstGeom>
          <a:noFill/>
          <a:ln w="57150">
            <a:solidFill>
              <a:srgbClr val="ED242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625340" y="3155315"/>
            <a:ext cx="841375" cy="1289050"/>
          </a:xfrm>
          <a:prstGeom prst="ellipse">
            <a:avLst/>
          </a:prstGeom>
          <a:noFill/>
          <a:ln w="57150">
            <a:solidFill>
              <a:srgbClr val="ED242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6890" y="400050"/>
            <a:ext cx="11158537" cy="605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08798" y="4681110"/>
            <a:ext cx="403649" cy="3595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88315" y="356235"/>
            <a:ext cx="5093335" cy="737235"/>
            <a:chOff x="1055" y="1109"/>
            <a:chExt cx="8021" cy="1161"/>
          </a:xfrm>
        </p:grpSpPr>
        <p:sp>
          <p:nvSpPr>
            <p:cNvPr id="16" name="文本框 15"/>
            <p:cNvSpPr txBox="1"/>
            <p:nvPr/>
          </p:nvSpPr>
          <p:spPr>
            <a:xfrm>
              <a:off x="2235" y="1109"/>
              <a:ext cx="6841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活动四：介绍身体尺</a:t>
              </a:r>
              <a:endParaRPr lang="zh-CN" altLang="en-US" sz="28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78155" y="2323465"/>
            <a:ext cx="3630930" cy="737235"/>
            <a:chOff x="1055" y="1109"/>
            <a:chExt cx="5718" cy="1161"/>
          </a:xfrm>
        </p:grpSpPr>
        <p:sp>
          <p:nvSpPr>
            <p:cNvPr id="22" name="文本框 21"/>
            <p:cNvSpPr txBox="1"/>
            <p:nvPr/>
          </p:nvSpPr>
          <p:spPr>
            <a:xfrm>
              <a:off x="2235" y="1109"/>
              <a:ext cx="4538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学生思维形态：</a:t>
              </a:r>
              <a:endParaRPr lang="zh-CN" altLang="en-US" sz="28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790575" y="2945130"/>
            <a:ext cx="358267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    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改变用图片或者文字呈现的方式，通过提前录制动画视频，利用多媒体，更加清晰地向学生呈现身体尺知识，让学生自主观察。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78155" y="4839335"/>
            <a:ext cx="3630930" cy="737235"/>
            <a:chOff x="1055" y="1109"/>
            <a:chExt cx="5718" cy="1161"/>
          </a:xfrm>
        </p:grpSpPr>
        <p:sp>
          <p:nvSpPr>
            <p:cNvPr id="27" name="文本框 26"/>
            <p:cNvSpPr txBox="1"/>
            <p:nvPr/>
          </p:nvSpPr>
          <p:spPr>
            <a:xfrm>
              <a:off x="2235" y="1109"/>
              <a:ext cx="4538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交流互动：</a:t>
              </a:r>
              <a:endParaRPr lang="zh-CN" altLang="en-US" sz="28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29" name="文本框 28"/>
          <p:cNvSpPr txBox="1"/>
          <p:nvPr/>
        </p:nvSpPr>
        <p:spPr>
          <a:xfrm>
            <a:off x="791210" y="5520690"/>
            <a:ext cx="352488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交流：你从视频中收获了哪些数学知识？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4373880" y="1093470"/>
            <a:ext cx="7151370" cy="5092065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87875" y="1252220"/>
            <a:ext cx="6699885" cy="4769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1210" y="1045210"/>
            <a:ext cx="352488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  <a:sym typeface="+mn-lt"/>
              </a:rPr>
              <a:t>在古时候，想知道物体的长度不是件容易的事情。人们常常用身体的一部分作为测量长度的单位。</a:t>
            </a:r>
            <a:endParaRPr lang="zh-CN" altLang="en-US" sz="2300">
              <a:solidFill>
                <a:schemeClr val="bg2">
                  <a:lumMod val="25000"/>
                </a:schemeClr>
              </a:solidFill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333" y="2828834"/>
            <a:ext cx="1517333" cy="151733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89357" y="2828834"/>
            <a:ext cx="2554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PART</a:t>
            </a:r>
            <a:endParaRPr lang="zh-CN" altLang="en-US" sz="7200" b="1" spc="6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40625" y="2828925"/>
            <a:ext cx="33832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THREE</a:t>
            </a:r>
            <a:endParaRPr lang="zh-CN" altLang="en-US" sz="7200" b="1" spc="6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27231" y="1605280"/>
            <a:ext cx="5539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《分米和毫米》</a:t>
            </a:r>
            <a:endParaRPr lang="zh-CN" altLang="en-US" sz="5400" b="1" spc="6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7050" y="389255"/>
            <a:ext cx="11158537" cy="605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08798" y="4681110"/>
            <a:ext cx="403649" cy="3595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88315" y="504825"/>
            <a:ext cx="5125720" cy="737235"/>
            <a:chOff x="1055" y="1109"/>
            <a:chExt cx="8072" cy="1161"/>
          </a:xfrm>
        </p:grpSpPr>
        <p:sp>
          <p:nvSpPr>
            <p:cNvPr id="16" name="文本框 15"/>
            <p:cNvSpPr txBox="1"/>
            <p:nvPr/>
          </p:nvSpPr>
          <p:spPr>
            <a:xfrm>
              <a:off x="2235" y="1109"/>
              <a:ext cx="6892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活动一：</a:t>
              </a: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“比一比”</a:t>
              </a:r>
              <a:endParaRPr lang="zh-CN" altLang="en-US" sz="28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1237615" y="1226820"/>
            <a:ext cx="9897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/>
            <a:r>
              <a:rPr lang="zh-CN" altLang="en-US" sz="2400">
                <a:solidFill>
                  <a:schemeClr val="bg2">
                    <a:lumMod val="25000"/>
                  </a:schemeClr>
                </a:solidFill>
              </a:rPr>
              <a:t>介绍</a:t>
            </a:r>
            <a:r>
              <a:rPr lang="en-US" altLang="zh-CN" sz="240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</a:rPr>
              <a:t>分米</a:t>
            </a:r>
            <a:r>
              <a:rPr lang="en-US" altLang="zh-CN" sz="2400">
                <a:solidFill>
                  <a:schemeClr val="bg2">
                    <a:lumMod val="25000"/>
                  </a:schemeClr>
                </a:solidFill>
              </a:rPr>
              <a:t>=10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</a:rPr>
              <a:t>厘米，用拇指和食指在直尺上比一比</a:t>
            </a:r>
            <a:r>
              <a:rPr lang="en-US" altLang="zh-CN" sz="240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</a:rPr>
              <a:t>分米、</a:t>
            </a:r>
            <a:r>
              <a:rPr lang="en-US" altLang="zh-CN" sz="240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</a:rPr>
              <a:t>分米长度。</a:t>
            </a:r>
            <a:endParaRPr lang="zh-CN" altLang="en-US" sz="24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28395" y="2675255"/>
            <a:ext cx="3454400" cy="3276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交流层次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：用手指从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“0”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刻度线开始精确比划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分米长度。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27050" y="1755775"/>
            <a:ext cx="3630930" cy="737235"/>
            <a:chOff x="1055" y="1109"/>
            <a:chExt cx="5718" cy="1161"/>
          </a:xfrm>
        </p:grpSpPr>
        <p:sp>
          <p:nvSpPr>
            <p:cNvPr id="27" name="文本框 26"/>
            <p:cNvSpPr txBox="1"/>
            <p:nvPr/>
          </p:nvSpPr>
          <p:spPr>
            <a:xfrm>
              <a:off x="2235" y="1109"/>
              <a:ext cx="4538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交流互动：</a:t>
              </a:r>
              <a:endParaRPr lang="zh-CN" altLang="en-US" sz="28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129030" y="3805555"/>
            <a:ext cx="10556875" cy="2641600"/>
          </a:xfrm>
          <a:prstGeom prst="rect">
            <a:avLst/>
          </a:prstGeom>
        </p:spPr>
      </p:pic>
      <p:pic>
        <p:nvPicPr>
          <p:cNvPr id="3" name="图片 2" descr="IMG_0361"/>
          <p:cNvPicPr>
            <a:picLocks noChangeAspect="1"/>
          </p:cNvPicPr>
          <p:nvPr/>
        </p:nvPicPr>
        <p:blipFill>
          <a:blip r:embed="rId5"/>
          <a:srcRect t="23689"/>
          <a:stretch>
            <a:fillRect/>
          </a:stretch>
        </p:blipFill>
        <p:spPr>
          <a:xfrm>
            <a:off x="1237615" y="3915410"/>
            <a:ext cx="3174365" cy="24225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63770" y="2675255"/>
            <a:ext cx="3370580" cy="2922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  <a:sym typeface="+mn-ea"/>
              </a:rPr>
              <a:t>交流层次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  <a:sym typeface="+mn-ea"/>
              </a:rPr>
              <a:t>2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  <a:sym typeface="+mn-ea"/>
              </a:rPr>
              <a:t>：将手指挪开直尺，初步感受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  <a:sym typeface="+mn-ea"/>
              </a:rPr>
              <a:t>1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  <a:sym typeface="+mn-ea"/>
              </a:rPr>
              <a:t>分米。</a:t>
            </a:r>
            <a:endParaRPr lang="zh-CN" altLang="en-US" sz="2300"/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图片 9" descr="IMG_0362"/>
          <p:cNvPicPr>
            <a:picLocks noChangeAspect="1"/>
          </p:cNvPicPr>
          <p:nvPr/>
        </p:nvPicPr>
        <p:blipFill>
          <a:blip r:embed="rId6"/>
          <a:srcRect l="15468" t="27565" r="23708" b="21806"/>
          <a:stretch>
            <a:fillRect/>
          </a:stretch>
        </p:blipFill>
        <p:spPr>
          <a:xfrm>
            <a:off x="4851400" y="3915410"/>
            <a:ext cx="3023870" cy="24650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315325" y="2675255"/>
            <a:ext cx="3370580" cy="3630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  <a:sym typeface="+mn-ea"/>
              </a:rPr>
              <a:t>交流层次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  <a:sym typeface="+mn-ea"/>
              </a:rPr>
              <a:t>3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  <a:sym typeface="+mn-ea"/>
              </a:rPr>
              <a:t>：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  <a:sym typeface="+mn-ea"/>
              </a:rPr>
              <a:t>用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  <a:sym typeface="+mn-ea"/>
              </a:rPr>
              <a:t>2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  <a:sym typeface="+mn-ea"/>
              </a:rPr>
              <a:t>只手的手指从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  <a:sym typeface="+mn-ea"/>
              </a:rPr>
              <a:t>“0”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  <a:sym typeface="+mn-ea"/>
              </a:rPr>
              <a:t>刻度线开始精确比划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  <a:sym typeface="+mn-ea"/>
              </a:rPr>
              <a:t>2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  <a:sym typeface="+mn-ea"/>
              </a:rPr>
              <a:t>分米长度。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/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2" name="图片 11" descr="IMG_0365"/>
          <p:cNvPicPr>
            <a:picLocks noChangeAspect="1"/>
          </p:cNvPicPr>
          <p:nvPr/>
        </p:nvPicPr>
        <p:blipFill>
          <a:blip r:embed="rId7"/>
          <a:srcRect l="3083" t="31472" r="3704" b="4111"/>
          <a:stretch>
            <a:fillRect/>
          </a:stretch>
        </p:blipFill>
        <p:spPr>
          <a:xfrm>
            <a:off x="8315325" y="3923030"/>
            <a:ext cx="3140075" cy="2414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6890" y="400050"/>
            <a:ext cx="11158537" cy="605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08798" y="4681110"/>
            <a:ext cx="403649" cy="3595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88315" y="256540"/>
            <a:ext cx="8252852" cy="1198651"/>
            <a:chOff x="1055" y="1109"/>
            <a:chExt cx="14500" cy="2018"/>
          </a:xfrm>
        </p:grpSpPr>
        <p:sp>
          <p:nvSpPr>
            <p:cNvPr id="16" name="文本框 15"/>
            <p:cNvSpPr txBox="1"/>
            <p:nvPr/>
          </p:nvSpPr>
          <p:spPr>
            <a:xfrm>
              <a:off x="2235" y="1109"/>
              <a:ext cx="13320" cy="2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活动二：</a:t>
              </a: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哪些物体的长度大约是1分米？</a:t>
              </a:r>
              <a:endParaRPr lang="en-US" altLang="zh-CN" sz="2400">
                <a:solidFill>
                  <a:schemeClr val="bg2">
                    <a:lumMod val="25000"/>
                  </a:schemeClr>
                </a:solidFill>
              </a:endParaRPr>
            </a:p>
            <a:p>
              <a:pPr algn="l">
                <a:lnSpc>
                  <a:spcPct val="150000"/>
                </a:lnSpc>
              </a:pPr>
              <a:endParaRPr lang="zh-CN" altLang="en-US" sz="24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1160145" y="819150"/>
            <a:ext cx="10116820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/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1.找一找：哪些物体长度大约是1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分米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？</a:t>
            </a:r>
            <a:endParaRPr lang="en-US" altLang="zh-CN" sz="2300">
              <a:solidFill>
                <a:schemeClr val="bg2">
                  <a:lumMod val="25000"/>
                </a:schemeClr>
              </a:solidFill>
            </a:endParaRPr>
          </a:p>
          <a:p>
            <a:pPr indent="0" fontAlgn="auto"/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2.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量一量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：用</a:t>
            </a:r>
            <a:r>
              <a:rPr lang="zh-CN" sz="2300">
                <a:solidFill>
                  <a:schemeClr val="bg2">
                    <a:lumMod val="25000"/>
                  </a:schemeClr>
                </a:solidFill>
              </a:rPr>
              <a:t>直尺量一量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。</a:t>
            </a:r>
            <a:endParaRPr lang="en-US" altLang="zh-CN" sz="2300">
              <a:solidFill>
                <a:schemeClr val="bg2">
                  <a:lumMod val="25000"/>
                </a:schemeClr>
              </a:solidFill>
            </a:endParaRPr>
          </a:p>
          <a:p>
            <a:pPr indent="0" fontAlgn="auto"/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3.说一说：和同桌说一说你找到的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物体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。</a:t>
            </a:r>
            <a:endParaRPr lang="en-US" altLang="zh-CN" sz="23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2440" y="1718945"/>
            <a:ext cx="6918203" cy="645062"/>
            <a:chOff x="1055" y="1109"/>
            <a:chExt cx="11866" cy="1086"/>
          </a:xfrm>
        </p:grpSpPr>
        <p:sp>
          <p:nvSpPr>
            <p:cNvPr id="22" name="文本框 21"/>
            <p:cNvSpPr txBox="1"/>
            <p:nvPr/>
          </p:nvSpPr>
          <p:spPr>
            <a:xfrm>
              <a:off x="2235" y="1109"/>
              <a:ext cx="10686" cy="1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学生思维形态：</a:t>
              </a:r>
              <a:endParaRPr lang="zh-CN" altLang="en-US" sz="24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7833360" y="641985"/>
            <a:ext cx="3757295" cy="1506855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sz="2300">
                <a:solidFill>
                  <a:schemeClr val="bg2">
                    <a:lumMod val="25000"/>
                  </a:schemeClr>
                </a:solidFill>
              </a:rPr>
              <a:t>    </a:t>
            </a:r>
            <a:r>
              <a:rPr sz="2300">
                <a:solidFill>
                  <a:schemeClr val="bg2">
                    <a:lumMod val="25000"/>
                  </a:schemeClr>
                </a:solidFill>
              </a:rPr>
              <a:t>学生利用</a:t>
            </a:r>
            <a:r>
              <a:rPr lang="en-US" sz="230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分米的手指印象去寻找大约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分米长的物体，</a:t>
            </a:r>
            <a:r>
              <a:rPr sz="2300">
                <a:solidFill>
                  <a:schemeClr val="bg2">
                    <a:lumMod val="25000"/>
                  </a:schemeClr>
                </a:solidFill>
              </a:rPr>
              <a:t>再利用</a:t>
            </a:r>
            <a:r>
              <a:rPr lang="zh-CN" sz="2300">
                <a:solidFill>
                  <a:schemeClr val="bg2">
                    <a:lumMod val="25000"/>
                  </a:schemeClr>
                </a:solidFill>
              </a:rPr>
              <a:t>直尺量一量</a:t>
            </a:r>
            <a:r>
              <a:rPr sz="2300">
                <a:solidFill>
                  <a:schemeClr val="bg2">
                    <a:lumMod val="25000"/>
                  </a:schemeClr>
                </a:solidFill>
              </a:rPr>
              <a:t>哪些物体的长度大约是1</a:t>
            </a:r>
            <a:r>
              <a:rPr lang="zh-CN" sz="2300">
                <a:solidFill>
                  <a:schemeClr val="bg2">
                    <a:lumMod val="25000"/>
                  </a:schemeClr>
                </a:solidFill>
              </a:rPr>
              <a:t>分米</a:t>
            </a:r>
            <a:r>
              <a:rPr sz="2300">
                <a:solidFill>
                  <a:schemeClr val="bg2">
                    <a:lumMod val="25000"/>
                  </a:schemeClr>
                </a:solidFill>
              </a:rPr>
              <a:t>。</a:t>
            </a:r>
            <a:endParaRPr sz="23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095865" y="3174365"/>
            <a:ext cx="158750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300">
                <a:solidFill>
                  <a:schemeClr val="bg2">
                    <a:lumMod val="25000"/>
                  </a:schemeClr>
                </a:solidFill>
              </a:rPr>
              <a:t>学</a:t>
            </a:r>
            <a:endParaRPr lang="zh-CN" altLang="zh-CN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zh-CN" sz="2300">
                <a:solidFill>
                  <a:schemeClr val="bg2">
                    <a:lumMod val="25000"/>
                  </a:schemeClr>
                </a:solidFill>
              </a:rPr>
              <a:t>生</a:t>
            </a:r>
            <a:endParaRPr lang="zh-CN" altLang="zh-CN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zh-CN" sz="2300">
                <a:solidFill>
                  <a:schemeClr val="bg2">
                    <a:lumMod val="25000"/>
                  </a:schemeClr>
                </a:solidFill>
              </a:rPr>
              <a:t>资</a:t>
            </a:r>
            <a:endParaRPr lang="zh-CN" altLang="zh-CN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zh-CN" sz="2300">
                <a:solidFill>
                  <a:schemeClr val="bg2">
                    <a:lumMod val="25000"/>
                  </a:schemeClr>
                </a:solidFill>
              </a:rPr>
              <a:t>源</a:t>
            </a:r>
            <a:endParaRPr lang="zh-CN" altLang="zh-CN" sz="23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73480" y="2332355"/>
            <a:ext cx="9426575" cy="4016375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IMG_0377"/>
          <p:cNvPicPr>
            <a:picLocks noChangeAspect="1"/>
          </p:cNvPicPr>
          <p:nvPr/>
        </p:nvPicPr>
        <p:blipFill>
          <a:blip r:embed="rId4"/>
          <a:srcRect l="5343" t="11519" r="29630" b="8843"/>
          <a:stretch>
            <a:fillRect/>
          </a:stretch>
        </p:blipFill>
        <p:spPr>
          <a:xfrm>
            <a:off x="1319530" y="2395855"/>
            <a:ext cx="3175000" cy="3888740"/>
          </a:xfrm>
          <a:prstGeom prst="rect">
            <a:avLst/>
          </a:prstGeom>
        </p:spPr>
      </p:pic>
      <p:pic>
        <p:nvPicPr>
          <p:cNvPr id="8" name="图片 7" descr="IMG_0383"/>
          <p:cNvPicPr>
            <a:picLocks noChangeAspect="1"/>
          </p:cNvPicPr>
          <p:nvPr/>
        </p:nvPicPr>
        <p:blipFill>
          <a:blip r:embed="rId5"/>
          <a:srcRect l="12917" t="9315" r="23731" b="6139"/>
          <a:stretch>
            <a:fillRect/>
          </a:stretch>
        </p:blipFill>
        <p:spPr>
          <a:xfrm>
            <a:off x="4620895" y="2396490"/>
            <a:ext cx="2950210" cy="3888105"/>
          </a:xfrm>
          <a:prstGeom prst="rect">
            <a:avLst/>
          </a:prstGeom>
        </p:spPr>
      </p:pic>
      <p:pic>
        <p:nvPicPr>
          <p:cNvPr id="9" name="图片 8" descr="IMG_0380"/>
          <p:cNvPicPr>
            <a:picLocks noChangeAspect="1"/>
          </p:cNvPicPr>
          <p:nvPr/>
        </p:nvPicPr>
        <p:blipFill>
          <a:blip r:embed="rId6"/>
          <a:srcRect t="46176" r="16528" b="9537"/>
          <a:stretch>
            <a:fillRect/>
          </a:stretch>
        </p:blipFill>
        <p:spPr>
          <a:xfrm rot="5400000">
            <a:off x="6889750" y="3203575"/>
            <a:ext cx="3887470" cy="2272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6890" y="400050"/>
            <a:ext cx="11158537" cy="605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08798" y="4681110"/>
            <a:ext cx="403649" cy="3595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88315" y="356235"/>
            <a:ext cx="5093335" cy="737235"/>
            <a:chOff x="1055" y="1109"/>
            <a:chExt cx="8021" cy="1161"/>
          </a:xfrm>
        </p:grpSpPr>
        <p:sp>
          <p:nvSpPr>
            <p:cNvPr id="16" name="文本框 15"/>
            <p:cNvSpPr txBox="1"/>
            <p:nvPr/>
          </p:nvSpPr>
          <p:spPr>
            <a:xfrm>
              <a:off x="2235" y="1109"/>
              <a:ext cx="6841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活动三：回归身体尺</a:t>
              </a:r>
              <a:endParaRPr lang="zh-CN" altLang="en-US" sz="28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516890" y="2404745"/>
            <a:ext cx="3630930" cy="737235"/>
            <a:chOff x="1055" y="1109"/>
            <a:chExt cx="5718" cy="1161"/>
          </a:xfrm>
        </p:grpSpPr>
        <p:sp>
          <p:nvSpPr>
            <p:cNvPr id="22" name="文本框 21"/>
            <p:cNvSpPr txBox="1"/>
            <p:nvPr/>
          </p:nvSpPr>
          <p:spPr>
            <a:xfrm>
              <a:off x="2235" y="1109"/>
              <a:ext cx="4538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学生思维形态：</a:t>
              </a:r>
              <a:endParaRPr lang="zh-CN" altLang="en-US" sz="28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791210" y="3212465"/>
            <a:ext cx="459676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    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学生利用手指或直尺动手量一量自己的专属身体尺，丰富对于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分米、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分米的体验，并让学生对于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分米有自己的专属记忆。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16890" y="4681220"/>
            <a:ext cx="3630930" cy="737235"/>
            <a:chOff x="1055" y="1109"/>
            <a:chExt cx="5718" cy="1161"/>
          </a:xfrm>
        </p:grpSpPr>
        <p:sp>
          <p:nvSpPr>
            <p:cNvPr id="27" name="文本框 26"/>
            <p:cNvSpPr txBox="1"/>
            <p:nvPr/>
          </p:nvSpPr>
          <p:spPr>
            <a:xfrm>
              <a:off x="2235" y="1109"/>
              <a:ext cx="4538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交流互动：</a:t>
              </a:r>
              <a:endParaRPr lang="zh-CN" altLang="en-US" sz="28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29" name="文本框 28"/>
          <p:cNvSpPr txBox="1"/>
          <p:nvPr/>
        </p:nvSpPr>
        <p:spPr>
          <a:xfrm>
            <a:off x="791210" y="5451475"/>
            <a:ext cx="4596765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交流：你量了哪些特别的身体尺呀？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690870" y="1093470"/>
            <a:ext cx="5834380" cy="50920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1210" y="1045210"/>
            <a:ext cx="459676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  <a:sym typeface="+mn-lt"/>
              </a:rPr>
              <a:t>我们已经初步了解过一拃、一庹、一步这些身体尺，那你还有哪些专属身体尺呢？动手量一量它们大约有几分米吧。</a:t>
            </a:r>
            <a:endParaRPr lang="zh-CN" altLang="en-US" sz="2300">
              <a:solidFill>
                <a:schemeClr val="bg2">
                  <a:lumMod val="25000"/>
                </a:schemeClr>
              </a:solidFill>
              <a:sym typeface="+mn-lt"/>
            </a:endParaRPr>
          </a:p>
        </p:txBody>
      </p:sp>
      <p:pic>
        <p:nvPicPr>
          <p:cNvPr id="7" name="图片 6" descr="IMG_0367"/>
          <p:cNvPicPr>
            <a:picLocks noChangeAspect="1"/>
          </p:cNvPicPr>
          <p:nvPr/>
        </p:nvPicPr>
        <p:blipFill>
          <a:blip r:embed="rId5"/>
          <a:srcRect l="14938" t="13416"/>
          <a:stretch>
            <a:fillRect/>
          </a:stretch>
        </p:blipFill>
        <p:spPr>
          <a:xfrm>
            <a:off x="6009640" y="1434465"/>
            <a:ext cx="3866515" cy="3935730"/>
          </a:xfrm>
          <a:prstGeom prst="rect">
            <a:avLst/>
          </a:prstGeom>
        </p:spPr>
      </p:pic>
      <p:pic>
        <p:nvPicPr>
          <p:cNvPr id="8" name="图片 7" descr="IMG_0368"/>
          <p:cNvPicPr>
            <a:picLocks noChangeAspect="1"/>
          </p:cNvPicPr>
          <p:nvPr/>
        </p:nvPicPr>
        <p:blipFill>
          <a:blip r:embed="rId6"/>
          <a:srcRect l="15583" t="41074" r="32769" b="26000"/>
          <a:stretch>
            <a:fillRect/>
          </a:stretch>
        </p:blipFill>
        <p:spPr>
          <a:xfrm>
            <a:off x="7983220" y="3731895"/>
            <a:ext cx="3542030" cy="2258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46603" y="1690270"/>
            <a:ext cx="2308324" cy="9836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3800" b="1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T</a:t>
            </a:r>
            <a:endParaRPr lang="zh-CN" altLang="en-US" sz="13800" b="1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03378" y="3438219"/>
            <a:ext cx="1661993" cy="19534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9600" b="1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NKS</a:t>
            </a:r>
            <a:endParaRPr lang="zh-CN" altLang="en-US" sz="9600" b="1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14805" y="2715539"/>
            <a:ext cx="1954381" cy="15799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1500" b="1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HA</a:t>
            </a:r>
            <a:endParaRPr lang="zh-CN" altLang="en-US" sz="11500" b="1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3455157" y="2428538"/>
            <a:ext cx="1323496" cy="1000462"/>
          </a:xfrm>
          <a:prstGeom prst="line">
            <a:avLst/>
          </a:prstGeom>
          <a:ln>
            <a:solidFill>
              <a:srgbClr val="008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3447126" y="2582841"/>
            <a:ext cx="1323496" cy="1000462"/>
          </a:xfrm>
          <a:prstGeom prst="line">
            <a:avLst/>
          </a:prstGeom>
          <a:ln>
            <a:solidFill>
              <a:srgbClr val="008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3180748" y="5174965"/>
            <a:ext cx="653717" cy="49416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4983991" y="3710877"/>
            <a:ext cx="653717" cy="49416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5124681" y="4927885"/>
            <a:ext cx="653717" cy="49416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257023" y="0"/>
            <a:ext cx="1785937" cy="6858000"/>
          </a:xfrm>
          <a:prstGeom prst="rect">
            <a:avLst/>
          </a:prstGeom>
          <a:solidFill>
            <a:srgbClr val="B8E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318994" y="1142262"/>
            <a:ext cx="1661993" cy="49398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9600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CONTENT</a:t>
            </a:r>
            <a:endParaRPr lang="zh-CN" altLang="en-US" sz="9600" spc="6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20393" y="1450038"/>
            <a:ext cx="736600" cy="4663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3200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ONE</a:t>
            </a:r>
            <a:r>
              <a:rPr lang="zh-CN" altLang="en-US" sz="3600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《乘加、乘减》</a:t>
            </a:r>
            <a:r>
              <a:rPr lang="en-US" altLang="zh-CN" sz="2000" spc="3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 </a:t>
            </a:r>
            <a:endParaRPr lang="zh-CN" altLang="en-US" sz="4800" spc="3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48913" y="1450037"/>
            <a:ext cx="736600" cy="41300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3200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TWO</a:t>
            </a:r>
            <a:r>
              <a:rPr lang="zh-CN" altLang="en-US" sz="3600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《认识厘米》</a:t>
            </a:r>
            <a:r>
              <a:rPr lang="en-US" altLang="zh-CN" sz="2000" spc="3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 </a:t>
            </a:r>
            <a:endParaRPr lang="zh-CN" altLang="en-US" sz="4800" spc="3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7763" y="1450037"/>
            <a:ext cx="736600" cy="55143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en-US" altLang="zh-CN" sz="3600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THREE</a:t>
            </a:r>
            <a:r>
              <a:rPr lang="zh-CN" altLang="en-US" sz="3600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《分米和毫米》</a:t>
            </a:r>
            <a:r>
              <a:rPr lang="en-US" altLang="zh-CN" sz="2000" spc="3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 </a:t>
            </a:r>
            <a:endParaRPr lang="zh-CN" altLang="en-US" sz="4800" spc="3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333" y="2828834"/>
            <a:ext cx="1517333" cy="151733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89357" y="2828834"/>
            <a:ext cx="2554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PART</a:t>
            </a:r>
            <a:endParaRPr lang="zh-CN" altLang="en-US" sz="7200" b="1" spc="6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40941" y="2828833"/>
            <a:ext cx="1831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ONE</a:t>
            </a:r>
            <a:endParaRPr lang="zh-CN" altLang="en-US" sz="7200" b="1" spc="6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27231" y="1605280"/>
            <a:ext cx="5539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《乘加、乘减》</a:t>
            </a:r>
            <a:endParaRPr lang="zh-CN" altLang="en-US" sz="5400" b="1" spc="6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7050" y="400050"/>
            <a:ext cx="11158537" cy="605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08798" y="4681110"/>
            <a:ext cx="403649" cy="3595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88315" y="356235"/>
            <a:ext cx="3190240" cy="736600"/>
            <a:chOff x="1055" y="1109"/>
            <a:chExt cx="5024" cy="1160"/>
          </a:xfrm>
        </p:grpSpPr>
        <p:sp>
          <p:nvSpPr>
            <p:cNvPr id="16" name="文本框 15"/>
            <p:cNvSpPr txBox="1"/>
            <p:nvPr/>
          </p:nvSpPr>
          <p:spPr>
            <a:xfrm>
              <a:off x="2235" y="1109"/>
              <a:ext cx="3845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活动一：</a:t>
              </a:r>
              <a:endParaRPr lang="zh-CN" altLang="en-US" sz="28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1237615" y="1045845"/>
            <a:ext cx="63290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/>
            <a:r>
              <a:rPr lang="en-US" altLang="zh-CN" sz="2000"/>
              <a:t> </a:t>
            </a:r>
            <a:r>
              <a:rPr lang="en-US" altLang="zh-CN" sz="2000">
                <a:solidFill>
                  <a:schemeClr val="bg2">
                    <a:lumMod val="25000"/>
                  </a:schemeClr>
                </a:solidFill>
              </a:rPr>
              <a:t>   </a:t>
            </a:r>
            <a:r>
              <a:rPr lang="en-US" altLang="zh-CN" sz="2400">
                <a:solidFill>
                  <a:schemeClr val="bg2">
                    <a:lumMod val="25000"/>
                  </a:schemeClr>
                </a:solidFill>
              </a:rPr>
              <a:t>要知道鱼缸里一共多少条鱼？怎么计算呢？如何列式计算？把你的想法记录下来。</a:t>
            </a:r>
            <a:endParaRPr lang="en-US" altLang="zh-CN" sz="24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88315" y="1751965"/>
            <a:ext cx="3630930" cy="737235"/>
            <a:chOff x="1055" y="1109"/>
            <a:chExt cx="5718" cy="1161"/>
          </a:xfrm>
        </p:grpSpPr>
        <p:sp>
          <p:nvSpPr>
            <p:cNvPr id="22" name="文本框 21"/>
            <p:cNvSpPr txBox="1"/>
            <p:nvPr/>
          </p:nvSpPr>
          <p:spPr>
            <a:xfrm>
              <a:off x="2235" y="1109"/>
              <a:ext cx="4538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学生思维形态：</a:t>
              </a:r>
              <a:endParaRPr lang="zh-CN" altLang="en-US" sz="28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1221105" y="2561590"/>
            <a:ext cx="3733165" cy="3984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生1：把每个鱼缸里金鱼的条数加起来就可以了。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4+4+4+1=13（条）【连加】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生2：先把3个4条相加，再加上第四个鱼缸里的1条。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3×4+1=13（条）【乘加】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生3：先借给第四缸3条鱼，就有4个4条，再把3条还掉。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4×4-3=13（条）【乘减】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231640" y="1752600"/>
            <a:ext cx="3630930" cy="737235"/>
            <a:chOff x="1055" y="1109"/>
            <a:chExt cx="5718" cy="1161"/>
          </a:xfrm>
        </p:grpSpPr>
        <p:sp>
          <p:nvSpPr>
            <p:cNvPr id="27" name="文本框 26"/>
            <p:cNvSpPr txBox="1"/>
            <p:nvPr/>
          </p:nvSpPr>
          <p:spPr>
            <a:xfrm>
              <a:off x="2235" y="1109"/>
              <a:ext cx="4538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交流互动：</a:t>
              </a:r>
              <a:endParaRPr lang="zh-CN" altLang="en-US" sz="28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29" name="文本框 28"/>
          <p:cNvSpPr txBox="1"/>
          <p:nvPr/>
        </p:nvSpPr>
        <p:spPr>
          <a:xfrm>
            <a:off x="4980940" y="2561590"/>
            <a:ext cx="2728595" cy="3630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bg2">
                    <a:lumMod val="25000"/>
                  </a:schemeClr>
                </a:solidFill>
              </a:rPr>
              <a:t>交流层次1：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你还有其他列式方法吗？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 b="1">
                <a:solidFill>
                  <a:schemeClr val="bg2">
                    <a:lumMod val="25000"/>
                  </a:schemeClr>
                </a:solidFill>
              </a:rPr>
              <a:t>引导：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如果把第四缸也看成4条鱼也可以列乘法算式。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 b="1">
                <a:solidFill>
                  <a:schemeClr val="bg2">
                    <a:lumMod val="25000"/>
                  </a:schemeClr>
                </a:solidFill>
              </a:rPr>
              <a:t>交流层次2：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4×4表示是什么？为什么要减3？ 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7659370" y="1544320"/>
            <a:ext cx="4025900" cy="3747770"/>
            <a:chOff x="12360" y="2927"/>
            <a:chExt cx="5714" cy="464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12360" y="2927"/>
              <a:ext cx="5714" cy="4644"/>
            </a:xfrm>
            <a:prstGeom prst="rect">
              <a:avLst/>
            </a:prstGeom>
          </p:spPr>
        </p:pic>
        <p:pic>
          <p:nvPicPr>
            <p:cNvPr id="30" name="图片 29" descr="IMG_856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60" y="2947"/>
              <a:ext cx="5700" cy="44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7050" y="400050"/>
            <a:ext cx="11158537" cy="605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08798" y="4681110"/>
            <a:ext cx="403649" cy="3595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88315" y="256540"/>
            <a:ext cx="2860040" cy="645062"/>
            <a:chOff x="1055" y="1109"/>
            <a:chExt cx="5025" cy="1086"/>
          </a:xfrm>
        </p:grpSpPr>
        <p:sp>
          <p:nvSpPr>
            <p:cNvPr id="16" name="文本框 15"/>
            <p:cNvSpPr txBox="1"/>
            <p:nvPr/>
          </p:nvSpPr>
          <p:spPr>
            <a:xfrm>
              <a:off x="2235" y="1109"/>
              <a:ext cx="3845" cy="1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活动二：</a:t>
              </a:r>
              <a:endParaRPr lang="zh-CN" altLang="en-US" sz="24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1160145" y="802640"/>
            <a:ext cx="632904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/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想一想：题目在求什么？橘子是怎么摆放的？</a:t>
            </a:r>
            <a:endParaRPr lang="en-US" altLang="zh-CN" sz="2300">
              <a:solidFill>
                <a:schemeClr val="bg2">
                  <a:lumMod val="25000"/>
                </a:schemeClr>
              </a:solidFill>
            </a:endParaRPr>
          </a:p>
          <a:p>
            <a:pPr indent="0" fontAlgn="auto"/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写一写：用乘加或乘减的方法来解决问题。</a:t>
            </a:r>
            <a:endParaRPr lang="en-US" altLang="zh-CN" sz="2300">
              <a:solidFill>
                <a:schemeClr val="bg2">
                  <a:lumMod val="25000"/>
                </a:schemeClr>
              </a:solidFill>
            </a:endParaRPr>
          </a:p>
          <a:p>
            <a:pPr indent="0" fontAlgn="auto"/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说一说：和同桌说说你是如何解决的。</a:t>
            </a:r>
            <a:endParaRPr lang="en-US" altLang="zh-CN" sz="23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88315" y="1685925"/>
            <a:ext cx="3643921" cy="645062"/>
            <a:chOff x="1055" y="1109"/>
            <a:chExt cx="6250" cy="1086"/>
          </a:xfrm>
        </p:grpSpPr>
        <p:sp>
          <p:nvSpPr>
            <p:cNvPr id="22" name="文本框 21"/>
            <p:cNvSpPr txBox="1"/>
            <p:nvPr/>
          </p:nvSpPr>
          <p:spPr>
            <a:xfrm>
              <a:off x="2235" y="1109"/>
              <a:ext cx="5070" cy="1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学生思维形态：</a:t>
              </a:r>
              <a:endParaRPr lang="zh-CN" altLang="en-US" sz="24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1077595" y="2297430"/>
            <a:ext cx="6838315" cy="3276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bg2">
                    <a:lumMod val="25000"/>
                  </a:schemeClr>
                </a:solidFill>
              </a:rPr>
              <a:t>生1：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把橘子看成两部分，左边有4盘，每盘有4个，是4个5。右边多出来2个，再加2。4×5+2=22（个）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 b="1">
                <a:solidFill>
                  <a:schemeClr val="bg2">
                    <a:lumMod val="25000"/>
                  </a:schemeClr>
                </a:solidFill>
              </a:rPr>
              <a:t>生2：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先给第5盘橘子添上3个，变成5个，这样就有5个5，是5×5.再把借的3个橘子还掉，就是减3.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5×5-3=22（个）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 b="1">
                <a:solidFill>
                  <a:schemeClr val="bg2">
                    <a:lumMod val="25000"/>
                  </a:schemeClr>
                </a:solidFill>
              </a:rPr>
              <a:t>生3：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我有补充，乘减的方法一定要把添上的3个都还掉，不能多不能少。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88315" y="5392420"/>
            <a:ext cx="7427595" cy="972185"/>
            <a:chOff x="769" y="8726"/>
            <a:chExt cx="11697" cy="1531"/>
          </a:xfrm>
        </p:grpSpPr>
        <p:grpSp>
          <p:nvGrpSpPr>
            <p:cNvPr id="26" name="组合 25"/>
            <p:cNvGrpSpPr/>
            <p:nvPr/>
          </p:nvGrpSpPr>
          <p:grpSpPr>
            <a:xfrm>
              <a:off x="769" y="8726"/>
              <a:ext cx="5477" cy="1016"/>
              <a:chOff x="1055" y="1109"/>
              <a:chExt cx="5718" cy="1163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2235" y="1109"/>
                <a:ext cx="4538" cy="1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lnSpc>
                    <a:spcPct val="150000"/>
                  </a:lnSpc>
                </a:pPr>
                <a:r>
                  <a:rPr lang="zh-CN" altLang="en-US" sz="2400" b="1" spc="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交流互动：</a:t>
                </a:r>
                <a:endPara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3" cstate="screen"/>
              <a:stretch>
                <a:fillRect/>
              </a:stretch>
            </p:blipFill>
            <p:spPr>
              <a:xfrm>
                <a:off x="1055" y="1186"/>
                <a:ext cx="1008" cy="1008"/>
              </a:xfrm>
              <a:prstGeom prst="rect">
                <a:avLst/>
              </a:prstGeom>
            </p:spPr>
          </p:pic>
        </p:grpSp>
        <p:sp>
          <p:nvSpPr>
            <p:cNvPr id="29" name="文本框 28"/>
            <p:cNvSpPr txBox="1"/>
            <p:nvPr/>
          </p:nvSpPr>
          <p:spPr>
            <a:xfrm>
              <a:off x="4804" y="8999"/>
              <a:ext cx="7662" cy="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300">
                  <a:solidFill>
                    <a:schemeClr val="bg2">
                      <a:lumMod val="25000"/>
                    </a:schemeClr>
                  </a:solidFill>
                </a:rPr>
                <a:t>你喜欢哪种方法？它是怎么列式的？在列式的时候要注意什么？</a:t>
              </a:r>
              <a:endParaRPr lang="zh-CN" altLang="en-US" sz="23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3" name="图片 2" descr="IMG_856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30540" y="901065"/>
            <a:ext cx="3400425" cy="1343660"/>
          </a:xfrm>
          <a:prstGeom prst="rect">
            <a:avLst/>
          </a:prstGeom>
        </p:spPr>
      </p:pic>
      <p:pic>
        <p:nvPicPr>
          <p:cNvPr id="6" name="图片 5" descr="IMG_85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45145" y="2561590"/>
            <a:ext cx="3400425" cy="1372235"/>
          </a:xfrm>
          <a:prstGeom prst="rect">
            <a:avLst/>
          </a:prstGeom>
        </p:spPr>
      </p:pic>
      <p:pic>
        <p:nvPicPr>
          <p:cNvPr id="7" name="图片 6" descr="IMG_856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30540" y="4237673"/>
            <a:ext cx="3429000" cy="1476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6890" y="400050"/>
            <a:ext cx="11158537" cy="605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08798" y="4681110"/>
            <a:ext cx="403649" cy="3595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88315" y="256540"/>
            <a:ext cx="2860040" cy="645062"/>
            <a:chOff x="1055" y="1109"/>
            <a:chExt cx="5025" cy="1086"/>
          </a:xfrm>
        </p:grpSpPr>
        <p:sp>
          <p:nvSpPr>
            <p:cNvPr id="16" name="文本框 15"/>
            <p:cNvSpPr txBox="1"/>
            <p:nvPr/>
          </p:nvSpPr>
          <p:spPr>
            <a:xfrm>
              <a:off x="2235" y="1109"/>
              <a:ext cx="3845" cy="1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活动三：</a:t>
              </a:r>
              <a:endParaRPr lang="zh-CN" altLang="en-US" sz="24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1160145" y="802640"/>
            <a:ext cx="1011682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/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画一画：你掌握乘加乘减了吗？你也可以设计一个用乘加乘减解决的问题吗？将你的问题用画图的方式画下来。</a:t>
            </a:r>
            <a:endParaRPr lang="en-US" altLang="zh-CN" sz="2300">
              <a:solidFill>
                <a:schemeClr val="bg2">
                  <a:lumMod val="25000"/>
                </a:schemeClr>
              </a:solidFill>
            </a:endParaRPr>
          </a:p>
          <a:p>
            <a:pPr indent="0" fontAlgn="auto"/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写一写：画好后，自己选一种方式解决问题。</a:t>
            </a:r>
            <a:endParaRPr lang="en-US" altLang="zh-CN" sz="2300">
              <a:solidFill>
                <a:schemeClr val="bg2">
                  <a:lumMod val="25000"/>
                </a:schemeClr>
              </a:solidFill>
            </a:endParaRPr>
          </a:p>
          <a:p>
            <a:pPr indent="0" fontAlgn="auto"/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说一说：同桌交流，说说你是如何解决问题的？先算什么，再算什么？</a:t>
            </a:r>
            <a:endParaRPr lang="en-US" altLang="zh-CN" sz="23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2440" y="2082165"/>
            <a:ext cx="6918203" cy="645062"/>
            <a:chOff x="1055" y="1109"/>
            <a:chExt cx="11866" cy="1086"/>
          </a:xfrm>
        </p:grpSpPr>
        <p:sp>
          <p:nvSpPr>
            <p:cNvPr id="22" name="文本框 21"/>
            <p:cNvSpPr txBox="1"/>
            <p:nvPr/>
          </p:nvSpPr>
          <p:spPr>
            <a:xfrm>
              <a:off x="2235" y="1109"/>
              <a:ext cx="10686" cy="1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学生思维形态：资源两两并联呈现</a:t>
              </a:r>
              <a:endParaRPr lang="zh-CN" altLang="en-US" sz="24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8484870" y="2825750"/>
            <a:ext cx="296735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生：第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4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个也对的，他只是第二盘比其他的少，添上4个后也都是每盘有6个，有6盘，是6个6，最后再还掉4个，是减4。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 rot="0">
            <a:off x="516890" y="5092700"/>
            <a:ext cx="3477895" cy="645160"/>
            <a:chOff x="1055" y="1109"/>
            <a:chExt cx="5718" cy="1163"/>
          </a:xfrm>
        </p:grpSpPr>
        <p:sp>
          <p:nvSpPr>
            <p:cNvPr id="27" name="文本框 26"/>
            <p:cNvSpPr txBox="1"/>
            <p:nvPr/>
          </p:nvSpPr>
          <p:spPr>
            <a:xfrm>
              <a:off x="2235" y="1109"/>
              <a:ext cx="4538" cy="1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交流互动：</a:t>
              </a:r>
              <a:endParaRPr lang="zh-CN" altLang="en-US" sz="24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pic>
        <p:nvPicPr>
          <p:cNvPr id="9" name="图片 8" descr="IMG_8562.JPG"/>
          <p:cNvPicPr>
            <a:picLocks noChangeAspect="1"/>
          </p:cNvPicPr>
          <p:nvPr/>
        </p:nvPicPr>
        <p:blipFill>
          <a:blip r:embed="rId4" cstate="print"/>
          <a:srcRect l="5296" t="9782"/>
          <a:stretch>
            <a:fillRect/>
          </a:stretch>
        </p:blipFill>
        <p:spPr>
          <a:xfrm>
            <a:off x="1205865" y="2694305"/>
            <a:ext cx="3420745" cy="1019175"/>
          </a:xfrm>
          <a:prstGeom prst="rect">
            <a:avLst/>
          </a:prstGeom>
        </p:spPr>
      </p:pic>
      <p:pic>
        <p:nvPicPr>
          <p:cNvPr id="10" name="图片 9" descr="IMG_8563.JPG"/>
          <p:cNvPicPr>
            <a:picLocks noChangeAspect="1"/>
          </p:cNvPicPr>
          <p:nvPr/>
        </p:nvPicPr>
        <p:blipFill>
          <a:blip r:embed="rId5" cstate="print"/>
          <a:srcRect t="6603" r="10877"/>
          <a:stretch>
            <a:fillRect/>
          </a:stretch>
        </p:blipFill>
        <p:spPr>
          <a:xfrm>
            <a:off x="1205865" y="3829685"/>
            <a:ext cx="3421380" cy="1016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212975" y="4845685"/>
            <a:ext cx="158750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常规资源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2" name="图片 11" descr="IMG_8560.JPG"/>
          <p:cNvPicPr>
            <a:picLocks noChangeAspect="1"/>
          </p:cNvPicPr>
          <p:nvPr/>
        </p:nvPicPr>
        <p:blipFill>
          <a:blip r:embed="rId6" cstate="print"/>
          <a:srcRect l="4344" r="5664"/>
          <a:stretch>
            <a:fillRect/>
          </a:stretch>
        </p:blipFill>
        <p:spPr>
          <a:xfrm>
            <a:off x="4846955" y="2693670"/>
            <a:ext cx="3420110" cy="1019810"/>
          </a:xfrm>
          <a:prstGeom prst="rect">
            <a:avLst/>
          </a:prstGeom>
        </p:spPr>
      </p:pic>
      <p:pic>
        <p:nvPicPr>
          <p:cNvPr id="13" name="图片 12" descr="IMG_855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46955" y="3808095"/>
            <a:ext cx="3420110" cy="103759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173480" y="2662555"/>
            <a:ext cx="3503930" cy="258064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812665" y="2662555"/>
            <a:ext cx="3503930" cy="258064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948045" y="4845685"/>
            <a:ext cx="158750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特殊资源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30300" y="5661660"/>
            <a:ext cx="842010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交流1：你看懂了吗？你看懂哪一种？他是怎么解决的？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交流2：这两种有点特别，你理解吗？他们都对吗？为什么？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333" y="2828834"/>
            <a:ext cx="1517333" cy="151733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89357" y="2828834"/>
            <a:ext cx="2554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PART</a:t>
            </a:r>
            <a:endParaRPr lang="zh-CN" altLang="en-US" sz="7200" b="1" spc="6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40941" y="2828833"/>
            <a:ext cx="18316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TWO</a:t>
            </a:r>
            <a:endParaRPr lang="zh-CN" altLang="en-US" sz="7200" b="1" spc="6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09819" y="1605280"/>
            <a:ext cx="477393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spc="600" dirty="0">
                <a:solidFill>
                  <a:srgbClr val="008E8F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《认识厘米》</a:t>
            </a:r>
            <a:endParaRPr lang="zh-CN" altLang="en-US" sz="5400" b="1" spc="600" dirty="0">
              <a:solidFill>
                <a:srgbClr val="008E8F"/>
              </a:solidFill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7050" y="389255"/>
            <a:ext cx="11158537" cy="605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08798" y="4681110"/>
            <a:ext cx="403649" cy="3595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88315" y="504825"/>
            <a:ext cx="5125720" cy="737235"/>
            <a:chOff x="1055" y="1109"/>
            <a:chExt cx="8072" cy="1161"/>
          </a:xfrm>
        </p:grpSpPr>
        <p:sp>
          <p:nvSpPr>
            <p:cNvPr id="16" name="文本框 15"/>
            <p:cNvSpPr txBox="1"/>
            <p:nvPr/>
          </p:nvSpPr>
          <p:spPr>
            <a:xfrm>
              <a:off x="2235" y="1109"/>
              <a:ext cx="6892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活动一：</a:t>
              </a: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“比一比”</a:t>
              </a:r>
              <a:endParaRPr lang="zh-CN" altLang="en-US" sz="28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1237615" y="1226820"/>
            <a:ext cx="6329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/>
            <a:r>
              <a:rPr lang="en-US" altLang="zh-CN" sz="2400">
                <a:solidFill>
                  <a:schemeClr val="bg2">
                    <a:lumMod val="25000"/>
                  </a:schemeClr>
                </a:solidFill>
              </a:rPr>
              <a:t>用学具袋里的工具比一比</a:t>
            </a:r>
            <a:endParaRPr lang="en-US" altLang="zh-CN" sz="24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88315" y="1751965"/>
            <a:ext cx="3630930" cy="737235"/>
            <a:chOff x="1055" y="1109"/>
            <a:chExt cx="5718" cy="1161"/>
          </a:xfrm>
        </p:grpSpPr>
        <p:sp>
          <p:nvSpPr>
            <p:cNvPr id="22" name="文本框 21"/>
            <p:cNvSpPr txBox="1"/>
            <p:nvPr/>
          </p:nvSpPr>
          <p:spPr>
            <a:xfrm>
              <a:off x="2235" y="1109"/>
              <a:ext cx="4538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学生思维形态：</a:t>
              </a:r>
              <a:endParaRPr lang="zh-CN" altLang="en-US" sz="28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1221105" y="2561590"/>
            <a:ext cx="3370580" cy="3276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    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学生利用棉线、橡皮、木棒、方格纸等工具多种方式比长短。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生：第二条线段大约2块橡皮那么长。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生：用的工具不同，应该要用同一种工具比。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231640" y="1752600"/>
            <a:ext cx="3630930" cy="737235"/>
            <a:chOff x="1055" y="1109"/>
            <a:chExt cx="5718" cy="1161"/>
          </a:xfrm>
        </p:grpSpPr>
        <p:sp>
          <p:nvSpPr>
            <p:cNvPr id="27" name="文本框 26"/>
            <p:cNvSpPr txBox="1"/>
            <p:nvPr/>
          </p:nvSpPr>
          <p:spPr>
            <a:xfrm>
              <a:off x="2235" y="1109"/>
              <a:ext cx="4538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交流互动：</a:t>
              </a:r>
              <a:endParaRPr lang="zh-CN" altLang="en-US" sz="28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29" name="文本框 28"/>
          <p:cNvSpPr txBox="1"/>
          <p:nvPr/>
        </p:nvSpPr>
        <p:spPr>
          <a:xfrm>
            <a:off x="4871720" y="2561590"/>
            <a:ext cx="2728595" cy="3630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bg2">
                    <a:lumMod val="25000"/>
                  </a:schemeClr>
                </a:solidFill>
              </a:rPr>
              <a:t>交流层次1：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复习比较两个物体长短的方法：观察法和重叠法。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 b="1">
                <a:solidFill>
                  <a:schemeClr val="bg2">
                    <a:lumMod val="25000"/>
                  </a:schemeClr>
                </a:solidFill>
              </a:rPr>
              <a:t>交流层次2：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为什么测量的结果数量不一样。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 b="1">
                <a:solidFill>
                  <a:schemeClr val="bg2">
                    <a:lumMod val="25000"/>
                  </a:schemeClr>
                </a:solidFill>
              </a:rPr>
              <a:t>介绍：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1厘米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7659370" y="1544320"/>
            <a:ext cx="4025900" cy="3747770"/>
          </a:xfrm>
          <a:prstGeom prst="rect">
            <a:avLst/>
          </a:prstGeom>
        </p:spPr>
      </p:pic>
      <p:pic>
        <p:nvPicPr>
          <p:cNvPr id="8193" name="图片 39939" descr="K6EMSALOM$`TKOJ4`M6`RQV"/>
          <p:cNvPicPr>
            <a:picLocks noChangeAspect="1"/>
          </p:cNvPicPr>
          <p:nvPr/>
        </p:nvPicPr>
        <p:blipFill>
          <a:blip r:embed="rId5"/>
          <a:srcRect l="1535" t="25323" r="5628" b="20048"/>
          <a:stretch>
            <a:fillRect/>
          </a:stretch>
        </p:blipFill>
        <p:spPr>
          <a:xfrm>
            <a:off x="7709535" y="1692910"/>
            <a:ext cx="3976370" cy="177546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6" name="图片 6" descr="IMG_8986(20210312-003526)"/>
          <p:cNvPicPr>
            <a:picLocks noChangeAspect="1"/>
          </p:cNvPicPr>
          <p:nvPr/>
        </p:nvPicPr>
        <p:blipFill>
          <a:blip r:embed="rId6"/>
          <a:srcRect l="7907" t="29233" r="17732" b="28754"/>
          <a:stretch>
            <a:fillRect/>
          </a:stretch>
        </p:blipFill>
        <p:spPr>
          <a:xfrm>
            <a:off x="7709535" y="3574415"/>
            <a:ext cx="3975100" cy="1720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6890" y="400050"/>
            <a:ext cx="11158537" cy="605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08798" y="4681110"/>
            <a:ext cx="403649" cy="3595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88315" y="256540"/>
            <a:ext cx="8252852" cy="1198651"/>
            <a:chOff x="1055" y="1109"/>
            <a:chExt cx="14500" cy="2018"/>
          </a:xfrm>
        </p:grpSpPr>
        <p:sp>
          <p:nvSpPr>
            <p:cNvPr id="16" name="文本框 15"/>
            <p:cNvSpPr txBox="1"/>
            <p:nvPr/>
          </p:nvSpPr>
          <p:spPr>
            <a:xfrm>
              <a:off x="2235" y="1109"/>
              <a:ext cx="13320" cy="2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活动二：</a:t>
              </a: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哪些物体的长度大约是1厘米？</a:t>
              </a:r>
              <a:endParaRPr lang="en-US" altLang="zh-CN" sz="2400">
                <a:solidFill>
                  <a:schemeClr val="bg2">
                    <a:lumMod val="25000"/>
                  </a:schemeClr>
                </a:solidFill>
              </a:endParaRPr>
            </a:p>
            <a:p>
              <a:pPr algn="l">
                <a:lnSpc>
                  <a:spcPct val="150000"/>
                </a:lnSpc>
              </a:pPr>
              <a:endParaRPr lang="zh-CN" altLang="en-US" sz="24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1160145" y="819150"/>
            <a:ext cx="10116820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/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1.找一找：哪些物体长度大约是1厘米？</a:t>
            </a:r>
            <a:endParaRPr lang="en-US" altLang="zh-CN" sz="2300">
              <a:solidFill>
                <a:schemeClr val="bg2">
                  <a:lumMod val="25000"/>
                </a:schemeClr>
              </a:solidFill>
            </a:endParaRPr>
          </a:p>
          <a:p>
            <a:pPr indent="0" fontAlgn="auto"/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2.比一比：用1厘米的吸管比一比。</a:t>
            </a:r>
            <a:endParaRPr lang="en-US" altLang="zh-CN" sz="2300">
              <a:solidFill>
                <a:schemeClr val="bg2">
                  <a:lumMod val="25000"/>
                </a:schemeClr>
              </a:solidFill>
            </a:endParaRPr>
          </a:p>
          <a:p>
            <a:pPr indent="0" fontAlgn="auto"/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3.说一说：和同桌说一说你找到的</a:t>
            </a:r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物体</a:t>
            </a:r>
            <a:r>
              <a:rPr lang="en-US" altLang="zh-CN" sz="2300">
                <a:solidFill>
                  <a:schemeClr val="bg2">
                    <a:lumMod val="25000"/>
                  </a:schemeClr>
                </a:solidFill>
              </a:rPr>
              <a:t>。</a:t>
            </a:r>
            <a:endParaRPr lang="en-US" altLang="zh-CN" sz="23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2440" y="1718945"/>
            <a:ext cx="6918203" cy="645062"/>
            <a:chOff x="1055" y="1109"/>
            <a:chExt cx="11866" cy="1086"/>
          </a:xfrm>
        </p:grpSpPr>
        <p:sp>
          <p:nvSpPr>
            <p:cNvPr id="22" name="文本框 21"/>
            <p:cNvSpPr txBox="1"/>
            <p:nvPr/>
          </p:nvSpPr>
          <p:spPr>
            <a:xfrm>
              <a:off x="2235" y="1109"/>
              <a:ext cx="10686" cy="1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学生思维形态：</a:t>
              </a:r>
              <a:endParaRPr lang="zh-CN" altLang="en-US" sz="24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1173480" y="5094605"/>
            <a:ext cx="5618480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300">
                <a:solidFill>
                  <a:schemeClr val="bg2">
                    <a:lumMod val="25000"/>
                  </a:schemeClr>
                </a:solidFill>
              </a:rPr>
              <a:t>    </a:t>
            </a:r>
            <a:r>
              <a:rPr sz="2300">
                <a:solidFill>
                  <a:schemeClr val="bg2">
                    <a:lumMod val="25000"/>
                  </a:schemeClr>
                </a:solidFill>
              </a:rPr>
              <a:t>学生利用1厘米长的吸管体验1厘米有多长，再利用1厘米的吸管比一比哪些物体的长度大约是1厘米。</a:t>
            </a:r>
            <a:endParaRPr sz="230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 rot="0">
            <a:off x="6233160" y="1687195"/>
            <a:ext cx="3477895" cy="645160"/>
            <a:chOff x="1055" y="1109"/>
            <a:chExt cx="5718" cy="1163"/>
          </a:xfrm>
        </p:grpSpPr>
        <p:sp>
          <p:nvSpPr>
            <p:cNvPr id="27" name="文本框 26"/>
            <p:cNvSpPr txBox="1"/>
            <p:nvPr/>
          </p:nvSpPr>
          <p:spPr>
            <a:xfrm>
              <a:off x="2235" y="1109"/>
              <a:ext cx="4538" cy="1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400" b="1" spc="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交流互动：</a:t>
              </a:r>
              <a:endParaRPr lang="zh-CN" altLang="en-US" sz="2400" b="1" spc="6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55" y="1186"/>
              <a:ext cx="1008" cy="1008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6233160" y="2869565"/>
            <a:ext cx="158750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300">
                <a:solidFill>
                  <a:schemeClr val="bg2">
                    <a:lumMod val="25000"/>
                  </a:schemeClr>
                </a:solidFill>
              </a:rPr>
              <a:t>学</a:t>
            </a:r>
            <a:endParaRPr lang="zh-CN" altLang="zh-CN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zh-CN" sz="2300">
                <a:solidFill>
                  <a:schemeClr val="bg2">
                    <a:lumMod val="25000"/>
                  </a:schemeClr>
                </a:solidFill>
              </a:rPr>
              <a:t>生</a:t>
            </a:r>
            <a:endParaRPr lang="zh-CN" altLang="zh-CN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zh-CN" sz="2300">
                <a:solidFill>
                  <a:schemeClr val="bg2">
                    <a:lumMod val="25000"/>
                  </a:schemeClr>
                </a:solidFill>
              </a:rPr>
              <a:t>资</a:t>
            </a:r>
            <a:endParaRPr lang="zh-CN" altLang="zh-CN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zh-CN" sz="2300">
                <a:solidFill>
                  <a:schemeClr val="bg2">
                    <a:lumMod val="25000"/>
                  </a:schemeClr>
                </a:solidFill>
              </a:rPr>
              <a:t>源</a:t>
            </a:r>
            <a:endParaRPr lang="zh-CN" altLang="zh-CN" sz="23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73480" y="2332355"/>
            <a:ext cx="5618480" cy="258064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084820" y="500380"/>
            <a:ext cx="3388360" cy="1356995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0553065" y="753745"/>
            <a:ext cx="1587500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教 资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师 源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950710" y="2363470"/>
            <a:ext cx="4522470" cy="3984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交流层次1：1厘米有多长呢？取出工具袋中的一截吸管，它的长度是1厘米。拿手上比一比，感受一下1厘米有多长。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交流层次2：大家快利用这个1厘米小工具去找一找哪些物体的长度大约是1厘米。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CN" altLang="en-US" sz="2300">
                <a:solidFill>
                  <a:schemeClr val="bg2">
                    <a:lumMod val="25000"/>
                  </a:schemeClr>
                </a:solidFill>
              </a:rPr>
              <a:t>交流层次3：再想一想，生活中还有哪些物体的长度大约是1厘米。</a:t>
            </a:r>
            <a:endParaRPr lang="zh-CN" altLang="en-US" sz="23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图片 10" descr="IMG_8987(20210312-003526)"/>
          <p:cNvPicPr>
            <a:picLocks noChangeAspect="1"/>
          </p:cNvPicPr>
          <p:nvPr/>
        </p:nvPicPr>
        <p:blipFill>
          <a:blip r:embed="rId4"/>
          <a:srcRect l="43009" t="55960" r="40050" b="27166"/>
          <a:stretch>
            <a:fillRect/>
          </a:stretch>
        </p:blipFill>
        <p:spPr>
          <a:xfrm>
            <a:off x="1234440" y="2368550"/>
            <a:ext cx="2443480" cy="2435225"/>
          </a:xfrm>
          <a:prstGeom prst="rect">
            <a:avLst/>
          </a:prstGeom>
        </p:spPr>
      </p:pic>
      <p:pic>
        <p:nvPicPr>
          <p:cNvPr id="6" name="图片 11" descr="IMG_8988(20210312-003526)"/>
          <p:cNvPicPr>
            <a:picLocks noChangeAspect="1"/>
          </p:cNvPicPr>
          <p:nvPr/>
        </p:nvPicPr>
        <p:blipFill>
          <a:blip r:embed="rId5"/>
          <a:srcRect l="24764" t="30133" r="45849" b="37227"/>
          <a:stretch>
            <a:fillRect/>
          </a:stretch>
        </p:blipFill>
        <p:spPr>
          <a:xfrm rot="16200000">
            <a:off x="3729355" y="2434590"/>
            <a:ext cx="2440305" cy="2298065"/>
          </a:xfrm>
          <a:prstGeom prst="rect">
            <a:avLst/>
          </a:prstGeom>
        </p:spPr>
      </p:pic>
      <p:pic>
        <p:nvPicPr>
          <p:cNvPr id="15365" name="图片 15364" descr="~H[A2JYG(9%R~J6Z~DHIQI6"/>
          <p:cNvPicPr>
            <a:picLocks noChangeAspect="1"/>
          </p:cNvPicPr>
          <p:nvPr/>
        </p:nvPicPr>
        <p:blipFill>
          <a:blip r:embed="rId6">
            <a:clrChange>
              <a:clrFrom>
                <a:srgbClr val="F2F2F1"/>
              </a:clrFrom>
              <a:clrTo>
                <a:srgbClr val="F2F2F1">
                  <a:alpha val="0"/>
                </a:srgbClr>
              </a:clrTo>
            </a:clrChange>
          </a:blip>
          <a:srcRect l="27800" t="9654" r="-2600" b="3603"/>
          <a:stretch>
            <a:fillRect/>
          </a:stretch>
        </p:blipFill>
        <p:spPr>
          <a:xfrm>
            <a:off x="8183880" y="588645"/>
            <a:ext cx="1358900" cy="1137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图片 15365" descr="~MX6$3VN`SSGB3QNDRE00`O"/>
          <p:cNvPicPr>
            <a:picLocks noChangeAspect="1"/>
          </p:cNvPicPr>
          <p:nvPr/>
        </p:nvPicPr>
        <p:blipFill>
          <a:blip r:embed="rId7"/>
          <a:srcRect l="33472" t="22500" r="14479"/>
          <a:stretch>
            <a:fillRect/>
          </a:stretch>
        </p:blipFill>
        <p:spPr>
          <a:xfrm>
            <a:off x="9572625" y="588645"/>
            <a:ext cx="996950" cy="1133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764*3244*1022*10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2018</Words>
  <Application>WPS 演示</Application>
  <PresentationFormat>自定义</PresentationFormat>
  <Paragraphs>246</Paragraphs>
  <Slides>16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宋体</vt:lpstr>
      <vt:lpstr>Wingdings</vt:lpstr>
      <vt:lpstr>Calibri</vt:lpstr>
      <vt:lpstr>新宋体</vt:lpstr>
      <vt:lpstr>微软雅黑</vt:lpstr>
      <vt:lpstr>Arial Unicode MS</vt:lpstr>
      <vt:lpstr>等线 Light</vt:lpstr>
      <vt:lpstr>等线</vt:lpstr>
      <vt:lpstr>第一PPT，www.1ppt.com</vt:lpstr>
      <vt:lpstr>1_第一PPT，www.1ppt.com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第一PPT，www.1ppt.com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七月你好</dc:title>
  <dc:creator>第一PPT</dc:creator>
  <cp:keywords>www.1ppt.com</cp:keywords>
  <dc:description>www.1ppt.com</dc:description>
  <cp:lastModifiedBy>Administrator</cp:lastModifiedBy>
  <cp:revision>41</cp:revision>
  <dcterms:created xsi:type="dcterms:W3CDTF">2019-06-08T10:29:00Z</dcterms:created>
  <dcterms:modified xsi:type="dcterms:W3CDTF">2021-09-21T03:58:57Z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7F92E74140AB45A69A330FF2801D12E5</vt:lpwstr>
  </property>
</Properties>
</file>