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361" r:id="rId3"/>
    <p:sldId id="266" r:id="rId4"/>
    <p:sldId id="320" r:id="rId5"/>
    <p:sldId id="269" r:id="rId6"/>
    <p:sldId id="270" r:id="rId7"/>
    <p:sldId id="275" r:id="rId8"/>
    <p:sldId id="301" r:id="rId9"/>
    <p:sldId id="298" r:id="rId10"/>
    <p:sldId id="362" r:id="rId11"/>
    <p:sldId id="363" r:id="rId12"/>
    <p:sldId id="401" r:id="rId13"/>
    <p:sldId id="393" r:id="rId14"/>
    <p:sldId id="300" r:id="rId15"/>
    <p:sldId id="388" r:id="rId16"/>
    <p:sldId id="400" r:id="rId17"/>
    <p:sldId id="359" r:id="rId18"/>
    <p:sldId id="303" r:id="rId19"/>
    <p:sldId id="304" r:id="rId20"/>
    <p:sldId id="305" r:id="rId21"/>
  </p:sldIdLst>
  <p:sldSz cx="11519535" cy="647954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36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716" y="1143000"/>
            <a:ext cx="5486568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40334" y="1060747"/>
            <a:ext cx="8642002" cy="2256525"/>
          </a:xfrm>
        </p:spPr>
        <p:txBody>
          <a:bodyPr anchor="b"/>
          <a:lstStyle>
            <a:lvl1pPr algn="ctr">
              <a:defRPr sz="567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40334" y="3404292"/>
            <a:ext cx="8642002" cy="1564864"/>
          </a:xfrm>
        </p:spPr>
        <p:txBody>
          <a:bodyPr/>
          <a:lstStyle>
            <a:lvl1pPr marL="0" indent="0" algn="ctr">
              <a:buNone/>
              <a:defRPr sz="2270"/>
            </a:lvl1pPr>
            <a:lvl2pPr marL="431800" indent="0" algn="ctr">
              <a:buNone/>
              <a:defRPr sz="1880"/>
            </a:lvl2pPr>
            <a:lvl3pPr marL="864235" indent="0" algn="ctr">
              <a:buNone/>
              <a:defRPr sz="1700"/>
            </a:lvl3pPr>
            <a:lvl4pPr marL="1296670" indent="0" algn="ctr">
              <a:buNone/>
              <a:defRPr sz="1525"/>
            </a:lvl4pPr>
            <a:lvl5pPr marL="1728470" indent="0" algn="ctr">
              <a:buNone/>
              <a:defRPr sz="1525"/>
            </a:lvl5pPr>
            <a:lvl6pPr marL="2160270" indent="0" algn="ctr">
              <a:buNone/>
              <a:defRPr sz="1525"/>
            </a:lvl6pPr>
            <a:lvl7pPr marL="2592070" indent="0" algn="ctr">
              <a:buNone/>
              <a:defRPr sz="1525"/>
            </a:lvl7pPr>
            <a:lvl8pPr marL="3024505" indent="0" algn="ctr">
              <a:buNone/>
              <a:defRPr sz="1525"/>
            </a:lvl8pPr>
            <a:lvl9pPr marL="3456940" indent="0" algn="ctr">
              <a:buNone/>
              <a:defRPr sz="1525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245910" y="345080"/>
            <a:ext cx="2484576" cy="549277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92184" y="345080"/>
            <a:ext cx="7309693" cy="549277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79985" y="575959"/>
            <a:ext cx="10759566" cy="518663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6182" y="1615876"/>
            <a:ext cx="9938302" cy="2696127"/>
          </a:xfrm>
        </p:spPr>
        <p:txBody>
          <a:bodyPr anchor="b"/>
          <a:lstStyle>
            <a:lvl1pPr>
              <a:defRPr sz="567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86182" y="4337510"/>
            <a:ext cx="9938302" cy="1417829"/>
          </a:xfrm>
        </p:spPr>
        <p:txBody>
          <a:bodyPr/>
          <a:lstStyle>
            <a:lvl1pPr marL="0" indent="0">
              <a:buNone/>
              <a:defRPr sz="2270">
                <a:solidFill>
                  <a:schemeClr val="tx1">
                    <a:tint val="75000"/>
                  </a:schemeClr>
                </a:solidFill>
              </a:defRPr>
            </a:lvl1pPr>
            <a:lvl2pPr marL="431800" indent="0">
              <a:buNone/>
              <a:defRPr sz="1880">
                <a:solidFill>
                  <a:schemeClr val="tx1">
                    <a:tint val="75000"/>
                  </a:schemeClr>
                </a:solidFill>
              </a:defRPr>
            </a:lvl2pPr>
            <a:lvl3pPr marL="86423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296670" indent="0">
              <a:buNone/>
              <a:defRPr sz="1525">
                <a:solidFill>
                  <a:schemeClr val="tx1">
                    <a:tint val="75000"/>
                  </a:schemeClr>
                </a:solidFill>
              </a:defRPr>
            </a:lvl4pPr>
            <a:lvl5pPr marL="1728470" indent="0">
              <a:buNone/>
              <a:defRPr sz="1525">
                <a:solidFill>
                  <a:schemeClr val="tx1">
                    <a:tint val="75000"/>
                  </a:schemeClr>
                </a:solidFill>
              </a:defRPr>
            </a:lvl5pPr>
            <a:lvl6pPr marL="2160270" indent="0">
              <a:buNone/>
              <a:defRPr sz="1525">
                <a:solidFill>
                  <a:schemeClr val="tx1">
                    <a:tint val="75000"/>
                  </a:schemeClr>
                </a:solidFill>
              </a:defRPr>
            </a:lvl6pPr>
            <a:lvl7pPr marL="2592070" indent="0">
              <a:buNone/>
              <a:defRPr sz="1525">
                <a:solidFill>
                  <a:schemeClr val="tx1">
                    <a:tint val="75000"/>
                  </a:schemeClr>
                </a:solidFill>
              </a:defRPr>
            </a:lvl7pPr>
            <a:lvl8pPr marL="3024505" indent="0">
              <a:buNone/>
              <a:defRPr sz="1525">
                <a:solidFill>
                  <a:schemeClr val="tx1">
                    <a:tint val="75000"/>
                  </a:schemeClr>
                </a:solidFill>
              </a:defRPr>
            </a:lvl8pPr>
            <a:lvl9pPr marL="3456940" indent="0">
              <a:buNone/>
              <a:defRPr sz="152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92184" y="1725401"/>
            <a:ext cx="4897134" cy="411245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33351" y="1725401"/>
            <a:ext cx="4897134" cy="411245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3684" y="345080"/>
            <a:ext cx="9938302" cy="125279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93684" y="1588870"/>
            <a:ext cx="4874629" cy="778681"/>
          </a:xfrm>
        </p:spPr>
        <p:txBody>
          <a:bodyPr anchor="b"/>
          <a:lstStyle>
            <a:lvl1pPr marL="0" indent="0">
              <a:buNone/>
              <a:defRPr sz="2270" b="1"/>
            </a:lvl1pPr>
            <a:lvl2pPr marL="431800" indent="0">
              <a:buNone/>
              <a:defRPr sz="1880" b="1"/>
            </a:lvl2pPr>
            <a:lvl3pPr marL="864235" indent="0">
              <a:buNone/>
              <a:defRPr sz="1700" b="1"/>
            </a:lvl3pPr>
            <a:lvl4pPr marL="1296670" indent="0">
              <a:buNone/>
              <a:defRPr sz="1525" b="1"/>
            </a:lvl4pPr>
            <a:lvl5pPr marL="1728470" indent="0">
              <a:buNone/>
              <a:defRPr sz="1525" b="1"/>
            </a:lvl5pPr>
            <a:lvl6pPr marL="2160270" indent="0">
              <a:buNone/>
              <a:defRPr sz="1525" b="1"/>
            </a:lvl6pPr>
            <a:lvl7pPr marL="2592070" indent="0">
              <a:buNone/>
              <a:defRPr sz="1525" b="1"/>
            </a:lvl7pPr>
            <a:lvl8pPr marL="3024505" indent="0">
              <a:buNone/>
              <a:defRPr sz="1525" b="1"/>
            </a:lvl8pPr>
            <a:lvl9pPr marL="3456940" indent="0">
              <a:buNone/>
              <a:defRPr sz="1525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93684" y="2367551"/>
            <a:ext cx="4874629" cy="34823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33351" y="1588870"/>
            <a:ext cx="4898635" cy="778681"/>
          </a:xfrm>
        </p:spPr>
        <p:txBody>
          <a:bodyPr anchor="b"/>
          <a:lstStyle>
            <a:lvl1pPr marL="0" indent="0">
              <a:buNone/>
              <a:defRPr sz="2270" b="1"/>
            </a:lvl1pPr>
            <a:lvl2pPr marL="431800" indent="0">
              <a:buNone/>
              <a:defRPr sz="1880" b="1"/>
            </a:lvl2pPr>
            <a:lvl3pPr marL="864235" indent="0">
              <a:buNone/>
              <a:defRPr sz="1700" b="1"/>
            </a:lvl3pPr>
            <a:lvl4pPr marL="1296670" indent="0">
              <a:buNone/>
              <a:defRPr sz="1525" b="1"/>
            </a:lvl4pPr>
            <a:lvl5pPr marL="1728470" indent="0">
              <a:buNone/>
              <a:defRPr sz="1525" b="1"/>
            </a:lvl5pPr>
            <a:lvl6pPr marL="2160270" indent="0">
              <a:buNone/>
              <a:defRPr sz="1525" b="1"/>
            </a:lvl6pPr>
            <a:lvl7pPr marL="2592070" indent="0">
              <a:buNone/>
              <a:defRPr sz="1525" b="1"/>
            </a:lvl7pPr>
            <a:lvl8pPr marL="3024505" indent="0">
              <a:buNone/>
              <a:defRPr sz="1525" b="1"/>
            </a:lvl8pPr>
            <a:lvl9pPr marL="3456940" indent="0">
              <a:buNone/>
              <a:defRPr sz="1525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33351" y="2367551"/>
            <a:ext cx="4898635" cy="34823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 userDrawn="1"/>
        </p:nvCxnSpPr>
        <p:spPr>
          <a:xfrm>
            <a:off x="598937" y="6121590"/>
            <a:ext cx="4794888" cy="480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 userDrawn="1"/>
        </p:nvCxnSpPr>
        <p:spPr>
          <a:xfrm>
            <a:off x="6172794" y="398531"/>
            <a:ext cx="4794888" cy="480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 userDrawn="1"/>
        </p:nvCxnSpPr>
        <p:spPr>
          <a:xfrm flipV="1">
            <a:off x="596721" y="4705860"/>
            <a:ext cx="2216" cy="142053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 flipV="1">
            <a:off x="10967047" y="398531"/>
            <a:ext cx="2216" cy="142053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3684" y="432101"/>
            <a:ext cx="3716360" cy="1512352"/>
          </a:xfrm>
        </p:spPr>
        <p:txBody>
          <a:bodyPr anchor="b"/>
          <a:lstStyle>
            <a:lvl1pPr>
              <a:defRPr sz="302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98635" y="933217"/>
            <a:ext cx="5833351" cy="4606072"/>
          </a:xfrm>
        </p:spPr>
        <p:txBody>
          <a:bodyPr/>
          <a:lstStyle>
            <a:lvl1pPr>
              <a:defRPr sz="3020"/>
            </a:lvl1pPr>
            <a:lvl2pPr>
              <a:defRPr sz="2660"/>
            </a:lvl2pPr>
            <a:lvl3pPr>
              <a:defRPr sz="2270"/>
            </a:lvl3pPr>
            <a:lvl4pPr>
              <a:defRPr sz="1880"/>
            </a:lvl4pPr>
            <a:lvl5pPr>
              <a:defRPr sz="1880"/>
            </a:lvl5pPr>
            <a:lvl6pPr>
              <a:defRPr sz="1880"/>
            </a:lvl6pPr>
            <a:lvl7pPr>
              <a:defRPr sz="1880"/>
            </a:lvl7pPr>
            <a:lvl8pPr>
              <a:defRPr sz="1880"/>
            </a:lvl8pPr>
            <a:lvl9pPr>
              <a:defRPr sz="188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93684" y="1944452"/>
            <a:ext cx="3716360" cy="3602339"/>
          </a:xfrm>
        </p:spPr>
        <p:txBody>
          <a:bodyPr/>
          <a:lstStyle>
            <a:lvl1pPr marL="0" indent="0">
              <a:buNone/>
              <a:defRPr sz="1525"/>
            </a:lvl1pPr>
            <a:lvl2pPr marL="431800" indent="0">
              <a:buNone/>
              <a:defRPr sz="1315"/>
            </a:lvl2pPr>
            <a:lvl3pPr marL="864235" indent="0">
              <a:buNone/>
              <a:defRPr sz="1135"/>
            </a:lvl3pPr>
            <a:lvl4pPr marL="1296670" indent="0">
              <a:buNone/>
              <a:defRPr sz="960"/>
            </a:lvl4pPr>
            <a:lvl5pPr marL="1728470" indent="0">
              <a:buNone/>
              <a:defRPr sz="960"/>
            </a:lvl5pPr>
            <a:lvl6pPr marL="2160270" indent="0">
              <a:buNone/>
              <a:defRPr sz="960"/>
            </a:lvl6pPr>
            <a:lvl7pPr marL="2592070" indent="0">
              <a:buNone/>
              <a:defRPr sz="960"/>
            </a:lvl7pPr>
            <a:lvl8pPr marL="3024505" indent="0">
              <a:buNone/>
              <a:defRPr sz="960"/>
            </a:lvl8pPr>
            <a:lvl9pPr marL="3456940" indent="0">
              <a:buNone/>
              <a:defRPr sz="96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3684" y="432101"/>
            <a:ext cx="3716360" cy="1512352"/>
          </a:xfrm>
        </p:spPr>
        <p:txBody>
          <a:bodyPr anchor="b"/>
          <a:lstStyle>
            <a:lvl1pPr>
              <a:defRPr sz="302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898635" y="933217"/>
            <a:ext cx="5833351" cy="4606072"/>
          </a:xfrm>
        </p:spPr>
        <p:txBody>
          <a:bodyPr/>
          <a:lstStyle>
            <a:lvl1pPr marL="0" indent="0">
              <a:buNone/>
              <a:defRPr sz="3020"/>
            </a:lvl1pPr>
            <a:lvl2pPr marL="431800" indent="0">
              <a:buNone/>
              <a:defRPr sz="2660"/>
            </a:lvl2pPr>
            <a:lvl3pPr marL="864235" indent="0">
              <a:buNone/>
              <a:defRPr sz="2270"/>
            </a:lvl3pPr>
            <a:lvl4pPr marL="1296670" indent="0">
              <a:buNone/>
              <a:defRPr sz="1880"/>
            </a:lvl4pPr>
            <a:lvl5pPr marL="1728470" indent="0">
              <a:buNone/>
              <a:defRPr sz="1880"/>
            </a:lvl5pPr>
            <a:lvl6pPr marL="2160270" indent="0">
              <a:buNone/>
              <a:defRPr sz="1880"/>
            </a:lvl6pPr>
            <a:lvl7pPr marL="2592070" indent="0">
              <a:buNone/>
              <a:defRPr sz="1880"/>
            </a:lvl7pPr>
            <a:lvl8pPr marL="3024505" indent="0">
              <a:buNone/>
              <a:defRPr sz="1880"/>
            </a:lvl8pPr>
            <a:lvl9pPr marL="3456940" indent="0">
              <a:buNone/>
              <a:defRPr sz="188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93684" y="1944452"/>
            <a:ext cx="3716360" cy="3602339"/>
          </a:xfrm>
        </p:spPr>
        <p:txBody>
          <a:bodyPr/>
          <a:lstStyle>
            <a:lvl1pPr marL="0" indent="0">
              <a:buNone/>
              <a:defRPr sz="1525"/>
            </a:lvl1pPr>
            <a:lvl2pPr marL="431800" indent="0">
              <a:buNone/>
              <a:defRPr sz="1315"/>
            </a:lvl2pPr>
            <a:lvl3pPr marL="864235" indent="0">
              <a:buNone/>
              <a:defRPr sz="1135"/>
            </a:lvl3pPr>
            <a:lvl4pPr marL="1296670" indent="0">
              <a:buNone/>
              <a:defRPr sz="960"/>
            </a:lvl4pPr>
            <a:lvl5pPr marL="1728470" indent="0">
              <a:buNone/>
              <a:defRPr sz="960"/>
            </a:lvl5pPr>
            <a:lvl6pPr marL="2160270" indent="0">
              <a:buNone/>
              <a:defRPr sz="960"/>
            </a:lvl6pPr>
            <a:lvl7pPr marL="2592070" indent="0">
              <a:buNone/>
              <a:defRPr sz="960"/>
            </a:lvl7pPr>
            <a:lvl8pPr marL="3024505" indent="0">
              <a:buNone/>
              <a:defRPr sz="960"/>
            </a:lvl8pPr>
            <a:lvl9pPr marL="3456940" indent="0">
              <a:buNone/>
              <a:defRPr sz="96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792184" y="345080"/>
            <a:ext cx="9938302" cy="12527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92184" y="1725401"/>
            <a:ext cx="9938302" cy="41124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92184" y="6007398"/>
            <a:ext cx="2592601" cy="3450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816884" y="6007398"/>
            <a:ext cx="3888901" cy="3450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137885" y="6007398"/>
            <a:ext cx="2592601" cy="3450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864235" rtl="0" eaLnBrk="1" latinLnBrk="0" hangingPunct="1">
        <a:lnSpc>
          <a:spcPct val="90000"/>
        </a:lnSpc>
        <a:spcBef>
          <a:spcPct val="0"/>
        </a:spcBef>
        <a:buNone/>
        <a:defRPr sz="41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5900" indent="-215900" algn="l" defTabSz="864235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1pPr>
      <a:lvl2pPr marL="648335" indent="-215900" algn="l" defTabSz="86423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2270" kern="1200">
          <a:solidFill>
            <a:schemeClr val="tx1"/>
          </a:solidFill>
          <a:latin typeface="+mn-lt"/>
          <a:ea typeface="+mn-ea"/>
          <a:cs typeface="+mn-cs"/>
        </a:defRPr>
      </a:lvl2pPr>
      <a:lvl3pPr marL="1080770" indent="-215900" algn="l" defTabSz="86423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88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5900" algn="l" defTabSz="86423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4370" indent="-215900" algn="l" defTabSz="86423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375535" indent="-215900" algn="l" defTabSz="86423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808605" indent="-215900" algn="l" defTabSz="86423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405" indent="-215900" algn="l" defTabSz="86423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840" indent="-215900" algn="l" defTabSz="86423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180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2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6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84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2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0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450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94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slide" Target="slide1.xml"/><Relationship Id="rId2" Type="http://schemas.openxmlformats.org/officeDocument/2006/relationships/image" Target="../media/image16.png"/><Relationship Id="rId1" Type="http://schemas.openxmlformats.org/officeDocument/2006/relationships/slide" Target="slide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hyperlink" Target="3-&#35270;&#39057;-10-&#25163;&#24433;&#28216;&#25103;.flv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.png"/><Relationship Id="rId3" Type="http://schemas.openxmlformats.org/officeDocument/2006/relationships/tags" Target="../tags/tag1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hyperlink" Target="3-&#35270;&#39057;-10-&#25163;&#24433;&#28216;&#25103;.flv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标题 1"/>
          <p:cNvSpPr>
            <a:spLocks noGrp="1"/>
          </p:cNvSpPr>
          <p:nvPr>
            <p:ph type="title"/>
          </p:nvPr>
        </p:nvSpPr>
        <p:spPr>
          <a:xfrm>
            <a:off x="2035532" y="431969"/>
            <a:ext cx="2786802" cy="1511893"/>
          </a:xfrm>
        </p:spPr>
        <p:txBody>
          <a:bodyPr anchor="b"/>
          <a:p>
            <a:pPr defTabSz="914400"/>
            <a:endParaRPr lang="zh-CN" altLang="en-US" kern="1200" baseline="0">
              <a:latin typeface="+mj-lt"/>
              <a:ea typeface="+mj-ea"/>
              <a:cs typeface="+mj-cs"/>
            </a:endParaRPr>
          </a:p>
        </p:txBody>
      </p:sp>
      <p:sp>
        <p:nvSpPr>
          <p:cNvPr id="16386" name="文本占位符 2"/>
          <p:cNvSpPr>
            <a:spLocks noGrp="1"/>
          </p:cNvSpPr>
          <p:nvPr>
            <p:ph type="body" sz="half" idx="2"/>
          </p:nvPr>
        </p:nvSpPr>
        <p:spPr>
          <a:xfrm>
            <a:off x="2035532" y="1943862"/>
            <a:ext cx="2786802" cy="3601245"/>
          </a:xfrm>
        </p:spPr>
        <p:txBody>
          <a:bodyPr anchor="t"/>
          <a:p>
            <a:pPr defTabSz="914400">
              <a:buClrTx/>
              <a:buSzTx/>
              <a:buFontTx/>
            </a:pPr>
            <a:endParaRPr lang="zh-CN" altLang="en-US" kern="1200" baseline="0">
              <a:latin typeface="+mn-lt"/>
              <a:ea typeface="+mn-ea"/>
              <a:cs typeface="+mn-cs"/>
            </a:endParaRPr>
          </a:p>
        </p:txBody>
      </p:sp>
      <p:pic>
        <p:nvPicPr>
          <p:cNvPr id="16387" name="内容占位符 4" descr="探照灯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300585" y="-6000"/>
            <a:ext cx="9776306" cy="6503538"/>
          </a:xfrm>
        </p:spPr>
      </p:pic>
      <p:sp>
        <p:nvSpPr>
          <p:cNvPr id="4099" name="文本框 4"/>
          <p:cNvSpPr txBox="1"/>
          <p:nvPr/>
        </p:nvSpPr>
        <p:spPr>
          <a:xfrm>
            <a:off x="1790700" y="726440"/>
            <a:ext cx="867727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3.3   </a:t>
            </a:r>
            <a:r>
              <a:rPr lang="zh-CN" altLang="en-US" sz="5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光的直线</a:t>
            </a:r>
            <a:r>
              <a:rPr lang="zh-CN" altLang="en-US" sz="5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传播</a:t>
            </a:r>
            <a:r>
              <a:rPr lang="zh-CN" altLang="en-US" sz="5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endParaRPr lang="zh-CN" altLang="en-US" sz="5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1227" name="Text Box 43"/>
          <p:cNvSpPr txBox="1"/>
          <p:nvPr/>
        </p:nvSpPr>
        <p:spPr>
          <a:xfrm>
            <a:off x="12431713" y="5828665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−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右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4750" y="701040"/>
            <a:ext cx="8029575" cy="220027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673225" y="3683000"/>
            <a:ext cx="62414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看看你在半透明膜上看到了什么？</a:t>
            </a:r>
            <a:endParaRPr lang="zh-CN" altLang="en-US" sz="2800" b="1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1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227" grpId="0" bldLvl="0" animBg="1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63220" y="269875"/>
            <a:ext cx="23418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R="0" indent="0" defTabSz="914400" fontAlgn="base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sz="2800" b="1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2800" b="1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、小孔成像</a:t>
            </a:r>
            <a:endParaRPr lang="zh-CN" altLang="en-US" sz="2800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37735" y="3494405"/>
            <a:ext cx="97415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成像性质：＿＿立的＿＿像</a:t>
            </a:r>
            <a:endParaRPr lang="zh-CN" altLang="en-US" sz="28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39890" y="3494405"/>
            <a:ext cx="33915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倒</a:t>
            </a:r>
            <a:endParaRPr lang="zh-CN" altLang="en-US" sz="2800" dirty="0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323580" y="3375660"/>
            <a:ext cx="33915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实</a:t>
            </a:r>
            <a:endParaRPr lang="zh-CN" altLang="en-US" sz="2800" b="1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21188" name="Text Box 4"/>
          <p:cNvSpPr txBox="1"/>
          <p:nvPr/>
        </p:nvSpPr>
        <p:spPr>
          <a:xfrm>
            <a:off x="5972175" y="4122420"/>
            <a:ext cx="93535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−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None/>
            </a:pPr>
            <a:r>
              <a:rPr lang="en-US" altLang="zh-CN" sz="28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蜡烛远离小孔，像变</a:t>
            </a:r>
            <a:r>
              <a:rPr lang="zh-CN" altLang="en-US" sz="2800" b="1" u="sng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</a:t>
            </a:r>
            <a:r>
              <a:rPr lang="zh-CN" altLang="en-US" sz="2800" b="1" u="sng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altLang="en-US" sz="28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21189" name="Text Box 5"/>
          <p:cNvSpPr txBox="1"/>
          <p:nvPr/>
        </p:nvSpPr>
        <p:spPr>
          <a:xfrm>
            <a:off x="6739890" y="4737735"/>
            <a:ext cx="85693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−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None/>
            </a:pPr>
            <a:r>
              <a:rPr lang="zh-CN" altLang="en-US" sz="28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物向上移，像向</a:t>
            </a:r>
            <a:r>
              <a:rPr lang="zh-CN" altLang="en-US" sz="2800" b="1" u="sng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altLang="en-US" sz="2800" b="1" u="sng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2800" b="1" u="sng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移</a:t>
            </a:r>
            <a:endParaRPr lang="zh-CN" altLang="en-US" sz="2800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21222" name="Rectangle 38"/>
          <p:cNvSpPr/>
          <p:nvPr/>
        </p:nvSpPr>
        <p:spPr>
          <a:xfrm>
            <a:off x="10256520" y="4122420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−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1226" name="Rectangle 42"/>
          <p:cNvSpPr/>
          <p:nvPr/>
        </p:nvSpPr>
        <p:spPr>
          <a:xfrm>
            <a:off x="9257983" y="4737418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−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1227" name="Text Box 43"/>
          <p:cNvSpPr txBox="1"/>
          <p:nvPr/>
        </p:nvSpPr>
        <p:spPr>
          <a:xfrm>
            <a:off x="12431713" y="5828665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−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右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5815" y="1123950"/>
            <a:ext cx="4222115" cy="23704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0490" y="1665605"/>
            <a:ext cx="748665" cy="10242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84530" y="950595"/>
            <a:ext cx="45580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R="0" indent="0" defTabSz="914400" fontAlgn="base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1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活动</a:t>
            </a:r>
            <a:r>
              <a:rPr lang="en-US" altLang="zh-CN" sz="2800" b="1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2800" b="1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：探究小孔成像规律</a:t>
            </a:r>
            <a:endParaRPr lang="zh-CN" altLang="en-US" sz="2800" b="1" noProof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1695" y="5368290"/>
            <a:ext cx="6863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小孔成像现象说明了</a:t>
            </a:r>
            <a:r>
              <a:rPr lang="zh-CN" altLang="en-US" sz="2400" b="1" u="sng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               </a:t>
            </a:r>
            <a:r>
              <a:rPr lang="zh-CN" altLang="en-US" sz="2400" b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原理</a:t>
            </a:r>
            <a:endParaRPr lang="zh-CN" altLang="en-US" sz="2400" b="1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36695" y="5306695"/>
            <a:ext cx="26231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光的直线传播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1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1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1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1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1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221188" grpId="0"/>
      <p:bldP spid="221189" grpId="0"/>
      <p:bldP spid="221227" grpId="0" bldLvl="0" animBg="1"/>
      <p:bldP spid="221222" grpId="0"/>
      <p:bldP spid="221222" grpId="1"/>
      <p:bldP spid="221226" grpId="0"/>
      <p:bldP spid="221226" grpId="1"/>
      <p:bldP spid="7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77825" y="269875"/>
            <a:ext cx="100317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R="0" indent="0" defTabSz="914400" fontAlgn="base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sz="2800" b="1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2800" b="1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、小孔成像</a:t>
            </a:r>
            <a:endParaRPr lang="zh-CN" altLang="en-US" sz="2800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1365" y="1974850"/>
            <a:ext cx="33915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原理图：</a:t>
            </a:r>
            <a:endParaRPr lang="zh-CN" altLang="en-US" sz="2800" b="1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023350" y="883285"/>
            <a:ext cx="33915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实</a:t>
            </a:r>
            <a:endParaRPr lang="zh-CN" altLang="en-US" sz="2800" b="1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21222" name="Rectangle 38"/>
          <p:cNvSpPr/>
          <p:nvPr/>
        </p:nvSpPr>
        <p:spPr>
          <a:xfrm>
            <a:off x="9220200" y="1527810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−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1227" name="Text Box 43"/>
          <p:cNvSpPr txBox="1"/>
          <p:nvPr/>
        </p:nvSpPr>
        <p:spPr>
          <a:xfrm>
            <a:off x="12412663" y="2785745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−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右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Line 6"/>
          <p:cNvSpPr/>
          <p:nvPr/>
        </p:nvSpPr>
        <p:spPr>
          <a:xfrm flipV="1">
            <a:off x="3300095" y="2505075"/>
            <a:ext cx="0" cy="1008063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4" name="Rectangle 7"/>
          <p:cNvSpPr/>
          <p:nvPr/>
        </p:nvSpPr>
        <p:spPr>
          <a:xfrm>
            <a:off x="4308158" y="2073275"/>
            <a:ext cx="71437" cy="792163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−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None/>
            </a:pPr>
            <a:endParaRPr lang="zh-CN" altLang="en-US" sz="2800" dirty="0">
              <a:solidFill>
                <a:srgbClr val="7030A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" name="Rectangle 8"/>
          <p:cNvSpPr/>
          <p:nvPr/>
        </p:nvSpPr>
        <p:spPr>
          <a:xfrm>
            <a:off x="4308158" y="3009900"/>
            <a:ext cx="71437" cy="792163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−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None/>
            </a:pPr>
            <a:endParaRPr lang="zh-CN" altLang="en-US" sz="2800" dirty="0">
              <a:solidFill>
                <a:srgbClr val="7030A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" name="Line 9"/>
          <p:cNvSpPr/>
          <p:nvPr/>
        </p:nvSpPr>
        <p:spPr>
          <a:xfrm>
            <a:off x="5890895" y="1857375"/>
            <a:ext cx="1905" cy="245110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7" name="Group 10"/>
          <p:cNvGrpSpPr/>
          <p:nvPr/>
        </p:nvGrpSpPr>
        <p:grpSpPr>
          <a:xfrm>
            <a:off x="3298508" y="2506663"/>
            <a:ext cx="2592387" cy="1008062"/>
            <a:chOff x="839" y="2795"/>
            <a:chExt cx="2767" cy="1043"/>
          </a:xfrm>
        </p:grpSpPr>
        <p:sp>
          <p:nvSpPr>
            <p:cNvPr id="18" name="Line 11"/>
            <p:cNvSpPr/>
            <p:nvPr/>
          </p:nvSpPr>
          <p:spPr>
            <a:xfrm>
              <a:off x="839" y="2795"/>
              <a:ext cx="1134" cy="454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19" name="Line 12"/>
            <p:cNvSpPr/>
            <p:nvPr/>
          </p:nvSpPr>
          <p:spPr>
            <a:xfrm>
              <a:off x="1746" y="3158"/>
              <a:ext cx="1860" cy="68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0" name="Group 13"/>
          <p:cNvGrpSpPr/>
          <p:nvPr/>
        </p:nvGrpSpPr>
        <p:grpSpPr>
          <a:xfrm>
            <a:off x="3298508" y="2074863"/>
            <a:ext cx="2592387" cy="1439862"/>
            <a:chOff x="839" y="2160"/>
            <a:chExt cx="2359" cy="1270"/>
          </a:xfrm>
        </p:grpSpPr>
        <p:sp>
          <p:nvSpPr>
            <p:cNvPr id="21" name="Line 14"/>
            <p:cNvSpPr/>
            <p:nvPr/>
          </p:nvSpPr>
          <p:spPr>
            <a:xfrm flipV="1">
              <a:off x="839" y="2840"/>
              <a:ext cx="1043" cy="59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22" name="Line 15"/>
            <p:cNvSpPr/>
            <p:nvPr/>
          </p:nvSpPr>
          <p:spPr>
            <a:xfrm flipV="1">
              <a:off x="1701" y="2160"/>
              <a:ext cx="1497" cy="771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3" name="Line 16"/>
          <p:cNvSpPr/>
          <p:nvPr/>
        </p:nvSpPr>
        <p:spPr>
          <a:xfrm>
            <a:off x="5890895" y="2074863"/>
            <a:ext cx="0" cy="1439862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4" name="Text Box 17"/>
          <p:cNvSpPr txBox="1"/>
          <p:nvPr/>
        </p:nvSpPr>
        <p:spPr>
          <a:xfrm>
            <a:off x="2795270" y="2217738"/>
            <a:ext cx="10795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−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None/>
            </a:pPr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</a:rPr>
              <a:t>A</a:t>
            </a:r>
            <a:endParaRPr lang="en-US" altLang="zh-CN" sz="2400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sp>
        <p:nvSpPr>
          <p:cNvPr id="27" name="Text Box 20"/>
          <p:cNvSpPr txBox="1"/>
          <p:nvPr/>
        </p:nvSpPr>
        <p:spPr>
          <a:xfrm>
            <a:off x="5314633" y="1787525"/>
            <a:ext cx="10795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−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None/>
            </a:pPr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</a:rPr>
              <a:t>B′</a:t>
            </a:r>
            <a:endParaRPr lang="en-US" altLang="zh-CN" sz="2400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sp>
        <p:nvSpPr>
          <p:cNvPr id="30" name="Line 21"/>
          <p:cNvSpPr/>
          <p:nvPr/>
        </p:nvSpPr>
        <p:spPr>
          <a:xfrm flipV="1">
            <a:off x="2292033" y="2505075"/>
            <a:ext cx="0" cy="1008063"/>
          </a:xfrm>
          <a:prstGeom prst="line">
            <a:avLst/>
          </a:prstGeom>
          <a:ln w="76200" cap="flat" cmpd="sng">
            <a:solidFill>
              <a:srgbClr val="00FF00"/>
            </a:solidFill>
            <a:prstDash val="solid"/>
            <a:headEnd type="none" w="med" len="med"/>
            <a:tailEnd type="triangle" w="med" len="med"/>
          </a:ln>
        </p:spPr>
      </p:sp>
      <p:grpSp>
        <p:nvGrpSpPr>
          <p:cNvPr id="221206" name="Group 22"/>
          <p:cNvGrpSpPr/>
          <p:nvPr/>
        </p:nvGrpSpPr>
        <p:grpSpPr>
          <a:xfrm rot="-1159817">
            <a:off x="2502853" y="1955483"/>
            <a:ext cx="3178175" cy="1811337"/>
            <a:chOff x="839" y="2795"/>
            <a:chExt cx="2767" cy="1043"/>
          </a:xfrm>
        </p:grpSpPr>
        <p:sp>
          <p:nvSpPr>
            <p:cNvPr id="34851" name="Line 23"/>
            <p:cNvSpPr/>
            <p:nvPr/>
          </p:nvSpPr>
          <p:spPr>
            <a:xfrm>
              <a:off x="839" y="2795"/>
              <a:ext cx="1134" cy="454"/>
            </a:xfrm>
            <a:prstGeom prst="line">
              <a:avLst/>
            </a:prstGeom>
            <a:ln w="28575" cap="flat" cmpd="sng">
              <a:solidFill>
                <a:srgbClr val="00FF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34852" name="Line 24"/>
            <p:cNvSpPr/>
            <p:nvPr/>
          </p:nvSpPr>
          <p:spPr>
            <a:xfrm>
              <a:off x="1746" y="3158"/>
              <a:ext cx="1860" cy="680"/>
            </a:xfrm>
            <a:prstGeom prst="line">
              <a:avLst/>
            </a:prstGeom>
            <a:ln w="28575" cap="flat" cmpd="sng">
              <a:solidFill>
                <a:srgbClr val="00FF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1" name="Group 25"/>
          <p:cNvGrpSpPr/>
          <p:nvPr/>
        </p:nvGrpSpPr>
        <p:grpSpPr>
          <a:xfrm>
            <a:off x="2233930" y="2542858"/>
            <a:ext cx="3600450" cy="1008062"/>
            <a:chOff x="839" y="2160"/>
            <a:chExt cx="2359" cy="1270"/>
          </a:xfrm>
        </p:grpSpPr>
        <p:sp>
          <p:nvSpPr>
            <p:cNvPr id="32" name="Line 26"/>
            <p:cNvSpPr/>
            <p:nvPr/>
          </p:nvSpPr>
          <p:spPr>
            <a:xfrm flipV="1">
              <a:off x="839" y="2840"/>
              <a:ext cx="1043" cy="590"/>
            </a:xfrm>
            <a:prstGeom prst="line">
              <a:avLst/>
            </a:prstGeom>
            <a:ln w="28575" cap="flat" cmpd="sng">
              <a:solidFill>
                <a:srgbClr val="00FF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33" name="Line 27"/>
            <p:cNvSpPr/>
            <p:nvPr/>
          </p:nvSpPr>
          <p:spPr>
            <a:xfrm flipV="1">
              <a:off x="1701" y="2160"/>
              <a:ext cx="1497" cy="771"/>
            </a:xfrm>
            <a:prstGeom prst="line">
              <a:avLst/>
            </a:prstGeom>
            <a:ln w="28575" cap="flat" cmpd="sng">
              <a:solidFill>
                <a:srgbClr val="00FF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4" name="Line 28"/>
          <p:cNvSpPr/>
          <p:nvPr/>
        </p:nvSpPr>
        <p:spPr>
          <a:xfrm>
            <a:off x="5890895" y="2506663"/>
            <a:ext cx="0" cy="720725"/>
          </a:xfrm>
          <a:prstGeom prst="line">
            <a:avLst/>
          </a:prstGeom>
          <a:ln w="76200" cap="flat" cmpd="sng">
            <a:solidFill>
              <a:srgbClr val="00FF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5" name="Line 29"/>
          <p:cNvSpPr/>
          <p:nvPr/>
        </p:nvSpPr>
        <p:spPr>
          <a:xfrm flipV="1">
            <a:off x="3298508" y="2074863"/>
            <a:ext cx="0" cy="1008062"/>
          </a:xfrm>
          <a:prstGeom prst="line">
            <a:avLst/>
          </a:prstGeom>
          <a:ln w="76200" cap="flat" cmpd="sng">
            <a:solidFill>
              <a:srgbClr val="FF00FF"/>
            </a:solidFill>
            <a:prstDash val="solid"/>
            <a:headEnd type="none" w="med" len="med"/>
            <a:tailEnd type="triangle" w="med" len="med"/>
          </a:ln>
        </p:spPr>
      </p:sp>
      <p:grpSp>
        <p:nvGrpSpPr>
          <p:cNvPr id="36" name="Group 30"/>
          <p:cNvGrpSpPr/>
          <p:nvPr/>
        </p:nvGrpSpPr>
        <p:grpSpPr>
          <a:xfrm>
            <a:off x="3298508" y="2074863"/>
            <a:ext cx="2592387" cy="1943100"/>
            <a:chOff x="839" y="2795"/>
            <a:chExt cx="2767" cy="1043"/>
          </a:xfrm>
        </p:grpSpPr>
        <p:sp>
          <p:nvSpPr>
            <p:cNvPr id="39" name="Line 31"/>
            <p:cNvSpPr/>
            <p:nvPr/>
          </p:nvSpPr>
          <p:spPr>
            <a:xfrm>
              <a:off x="839" y="2795"/>
              <a:ext cx="1134" cy="454"/>
            </a:xfrm>
            <a:prstGeom prst="line">
              <a:avLst/>
            </a:prstGeom>
            <a:ln w="28575" cap="flat" cmpd="sng">
              <a:solidFill>
                <a:srgbClr val="FF00FF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48" name="Line 32"/>
            <p:cNvSpPr/>
            <p:nvPr/>
          </p:nvSpPr>
          <p:spPr>
            <a:xfrm>
              <a:off x="1746" y="3158"/>
              <a:ext cx="1860" cy="680"/>
            </a:xfrm>
            <a:prstGeom prst="line">
              <a:avLst/>
            </a:prstGeom>
            <a:ln w="28575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49" name="Group 33"/>
          <p:cNvGrpSpPr/>
          <p:nvPr/>
        </p:nvGrpSpPr>
        <p:grpSpPr>
          <a:xfrm>
            <a:off x="3300095" y="2649538"/>
            <a:ext cx="2592388" cy="431800"/>
            <a:chOff x="839" y="2160"/>
            <a:chExt cx="2359" cy="1270"/>
          </a:xfrm>
        </p:grpSpPr>
        <p:sp>
          <p:nvSpPr>
            <p:cNvPr id="52" name="Line 34"/>
            <p:cNvSpPr/>
            <p:nvPr/>
          </p:nvSpPr>
          <p:spPr>
            <a:xfrm flipV="1">
              <a:off x="839" y="2840"/>
              <a:ext cx="1043" cy="590"/>
            </a:xfrm>
            <a:prstGeom prst="line">
              <a:avLst/>
            </a:prstGeom>
            <a:ln w="28575" cap="flat" cmpd="sng">
              <a:solidFill>
                <a:srgbClr val="FF00FF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53" name="Line 35"/>
            <p:cNvSpPr/>
            <p:nvPr/>
          </p:nvSpPr>
          <p:spPr>
            <a:xfrm flipV="1">
              <a:off x="1701" y="2160"/>
              <a:ext cx="1497" cy="771"/>
            </a:xfrm>
            <a:prstGeom prst="line">
              <a:avLst/>
            </a:prstGeom>
            <a:ln w="28575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4" name="Line 36"/>
          <p:cNvSpPr/>
          <p:nvPr/>
        </p:nvSpPr>
        <p:spPr>
          <a:xfrm>
            <a:off x="5890895" y="2722563"/>
            <a:ext cx="0" cy="1296987"/>
          </a:xfrm>
          <a:prstGeom prst="line">
            <a:avLst/>
          </a:prstGeom>
          <a:ln w="76200" cap="flat" cmpd="sng">
            <a:solidFill>
              <a:srgbClr val="FF00FF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1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1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21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2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2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2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221227" grpId="0" bldLvl="0" animBg="1"/>
      <p:bldP spid="221222" grpId="0"/>
      <p:bldP spid="221222" grpId="1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2" name="Picture 2" descr="3-图片-39树影斑驳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558165"/>
            <a:ext cx="3891915" cy="2611755"/>
          </a:xfrm>
          <a:prstGeom prst="flowChartConnector">
            <a:avLst/>
          </a:prstGeom>
          <a:noFill/>
          <a:ln w="9525">
            <a:noFill/>
          </a:ln>
        </p:spPr>
      </p:pic>
      <p:pic>
        <p:nvPicPr>
          <p:cNvPr id="32772" name="Picture 5"/>
          <p:cNvPicPr>
            <a:picLocks noChangeAspect="1"/>
          </p:cNvPicPr>
          <p:nvPr/>
        </p:nvPicPr>
        <p:blipFill>
          <a:blip r:embed="rId2"/>
          <a:srcRect l="2273" t="18241" r="3406" b="2002"/>
          <a:stretch>
            <a:fillRect/>
          </a:stretch>
        </p:blipFill>
        <p:spPr>
          <a:xfrm>
            <a:off x="7062470" y="558165"/>
            <a:ext cx="3805555" cy="2505075"/>
          </a:xfrm>
          <a:prstGeom prst="flowChartAlternateProcess">
            <a:avLst/>
          </a:prstGeom>
          <a:noFill/>
          <a:ln w="9525">
            <a:noFill/>
          </a:ln>
        </p:spPr>
      </p:pic>
      <p:sp>
        <p:nvSpPr>
          <p:cNvPr id="32773" name="Text Box 6"/>
          <p:cNvSpPr txBox="1"/>
          <p:nvPr/>
        </p:nvSpPr>
        <p:spPr>
          <a:xfrm>
            <a:off x="6751955" y="3428365"/>
            <a:ext cx="426529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日偏食时，太阳通过树叶间的小孔在墙上形成的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月牙状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光斑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75815" y="3568700"/>
            <a:ext cx="33991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树阴下的圆形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光斑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46045" y="4812030"/>
            <a:ext cx="62274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b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形成原因：光沿直线传播</a:t>
            </a:r>
            <a:endParaRPr lang="zh-CN" altLang="en-US" sz="4000" b="1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  <p:bldP spid="5" grpId="0"/>
      <p:bldP spid="3" grpId="0"/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文本框 103"/>
          <p:cNvSpPr txBox="1"/>
          <p:nvPr/>
        </p:nvSpPr>
        <p:spPr>
          <a:xfrm>
            <a:off x="876935" y="1181735"/>
            <a:ext cx="9944100" cy="17703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</a:pPr>
            <a:r>
              <a:rPr lang="zh-CN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2011年夏季，中国出现了日食奇观．小华借助小孔成像实验装置对“   </a:t>
            </a:r>
            <a:r>
              <a:rPr lang="zh-CN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”形太阳进行观察，纸盒上扎有圆形小孔，则她在半透明光屏上看到像的形状是 （    ）</a:t>
            </a: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1">
            <a:lum bright="-18000" contrast="36000"/>
          </a:blip>
          <a:stretch>
            <a:fillRect/>
          </a:stretch>
        </p:blipFill>
        <p:spPr>
          <a:xfrm>
            <a:off x="2160905" y="1852930"/>
            <a:ext cx="438150" cy="4279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698500" y="2806065"/>
            <a:ext cx="10122535" cy="23729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-437515" y="196215"/>
            <a:ext cx="39116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72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4400" b="1">
                <a:ln w="12700">
                  <a:solidFill>
                    <a:schemeClr val="accent1"/>
                  </a:solidFill>
                  <a:prstDash val="solid"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>
                  <a:outerShdw dist="38100" dir="2640000" algn="bl" rotWithShape="0">
                    <a:schemeClr val="accent1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小试身手：</a:t>
            </a:r>
            <a:endParaRPr lang="zh-CN" altLang="en-US" sz="4400" b="1">
              <a:ln w="12700">
                <a:solidFill>
                  <a:schemeClr val="accent1"/>
                </a:solidFill>
                <a:prstDash val="solid"/>
              </a:ln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effectLst>
                <a:outerShdw dist="38100" dir="2640000" algn="bl" rotWithShape="0">
                  <a:schemeClr val="accent1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文本框 7170"/>
          <p:cNvSpPr txBox="1"/>
          <p:nvPr/>
        </p:nvSpPr>
        <p:spPr>
          <a:xfrm>
            <a:off x="1010920" y="175260"/>
            <a:ext cx="906843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、除了影子，小孔成像，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生活中还有很多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现象说明光的直线传播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，你能举一些例子吗？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173" name="图片 717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6320" y="1058545"/>
            <a:ext cx="3963035" cy="25247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717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1910" y="3963670"/>
            <a:ext cx="4034155" cy="2924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51575" y="3689350"/>
            <a:ext cx="3194685" cy="37788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33195" y="1167765"/>
            <a:ext cx="3421380" cy="2415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30721"/>
          <p:cNvSpPr txBox="1"/>
          <p:nvPr/>
        </p:nvSpPr>
        <p:spPr>
          <a:xfrm>
            <a:off x="3038961" y="5276625"/>
            <a:ext cx="5239129" cy="6140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400">
                <a:latin typeface="Arial" panose="020B0604020202020204" pitchFamily="34" charset="0"/>
                <a:ea typeface="宋体" panose="02010600030101010101" pitchFamily="2" charset="-122"/>
              </a:rPr>
              <a:t>光的传播需要时间吗？</a:t>
            </a:r>
            <a:endParaRPr lang="zh-CN" altLang="en-US" sz="3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3" name="矩形 30722"/>
          <p:cNvSpPr/>
          <p:nvPr/>
        </p:nvSpPr>
        <p:spPr>
          <a:xfrm>
            <a:off x="1456943" y="506564"/>
            <a:ext cx="8402403" cy="11372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fontAlgn="base"/>
            <a:r>
              <a:rPr lang="zh-CN" altLang="en-US" sz="34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电闪雷鸣，雷声和闪电是同时发生的</a:t>
            </a:r>
            <a:r>
              <a:rPr lang="en-US" altLang="zh-CN" sz="34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,</a:t>
            </a:r>
            <a:r>
              <a:rPr lang="zh-CN" altLang="en-US" sz="34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但是我们为什么总是先看到闪电，后听到雷声？</a:t>
            </a:r>
            <a:endParaRPr lang="zh-CN" altLang="en-US" sz="3400" b="1" strike="noStrike" noProof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0724" name="图片 30723" descr="2413255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2702" y="1915078"/>
            <a:ext cx="8232916" cy="290379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71" name="Rectangle 3"/>
          <p:cNvSpPr/>
          <p:nvPr/>
        </p:nvSpPr>
        <p:spPr>
          <a:xfrm>
            <a:off x="1019810" y="615950"/>
            <a:ext cx="22002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.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光速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aphicFrame>
        <p:nvGraphicFramePr>
          <p:cNvPr id="29698" name="Group 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258888" y="2133600"/>
          <a:ext cx="6923088" cy="3816351"/>
        </p:xfrm>
        <a:graphic>
          <a:graphicData uri="http://schemas.openxmlformats.org/drawingml/2006/table">
            <a:tbl>
              <a:tblPr/>
              <a:tblGrid>
                <a:gridCol w="2703512"/>
                <a:gridCol w="4219575"/>
              </a:tblGrid>
              <a:tr h="763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介质</a:t>
                      </a:r>
                      <a:endParaRPr kumimoji="1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光     速</a:t>
                      </a:r>
                      <a:endParaRPr kumimoji="1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真空</a:t>
                      </a:r>
                      <a:endParaRPr kumimoji="1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51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空气</a:t>
                      </a:r>
                      <a:endParaRPr kumimoji="1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水</a:t>
                      </a:r>
                      <a:endParaRPr kumimoji="1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3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玻璃</a:t>
                      </a:r>
                      <a:endParaRPr kumimoji="1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718" name="Text Box 22"/>
          <p:cNvSpPr txBox="1"/>
          <p:nvPr/>
        </p:nvSpPr>
        <p:spPr>
          <a:xfrm>
            <a:off x="4859338" y="2997200"/>
            <a:ext cx="236220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3×10</a:t>
            </a:r>
            <a:r>
              <a:rPr lang="en-US" altLang="zh-CN" b="1" baseline="30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米</a:t>
            </a:r>
            <a:r>
              <a:rPr lang="en-US" altLang="zh-CN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秒</a:t>
            </a:r>
            <a:endParaRPr lang="zh-CN" altLang="en-US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9720" name="Rectangle 24"/>
          <p:cNvSpPr/>
          <p:nvPr/>
        </p:nvSpPr>
        <p:spPr>
          <a:xfrm>
            <a:off x="4067175" y="3716338"/>
            <a:ext cx="3856038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稍小于真空中的速度</a:t>
            </a:r>
            <a:endParaRPr lang="zh-CN" altLang="en-US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9721" name="Rectangle 25"/>
          <p:cNvSpPr/>
          <p:nvPr/>
        </p:nvSpPr>
        <p:spPr>
          <a:xfrm>
            <a:off x="4427538" y="4581525"/>
            <a:ext cx="37449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约空气中的</a:t>
            </a:r>
            <a:r>
              <a:rPr lang="en-US" altLang="zh-CN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3/4</a:t>
            </a:r>
            <a:endParaRPr lang="en-US" altLang="zh-CN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9722" name="Rectangle 26"/>
          <p:cNvSpPr/>
          <p:nvPr/>
        </p:nvSpPr>
        <p:spPr>
          <a:xfrm>
            <a:off x="4419600" y="5257800"/>
            <a:ext cx="374491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约空气中的</a:t>
            </a:r>
            <a:r>
              <a:rPr lang="en-US" altLang="zh-CN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2/3</a:t>
            </a:r>
            <a:endParaRPr lang="en-US" altLang="zh-CN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9723" name="Text Box 27"/>
          <p:cNvSpPr txBox="1"/>
          <p:nvPr/>
        </p:nvSpPr>
        <p:spPr>
          <a:xfrm>
            <a:off x="1258888" y="1343978"/>
            <a:ext cx="508254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0000FF"/>
                </a:solidFill>
                <a:ea typeface="华文新魏" panose="02010800040101010101" pitchFamily="2" charset="-122"/>
              </a:rPr>
              <a:t>光在不同介质中的传播速度</a:t>
            </a:r>
            <a:endParaRPr lang="zh-CN" altLang="en-US" b="1" dirty="0">
              <a:solidFill>
                <a:srgbClr val="0000FF"/>
              </a:solidFill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9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29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500"/>
                                        <p:tgtEl>
                                          <p:spTgt spid="29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29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" dur="500"/>
                                        <p:tgtEl>
                                          <p:spTgt spid="29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18" grpId="0"/>
      <p:bldP spid="29720" grpId="0"/>
      <p:bldP spid="29721" grpId="0"/>
      <p:bldP spid="29722" grpId="0"/>
      <p:bldP spid="297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7" name="Picture 3" descr="3-图片-51激光测距仪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6520" y="1341120"/>
            <a:ext cx="3785235" cy="3626485"/>
          </a:xfrm>
          <a:prstGeom prst="flowChartAlternateProcess">
            <a:avLst/>
          </a:prstGeom>
          <a:noFill/>
          <a:ln w="9525">
            <a:noFill/>
          </a:ln>
        </p:spPr>
      </p:pic>
      <p:pic>
        <p:nvPicPr>
          <p:cNvPr id="36868" name="Picture 4" descr="3-图片-52激光测距仪2"/>
          <p:cNvPicPr>
            <a:picLocks noChangeAspect="1"/>
          </p:cNvPicPr>
          <p:nvPr/>
        </p:nvPicPr>
        <p:blipFill>
          <a:blip r:embed="rId2"/>
          <a:srcRect t="4862"/>
          <a:stretch>
            <a:fillRect/>
          </a:stretch>
        </p:blipFill>
        <p:spPr>
          <a:xfrm>
            <a:off x="6347460" y="1419860"/>
            <a:ext cx="3168650" cy="3640455"/>
          </a:xfrm>
          <a:prstGeom prst="flowChartAlternateProcess">
            <a:avLst/>
          </a:prstGeom>
          <a:noFill/>
          <a:ln w="9525">
            <a:noFill/>
          </a:ln>
        </p:spPr>
      </p:pic>
      <p:sp>
        <p:nvSpPr>
          <p:cNvPr id="36871" name="Rectangle 3"/>
          <p:cNvSpPr/>
          <p:nvPr/>
        </p:nvSpPr>
        <p:spPr>
          <a:xfrm>
            <a:off x="3290570" y="344170"/>
            <a:ext cx="41516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超长尺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---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激光测距仪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999490" y="762000"/>
            <a:ext cx="9684385" cy="5046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609600" indent="-609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1066800" indent="-609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524000" indent="-609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981200" indent="-609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438400" indent="-609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895600" indent="-609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3352800" indent="-609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810000" indent="-609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4267200" indent="-609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AutoNum type="ea1ChsPeriod"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光在均匀介质中沿直线传播。</a:t>
            </a:r>
            <a:endParaRPr kumimoji="1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AutoNum type="ea1ChsPeriod"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证明光在均匀介质中沿直线传播的例子：</a:t>
            </a:r>
            <a:endParaRPr kumimoji="1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</a:t>
            </a: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影子的形成          </a:t>
            </a: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日食、月食 </a:t>
            </a:r>
            <a:endParaRPr kumimoji="1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</a:t>
            </a: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3.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小孔成像            </a:t>
            </a: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4.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激光准直 </a:t>
            </a:r>
            <a:endParaRPr kumimoji="1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</a:t>
            </a: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5.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射击瞄准时的“三点一线”    </a:t>
            </a: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......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endParaRPr kumimoji="1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</a:t>
            </a: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.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光速</a:t>
            </a:r>
            <a:endParaRPr kumimoji="1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</a:t>
            </a: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光在真空中传播速度最快为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3×10</a:t>
            </a:r>
            <a:r>
              <a:rPr kumimoji="0" lang="en-US" altLang="zh-CN" sz="2800" b="1" i="0" u="none" strike="noStrike" kern="1200" cap="none" spc="0" normalizeH="0" baseline="3000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8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m/s</a:t>
            </a:r>
            <a:endParaRPr kumimoji="0" lang="en-US" altLang="zh-CN" sz="28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一般情况下：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V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气 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&gt; V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液 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&gt; V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固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Text Box 2"/>
          <p:cNvSpPr txBox="1"/>
          <p:nvPr/>
        </p:nvSpPr>
        <p:spPr>
          <a:xfrm>
            <a:off x="6274435" y="1325245"/>
            <a:ext cx="44234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你会做手影游戏吗？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83" name="Picture 63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lum bright="-24000" contrast="24000"/>
          </a:blip>
          <a:srcRect l="16251" t="7813" r="22499" b="21094"/>
          <a:stretch>
            <a:fillRect/>
          </a:stretch>
        </p:blipFill>
        <p:spPr bwMode="auto">
          <a:xfrm>
            <a:off x="344170" y="304165"/>
            <a:ext cx="5121910" cy="4992370"/>
          </a:xfrm>
          <a:prstGeom prst="rect">
            <a:avLst/>
          </a:prstGeom>
          <a:noFill/>
          <a:ln w="9525">
            <a:solidFill>
              <a:srgbClr val="00FF00"/>
            </a:solidFill>
            <a:miter lim="800000"/>
            <a:headEnd/>
            <a:tailEnd/>
          </a:ln>
        </p:spPr>
      </p:pic>
      <p:sp>
        <p:nvSpPr>
          <p:cNvPr id="28682" name="Text Box 10"/>
          <p:cNvSpPr txBox="1"/>
          <p:nvPr/>
        </p:nvSpPr>
        <p:spPr>
          <a:xfrm>
            <a:off x="5808028" y="3367723"/>
            <a:ext cx="5791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提出问题：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光的传播路径是怎样的？</a:t>
            </a:r>
            <a:endParaRPr lang="zh-CN" altLang="en-US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83" name="Text Box 11"/>
          <p:cNvSpPr txBox="1"/>
          <p:nvPr/>
        </p:nvSpPr>
        <p:spPr>
          <a:xfrm>
            <a:off x="5876925" y="4175125"/>
            <a:ext cx="56419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作出猜想：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光可能是沿</a:t>
            </a:r>
            <a:r>
              <a:rPr lang="zh-CN" altLang="en-US" sz="24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传播的。</a:t>
            </a:r>
            <a:endParaRPr lang="zh-CN" altLang="en-US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84005" y="4175125"/>
            <a:ext cx="11728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直线</a:t>
            </a:r>
            <a:endParaRPr lang="zh-CN" altLang="en-US" sz="28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82" grpId="0"/>
      <p:bldP spid="28683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5" name="文本框 5124"/>
          <p:cNvSpPr txBox="1"/>
          <p:nvPr/>
        </p:nvSpPr>
        <p:spPr>
          <a:xfrm>
            <a:off x="1790700" y="1713230"/>
            <a:ext cx="6176645" cy="90678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r>
              <a:rPr lang="en-US" altLang="zh-CN" sz="2645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      </a:t>
            </a:r>
            <a:r>
              <a:rPr lang="zh-CN" altLang="en-US" sz="2645" b="1" noProof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光在有烟雾空气中、滴了牛奶的水中、透明果冻中的传播路径是怎样的？</a:t>
            </a:r>
            <a:endParaRPr lang="zh-CN" altLang="en-US" sz="2645" b="1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19462" name="文本框 5127"/>
          <p:cNvSpPr txBox="1"/>
          <p:nvPr/>
        </p:nvSpPr>
        <p:spPr>
          <a:xfrm>
            <a:off x="671702" y="258093"/>
            <a:ext cx="86408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活动</a:t>
            </a:r>
            <a:r>
              <a:rPr lang="en-US" altLang="zh-CN" sz="40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：光在几种介质中的的传播</a:t>
            </a:r>
            <a:endParaRPr lang="zh-CN" altLang="en-US" sz="40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03945" y="5528945"/>
            <a:ext cx="1624965" cy="49911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r>
              <a:rPr lang="zh-CN" altLang="en-US" sz="2645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在玻璃中</a:t>
            </a:r>
            <a:endParaRPr lang="zh-CN" altLang="en-US" sz="2645" b="1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10055" y="4399915"/>
            <a:ext cx="5720080" cy="49911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r>
              <a:rPr lang="en-US" altLang="zh-CN" sz="2645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  </a:t>
            </a:r>
            <a:r>
              <a:rPr lang="zh-CN" altLang="en-US" sz="2645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现象：</a:t>
            </a:r>
            <a:r>
              <a:rPr lang="en-US" altLang="zh-CN" sz="2645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</a:t>
            </a:r>
            <a:r>
              <a:rPr lang="zh-CN" altLang="en-US" sz="2645" b="1" noProof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光在以上介质中沿直线</a:t>
            </a:r>
            <a:r>
              <a:rPr lang="zh-CN" altLang="en-US" sz="2645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传</a:t>
            </a:r>
            <a:r>
              <a:rPr lang="zh-CN" altLang="en-US" sz="2645" b="1" noProof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播！</a:t>
            </a:r>
            <a:endParaRPr lang="zh-CN" altLang="en-US" sz="2645" b="1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7" name="文本框 5127"/>
          <p:cNvSpPr txBox="1"/>
          <p:nvPr/>
        </p:nvSpPr>
        <p:spPr>
          <a:xfrm>
            <a:off x="558037" y="2917473"/>
            <a:ext cx="8640887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（请注意：激光笔不可以直射眼睛！！！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  <p:bldP spid="5125" grpId="1"/>
      <p:bldP spid="6" grpId="0" bldLvl="0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1" name="Text Box 5"/>
          <p:cNvSpPr txBox="1"/>
          <p:nvPr/>
        </p:nvSpPr>
        <p:spPr>
          <a:xfrm>
            <a:off x="530860" y="295910"/>
            <a:ext cx="73710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活动</a:t>
            </a: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：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光在不均匀介质</a:t>
            </a:r>
            <a:r>
              <a:rPr lang="zh-CN" altLang="en-US" sz="2800" b="1" cap="small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中的</a:t>
            </a:r>
            <a:r>
              <a:rPr lang="zh-CN" altLang="en-US" sz="2800" b="1" cap="small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传播</a:t>
            </a:r>
            <a:endParaRPr lang="zh-CN" altLang="en-US" sz="2800" b="1" cap="small" noProof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4" name="不均匀水中光弯曲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40690" y="1281430"/>
            <a:ext cx="8228965" cy="45726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265420" y="3055620"/>
            <a:ext cx="98806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活动</a:t>
            </a:r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</a:t>
            </a: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：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11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717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3" name="Text Box 3"/>
          <p:cNvSpPr txBox="1"/>
          <p:nvPr/>
        </p:nvSpPr>
        <p:spPr>
          <a:xfrm>
            <a:off x="3043555" y="448310"/>
            <a:ext cx="7040880" cy="5651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1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光在均匀介质中是沿直线传播的！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8677" name="Text Box 5"/>
          <p:cNvSpPr txBox="1"/>
          <p:nvPr/>
        </p:nvSpPr>
        <p:spPr>
          <a:xfrm>
            <a:off x="818833" y="697230"/>
            <a:ext cx="2895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得出结论：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 Box 3"/>
          <p:cNvSpPr txBox="1"/>
          <p:nvPr/>
        </p:nvSpPr>
        <p:spPr>
          <a:xfrm>
            <a:off x="2820035" y="932180"/>
            <a:ext cx="7028815" cy="5651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1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（光在真空中也是沿直线传播的！</a:t>
            </a:r>
            <a:r>
              <a:rPr lang="zh-CN" altLang="en-US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endParaRPr lang="zh-CN" altLang="en-US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" name="Text Box 15"/>
          <p:cNvSpPr txBox="1"/>
          <p:nvPr/>
        </p:nvSpPr>
        <p:spPr>
          <a:xfrm>
            <a:off x="3590925" y="1992630"/>
            <a:ext cx="46767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如何表示光的传播？</a:t>
            </a:r>
            <a:endParaRPr lang="zh-CN" altLang="en-US" sz="28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下箭头 3"/>
          <p:cNvSpPr/>
          <p:nvPr/>
        </p:nvSpPr>
        <p:spPr>
          <a:xfrm>
            <a:off x="5579745" y="1510030"/>
            <a:ext cx="355600" cy="44831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268" name="Picture 5"/>
          <p:cNvPicPr>
            <a:picLocks noChangeAspect="1"/>
          </p:cNvPicPr>
          <p:nvPr/>
        </p:nvPicPr>
        <p:blipFill>
          <a:blip r:embed="rId1"/>
          <a:srcRect l="26250" t="24219" r="14375" b="35938"/>
          <a:stretch>
            <a:fillRect/>
          </a:stretch>
        </p:blipFill>
        <p:spPr>
          <a:xfrm>
            <a:off x="819150" y="2721610"/>
            <a:ext cx="4879975" cy="33185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7680" name="Rectangle 16"/>
          <p:cNvSpPr>
            <a:spLocks noChangeArrowheads="1"/>
          </p:cNvSpPr>
          <p:nvPr/>
        </p:nvSpPr>
        <p:spPr bwMode="auto">
          <a:xfrm>
            <a:off x="6129020" y="2702560"/>
            <a:ext cx="4629785" cy="11988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光线：用一条带箭头的直线表示光的传播路径和方向，这条直线叫光线。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97681" name="Rectangle 17"/>
          <p:cNvSpPr>
            <a:spLocks noChangeArrowheads="1"/>
          </p:cNvSpPr>
          <p:nvPr/>
        </p:nvSpPr>
        <p:spPr bwMode="auto">
          <a:xfrm>
            <a:off x="6341745" y="4387850"/>
            <a:ext cx="4204335" cy="8299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箭头：表示光的传播方向       直线：表示光的传播路径</a:t>
            </a:r>
            <a:endParaRPr kumimoji="1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15505" y="5356225"/>
            <a:ext cx="18434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kumimoji="1" lang="zh-CN" altLang="en-US" sz="2800" b="1" noProof="0">
                <a:ln>
                  <a:noFill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模型法</a:t>
            </a:r>
            <a:endParaRPr kumimoji="1" lang="zh-CN" altLang="en-US" sz="2800" b="1" noProof="0">
              <a:ln>
                <a:noFill/>
              </a:ln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7" name="Group 10"/>
          <p:cNvGrpSpPr/>
          <p:nvPr/>
        </p:nvGrpSpPr>
        <p:grpSpPr>
          <a:xfrm flipV="1">
            <a:off x="7013575" y="4033520"/>
            <a:ext cx="3046730" cy="76200"/>
            <a:chOff x="612" y="2296"/>
            <a:chExt cx="3402" cy="0"/>
          </a:xfrm>
        </p:grpSpPr>
        <p:sp>
          <p:nvSpPr>
            <p:cNvPr id="8" name="Line 11"/>
            <p:cNvSpPr/>
            <p:nvPr/>
          </p:nvSpPr>
          <p:spPr>
            <a:xfrm>
              <a:off x="612" y="2296"/>
              <a:ext cx="2087" cy="0"/>
            </a:xfrm>
            <a:prstGeom prst="line">
              <a:avLst/>
            </a:prstGeom>
            <a:ln w="63500" cap="flat" cmpd="sng">
              <a:solidFill>
                <a:srgbClr val="FF00FF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9" name="Line 12"/>
            <p:cNvSpPr/>
            <p:nvPr/>
          </p:nvSpPr>
          <p:spPr>
            <a:xfrm>
              <a:off x="2517" y="2296"/>
              <a:ext cx="1497" cy="0"/>
            </a:xfrm>
            <a:prstGeom prst="line">
              <a:avLst/>
            </a:prstGeom>
            <a:ln w="6350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0" name="椭圆 9"/>
          <p:cNvSpPr/>
          <p:nvPr/>
        </p:nvSpPr>
        <p:spPr>
          <a:xfrm>
            <a:off x="3780155" y="365125"/>
            <a:ext cx="912495" cy="64008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7680" grpId="0" bldLvl="0" animBg="1"/>
      <p:bldP spid="497681" grpId="0" bldLvl="0" animBg="1"/>
      <p:bldP spid="6" grpId="0"/>
      <p:bldP spid="3" grpId="0"/>
      <p:bldP spid="10243" grpId="0"/>
      <p:bldP spid="2" grpId="0"/>
      <p:bldP spid="4" grpId="0" bldLvl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Text Box 17"/>
          <p:cNvSpPr txBox="1"/>
          <p:nvPr/>
        </p:nvSpPr>
        <p:spPr>
          <a:xfrm>
            <a:off x="5850890" y="1362075"/>
            <a:ext cx="4971415" cy="902970"/>
          </a:xfrm>
          <a:prstGeom prst="rect">
            <a:avLst/>
          </a:prstGeom>
          <a:noFill/>
          <a:ln w="12700" cap="sq" cmpd="sng">
            <a:noFill/>
            <a:prstDash val="solid"/>
            <a:miter/>
            <a:headEnd type="none" w="sm" len="sm"/>
            <a:tailEnd type="none" w="sm" len="sm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由于光沿直线传播，在不透明的物体后面光照射不到的区域形成阴影</a:t>
            </a:r>
            <a:endParaRPr lang="zh-CN" alt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3312" name="Text Box 16"/>
          <p:cNvSpPr txBox="1"/>
          <p:nvPr/>
        </p:nvSpPr>
        <p:spPr>
          <a:xfrm>
            <a:off x="5088255" y="3616960"/>
            <a:ext cx="6017895" cy="521970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  <a:prstDash val="soli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影子的形成说明光是沿直线传播的！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4845" y="401955"/>
            <a:ext cx="50971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二、光的直线传播现象</a:t>
            </a:r>
            <a:endParaRPr lang="zh-CN" altLang="en-US" sz="36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 sz="36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36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zh-CN" altLang="en-US" sz="36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影子</a:t>
            </a:r>
            <a:endParaRPr lang="zh-CN" altLang="en-US" sz="3600" b="1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183" name="Picture 63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lum bright="-24000" contrast="24000"/>
          </a:blip>
          <a:srcRect l="16251" t="7813" r="22499" b="21094"/>
          <a:stretch>
            <a:fillRect/>
          </a:stretch>
        </p:blipFill>
        <p:spPr bwMode="auto">
          <a:xfrm>
            <a:off x="253365" y="2018030"/>
            <a:ext cx="4330065" cy="4220845"/>
          </a:xfrm>
          <a:prstGeom prst="rect">
            <a:avLst/>
          </a:prstGeom>
          <a:noFill/>
          <a:ln w="9525">
            <a:solidFill>
              <a:srgbClr val="00FF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833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833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833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833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30910" y="554990"/>
            <a:ext cx="83661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在地球上能看到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的最大的影子是什么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?</a:t>
            </a:r>
            <a:endParaRPr lang="en-US" altLang="zh-CN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23556" name="Picture 2" descr="3-图片-41日全食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2380" y="1461135"/>
            <a:ext cx="3808095" cy="3554095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717675" y="5307330"/>
            <a:ext cx="2180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zh-CN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日食</a:t>
            </a:r>
            <a:endParaRPr lang="zh-CN" altLang="zh-CN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5825" y="1461135"/>
            <a:ext cx="4420870" cy="3550920"/>
          </a:xfrm>
          <a:prstGeom prst="ellipse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085965" y="5307330"/>
            <a:ext cx="2180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zh-CN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月食</a:t>
            </a:r>
            <a:endParaRPr lang="zh-CN" altLang="zh-CN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848610" y="5020945"/>
            <a:ext cx="31953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日食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1025" y="215265"/>
            <a:ext cx="50971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36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zh-CN" altLang="en-US" sz="36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日食和月食</a:t>
            </a:r>
            <a:endParaRPr lang="zh-CN" altLang="en-US" sz="3600" b="1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240" y="1322705"/>
            <a:ext cx="8460740" cy="3346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8434070" y="1692910"/>
            <a:ext cx="319532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日食和月食都是由于光的直线传播形成的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91180" y="5039995"/>
            <a:ext cx="33915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月食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645" y="552450"/>
            <a:ext cx="7985125" cy="4223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tags/tag1.xml><?xml version="1.0" encoding="utf-8"?>
<p:tagLst xmlns:p="http://schemas.openxmlformats.org/presentationml/2006/main">
  <p:tag name="KSO_WM_MEDIACOVER_FLAG" val="1"/>
  <p:tag name="KSO_WM_UNIT_MEDIACOVER_ICONSTATE" val="1"/>
</p:tagLst>
</file>

<file path=ppt/tags/tag2.xml><?xml version="1.0" encoding="utf-8"?>
<p:tagLst xmlns:p="http://schemas.openxmlformats.org/presentationml/2006/main">
  <p:tag name="KSO_WM_UNIT_TABLE_BEAUTIFY" val="{8342a087-a8ab-453b-867d-813958b75040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1018</Words>
  <Application>WPS 演示</Application>
  <PresentationFormat>宽屏</PresentationFormat>
  <Paragraphs>152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Arial</vt:lpstr>
      <vt:lpstr>宋体</vt:lpstr>
      <vt:lpstr>Wingdings</vt:lpstr>
      <vt:lpstr>黑体</vt:lpstr>
      <vt:lpstr>Times New Roman</vt:lpstr>
      <vt:lpstr>楷体_GB2312</vt:lpstr>
      <vt:lpstr>新宋体</vt:lpstr>
      <vt:lpstr>华文新魏</vt:lpstr>
      <vt:lpstr>Calibri Light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平～凡</cp:lastModifiedBy>
  <cp:revision>105</cp:revision>
  <dcterms:created xsi:type="dcterms:W3CDTF">2015-05-05T08:02:00Z</dcterms:created>
  <dcterms:modified xsi:type="dcterms:W3CDTF">2021-10-21T16:08:10Z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2052-11.1.0.9740</vt:lpwstr>
  </property>
</Properties>
</file>