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mp4" ContentType="video/mp4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512" r:id="rId3"/>
    <p:sldId id="718" r:id="rId4"/>
    <p:sldId id="717" r:id="rId5"/>
    <p:sldId id="621" r:id="rId6"/>
    <p:sldId id="700" r:id="rId7"/>
    <p:sldId id="719" r:id="rId8"/>
    <p:sldId id="656" r:id="rId9"/>
    <p:sldId id="538" r:id="rId10"/>
    <p:sldId id="658" r:id="rId11"/>
    <p:sldId id="659" r:id="rId12"/>
    <p:sldId id="660" r:id="rId13"/>
    <p:sldId id="562" r:id="rId14"/>
    <p:sldId id="636" r:id="rId15"/>
    <p:sldId id="568" r:id="rId16"/>
    <p:sldId id="662" r:id="rId17"/>
    <p:sldId id="567" r:id="rId18"/>
    <p:sldId id="698" r:id="rId20"/>
    <p:sldId id="699" r:id="rId21"/>
    <p:sldId id="570" r:id="rId22"/>
    <p:sldId id="571" r:id="rId23"/>
    <p:sldId id="637" r:id="rId24"/>
    <p:sldId id="677" r:id="rId25"/>
    <p:sldId id="638" r:id="rId26"/>
    <p:sldId id="572" r:id="rId27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ei" initials="2" lastIdx="0" clrIdx="0"/>
  <p:cmAuthor id="1" name="作者" initials="作" lastIdx="0" clrIdx="2"/>
  <p:cmAuthor id="2" name="许远超" initials="许" lastIdx="0" clrIdx="3"/>
  <p:cmAuthor id="3" name="Administrator" initials="A" lastIdx="0" clrIdx="2"/>
  <p:cmAuthor id="4" name="kingsoft" initials="k" lastIdx="0" clrIdx="0"/>
  <p:cmAuthor id="5" name="刘 译璟" initials="刘" lastIdx="0" clrIdx="0"/>
  <p:cmAuthor id="6" name="番茄花园" initials="番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80"/>
    <a:srgbClr val="2D47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3" d="100"/>
          <a:sy n="43" d="100"/>
        </p:scale>
        <p:origin x="-1382" y="-77"/>
      </p:cViewPr>
      <p:guideLst>
        <p:guide orient="horz" pos="2018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3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D0539-7EDD-4500-B020-4BAFCC79DA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3905A-E267-4707-8600-78A002A2CB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DA4BBC4C-D00F-48CE-B416-6B45552BF5B4}" type="slidenum">
              <a:rPr lang="en-US" altLang="zh-CN"/>
            </a:fld>
            <a:endParaRPr lang="en-US" altLang="zh-CN"/>
          </a:p>
        </p:txBody>
      </p:sp>
      <p:sp>
        <p:nvSpPr>
          <p:cNvPr id="32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  <p:sndAc>
      <p:stSnd>
        <p:snd r:embed="rId12" name="camera.wav"/>
      </p:stSnd>
    </p:sndAc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tags" Target="../tags/tag7.xml"/><Relationship Id="rId2" Type="http://schemas.microsoft.com/office/2007/relationships/media" Target="../media/media2.wmv"/><Relationship Id="rId1" Type="http://schemas.openxmlformats.org/officeDocument/2006/relationships/video" Target="../media/media2.wm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hyperlink" Target="&#25506;&#31350;&#30005;&#27969;&#20570;&#21151;&#19982;&#30005;&#21387;&#30340;&#20851;&#31995;flash&#35838;&#20214;.swf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hyperlink" Target="&#25506;&#31350;&#30005;&#27969;&#20570;&#21151;&#19982;&#30005;&#21387;&#30340;&#20851;&#31995;flash&#35838;&#20214;.sw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GIF"/><Relationship Id="rId3" Type="http://schemas.openxmlformats.org/officeDocument/2006/relationships/tags" Target="../tags/tag4.xml"/><Relationship Id="rId2" Type="http://schemas.openxmlformats.org/officeDocument/2006/relationships/image" Target="../media/image8.jpeg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10426700" cy="6960235"/>
          </a:xfrm>
          <a:prstGeom prst="rect">
            <a:avLst/>
          </a:prstGeom>
        </p:spPr>
      </p:pic>
      <p:sp>
        <p:nvSpPr>
          <p:cNvPr id="7170" name="Text Box 5"/>
          <p:cNvSpPr txBox="1"/>
          <p:nvPr/>
        </p:nvSpPr>
        <p:spPr>
          <a:xfrm>
            <a:off x="-75421" y="762679"/>
            <a:ext cx="8076988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endParaRPr lang="en-US" altLang="zh-CN" sz="48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第十五章  第</a:t>
            </a:r>
            <a:r>
              <a:rPr lang="en-US" altLang="zh-CN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节</a:t>
            </a:r>
            <a:endParaRPr lang="en-US" altLang="zh-CN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7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电能</a:t>
            </a:r>
            <a:r>
              <a:rPr lang="zh-CN" altLang="en-US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表与电功</a:t>
            </a:r>
            <a:endParaRPr lang="zh-CN" altLang="en-US" sz="7200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4648200" y="6172200"/>
            <a:ext cx="4246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kumimoji="0" lang="zh-CN" altLang="en-US" sz="2800" b="1" dirty="0">
                <a:solidFill>
                  <a:schemeClr val="bg1">
                    <a:lumMod val="95000"/>
                  </a:schemeClr>
                </a:solidFill>
                <a:ea typeface="黑体" panose="02010609060101010101" pitchFamily="49" charset="-122"/>
              </a:rPr>
              <a:t>新北区实验中学</a:t>
            </a:r>
            <a:r>
              <a:rPr kumimoji="0" lang="en-US" altLang="zh-CN" sz="2800" b="1" dirty="0">
                <a:solidFill>
                  <a:schemeClr val="bg1">
                    <a:lumMod val="95000"/>
                  </a:schemeClr>
                </a:solidFill>
                <a:ea typeface="黑体" panose="02010609060101010101" pitchFamily="49" charset="-122"/>
              </a:rPr>
              <a:t>  </a:t>
            </a:r>
            <a:r>
              <a:rPr kumimoji="0" lang="zh-CN" altLang="en-US" sz="2800" b="1" dirty="0">
                <a:solidFill>
                  <a:schemeClr val="bg1">
                    <a:lumMod val="95000"/>
                  </a:schemeClr>
                </a:solidFill>
                <a:ea typeface="黑体" panose="02010609060101010101" pitchFamily="49" charset="-122"/>
              </a:rPr>
              <a:t>杨丹丹</a:t>
            </a:r>
            <a:endParaRPr kumimoji="0" lang="zh-CN" altLang="en-US" sz="2800" b="1" dirty="0">
              <a:solidFill>
                <a:schemeClr val="bg1">
                  <a:lumMod val="95000"/>
                </a:schemeClr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1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快充技术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857250"/>
            <a:ext cx="9129299" cy="5143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04800" y="609600"/>
            <a:ext cx="4794250" cy="548879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结合“快充”实例</a:t>
            </a:r>
            <a:r>
              <a:rPr lang="en-US" altLang="zh-CN" sz="32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思考：</a:t>
            </a:r>
            <a:endParaRPr lang="zh-CN" altLang="en-US" sz="3200" b="1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193040" y="1219201"/>
            <a:ext cx="8758238" cy="1893094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为了改变相同时间内电池所储存的化学能，</a:t>
            </a:r>
            <a:r>
              <a:rPr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高通和华为的方案是什么？</a:t>
            </a:r>
            <a:r>
              <a:rPr lang="en-US" altLang="zh-CN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OPPO</a:t>
            </a:r>
            <a:r>
              <a:rPr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的方案又是什么？</a:t>
            </a:r>
            <a:endParaRPr lang="en-US" altLang="zh-CN" sz="24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除了通电时间之外，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试分析电功大小还与哪些因素有关？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1847" name="Rectangle 7"/>
          <p:cNvSpPr>
            <a:spLocks noChangeArrowheads="1"/>
          </p:cNvSpPr>
          <p:nvPr/>
        </p:nvSpPr>
        <p:spPr bwMode="auto">
          <a:xfrm>
            <a:off x="3276359" y="4419916"/>
            <a:ext cx="2533650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电流</a:t>
            </a:r>
            <a:endParaRPr lang="zh-CN" altLang="en-US" sz="2800" b="1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1848" name="Rectangle 8"/>
          <p:cNvSpPr>
            <a:spLocks noChangeArrowheads="1"/>
          </p:cNvSpPr>
          <p:nvPr/>
        </p:nvSpPr>
        <p:spPr bwMode="auto">
          <a:xfrm>
            <a:off x="3276676" y="5181916"/>
            <a:ext cx="1508125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电压</a:t>
            </a:r>
            <a:endParaRPr lang="zh-CN" altLang="en-US" sz="2800" b="1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1850" name="Rectangle 10"/>
          <p:cNvSpPr>
            <a:spLocks noChangeArrowheads="1"/>
          </p:cNvSpPr>
          <p:nvPr/>
        </p:nvSpPr>
        <p:spPr bwMode="auto">
          <a:xfrm>
            <a:off x="3084589" y="6007416"/>
            <a:ext cx="179228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r>
              <a:rPr lang="zh-CN" alt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通电时间 </a:t>
            </a:r>
            <a:endParaRPr lang="zh-CN" altLang="en-US" sz="2800" b="1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1852" name="Rectangle 12"/>
          <p:cNvSpPr>
            <a:spLocks noChangeArrowheads="1"/>
          </p:cNvSpPr>
          <p:nvPr/>
        </p:nvSpPr>
        <p:spPr bwMode="auto">
          <a:xfrm>
            <a:off x="1600276" y="5258116"/>
            <a:ext cx="124777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algn="l"/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电功</a:t>
            </a:r>
            <a:endParaRPr lang="zh-CN" alt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1853" name="AutoShape 13"/>
          <p:cNvSpPr/>
          <p:nvPr/>
        </p:nvSpPr>
        <p:spPr bwMode="auto">
          <a:xfrm>
            <a:off x="2767089" y="4700903"/>
            <a:ext cx="188912" cy="1625600"/>
          </a:xfrm>
          <a:prstGeom prst="leftBrace">
            <a:avLst>
              <a:gd name="adj1" fmla="val 7170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p>
            <a:endParaRPr lang="zh-CN" altLang="en-US" sz="280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187440" y="4168775"/>
            <a:ext cx="241871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 algn="l"/>
            <a:r>
              <a:rPr lang="zh-CN" alt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6096000" y="5181600"/>
            <a:ext cx="2598420" cy="1398270"/>
          </a:xfrm>
          <a:prstGeom prst="flowChartTermina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2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anose="02010800040101010101" charset="-122"/>
                <a:ea typeface="华文隶书" panose="02010800040101010101" charset="-122"/>
                <a:sym typeface="+mn-ea"/>
              </a:rPr>
              <a:t>方法：</a:t>
            </a:r>
            <a:endParaRPr lang="zh-CN" altLang="en-US" sz="3200" b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blurRad="38100" dist="38100" dir="2700000" algn="tl">
                  <a:srgbClr val="000000"/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pPr algn="l"/>
            <a:r>
              <a:rPr lang="zh-CN" altLang="en-US" sz="32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anose="02010800040101010101" charset="-122"/>
                <a:ea typeface="华文隶书" panose="02010800040101010101" charset="-122"/>
                <a:sym typeface="+mn-ea"/>
              </a:rPr>
              <a:t>控制变量法</a:t>
            </a:r>
            <a:endParaRPr lang="zh-CN" altLang="en-US" sz="3200" b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blurRad="38100" dist="38100" dir="2700000" algn="tl">
                  <a:srgbClr val="000000"/>
                </a:outerShdw>
              </a:effectLst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7" grpId="0"/>
      <p:bldP spid="291848" grpId="0"/>
      <p:bldP spid="291850" grpId="0"/>
      <p:bldP spid="291852" grpId="0"/>
      <p:bldP spid="291853" grpId="0" bldLvl="0" animBg="1"/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9" name="Text Box 15"/>
          <p:cNvSpPr txBox="1"/>
          <p:nvPr/>
        </p:nvSpPr>
        <p:spPr>
          <a:xfrm>
            <a:off x="762000" y="2133600"/>
            <a:ext cx="36480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如何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比较电功大小？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lvl="0" indent="0">
              <a:buNone/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2240" name="Text Box 16"/>
          <p:cNvSpPr txBox="1"/>
          <p:nvPr/>
        </p:nvSpPr>
        <p:spPr>
          <a:xfrm>
            <a:off x="609600" y="3048000"/>
            <a:ext cx="45516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应控制哪些量相同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？</a:t>
            </a:r>
            <a:endParaRPr lang="zh-CN" altLang="en-US" sz="2400" b="1" dirty="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2400" b="1" dirty="0" smtClean="0">
                <a:sym typeface="+mn-ea"/>
              </a:rPr>
              <a:t>改变什么量？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altLang="en-US" sz="24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9600" y="1425575"/>
            <a:ext cx="4582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：探究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U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关系？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912" y="228684"/>
            <a:ext cx="816345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二、探究影响电功大小的因素</a:t>
            </a:r>
            <a:endParaRPr lang="zh-CN" altLang="en-US" sz="44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4953000" y="2895600"/>
            <a:ext cx="3168015" cy="35998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提供器材：</a:t>
            </a:r>
            <a:endParaRPr lang="zh-CN" altLang="en-US" sz="36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电池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定值电阻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若干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灯泡若干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开关导线若干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电流表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若干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电压表若干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943600" y="990600"/>
            <a:ext cx="3048000" cy="1600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择哪些器材呢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9" grpId="0"/>
      <p:bldP spid="52240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3" name="文本占位符 2342"/>
          <p:cNvSpPr/>
          <p:nvPr>
            <p:ph type="body" idx="4294967295"/>
          </p:nvPr>
        </p:nvSpPr>
        <p:spPr>
          <a:xfrm>
            <a:off x="457200" y="1497965"/>
            <a:ext cx="8477250" cy="98615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i="1" u="none" strike="noStrike" kern="1200" cap="none" spc="0" normalizeH="0" baseline="0" noProof="1">
                <a:gradFill>
                  <a:gsLst>
                    <a:gs pos="0">
                      <a:srgbClr val="E19B93"/>
                    </a:gs>
                    <a:gs pos="100000">
                      <a:srgbClr val="C86E6E"/>
                    </a:gs>
                  </a:gsLst>
                  <a:lin scaled="1"/>
                </a:gradFill>
                <a:effectLst>
                  <a:outerShdw blurRad="38100" dist="38100" dir="2700000">
                    <a:srgbClr val="000000"/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+mn-cs"/>
              </a:rPr>
              <a:t>   </a:t>
            </a:r>
            <a:r>
              <a:rPr kumimoji="0" lang="zh-CN" altLang="en-US" sz="4000" i="1" u="none" strike="noStrike" kern="1200" cap="none" spc="0" normalizeH="0" baseline="0" noProof="1">
                <a:gradFill>
                  <a:gsLst>
                    <a:gs pos="0">
                      <a:srgbClr val="E19B93"/>
                    </a:gs>
                    <a:gs pos="100000">
                      <a:srgbClr val="C86E6E"/>
                    </a:gs>
                  </a:gsLst>
                  <a:lin scaled="1"/>
                </a:gradFill>
                <a:effectLst>
                  <a:outerShdw blurRad="38100" dist="38100" dir="2700000">
                    <a:srgbClr val="000000"/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+mn-cs"/>
              </a:rPr>
              <a:t>设计方法：</a:t>
            </a:r>
            <a:endParaRPr kumimoji="0" lang="zh-CN" altLang="en-US" sz="4000" i="1" u="none" strike="noStrike" kern="1200" cap="none" spc="0" normalizeH="0" baseline="0" noProof="1">
              <a:gradFill>
                <a:gsLst>
                  <a:gs pos="0">
                    <a:srgbClr val="E19B93"/>
                  </a:gs>
                  <a:gs pos="100000">
                    <a:srgbClr val="C86E6E"/>
                  </a:gs>
                </a:gsLst>
                <a:lin scaled="1"/>
              </a:gradFill>
              <a:effectLst>
                <a:outerShdw blurRad="38100" dist="38100" dir="2700000">
                  <a:srgbClr val="000000"/>
                </a:outerShdw>
              </a:effectLst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将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两</a:t>
            </a:r>
            <a:r>
              <a:rPr lang="en-US" altLang="zh-CN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个规格</a:t>
            </a:r>
            <a:r>
              <a:rPr lang="zh-CN" altLang="en-US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（“相同”或“不同”）的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灯泡</a:t>
            </a:r>
            <a:r>
              <a:rPr lang="en-US" altLang="zh-CN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联接入</a:t>
            </a:r>
            <a:endParaRPr lang="zh-CN" altLang="en-US" sz="2000" b="1"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49" charset="-122"/>
              <a:sym typeface="+mn-ea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电路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，可保证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和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   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相同，让灯泡两</a:t>
            </a:r>
            <a:r>
              <a:rPr kumimoji="0" lang="zh-CN" altLang="en-US" sz="2000" b="1" i="0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端</a:t>
            </a:r>
            <a:r>
              <a:rPr kumimoji="0" lang="zh-CN" altLang="en-US" sz="2000" i="0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</a:t>
            </a:r>
            <a:r>
              <a:rPr kumimoji="0" lang="en-US" altLang="zh-CN" sz="2000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000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不同，并用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表进行测量。实验时注意观察比较灯泡的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。 </a:t>
            </a: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33" name="灯片编号占位符 1"/>
          <p:cNvSpPr/>
          <p:nvPr>
            <p:ph type="sldNum" sz="quarter" idx="12"/>
          </p:nvPr>
        </p:nvSpPr>
        <p:spPr/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2000" b="1" i="0" u="none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buClrTx/>
              <a:buFont typeface="Tahoma" panose="020B0604030504040204" pitchFamily="34" charset="0"/>
            </a:pPr>
            <a:fld id="{9A0DB2DC-4C9A-4742-B13C-FB6460FD3503}" type="slidenum">
              <a:rPr lang="zh-CN" altLang="en-US" sz="1400" b="0" baseline="0">
                <a:latin typeface="Arial" panose="020B0604020202020204"/>
                <a:ea typeface="宋体" panose="02010600030101010101" pitchFamily="2" charset="-122"/>
              </a:rPr>
            </a:fld>
            <a:endParaRPr lang="zh-CN" altLang="en-US" sz="1400" b="0" baseline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342" name="标题 2341"/>
          <p:cNvSpPr/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 anchor="ctr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活动</a:t>
            </a:r>
            <a:r>
              <a:rPr kumimoji="0" lang="en-US" altLang="zh-CN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：探究电功与电压的关系</a:t>
            </a:r>
            <a:endParaRPr kumimoji="0" lang="zh-CN" altLang="en-US" sz="4400" b="1" i="0" u="none" strike="noStrike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345" name="矩形 2344"/>
          <p:cNvSpPr/>
          <p:nvPr/>
        </p:nvSpPr>
        <p:spPr>
          <a:xfrm>
            <a:off x="3657918" y="3349625"/>
            <a:ext cx="1873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通电时间</a:t>
            </a:r>
            <a:endParaRPr kumimoji="0" lang="zh-CN" altLang="en-US" sz="2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346" name="矩形 2345"/>
          <p:cNvSpPr/>
          <p:nvPr/>
        </p:nvSpPr>
        <p:spPr>
          <a:xfrm>
            <a:off x="7162800" y="3281045"/>
            <a:ext cx="1038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altLang="en-US" sz="2400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电压</a:t>
            </a:r>
            <a:endParaRPr lang="zh-CN" altLang="en-US" sz="2400" u="sng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47" name="矩形 2346"/>
          <p:cNvSpPr/>
          <p:nvPr/>
        </p:nvSpPr>
        <p:spPr>
          <a:xfrm>
            <a:off x="2439035" y="2742883"/>
            <a:ext cx="11541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0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不同</a:t>
            </a:r>
            <a:endParaRPr lang="zh-CN" altLang="en-US" sz="20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48" name="矩形 2347"/>
          <p:cNvSpPr/>
          <p:nvPr/>
        </p:nvSpPr>
        <p:spPr>
          <a:xfrm>
            <a:off x="1296035" y="3810000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电压</a:t>
            </a:r>
            <a:endParaRPr lang="zh-CN" altLang="en-US" sz="24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49" name="矩形 2348"/>
          <p:cNvSpPr/>
          <p:nvPr/>
        </p:nvSpPr>
        <p:spPr>
          <a:xfrm>
            <a:off x="6553200" y="3810000"/>
            <a:ext cx="11541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亮暗</a:t>
            </a:r>
            <a:endParaRPr lang="zh-CN" altLang="en-US" sz="24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05600" y="2724150"/>
            <a:ext cx="1441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8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串</a:t>
            </a:r>
            <a:endParaRPr lang="zh-CN" altLang="en-US" sz="28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8525" y="5259002"/>
            <a:ext cx="708641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学案上画一画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设计电路图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35" y="3352800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sym typeface="+mn-ea"/>
              </a:rPr>
              <a:t>电流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3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6" nodeType="clickEffect"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" grpId="2" animBg="1"/>
      <p:bldP spid="2346" grpId="3" animBg="1"/>
      <p:bldP spid="2347" grpId="4" animBg="1"/>
      <p:bldP spid="2348" grpId="5" animBg="1"/>
      <p:bldP spid="2349" grpId="6" animBg="1"/>
      <p:bldP spid="4" grpId="5" animBg="1"/>
      <p:bldP spid="12" grpId="0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9" name="Text Box 15"/>
          <p:cNvSpPr txBox="1"/>
          <p:nvPr/>
        </p:nvSpPr>
        <p:spPr>
          <a:xfrm>
            <a:off x="762100" y="2133634"/>
            <a:ext cx="509772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、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如何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比较电功大小？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lvl="0" indent="0">
              <a:buNone/>
            </a:pP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2240" name="Text Box 16"/>
          <p:cNvSpPr txBox="1"/>
          <p:nvPr/>
        </p:nvSpPr>
        <p:spPr>
          <a:xfrm>
            <a:off x="685902" y="3429000"/>
            <a:ext cx="769599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、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应该控制</a:t>
            </a:r>
            <a:r>
              <a:rPr lang="zh-CN" altLang="en-US" sz="3200" b="1" dirty="0" smtClean="0"/>
              <a:t>什么量相同？什么量不同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9704" y="1295456"/>
            <a:ext cx="6629226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：探究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的关系？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912" y="228684"/>
            <a:ext cx="8163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二、探究影响电功大小的因素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9" grpId="0"/>
      <p:bldP spid="522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3" name="文本占位符 2342"/>
          <p:cNvSpPr/>
          <p:nvPr>
            <p:ph type="body" idx="4294967295"/>
          </p:nvPr>
        </p:nvSpPr>
        <p:spPr>
          <a:xfrm>
            <a:off x="457200" y="1497965"/>
            <a:ext cx="8477250" cy="98615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i="1" u="none" strike="noStrike" kern="1200" cap="none" spc="0" normalizeH="0" baseline="0" noProof="1">
                <a:gradFill>
                  <a:gsLst>
                    <a:gs pos="0">
                      <a:srgbClr val="E19B93"/>
                    </a:gs>
                    <a:gs pos="100000">
                      <a:srgbClr val="C86E6E"/>
                    </a:gs>
                  </a:gsLst>
                  <a:lin scaled="1"/>
                </a:gradFill>
                <a:effectLst>
                  <a:outerShdw blurRad="38100" dist="38100" dir="2700000">
                    <a:srgbClr val="000000"/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+mn-cs"/>
              </a:rPr>
              <a:t>   </a:t>
            </a:r>
            <a:r>
              <a:rPr kumimoji="0" lang="zh-CN" altLang="en-US" sz="4000" i="1" u="none" strike="noStrike" kern="1200" cap="none" spc="0" normalizeH="0" baseline="0" noProof="1">
                <a:gradFill>
                  <a:gsLst>
                    <a:gs pos="0">
                      <a:srgbClr val="E19B93"/>
                    </a:gs>
                    <a:gs pos="100000">
                      <a:srgbClr val="C86E6E"/>
                    </a:gs>
                  </a:gsLst>
                  <a:lin scaled="1"/>
                </a:gradFill>
                <a:effectLst>
                  <a:outerShdw blurRad="38100" dist="38100" dir="2700000">
                    <a:srgbClr val="000000"/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+mn-cs"/>
              </a:rPr>
              <a:t>设计方法：</a:t>
            </a:r>
            <a:endParaRPr kumimoji="0" lang="zh-CN" altLang="en-US" sz="4000" i="1" u="none" strike="noStrike" kern="1200" cap="none" spc="0" normalizeH="0" baseline="0" noProof="1">
              <a:gradFill>
                <a:gsLst>
                  <a:gs pos="0">
                    <a:srgbClr val="E19B93"/>
                  </a:gs>
                  <a:gs pos="100000">
                    <a:srgbClr val="C86E6E"/>
                  </a:gs>
                </a:gsLst>
                <a:lin scaled="1"/>
              </a:gradFill>
              <a:effectLst>
                <a:outerShdw blurRad="38100" dist="38100" dir="2700000">
                  <a:srgbClr val="000000"/>
                </a:outerShdw>
              </a:effectLst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将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两</a:t>
            </a:r>
            <a:r>
              <a:rPr lang="en-US" altLang="zh-CN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个规格</a:t>
            </a:r>
            <a:r>
              <a:rPr lang="zh-CN" altLang="en-US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（“相同”或“不同”）的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灯泡</a:t>
            </a:r>
            <a:r>
              <a:rPr lang="en-US" altLang="zh-CN" sz="2000" b="1" u="sng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联接入</a:t>
            </a:r>
            <a:endParaRPr lang="zh-CN" altLang="en-US" sz="2000" b="1"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49" charset="-122"/>
              <a:sym typeface="+mn-ea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2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49" charset="-122"/>
                <a:sym typeface="+mn-ea"/>
              </a:rPr>
              <a:t>电路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，可保证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和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    </a:t>
            </a:r>
            <a:r>
              <a:rPr kumimoji="0" lang="en-US" altLang="zh-CN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相同，让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通过灯泡</a:t>
            </a:r>
            <a:r>
              <a:rPr kumimoji="0" lang="zh-CN" altLang="en-US" sz="2000" i="0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</a:t>
            </a:r>
            <a:r>
              <a:rPr kumimoji="0" lang="en-US" altLang="zh-CN" sz="2000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000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不同，并用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表进行测量。实验时注意观察比较灯泡的</a:t>
            </a:r>
            <a:r>
              <a:rPr kumimoji="0" lang="zh-CN" altLang="en-US" sz="20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。 </a:t>
            </a: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33" name="灯片编号占位符 1"/>
          <p:cNvSpPr/>
          <p:nvPr>
            <p:ph type="sldNum" sz="quarter" idx="12"/>
          </p:nvPr>
        </p:nvSpPr>
        <p:spPr/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2000" b="1" i="0" u="none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buClrTx/>
              <a:buFont typeface="Tahoma" panose="020B0604030504040204" pitchFamily="34" charset="0"/>
            </a:pPr>
            <a:fld id="{9A0DB2DC-4C9A-4742-B13C-FB6460FD3503}" type="slidenum">
              <a:rPr lang="zh-CN" altLang="en-US" sz="1400" b="0" baseline="0">
                <a:latin typeface="Arial" panose="020B0604020202020204"/>
                <a:ea typeface="宋体" panose="02010600030101010101" pitchFamily="2" charset="-122"/>
              </a:rPr>
            </a:fld>
            <a:endParaRPr lang="zh-CN" altLang="en-US" sz="1400" b="0" baseline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342" name="标题 2341"/>
          <p:cNvSpPr/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 anchor="ctr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活动</a:t>
            </a:r>
            <a:r>
              <a:rPr kumimoji="0" lang="en-US" altLang="zh-CN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2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：探究电功与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电流的关系</a:t>
            </a:r>
            <a:endParaRPr kumimoji="0" lang="zh-CN" altLang="en-US" sz="4400" b="1" i="0" u="none" strike="noStrike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345" name="矩形 2344"/>
          <p:cNvSpPr/>
          <p:nvPr/>
        </p:nvSpPr>
        <p:spPr>
          <a:xfrm>
            <a:off x="3657918" y="3349625"/>
            <a:ext cx="1873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通电时间</a:t>
            </a:r>
            <a:endParaRPr kumimoji="0" lang="zh-CN" altLang="en-US" sz="2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346" name="矩形 2345"/>
          <p:cNvSpPr/>
          <p:nvPr/>
        </p:nvSpPr>
        <p:spPr>
          <a:xfrm>
            <a:off x="7162800" y="3281045"/>
            <a:ext cx="1038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altLang="en-US" sz="2400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电</a:t>
            </a:r>
            <a:r>
              <a:rPr lang="zh-CN" altLang="en-US" sz="2400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流</a:t>
            </a:r>
            <a:endParaRPr lang="zh-CN" altLang="en-US" sz="2400" u="sng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47" name="矩形 2346"/>
          <p:cNvSpPr/>
          <p:nvPr/>
        </p:nvSpPr>
        <p:spPr>
          <a:xfrm>
            <a:off x="2439035" y="2742883"/>
            <a:ext cx="11541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0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不同</a:t>
            </a:r>
            <a:endParaRPr lang="zh-CN" altLang="en-US" sz="20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48" name="矩形 2347"/>
          <p:cNvSpPr/>
          <p:nvPr/>
        </p:nvSpPr>
        <p:spPr>
          <a:xfrm>
            <a:off x="1296035" y="3810000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电流</a:t>
            </a:r>
            <a:endParaRPr lang="zh-CN" altLang="en-US" sz="24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49" name="矩形 2348"/>
          <p:cNvSpPr/>
          <p:nvPr/>
        </p:nvSpPr>
        <p:spPr>
          <a:xfrm>
            <a:off x="6553200" y="3810000"/>
            <a:ext cx="11541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亮暗</a:t>
            </a:r>
            <a:endParaRPr lang="zh-CN" altLang="en-US" sz="24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59575" y="2759075"/>
            <a:ext cx="1441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28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cs typeface="+mn-cs"/>
              </a:rPr>
              <a:t>并</a:t>
            </a:r>
            <a:endParaRPr lang="zh-CN" altLang="en-US" sz="28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8525" y="5259002"/>
            <a:ext cx="708641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学案上画一画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设计电路图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35" y="3352800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sym typeface="+mn-ea"/>
              </a:rPr>
              <a:t>电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黑体" panose="02010609060101010101" pitchFamily="49" charset="-122"/>
                <a:sym typeface="+mn-ea"/>
              </a:rPr>
              <a:t>压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3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6" nodeType="clickEffect"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" grpId="2" animBg="1"/>
      <p:bldP spid="2346" grpId="3" animBg="1"/>
      <p:bldP spid="2347" grpId="4" animBg="1"/>
      <p:bldP spid="2348" grpId="5" animBg="1"/>
      <p:bldP spid="2349" grpId="6" animBg="1"/>
      <p:bldP spid="4" grpId="5" animBg="1"/>
      <p:bldP spid="12" grpId="0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276600" y="4487863"/>
            <a:ext cx="22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3600" b="1">
              <a:ea typeface="宋体" panose="02010600030101010101" pitchFamily="2" charset="-122"/>
            </a:endParaRPr>
          </a:p>
        </p:txBody>
      </p:sp>
      <p:pic>
        <p:nvPicPr>
          <p:cNvPr id="19457" name="Host Control  2353">
            <a:hlinkClick r:id="rId1" action="ppaction://hlinkfile"/>
          </p:cNvPr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" y="464185"/>
            <a:ext cx="4768215" cy="3334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Host Control  2368"/>
          <p:cNvPicPr/>
          <p:nvPr/>
        </p:nvPicPr>
        <p:blipFill>
          <a:blip r:embed="rId4"/>
          <a:stretch>
            <a:fillRect/>
          </a:stretch>
        </p:blipFill>
        <p:spPr>
          <a:xfrm>
            <a:off x="4424680" y="250825"/>
            <a:ext cx="4810760" cy="3547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403600" y="4614863"/>
            <a:ext cx="228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403600" y="4614863"/>
            <a:ext cx="22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30600" y="4741863"/>
            <a:ext cx="228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575310" y="5259070"/>
            <a:ext cx="8342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学案上记录观察到的现象，并写出结论</a:t>
            </a:r>
            <a:endParaRPr lang="zh-CN" altLang="en-US" sz="36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76200" y="228600"/>
            <a:ext cx="8342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36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4343400" y="76200"/>
            <a:ext cx="8342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36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276600" y="4487863"/>
            <a:ext cx="22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3600" b="1">
              <a:ea typeface="宋体" panose="02010600030101010101" pitchFamily="2" charset="-122"/>
            </a:endParaRPr>
          </a:p>
        </p:txBody>
      </p:sp>
      <p:pic>
        <p:nvPicPr>
          <p:cNvPr id="19457" name="Host Control  2353">
            <a:hlinkClick r:id="rId1" action="ppaction://hlinkfile"/>
          </p:cNvPr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220" y="152400"/>
            <a:ext cx="4768215" cy="3334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403600" y="4614863"/>
            <a:ext cx="228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04625" y="4674893"/>
            <a:ext cx="1452880" cy="5219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结论</a:t>
            </a:r>
            <a:r>
              <a:rPr lang="en-US" altLang="zh-CN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：</a:t>
            </a:r>
            <a:endParaRPr lang="zh-CN" altLang="en-US" sz="28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304625" y="3276643"/>
            <a:ext cx="1452880" cy="5219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现象</a:t>
            </a:r>
            <a:r>
              <a:rPr lang="en-US" altLang="zh-CN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：</a:t>
            </a:r>
            <a:endParaRPr lang="zh-CN" altLang="en-US" sz="28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403600" y="4614863"/>
            <a:ext cx="22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30600" y="4741863"/>
            <a:ext cx="228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26695" y="5256530"/>
            <a:ext cx="86912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sz="2400" b="1" dirty="0"/>
              <a:t>通过用电器的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sz="2400" b="1" dirty="0"/>
              <a:t>和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sz="2400" b="1" dirty="0">
                <a:solidFill>
                  <a:srgbClr val="9900CC"/>
                </a:solidFill>
              </a:rPr>
              <a:t>相同</a:t>
            </a:r>
            <a:r>
              <a:rPr lang="zh-CN" sz="2400" b="1" dirty="0"/>
              <a:t>时，用电器</a:t>
            </a:r>
            <a:r>
              <a:rPr lang="zh-CN" sz="2400" b="1" dirty="0">
                <a:ea typeface="宋体" panose="02010600030101010101" pitchFamily="2" charset="-122"/>
              </a:rPr>
              <a:t>两端</a:t>
            </a:r>
            <a:r>
              <a:rPr lang="zh-CN" sz="2400" b="1" dirty="0"/>
              <a:t>的</a:t>
            </a:r>
            <a:r>
              <a:rPr lang="en-US" altLang="zh-CN" sz="2400" b="1" dirty="0">
                <a:solidFill>
                  <a:srgbClr val="FF0000"/>
                </a:solidFill>
              </a:rPr>
              <a:t>U</a:t>
            </a:r>
            <a:r>
              <a:rPr lang="zh-CN" sz="2400" b="1" dirty="0">
                <a:solidFill>
                  <a:srgbClr val="FF0000"/>
                </a:solidFill>
              </a:rPr>
              <a:t>越大，</a:t>
            </a:r>
            <a:r>
              <a:rPr lang="en-US" altLang="zh-CN" sz="2400" b="1" dirty="0">
                <a:solidFill>
                  <a:srgbClr val="FF0000"/>
                </a:solidFill>
              </a:rPr>
              <a:t>W</a:t>
            </a:r>
            <a:r>
              <a:rPr lang="zh-CN" sz="2400" b="1" dirty="0"/>
              <a:t>就</a:t>
            </a:r>
            <a:r>
              <a:rPr lang="zh-CN" sz="2400" b="1" dirty="0">
                <a:solidFill>
                  <a:srgbClr val="FF0000"/>
                </a:solidFill>
              </a:rPr>
              <a:t>越大</a:t>
            </a:r>
            <a:r>
              <a:rPr lang="zh-CN" sz="2800" b="1" dirty="0">
                <a:solidFill>
                  <a:srgbClr val="FF0000"/>
                </a:solidFill>
              </a:rPr>
              <a:t>。</a:t>
            </a:r>
            <a:endParaRPr lang="zh-CN" sz="2800" b="1" dirty="0">
              <a:solidFill>
                <a:srgbClr val="FF0000"/>
              </a:solidFill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533400" y="3945890"/>
            <a:ext cx="69640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发光</a:t>
            </a:r>
            <a:r>
              <a:rPr lang="zh-CN" altLang="en-US" sz="2800" b="1" dirty="0">
                <a:solidFill>
                  <a:srgbClr val="FF0000"/>
                </a:solidFill>
              </a:rPr>
              <a:t>较亮</a:t>
            </a:r>
            <a:r>
              <a:rPr lang="zh-CN" altLang="en-US" sz="2800" b="1" dirty="0"/>
              <a:t>的灯泡对应</a:t>
            </a:r>
            <a:r>
              <a:rPr lang="zh-CN" altLang="en-US" sz="2800" b="1" dirty="0">
                <a:solidFill>
                  <a:srgbClr val="FF0000"/>
                </a:solidFill>
              </a:rPr>
              <a:t>电压表</a:t>
            </a:r>
            <a:r>
              <a:rPr lang="zh-CN" altLang="en-US" sz="2800" b="1" dirty="0"/>
              <a:t>的示数较</a:t>
            </a:r>
            <a:r>
              <a:rPr lang="zh-CN" altLang="en-US" sz="2800" b="1" dirty="0">
                <a:solidFill>
                  <a:srgbClr val="FF0000"/>
                </a:solidFill>
              </a:rPr>
              <a:t>大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276600" y="4487863"/>
            <a:ext cx="22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3600" b="1">
              <a:ea typeface="宋体" panose="02010600030101010101" pitchFamily="2" charset="-122"/>
            </a:endParaRPr>
          </a:p>
        </p:txBody>
      </p:sp>
      <p:pic>
        <p:nvPicPr>
          <p:cNvPr id="21506" name="Host Control  2368"/>
          <p:cNvPicPr/>
          <p:nvPr/>
        </p:nvPicPr>
        <p:blipFill>
          <a:blip r:embed="rId1"/>
          <a:stretch>
            <a:fillRect/>
          </a:stretch>
        </p:blipFill>
        <p:spPr>
          <a:xfrm>
            <a:off x="539115" y="382905"/>
            <a:ext cx="5023485" cy="3562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403600" y="4614863"/>
            <a:ext cx="228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951865" y="4937760"/>
            <a:ext cx="7920355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sz="2800" b="1" dirty="0"/>
              <a:t>通过用电器的</a:t>
            </a:r>
            <a:r>
              <a:rPr lang="en-US" altLang="zh-CN" sz="2800" b="1" dirty="0"/>
              <a:t>U</a:t>
            </a:r>
            <a:r>
              <a:rPr lang="zh-CN" sz="2800" b="1" dirty="0"/>
              <a:t>和</a:t>
            </a:r>
            <a:r>
              <a:rPr lang="en-US" altLang="zh-CN" sz="2800" b="1" dirty="0"/>
              <a:t>t</a:t>
            </a:r>
            <a:r>
              <a:rPr lang="zh-CN" sz="2800" b="1" dirty="0">
                <a:solidFill>
                  <a:srgbClr val="9900CC"/>
                </a:solidFill>
              </a:rPr>
              <a:t>相同</a:t>
            </a:r>
            <a:r>
              <a:rPr lang="zh-CN" sz="2800" b="1" dirty="0"/>
              <a:t>时，</a:t>
            </a:r>
            <a:endParaRPr lang="zh-CN" sz="2800" b="1" dirty="0"/>
          </a:p>
          <a:p>
            <a:pPr eaLnBrk="1" hangingPunct="1">
              <a:spcBef>
                <a:spcPct val="50000"/>
              </a:spcBef>
            </a:pPr>
            <a:r>
              <a:rPr lang="zh-CN" sz="2800" b="1" dirty="0"/>
              <a:t>通过用电器的</a:t>
            </a:r>
            <a:r>
              <a:rPr lang="en-US" altLang="zh-CN" sz="2800" b="1" dirty="0">
                <a:solidFill>
                  <a:srgbClr val="FF0000"/>
                </a:solidFill>
              </a:rPr>
              <a:t>I</a:t>
            </a:r>
            <a:r>
              <a:rPr lang="zh-CN" sz="2800" b="1" dirty="0">
                <a:solidFill>
                  <a:srgbClr val="FF0000"/>
                </a:solidFill>
              </a:rPr>
              <a:t>越大，</a:t>
            </a:r>
            <a:r>
              <a:rPr lang="en-US" altLang="zh-CN" sz="2800" b="1" dirty="0">
                <a:solidFill>
                  <a:srgbClr val="FF0000"/>
                </a:solidFill>
              </a:rPr>
              <a:t>W</a:t>
            </a:r>
            <a:r>
              <a:rPr lang="zh-CN" sz="2800" b="1" dirty="0"/>
              <a:t>就</a:t>
            </a:r>
            <a:r>
              <a:rPr lang="zh-CN" sz="2800" b="1" dirty="0">
                <a:solidFill>
                  <a:srgbClr val="FF0000"/>
                </a:solidFill>
              </a:rPr>
              <a:t>越大。</a:t>
            </a:r>
            <a:endParaRPr lang="zh-CN" sz="2800" b="1" dirty="0">
              <a:solidFill>
                <a:srgbClr val="FF0000"/>
              </a:solidFill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562676" y="2208490"/>
            <a:ext cx="6629226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发光</a:t>
            </a:r>
            <a:r>
              <a:rPr lang="zh-CN" altLang="en-US" sz="2800" b="1" dirty="0">
                <a:solidFill>
                  <a:srgbClr val="FF0000"/>
                </a:solidFill>
              </a:rPr>
              <a:t>较亮</a:t>
            </a:r>
            <a:r>
              <a:rPr lang="zh-CN" altLang="en-US" sz="2800" b="1" dirty="0"/>
              <a:t>的灯泡对应</a:t>
            </a:r>
            <a:endParaRPr lang="zh-CN" altLang="en-US" sz="2800" b="1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电流表</a:t>
            </a:r>
            <a:r>
              <a:rPr lang="zh-CN" altLang="en-US" sz="2800" b="1" dirty="0"/>
              <a:t>的示数较</a:t>
            </a:r>
            <a:r>
              <a:rPr lang="zh-CN" altLang="en-US" sz="2800" b="1" dirty="0">
                <a:solidFill>
                  <a:srgbClr val="FF0000"/>
                </a:solidFill>
              </a:rPr>
              <a:t>大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403600" y="4614863"/>
            <a:ext cx="22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30600" y="4741863"/>
            <a:ext cx="228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951690" y="4220233"/>
            <a:ext cx="1452880" cy="5219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结论</a:t>
            </a:r>
            <a:r>
              <a:rPr lang="en-US" altLang="zh-CN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：</a:t>
            </a:r>
            <a:endParaRPr lang="zh-CN" altLang="en-US" sz="28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5989145" y="1386883"/>
            <a:ext cx="1452880" cy="5219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现象</a:t>
            </a:r>
            <a:r>
              <a:rPr lang="en-US" altLang="zh-CN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：</a:t>
            </a:r>
            <a:endParaRPr lang="zh-CN" altLang="en-US" sz="28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7" name="Rectangle 7"/>
          <p:cNvSpPr>
            <a:spLocks noChangeArrowheads="1"/>
          </p:cNvSpPr>
          <p:nvPr/>
        </p:nvSpPr>
        <p:spPr bwMode="auto">
          <a:xfrm>
            <a:off x="609824" y="1828842"/>
            <a:ext cx="8534176" cy="172970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9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经验告诉我们，当电流和电压相同的情况下，通电时间越长，电流做的功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08" name="Text Box 8"/>
          <p:cNvSpPr txBox="1">
            <a:spLocks noChangeArrowheads="1"/>
          </p:cNvSpPr>
          <p:nvPr/>
        </p:nvSpPr>
        <p:spPr bwMode="auto">
          <a:xfrm>
            <a:off x="5257782" y="2743218"/>
            <a:ext cx="1066772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704" y="914466"/>
            <a:ext cx="6629226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：探究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t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的关系？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110" y="4038584"/>
            <a:ext cx="8381780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总结：</a:t>
            </a:r>
            <a:endParaRPr lang="en-US" altLang="zh-CN" sz="60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当电压越大，电流越大，通电时间越长时，电功越大。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8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201035" y="4495800"/>
            <a:ext cx="25165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endParaRPr lang="en-US" altLang="zh-CN" sz="2800" strike="noStrike" baseline="30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5" name="美的全直流变频空调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400" y="309880"/>
            <a:ext cx="7179945" cy="4185920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14400" y="4785678"/>
            <a:ext cx="8100060" cy="9220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这个广告可信吗？需要用什么来证明？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b="1" u="sng" dirty="0">
                <a:latin typeface="+mn-ea"/>
              </a:rPr>
              <a:t> </a:t>
            </a:r>
            <a:endParaRPr lang="en-US" altLang="zh-CN" sz="2400" b="1" u="sng" dirty="0">
              <a:latin typeface="+mn-ea"/>
            </a:endParaRP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5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5" animBg="1"/>
      <p:bldP spid="9" grpId="0" bldLvl="0" animBg="1"/>
      <p:bldP spid="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828800" y="2590800"/>
            <a:ext cx="3305175" cy="116955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sz="2800" b="1" dirty="0">
                <a:ea typeface="黑体" panose="02010609060101010101" pitchFamily="49" charset="-122"/>
              </a:rPr>
              <a:t>①</a:t>
            </a:r>
            <a:r>
              <a:rPr lang="zh-CN" sz="2800" b="1" dirty="0">
                <a:ea typeface="黑体" panose="02010609060101010101" pitchFamily="49" charset="-122"/>
              </a:rPr>
              <a:t>两端的</a:t>
            </a:r>
            <a:r>
              <a:rPr lang="zh-CN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电压</a:t>
            </a:r>
            <a:endParaRPr lang="zh-CN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sz="2800" b="1" dirty="0">
                <a:ea typeface="黑体" panose="02010609060101010101" pitchFamily="49" charset="-122"/>
              </a:rPr>
              <a:t>②电路中的</a:t>
            </a:r>
            <a:r>
              <a:rPr lang="zh-CN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电流</a:t>
            </a:r>
            <a:endParaRPr lang="zh-CN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sz="2800" b="1" dirty="0"/>
              <a:t>③</a:t>
            </a:r>
            <a:r>
              <a:rPr lang="zh-CN" sz="2800" b="1" dirty="0">
                <a:solidFill>
                  <a:srgbClr val="FF3300"/>
                </a:solidFill>
              </a:rPr>
              <a:t>通电时间</a:t>
            </a:r>
            <a:endParaRPr lang="zh-CN" sz="2800" b="1" dirty="0">
              <a:solidFill>
                <a:srgbClr val="FF3300"/>
              </a:solidFill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5486400" y="2895600"/>
            <a:ext cx="2773363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1" hangingPunct="1"/>
            <a:r>
              <a:rPr lang="zh-CN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成正比。</a:t>
            </a:r>
            <a:endParaRPr lang="zh-CN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12292" name="右大括号 12291"/>
          <p:cNvSpPr/>
          <p:nvPr/>
        </p:nvSpPr>
        <p:spPr>
          <a:xfrm>
            <a:off x="4953000" y="2667000"/>
            <a:ext cx="431800" cy="1066800"/>
          </a:xfrm>
          <a:prstGeom prst="rightBrace">
            <a:avLst>
              <a:gd name="adj1" fmla="val 20588"/>
              <a:gd name="adj2" fmla="val 50000"/>
            </a:avLst>
          </a:prstGeom>
          <a:noFill/>
          <a:ln w="5397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2293" name="矩形 12292"/>
          <p:cNvSpPr/>
          <p:nvPr/>
        </p:nvSpPr>
        <p:spPr>
          <a:xfrm>
            <a:off x="1143000" y="1524000"/>
            <a:ext cx="6172200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1" hangingPunct="1"/>
            <a:r>
              <a:rPr 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某段电路上的</a:t>
            </a:r>
            <a:r>
              <a:rPr lang="zh-CN" sz="2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电功</a:t>
            </a:r>
            <a:r>
              <a:rPr 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跟这段电路 </a:t>
            </a:r>
            <a:r>
              <a:rPr 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:</a:t>
            </a:r>
            <a:endParaRPr lang="en-US" sz="2800" b="1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81000" y="533400"/>
            <a:ext cx="609595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sz="2800" b="1" dirty="0"/>
              <a:t>进一步</a:t>
            </a:r>
            <a:r>
              <a:rPr lang="zh-CN" sz="2800" b="1" dirty="0">
                <a:solidFill>
                  <a:srgbClr val="FF0000"/>
                </a:solidFill>
              </a:rPr>
              <a:t>精确的定量</a:t>
            </a:r>
            <a:r>
              <a:rPr lang="zh-CN" sz="2800" b="1" dirty="0"/>
              <a:t>实验</a:t>
            </a:r>
            <a:r>
              <a:rPr lang="zh-CN" sz="2800" b="1" dirty="0" smtClean="0"/>
              <a:t>表明</a:t>
            </a:r>
            <a:r>
              <a:rPr lang="en-US" altLang="zh-CN" sz="2800" b="1" dirty="0" smtClean="0"/>
              <a:t>:</a:t>
            </a:r>
            <a:endParaRPr lang="zh-CN" sz="2800" b="1" dirty="0"/>
          </a:p>
        </p:txBody>
      </p:sp>
      <p:sp>
        <p:nvSpPr>
          <p:cNvPr id="12295" name="文本框 12294"/>
          <p:cNvSpPr txBox="1"/>
          <p:nvPr/>
        </p:nvSpPr>
        <p:spPr>
          <a:xfrm>
            <a:off x="1268734" y="4572000"/>
            <a:ext cx="4217821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       </a:t>
            </a:r>
            <a:r>
              <a:rPr lang="zh-CN" sz="2800" dirty="0" smtClean="0">
                <a:ea typeface="宋体" panose="02010600030101010101" pitchFamily="2" charset="-122"/>
              </a:rPr>
              <a:t>表达式</a:t>
            </a:r>
            <a:r>
              <a:rPr lang="zh-CN" sz="2800" dirty="0">
                <a:ea typeface="宋体" panose="02010600030101010101" pitchFamily="2" charset="-122"/>
              </a:rPr>
              <a:t>：</a:t>
            </a:r>
            <a:r>
              <a:rPr lang="zh-CN" sz="2800" dirty="0">
                <a:solidFill>
                  <a:srgbClr val="FF0000"/>
                </a:solidFill>
              </a:rPr>
              <a:t>W=U I </a:t>
            </a:r>
            <a:r>
              <a:rPr lang="zh-CN" sz="2800" dirty="0" smtClean="0">
                <a:solidFill>
                  <a:srgbClr val="FF0000"/>
                </a:solidFill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</a:rPr>
              <a:t>       </a:t>
            </a:r>
            <a:endParaRPr lang="zh-CN" sz="2800" dirty="0">
              <a:solidFill>
                <a:srgbClr val="FF0000"/>
              </a:solidFill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1593850" y="5257800"/>
            <a:ext cx="1261884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sz="2800" dirty="0">
                <a:ea typeface="宋体" panose="02010600030101010101" pitchFamily="2" charset="-122"/>
              </a:rPr>
              <a:t>单位：</a:t>
            </a:r>
            <a:endParaRPr lang="zh-CN" sz="2800" dirty="0">
              <a:ea typeface="宋体" panose="02010600030101010101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3124200" y="5410200"/>
            <a:ext cx="385042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J</a:t>
            </a:r>
            <a:endParaRPr 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3733800" y="5426075"/>
            <a:ext cx="423514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V</a:t>
            </a:r>
            <a:endParaRPr 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4267200" y="5426075"/>
            <a:ext cx="444352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endParaRPr 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4800600" y="5410200"/>
            <a:ext cx="385042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s</a:t>
            </a:r>
            <a:endParaRPr 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301" name="直接连接符 12300"/>
          <p:cNvSpPr/>
          <p:nvPr/>
        </p:nvSpPr>
        <p:spPr>
          <a:xfrm flipH="1">
            <a:off x="3365500" y="5029200"/>
            <a:ext cx="15240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2" name="直接连接符 12301"/>
          <p:cNvSpPr/>
          <p:nvPr/>
        </p:nvSpPr>
        <p:spPr>
          <a:xfrm flipH="1">
            <a:off x="3975100" y="5029200"/>
            <a:ext cx="15240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3" name="直接连接符 12302"/>
          <p:cNvSpPr/>
          <p:nvPr/>
        </p:nvSpPr>
        <p:spPr>
          <a:xfrm>
            <a:off x="4432300" y="5029200"/>
            <a:ext cx="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4" name="直接连接符 12303"/>
          <p:cNvSpPr/>
          <p:nvPr/>
        </p:nvSpPr>
        <p:spPr>
          <a:xfrm>
            <a:off x="4660900" y="5029200"/>
            <a:ext cx="30480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5" name="文本框 12304"/>
          <p:cNvSpPr txBox="1"/>
          <p:nvPr/>
        </p:nvSpPr>
        <p:spPr>
          <a:xfrm>
            <a:off x="5486400" y="5029200"/>
            <a:ext cx="2743200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sz="2800" dirty="0">
                <a:solidFill>
                  <a:srgbClr val="9900CC"/>
                </a:solidFill>
              </a:rPr>
              <a:t>1J=1V·A ·</a:t>
            </a:r>
            <a:r>
              <a:rPr lang="zh-CN" sz="2800" dirty="0">
                <a:solidFill>
                  <a:srgbClr val="9900CC"/>
                </a:solidFill>
                <a:ea typeface="宋体" panose="02010600030101010101" pitchFamily="2" charset="-122"/>
              </a:rPr>
              <a:t>s</a:t>
            </a:r>
            <a:endParaRPr lang="zh-CN" sz="2800" dirty="0">
              <a:solidFill>
                <a:srgbClr val="9900CC"/>
              </a:solidFill>
              <a:ea typeface="宋体" panose="02010600030101010101" pitchFamily="2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3468" y="5867312"/>
            <a:ext cx="8536759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5400" b="1">
                <a:solidFill>
                  <a:srgbClr val="FF0000"/>
                </a:solidFill>
                <a:latin typeface="+mn-ea"/>
              </a:rPr>
              <a:t>度＝</a:t>
            </a:r>
            <a:r>
              <a:rPr lang="en-US" altLang="zh-CN" sz="5400" b="1">
                <a:solidFill>
                  <a:srgbClr val="FF0000"/>
                </a:solidFill>
                <a:latin typeface="+mn-ea"/>
              </a:rPr>
              <a:t>1kW</a:t>
            </a:r>
            <a:r>
              <a:rPr lang="en-US" altLang="zh-CN" sz="5400">
                <a:solidFill>
                  <a:srgbClr val="FF0000"/>
                </a:solidFill>
                <a:latin typeface="+mn-ea"/>
              </a:rPr>
              <a:t>·</a:t>
            </a:r>
            <a:r>
              <a:rPr lang="en-US" altLang="zh-CN" sz="5400" b="1">
                <a:solidFill>
                  <a:srgbClr val="FF0000"/>
                </a:solidFill>
                <a:latin typeface="+mn-ea"/>
              </a:rPr>
              <a:t>h</a:t>
            </a:r>
            <a:r>
              <a:rPr lang="zh-CN" altLang="en-US" sz="5400" b="1">
                <a:solidFill>
                  <a:srgbClr val="FF0000"/>
                </a:solidFill>
                <a:latin typeface="+mn-ea"/>
              </a:rPr>
              <a:t>=</a:t>
            </a:r>
            <a:r>
              <a:rPr lang="en-US" altLang="zh-CN" sz="5400" b="1">
                <a:solidFill>
                  <a:srgbClr val="FF0000"/>
                </a:solidFill>
                <a:latin typeface="+mn-ea"/>
              </a:rPr>
              <a:t>3.6×10</a:t>
            </a:r>
            <a:r>
              <a:rPr lang="en-US" altLang="zh-CN" sz="5400" b="1" baseline="30000">
                <a:solidFill>
                  <a:srgbClr val="FF0000"/>
                </a:solidFill>
                <a:latin typeface="+mn-ea"/>
              </a:rPr>
              <a:t>6</a:t>
            </a:r>
            <a:r>
              <a:rPr lang="en-US" altLang="zh-CN" sz="5400" b="1">
                <a:solidFill>
                  <a:srgbClr val="FF0000"/>
                </a:solidFill>
                <a:latin typeface="+mn-ea"/>
              </a:rPr>
              <a:t>J</a:t>
            </a:r>
            <a:r>
              <a:rPr lang="zh-CN" altLang="en-US" sz="5400" b="1">
                <a:solidFill>
                  <a:srgbClr val="FF0000"/>
                </a:solidFill>
                <a:latin typeface="+mn-ea"/>
              </a:rPr>
              <a:t> </a:t>
            </a:r>
            <a:endParaRPr lang="zh-CN" altLang="en-US" sz="54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  <p:bldP spid="12293" grpId="0" bldLvl="0"/>
      <p:bldP spid="12294" grpId="0" bldLvl="0"/>
      <p:bldP spid="12295" grpId="0" bldLvl="0"/>
      <p:bldP spid="12296" grpId="0" bldLvl="0"/>
      <p:bldP spid="12297" grpId="0" bldLvl="0"/>
      <p:bldP spid="12298" grpId="0" bldLvl="0"/>
      <p:bldP spid="12299" grpId="0" bldLvl="0"/>
      <p:bldP spid="12300" grpId="0" bldLvl="0"/>
      <p:bldP spid="12305" grpId="0" bldLvl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50910" cy="4526280"/>
          </a:xfrm>
        </p:spPr>
        <p:txBody>
          <a:bodyPr/>
          <a:p>
            <a:pPr marL="0" indent="0">
              <a:buNone/>
            </a:pPr>
            <a:r>
              <a:rPr lang="en-US" sz="2000" b="1"/>
              <a:t>        </a:t>
            </a:r>
            <a:r>
              <a:rPr lang="zh-CN" altLang="en-US" sz="2400" b="1"/>
              <a:t>电水壶工作</a:t>
            </a:r>
            <a:r>
              <a:rPr sz="2400" b="1"/>
              <a:t>时，电压为220v,电流为</a:t>
            </a:r>
            <a:r>
              <a:rPr lang="en-US" sz="2400" b="1"/>
              <a:t>10</a:t>
            </a:r>
            <a:r>
              <a:rPr sz="2400" b="1"/>
              <a:t>A，若持续</a:t>
            </a:r>
            <a:r>
              <a:rPr lang="zh-CN" sz="2400" b="1"/>
              <a:t>烧水</a:t>
            </a:r>
            <a:r>
              <a:rPr lang="en-US" sz="2400" b="1"/>
              <a:t>15</a:t>
            </a:r>
            <a:r>
              <a:rPr lang="zh-CN" altLang="en-US" sz="2400" b="1"/>
              <a:t>分钟把水烧开</a:t>
            </a:r>
            <a:r>
              <a:rPr sz="2400" b="1"/>
              <a:t>，</a:t>
            </a:r>
            <a:r>
              <a:rPr lang="zh-CN" sz="2400" b="1"/>
              <a:t>则</a:t>
            </a:r>
            <a:endParaRPr lang="zh-CN" sz="2400" b="1"/>
          </a:p>
          <a:p>
            <a:pPr marL="0" indent="0">
              <a:buNone/>
            </a:pPr>
            <a:r>
              <a:rPr lang="zh-CN" sz="2400" b="1"/>
              <a:t>（</a:t>
            </a:r>
            <a:r>
              <a:rPr lang="en-US" altLang="zh-CN" sz="2400" b="1"/>
              <a:t>1</a:t>
            </a:r>
            <a:r>
              <a:rPr lang="zh-CN" sz="2400" b="1"/>
              <a:t>）</a:t>
            </a:r>
            <a:r>
              <a:rPr sz="2400" b="1"/>
              <a:t>将消耗</a:t>
            </a:r>
            <a:r>
              <a:rPr lang="zh-CN" altLang="en-US" sz="2400" b="1"/>
              <a:t>多少</a:t>
            </a:r>
            <a:r>
              <a:rPr sz="2400" b="1"/>
              <a:t>J的电能，合</a:t>
            </a:r>
            <a:r>
              <a:rPr lang="zh-CN" altLang="en-US" sz="2400" b="1">
                <a:sym typeface="+mn-ea"/>
              </a:rPr>
              <a:t>多少</a:t>
            </a:r>
            <a:r>
              <a:rPr sz="2400" b="1"/>
              <a:t>kW·h</a:t>
            </a:r>
            <a:r>
              <a:rPr lang="zh-CN" sz="2400" b="1"/>
              <a:t>？</a:t>
            </a:r>
            <a:endParaRPr lang="zh-CN" sz="2400" b="1"/>
          </a:p>
          <a:p>
            <a:pPr marL="0" indent="0">
              <a:buNone/>
            </a:pPr>
            <a:r>
              <a:rPr lang="zh-CN" sz="2400" b="1"/>
              <a:t>（</a:t>
            </a:r>
            <a:r>
              <a:rPr lang="en-US" altLang="zh-CN" sz="2400" b="1"/>
              <a:t>2</a:t>
            </a:r>
            <a:r>
              <a:rPr lang="zh-CN" sz="2400" b="1"/>
              <a:t>）这些电能可供</a:t>
            </a:r>
            <a:r>
              <a:rPr lang="en-US" altLang="zh-CN" sz="2400" b="1"/>
              <a:t>220v  0.2A</a:t>
            </a:r>
            <a:r>
              <a:rPr lang="zh-CN" altLang="en-US" sz="2400" b="1"/>
              <a:t>的日光灯工作</a:t>
            </a:r>
            <a:r>
              <a:rPr lang="zh-CN" sz="2400" b="1"/>
              <a:t>多少小时</a:t>
            </a:r>
            <a:r>
              <a:rPr lang="zh-CN" altLang="en-US" sz="2000" b="1"/>
              <a:t>？</a:t>
            </a:r>
            <a:endParaRPr lang="zh-CN" altLang="en-US" sz="2000" b="1"/>
          </a:p>
          <a:p>
            <a:pPr marL="0" indent="0">
              <a:buNone/>
            </a:pPr>
            <a:endParaRPr lang="zh-CN" altLang="en-US" sz="2000" b="1"/>
          </a:p>
        </p:txBody>
      </p:sp>
      <p:sp>
        <p:nvSpPr>
          <p:cNvPr id="24581" name="矩形 2875"/>
          <p:cNvSpPr/>
          <p:nvPr/>
        </p:nvSpPr>
        <p:spPr>
          <a:xfrm>
            <a:off x="457200" y="685483"/>
            <a:ext cx="2376488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例题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1035" y="4495800"/>
            <a:ext cx="25165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endParaRPr lang="en-US" altLang="zh-CN" sz="2800" strike="noStrike" baseline="30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5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7480" y="1676400"/>
            <a:ext cx="3541395" cy="4526280"/>
          </a:xfrm>
        </p:spPr>
        <p:txBody>
          <a:bodyPr/>
          <a:p>
            <a:pPr marL="0" indent="0">
              <a:buNone/>
            </a:pPr>
            <a:r>
              <a:rPr lang="en-US" sz="4400" b="1"/>
              <a:t>      </a:t>
            </a:r>
            <a:r>
              <a:rPr lang="zh-CN" altLang="en-US" sz="3600" b="1"/>
              <a:t>某</a:t>
            </a:r>
            <a:r>
              <a:rPr lang="en-US" sz="3600" b="1"/>
              <a:t> oppo</a:t>
            </a:r>
            <a:r>
              <a:rPr lang="zh-CN" altLang="en-US" sz="3600" b="1"/>
              <a:t>移动电源如图所示，输出电压为</a:t>
            </a:r>
            <a:r>
              <a:rPr lang="en-US" altLang="zh-CN" sz="3600" b="1"/>
              <a:t>3.7V,</a:t>
            </a:r>
            <a:r>
              <a:rPr lang="zh-CN" altLang="en-US" sz="3600" b="1"/>
              <a:t>你会计算该电源充满电时所储存的化学能吗？</a:t>
            </a:r>
            <a:endParaRPr lang="zh-CN" altLang="en-US" sz="3600" b="1"/>
          </a:p>
        </p:txBody>
      </p:sp>
      <p:sp>
        <p:nvSpPr>
          <p:cNvPr id="24581" name="矩形 2875"/>
          <p:cNvSpPr/>
          <p:nvPr/>
        </p:nvSpPr>
        <p:spPr>
          <a:xfrm>
            <a:off x="457200" y="685483"/>
            <a:ext cx="2376488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思考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1035" y="4495800"/>
            <a:ext cx="25165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endParaRPr lang="en-US" altLang="zh-CN" sz="2800" strike="noStrike" baseline="30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677035"/>
            <a:ext cx="4390390" cy="5854065"/>
          </a:xfrm>
          <a:prstGeom prst="rect">
            <a:avLst/>
          </a:prstGeom>
        </p:spPr>
      </p:pic>
    </p:spTree>
  </p:cSld>
  <p:clrMapOvr>
    <a:masterClrMapping/>
  </p:clrMapOvr>
  <p:transition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5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灯片编号占位符 1"/>
          <p:cNvSpPr/>
          <p:nvPr>
            <p:ph type="sldNum" sz="quarter" idx="12"/>
          </p:nvPr>
        </p:nvSpPr>
        <p:spPr/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2000" b="1" i="0" u="none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  <a:defRPr sz="2400" b="0" i="0" u="none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buClrTx/>
              <a:buFont typeface="Tahoma" panose="020B0604030504040204" pitchFamily="34" charset="0"/>
            </a:pPr>
            <a:fld id="{9A0DB2DC-4C9A-4742-B13C-FB6460FD3503}" type="slidenum">
              <a:rPr lang="zh-CN" altLang="en-US" sz="1400" b="0" baseline="0">
                <a:latin typeface="Arial" panose="020B0604020202020204"/>
                <a:ea typeface="宋体" panose="02010600030101010101" pitchFamily="2" charset="-122"/>
              </a:rPr>
            </a:fld>
            <a:endParaRPr lang="zh-CN" altLang="en-US" sz="1400" b="0" baseline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5602" name="Rectangle 22"/>
          <p:cNvSpPr/>
          <p:nvPr/>
        </p:nvSpPr>
        <p:spPr>
          <a:xfrm>
            <a:off x="3235325" y="3159125"/>
            <a:ext cx="1797050" cy="809625"/>
          </a:xfrm>
          <a:prstGeom prst="rect">
            <a:avLst/>
          </a:prstGeom>
          <a:solidFill>
            <a:srgbClr val="FF9900"/>
          </a:solidFill>
          <a:ln w="9525" cap="flat" cmpd="sng">
            <a:solidFill>
              <a:srgbClr val="B2B2B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b="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5603" name="五边形 6"/>
          <p:cNvSpPr/>
          <p:nvPr/>
        </p:nvSpPr>
        <p:spPr>
          <a:xfrm>
            <a:off x="1619250" y="2219325"/>
            <a:ext cx="6840538" cy="922338"/>
          </a:xfrm>
          <a:prstGeom prst="homePlate">
            <a:avLst>
              <a:gd name="adj" fmla="val 51400"/>
            </a:avLst>
          </a:prstGeom>
          <a:noFill/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1800" b="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885" name="TextBox 7"/>
          <p:cNvSpPr/>
          <p:nvPr/>
        </p:nvSpPr>
        <p:spPr>
          <a:xfrm>
            <a:off x="1817688" y="23495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0">
                <a:latin typeface="微软雅黑" panose="020B0503020204020204" charset="-122"/>
                <a:ea typeface="黑体" panose="02010609060101010101" pitchFamily="49" charset="-122"/>
              </a:rPr>
              <a:t>电能</a:t>
            </a:r>
            <a:endParaRPr lang="zh-CN" altLang="en-US" sz="3600" b="0">
              <a:latin typeface="微软雅黑" panose="020B0503020204020204" charset="-122"/>
              <a:ea typeface="黑体" panose="02010609060101010101" pitchFamily="49" charset="-122"/>
            </a:endParaRPr>
          </a:p>
        </p:txBody>
      </p:sp>
      <p:sp>
        <p:nvSpPr>
          <p:cNvPr id="2886" name="TextBox 7"/>
          <p:cNvSpPr/>
          <p:nvPr/>
        </p:nvSpPr>
        <p:spPr>
          <a:xfrm>
            <a:off x="5027613" y="2370138"/>
            <a:ext cx="2928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0">
                <a:latin typeface="微软雅黑" panose="020B0503020204020204" charset="-122"/>
                <a:ea typeface="黑体" panose="02010609060101010101" pitchFamily="49" charset="-122"/>
              </a:rPr>
              <a:t>其他形式的能</a:t>
            </a:r>
            <a:endParaRPr lang="zh-CN" altLang="en-US" sz="3600" b="0">
              <a:latin typeface="微软雅黑" panose="020B0503020204020204" charset="-122"/>
              <a:ea typeface="黑体" panose="02010609060101010101" pitchFamily="49" charset="-122"/>
            </a:endParaRPr>
          </a:p>
        </p:txBody>
      </p:sp>
      <p:sp>
        <p:nvSpPr>
          <p:cNvPr id="25606" name="Rectangle 8"/>
          <p:cNvSpPr/>
          <p:nvPr/>
        </p:nvSpPr>
        <p:spPr>
          <a:xfrm>
            <a:off x="3232150" y="2205038"/>
            <a:ext cx="1797050" cy="935037"/>
          </a:xfrm>
          <a:prstGeom prst="rect">
            <a:avLst/>
          </a:prstGeom>
          <a:solidFill>
            <a:srgbClr val="FF9900"/>
          </a:solidFill>
          <a:ln w="9525" cap="flat" cmpd="sng">
            <a:solidFill>
              <a:srgbClr val="B2B2B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b="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888" name="Text Box 9"/>
          <p:cNvSpPr/>
          <p:nvPr/>
        </p:nvSpPr>
        <p:spPr>
          <a:xfrm>
            <a:off x="3708400" y="2420938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>
                <a:latin typeface="Arial" panose="020B0604020202020204"/>
                <a:ea typeface="黑体" panose="02010609060101010101" pitchFamily="49" charset="-122"/>
              </a:rPr>
              <a:t>电功</a:t>
            </a:r>
            <a:endParaRPr lang="zh-CN" altLang="en-US" sz="28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889" name="Text Box 18"/>
          <p:cNvSpPr/>
          <p:nvPr/>
        </p:nvSpPr>
        <p:spPr>
          <a:xfrm>
            <a:off x="3348038" y="3213100"/>
            <a:ext cx="15636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0">
                <a:latin typeface="Arial" panose="020B0604020202020204"/>
                <a:ea typeface="黑体" panose="02010609060101010101" pitchFamily="49" charset="-122"/>
              </a:rPr>
              <a:t>W = UI</a:t>
            </a:r>
            <a:r>
              <a:rPr lang="en-US" altLang="zh-CN" sz="3600" b="0">
                <a:latin typeface="Arial" panose="020B0604020202020204"/>
                <a:ea typeface="黑体" panose="02010609060101010101" pitchFamily="49" charset="-122"/>
              </a:rPr>
              <a:t>t</a:t>
            </a:r>
            <a:endParaRPr lang="en-US" altLang="zh-CN" sz="3600" b="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890" name="AutoShape 24"/>
          <p:cNvSpPr/>
          <p:nvPr/>
        </p:nvSpPr>
        <p:spPr>
          <a:xfrm>
            <a:off x="4437063" y="3968750"/>
            <a:ext cx="541337" cy="811213"/>
          </a:xfrm>
          <a:prstGeom prst="upArrow">
            <a:avLst>
              <a:gd name="adj1" fmla="val 50000"/>
              <a:gd name="adj2" fmla="val 37414"/>
            </a:avLst>
          </a:prstGeom>
          <a:noFill/>
          <a:ln w="3810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800" b="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891" name="AutoShape 25"/>
          <p:cNvSpPr/>
          <p:nvPr/>
        </p:nvSpPr>
        <p:spPr>
          <a:xfrm>
            <a:off x="3267075" y="3968750"/>
            <a:ext cx="541338" cy="811213"/>
          </a:xfrm>
          <a:prstGeom prst="upArrow">
            <a:avLst>
              <a:gd name="adj1" fmla="val 50000"/>
              <a:gd name="adj2" fmla="val 37414"/>
            </a:avLst>
          </a:prstGeom>
          <a:noFill/>
          <a:ln w="3810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800" b="0">
              <a:latin typeface="Arial" panose="020B0604020202020204"/>
              <a:ea typeface="黑体" panose="02010609060101010101" pitchFamily="49" charset="-122"/>
            </a:endParaRPr>
          </a:p>
        </p:txBody>
      </p:sp>
      <p:grpSp>
        <p:nvGrpSpPr>
          <p:cNvPr id="2892" name="组合 2891"/>
          <p:cNvGrpSpPr/>
          <p:nvPr/>
        </p:nvGrpSpPr>
        <p:grpSpPr>
          <a:xfrm>
            <a:off x="4572000" y="4941888"/>
            <a:ext cx="2074863" cy="619125"/>
            <a:chOff x="2880" y="3011"/>
            <a:chExt cx="1307" cy="390"/>
          </a:xfrm>
        </p:grpSpPr>
        <p:sp>
          <p:nvSpPr>
            <p:cNvPr id="25612" name="Rectangle 28"/>
            <p:cNvSpPr/>
            <p:nvPr/>
          </p:nvSpPr>
          <p:spPr>
            <a:xfrm>
              <a:off x="2880" y="3011"/>
              <a:ext cx="1304" cy="390"/>
            </a:xfrm>
            <a:prstGeom prst="rect">
              <a:avLst/>
            </a:prstGeom>
            <a:noFill/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800" b="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5613" name="Rectangle 29"/>
            <p:cNvSpPr/>
            <p:nvPr/>
          </p:nvSpPr>
          <p:spPr>
            <a:xfrm>
              <a:off x="2880" y="3011"/>
              <a:ext cx="567" cy="390"/>
            </a:xfrm>
            <a:prstGeom prst="rect">
              <a:avLst/>
            </a:prstGeom>
            <a:solidFill>
              <a:srgbClr val="FF9900"/>
            </a:soli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1800" b="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5614" name="Text Box 27"/>
            <p:cNvSpPr/>
            <p:nvPr/>
          </p:nvSpPr>
          <p:spPr>
            <a:xfrm>
              <a:off x="2880" y="3067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>
                  <a:latin typeface="Arial" panose="020B0604020202020204"/>
                  <a:ea typeface="黑体" panose="02010609060101010101" pitchFamily="49" charset="-122"/>
                </a:rPr>
                <a:t>测量</a:t>
              </a:r>
              <a:endParaRPr lang="zh-CN" altLang="en-US" sz="280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5615" name="Text Box 30"/>
            <p:cNvSpPr/>
            <p:nvPr/>
          </p:nvSpPr>
          <p:spPr>
            <a:xfrm>
              <a:off x="3399" y="3071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0">
                  <a:latin typeface="Arial" panose="020B0604020202020204"/>
                  <a:ea typeface="黑体" panose="02010609060101010101" pitchFamily="49" charset="-122"/>
                </a:rPr>
                <a:t>电能表</a:t>
              </a:r>
              <a:endParaRPr lang="zh-CN" altLang="en-US" sz="2800" b="0">
                <a:latin typeface="Arial" panose="020B0604020202020204"/>
                <a:ea typeface="黑体" panose="02010609060101010101" pitchFamily="49" charset="-122"/>
              </a:endParaRPr>
            </a:p>
          </p:txBody>
        </p:sp>
      </p:grpSp>
      <p:grpSp>
        <p:nvGrpSpPr>
          <p:cNvPr id="2897" name="组合 2896"/>
          <p:cNvGrpSpPr/>
          <p:nvPr/>
        </p:nvGrpSpPr>
        <p:grpSpPr>
          <a:xfrm>
            <a:off x="1258888" y="4941888"/>
            <a:ext cx="2520950" cy="619125"/>
            <a:chOff x="725" y="3017"/>
            <a:chExt cx="1588" cy="390"/>
          </a:xfrm>
        </p:grpSpPr>
        <p:sp>
          <p:nvSpPr>
            <p:cNvPr id="25617" name="Rectangle 31"/>
            <p:cNvSpPr/>
            <p:nvPr/>
          </p:nvSpPr>
          <p:spPr>
            <a:xfrm>
              <a:off x="725" y="3017"/>
              <a:ext cx="1588" cy="390"/>
            </a:xfrm>
            <a:prstGeom prst="rect">
              <a:avLst/>
            </a:prstGeom>
            <a:noFill/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800" b="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5618" name="Rectangle 32"/>
            <p:cNvSpPr/>
            <p:nvPr/>
          </p:nvSpPr>
          <p:spPr>
            <a:xfrm>
              <a:off x="734" y="3017"/>
              <a:ext cx="567" cy="390"/>
            </a:xfrm>
            <a:prstGeom prst="rect">
              <a:avLst/>
            </a:prstGeom>
            <a:solidFill>
              <a:srgbClr val="FF9900"/>
            </a:soli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1800" b="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grpSp>
          <p:nvGrpSpPr>
            <p:cNvPr id="25619" name="组合 2899"/>
            <p:cNvGrpSpPr/>
            <p:nvPr/>
          </p:nvGrpSpPr>
          <p:grpSpPr>
            <a:xfrm>
              <a:off x="752" y="3047"/>
              <a:ext cx="1531" cy="331"/>
              <a:chOff x="2898" y="3040"/>
              <a:chExt cx="1531" cy="331"/>
            </a:xfrm>
          </p:grpSpPr>
          <p:sp>
            <p:nvSpPr>
              <p:cNvPr id="25620" name="Text Box 33"/>
              <p:cNvSpPr/>
              <p:nvPr/>
            </p:nvSpPr>
            <p:spPr>
              <a:xfrm>
                <a:off x="2898" y="3040"/>
                <a:ext cx="56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>
                    <a:latin typeface="Arial" panose="020B0604020202020204"/>
                    <a:ea typeface="黑体" panose="02010609060101010101" pitchFamily="49" charset="-122"/>
                  </a:rPr>
                  <a:t>探究</a:t>
                </a:r>
                <a:endParaRPr lang="zh-CN" altLang="en-US" sz="2800"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5621" name="Text Box 34"/>
              <p:cNvSpPr/>
              <p:nvPr/>
            </p:nvSpPr>
            <p:spPr>
              <a:xfrm>
                <a:off x="3417" y="3044"/>
                <a:ext cx="101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b="0">
                    <a:latin typeface="Arial" panose="020B0604020202020204"/>
                    <a:ea typeface="黑体" panose="02010609060101010101" pitchFamily="49" charset="-122"/>
                  </a:rPr>
                  <a:t>控制变量</a:t>
                </a:r>
                <a:endParaRPr lang="zh-CN" altLang="en-US" sz="2800" b="0"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5622" name="矩形 2902"/>
          <p:cNvSpPr/>
          <p:nvPr/>
        </p:nvSpPr>
        <p:spPr>
          <a:xfrm>
            <a:off x="250825" y="765175"/>
            <a:ext cx="2376488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梳理与小结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2" dur="500"/>
                                        <p:tgtEl>
                                          <p:spTgt spid="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7" dur="500"/>
                                        <p:tgtEl>
                                          <p:spTgt spid="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3" nodeType="click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5" nodeType="withEffect"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500"/>
                                        <p:tgtEl>
                                          <p:spTgt spid="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4" nodeType="withEffect"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1" dur="500"/>
                                        <p:tgtEl>
                                          <p:spTgt spid="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5" grpId="0" animBg="1"/>
      <p:bldP spid="2886" grpId="1" animBg="1"/>
      <p:bldP spid="2888" grpId="2" animBg="1"/>
      <p:bldP spid="2889" grpId="3" animBg="1"/>
      <p:bldP spid="2890" grpId="4" bldLvl="0" animBg="1"/>
      <p:bldP spid="2891" grpId="5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idx="1"/>
          </p:nvPr>
        </p:nvSpPr>
        <p:spPr>
          <a:xfrm>
            <a:off x="358140" y="1447852"/>
            <a:ext cx="8785860" cy="5943600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buNone/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、电功（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）：电流所做的功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实质：电能转化为其他形式的能。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、电能表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技术参数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 eaLnBrk="1" hangingPunct="1"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、电功的影响因素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: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U,I,t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	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表达式：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W=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UIt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buNone/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3131840" y="476672"/>
            <a:ext cx="295232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990F1F"/>
                </a:solidFill>
                <a:latin typeface="Arial" panose="020B0604020202020204" pitchFamily="34" charset="0"/>
              </a:rPr>
              <a:t>课堂小结</a:t>
            </a:r>
            <a:endParaRPr lang="en-US" altLang="zh-CN" sz="4000" b="1" dirty="0">
              <a:solidFill>
                <a:srgbClr val="990F1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53035" y="1698625"/>
            <a:ext cx="5059680" cy="3796030"/>
          </a:xfrm>
          <a:prstGeom prst="rect">
            <a:avLst/>
          </a:prstGeom>
        </p:spPr>
      </p:pic>
      <p:sp>
        <p:nvSpPr>
          <p:cNvPr id="8193" name="文本框 3077"/>
          <p:cNvSpPr txBox="1"/>
          <p:nvPr/>
        </p:nvSpPr>
        <p:spPr>
          <a:xfrm>
            <a:off x="228600" y="114300"/>
            <a:ext cx="38569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一、电能表（</a:t>
            </a:r>
            <a:r>
              <a:rPr lang="zh-CN" altLang="en-US" sz="2800">
                <a:ea typeface="黑体" panose="02010609060101010101" pitchFamily="49" charset="-122"/>
                <a:sym typeface="+mn-ea"/>
              </a:rPr>
              <a:t>电度表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3810000" y="152083"/>
            <a:ext cx="5148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ea typeface="黑体" panose="02010609060101010101" pitchFamily="49" charset="-122"/>
                <a:sym typeface="+mn-ea"/>
              </a:rPr>
              <a:t>: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用来测量电路消耗电能的仪表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8195" name="组合 3079"/>
          <p:cNvGrpSpPr/>
          <p:nvPr/>
        </p:nvGrpSpPr>
        <p:grpSpPr>
          <a:xfrm>
            <a:off x="6131292" y="1710121"/>
            <a:ext cx="2106584" cy="774246"/>
            <a:chOff x="2448" y="1835"/>
            <a:chExt cx="1936" cy="575"/>
          </a:xfrm>
        </p:grpSpPr>
        <p:pic>
          <p:nvPicPr>
            <p:cNvPr id="8196" name="图片 3080" descr="uarh4nj2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0" y="1920"/>
              <a:ext cx="544" cy="4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7" name="组合 3081"/>
            <p:cNvGrpSpPr/>
            <p:nvPr/>
          </p:nvGrpSpPr>
          <p:grpSpPr>
            <a:xfrm>
              <a:off x="2448" y="1835"/>
              <a:ext cx="1392" cy="575"/>
              <a:chOff x="672" y="3450"/>
              <a:chExt cx="4176" cy="582"/>
            </a:xfrm>
          </p:grpSpPr>
          <p:sp>
            <p:nvSpPr>
              <p:cNvPr id="8198" name="横卷形 3082"/>
              <p:cNvSpPr/>
              <p:nvPr/>
            </p:nvSpPr>
            <p:spPr>
              <a:xfrm>
                <a:off x="672" y="350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</a:gradFill>
              <a:ln w="9525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4" name="文本框 3083"/>
              <p:cNvSpPr txBox="1"/>
              <p:nvPr/>
            </p:nvSpPr>
            <p:spPr>
              <a:xfrm>
                <a:off x="718" y="3450"/>
                <a:ext cx="4130" cy="3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endParaRPr sz="2400">
                  <a:solidFill>
                    <a:srgbClr val="000099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8200" name="文本框 3084"/>
            <p:cNvSpPr txBox="1"/>
            <p:nvPr/>
          </p:nvSpPr>
          <p:spPr>
            <a:xfrm>
              <a:off x="2544" y="1968"/>
              <a:ext cx="1200" cy="3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议一议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091" name="组合 3090"/>
          <p:cNvGrpSpPr/>
          <p:nvPr/>
        </p:nvGrpSpPr>
        <p:grpSpPr>
          <a:xfrm>
            <a:off x="3429240" y="2170225"/>
            <a:ext cx="540638" cy="216732"/>
            <a:chOff x="1746" y="1298"/>
            <a:chExt cx="454" cy="182"/>
          </a:xfrm>
        </p:grpSpPr>
        <p:sp>
          <p:nvSpPr>
            <p:cNvPr id="8203" name="直接连接符 3086"/>
            <p:cNvSpPr/>
            <p:nvPr/>
          </p:nvSpPr>
          <p:spPr>
            <a:xfrm>
              <a:off x="1746" y="1298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直接连接符 3087"/>
            <p:cNvSpPr/>
            <p:nvPr/>
          </p:nvSpPr>
          <p:spPr>
            <a:xfrm>
              <a:off x="1746" y="1480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直接连接符 3088"/>
            <p:cNvSpPr/>
            <p:nvPr/>
          </p:nvSpPr>
          <p:spPr>
            <a:xfrm flipH="1">
              <a:off x="1746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6" name="直接连接符 3089"/>
            <p:cNvSpPr/>
            <p:nvPr/>
          </p:nvSpPr>
          <p:spPr>
            <a:xfrm flipH="1">
              <a:off x="2200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2" name="组合 3091"/>
          <p:cNvGrpSpPr/>
          <p:nvPr/>
        </p:nvGrpSpPr>
        <p:grpSpPr>
          <a:xfrm>
            <a:off x="1057275" y="4114800"/>
            <a:ext cx="505460" cy="275590"/>
            <a:chOff x="1746" y="1298"/>
            <a:chExt cx="454" cy="182"/>
          </a:xfrm>
        </p:grpSpPr>
        <p:sp>
          <p:nvSpPr>
            <p:cNvPr id="8208" name="直接连接符 3092"/>
            <p:cNvSpPr/>
            <p:nvPr/>
          </p:nvSpPr>
          <p:spPr>
            <a:xfrm>
              <a:off x="1746" y="1298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9" name="直接连接符 3093"/>
            <p:cNvSpPr/>
            <p:nvPr/>
          </p:nvSpPr>
          <p:spPr>
            <a:xfrm>
              <a:off x="1746" y="1480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直接连接符 3094"/>
            <p:cNvSpPr/>
            <p:nvPr/>
          </p:nvSpPr>
          <p:spPr>
            <a:xfrm flipH="1">
              <a:off x="1746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直接连接符 3095"/>
            <p:cNvSpPr/>
            <p:nvPr/>
          </p:nvSpPr>
          <p:spPr>
            <a:xfrm flipH="1">
              <a:off x="2200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7" name="组合 3096"/>
          <p:cNvGrpSpPr/>
          <p:nvPr/>
        </p:nvGrpSpPr>
        <p:grpSpPr>
          <a:xfrm>
            <a:off x="2133600" y="4191000"/>
            <a:ext cx="868680" cy="250190"/>
            <a:chOff x="1746" y="1298"/>
            <a:chExt cx="454" cy="182"/>
          </a:xfrm>
        </p:grpSpPr>
        <p:sp>
          <p:nvSpPr>
            <p:cNvPr id="8213" name="直接连接符 3097"/>
            <p:cNvSpPr/>
            <p:nvPr/>
          </p:nvSpPr>
          <p:spPr>
            <a:xfrm>
              <a:off x="1746" y="1298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直接连接符 3098"/>
            <p:cNvSpPr/>
            <p:nvPr/>
          </p:nvSpPr>
          <p:spPr>
            <a:xfrm>
              <a:off x="1746" y="1480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直接连接符 3099"/>
            <p:cNvSpPr/>
            <p:nvPr/>
          </p:nvSpPr>
          <p:spPr>
            <a:xfrm flipH="1">
              <a:off x="1746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直接连接符 3100"/>
            <p:cNvSpPr/>
            <p:nvPr/>
          </p:nvSpPr>
          <p:spPr>
            <a:xfrm flipH="1">
              <a:off x="2200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02" name="组合 3101"/>
          <p:cNvGrpSpPr/>
          <p:nvPr/>
        </p:nvGrpSpPr>
        <p:grpSpPr>
          <a:xfrm>
            <a:off x="1066800" y="4415790"/>
            <a:ext cx="1035050" cy="259715"/>
            <a:chOff x="1746" y="1298"/>
            <a:chExt cx="454" cy="182"/>
          </a:xfrm>
        </p:grpSpPr>
        <p:sp>
          <p:nvSpPr>
            <p:cNvPr id="8218" name="直接连接符 3102"/>
            <p:cNvSpPr/>
            <p:nvPr/>
          </p:nvSpPr>
          <p:spPr>
            <a:xfrm>
              <a:off x="1746" y="1298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直接连接符 3103"/>
            <p:cNvSpPr/>
            <p:nvPr/>
          </p:nvSpPr>
          <p:spPr>
            <a:xfrm>
              <a:off x="1746" y="1480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直接连接符 3104"/>
            <p:cNvSpPr/>
            <p:nvPr/>
          </p:nvSpPr>
          <p:spPr>
            <a:xfrm flipH="1">
              <a:off x="1746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直接连接符 3105"/>
            <p:cNvSpPr/>
            <p:nvPr/>
          </p:nvSpPr>
          <p:spPr>
            <a:xfrm flipH="1">
              <a:off x="2200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12" name="组合 3111"/>
          <p:cNvGrpSpPr/>
          <p:nvPr/>
        </p:nvGrpSpPr>
        <p:grpSpPr>
          <a:xfrm>
            <a:off x="1448435" y="2170430"/>
            <a:ext cx="1856740" cy="355600"/>
            <a:chOff x="1746" y="1298"/>
            <a:chExt cx="454" cy="182"/>
          </a:xfrm>
        </p:grpSpPr>
        <p:sp>
          <p:nvSpPr>
            <p:cNvPr id="8223" name="直接连接符 3112"/>
            <p:cNvSpPr/>
            <p:nvPr/>
          </p:nvSpPr>
          <p:spPr>
            <a:xfrm>
              <a:off x="1746" y="1298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直接连接符 3113"/>
            <p:cNvSpPr/>
            <p:nvPr/>
          </p:nvSpPr>
          <p:spPr>
            <a:xfrm>
              <a:off x="1746" y="1480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直接连接符 3114"/>
            <p:cNvSpPr/>
            <p:nvPr/>
          </p:nvSpPr>
          <p:spPr>
            <a:xfrm flipH="1">
              <a:off x="1746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6" name="直接连接符 3115"/>
            <p:cNvSpPr/>
            <p:nvPr/>
          </p:nvSpPr>
          <p:spPr>
            <a:xfrm flipH="1">
              <a:off x="2200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22" name="组合 3121"/>
          <p:cNvGrpSpPr/>
          <p:nvPr/>
        </p:nvGrpSpPr>
        <p:grpSpPr>
          <a:xfrm>
            <a:off x="5776429" y="2424240"/>
            <a:ext cx="3290856" cy="2300537"/>
            <a:chOff x="3652" y="666"/>
            <a:chExt cx="2236" cy="1932"/>
          </a:xfrm>
        </p:grpSpPr>
        <p:sp>
          <p:nvSpPr>
            <p:cNvPr id="8228" name="文本框 3116"/>
            <p:cNvSpPr txBox="1"/>
            <p:nvPr/>
          </p:nvSpPr>
          <p:spPr>
            <a:xfrm>
              <a:off x="3687" y="1316"/>
              <a:ext cx="1270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Arial" panose="020B0604020202020204" pitchFamily="34" charset="0"/>
                  <a:ea typeface="黑体" panose="02010609060101010101" pitchFamily="49" charset="-122"/>
                </a:rPr>
                <a:t>(3) 220V</a:t>
              </a:r>
              <a:endParaRPr lang="en-US" altLang="zh-CN" sz="28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229" name="文本框 3117"/>
            <p:cNvSpPr txBox="1"/>
            <p:nvPr/>
          </p:nvSpPr>
          <p:spPr>
            <a:xfrm>
              <a:off x="3696" y="2160"/>
              <a:ext cx="2192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Arial" panose="020B0604020202020204" pitchFamily="34" charset="0"/>
                  <a:ea typeface="黑体" panose="02010609060101010101" pitchFamily="49" charset="-122"/>
                </a:rPr>
                <a:t>(5) 6400</a:t>
              </a:r>
              <a:r>
                <a:rPr lang="en-US" altLang="zh-CN" sz="2800">
                  <a:latin typeface="Arial" panose="020B0604020202020204" pitchFamily="34" charset="0"/>
                  <a:ea typeface="黑体" panose="02010609060101010101" pitchFamily="49" charset="-122"/>
                </a:rPr>
                <a:t>imp/KWh</a:t>
              </a:r>
              <a:endParaRPr lang="en-US" altLang="zh-CN" sz="28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230" name="文本框 3118"/>
            <p:cNvSpPr txBox="1"/>
            <p:nvPr/>
          </p:nvSpPr>
          <p:spPr>
            <a:xfrm>
              <a:off x="3702" y="1766"/>
              <a:ext cx="142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Arial" panose="020B0604020202020204" pitchFamily="34" charset="0"/>
                  <a:ea typeface="黑体" panose="02010609060101010101" pitchFamily="49" charset="-122"/>
                </a:rPr>
                <a:t>(4) 2.5(10A)</a:t>
              </a:r>
              <a:endParaRPr lang="en-US" altLang="zh-CN" sz="28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232" name="文本框 3120"/>
            <p:cNvSpPr txBox="1"/>
            <p:nvPr/>
          </p:nvSpPr>
          <p:spPr>
            <a:xfrm>
              <a:off x="3652" y="666"/>
              <a:ext cx="158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Arial" panose="020B0604020202020204" pitchFamily="34" charset="0"/>
                  <a:ea typeface="黑体" panose="02010609060101010101" pitchFamily="49" charset="-122"/>
                </a:rPr>
                <a:t>(1) 00012.5</a:t>
              </a:r>
              <a:endParaRPr lang="en-US" altLang="zh-CN" sz="28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3119"/>
          <p:cNvSpPr txBox="1"/>
          <p:nvPr/>
        </p:nvSpPr>
        <p:spPr>
          <a:xfrm>
            <a:off x="990600" y="6248400"/>
            <a:ext cx="3062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电子式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电能表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3119"/>
          <p:cNvSpPr txBox="1"/>
          <p:nvPr/>
        </p:nvSpPr>
        <p:spPr>
          <a:xfrm>
            <a:off x="5791200" y="2819083"/>
            <a:ext cx="186913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(2) KWh</a:t>
            </a:r>
            <a:endParaRPr lang="en-US" altLang="zh-CN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790" t="15157" r="9004" b="8889"/>
          <a:stretch>
            <a:fillRect/>
          </a:stretch>
        </p:blipFill>
        <p:spPr>
          <a:xfrm>
            <a:off x="762000" y="304800"/>
            <a:ext cx="4636135" cy="4380865"/>
          </a:xfrm>
          <a:prstGeom prst="rect">
            <a:avLst/>
          </a:prstGeom>
        </p:spPr>
      </p:pic>
      <p:grpSp>
        <p:nvGrpSpPr>
          <p:cNvPr id="3102" name="组合 3101"/>
          <p:cNvGrpSpPr/>
          <p:nvPr/>
        </p:nvGrpSpPr>
        <p:grpSpPr>
          <a:xfrm>
            <a:off x="3429000" y="2743200"/>
            <a:ext cx="1217295" cy="260985"/>
            <a:chOff x="1746" y="1298"/>
            <a:chExt cx="454" cy="182"/>
          </a:xfrm>
        </p:grpSpPr>
        <p:sp>
          <p:nvSpPr>
            <p:cNvPr id="2" name="直接连接符 3102"/>
            <p:cNvSpPr/>
            <p:nvPr/>
          </p:nvSpPr>
          <p:spPr>
            <a:xfrm>
              <a:off x="1746" y="1298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直接连接符 3103"/>
            <p:cNvSpPr/>
            <p:nvPr/>
          </p:nvSpPr>
          <p:spPr>
            <a:xfrm>
              <a:off x="1746" y="1480"/>
              <a:ext cx="45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直接连接符 3104"/>
            <p:cNvSpPr/>
            <p:nvPr/>
          </p:nvSpPr>
          <p:spPr>
            <a:xfrm flipH="1">
              <a:off x="1746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直接连接符 3105"/>
            <p:cNvSpPr/>
            <p:nvPr/>
          </p:nvSpPr>
          <p:spPr>
            <a:xfrm flipH="1">
              <a:off x="2200" y="1298"/>
              <a:ext cx="0" cy="18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圆角矩形标注 9"/>
          <p:cNvSpPr/>
          <p:nvPr/>
        </p:nvSpPr>
        <p:spPr>
          <a:xfrm>
            <a:off x="5715000" y="609600"/>
            <a:ext cx="2418715" cy="1066800"/>
          </a:xfrm>
          <a:prstGeom prst="wedgeRoundRectCallout">
            <a:avLst>
              <a:gd name="adj1" fmla="val -64396"/>
              <a:gd name="adj2" fmla="val 842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每消耗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1KW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✹h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的电能，转盘转动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1200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圈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231" name="文本框 3119"/>
          <p:cNvSpPr txBox="1"/>
          <p:nvPr/>
        </p:nvSpPr>
        <p:spPr>
          <a:xfrm>
            <a:off x="1676400" y="5181600"/>
            <a:ext cx="3062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感应式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电能表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50910" cy="4526280"/>
          </a:xfrm>
        </p:spPr>
        <p:txBody>
          <a:bodyPr/>
          <a:p>
            <a:pPr marL="0" indent="0">
              <a:buNone/>
            </a:pPr>
            <a:r>
              <a:rPr lang="en-US" sz="2000" b="1"/>
              <a:t>        </a:t>
            </a:r>
            <a:r>
              <a:rPr lang="zh-CN" sz="2800" b="1"/>
              <a:t>电水壶工作</a:t>
            </a:r>
            <a:r>
              <a:rPr lang="en-US" sz="2800" b="1"/>
              <a:t>30s</a:t>
            </a:r>
            <a:r>
              <a:rPr sz="2800" b="1"/>
              <a:t>，电子式电能表闪烁</a:t>
            </a:r>
            <a:r>
              <a:rPr lang="en-US" sz="2800" b="1" u="sng"/>
              <a:t>         </a:t>
            </a:r>
            <a:r>
              <a:rPr sz="2800" b="1"/>
              <a:t>下，则</a:t>
            </a:r>
            <a:r>
              <a:rPr lang="zh-CN" sz="2800" b="1"/>
              <a:t>电水壶</a:t>
            </a:r>
            <a:r>
              <a:rPr sz="2800" b="1"/>
              <a:t>消耗</a:t>
            </a:r>
            <a:r>
              <a:rPr sz="2800" b="1">
                <a:sym typeface="+mn-ea"/>
              </a:rPr>
              <a:t>电能</a:t>
            </a:r>
            <a:r>
              <a:rPr sz="2800" b="1" u="sng"/>
              <a:t> </a:t>
            </a:r>
            <a:r>
              <a:rPr lang="en-US" altLang="zh-CN" sz="2800" b="1" u="sng"/>
              <a:t>         </a:t>
            </a:r>
            <a:r>
              <a:rPr sz="2800" b="1"/>
              <a:t>kW·h</a:t>
            </a:r>
            <a:endParaRPr sz="2800" b="1"/>
          </a:p>
        </p:txBody>
      </p:sp>
      <p:sp>
        <p:nvSpPr>
          <p:cNvPr id="24581" name="矩形 2875"/>
          <p:cNvSpPr/>
          <p:nvPr/>
        </p:nvSpPr>
        <p:spPr>
          <a:xfrm>
            <a:off x="457200" y="685483"/>
            <a:ext cx="2376488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测一测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1035" y="4495800"/>
            <a:ext cx="25165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endParaRPr lang="en-US" altLang="zh-CN" sz="2800" strike="noStrike" baseline="30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3048000"/>
            <a:ext cx="6835775" cy="1394460"/>
          </a:xfrm>
          <a:prstGeom prst="rect">
            <a:avLst/>
          </a:prstGeom>
        </p:spPr>
      </p:pic>
    </p:spTree>
  </p:cSld>
  <p:clrMapOvr>
    <a:masterClrMapping/>
  </p:clrMapOvr>
  <p:transition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5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5400" y="304800"/>
            <a:ext cx="2863215" cy="1285875"/>
          </a:xfrm>
        </p:spPr>
        <p:txBody>
          <a:bodyPr/>
          <a:p>
            <a:pPr marL="0" indent="0">
              <a:buNone/>
            </a:pPr>
            <a:r>
              <a:rPr 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消耗的电能转化成什么能了呢？</a:t>
            </a:r>
            <a:endParaRPr 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1035" y="4495800"/>
            <a:ext cx="25165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endParaRPr lang="en-US" altLang="zh-CN" sz="2800" strike="noStrike" baseline="30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" y="228600"/>
            <a:ext cx="2951480" cy="3249930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14400" y="3853498"/>
            <a:ext cx="6957060" cy="15684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通过做功的方式可以使能量发生转化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做功是能量转化的量度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b="1" u="sng" dirty="0">
                <a:latin typeface="+mn-ea"/>
              </a:rPr>
              <a:t> </a:t>
            </a:r>
            <a:endParaRPr lang="en-US" altLang="zh-CN" sz="2400" b="1" u="sng" dirty="0">
              <a:latin typeface="+mn-ea"/>
            </a:endParaRPr>
          </a:p>
        </p:txBody>
      </p:sp>
    </p:spTree>
  </p:cSld>
  <p:clrMapOvr>
    <a:masterClrMapping/>
  </p:clrMapOvr>
  <p:transition>
    <p:rand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timgsa.baidu.com/timg?image&amp;quality=80&amp;size=b9999_10000&amp;sec=1575997570826&amp;di=68f6d7bb33882f438035805b11c43bb7&amp;imgtype=0&amp;src=http%3A%2F%2Fwww.hinews.cn%2Fpic%2F003%2F011%2F951%2F00301195192_be6fdaeb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685800"/>
            <a:ext cx="3727450" cy="2619375"/>
          </a:xfrm>
          <a:prstGeom prst="rect">
            <a:avLst/>
          </a:prstGeom>
          <a:noFill/>
        </p:spPr>
      </p:pic>
      <p:pic>
        <p:nvPicPr>
          <p:cNvPr id="11" name="Picture 9" descr="u=2772246811,2183901105&amp;fm=23&amp;gp=0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3400" y="76200"/>
            <a:ext cx="2715260" cy="381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533400" y="3914141"/>
            <a:ext cx="6957060" cy="23069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若电流做功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100J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则消耗电能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100J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转化成的机械能和内能共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100J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4"/>
          <p:cNvSpPr txBox="1"/>
          <p:nvPr/>
        </p:nvSpPr>
        <p:spPr>
          <a:xfrm>
            <a:off x="381111" y="3594040"/>
            <a:ext cx="1523960" cy="76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 </a:t>
            </a:r>
            <a:r>
              <a:rPr lang="zh-CN" altLang="en-US" sz="4400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能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AutoShape 5"/>
          <p:cNvSpPr/>
          <p:nvPr/>
        </p:nvSpPr>
        <p:spPr>
          <a:xfrm>
            <a:off x="2243199" y="3852803"/>
            <a:ext cx="1584325" cy="273050"/>
          </a:xfrm>
          <a:prstGeom prst="rightArrow">
            <a:avLst>
              <a:gd name="adj1" fmla="val 50000"/>
              <a:gd name="adj2" fmla="val 14505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 Box 6"/>
          <p:cNvSpPr txBox="1"/>
          <p:nvPr/>
        </p:nvSpPr>
        <p:spPr>
          <a:xfrm>
            <a:off x="4201164" y="4809113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内能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" name="Text Box 7"/>
          <p:cNvSpPr txBox="1"/>
          <p:nvPr/>
        </p:nvSpPr>
        <p:spPr>
          <a:xfrm>
            <a:off x="4125917" y="2498348"/>
            <a:ext cx="2160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机械能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Text Box 8"/>
          <p:cNvSpPr txBox="1"/>
          <p:nvPr/>
        </p:nvSpPr>
        <p:spPr>
          <a:xfrm>
            <a:off x="4192274" y="3074928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声能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" name="Text Box 9"/>
          <p:cNvSpPr txBox="1"/>
          <p:nvPr/>
        </p:nvSpPr>
        <p:spPr>
          <a:xfrm>
            <a:off x="4201164" y="3644523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光能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4192592" y="4230628"/>
            <a:ext cx="2160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化学能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" name="AutoShape 12"/>
          <p:cNvSpPr/>
          <p:nvPr/>
        </p:nvSpPr>
        <p:spPr>
          <a:xfrm>
            <a:off x="3886218" y="2498665"/>
            <a:ext cx="215900" cy="3024188"/>
          </a:xfrm>
          <a:prstGeom prst="leftBrace">
            <a:avLst>
              <a:gd name="adj1" fmla="val 11672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6095960" y="3746456"/>
            <a:ext cx="2700338" cy="5191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kern="1200" cap="none" spc="0" normalizeH="0" baseline="0" noProof="0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其他</a:t>
            </a:r>
            <a:r>
              <a:rPr kumimoji="0" lang="zh-CN" altLang="en-US" sz="2800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形式的能</a:t>
            </a:r>
            <a:endParaRPr kumimoji="0" lang="zh-CN" altLang="en-US" sz="2800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Text Box 14"/>
          <p:cNvSpPr txBox="1"/>
          <p:nvPr/>
        </p:nvSpPr>
        <p:spPr>
          <a:xfrm>
            <a:off x="4246567" y="5135503"/>
            <a:ext cx="2160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" name="Text Box 15"/>
          <p:cNvSpPr txBox="1"/>
          <p:nvPr/>
        </p:nvSpPr>
        <p:spPr>
          <a:xfrm>
            <a:off x="1905070" y="3048010"/>
            <a:ext cx="174465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</a:t>
            </a:r>
            <a:endParaRPr lang="en-US" altLang="zh-CN" sz="4800" b="1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功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14" name="矩形 2"/>
          <p:cNvSpPr/>
          <p:nvPr/>
        </p:nvSpPr>
        <p:spPr>
          <a:xfrm>
            <a:off x="228714" y="228684"/>
            <a:ext cx="3886098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4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电功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184637" y="5938758"/>
            <a:ext cx="19700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电功</a:t>
            </a:r>
            <a:r>
              <a:rPr kumimoji="0"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的大小</a:t>
            </a:r>
            <a:endParaRPr kumimoji="0"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2897300" y="6010195"/>
            <a:ext cx="43338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b="1" dirty="0"/>
              <a:t>=</a:t>
            </a:r>
            <a:endParaRPr kumimoji="0" lang="en-US" altLang="zh-CN" b="1" dirty="0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5056300" y="6010195"/>
            <a:ext cx="43338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b="1"/>
              <a:t>=</a:t>
            </a:r>
            <a:endParaRPr kumimoji="0" lang="en-US" altLang="zh-CN" b="1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304912" y="5938758"/>
            <a:ext cx="26844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b="1" dirty="0">
                <a:ea typeface="黑体" panose="02010609060101010101" pitchFamily="49" charset="-122"/>
              </a:rPr>
              <a:t>消耗</a:t>
            </a:r>
            <a:r>
              <a:rPr kumimoji="0"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电能</a:t>
            </a:r>
            <a:r>
              <a:rPr kumimoji="0" lang="zh-CN" altLang="en-US" sz="2800" b="1" dirty="0">
                <a:ea typeface="黑体" panose="02010609060101010101" pitchFamily="49" charset="-122"/>
              </a:rPr>
              <a:t>的多少</a:t>
            </a:r>
            <a:endParaRPr kumimoji="0"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5416662" y="5957808"/>
            <a:ext cx="30416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其他形式能</a:t>
            </a:r>
            <a:r>
              <a:rPr kumimoji="0" lang="zh-CN" altLang="en-US" sz="2800" b="1" dirty="0">
                <a:ea typeface="黑体" panose="02010609060101010101" pitchFamily="49" charset="-122"/>
              </a:rPr>
              <a:t>的多少</a:t>
            </a:r>
            <a:endParaRPr kumimoji="0"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2" name="Text Box 28"/>
          <p:cNvSpPr txBox="1">
            <a:spLocks noChangeArrowheads="1"/>
          </p:cNvSpPr>
          <p:nvPr/>
        </p:nvSpPr>
        <p:spPr bwMode="auto">
          <a:xfrm>
            <a:off x="457306" y="1447856"/>
            <a:ext cx="822938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ahoma" panose="020B0604030504040204" pitchFamily="34" charset="0"/>
              </a:rPr>
              <a:t>定义：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Tahoma" panose="020B0604030504040204" pitchFamily="34" charset="0"/>
              </a:rPr>
              <a:t>电流所做的功。</a:t>
            </a:r>
            <a:endParaRPr kumimoji="1" lang="zh-CN" altLang="en-US" sz="2800" b="1" dirty="0" smtClean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7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1" y="914400"/>
            <a:ext cx="8964613" cy="1893833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思考：同一部手机，同一充电器充电情况下，分别充电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1min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1h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，哪次电流做功多？哪次消耗电能多？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1575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575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en-US" altLang="zh-CN" sz="1575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1" name="Picture 5" descr="C:\Users\nanjingdaihuaian\Desktop\u=854029804,958766594&amp;fm=214&amp;gp=0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2514600" y="3352800"/>
            <a:ext cx="4163060" cy="2645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3"/>
          <p:cNvSpPr txBox="1"/>
          <p:nvPr/>
        </p:nvSpPr>
        <p:spPr>
          <a:xfrm>
            <a:off x="228714" y="304882"/>
            <a:ext cx="816345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影响电功大小的因素？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044*2687*1217*121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KSO_WM_UNIT_PLACING_PICTURE_USER_VIEWPORT" val="{&quot;height&quot;:9300,&quot;width&quot;:14400}"/>
</p:tagLst>
</file>

<file path=ppt/tags/tag11.xml><?xml version="1.0" encoding="utf-8"?>
<p:tagLst xmlns:p="http://schemas.openxmlformats.org/presentationml/2006/main">
  <p:tag name="KSO_WM_UNIT_PLACING_PICTURE_USER_VIEWPORT" val="{&quot;height&quot;:9300,&quot;width&quot;:14400}"/>
</p:tagLst>
</file>

<file path=ppt/tags/tag12.xml><?xml version="1.0" encoding="utf-8"?>
<p:tagLst xmlns:p="http://schemas.openxmlformats.org/presentationml/2006/main">
  <p:tag name="AS_UNIQUEID" val="45"/>
</p:tagLst>
</file>

<file path=ppt/tags/tag13.xml><?xml version="1.0" encoding="utf-8"?>
<p:tagLst xmlns:p="http://schemas.openxmlformats.org/presentationml/2006/main">
  <p:tag name="KSO_WPP_MARK_KEY" val="8dabb398-b790-4413-8580-953756522178"/>
  <p:tag name="COMMONDATA" val="eyJoZGlkIjoiNmU5MzA4ZjkzODczMWJjNzBiNWMzMTdiZWNjNDllMjMifQ=="/>
</p:tagLst>
</file>

<file path=ppt/tags/tag2.xml><?xml version="1.0" encoding="utf-8"?>
<p:tagLst xmlns:p="http://schemas.openxmlformats.org/presentationml/2006/main">
  <p:tag name="KSO_WM_UNIT_PLACING_PICTURE_USER_VIEWPORT" val="{&quot;height&quot;:3048,&quot;width&quot;:2768}"/>
</p:tagLst>
</file>

<file path=ppt/tags/tag3.xml><?xml version="1.0" encoding="utf-8"?>
<p:tagLst xmlns:p="http://schemas.openxmlformats.org/presentationml/2006/main">
  <p:tag name="KSO_WM_UNIT_PLACING_PICTURE_USER_VIEWPORT" val="{&quot;height&quot;:4067,&quot;width&quot;:3840}"/>
</p:tagLst>
</file>

<file path=ppt/tags/tag4.xml><?xml version="1.0" encoding="utf-8"?>
<p:tagLst xmlns:p="http://schemas.openxmlformats.org/presentationml/2006/main">
  <p:tag name="KSO_WM_UNIT_PLACING_PICTURE_USER_VIEWPORT" val="{&quot;height&quot;:5567.215748031496,&quot;width&quot;:3959.8960629921257}"/>
</p:tagLst>
</file>

<file path=ppt/tags/tag5.xml><?xml version="1.0" encoding="utf-8"?>
<p:tagLst xmlns:p="http://schemas.openxmlformats.org/presentationml/2006/main">
  <p:tag name="AS_UNIQUEID" val="192"/>
</p:tagLst>
</file>

<file path=ppt/tags/tag6.xml><?xml version="1.0" encoding="utf-8"?>
<p:tagLst xmlns:p="http://schemas.openxmlformats.org/presentationml/2006/main">
  <p:tag name="AS_UNIQUEID" val="193"/>
</p:tagLst>
</file>

<file path=ppt/tags/tag7.xml><?xml version="1.0" encoding="utf-8"?>
<p:tagLst xmlns:p="http://schemas.openxmlformats.org/presentationml/2006/main">
  <p:tag name="AS_UNIQUEID" val="196"/>
</p:tagLst>
</file>

<file path=ppt/tags/tag8.xml><?xml version="1.0" encoding="utf-8"?>
<p:tagLst xmlns:p="http://schemas.openxmlformats.org/presentationml/2006/main">
  <p:tag name="AS_UNIQUEID" val="2"/>
</p:tagLst>
</file>

<file path=ppt/tags/tag9.xml><?xml version="1.0" encoding="utf-8"?>
<p:tagLst xmlns:p="http://schemas.openxmlformats.org/presentationml/2006/main">
  <p:tag name="AS_UNIQUEID" val="3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WPS 演示</Application>
  <PresentationFormat>全屏显示(4:3)</PresentationFormat>
  <Paragraphs>283</Paragraphs>
  <Slides>24</Slides>
  <Notes>17</Notes>
  <HiddenSlides>5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仿宋</vt:lpstr>
      <vt:lpstr>黑体</vt:lpstr>
      <vt:lpstr>Arial</vt:lpstr>
      <vt:lpstr>Times New Roman</vt:lpstr>
      <vt:lpstr>幼圆</vt:lpstr>
      <vt:lpstr>隶书</vt:lpstr>
      <vt:lpstr>微软雅黑</vt:lpstr>
      <vt:lpstr>Tahoma</vt:lpstr>
      <vt:lpstr>Arial Unicode MS</vt:lpstr>
      <vt:lpstr>Calibri</vt:lpstr>
      <vt:lpstr>华文行楷</vt:lpstr>
      <vt:lpstr>华文隶书</vt:lpstr>
      <vt:lpstr>楷体</vt:lpstr>
      <vt:lpstr>华文琥珀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结合“快充”实例 思考：</vt:lpstr>
      <vt:lpstr>PowerPoint 演示文稿</vt:lpstr>
      <vt:lpstr>活动1：探究电功与电压的关系</vt:lpstr>
      <vt:lpstr>PowerPoint 演示文稿</vt:lpstr>
      <vt:lpstr>活动2：探究电功与电流的关系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ydd05</cp:lastModifiedBy>
  <cp:revision>98</cp:revision>
  <dcterms:created xsi:type="dcterms:W3CDTF">2019-12-09T00:18:00Z</dcterms:created>
  <dcterms:modified xsi:type="dcterms:W3CDTF">2022-11-30T00:06:28Z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2052-11.1.0.9584</vt:lpwstr>
  </property>
  <property fmtid="{D5CDD505-2E9C-101B-9397-08002B2CF9AE}" pid="4" name="ICV">
    <vt:lpwstr>9DE5D1C41F444B2AA147D19886E72AE0</vt:lpwstr>
  </property>
</Properties>
</file>