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405" r:id="rId3"/>
    <p:sldId id="343" r:id="rId4"/>
    <p:sldId id="305" r:id="rId5"/>
    <p:sldId id="380" r:id="rId6"/>
    <p:sldId id="379" r:id="rId7"/>
    <p:sldId id="353" r:id="rId8"/>
    <p:sldId id="322" r:id="rId9"/>
    <p:sldId id="325" r:id="rId10"/>
    <p:sldId id="341" r:id="rId11"/>
    <p:sldId id="381" r:id="rId12"/>
    <p:sldId id="355" r:id="rId13"/>
    <p:sldId id="406" r:id="rId14"/>
    <p:sldId id="326" r:id="rId15"/>
    <p:sldId id="352" r:id="rId16"/>
    <p:sldId id="331" r:id="rId17"/>
    <p:sldId id="409" r:id="rId18"/>
    <p:sldId id="408" r:id="rId19"/>
    <p:sldId id="346" r:id="rId20"/>
    <p:sldId id="335" r:id="rId21"/>
    <p:sldId id="337" r:id="rId22"/>
    <p:sldId id="338" r:id="rId23"/>
    <p:sldId id="336" r:id="rId24"/>
    <p:sldId id="339" r:id="rId25"/>
    <p:sldId id="347" r:id="rId26"/>
    <p:sldId id="348" r:id="rId27"/>
  </p:sldIdLst>
  <p:sldSz cx="9144000" cy="6858000" type="screen4x3"/>
  <p:notesSz cx="6736080" cy="9869805"/>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006600"/>
    <a:srgbClr val="339966"/>
    <a:srgbClr val="003300"/>
    <a:srgbClr val="0000FF"/>
    <a:srgbClr val="FFFF99"/>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59" d="100"/>
          <a:sy n="59" d="100"/>
        </p:scale>
        <p:origin x="-1464" y="-78"/>
      </p:cViewPr>
      <p:guideLst>
        <p:guide orient="horz" pos="2214"/>
        <p:guide pos="284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6018" name="Rectangle 2"/>
          <p:cNvSpPr>
            <a:spLocks noGrp="1" noChangeArrowheads="1"/>
          </p:cNvSpPr>
          <p:nvPr>
            <p:ph type="hdr" sz="quarter"/>
          </p:nvPr>
        </p:nvSpPr>
        <p:spPr bwMode="auto">
          <a:xfrm>
            <a:off x="0" y="0"/>
            <a:ext cx="2919413" cy="493713"/>
          </a:xfrm>
          <a:prstGeom prst="rect">
            <a:avLst/>
          </a:prstGeom>
          <a:noFill/>
          <a:ln w="9525">
            <a:noFill/>
            <a:miter lim="800000"/>
          </a:ln>
          <a:effectLst/>
        </p:spPr>
        <p:txBody>
          <a:bodyPr vert="horz" wrap="square" lIns="91440" tIns="45720" rIns="91440" bIns="45720" numCol="1" anchor="t" anchorCtr="0" compatLnSpc="1"/>
          <a:lstStyle>
            <a:lvl1pPr>
              <a:defRPr kumimoji="1"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019" name="Rectangle 3"/>
          <p:cNvSpPr>
            <a:spLocks noGrp="1" noChangeArrowheads="1"/>
          </p:cNvSpPr>
          <p:nvPr>
            <p:ph type="dt" sz="quarter" idx="1"/>
          </p:nvPr>
        </p:nvSpPr>
        <p:spPr bwMode="auto">
          <a:xfrm>
            <a:off x="3814763" y="0"/>
            <a:ext cx="2919413" cy="493713"/>
          </a:xfrm>
          <a:prstGeom prst="rect">
            <a:avLst/>
          </a:prstGeom>
          <a:noFill/>
          <a:ln w="9525">
            <a:noFill/>
            <a:miter lim="800000"/>
          </a:ln>
          <a:effectLst/>
        </p:spPr>
        <p:txBody>
          <a:bodyPr vert="horz" wrap="square" lIns="91440" tIns="45720" rIns="91440" bIns="45720" numCol="1" anchor="t" anchorCtr="0" compatLnSpc="1"/>
          <a:lstStyle>
            <a:lvl1pPr algn="r">
              <a:defRPr kumimoji="1"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020" name="Rectangle 4"/>
          <p:cNvSpPr>
            <a:spLocks noGrp="1" noChangeArrowheads="1"/>
          </p:cNvSpPr>
          <p:nvPr>
            <p:ph type="ftr" sz="quarter" idx="2"/>
          </p:nvPr>
        </p:nvSpPr>
        <p:spPr bwMode="auto">
          <a:xfrm>
            <a:off x="0" y="9374188"/>
            <a:ext cx="2919413" cy="493713"/>
          </a:xfrm>
          <a:prstGeom prst="rect">
            <a:avLst/>
          </a:prstGeom>
          <a:noFill/>
          <a:ln w="9525">
            <a:noFill/>
            <a:miter lim="800000"/>
          </a:ln>
          <a:effectLst/>
        </p:spPr>
        <p:txBody>
          <a:bodyPr vert="horz" wrap="square" lIns="91440" tIns="45720" rIns="91440" bIns="45720" numCol="1" anchor="b" anchorCtr="0" compatLnSpc="1"/>
          <a:lstStyle>
            <a:lvl1pPr>
              <a:defRPr kumimoji="1"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021" name="Rectangle 5"/>
          <p:cNvSpPr>
            <a:spLocks noGrp="1" noChangeArrowheads="1"/>
          </p:cNvSpPr>
          <p:nvPr>
            <p:ph type="sldNum" sz="quarter" idx="3"/>
          </p:nvPr>
        </p:nvSpPr>
        <p:spPr bwMode="auto">
          <a:xfrm>
            <a:off x="3814763" y="9374188"/>
            <a:ext cx="2919413" cy="493713"/>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4818" name="Rectangle 2"/>
          <p:cNvSpPr>
            <a:spLocks noGrp="1" noChangeArrowheads="1"/>
          </p:cNvSpPr>
          <p:nvPr>
            <p:ph type="hdr" sz="quarter"/>
          </p:nvPr>
        </p:nvSpPr>
        <p:spPr bwMode="auto">
          <a:xfrm>
            <a:off x="0" y="0"/>
            <a:ext cx="2919413" cy="493713"/>
          </a:xfrm>
          <a:prstGeom prst="rect">
            <a:avLst/>
          </a:prstGeom>
          <a:noFill/>
          <a:ln w="9525">
            <a:noFill/>
            <a:miter lim="800000"/>
          </a:ln>
          <a:effectLst/>
        </p:spPr>
        <p:txBody>
          <a:bodyPr vert="horz" wrap="square" lIns="91440" tIns="45720" rIns="91440" bIns="45720" numCol="1" anchor="t" anchorCtr="0" compatLnSpc="1"/>
          <a:lstStyle>
            <a:lvl1pPr>
              <a:defRPr kumimoji="1"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19" name="Rectangle 3"/>
          <p:cNvSpPr>
            <a:spLocks noGrp="1" noChangeArrowheads="1"/>
          </p:cNvSpPr>
          <p:nvPr>
            <p:ph type="dt" idx="1"/>
          </p:nvPr>
        </p:nvSpPr>
        <p:spPr bwMode="auto">
          <a:xfrm>
            <a:off x="3814763" y="0"/>
            <a:ext cx="2919413" cy="493713"/>
          </a:xfrm>
          <a:prstGeom prst="rect">
            <a:avLst/>
          </a:prstGeom>
          <a:noFill/>
          <a:ln w="9525">
            <a:noFill/>
            <a:miter lim="800000"/>
          </a:ln>
          <a:effectLst/>
        </p:spPr>
        <p:txBody>
          <a:bodyPr vert="horz" wrap="square" lIns="91440" tIns="45720" rIns="91440" bIns="45720" numCol="1" anchor="t" anchorCtr="0" compatLnSpc="1"/>
          <a:lstStyle>
            <a:lvl1pPr algn="r">
              <a:defRPr kumimoji="1"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72" name="Rectangle 4"/>
          <p:cNvSpPr>
            <a:spLocks noRot="1" noTextEdit="1"/>
          </p:cNvSpPr>
          <p:nvPr>
            <p:ph type="sldImg" idx="2"/>
          </p:nvPr>
        </p:nvSpPr>
        <p:spPr>
          <a:xfrm>
            <a:off x="900113" y="739775"/>
            <a:ext cx="4935537" cy="3702050"/>
          </a:xfrm>
          <a:prstGeom prst="rect">
            <a:avLst/>
          </a:prstGeom>
          <a:noFill/>
          <a:ln w="9525" cap="flat" cmpd="sng">
            <a:solidFill>
              <a:srgbClr val="000000"/>
            </a:solidFill>
            <a:prstDash val="solid"/>
            <a:miter/>
            <a:headEnd type="none" w="med" len="med"/>
            <a:tailEnd type="none" w="med" len="med"/>
          </a:ln>
        </p:spPr>
      </p:sp>
      <p:sp>
        <p:nvSpPr>
          <p:cNvPr id="34821" name="Rectangle 5"/>
          <p:cNvSpPr>
            <a:spLocks noGrp="1" noChangeArrowheads="1"/>
          </p:cNvSpPr>
          <p:nvPr>
            <p:ph type="body" sz="quarter" idx="3"/>
          </p:nvPr>
        </p:nvSpPr>
        <p:spPr bwMode="auto">
          <a:xfrm>
            <a:off x="673100" y="4687888"/>
            <a:ext cx="5389563" cy="4441825"/>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22" name="Rectangle 6"/>
          <p:cNvSpPr>
            <a:spLocks noGrp="1" noChangeArrowheads="1"/>
          </p:cNvSpPr>
          <p:nvPr>
            <p:ph type="ftr" sz="quarter" idx="4"/>
          </p:nvPr>
        </p:nvSpPr>
        <p:spPr bwMode="auto">
          <a:xfrm>
            <a:off x="0" y="9374188"/>
            <a:ext cx="2919413" cy="493713"/>
          </a:xfrm>
          <a:prstGeom prst="rect">
            <a:avLst/>
          </a:prstGeom>
          <a:noFill/>
          <a:ln w="9525">
            <a:noFill/>
            <a:miter lim="800000"/>
          </a:ln>
          <a:effectLst/>
        </p:spPr>
        <p:txBody>
          <a:bodyPr vert="horz" wrap="square" lIns="91440" tIns="45720" rIns="91440" bIns="45720" numCol="1" anchor="b" anchorCtr="0" compatLnSpc="1"/>
          <a:lstStyle>
            <a:lvl1pPr>
              <a:defRPr kumimoji="1"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23" name="Rectangle 7"/>
          <p:cNvSpPr>
            <a:spLocks noGrp="1" noChangeArrowheads="1"/>
          </p:cNvSpPr>
          <p:nvPr>
            <p:ph type="sldNum" sz="quarter" idx="5"/>
          </p:nvPr>
        </p:nvSpPr>
        <p:spPr bwMode="auto">
          <a:xfrm>
            <a:off x="3814763" y="9374188"/>
            <a:ext cx="2919413" cy="493713"/>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614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9636"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37"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38"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wmf"/></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tags" Target="../tags/tag2.xml"/><Relationship Id="rId2" Type="http://schemas.microsoft.com/office/2007/relationships/media" Target="file:///C:\Users\&#20025;&#39030;&#40548;\Desktop\&#30005;&#30913;&#24863;&#24212;.mp4" TargetMode="External"/><Relationship Id="rId1" Type="http://schemas.openxmlformats.org/officeDocument/2006/relationships/video" Target="file:///C:\Users\&#20025;&#39030;&#40548;\Desktop\&#30005;&#30913;&#24863;&#24212;.mp4" TargetMode="Externa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5.png"/><Relationship Id="rId2" Type="http://schemas.microsoft.com/office/2007/relationships/media" Target="file:///C:\Documents%20and%20Settings\zhaoyi0\&#26700;&#38754;\16-&#35270;&#39057;-17&#65306;&#30005;&#21160;&#26426;&#19982;&#21457;&#30005;&#26426;.mpg" TargetMode="External"/><Relationship Id="rId1" Type="http://schemas.openxmlformats.org/officeDocument/2006/relationships/video" Target="file:///C:\Documents%20and%20Settings\zhaoyi0\&#26700;&#38754;\16-&#35270;&#39057;-17&#65306;&#30005;&#21160;&#26426;&#19982;&#21457;&#30005;&#26426;.mpg"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图片 3073" descr="16-图片-85"/>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075" name="标题 3074"/>
          <p:cNvSpPr>
            <a:spLocks noGrp="1"/>
          </p:cNvSpPr>
          <p:nvPr>
            <p:ph type="ctrTitle"/>
          </p:nvPr>
        </p:nvSpPr>
        <p:spPr>
          <a:xfrm>
            <a:off x="754380" y="463550"/>
            <a:ext cx="7772400" cy="1470025"/>
          </a:xfrm>
        </p:spPr>
        <p:txBody>
          <a:bodyPr anchor="ctr"/>
          <a:p>
            <a:pPr defTabSz="914400">
              <a:buSzTx/>
            </a:pPr>
            <a:r>
              <a:rPr lang="en-US" altLang="zh-CN" sz="6000" b="1" kern="1200" baseline="0">
                <a:ln/>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16.5 </a:t>
            </a:r>
            <a:r>
              <a:rPr lang="zh-CN" altLang="en-US" sz="6000" b="1" kern="1200" baseline="0" dirty="0">
                <a:ln/>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电磁感应  发电</a:t>
            </a:r>
            <a:r>
              <a:rPr lang="zh-CN" altLang="en-US" sz="6000" b="1" kern="1200" baseline="0"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机</a:t>
            </a:r>
            <a:endParaRPr lang="zh-CN" altLang="en-US" sz="6000" b="1" kern="1200" baseline="0" dirty="0">
              <a:ln/>
              <a:solidFill>
                <a:srgbClr val="FFC000"/>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endParaRPr>
          </a:p>
        </p:txBody>
      </p:sp>
      <p:sp>
        <p:nvSpPr>
          <p:cNvPr id="3076" name="副标题 3075"/>
          <p:cNvSpPr>
            <a:spLocks noGrp="1"/>
          </p:cNvSpPr>
          <p:nvPr>
            <p:ph type="subTitle" idx="1"/>
          </p:nvPr>
        </p:nvSpPr>
        <p:spPr/>
        <p:txBody>
          <a:bodyPr anchor="t"/>
          <a:p>
            <a:pPr defTabSz="914400">
              <a:buSzPct val="75000"/>
            </a:pPr>
            <a:endParaRPr lang="zh-CN" altLang="en-US" kern="1200" baseline="0" dirty="0">
              <a:latin typeface="Arial" panose="020B0604020202020204" pitchFamily="34" charset="0"/>
              <a:ea typeface="宋体" panose="02010600030101010101" pitchFamily="2" charset="-122"/>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9" name="TextBox 9"/>
          <p:cNvSpPr/>
          <p:nvPr/>
        </p:nvSpPr>
        <p:spPr>
          <a:xfrm>
            <a:off x="687705" y="4100830"/>
            <a:ext cx="8308975" cy="1322070"/>
          </a:xfrm>
          <a:prstGeom prst="rect">
            <a:avLst/>
          </a:prstGeom>
          <a:noFill/>
          <a:ln>
            <a:noFill/>
            <a:miter lim="800000"/>
          </a:ln>
        </p:spPr>
        <p:txBody>
          <a:bodyPr wrap="square"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sz="4000">
                <a:solidFill>
                  <a:srgbClr val="FF0000"/>
                </a:solidFill>
                <a:latin typeface="隶书" panose="02010509060101010101" pitchFamily="49" charset="-122"/>
                <a:ea typeface="隶书" panose="02010509060101010101" pitchFamily="49" charset="-122"/>
                <a:sym typeface="+mn-ea"/>
              </a:rPr>
              <a:t>问题：开关应该处于断开还是闭合，才能使回路中产生感应电流呢？</a:t>
            </a:r>
            <a:endParaRPr lang="zh-CN" altLang="en-US" sz="4000" b="1"/>
          </a:p>
        </p:txBody>
      </p:sp>
      <p:pic>
        <p:nvPicPr>
          <p:cNvPr id="4" name="图片 3" descr="38E8DA9387B0095874590A44E2425F56"/>
          <p:cNvPicPr>
            <a:picLocks noChangeAspect="1"/>
          </p:cNvPicPr>
          <p:nvPr/>
        </p:nvPicPr>
        <p:blipFill>
          <a:blip r:embed="rId1"/>
          <a:stretch>
            <a:fillRect/>
          </a:stretch>
        </p:blipFill>
        <p:spPr>
          <a:xfrm>
            <a:off x="154305" y="33655"/>
            <a:ext cx="4208780" cy="3147060"/>
          </a:xfrm>
          <a:prstGeom prst="rect">
            <a:avLst/>
          </a:prstGeom>
        </p:spPr>
      </p:pic>
      <p:pic>
        <p:nvPicPr>
          <p:cNvPr id="6" name="图片 5" descr="E120A9886210033DBC619392F620494D"/>
          <p:cNvPicPr>
            <a:picLocks noChangeAspect="1"/>
          </p:cNvPicPr>
          <p:nvPr/>
        </p:nvPicPr>
        <p:blipFill>
          <a:blip r:embed="rId2"/>
          <a:stretch>
            <a:fillRect/>
          </a:stretch>
        </p:blipFill>
        <p:spPr>
          <a:xfrm>
            <a:off x="4535170" y="846455"/>
            <a:ext cx="4138295" cy="3100705"/>
          </a:xfrm>
          <a:prstGeom prst="rect">
            <a:avLst/>
          </a:prstGeom>
        </p:spPr>
      </p:pic>
      <p:sp>
        <p:nvSpPr>
          <p:cNvPr id="7" name="文本框 6"/>
          <p:cNvSpPr txBox="1"/>
          <p:nvPr/>
        </p:nvSpPr>
        <p:spPr>
          <a:xfrm>
            <a:off x="6311265" y="179705"/>
            <a:ext cx="3011805" cy="829945"/>
          </a:xfrm>
          <a:prstGeom prst="rect">
            <a:avLst/>
          </a:prstGeom>
          <a:noFill/>
        </p:spPr>
        <p:txBody>
          <a:bodyPr wrap="square" rtlCol="0">
            <a:spAutoFit/>
          </a:bodyPr>
          <a:p>
            <a:r>
              <a:rPr lang="zh-CN" altLang="en-US" sz="4800">
                <a:ln w="22225">
                  <a:solidFill>
                    <a:schemeClr val="accent2"/>
                  </a:solidFill>
                  <a:prstDash val="solid"/>
                </a:ln>
                <a:solidFill>
                  <a:schemeClr val="accent2">
                    <a:lumMod val="40000"/>
                    <a:lumOff val="60000"/>
                  </a:schemeClr>
                </a:solidFill>
                <a:effectLst/>
              </a:rPr>
              <a:t>应闭合！</a:t>
            </a:r>
            <a:endParaRPr lang="zh-CN" altLang="en-US" sz="4800">
              <a:ln w="22225">
                <a:solidFill>
                  <a:schemeClr val="accent2"/>
                </a:solidFill>
                <a:prstDash val="solid"/>
              </a:ln>
              <a:solidFill>
                <a:schemeClr val="accent2">
                  <a:lumMod val="40000"/>
                  <a:lumOff val="60000"/>
                </a:schemeClr>
              </a:solidFill>
              <a:effectLst/>
            </a:endParaRPr>
          </a:p>
        </p:txBody>
      </p:sp>
      <p:sp>
        <p:nvSpPr>
          <p:cNvPr id="2" name="下箭头 1"/>
          <p:cNvSpPr/>
          <p:nvPr/>
        </p:nvSpPr>
        <p:spPr>
          <a:xfrm>
            <a:off x="7954645" y="1147445"/>
            <a:ext cx="226695" cy="920115"/>
          </a:xfrm>
          <a:prstGeom prst="downArrow">
            <a:avLst/>
          </a:prstGeom>
          <a:solidFill>
            <a:srgbClr val="FF0000"/>
          </a:solidFill>
          <a:ln w="9525" cap="flat" cmpd="sng" algn="ctr">
            <a:solidFill>
              <a:schemeClr val="tx1"/>
            </a:solidFill>
            <a:prstDash val="solid"/>
            <a:miter lim="800000"/>
            <a:headEnd type="none" w="med" len="med"/>
            <a:tailEnd type="none" w="med" len="med"/>
          </a:ln>
        </p:spPr>
        <p:txBody>
          <a:bodyPr vert="horz" wrap="non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2" nodeType="clickEffect">
                                  <p:stCondLst>
                                    <p:cond delay="0"/>
                                  </p:stCondLst>
                                  <p:childTnLst>
                                    <p:set>
                                      <p:cBhvr additive="base">
                                        <p:cTn id="11" dur="1" fill="hold">
                                          <p:stCondLst>
                                            <p:cond delay="0"/>
                                          </p:stCondLst>
                                        </p:cTn>
                                        <p:tgtEl>
                                          <p:spTgt spid="18439"/>
                                        </p:tgtEl>
                                        <p:attrNameLst>
                                          <p:attrName>style.visibility</p:attrName>
                                        </p:attrNameLst>
                                      </p:cBhvr>
                                      <p:to>
                                        <p:strVal val="visible"/>
                                      </p:to>
                                    </p:set>
                                    <p:anim calcmode="lin" valueType="num">
                                      <p:cBhvr additive="base">
                                        <p:cTn id="12" dur="500" fill="hold"/>
                                        <p:tgtEl>
                                          <p:spTgt spid="18439"/>
                                        </p:tgtEl>
                                        <p:attrNameLst>
                                          <p:attrName>ppt_x</p:attrName>
                                        </p:attrNameLst>
                                      </p:cBhvr>
                                      <p:tavLst>
                                        <p:tav tm="0">
                                          <p:val>
                                            <p:strVal val="#ppt_x"/>
                                          </p:val>
                                        </p:tav>
                                        <p:tav tm="100000">
                                          <p:val>
                                            <p:strVal val="#ppt_x"/>
                                          </p:val>
                                        </p:tav>
                                      </p:tavLst>
                                    </p:anim>
                                    <p:anim calcmode="lin" valueType="num">
                                      <p:cBhvr additive="base">
                                        <p:cTn id="13"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2"/>
      <p:bldP spid="2"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262255" y="206375"/>
          <a:ext cx="8494395" cy="5610225"/>
        </p:xfrm>
        <a:graphic>
          <a:graphicData uri="http://schemas.openxmlformats.org/drawingml/2006/table">
            <a:tbl>
              <a:tblPr firstRow="1" bandRow="1">
                <a:tableStyleId>{5940675A-B579-460E-94D1-54222C63F5DA}</a:tableStyleId>
              </a:tblPr>
              <a:tblGrid>
                <a:gridCol w="2831465"/>
                <a:gridCol w="2831465"/>
                <a:gridCol w="2831465"/>
              </a:tblGrid>
              <a:tr h="1680845">
                <a:tc>
                  <a:txBody>
                    <a:bodyPr/>
                    <a:p>
                      <a:pPr algn="ctr">
                        <a:buNone/>
                      </a:pPr>
                      <a:r>
                        <a:rPr lang="zh-CN" altLang="en-US" b="1">
                          <a:latin typeface="黑体" panose="02010609060101010101" pitchFamily="49" charset="-122"/>
                          <a:ea typeface="黑体" panose="02010609060101010101" pitchFamily="49" charset="-122"/>
                        </a:rPr>
                        <a:t>部分线圈在磁场中的运动情况</a:t>
                      </a:r>
                      <a:endParaRPr lang="zh-CN" altLang="en-US" b="1">
                        <a:latin typeface="黑体" panose="02010609060101010101" pitchFamily="49" charset="-122"/>
                        <a:ea typeface="黑体" panose="02010609060101010101" pitchFamily="49" charset="-122"/>
                      </a:endParaRPr>
                    </a:p>
                  </a:txBody>
                  <a:tcPr anchor="ctr" anchorCtr="0">
                    <a:solidFill>
                      <a:schemeClr val="accent2">
                        <a:lumMod val="20000"/>
                        <a:lumOff val="80000"/>
                      </a:schemeClr>
                    </a:solidFill>
                  </a:tcPr>
                </a:tc>
                <a:tc>
                  <a:txBody>
                    <a:bodyPr/>
                    <a:p>
                      <a:pPr algn="ctr">
                        <a:buNone/>
                      </a:pPr>
                      <a:r>
                        <a:rPr lang="zh-CN" altLang="en-US" b="1">
                          <a:latin typeface="黑体" panose="02010609060101010101" pitchFamily="49" charset="-122"/>
                          <a:ea typeface="黑体" panose="02010609060101010101" pitchFamily="49" charset="-122"/>
                        </a:rPr>
                        <a:t>电路图（开关均闭合）</a:t>
                      </a:r>
                      <a:endParaRPr lang="zh-CN" altLang="en-US" b="1">
                        <a:latin typeface="黑体" panose="02010609060101010101" pitchFamily="49" charset="-122"/>
                        <a:ea typeface="黑体" panose="02010609060101010101" pitchFamily="49" charset="-122"/>
                      </a:endParaRPr>
                    </a:p>
                  </a:txBody>
                  <a:tcPr anchor="ctr" anchorCtr="0">
                    <a:solidFill>
                      <a:schemeClr val="accent2">
                        <a:lumMod val="20000"/>
                        <a:lumOff val="80000"/>
                      </a:schemeClr>
                    </a:solidFill>
                  </a:tcPr>
                </a:tc>
                <a:tc>
                  <a:txBody>
                    <a:bodyPr/>
                    <a:p>
                      <a:pPr algn="ctr">
                        <a:buNone/>
                      </a:pPr>
                      <a:r>
                        <a:rPr lang="zh-CN" altLang="en-US" b="1">
                          <a:latin typeface="黑体" panose="02010609060101010101" pitchFamily="49" charset="-122"/>
                          <a:ea typeface="黑体" panose="02010609060101010101" pitchFamily="49" charset="-122"/>
                        </a:rPr>
                        <a:t>是否有感应电流</a:t>
                      </a:r>
                      <a:endParaRPr lang="zh-CN" altLang="en-US" b="1">
                        <a:latin typeface="黑体" panose="02010609060101010101" pitchFamily="49" charset="-122"/>
                        <a:ea typeface="黑体" panose="02010609060101010101" pitchFamily="49" charset="-122"/>
                      </a:endParaRPr>
                    </a:p>
                  </a:txBody>
                  <a:tcPr anchor="ctr" anchorCtr="0">
                    <a:solidFill>
                      <a:schemeClr val="accent2">
                        <a:lumMod val="20000"/>
                        <a:lumOff val="80000"/>
                      </a:schemeClr>
                    </a:solidFill>
                  </a:tcPr>
                </a:tc>
              </a:tr>
              <a:tr h="1161415">
                <a:tc>
                  <a:txBody>
                    <a:bodyPr/>
                    <a:p>
                      <a:pPr algn="ctr">
                        <a:buNone/>
                      </a:pPr>
                      <a:r>
                        <a:rPr lang="zh-CN" altLang="en-US">
                          <a:latin typeface="黑体" panose="02010609060101010101" pitchFamily="49" charset="-122"/>
                          <a:ea typeface="黑体" panose="02010609060101010101" pitchFamily="49" charset="-122"/>
                        </a:rPr>
                        <a:t>静止</a:t>
                      </a: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p>
                  </a:txBody>
                  <a:tcPr anchor="ctr" anchorCtr="0"/>
                </a:tc>
              </a:tr>
              <a:tr h="996950">
                <a:tc>
                  <a:txBody>
                    <a:bodyPr/>
                    <a:p>
                      <a:pPr algn="ctr">
                        <a:buNone/>
                      </a:pPr>
                      <a:r>
                        <a:rPr lang="zh-CN" altLang="en-US">
                          <a:latin typeface="黑体" panose="02010609060101010101" pitchFamily="49" charset="-122"/>
                          <a:ea typeface="黑体" panose="02010609060101010101" pitchFamily="49" charset="-122"/>
                        </a:rPr>
                        <a:t>上下运动</a:t>
                      </a: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p>
                  </a:txBody>
                  <a:tcPr anchor="ctr" anchorCtr="0"/>
                </a:tc>
              </a:tr>
              <a:tr h="885825">
                <a:tc>
                  <a:txBody>
                    <a:bodyPr/>
                    <a:p>
                      <a:pPr algn="ctr">
                        <a:buNone/>
                      </a:pPr>
                      <a:r>
                        <a:rPr lang="zh-CN" altLang="en-US">
                          <a:latin typeface="黑体" panose="02010609060101010101" pitchFamily="49" charset="-122"/>
                          <a:ea typeface="黑体" panose="02010609060101010101" pitchFamily="49" charset="-122"/>
                        </a:rPr>
                        <a:t>前后运动</a:t>
                      </a: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p>
                  </a:txBody>
                  <a:tcPr anchor="ctr" anchorCtr="0"/>
                </a:tc>
              </a:tr>
              <a:tr h="885190">
                <a:tc>
                  <a:txBody>
                    <a:bodyPr/>
                    <a:p>
                      <a:pPr algn="ctr">
                        <a:buNone/>
                      </a:pPr>
                      <a:r>
                        <a:rPr lang="zh-CN" altLang="en-US">
                          <a:latin typeface="黑体" panose="02010609060101010101" pitchFamily="49" charset="-122"/>
                          <a:ea typeface="黑体" panose="02010609060101010101" pitchFamily="49" charset="-122"/>
                        </a:rPr>
                        <a:t>左右运动</a:t>
                      </a: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latin typeface="黑体" panose="02010609060101010101" pitchFamily="49" charset="-122"/>
                        <a:ea typeface="黑体" panose="02010609060101010101" pitchFamily="49" charset="-122"/>
                      </a:endParaRPr>
                    </a:p>
                  </a:txBody>
                  <a:tcPr anchor="ctr" anchorCtr="0"/>
                </a:tc>
                <a:tc>
                  <a:txBody>
                    <a:bodyPr/>
                    <a:p>
                      <a:pPr algn="ctr">
                        <a:buNone/>
                      </a:pPr>
                      <a:endParaRPr lang="zh-CN" altLang="en-US"/>
                    </a:p>
                  </a:txBody>
                  <a:tcPr anchor="ctr" anchorCtr="0"/>
                </a:tc>
              </a:tr>
            </a:tbl>
          </a:graphicData>
        </a:graphic>
      </p:graphicFrame>
      <p:sp>
        <p:nvSpPr>
          <p:cNvPr id="3" name="文本框 2"/>
          <p:cNvSpPr txBox="1"/>
          <p:nvPr/>
        </p:nvSpPr>
        <p:spPr>
          <a:xfrm>
            <a:off x="6586855" y="2615565"/>
            <a:ext cx="902970" cy="368300"/>
          </a:xfrm>
          <a:prstGeom prst="rect">
            <a:avLst/>
          </a:prstGeom>
          <a:noFill/>
        </p:spPr>
        <p:txBody>
          <a:bodyPr wrap="square" rtlCol="0">
            <a:spAutoFit/>
          </a:bodyPr>
          <a:p>
            <a:r>
              <a:rPr lang="zh-CN" altLang="en-US" b="1">
                <a:solidFill>
                  <a:srgbClr val="FF0000"/>
                </a:solidFill>
                <a:latin typeface="黑体" panose="02010609060101010101" pitchFamily="49" charset="-122"/>
                <a:ea typeface="黑体" panose="02010609060101010101" pitchFamily="49" charset="-122"/>
              </a:rPr>
              <a:t>无</a:t>
            </a:r>
            <a:endParaRPr lang="zh-CN" altLang="en-US" b="1">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6500495" y="3429635"/>
            <a:ext cx="902970" cy="368300"/>
          </a:xfrm>
          <a:prstGeom prst="rect">
            <a:avLst/>
          </a:prstGeom>
          <a:noFill/>
        </p:spPr>
        <p:txBody>
          <a:bodyPr wrap="square" rtlCol="0">
            <a:spAutoFit/>
          </a:bodyPr>
          <a:p>
            <a:r>
              <a:rPr lang="zh-CN" altLang="en-US" b="1">
                <a:solidFill>
                  <a:srgbClr val="FF0000"/>
                </a:solidFill>
                <a:latin typeface="黑体" panose="02010609060101010101" pitchFamily="49" charset="-122"/>
                <a:ea typeface="黑体" panose="02010609060101010101" pitchFamily="49" charset="-122"/>
              </a:rPr>
              <a:t>无</a:t>
            </a:r>
            <a:endParaRPr lang="zh-CN" altLang="en-US" b="1">
              <a:solidFill>
                <a:srgbClr val="FF0000"/>
              </a:solidFill>
              <a:latin typeface="黑体" panose="02010609060101010101" pitchFamily="49" charset="-122"/>
              <a:ea typeface="黑体" panose="02010609060101010101" pitchFamily="49" charset="-122"/>
            </a:endParaRPr>
          </a:p>
        </p:txBody>
      </p:sp>
      <p:sp>
        <p:nvSpPr>
          <p:cNvPr id="6" name="文本框 5"/>
          <p:cNvSpPr txBox="1"/>
          <p:nvPr/>
        </p:nvSpPr>
        <p:spPr>
          <a:xfrm>
            <a:off x="6500495" y="4399280"/>
            <a:ext cx="902970" cy="368300"/>
          </a:xfrm>
          <a:prstGeom prst="rect">
            <a:avLst/>
          </a:prstGeom>
          <a:noFill/>
        </p:spPr>
        <p:txBody>
          <a:bodyPr wrap="square" rtlCol="0">
            <a:spAutoFit/>
          </a:bodyPr>
          <a:p>
            <a:r>
              <a:rPr lang="zh-CN" altLang="en-US" b="1">
                <a:solidFill>
                  <a:srgbClr val="FF0000"/>
                </a:solidFill>
                <a:latin typeface="黑体" panose="02010609060101010101" pitchFamily="49" charset="-122"/>
                <a:ea typeface="黑体" panose="02010609060101010101" pitchFamily="49" charset="-122"/>
              </a:rPr>
              <a:t>无</a:t>
            </a:r>
            <a:endParaRPr lang="zh-CN" altLang="en-US" b="1">
              <a:solidFill>
                <a:srgbClr val="FF0000"/>
              </a:solidFill>
              <a:latin typeface="黑体" panose="02010609060101010101" pitchFamily="49" charset="-122"/>
              <a:ea typeface="黑体" panose="02010609060101010101" pitchFamily="49" charset="-122"/>
            </a:endParaRPr>
          </a:p>
        </p:txBody>
      </p:sp>
      <p:sp>
        <p:nvSpPr>
          <p:cNvPr id="7" name="文本框 6"/>
          <p:cNvSpPr txBox="1"/>
          <p:nvPr/>
        </p:nvSpPr>
        <p:spPr>
          <a:xfrm>
            <a:off x="6732270" y="5158740"/>
            <a:ext cx="902970" cy="368300"/>
          </a:xfrm>
          <a:prstGeom prst="rect">
            <a:avLst/>
          </a:prstGeom>
          <a:noFill/>
        </p:spPr>
        <p:txBody>
          <a:bodyPr wrap="square" rtlCol="0">
            <a:spAutoFit/>
          </a:bodyPr>
          <a:p>
            <a:r>
              <a:rPr lang="zh-CN" altLang="en-US" b="1">
                <a:solidFill>
                  <a:srgbClr val="FF0000"/>
                </a:solidFill>
                <a:latin typeface="黑体" panose="02010609060101010101" pitchFamily="49" charset="-122"/>
                <a:ea typeface="黑体" panose="02010609060101010101" pitchFamily="49" charset="-122"/>
              </a:rPr>
              <a:t>有</a:t>
            </a:r>
            <a:endParaRPr lang="zh-CN" altLang="en-US" b="1">
              <a:solidFill>
                <a:srgbClr val="FF0000"/>
              </a:solidFill>
              <a:latin typeface="黑体" panose="02010609060101010101" pitchFamily="49" charset="-122"/>
              <a:ea typeface="黑体" panose="02010609060101010101" pitchFamily="49" charset="-122"/>
            </a:endParaRPr>
          </a:p>
        </p:txBody>
      </p:sp>
      <p:grpSp>
        <p:nvGrpSpPr>
          <p:cNvPr id="15634" name="Group 343"/>
          <p:cNvGrpSpPr/>
          <p:nvPr/>
        </p:nvGrpSpPr>
        <p:grpSpPr>
          <a:xfrm>
            <a:off x="3296285" y="2232660"/>
            <a:ext cx="1589088" cy="685800"/>
            <a:chOff x="6422" y="2865"/>
            <a:chExt cx="3224" cy="1651"/>
          </a:xfrm>
        </p:grpSpPr>
        <p:grpSp>
          <p:nvGrpSpPr>
            <p:cNvPr id="10583" name="xjhsy14"/>
            <p:cNvGrpSpPr/>
            <p:nvPr/>
          </p:nvGrpSpPr>
          <p:grpSpPr>
            <a:xfrm>
              <a:off x="8730" y="2865"/>
              <a:ext cx="916" cy="1257"/>
              <a:chOff x="4340" y="2111"/>
              <a:chExt cx="1980" cy="2652"/>
            </a:xfrm>
          </p:grpSpPr>
          <p:grpSp>
            <p:nvGrpSpPr>
              <p:cNvPr id="10584" name="Group 345"/>
              <p:cNvGrpSpPr/>
              <p:nvPr/>
            </p:nvGrpSpPr>
            <p:grpSpPr>
              <a:xfrm>
                <a:off x="4340" y="2111"/>
                <a:ext cx="1980" cy="2652"/>
                <a:chOff x="4340" y="2111"/>
                <a:chExt cx="1980" cy="2652"/>
              </a:xfrm>
            </p:grpSpPr>
            <p:sp>
              <p:nvSpPr>
                <p:cNvPr id="10585" name="Rectangle 346"/>
                <p:cNvSpPr/>
                <p:nvPr/>
              </p:nvSpPr>
              <p:spPr>
                <a:xfrm>
                  <a:off x="4340" y="2111"/>
                  <a:ext cx="1980" cy="265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nvGrpSpPr>
                <p:cNvPr id="10586" name="Group 347"/>
                <p:cNvGrpSpPr>
                  <a:grpSpLocks noChangeAspect="1"/>
                </p:cNvGrpSpPr>
                <p:nvPr/>
              </p:nvGrpSpPr>
              <p:grpSpPr>
                <a:xfrm>
                  <a:off x="4960" y="3301"/>
                  <a:ext cx="754" cy="791"/>
                  <a:chOff x="4842" y="3780"/>
                  <a:chExt cx="1560" cy="1636"/>
                </a:xfrm>
              </p:grpSpPr>
              <p:grpSp>
                <p:nvGrpSpPr>
                  <p:cNvPr id="10587" name="Group 348"/>
                  <p:cNvGrpSpPr>
                    <a:grpSpLocks noChangeAspect="1"/>
                  </p:cNvGrpSpPr>
                  <p:nvPr/>
                </p:nvGrpSpPr>
                <p:grpSpPr>
                  <a:xfrm>
                    <a:off x="5058" y="4861"/>
                    <a:ext cx="1134" cy="555"/>
                    <a:chOff x="3477" y="1284"/>
                    <a:chExt cx="3452" cy="1684"/>
                  </a:xfrm>
                </p:grpSpPr>
                <p:sp>
                  <p:nvSpPr>
                    <p:cNvPr id="10588" name="Freeform 349"/>
                    <p:cNvSpPr>
                      <a:spLocks noChangeAspect="1"/>
                    </p:cNvSpPr>
                    <p:nvPr/>
                  </p:nvSpPr>
                  <p:spPr>
                    <a:xfrm>
                      <a:off x="3477"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EF682B"/>
                    </a:solidFill>
                    <a:ln w="9525" cap="flat" cmpd="sng">
                      <a:solidFill>
                        <a:srgbClr val="FF0000"/>
                      </a:solidFill>
                      <a:prstDash val="solid"/>
                      <a:round/>
                      <a:headEnd type="none" w="med" len="med"/>
                      <a:tailEnd type="none" w="med" len="med"/>
                    </a:ln>
                  </p:spPr>
                  <p:txBody>
                    <a:bodyPr/>
                    <a:p>
                      <a:endParaRPr lang="zh-CN" altLang="en-US"/>
                    </a:p>
                  </p:txBody>
                </p:sp>
                <p:sp>
                  <p:nvSpPr>
                    <p:cNvPr id="10589" name="Freeform 350"/>
                    <p:cNvSpPr>
                      <a:spLocks noChangeAspect="1"/>
                    </p:cNvSpPr>
                    <p:nvPr/>
                  </p:nvSpPr>
                  <p:spPr>
                    <a:xfrm flipH="1">
                      <a:off x="5712"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0000FF"/>
                    </a:solidFill>
                    <a:ln w="9525" cap="flat" cmpd="sng">
                      <a:solidFill>
                        <a:srgbClr val="0000FF"/>
                      </a:solidFill>
                      <a:prstDash val="solid"/>
                      <a:round/>
                      <a:headEnd type="none" w="med" len="med"/>
                      <a:tailEnd type="none" w="med" len="med"/>
                    </a:ln>
                  </p:spPr>
                  <p:txBody>
                    <a:bodyPr/>
                    <a:p>
                      <a:endParaRPr lang="zh-CN" altLang="en-US"/>
                    </a:p>
                  </p:txBody>
                </p:sp>
              </p:grpSp>
              <p:grpSp>
                <p:nvGrpSpPr>
                  <p:cNvPr id="10590" name="Group 351"/>
                  <p:cNvGrpSpPr>
                    <a:grpSpLocks noChangeAspect="1"/>
                  </p:cNvGrpSpPr>
                  <p:nvPr/>
                </p:nvGrpSpPr>
                <p:grpSpPr>
                  <a:xfrm flipV="1">
                    <a:off x="4842" y="4537"/>
                    <a:ext cx="1560" cy="879"/>
                    <a:chOff x="4680" y="1815"/>
                    <a:chExt cx="1560" cy="1365"/>
                  </a:xfrm>
                </p:grpSpPr>
                <p:grpSp>
                  <p:nvGrpSpPr>
                    <p:cNvPr id="10591" name="Group 352"/>
                    <p:cNvGrpSpPr>
                      <a:grpSpLocks noChangeAspect="1"/>
                    </p:cNvGrpSpPr>
                    <p:nvPr/>
                  </p:nvGrpSpPr>
                  <p:grpSpPr>
                    <a:xfrm>
                      <a:off x="4680" y="1815"/>
                      <a:ext cx="210" cy="1365"/>
                      <a:chOff x="4695" y="1755"/>
                      <a:chExt cx="210" cy="2040"/>
                    </a:xfrm>
                  </p:grpSpPr>
                  <p:sp>
                    <p:nvSpPr>
                      <p:cNvPr id="10592" name="Line 353"/>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10593" name="Line 354"/>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nvGrpSpPr>
                    <p:cNvPr id="10594" name="Group 355"/>
                    <p:cNvGrpSpPr>
                      <a:grpSpLocks noChangeAspect="1"/>
                    </p:cNvGrpSpPr>
                    <p:nvPr/>
                  </p:nvGrpSpPr>
                  <p:grpSpPr>
                    <a:xfrm>
                      <a:off x="6030" y="1815"/>
                      <a:ext cx="210" cy="1365"/>
                      <a:chOff x="4695" y="1755"/>
                      <a:chExt cx="210" cy="2040"/>
                    </a:xfrm>
                  </p:grpSpPr>
                  <p:sp>
                    <p:nvSpPr>
                      <p:cNvPr id="10595" name="Line 356"/>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10596" name="Line 357"/>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grpSp>
                <p:nvGrpSpPr>
                  <p:cNvPr id="10597" name="Group 358"/>
                  <p:cNvGrpSpPr>
                    <a:grpSpLocks noChangeAspect="1"/>
                  </p:cNvGrpSpPr>
                  <p:nvPr/>
                </p:nvGrpSpPr>
                <p:grpSpPr>
                  <a:xfrm flipV="1">
                    <a:off x="4844" y="3780"/>
                    <a:ext cx="1553" cy="777"/>
                    <a:chOff x="4682" y="3149"/>
                    <a:chExt cx="1553" cy="777"/>
                  </a:xfrm>
                </p:grpSpPr>
                <p:sp>
                  <p:nvSpPr>
                    <p:cNvPr id="10598" name="Arc 359" descr="浅色上对角线"/>
                    <p:cNvSpPr>
                      <a:spLocks noChangeAspect="1"/>
                    </p:cNvSpPr>
                    <p:nvPr/>
                  </p:nvSpPr>
                  <p:spPr>
                    <a:xfrm rot="5400000" flipV="1">
                      <a:off x="5069" y="2760"/>
                      <a:ext cx="777" cy="1553"/>
                    </a:xfrm>
                    <a:custGeom>
                      <a:avLst/>
                      <a:gdLst/>
                      <a:ahLst/>
                      <a:cxnLst>
                        <a:cxn ang="0">
                          <a:pos x="1" y="0"/>
                        </a:cxn>
                        <a:cxn ang="0">
                          <a:pos x="0" y="56"/>
                        </a:cxn>
                        <a:cxn ang="0">
                          <a:pos x="1" y="28"/>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599" name="Arc 360"/>
                    <p:cNvSpPr>
                      <a:spLocks noChangeAspect="1"/>
                    </p:cNvSpPr>
                    <p:nvPr/>
                  </p:nvSpPr>
                  <p:spPr>
                    <a:xfrm rot="5400000" flipV="1">
                      <a:off x="5176" y="2866"/>
                      <a:ext cx="567" cy="1134"/>
                    </a:xfrm>
                    <a:custGeom>
                      <a:avLst/>
                      <a:gdLst/>
                      <a:ahLst/>
                      <a:cxnLst>
                        <a:cxn ang="0">
                          <a:pos x="0" y="0"/>
                        </a:cxn>
                        <a:cxn ang="0">
                          <a:pos x="0" y="30"/>
                        </a:cxn>
                        <a:cxn ang="0">
                          <a:pos x="0" y="15"/>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0600" name="Oval 361"/>
                  <p:cNvSpPr>
                    <a:spLocks noChangeAspect="1"/>
                  </p:cNvSpPr>
                  <p:nvPr/>
                </p:nvSpPr>
                <p:spPr>
                  <a:xfrm>
                    <a:off x="5398" y="4928"/>
                    <a:ext cx="425" cy="425"/>
                  </a:xfrm>
                  <a:prstGeom prst="ellipse">
                    <a:avLst/>
                  </a:prstGeom>
                  <a:solidFill>
                    <a:srgbClr val="C0C0C0"/>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601" name="Rectangle 362"/>
                  <p:cNvSpPr>
                    <a:spLocks noChangeAspect="1"/>
                  </p:cNvSpPr>
                  <p:nvPr/>
                </p:nvSpPr>
                <p:spPr>
                  <a:xfrm>
                    <a:off x="5358" y="5084"/>
                    <a:ext cx="498" cy="126"/>
                  </a:xfrm>
                  <a:prstGeom prst="rect">
                    <a:avLst/>
                  </a:prstGeom>
                  <a:solidFill>
                    <a:srgbClr val="808080"/>
                  </a:soli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sp>
            <p:nvSpPr>
              <p:cNvPr id="10602" name="Line 363"/>
              <p:cNvSpPr/>
              <p:nvPr/>
            </p:nvSpPr>
            <p:spPr>
              <a:xfrm>
                <a:off x="4940" y="4099"/>
                <a:ext cx="768" cy="0"/>
              </a:xfrm>
              <a:prstGeom prst="line">
                <a:avLst/>
              </a:prstGeom>
              <a:ln w="9525" cap="flat" cmpd="sng">
                <a:solidFill>
                  <a:srgbClr val="000000"/>
                </a:solidFill>
                <a:prstDash val="solid"/>
                <a:round/>
                <a:headEnd type="none" w="med" len="med"/>
                <a:tailEnd type="none" w="med" len="med"/>
              </a:ln>
            </p:spPr>
            <p:txBody>
              <a:bodyPr/>
              <a:p/>
            </p:txBody>
          </p:sp>
          <p:grpSp>
            <p:nvGrpSpPr>
              <p:cNvPr id="10603" name="Group 364"/>
              <p:cNvGrpSpPr/>
              <p:nvPr/>
            </p:nvGrpSpPr>
            <p:grpSpPr>
              <a:xfrm>
                <a:off x="4440" y="4121"/>
                <a:ext cx="1782" cy="562"/>
                <a:chOff x="7560" y="4466"/>
                <a:chExt cx="1782" cy="562"/>
              </a:xfrm>
            </p:grpSpPr>
            <p:sp>
              <p:nvSpPr>
                <p:cNvPr id="10604" name="Text Box 365"/>
                <p:cNvSpPr txBox="1"/>
                <p:nvPr/>
              </p:nvSpPr>
              <p:spPr>
                <a:xfrm>
                  <a:off x="8340" y="4639"/>
                  <a:ext cx="289" cy="29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G</a:t>
                  </a:r>
                  <a:endParaRPr lang="en-US" altLang="zh-CN" sz="2000">
                    <a:latin typeface="Times New Roman" panose="02020603050405020304" pitchFamily="18" charset="0"/>
                    <a:ea typeface="宋体" panose="02010600030101010101" pitchFamily="2" charset="-122"/>
                  </a:endParaRPr>
                </a:p>
              </p:txBody>
            </p:sp>
            <p:grpSp>
              <p:nvGrpSpPr>
                <p:cNvPr id="10605" name="Group 366"/>
                <p:cNvGrpSpPr/>
                <p:nvPr/>
              </p:nvGrpSpPr>
              <p:grpSpPr>
                <a:xfrm>
                  <a:off x="7560" y="4466"/>
                  <a:ext cx="1782" cy="562"/>
                  <a:chOff x="7380" y="4466"/>
                  <a:chExt cx="1782" cy="562"/>
                </a:xfrm>
              </p:grpSpPr>
              <p:sp>
                <p:nvSpPr>
                  <p:cNvPr id="10606" name="Text Box 367"/>
                  <p:cNvSpPr txBox="1"/>
                  <p:nvPr/>
                </p:nvSpPr>
                <p:spPr>
                  <a:xfrm>
                    <a:off x="8935" y="45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_</a:t>
                    </a:r>
                    <a:endParaRPr lang="en-US" altLang="zh-CN" sz="2000">
                      <a:latin typeface="Times New Roman" panose="02020603050405020304" pitchFamily="18" charset="0"/>
                      <a:ea typeface="宋体" panose="02010600030101010101" pitchFamily="2" charset="-122"/>
                    </a:endParaRPr>
                  </a:p>
                </p:txBody>
              </p:sp>
              <p:sp>
                <p:nvSpPr>
                  <p:cNvPr id="10607" name="Text Box 368"/>
                  <p:cNvSpPr txBox="1"/>
                  <p:nvPr/>
                </p:nvSpPr>
                <p:spPr>
                  <a:xfrm>
                    <a:off x="7541" y="46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a:t>
                    </a:r>
                    <a:endParaRPr lang="en-US" altLang="zh-CN" sz="2000">
                      <a:latin typeface="Times New Roman" panose="02020603050405020304" pitchFamily="18" charset="0"/>
                      <a:ea typeface="宋体" panose="02010600030101010101" pitchFamily="2" charset="-122"/>
                    </a:endParaRPr>
                  </a:p>
                </p:txBody>
              </p:sp>
              <p:sp>
                <p:nvSpPr>
                  <p:cNvPr id="9" name="Rectangle 369"/>
                  <p:cNvSpPr/>
                  <p:nvPr/>
                </p:nvSpPr>
                <p:spPr>
                  <a:xfrm>
                    <a:off x="7380" y="4466"/>
                    <a:ext cx="1782" cy="56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609" name="Oval 370"/>
                  <p:cNvSpPr/>
                  <p:nvPr/>
                </p:nvSpPr>
                <p:spPr>
                  <a:xfrm>
                    <a:off x="7740" y="4696"/>
                    <a:ext cx="175" cy="175"/>
                  </a:xfrm>
                  <a:prstGeom prst="ellipse">
                    <a:avLst/>
                  </a:prstGeom>
                  <a:solidFill>
                    <a:srgbClr val="FF6600"/>
                  </a:solidFill>
                  <a:ln w="9525" cap="flat" cmpd="sng">
                    <a:solidFill>
                      <a:srgbClr val="FF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610" name="Oval 371"/>
                  <p:cNvSpPr/>
                  <p:nvPr/>
                </p:nvSpPr>
                <p:spPr>
                  <a:xfrm>
                    <a:off x="8640" y="4696"/>
                    <a:ext cx="175" cy="175"/>
                  </a:xfrm>
                  <a:prstGeom prst="ellipse">
                    <a:avLst/>
                  </a:prstGeom>
                  <a:solidFill>
                    <a:srgbClr val="333333"/>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grpSp>
            <p:nvGrpSpPr>
              <p:cNvPr id="10611" name="Group 372"/>
              <p:cNvGrpSpPr/>
              <p:nvPr/>
            </p:nvGrpSpPr>
            <p:grpSpPr>
              <a:xfrm>
                <a:off x="4396" y="2111"/>
                <a:ext cx="1866" cy="1605"/>
                <a:chOff x="6675" y="4150"/>
                <a:chExt cx="1866" cy="1605"/>
              </a:xfrm>
            </p:grpSpPr>
            <p:grpSp>
              <p:nvGrpSpPr>
                <p:cNvPr id="10612" name="Group 373"/>
                <p:cNvGrpSpPr>
                  <a:grpSpLocks noChangeAspect="1"/>
                </p:cNvGrpSpPr>
                <p:nvPr/>
              </p:nvGrpSpPr>
              <p:grpSpPr>
                <a:xfrm>
                  <a:off x="6697" y="4409"/>
                  <a:ext cx="1844" cy="1100"/>
                  <a:chOff x="6927" y="2167"/>
                  <a:chExt cx="3550" cy="2237"/>
                </a:xfrm>
              </p:grpSpPr>
              <p:sp>
                <p:nvSpPr>
                  <p:cNvPr id="10613" name="Line 374"/>
                  <p:cNvSpPr>
                    <a:spLocks noChangeAspect="1"/>
                  </p:cNvSpPr>
                  <p:nvPr/>
                </p:nvSpPr>
                <p:spPr>
                  <a:xfrm>
                    <a:off x="6927"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10614" name="Line 375"/>
                  <p:cNvSpPr>
                    <a:spLocks noChangeAspect="1"/>
                  </p:cNvSpPr>
                  <p:nvPr/>
                </p:nvSpPr>
                <p:spPr>
                  <a:xfrm>
                    <a:off x="7140"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10615" name="Line 376"/>
                  <p:cNvSpPr>
                    <a:spLocks noChangeAspect="1"/>
                  </p:cNvSpPr>
                  <p:nvPr/>
                </p:nvSpPr>
                <p:spPr>
                  <a:xfrm>
                    <a:off x="7226"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10616" name="Line 377"/>
                  <p:cNvSpPr>
                    <a:spLocks noChangeAspect="1"/>
                  </p:cNvSpPr>
                  <p:nvPr/>
                </p:nvSpPr>
                <p:spPr>
                  <a:xfrm>
                    <a:off x="7319"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10617" name="Line 378"/>
                  <p:cNvSpPr>
                    <a:spLocks noChangeAspect="1"/>
                  </p:cNvSpPr>
                  <p:nvPr/>
                </p:nvSpPr>
                <p:spPr>
                  <a:xfrm>
                    <a:off x="7416"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10618" name="Line 379"/>
                  <p:cNvSpPr>
                    <a:spLocks noChangeAspect="1"/>
                  </p:cNvSpPr>
                  <p:nvPr/>
                </p:nvSpPr>
                <p:spPr>
                  <a:xfrm>
                    <a:off x="7422" y="2510"/>
                    <a:ext cx="213" cy="314"/>
                  </a:xfrm>
                  <a:prstGeom prst="line">
                    <a:avLst/>
                  </a:prstGeom>
                  <a:ln w="9525" cap="flat" cmpd="sng">
                    <a:solidFill>
                      <a:srgbClr val="000000"/>
                    </a:solidFill>
                    <a:prstDash val="solid"/>
                    <a:round/>
                    <a:headEnd type="none" w="med" len="med"/>
                    <a:tailEnd type="none" w="med" len="med"/>
                  </a:ln>
                </p:spPr>
                <p:txBody>
                  <a:bodyPr/>
                  <a:p/>
                </p:txBody>
              </p:sp>
              <p:sp>
                <p:nvSpPr>
                  <p:cNvPr id="10619" name="Line 380"/>
                  <p:cNvSpPr>
                    <a:spLocks noChangeAspect="1"/>
                  </p:cNvSpPr>
                  <p:nvPr/>
                </p:nvSpPr>
                <p:spPr>
                  <a:xfrm>
                    <a:off x="7624"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10620" name="Line 381"/>
                  <p:cNvSpPr>
                    <a:spLocks noChangeAspect="1"/>
                  </p:cNvSpPr>
                  <p:nvPr/>
                </p:nvSpPr>
                <p:spPr>
                  <a:xfrm>
                    <a:off x="7733"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10621" name="Line 382"/>
                  <p:cNvSpPr>
                    <a:spLocks noChangeAspect="1"/>
                  </p:cNvSpPr>
                  <p:nvPr/>
                </p:nvSpPr>
                <p:spPr>
                  <a:xfrm>
                    <a:off x="7847"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10622" name="Line 383"/>
                  <p:cNvSpPr>
                    <a:spLocks noChangeAspect="1"/>
                  </p:cNvSpPr>
                  <p:nvPr/>
                </p:nvSpPr>
                <p:spPr>
                  <a:xfrm>
                    <a:off x="7963"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10623" name="Line 384"/>
                  <p:cNvSpPr>
                    <a:spLocks noChangeAspect="1"/>
                  </p:cNvSpPr>
                  <p:nvPr/>
                </p:nvSpPr>
                <p:spPr>
                  <a:xfrm>
                    <a:off x="8033"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10624" name="Line 385"/>
                  <p:cNvSpPr>
                    <a:spLocks noChangeAspect="1"/>
                  </p:cNvSpPr>
                  <p:nvPr/>
                </p:nvSpPr>
                <p:spPr>
                  <a:xfrm>
                    <a:off x="8203"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10625" name="Line 386"/>
                  <p:cNvSpPr>
                    <a:spLocks noChangeAspect="1"/>
                  </p:cNvSpPr>
                  <p:nvPr/>
                </p:nvSpPr>
                <p:spPr>
                  <a:xfrm>
                    <a:off x="8326"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10626" name="Line 387"/>
                  <p:cNvSpPr>
                    <a:spLocks noChangeAspect="1"/>
                  </p:cNvSpPr>
                  <p:nvPr/>
                </p:nvSpPr>
                <p:spPr>
                  <a:xfrm>
                    <a:off x="8451"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10627" name="Line 388"/>
                  <p:cNvSpPr>
                    <a:spLocks noChangeAspect="1"/>
                  </p:cNvSpPr>
                  <p:nvPr/>
                </p:nvSpPr>
                <p:spPr>
                  <a:xfrm>
                    <a:off x="8576"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10628" name="Line 389"/>
                  <p:cNvSpPr>
                    <a:spLocks noChangeAspect="1"/>
                  </p:cNvSpPr>
                  <p:nvPr/>
                </p:nvSpPr>
                <p:spPr>
                  <a:xfrm>
                    <a:off x="8702" y="2167"/>
                    <a:ext cx="1" cy="342"/>
                  </a:xfrm>
                  <a:prstGeom prst="line">
                    <a:avLst/>
                  </a:prstGeom>
                  <a:ln w="9525" cap="flat" cmpd="sng">
                    <a:solidFill>
                      <a:srgbClr val="000000"/>
                    </a:solidFill>
                    <a:prstDash val="solid"/>
                    <a:round/>
                    <a:headEnd type="none" w="med" len="med"/>
                    <a:tailEnd type="none" w="med" len="med"/>
                  </a:ln>
                </p:spPr>
                <p:txBody>
                  <a:bodyPr/>
                  <a:p/>
                </p:txBody>
              </p:sp>
              <p:sp>
                <p:nvSpPr>
                  <p:cNvPr id="10629" name="Line 390"/>
                  <p:cNvSpPr>
                    <a:spLocks noChangeAspect="1"/>
                  </p:cNvSpPr>
                  <p:nvPr/>
                </p:nvSpPr>
                <p:spPr>
                  <a:xfrm flipH="1">
                    <a:off x="8815"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10630" name="Line 391"/>
                  <p:cNvSpPr>
                    <a:spLocks noChangeAspect="1"/>
                  </p:cNvSpPr>
                  <p:nvPr/>
                </p:nvSpPr>
                <p:spPr>
                  <a:xfrm flipH="1">
                    <a:off x="8928"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10631" name="Line 392"/>
                  <p:cNvSpPr>
                    <a:spLocks noChangeAspect="1"/>
                  </p:cNvSpPr>
                  <p:nvPr/>
                </p:nvSpPr>
                <p:spPr>
                  <a:xfrm flipH="1">
                    <a:off x="9040"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10632" name="Line 393"/>
                  <p:cNvSpPr>
                    <a:spLocks noChangeAspect="1"/>
                  </p:cNvSpPr>
                  <p:nvPr/>
                </p:nvSpPr>
                <p:spPr>
                  <a:xfrm flipH="1">
                    <a:off x="9151"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10633" name="Line 394"/>
                  <p:cNvSpPr>
                    <a:spLocks noChangeAspect="1"/>
                  </p:cNvSpPr>
                  <p:nvPr/>
                </p:nvSpPr>
                <p:spPr>
                  <a:xfrm flipH="1">
                    <a:off x="9260"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10634" name="Line 395"/>
                  <p:cNvSpPr>
                    <a:spLocks noChangeAspect="1"/>
                  </p:cNvSpPr>
                  <p:nvPr/>
                </p:nvSpPr>
                <p:spPr>
                  <a:xfrm flipH="1">
                    <a:off x="9367"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10635" name="Line 396"/>
                  <p:cNvSpPr>
                    <a:spLocks noChangeAspect="1"/>
                  </p:cNvSpPr>
                  <p:nvPr/>
                </p:nvSpPr>
                <p:spPr>
                  <a:xfrm flipH="1">
                    <a:off x="9472"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10636" name="Line 397"/>
                  <p:cNvSpPr>
                    <a:spLocks noChangeAspect="1"/>
                  </p:cNvSpPr>
                  <p:nvPr/>
                </p:nvSpPr>
                <p:spPr>
                  <a:xfrm flipH="1">
                    <a:off x="9574"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10637" name="Line 398"/>
                  <p:cNvSpPr>
                    <a:spLocks noChangeAspect="1"/>
                  </p:cNvSpPr>
                  <p:nvPr/>
                </p:nvSpPr>
                <p:spPr>
                  <a:xfrm flipH="1">
                    <a:off x="9673"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10638" name="Line 399"/>
                  <p:cNvSpPr>
                    <a:spLocks noChangeAspect="1"/>
                  </p:cNvSpPr>
                  <p:nvPr/>
                </p:nvSpPr>
                <p:spPr>
                  <a:xfrm flipH="1">
                    <a:off x="9769" y="2530"/>
                    <a:ext cx="213" cy="314"/>
                  </a:xfrm>
                  <a:prstGeom prst="line">
                    <a:avLst/>
                  </a:prstGeom>
                  <a:ln w="9525" cap="flat" cmpd="sng">
                    <a:solidFill>
                      <a:srgbClr val="000000"/>
                    </a:solidFill>
                    <a:prstDash val="solid"/>
                    <a:round/>
                    <a:headEnd type="none" w="med" len="med"/>
                    <a:tailEnd type="none" w="med" len="med"/>
                  </a:ln>
                </p:spPr>
                <p:txBody>
                  <a:bodyPr/>
                  <a:p/>
                </p:txBody>
              </p:sp>
              <p:sp>
                <p:nvSpPr>
                  <p:cNvPr id="10639" name="Line 400"/>
                  <p:cNvSpPr>
                    <a:spLocks noChangeAspect="1"/>
                  </p:cNvSpPr>
                  <p:nvPr/>
                </p:nvSpPr>
                <p:spPr>
                  <a:xfrm flipH="1">
                    <a:off x="9859"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10640" name="Line 401"/>
                  <p:cNvSpPr>
                    <a:spLocks noChangeAspect="1"/>
                  </p:cNvSpPr>
                  <p:nvPr/>
                </p:nvSpPr>
                <p:spPr>
                  <a:xfrm flipH="1">
                    <a:off x="9947"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10641" name="Line 402"/>
                  <p:cNvSpPr>
                    <a:spLocks noChangeAspect="1"/>
                  </p:cNvSpPr>
                  <p:nvPr/>
                </p:nvSpPr>
                <p:spPr>
                  <a:xfrm flipH="1">
                    <a:off x="10030"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10642" name="Line 403"/>
                  <p:cNvSpPr>
                    <a:spLocks noChangeAspect="1"/>
                  </p:cNvSpPr>
                  <p:nvPr/>
                </p:nvSpPr>
                <p:spPr>
                  <a:xfrm flipH="1">
                    <a:off x="10108"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10643" name="Line 404"/>
                  <p:cNvSpPr>
                    <a:spLocks noChangeAspect="1"/>
                  </p:cNvSpPr>
                  <p:nvPr/>
                </p:nvSpPr>
                <p:spPr>
                  <a:xfrm flipH="1">
                    <a:off x="10181"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10644" name="Arc 405"/>
                  <p:cNvSpPr>
                    <a:spLocks noChangeAspect="1"/>
                  </p:cNvSpPr>
                  <p:nvPr/>
                </p:nvSpPr>
                <p:spPr>
                  <a:xfrm>
                    <a:off x="7214" y="2488"/>
                    <a:ext cx="2985" cy="1916"/>
                  </a:xfrm>
                  <a:custGeom>
                    <a:avLst/>
                    <a:gdLst/>
                    <a:ahLst/>
                    <a:cxnLst>
                      <a:cxn ang="0">
                        <a:pos x="0" y="63"/>
                      </a:cxn>
                      <a:cxn ang="0">
                        <a:pos x="265" y="64"/>
                      </a:cxn>
                      <a:cxn ang="0">
                        <a:pos x="132" y="170"/>
                      </a:cxn>
                    </a:cxnLst>
                    <a:rect l="l" t="t" r="r" b="b"/>
                    <a:pathLst>
                      <a:path w="33667" h="21600" fill="none">
                        <a:moveTo>
                          <a:pt x="-1" y="8009"/>
                        </a:moveTo>
                        <a:cubicBezTo>
                          <a:pt x="4101" y="2943"/>
                          <a:pt x="10270" y="-1"/>
                          <a:pt x="16789" y="0"/>
                        </a:cubicBezTo>
                        <a:cubicBezTo>
                          <a:pt x="23357" y="0"/>
                          <a:pt x="29568" y="2988"/>
                          <a:pt x="33667" y="8120"/>
                        </a:cubicBezTo>
                      </a:path>
                      <a:path w="33667" h="21600" stroke="0">
                        <a:moveTo>
                          <a:pt x="-1" y="8009"/>
                        </a:moveTo>
                        <a:cubicBezTo>
                          <a:pt x="4101" y="2943"/>
                          <a:pt x="10270" y="-1"/>
                          <a:pt x="16789" y="0"/>
                        </a:cubicBezTo>
                        <a:cubicBezTo>
                          <a:pt x="23357" y="0"/>
                          <a:pt x="29568" y="2988"/>
                          <a:pt x="33667" y="8120"/>
                        </a:cubicBezTo>
                        <a:lnTo>
                          <a:pt x="16789" y="21600"/>
                        </a:lnTo>
                        <a:close/>
                      </a:path>
                    </a:pathLst>
                  </a:custGeom>
                  <a:noFill/>
                  <a:ln w="19050" cap="flat" cmpd="sng">
                    <a:solidFill>
                      <a:srgbClr val="000000"/>
                    </a:solidFill>
                    <a:prstDash val="solid"/>
                    <a:round/>
                    <a:headEnd type="none" w="med" len="med"/>
                    <a:tailEnd type="none" w="med" len="med"/>
                  </a:ln>
                </p:spPr>
                <p:txBody>
                  <a:bodyPr/>
                  <a:p>
                    <a:endParaRPr lang="zh-CN" altLang="en-US"/>
                  </a:p>
                </p:txBody>
              </p:sp>
            </p:grpSp>
            <p:sp>
              <p:nvSpPr>
                <p:cNvPr id="10645" name="Rectangle 406"/>
                <p:cNvSpPr/>
                <p:nvPr/>
              </p:nvSpPr>
              <p:spPr>
                <a:xfrm>
                  <a:off x="6737" y="4150"/>
                  <a:ext cx="1734" cy="68"/>
                </a:xfrm>
                <a:prstGeom prst="rect">
                  <a:avLst/>
                </a:prstGeom>
                <a:gradFill rotWithShape="0">
                  <a:gsLst>
                    <a:gs pos="0">
                      <a:srgbClr val="454545"/>
                    </a:gs>
                    <a:gs pos="50000">
                      <a:srgbClr val="969696"/>
                    </a:gs>
                    <a:gs pos="100000">
                      <a:srgbClr val="454545"/>
                    </a:gs>
                  </a:gsLst>
                  <a:lin ang="5400000" scaled="1"/>
                </a:gra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646" name="Freeform 407"/>
                <p:cNvSpPr/>
                <p:nvPr/>
              </p:nvSpPr>
              <p:spPr>
                <a:xfrm>
                  <a:off x="6675" y="4218"/>
                  <a:ext cx="1845" cy="1079"/>
                </a:xfrm>
                <a:custGeom>
                  <a:avLst/>
                  <a:gdLst/>
                  <a:ahLst/>
                  <a:cxnLst>
                    <a:cxn ang="0">
                      <a:pos x="315" y="1077"/>
                    </a:cxn>
                    <a:cxn ang="0">
                      <a:pos x="0" y="1079"/>
                    </a:cxn>
                    <a:cxn ang="0">
                      <a:pos x="0" y="0"/>
                    </a:cxn>
                    <a:cxn ang="0">
                      <a:pos x="1844" y="0"/>
                    </a:cxn>
                    <a:cxn ang="0">
                      <a:pos x="1845" y="1062"/>
                    </a:cxn>
                    <a:cxn ang="0">
                      <a:pos x="1590" y="1062"/>
                    </a:cxn>
                  </a:cxnLst>
                  <a:rect l="l" t="t" r="r" b="b"/>
                  <a:pathLst>
                    <a:path w="1845" h="1079">
                      <a:moveTo>
                        <a:pt x="315" y="1077"/>
                      </a:moveTo>
                      <a:lnTo>
                        <a:pt x="0" y="1079"/>
                      </a:lnTo>
                      <a:lnTo>
                        <a:pt x="0" y="0"/>
                      </a:lnTo>
                      <a:lnTo>
                        <a:pt x="1844" y="0"/>
                      </a:lnTo>
                      <a:lnTo>
                        <a:pt x="1845" y="1062"/>
                      </a:lnTo>
                      <a:lnTo>
                        <a:pt x="1590" y="1062"/>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647" name="Arc 408"/>
                <p:cNvSpPr/>
                <p:nvPr/>
              </p:nvSpPr>
              <p:spPr>
                <a:xfrm rot="-2700000">
                  <a:off x="7170" y="4812"/>
                  <a:ext cx="943" cy="943"/>
                </a:xfrm>
                <a:custGeom>
                  <a:avLst/>
                  <a:gdLst/>
                  <a:ahLst/>
                  <a:cxnLst>
                    <a:cxn ang="0">
                      <a:pos x="0" y="0"/>
                    </a:cxn>
                    <a:cxn ang="0">
                      <a:pos x="41" y="41"/>
                    </a:cxn>
                    <a:cxn ang="0">
                      <a:pos x="0" y="41"/>
                    </a:cxn>
                  </a:cxnLst>
                  <a:rect l="l" t="t"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0648" name="Line 409"/>
              <p:cNvSpPr/>
              <p:nvPr/>
            </p:nvSpPr>
            <p:spPr>
              <a:xfrm flipH="1" flipV="1">
                <a:off x="5334" y="2479"/>
                <a:ext cx="0" cy="1513"/>
              </a:xfrm>
              <a:prstGeom prst="line">
                <a:avLst/>
              </a:prstGeom>
              <a:ln w="9525" cap="flat" cmpd="sng">
                <a:solidFill>
                  <a:srgbClr val="000000"/>
                </a:solidFill>
                <a:prstDash val="solid"/>
                <a:round/>
                <a:headEnd type="none" w="med" len="med"/>
                <a:tailEnd type="triangle" w="sm" len="lg"/>
              </a:ln>
            </p:spPr>
            <p:txBody>
              <a:bodyPr/>
              <a:p/>
            </p:txBody>
          </p:sp>
        </p:grpSp>
        <p:grpSp>
          <p:nvGrpSpPr>
            <p:cNvPr id="10649" name="xjhdx9"/>
            <p:cNvGrpSpPr>
              <a:grpSpLocks noChangeAspect="1"/>
            </p:cNvGrpSpPr>
            <p:nvPr/>
          </p:nvGrpSpPr>
          <p:grpSpPr>
            <a:xfrm rot="-5419991">
              <a:off x="6553" y="3208"/>
              <a:ext cx="886" cy="1151"/>
              <a:chOff x="7753" y="660"/>
              <a:chExt cx="1774" cy="2304"/>
            </a:xfrm>
          </p:grpSpPr>
          <p:sp>
            <p:nvSpPr>
              <p:cNvPr id="10650" name="Freeform 411"/>
              <p:cNvSpPr>
                <a:spLocks noChangeAspect="1"/>
              </p:cNvSpPr>
              <p:nvPr/>
            </p:nvSpPr>
            <p:spPr>
              <a:xfrm flipH="1">
                <a:off x="7753"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solidFill>
              <a:ln w="9525"/>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p>
                <a:endParaRPr lang="zh-CN" altLang="en-US"/>
              </a:p>
            </p:txBody>
          </p:sp>
          <p:sp>
            <p:nvSpPr>
              <p:cNvPr id="10651" name="Freeform 412"/>
              <p:cNvSpPr>
                <a:spLocks noChangeAspect="1"/>
              </p:cNvSpPr>
              <p:nvPr/>
            </p:nvSpPr>
            <p:spPr>
              <a:xfrm>
                <a:off x="8640"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solidFill>
              <a:ln w="9525"/>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p>
                <a:endParaRPr lang="zh-CN" altLang="en-US"/>
              </a:p>
            </p:txBody>
          </p:sp>
        </p:grpSp>
        <p:grpSp>
          <p:nvGrpSpPr>
            <p:cNvPr id="10652" name="Group 413"/>
            <p:cNvGrpSpPr/>
            <p:nvPr/>
          </p:nvGrpSpPr>
          <p:grpSpPr>
            <a:xfrm>
              <a:off x="6870" y="3447"/>
              <a:ext cx="2550" cy="1069"/>
              <a:chOff x="6870" y="3450"/>
              <a:chExt cx="2550" cy="1069"/>
            </a:xfrm>
          </p:grpSpPr>
          <p:sp>
            <p:nvSpPr>
              <p:cNvPr id="10653" name="Line 414"/>
              <p:cNvSpPr/>
              <p:nvPr/>
            </p:nvSpPr>
            <p:spPr>
              <a:xfrm flipH="1">
                <a:off x="6870" y="3450"/>
                <a:ext cx="990" cy="945"/>
              </a:xfrm>
              <a:prstGeom prst="line">
                <a:avLst/>
              </a:prstGeom>
              <a:ln w="50800" cap="flat" cmpd="sng">
                <a:solidFill>
                  <a:srgbClr val="99CC00"/>
                </a:solidFill>
                <a:prstDash val="solid"/>
                <a:round/>
                <a:headEnd type="none" w="med" len="med"/>
                <a:tailEnd type="none" w="med" len="med"/>
              </a:ln>
            </p:spPr>
            <p:txBody>
              <a:bodyPr/>
              <a:p/>
            </p:txBody>
          </p:sp>
          <p:sp>
            <p:nvSpPr>
              <p:cNvPr id="10654" name="Freeform 415"/>
              <p:cNvSpPr/>
              <p:nvPr/>
            </p:nvSpPr>
            <p:spPr>
              <a:xfrm>
                <a:off x="6900" y="3960"/>
                <a:ext cx="2520" cy="559"/>
              </a:xfrm>
              <a:custGeom>
                <a:avLst/>
                <a:gdLst/>
                <a:ahLst/>
                <a:cxnLst>
                  <a:cxn ang="0">
                    <a:pos x="0" y="405"/>
                  </a:cxn>
                  <a:cxn ang="0">
                    <a:pos x="525" y="495"/>
                  </a:cxn>
                  <a:cxn ang="0">
                    <a:pos x="1065" y="495"/>
                  </a:cxn>
                  <a:cxn ang="0">
                    <a:pos x="1275" y="435"/>
                  </a:cxn>
                  <a:cxn ang="0">
                    <a:pos x="1500" y="390"/>
                  </a:cxn>
                  <a:cxn ang="0">
                    <a:pos x="1605" y="360"/>
                  </a:cxn>
                  <a:cxn ang="0">
                    <a:pos x="2010" y="285"/>
                  </a:cxn>
                  <a:cxn ang="0">
                    <a:pos x="2175" y="240"/>
                  </a:cxn>
                  <a:cxn ang="0">
                    <a:pos x="2385" y="165"/>
                  </a:cxn>
                  <a:cxn ang="0">
                    <a:pos x="2475" y="105"/>
                  </a:cxn>
                  <a:cxn ang="0">
                    <a:pos x="2520" y="0"/>
                  </a:cxn>
                </a:cxnLst>
                <a:rect l="l" t="t" r="r" b="b"/>
                <a:pathLst>
                  <a:path w="2520" h="559">
                    <a:moveTo>
                      <a:pt x="0" y="405"/>
                    </a:moveTo>
                    <a:cubicBezTo>
                      <a:pt x="154" y="559"/>
                      <a:pt x="234" y="485"/>
                      <a:pt x="525" y="495"/>
                    </a:cubicBezTo>
                    <a:cubicBezTo>
                      <a:pt x="771" y="522"/>
                      <a:pt x="685" y="520"/>
                      <a:pt x="1065" y="495"/>
                    </a:cubicBezTo>
                    <a:cubicBezTo>
                      <a:pt x="1133" y="491"/>
                      <a:pt x="1210" y="454"/>
                      <a:pt x="1275" y="435"/>
                    </a:cubicBezTo>
                    <a:cubicBezTo>
                      <a:pt x="1349" y="414"/>
                      <a:pt x="1426" y="409"/>
                      <a:pt x="1500" y="390"/>
                    </a:cubicBezTo>
                    <a:cubicBezTo>
                      <a:pt x="1557" y="376"/>
                      <a:pt x="1540" y="369"/>
                      <a:pt x="1605" y="360"/>
                    </a:cubicBezTo>
                    <a:cubicBezTo>
                      <a:pt x="1745" y="340"/>
                      <a:pt x="1875" y="330"/>
                      <a:pt x="2010" y="285"/>
                    </a:cubicBezTo>
                    <a:cubicBezTo>
                      <a:pt x="2064" y="267"/>
                      <a:pt x="2175" y="240"/>
                      <a:pt x="2175" y="240"/>
                    </a:cubicBezTo>
                    <a:cubicBezTo>
                      <a:pt x="2249" y="191"/>
                      <a:pt x="2319" y="209"/>
                      <a:pt x="2385" y="165"/>
                    </a:cubicBezTo>
                    <a:cubicBezTo>
                      <a:pt x="2415" y="145"/>
                      <a:pt x="2475" y="105"/>
                      <a:pt x="2475" y="105"/>
                    </a:cubicBezTo>
                    <a:cubicBezTo>
                      <a:pt x="2507" y="8"/>
                      <a:pt x="2483" y="37"/>
                      <a:pt x="2520" y="0"/>
                    </a:cubicBezTo>
                  </a:path>
                </a:pathLst>
              </a:custGeom>
              <a:noFill/>
              <a:ln w="50800" cap="flat" cmpd="sng">
                <a:solidFill>
                  <a:srgbClr val="99CC00"/>
                </a:solidFill>
                <a:prstDash val="solid"/>
                <a:round/>
                <a:headEnd type="none" w="med" len="med"/>
                <a:tailEnd type="none" w="med" len="med"/>
              </a:ln>
            </p:spPr>
            <p:txBody>
              <a:bodyPr/>
              <a:p>
                <a:endParaRPr lang="zh-CN" altLang="en-US"/>
              </a:p>
            </p:txBody>
          </p:sp>
          <p:sp>
            <p:nvSpPr>
              <p:cNvPr id="10655" name="Freeform 416"/>
              <p:cNvSpPr/>
              <p:nvPr/>
            </p:nvSpPr>
            <p:spPr>
              <a:xfrm>
                <a:off x="7845" y="3465"/>
                <a:ext cx="1192" cy="521"/>
              </a:xfrm>
              <a:custGeom>
                <a:avLst/>
                <a:gdLst/>
                <a:ahLst/>
                <a:cxnLst>
                  <a:cxn ang="0">
                    <a:pos x="0" y="0"/>
                  </a:cxn>
                  <a:cxn ang="0">
                    <a:pos x="780" y="90"/>
                  </a:cxn>
                  <a:cxn ang="0">
                    <a:pos x="825" y="120"/>
                  </a:cxn>
                  <a:cxn ang="0">
                    <a:pos x="915" y="150"/>
                  </a:cxn>
                  <a:cxn ang="0">
                    <a:pos x="1095" y="315"/>
                  </a:cxn>
                  <a:cxn ang="0">
                    <a:pos x="1110" y="360"/>
                  </a:cxn>
                  <a:cxn ang="0">
                    <a:pos x="1140" y="405"/>
                  </a:cxn>
                  <a:cxn ang="0">
                    <a:pos x="1185" y="510"/>
                  </a:cxn>
                </a:cxnLst>
                <a:rect l="l" t="t" r="r" b="b"/>
                <a:pathLst>
                  <a:path w="1192" h="521">
                    <a:moveTo>
                      <a:pt x="0" y="0"/>
                    </a:moveTo>
                    <a:cubicBezTo>
                      <a:pt x="258" y="22"/>
                      <a:pt x="528" y="27"/>
                      <a:pt x="780" y="90"/>
                    </a:cubicBezTo>
                    <a:cubicBezTo>
                      <a:pt x="795" y="100"/>
                      <a:pt x="809" y="113"/>
                      <a:pt x="825" y="120"/>
                    </a:cubicBezTo>
                    <a:cubicBezTo>
                      <a:pt x="854" y="133"/>
                      <a:pt x="889" y="132"/>
                      <a:pt x="915" y="150"/>
                    </a:cubicBezTo>
                    <a:cubicBezTo>
                      <a:pt x="984" y="196"/>
                      <a:pt x="1037" y="257"/>
                      <a:pt x="1095" y="315"/>
                    </a:cubicBezTo>
                    <a:cubicBezTo>
                      <a:pt x="1106" y="326"/>
                      <a:pt x="1103" y="346"/>
                      <a:pt x="1110" y="360"/>
                    </a:cubicBezTo>
                    <a:cubicBezTo>
                      <a:pt x="1118" y="376"/>
                      <a:pt x="1133" y="389"/>
                      <a:pt x="1140" y="405"/>
                    </a:cubicBezTo>
                    <a:cubicBezTo>
                      <a:pt x="1192" y="521"/>
                      <a:pt x="1143" y="468"/>
                      <a:pt x="1185" y="510"/>
                    </a:cubicBezTo>
                  </a:path>
                </a:pathLst>
              </a:custGeom>
              <a:noFill/>
              <a:ln w="50800" cap="flat" cmpd="sng">
                <a:solidFill>
                  <a:srgbClr val="99CC00"/>
                </a:solidFill>
                <a:prstDash val="solid"/>
                <a:round/>
                <a:headEnd type="none" w="med" len="med"/>
                <a:tailEnd type="none" w="med" len="med"/>
              </a:ln>
            </p:spPr>
            <p:txBody>
              <a:bodyPr/>
              <a:p>
                <a:endParaRPr lang="zh-CN" altLang="en-US"/>
              </a:p>
            </p:txBody>
          </p:sp>
        </p:grpSp>
      </p:grpSp>
      <p:grpSp>
        <p:nvGrpSpPr>
          <p:cNvPr id="15560" name="Group 269"/>
          <p:cNvGrpSpPr/>
          <p:nvPr/>
        </p:nvGrpSpPr>
        <p:grpSpPr>
          <a:xfrm>
            <a:off x="3201670" y="5120958"/>
            <a:ext cx="1589088" cy="685800"/>
            <a:chOff x="6422" y="2865"/>
            <a:chExt cx="3224" cy="1651"/>
          </a:xfrm>
        </p:grpSpPr>
        <p:grpSp>
          <p:nvGrpSpPr>
            <p:cNvPr id="10509" name="xjhsy14"/>
            <p:cNvGrpSpPr/>
            <p:nvPr/>
          </p:nvGrpSpPr>
          <p:grpSpPr>
            <a:xfrm>
              <a:off x="8730" y="2865"/>
              <a:ext cx="916" cy="1257"/>
              <a:chOff x="4340" y="2111"/>
              <a:chExt cx="1980" cy="2652"/>
            </a:xfrm>
          </p:grpSpPr>
          <p:grpSp>
            <p:nvGrpSpPr>
              <p:cNvPr id="10510" name="Group 271"/>
              <p:cNvGrpSpPr/>
              <p:nvPr/>
            </p:nvGrpSpPr>
            <p:grpSpPr>
              <a:xfrm>
                <a:off x="4340" y="2111"/>
                <a:ext cx="1980" cy="2652"/>
                <a:chOff x="4340" y="2111"/>
                <a:chExt cx="1980" cy="2652"/>
              </a:xfrm>
            </p:grpSpPr>
            <p:sp>
              <p:nvSpPr>
                <p:cNvPr id="10511" name="Rectangle 272"/>
                <p:cNvSpPr/>
                <p:nvPr/>
              </p:nvSpPr>
              <p:spPr>
                <a:xfrm>
                  <a:off x="4340" y="2111"/>
                  <a:ext cx="1980" cy="265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nvGrpSpPr>
                <p:cNvPr id="10512" name="Group 273"/>
                <p:cNvGrpSpPr>
                  <a:grpSpLocks noChangeAspect="1"/>
                </p:cNvGrpSpPr>
                <p:nvPr/>
              </p:nvGrpSpPr>
              <p:grpSpPr>
                <a:xfrm>
                  <a:off x="4960" y="3301"/>
                  <a:ext cx="754" cy="791"/>
                  <a:chOff x="4842" y="3780"/>
                  <a:chExt cx="1560" cy="1636"/>
                </a:xfrm>
              </p:grpSpPr>
              <p:grpSp>
                <p:nvGrpSpPr>
                  <p:cNvPr id="10513" name="Group 274"/>
                  <p:cNvGrpSpPr>
                    <a:grpSpLocks noChangeAspect="1"/>
                  </p:cNvGrpSpPr>
                  <p:nvPr/>
                </p:nvGrpSpPr>
                <p:grpSpPr>
                  <a:xfrm>
                    <a:off x="5058" y="4861"/>
                    <a:ext cx="1134" cy="555"/>
                    <a:chOff x="3477" y="1284"/>
                    <a:chExt cx="3452" cy="1684"/>
                  </a:xfrm>
                </p:grpSpPr>
                <p:sp>
                  <p:nvSpPr>
                    <p:cNvPr id="10514" name="Freeform 275"/>
                    <p:cNvSpPr>
                      <a:spLocks noChangeAspect="1"/>
                    </p:cNvSpPr>
                    <p:nvPr/>
                  </p:nvSpPr>
                  <p:spPr>
                    <a:xfrm>
                      <a:off x="3477"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EF682B"/>
                    </a:solidFill>
                    <a:ln w="9525" cap="flat" cmpd="sng">
                      <a:solidFill>
                        <a:srgbClr val="FF0000"/>
                      </a:solidFill>
                      <a:prstDash val="solid"/>
                      <a:round/>
                      <a:headEnd type="none" w="med" len="med"/>
                      <a:tailEnd type="none" w="med" len="med"/>
                    </a:ln>
                  </p:spPr>
                  <p:txBody>
                    <a:bodyPr/>
                    <a:p>
                      <a:endParaRPr lang="zh-CN" altLang="en-US"/>
                    </a:p>
                  </p:txBody>
                </p:sp>
                <p:sp>
                  <p:nvSpPr>
                    <p:cNvPr id="10515" name="Freeform 276"/>
                    <p:cNvSpPr>
                      <a:spLocks noChangeAspect="1"/>
                    </p:cNvSpPr>
                    <p:nvPr/>
                  </p:nvSpPr>
                  <p:spPr>
                    <a:xfrm flipH="1">
                      <a:off x="5712"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0000FF"/>
                    </a:solidFill>
                    <a:ln w="9525" cap="flat" cmpd="sng">
                      <a:solidFill>
                        <a:srgbClr val="0000FF"/>
                      </a:solidFill>
                      <a:prstDash val="solid"/>
                      <a:round/>
                      <a:headEnd type="none" w="med" len="med"/>
                      <a:tailEnd type="none" w="med" len="med"/>
                    </a:ln>
                  </p:spPr>
                  <p:txBody>
                    <a:bodyPr/>
                    <a:p>
                      <a:endParaRPr lang="zh-CN" altLang="en-US"/>
                    </a:p>
                  </p:txBody>
                </p:sp>
              </p:grpSp>
              <p:grpSp>
                <p:nvGrpSpPr>
                  <p:cNvPr id="10516" name="Group 277"/>
                  <p:cNvGrpSpPr>
                    <a:grpSpLocks noChangeAspect="1"/>
                  </p:cNvGrpSpPr>
                  <p:nvPr/>
                </p:nvGrpSpPr>
                <p:grpSpPr>
                  <a:xfrm flipV="1">
                    <a:off x="4842" y="4537"/>
                    <a:ext cx="1560" cy="879"/>
                    <a:chOff x="4680" y="1815"/>
                    <a:chExt cx="1560" cy="1365"/>
                  </a:xfrm>
                </p:grpSpPr>
                <p:grpSp>
                  <p:nvGrpSpPr>
                    <p:cNvPr id="10517" name="Group 278"/>
                    <p:cNvGrpSpPr>
                      <a:grpSpLocks noChangeAspect="1"/>
                    </p:cNvGrpSpPr>
                    <p:nvPr/>
                  </p:nvGrpSpPr>
                  <p:grpSpPr>
                    <a:xfrm>
                      <a:off x="4680" y="1815"/>
                      <a:ext cx="210" cy="1365"/>
                      <a:chOff x="4695" y="1755"/>
                      <a:chExt cx="210" cy="2040"/>
                    </a:xfrm>
                  </p:grpSpPr>
                  <p:sp>
                    <p:nvSpPr>
                      <p:cNvPr id="10518" name="Line 279"/>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10519" name="Line 280"/>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nvGrpSpPr>
                    <p:cNvPr id="10520" name="Group 281"/>
                    <p:cNvGrpSpPr>
                      <a:grpSpLocks noChangeAspect="1"/>
                    </p:cNvGrpSpPr>
                    <p:nvPr/>
                  </p:nvGrpSpPr>
                  <p:grpSpPr>
                    <a:xfrm>
                      <a:off x="6030" y="1815"/>
                      <a:ext cx="210" cy="1365"/>
                      <a:chOff x="4695" y="1755"/>
                      <a:chExt cx="210" cy="2040"/>
                    </a:xfrm>
                  </p:grpSpPr>
                  <p:sp>
                    <p:nvSpPr>
                      <p:cNvPr id="10521" name="Line 282"/>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10522" name="Line 283"/>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grpSp>
                <p:nvGrpSpPr>
                  <p:cNvPr id="10523" name="Group 284"/>
                  <p:cNvGrpSpPr>
                    <a:grpSpLocks noChangeAspect="1"/>
                  </p:cNvGrpSpPr>
                  <p:nvPr/>
                </p:nvGrpSpPr>
                <p:grpSpPr>
                  <a:xfrm flipV="1">
                    <a:off x="4844" y="3780"/>
                    <a:ext cx="1553" cy="777"/>
                    <a:chOff x="4682" y="3149"/>
                    <a:chExt cx="1553" cy="777"/>
                  </a:xfrm>
                </p:grpSpPr>
                <p:sp>
                  <p:nvSpPr>
                    <p:cNvPr id="10524" name="Arc 285" descr="浅色上对角线"/>
                    <p:cNvSpPr>
                      <a:spLocks noChangeAspect="1"/>
                    </p:cNvSpPr>
                    <p:nvPr/>
                  </p:nvSpPr>
                  <p:spPr>
                    <a:xfrm rot="5400000" flipV="1">
                      <a:off x="5069" y="2760"/>
                      <a:ext cx="777" cy="1553"/>
                    </a:xfrm>
                    <a:custGeom>
                      <a:avLst/>
                      <a:gdLst/>
                      <a:ahLst/>
                      <a:cxnLst>
                        <a:cxn ang="0">
                          <a:pos x="1" y="0"/>
                        </a:cxn>
                        <a:cxn ang="0">
                          <a:pos x="0" y="56"/>
                        </a:cxn>
                        <a:cxn ang="0">
                          <a:pos x="1" y="28"/>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525" name="Arc 286"/>
                    <p:cNvSpPr>
                      <a:spLocks noChangeAspect="1"/>
                    </p:cNvSpPr>
                    <p:nvPr/>
                  </p:nvSpPr>
                  <p:spPr>
                    <a:xfrm rot="5400000" flipV="1">
                      <a:off x="5176" y="2866"/>
                      <a:ext cx="567" cy="1134"/>
                    </a:xfrm>
                    <a:custGeom>
                      <a:avLst/>
                      <a:gdLst/>
                      <a:ahLst/>
                      <a:cxnLst>
                        <a:cxn ang="0">
                          <a:pos x="0" y="0"/>
                        </a:cxn>
                        <a:cxn ang="0">
                          <a:pos x="0" y="30"/>
                        </a:cxn>
                        <a:cxn ang="0">
                          <a:pos x="0" y="15"/>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0526" name="Oval 287"/>
                  <p:cNvSpPr>
                    <a:spLocks noChangeAspect="1"/>
                  </p:cNvSpPr>
                  <p:nvPr/>
                </p:nvSpPr>
                <p:spPr>
                  <a:xfrm>
                    <a:off x="5398" y="4928"/>
                    <a:ext cx="425" cy="425"/>
                  </a:xfrm>
                  <a:prstGeom prst="ellipse">
                    <a:avLst/>
                  </a:prstGeom>
                  <a:solidFill>
                    <a:srgbClr val="C0C0C0"/>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527" name="Rectangle 288"/>
                  <p:cNvSpPr>
                    <a:spLocks noChangeAspect="1"/>
                  </p:cNvSpPr>
                  <p:nvPr/>
                </p:nvSpPr>
                <p:spPr>
                  <a:xfrm>
                    <a:off x="5358" y="5084"/>
                    <a:ext cx="498" cy="126"/>
                  </a:xfrm>
                  <a:prstGeom prst="rect">
                    <a:avLst/>
                  </a:prstGeom>
                  <a:solidFill>
                    <a:srgbClr val="808080"/>
                  </a:soli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sp>
            <p:nvSpPr>
              <p:cNvPr id="10528" name="Line 289"/>
              <p:cNvSpPr/>
              <p:nvPr/>
            </p:nvSpPr>
            <p:spPr>
              <a:xfrm>
                <a:off x="4940" y="4099"/>
                <a:ext cx="768" cy="0"/>
              </a:xfrm>
              <a:prstGeom prst="line">
                <a:avLst/>
              </a:prstGeom>
              <a:ln w="9525" cap="flat" cmpd="sng">
                <a:solidFill>
                  <a:srgbClr val="000000"/>
                </a:solidFill>
                <a:prstDash val="solid"/>
                <a:round/>
                <a:headEnd type="none" w="med" len="med"/>
                <a:tailEnd type="none" w="med" len="med"/>
              </a:ln>
            </p:spPr>
            <p:txBody>
              <a:bodyPr/>
              <a:p/>
            </p:txBody>
          </p:sp>
          <p:grpSp>
            <p:nvGrpSpPr>
              <p:cNvPr id="10529" name="Group 290"/>
              <p:cNvGrpSpPr/>
              <p:nvPr/>
            </p:nvGrpSpPr>
            <p:grpSpPr>
              <a:xfrm>
                <a:off x="4440" y="4121"/>
                <a:ext cx="1782" cy="562"/>
                <a:chOff x="7560" y="4466"/>
                <a:chExt cx="1782" cy="562"/>
              </a:xfrm>
            </p:grpSpPr>
            <p:sp>
              <p:nvSpPr>
                <p:cNvPr id="10530" name="Text Box 291"/>
                <p:cNvSpPr txBox="1"/>
                <p:nvPr/>
              </p:nvSpPr>
              <p:spPr>
                <a:xfrm>
                  <a:off x="8340" y="4639"/>
                  <a:ext cx="289" cy="29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G</a:t>
                  </a:r>
                  <a:endParaRPr lang="en-US" altLang="zh-CN" sz="2000">
                    <a:latin typeface="Times New Roman" panose="02020603050405020304" pitchFamily="18" charset="0"/>
                    <a:ea typeface="宋体" panose="02010600030101010101" pitchFamily="2" charset="-122"/>
                  </a:endParaRPr>
                </a:p>
              </p:txBody>
            </p:sp>
            <p:grpSp>
              <p:nvGrpSpPr>
                <p:cNvPr id="10531" name="Group 292"/>
                <p:cNvGrpSpPr/>
                <p:nvPr/>
              </p:nvGrpSpPr>
              <p:grpSpPr>
                <a:xfrm>
                  <a:off x="7560" y="4466"/>
                  <a:ext cx="1782" cy="562"/>
                  <a:chOff x="7380" y="4466"/>
                  <a:chExt cx="1782" cy="562"/>
                </a:xfrm>
              </p:grpSpPr>
              <p:sp>
                <p:nvSpPr>
                  <p:cNvPr id="10532" name="Text Box 293"/>
                  <p:cNvSpPr txBox="1"/>
                  <p:nvPr/>
                </p:nvSpPr>
                <p:spPr>
                  <a:xfrm>
                    <a:off x="8935" y="45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_</a:t>
                    </a:r>
                    <a:endParaRPr lang="en-US" altLang="zh-CN" sz="2000">
                      <a:latin typeface="Times New Roman" panose="02020603050405020304" pitchFamily="18" charset="0"/>
                      <a:ea typeface="宋体" panose="02010600030101010101" pitchFamily="2" charset="-122"/>
                    </a:endParaRPr>
                  </a:p>
                </p:txBody>
              </p:sp>
              <p:sp>
                <p:nvSpPr>
                  <p:cNvPr id="10533" name="Text Box 294"/>
                  <p:cNvSpPr txBox="1"/>
                  <p:nvPr/>
                </p:nvSpPr>
                <p:spPr>
                  <a:xfrm>
                    <a:off x="7541" y="46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a:t>
                    </a:r>
                    <a:endParaRPr lang="en-US" altLang="zh-CN" sz="2000">
                      <a:latin typeface="Times New Roman" panose="02020603050405020304" pitchFamily="18" charset="0"/>
                      <a:ea typeface="宋体" panose="02010600030101010101" pitchFamily="2" charset="-122"/>
                    </a:endParaRPr>
                  </a:p>
                </p:txBody>
              </p:sp>
              <p:sp>
                <p:nvSpPr>
                  <p:cNvPr id="10534" name="Rectangle 295"/>
                  <p:cNvSpPr/>
                  <p:nvPr/>
                </p:nvSpPr>
                <p:spPr>
                  <a:xfrm>
                    <a:off x="7380" y="4466"/>
                    <a:ext cx="1782" cy="56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535" name="Oval 296"/>
                  <p:cNvSpPr/>
                  <p:nvPr/>
                </p:nvSpPr>
                <p:spPr>
                  <a:xfrm>
                    <a:off x="7740" y="4696"/>
                    <a:ext cx="175" cy="175"/>
                  </a:xfrm>
                  <a:prstGeom prst="ellipse">
                    <a:avLst/>
                  </a:prstGeom>
                  <a:solidFill>
                    <a:srgbClr val="FF6600"/>
                  </a:solidFill>
                  <a:ln w="9525" cap="flat" cmpd="sng">
                    <a:solidFill>
                      <a:srgbClr val="FF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536" name="Oval 297"/>
                  <p:cNvSpPr/>
                  <p:nvPr/>
                </p:nvSpPr>
                <p:spPr>
                  <a:xfrm>
                    <a:off x="8640" y="4696"/>
                    <a:ext cx="175" cy="175"/>
                  </a:xfrm>
                  <a:prstGeom prst="ellipse">
                    <a:avLst/>
                  </a:prstGeom>
                  <a:solidFill>
                    <a:srgbClr val="333333"/>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grpSp>
            <p:nvGrpSpPr>
              <p:cNvPr id="10537" name="Group 298"/>
              <p:cNvGrpSpPr/>
              <p:nvPr/>
            </p:nvGrpSpPr>
            <p:grpSpPr>
              <a:xfrm>
                <a:off x="4396" y="2111"/>
                <a:ext cx="1866" cy="1605"/>
                <a:chOff x="6675" y="4150"/>
                <a:chExt cx="1866" cy="1605"/>
              </a:xfrm>
            </p:grpSpPr>
            <p:grpSp>
              <p:nvGrpSpPr>
                <p:cNvPr id="10538" name="Group 299"/>
                <p:cNvGrpSpPr>
                  <a:grpSpLocks noChangeAspect="1"/>
                </p:cNvGrpSpPr>
                <p:nvPr/>
              </p:nvGrpSpPr>
              <p:grpSpPr>
                <a:xfrm>
                  <a:off x="6697" y="4409"/>
                  <a:ext cx="1844" cy="1100"/>
                  <a:chOff x="6927" y="2167"/>
                  <a:chExt cx="3550" cy="2237"/>
                </a:xfrm>
              </p:grpSpPr>
              <p:sp>
                <p:nvSpPr>
                  <p:cNvPr id="10539" name="Line 300"/>
                  <p:cNvSpPr>
                    <a:spLocks noChangeAspect="1"/>
                  </p:cNvSpPr>
                  <p:nvPr/>
                </p:nvSpPr>
                <p:spPr>
                  <a:xfrm>
                    <a:off x="6927"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10540" name="Line 301"/>
                  <p:cNvSpPr>
                    <a:spLocks noChangeAspect="1"/>
                  </p:cNvSpPr>
                  <p:nvPr/>
                </p:nvSpPr>
                <p:spPr>
                  <a:xfrm>
                    <a:off x="7140"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10541" name="Line 302"/>
                  <p:cNvSpPr>
                    <a:spLocks noChangeAspect="1"/>
                  </p:cNvSpPr>
                  <p:nvPr/>
                </p:nvSpPr>
                <p:spPr>
                  <a:xfrm>
                    <a:off x="7226"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10542" name="Line 303"/>
                  <p:cNvSpPr>
                    <a:spLocks noChangeAspect="1"/>
                  </p:cNvSpPr>
                  <p:nvPr/>
                </p:nvSpPr>
                <p:spPr>
                  <a:xfrm>
                    <a:off x="7319"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10543" name="Line 304"/>
                  <p:cNvSpPr>
                    <a:spLocks noChangeAspect="1"/>
                  </p:cNvSpPr>
                  <p:nvPr/>
                </p:nvSpPr>
                <p:spPr>
                  <a:xfrm>
                    <a:off x="7416"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10544" name="Line 305"/>
                  <p:cNvSpPr>
                    <a:spLocks noChangeAspect="1"/>
                  </p:cNvSpPr>
                  <p:nvPr/>
                </p:nvSpPr>
                <p:spPr>
                  <a:xfrm>
                    <a:off x="7422" y="2510"/>
                    <a:ext cx="213" cy="314"/>
                  </a:xfrm>
                  <a:prstGeom prst="line">
                    <a:avLst/>
                  </a:prstGeom>
                  <a:ln w="9525" cap="flat" cmpd="sng">
                    <a:solidFill>
                      <a:srgbClr val="000000"/>
                    </a:solidFill>
                    <a:prstDash val="solid"/>
                    <a:round/>
                    <a:headEnd type="none" w="med" len="med"/>
                    <a:tailEnd type="none" w="med" len="med"/>
                  </a:ln>
                </p:spPr>
                <p:txBody>
                  <a:bodyPr/>
                  <a:p/>
                </p:txBody>
              </p:sp>
              <p:sp>
                <p:nvSpPr>
                  <p:cNvPr id="10545" name="Line 306"/>
                  <p:cNvSpPr>
                    <a:spLocks noChangeAspect="1"/>
                  </p:cNvSpPr>
                  <p:nvPr/>
                </p:nvSpPr>
                <p:spPr>
                  <a:xfrm>
                    <a:off x="7624"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10546" name="Line 307"/>
                  <p:cNvSpPr>
                    <a:spLocks noChangeAspect="1"/>
                  </p:cNvSpPr>
                  <p:nvPr/>
                </p:nvSpPr>
                <p:spPr>
                  <a:xfrm>
                    <a:off x="7733"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10547" name="Line 308"/>
                  <p:cNvSpPr>
                    <a:spLocks noChangeAspect="1"/>
                  </p:cNvSpPr>
                  <p:nvPr/>
                </p:nvSpPr>
                <p:spPr>
                  <a:xfrm>
                    <a:off x="7847"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10548" name="Line 309"/>
                  <p:cNvSpPr>
                    <a:spLocks noChangeAspect="1"/>
                  </p:cNvSpPr>
                  <p:nvPr/>
                </p:nvSpPr>
                <p:spPr>
                  <a:xfrm>
                    <a:off x="7963"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10549" name="Line 310"/>
                  <p:cNvSpPr>
                    <a:spLocks noChangeAspect="1"/>
                  </p:cNvSpPr>
                  <p:nvPr/>
                </p:nvSpPr>
                <p:spPr>
                  <a:xfrm>
                    <a:off x="8033"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10550" name="Line 311"/>
                  <p:cNvSpPr>
                    <a:spLocks noChangeAspect="1"/>
                  </p:cNvSpPr>
                  <p:nvPr/>
                </p:nvSpPr>
                <p:spPr>
                  <a:xfrm>
                    <a:off x="8203"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10551" name="Line 312"/>
                  <p:cNvSpPr>
                    <a:spLocks noChangeAspect="1"/>
                  </p:cNvSpPr>
                  <p:nvPr/>
                </p:nvSpPr>
                <p:spPr>
                  <a:xfrm>
                    <a:off x="8326"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10552" name="Line 313"/>
                  <p:cNvSpPr>
                    <a:spLocks noChangeAspect="1"/>
                  </p:cNvSpPr>
                  <p:nvPr/>
                </p:nvSpPr>
                <p:spPr>
                  <a:xfrm>
                    <a:off x="8451"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10553" name="Line 314"/>
                  <p:cNvSpPr>
                    <a:spLocks noChangeAspect="1"/>
                  </p:cNvSpPr>
                  <p:nvPr/>
                </p:nvSpPr>
                <p:spPr>
                  <a:xfrm>
                    <a:off x="8576"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10554" name="Line 315"/>
                  <p:cNvSpPr>
                    <a:spLocks noChangeAspect="1"/>
                  </p:cNvSpPr>
                  <p:nvPr/>
                </p:nvSpPr>
                <p:spPr>
                  <a:xfrm>
                    <a:off x="8702" y="2167"/>
                    <a:ext cx="1" cy="342"/>
                  </a:xfrm>
                  <a:prstGeom prst="line">
                    <a:avLst/>
                  </a:prstGeom>
                  <a:ln w="9525" cap="flat" cmpd="sng">
                    <a:solidFill>
                      <a:srgbClr val="000000"/>
                    </a:solidFill>
                    <a:prstDash val="solid"/>
                    <a:round/>
                    <a:headEnd type="none" w="med" len="med"/>
                    <a:tailEnd type="none" w="med" len="med"/>
                  </a:ln>
                </p:spPr>
                <p:txBody>
                  <a:bodyPr/>
                  <a:p/>
                </p:txBody>
              </p:sp>
              <p:sp>
                <p:nvSpPr>
                  <p:cNvPr id="10555" name="Line 316"/>
                  <p:cNvSpPr>
                    <a:spLocks noChangeAspect="1"/>
                  </p:cNvSpPr>
                  <p:nvPr/>
                </p:nvSpPr>
                <p:spPr>
                  <a:xfrm flipH="1">
                    <a:off x="8815"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10556" name="Line 317"/>
                  <p:cNvSpPr>
                    <a:spLocks noChangeAspect="1"/>
                  </p:cNvSpPr>
                  <p:nvPr/>
                </p:nvSpPr>
                <p:spPr>
                  <a:xfrm flipH="1">
                    <a:off x="8928"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10557" name="Line 318"/>
                  <p:cNvSpPr>
                    <a:spLocks noChangeAspect="1"/>
                  </p:cNvSpPr>
                  <p:nvPr/>
                </p:nvSpPr>
                <p:spPr>
                  <a:xfrm flipH="1">
                    <a:off x="9040"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10558" name="Line 319"/>
                  <p:cNvSpPr>
                    <a:spLocks noChangeAspect="1"/>
                  </p:cNvSpPr>
                  <p:nvPr/>
                </p:nvSpPr>
                <p:spPr>
                  <a:xfrm flipH="1">
                    <a:off x="9151"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10559" name="Line 320"/>
                  <p:cNvSpPr>
                    <a:spLocks noChangeAspect="1"/>
                  </p:cNvSpPr>
                  <p:nvPr/>
                </p:nvSpPr>
                <p:spPr>
                  <a:xfrm flipH="1">
                    <a:off x="9260"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10560" name="Line 321"/>
                  <p:cNvSpPr>
                    <a:spLocks noChangeAspect="1"/>
                  </p:cNvSpPr>
                  <p:nvPr/>
                </p:nvSpPr>
                <p:spPr>
                  <a:xfrm flipH="1">
                    <a:off x="9367"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10561" name="Line 322"/>
                  <p:cNvSpPr>
                    <a:spLocks noChangeAspect="1"/>
                  </p:cNvSpPr>
                  <p:nvPr/>
                </p:nvSpPr>
                <p:spPr>
                  <a:xfrm flipH="1">
                    <a:off x="9472"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10562" name="Line 323"/>
                  <p:cNvSpPr>
                    <a:spLocks noChangeAspect="1"/>
                  </p:cNvSpPr>
                  <p:nvPr/>
                </p:nvSpPr>
                <p:spPr>
                  <a:xfrm flipH="1">
                    <a:off x="9574"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10563" name="Line 324"/>
                  <p:cNvSpPr>
                    <a:spLocks noChangeAspect="1"/>
                  </p:cNvSpPr>
                  <p:nvPr/>
                </p:nvSpPr>
                <p:spPr>
                  <a:xfrm flipH="1">
                    <a:off x="9673"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10564" name="Line 325"/>
                  <p:cNvSpPr>
                    <a:spLocks noChangeAspect="1"/>
                  </p:cNvSpPr>
                  <p:nvPr/>
                </p:nvSpPr>
                <p:spPr>
                  <a:xfrm flipH="1">
                    <a:off x="9769" y="2530"/>
                    <a:ext cx="213" cy="314"/>
                  </a:xfrm>
                  <a:prstGeom prst="line">
                    <a:avLst/>
                  </a:prstGeom>
                  <a:ln w="9525" cap="flat" cmpd="sng">
                    <a:solidFill>
                      <a:srgbClr val="000000"/>
                    </a:solidFill>
                    <a:prstDash val="solid"/>
                    <a:round/>
                    <a:headEnd type="none" w="med" len="med"/>
                    <a:tailEnd type="none" w="med" len="med"/>
                  </a:ln>
                </p:spPr>
                <p:txBody>
                  <a:bodyPr/>
                  <a:p/>
                </p:txBody>
              </p:sp>
              <p:sp>
                <p:nvSpPr>
                  <p:cNvPr id="10565" name="Line 326"/>
                  <p:cNvSpPr>
                    <a:spLocks noChangeAspect="1"/>
                  </p:cNvSpPr>
                  <p:nvPr/>
                </p:nvSpPr>
                <p:spPr>
                  <a:xfrm flipH="1">
                    <a:off x="9859"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10566" name="Line 327"/>
                  <p:cNvSpPr>
                    <a:spLocks noChangeAspect="1"/>
                  </p:cNvSpPr>
                  <p:nvPr/>
                </p:nvSpPr>
                <p:spPr>
                  <a:xfrm flipH="1">
                    <a:off x="9947"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10567" name="Line 328"/>
                  <p:cNvSpPr>
                    <a:spLocks noChangeAspect="1"/>
                  </p:cNvSpPr>
                  <p:nvPr/>
                </p:nvSpPr>
                <p:spPr>
                  <a:xfrm flipH="1">
                    <a:off x="10030"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10568" name="Line 329"/>
                  <p:cNvSpPr>
                    <a:spLocks noChangeAspect="1"/>
                  </p:cNvSpPr>
                  <p:nvPr/>
                </p:nvSpPr>
                <p:spPr>
                  <a:xfrm flipH="1">
                    <a:off x="10108"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10569" name="Line 330"/>
                  <p:cNvSpPr>
                    <a:spLocks noChangeAspect="1"/>
                  </p:cNvSpPr>
                  <p:nvPr/>
                </p:nvSpPr>
                <p:spPr>
                  <a:xfrm flipH="1">
                    <a:off x="10181"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10570" name="Arc 331"/>
                  <p:cNvSpPr>
                    <a:spLocks noChangeAspect="1"/>
                  </p:cNvSpPr>
                  <p:nvPr/>
                </p:nvSpPr>
                <p:spPr>
                  <a:xfrm>
                    <a:off x="7214" y="2488"/>
                    <a:ext cx="2985" cy="1916"/>
                  </a:xfrm>
                  <a:custGeom>
                    <a:avLst/>
                    <a:gdLst/>
                    <a:ahLst/>
                    <a:cxnLst>
                      <a:cxn ang="0">
                        <a:pos x="0" y="63"/>
                      </a:cxn>
                      <a:cxn ang="0">
                        <a:pos x="265" y="64"/>
                      </a:cxn>
                      <a:cxn ang="0">
                        <a:pos x="132" y="170"/>
                      </a:cxn>
                    </a:cxnLst>
                    <a:rect l="l" t="t" r="r" b="b"/>
                    <a:pathLst>
                      <a:path w="33667" h="21600" fill="none">
                        <a:moveTo>
                          <a:pt x="-1" y="8009"/>
                        </a:moveTo>
                        <a:cubicBezTo>
                          <a:pt x="4101" y="2943"/>
                          <a:pt x="10270" y="-1"/>
                          <a:pt x="16789" y="0"/>
                        </a:cubicBezTo>
                        <a:cubicBezTo>
                          <a:pt x="23357" y="0"/>
                          <a:pt x="29568" y="2988"/>
                          <a:pt x="33667" y="8120"/>
                        </a:cubicBezTo>
                      </a:path>
                      <a:path w="33667" h="21600" stroke="0">
                        <a:moveTo>
                          <a:pt x="-1" y="8009"/>
                        </a:moveTo>
                        <a:cubicBezTo>
                          <a:pt x="4101" y="2943"/>
                          <a:pt x="10270" y="-1"/>
                          <a:pt x="16789" y="0"/>
                        </a:cubicBezTo>
                        <a:cubicBezTo>
                          <a:pt x="23357" y="0"/>
                          <a:pt x="29568" y="2988"/>
                          <a:pt x="33667" y="8120"/>
                        </a:cubicBezTo>
                        <a:lnTo>
                          <a:pt x="16789" y="21600"/>
                        </a:lnTo>
                        <a:close/>
                      </a:path>
                    </a:pathLst>
                  </a:custGeom>
                  <a:noFill/>
                  <a:ln w="19050" cap="flat" cmpd="sng">
                    <a:solidFill>
                      <a:srgbClr val="000000"/>
                    </a:solidFill>
                    <a:prstDash val="solid"/>
                    <a:round/>
                    <a:headEnd type="none" w="med" len="med"/>
                    <a:tailEnd type="none" w="med" len="med"/>
                  </a:ln>
                </p:spPr>
                <p:txBody>
                  <a:bodyPr/>
                  <a:p>
                    <a:endParaRPr lang="zh-CN" altLang="en-US"/>
                  </a:p>
                </p:txBody>
              </p:sp>
            </p:grpSp>
            <p:sp>
              <p:nvSpPr>
                <p:cNvPr id="10571" name="Rectangle 332"/>
                <p:cNvSpPr/>
                <p:nvPr/>
              </p:nvSpPr>
              <p:spPr>
                <a:xfrm>
                  <a:off x="6737" y="4150"/>
                  <a:ext cx="1734" cy="68"/>
                </a:xfrm>
                <a:prstGeom prst="rect">
                  <a:avLst/>
                </a:prstGeom>
                <a:gradFill rotWithShape="0">
                  <a:gsLst>
                    <a:gs pos="0">
                      <a:srgbClr val="454545"/>
                    </a:gs>
                    <a:gs pos="50000">
                      <a:srgbClr val="969696"/>
                    </a:gs>
                    <a:gs pos="100000">
                      <a:srgbClr val="454545"/>
                    </a:gs>
                  </a:gsLst>
                  <a:lin ang="5400000" scaled="1"/>
                </a:gra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572" name="Freeform 333"/>
                <p:cNvSpPr/>
                <p:nvPr/>
              </p:nvSpPr>
              <p:spPr>
                <a:xfrm>
                  <a:off x="6675" y="4218"/>
                  <a:ext cx="1845" cy="1079"/>
                </a:xfrm>
                <a:custGeom>
                  <a:avLst/>
                  <a:gdLst/>
                  <a:ahLst/>
                  <a:cxnLst>
                    <a:cxn ang="0">
                      <a:pos x="315" y="1077"/>
                    </a:cxn>
                    <a:cxn ang="0">
                      <a:pos x="0" y="1079"/>
                    </a:cxn>
                    <a:cxn ang="0">
                      <a:pos x="0" y="0"/>
                    </a:cxn>
                    <a:cxn ang="0">
                      <a:pos x="1844" y="0"/>
                    </a:cxn>
                    <a:cxn ang="0">
                      <a:pos x="1845" y="1062"/>
                    </a:cxn>
                    <a:cxn ang="0">
                      <a:pos x="1590" y="1062"/>
                    </a:cxn>
                  </a:cxnLst>
                  <a:rect l="l" t="t" r="r" b="b"/>
                  <a:pathLst>
                    <a:path w="1845" h="1079">
                      <a:moveTo>
                        <a:pt x="315" y="1077"/>
                      </a:moveTo>
                      <a:lnTo>
                        <a:pt x="0" y="1079"/>
                      </a:lnTo>
                      <a:lnTo>
                        <a:pt x="0" y="0"/>
                      </a:lnTo>
                      <a:lnTo>
                        <a:pt x="1844" y="0"/>
                      </a:lnTo>
                      <a:lnTo>
                        <a:pt x="1845" y="1062"/>
                      </a:lnTo>
                      <a:lnTo>
                        <a:pt x="1590" y="1062"/>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573" name="Arc 334"/>
                <p:cNvSpPr/>
                <p:nvPr/>
              </p:nvSpPr>
              <p:spPr>
                <a:xfrm rot="-2700000">
                  <a:off x="7170" y="4812"/>
                  <a:ext cx="943" cy="943"/>
                </a:xfrm>
                <a:custGeom>
                  <a:avLst/>
                  <a:gdLst/>
                  <a:ahLst/>
                  <a:cxnLst>
                    <a:cxn ang="0">
                      <a:pos x="0" y="0"/>
                    </a:cxn>
                    <a:cxn ang="0">
                      <a:pos x="41" y="41"/>
                    </a:cxn>
                    <a:cxn ang="0">
                      <a:pos x="0" y="41"/>
                    </a:cxn>
                  </a:cxnLst>
                  <a:rect l="l" t="t"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0574" name="Line 335"/>
              <p:cNvSpPr/>
              <p:nvPr/>
            </p:nvSpPr>
            <p:spPr>
              <a:xfrm flipH="1" flipV="1">
                <a:off x="5334" y="2479"/>
                <a:ext cx="0" cy="1513"/>
              </a:xfrm>
              <a:prstGeom prst="line">
                <a:avLst/>
              </a:prstGeom>
              <a:ln w="9525" cap="flat" cmpd="sng">
                <a:solidFill>
                  <a:srgbClr val="000000"/>
                </a:solidFill>
                <a:prstDash val="solid"/>
                <a:round/>
                <a:headEnd type="none" w="med" len="med"/>
                <a:tailEnd type="triangle" w="sm" len="lg"/>
              </a:ln>
            </p:spPr>
            <p:txBody>
              <a:bodyPr/>
              <a:p/>
            </p:txBody>
          </p:sp>
        </p:grpSp>
        <p:grpSp>
          <p:nvGrpSpPr>
            <p:cNvPr id="10575" name="xjhdx9"/>
            <p:cNvGrpSpPr>
              <a:grpSpLocks noChangeAspect="1"/>
            </p:cNvGrpSpPr>
            <p:nvPr/>
          </p:nvGrpSpPr>
          <p:grpSpPr>
            <a:xfrm rot="-5419991">
              <a:off x="6553" y="3208"/>
              <a:ext cx="886" cy="1151"/>
              <a:chOff x="7753" y="660"/>
              <a:chExt cx="1774" cy="2304"/>
            </a:xfrm>
          </p:grpSpPr>
          <p:sp>
            <p:nvSpPr>
              <p:cNvPr id="10576" name="Freeform 337"/>
              <p:cNvSpPr>
                <a:spLocks noChangeAspect="1"/>
              </p:cNvSpPr>
              <p:nvPr/>
            </p:nvSpPr>
            <p:spPr>
              <a:xfrm flipH="1">
                <a:off x="7753"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solidFill>
              <a:ln w="9525"/>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p>
                <a:endParaRPr lang="zh-CN" altLang="en-US"/>
              </a:p>
            </p:txBody>
          </p:sp>
          <p:sp>
            <p:nvSpPr>
              <p:cNvPr id="10577" name="Freeform 338"/>
              <p:cNvSpPr>
                <a:spLocks noChangeAspect="1"/>
              </p:cNvSpPr>
              <p:nvPr/>
            </p:nvSpPr>
            <p:spPr>
              <a:xfrm>
                <a:off x="8640"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solidFill>
              <a:ln w="9525"/>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p>
                <a:endParaRPr lang="zh-CN" altLang="en-US"/>
              </a:p>
            </p:txBody>
          </p:sp>
        </p:grpSp>
        <p:grpSp>
          <p:nvGrpSpPr>
            <p:cNvPr id="10578" name="Group 339"/>
            <p:cNvGrpSpPr/>
            <p:nvPr/>
          </p:nvGrpSpPr>
          <p:grpSpPr>
            <a:xfrm>
              <a:off x="6870" y="3447"/>
              <a:ext cx="2550" cy="1069"/>
              <a:chOff x="6870" y="3450"/>
              <a:chExt cx="2550" cy="1069"/>
            </a:xfrm>
          </p:grpSpPr>
          <p:sp>
            <p:nvSpPr>
              <p:cNvPr id="10579" name="Line 340"/>
              <p:cNvSpPr/>
              <p:nvPr/>
            </p:nvSpPr>
            <p:spPr>
              <a:xfrm flipH="1">
                <a:off x="6870" y="3450"/>
                <a:ext cx="990" cy="945"/>
              </a:xfrm>
              <a:prstGeom prst="line">
                <a:avLst/>
              </a:prstGeom>
              <a:ln w="50800" cap="flat" cmpd="sng">
                <a:solidFill>
                  <a:srgbClr val="99CC00"/>
                </a:solidFill>
                <a:prstDash val="solid"/>
                <a:round/>
                <a:headEnd type="none" w="med" len="med"/>
                <a:tailEnd type="none" w="med" len="med"/>
              </a:ln>
            </p:spPr>
            <p:txBody>
              <a:bodyPr/>
              <a:p/>
            </p:txBody>
          </p:sp>
          <p:sp>
            <p:nvSpPr>
              <p:cNvPr id="10580" name="Freeform 341"/>
              <p:cNvSpPr/>
              <p:nvPr/>
            </p:nvSpPr>
            <p:spPr>
              <a:xfrm>
                <a:off x="6900" y="3960"/>
                <a:ext cx="2520" cy="559"/>
              </a:xfrm>
              <a:custGeom>
                <a:avLst/>
                <a:gdLst/>
                <a:ahLst/>
                <a:cxnLst>
                  <a:cxn ang="0">
                    <a:pos x="0" y="405"/>
                  </a:cxn>
                  <a:cxn ang="0">
                    <a:pos x="525" y="495"/>
                  </a:cxn>
                  <a:cxn ang="0">
                    <a:pos x="1065" y="495"/>
                  </a:cxn>
                  <a:cxn ang="0">
                    <a:pos x="1275" y="435"/>
                  </a:cxn>
                  <a:cxn ang="0">
                    <a:pos x="1500" y="390"/>
                  </a:cxn>
                  <a:cxn ang="0">
                    <a:pos x="1605" y="360"/>
                  </a:cxn>
                  <a:cxn ang="0">
                    <a:pos x="2010" y="285"/>
                  </a:cxn>
                  <a:cxn ang="0">
                    <a:pos x="2175" y="240"/>
                  </a:cxn>
                  <a:cxn ang="0">
                    <a:pos x="2385" y="165"/>
                  </a:cxn>
                  <a:cxn ang="0">
                    <a:pos x="2475" y="105"/>
                  </a:cxn>
                  <a:cxn ang="0">
                    <a:pos x="2520" y="0"/>
                  </a:cxn>
                </a:cxnLst>
                <a:rect l="l" t="t" r="r" b="b"/>
                <a:pathLst>
                  <a:path w="2520" h="559">
                    <a:moveTo>
                      <a:pt x="0" y="405"/>
                    </a:moveTo>
                    <a:cubicBezTo>
                      <a:pt x="154" y="559"/>
                      <a:pt x="234" y="485"/>
                      <a:pt x="525" y="495"/>
                    </a:cubicBezTo>
                    <a:cubicBezTo>
                      <a:pt x="771" y="522"/>
                      <a:pt x="685" y="520"/>
                      <a:pt x="1065" y="495"/>
                    </a:cubicBezTo>
                    <a:cubicBezTo>
                      <a:pt x="1133" y="491"/>
                      <a:pt x="1210" y="454"/>
                      <a:pt x="1275" y="435"/>
                    </a:cubicBezTo>
                    <a:cubicBezTo>
                      <a:pt x="1349" y="414"/>
                      <a:pt x="1426" y="409"/>
                      <a:pt x="1500" y="390"/>
                    </a:cubicBezTo>
                    <a:cubicBezTo>
                      <a:pt x="1557" y="376"/>
                      <a:pt x="1540" y="369"/>
                      <a:pt x="1605" y="360"/>
                    </a:cubicBezTo>
                    <a:cubicBezTo>
                      <a:pt x="1745" y="340"/>
                      <a:pt x="1875" y="330"/>
                      <a:pt x="2010" y="285"/>
                    </a:cubicBezTo>
                    <a:cubicBezTo>
                      <a:pt x="2064" y="267"/>
                      <a:pt x="2175" y="240"/>
                      <a:pt x="2175" y="240"/>
                    </a:cubicBezTo>
                    <a:cubicBezTo>
                      <a:pt x="2249" y="191"/>
                      <a:pt x="2319" y="209"/>
                      <a:pt x="2385" y="165"/>
                    </a:cubicBezTo>
                    <a:cubicBezTo>
                      <a:pt x="2415" y="145"/>
                      <a:pt x="2475" y="105"/>
                      <a:pt x="2475" y="105"/>
                    </a:cubicBezTo>
                    <a:cubicBezTo>
                      <a:pt x="2507" y="8"/>
                      <a:pt x="2483" y="37"/>
                      <a:pt x="2520" y="0"/>
                    </a:cubicBezTo>
                  </a:path>
                </a:pathLst>
              </a:custGeom>
              <a:noFill/>
              <a:ln w="50800" cap="flat" cmpd="sng">
                <a:solidFill>
                  <a:srgbClr val="99CC00"/>
                </a:solidFill>
                <a:prstDash val="solid"/>
                <a:round/>
                <a:headEnd type="none" w="med" len="med"/>
                <a:tailEnd type="none" w="med" len="med"/>
              </a:ln>
            </p:spPr>
            <p:txBody>
              <a:bodyPr/>
              <a:p>
                <a:endParaRPr lang="zh-CN" altLang="en-US"/>
              </a:p>
            </p:txBody>
          </p:sp>
          <p:sp>
            <p:nvSpPr>
              <p:cNvPr id="10581" name="Freeform 342"/>
              <p:cNvSpPr/>
              <p:nvPr/>
            </p:nvSpPr>
            <p:spPr>
              <a:xfrm>
                <a:off x="7845" y="3465"/>
                <a:ext cx="1192" cy="521"/>
              </a:xfrm>
              <a:custGeom>
                <a:avLst/>
                <a:gdLst/>
                <a:ahLst/>
                <a:cxnLst>
                  <a:cxn ang="0">
                    <a:pos x="0" y="0"/>
                  </a:cxn>
                  <a:cxn ang="0">
                    <a:pos x="780" y="90"/>
                  </a:cxn>
                  <a:cxn ang="0">
                    <a:pos x="825" y="120"/>
                  </a:cxn>
                  <a:cxn ang="0">
                    <a:pos x="915" y="150"/>
                  </a:cxn>
                  <a:cxn ang="0">
                    <a:pos x="1095" y="315"/>
                  </a:cxn>
                  <a:cxn ang="0">
                    <a:pos x="1110" y="360"/>
                  </a:cxn>
                  <a:cxn ang="0">
                    <a:pos x="1140" y="405"/>
                  </a:cxn>
                  <a:cxn ang="0">
                    <a:pos x="1185" y="510"/>
                  </a:cxn>
                </a:cxnLst>
                <a:rect l="l" t="t" r="r" b="b"/>
                <a:pathLst>
                  <a:path w="1192" h="521">
                    <a:moveTo>
                      <a:pt x="0" y="0"/>
                    </a:moveTo>
                    <a:cubicBezTo>
                      <a:pt x="258" y="22"/>
                      <a:pt x="528" y="27"/>
                      <a:pt x="780" y="90"/>
                    </a:cubicBezTo>
                    <a:cubicBezTo>
                      <a:pt x="795" y="100"/>
                      <a:pt x="809" y="113"/>
                      <a:pt x="825" y="120"/>
                    </a:cubicBezTo>
                    <a:cubicBezTo>
                      <a:pt x="854" y="133"/>
                      <a:pt x="889" y="132"/>
                      <a:pt x="915" y="150"/>
                    </a:cubicBezTo>
                    <a:cubicBezTo>
                      <a:pt x="984" y="196"/>
                      <a:pt x="1037" y="257"/>
                      <a:pt x="1095" y="315"/>
                    </a:cubicBezTo>
                    <a:cubicBezTo>
                      <a:pt x="1106" y="326"/>
                      <a:pt x="1103" y="346"/>
                      <a:pt x="1110" y="360"/>
                    </a:cubicBezTo>
                    <a:cubicBezTo>
                      <a:pt x="1118" y="376"/>
                      <a:pt x="1133" y="389"/>
                      <a:pt x="1140" y="405"/>
                    </a:cubicBezTo>
                    <a:cubicBezTo>
                      <a:pt x="1192" y="521"/>
                      <a:pt x="1143" y="468"/>
                      <a:pt x="1185" y="510"/>
                    </a:cubicBezTo>
                  </a:path>
                </a:pathLst>
              </a:custGeom>
              <a:noFill/>
              <a:ln w="50800" cap="flat" cmpd="sng">
                <a:solidFill>
                  <a:srgbClr val="99CC00"/>
                </a:solidFill>
                <a:prstDash val="solid"/>
                <a:round/>
                <a:headEnd type="none" w="med" len="med"/>
                <a:tailEnd type="none" w="med" len="med"/>
              </a:ln>
            </p:spPr>
            <p:txBody>
              <a:bodyPr/>
              <a:p>
                <a:endParaRPr lang="zh-CN" altLang="en-US"/>
              </a:p>
            </p:txBody>
          </p:sp>
        </p:grpSp>
      </p:grpSp>
      <p:grpSp>
        <p:nvGrpSpPr>
          <p:cNvPr id="10" name="Group 269"/>
          <p:cNvGrpSpPr/>
          <p:nvPr/>
        </p:nvGrpSpPr>
        <p:grpSpPr>
          <a:xfrm>
            <a:off x="3297555" y="4081463"/>
            <a:ext cx="1589088" cy="685800"/>
            <a:chOff x="6422" y="2865"/>
            <a:chExt cx="3224" cy="1651"/>
          </a:xfrm>
        </p:grpSpPr>
        <p:grpSp>
          <p:nvGrpSpPr>
            <p:cNvPr id="11" name="xjhsy14"/>
            <p:cNvGrpSpPr/>
            <p:nvPr/>
          </p:nvGrpSpPr>
          <p:grpSpPr>
            <a:xfrm>
              <a:off x="8730" y="2865"/>
              <a:ext cx="916" cy="1257"/>
              <a:chOff x="4340" y="2111"/>
              <a:chExt cx="1980" cy="2652"/>
            </a:xfrm>
          </p:grpSpPr>
          <p:grpSp>
            <p:nvGrpSpPr>
              <p:cNvPr id="12" name="Group 271"/>
              <p:cNvGrpSpPr/>
              <p:nvPr/>
            </p:nvGrpSpPr>
            <p:grpSpPr>
              <a:xfrm>
                <a:off x="4340" y="2111"/>
                <a:ext cx="1980" cy="2652"/>
                <a:chOff x="4340" y="2111"/>
                <a:chExt cx="1980" cy="2652"/>
              </a:xfrm>
            </p:grpSpPr>
            <p:sp>
              <p:nvSpPr>
                <p:cNvPr id="13" name="Rectangle 272"/>
                <p:cNvSpPr/>
                <p:nvPr/>
              </p:nvSpPr>
              <p:spPr>
                <a:xfrm>
                  <a:off x="4340" y="2111"/>
                  <a:ext cx="1980" cy="265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nvGrpSpPr>
                <p:cNvPr id="14" name="Group 273"/>
                <p:cNvGrpSpPr>
                  <a:grpSpLocks noChangeAspect="1"/>
                </p:cNvGrpSpPr>
                <p:nvPr/>
              </p:nvGrpSpPr>
              <p:grpSpPr>
                <a:xfrm>
                  <a:off x="4960" y="3301"/>
                  <a:ext cx="754" cy="791"/>
                  <a:chOff x="4842" y="3780"/>
                  <a:chExt cx="1560" cy="1636"/>
                </a:xfrm>
              </p:grpSpPr>
              <p:grpSp>
                <p:nvGrpSpPr>
                  <p:cNvPr id="15" name="Group 274"/>
                  <p:cNvGrpSpPr>
                    <a:grpSpLocks noChangeAspect="1"/>
                  </p:cNvGrpSpPr>
                  <p:nvPr/>
                </p:nvGrpSpPr>
                <p:grpSpPr>
                  <a:xfrm>
                    <a:off x="5058" y="4861"/>
                    <a:ext cx="1134" cy="555"/>
                    <a:chOff x="3477" y="1284"/>
                    <a:chExt cx="3452" cy="1684"/>
                  </a:xfrm>
                </p:grpSpPr>
                <p:sp>
                  <p:nvSpPr>
                    <p:cNvPr id="16" name="Freeform 275"/>
                    <p:cNvSpPr>
                      <a:spLocks noChangeAspect="1"/>
                    </p:cNvSpPr>
                    <p:nvPr/>
                  </p:nvSpPr>
                  <p:spPr>
                    <a:xfrm>
                      <a:off x="3477"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EF682B"/>
                    </a:solidFill>
                    <a:ln w="9525" cap="flat" cmpd="sng">
                      <a:solidFill>
                        <a:srgbClr val="FF0000"/>
                      </a:solidFill>
                      <a:prstDash val="solid"/>
                      <a:round/>
                      <a:headEnd type="none" w="med" len="med"/>
                      <a:tailEnd type="none" w="med" len="med"/>
                    </a:ln>
                  </p:spPr>
                  <p:txBody>
                    <a:bodyPr/>
                    <a:p>
                      <a:endParaRPr lang="zh-CN" altLang="en-US"/>
                    </a:p>
                  </p:txBody>
                </p:sp>
                <p:sp>
                  <p:nvSpPr>
                    <p:cNvPr id="17" name="Freeform 276"/>
                    <p:cNvSpPr>
                      <a:spLocks noChangeAspect="1"/>
                    </p:cNvSpPr>
                    <p:nvPr/>
                  </p:nvSpPr>
                  <p:spPr>
                    <a:xfrm flipH="1">
                      <a:off x="5712"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0000FF"/>
                    </a:solidFill>
                    <a:ln w="9525" cap="flat" cmpd="sng">
                      <a:solidFill>
                        <a:srgbClr val="0000FF"/>
                      </a:solidFill>
                      <a:prstDash val="solid"/>
                      <a:round/>
                      <a:headEnd type="none" w="med" len="med"/>
                      <a:tailEnd type="none" w="med" len="med"/>
                    </a:ln>
                  </p:spPr>
                  <p:txBody>
                    <a:bodyPr/>
                    <a:p>
                      <a:endParaRPr lang="zh-CN" altLang="en-US"/>
                    </a:p>
                  </p:txBody>
                </p:sp>
              </p:grpSp>
              <p:grpSp>
                <p:nvGrpSpPr>
                  <p:cNvPr id="18" name="Group 277"/>
                  <p:cNvGrpSpPr>
                    <a:grpSpLocks noChangeAspect="1"/>
                  </p:cNvGrpSpPr>
                  <p:nvPr/>
                </p:nvGrpSpPr>
                <p:grpSpPr>
                  <a:xfrm flipV="1">
                    <a:off x="4842" y="4537"/>
                    <a:ext cx="1560" cy="879"/>
                    <a:chOff x="4680" y="1815"/>
                    <a:chExt cx="1560" cy="1365"/>
                  </a:xfrm>
                </p:grpSpPr>
                <p:grpSp>
                  <p:nvGrpSpPr>
                    <p:cNvPr id="19" name="Group 278"/>
                    <p:cNvGrpSpPr>
                      <a:grpSpLocks noChangeAspect="1"/>
                    </p:cNvGrpSpPr>
                    <p:nvPr/>
                  </p:nvGrpSpPr>
                  <p:grpSpPr>
                    <a:xfrm>
                      <a:off x="4680" y="1815"/>
                      <a:ext cx="210" cy="1365"/>
                      <a:chOff x="4695" y="1755"/>
                      <a:chExt cx="210" cy="2040"/>
                    </a:xfrm>
                  </p:grpSpPr>
                  <p:sp>
                    <p:nvSpPr>
                      <p:cNvPr id="20" name="Line 279"/>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21" name="Line 280"/>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nvGrpSpPr>
                    <p:cNvPr id="22" name="Group 281"/>
                    <p:cNvGrpSpPr>
                      <a:grpSpLocks noChangeAspect="1"/>
                    </p:cNvGrpSpPr>
                    <p:nvPr/>
                  </p:nvGrpSpPr>
                  <p:grpSpPr>
                    <a:xfrm>
                      <a:off x="6030" y="1815"/>
                      <a:ext cx="210" cy="1365"/>
                      <a:chOff x="4695" y="1755"/>
                      <a:chExt cx="210" cy="2040"/>
                    </a:xfrm>
                  </p:grpSpPr>
                  <p:sp>
                    <p:nvSpPr>
                      <p:cNvPr id="23" name="Line 282"/>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24" name="Line 283"/>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grpSp>
                <p:nvGrpSpPr>
                  <p:cNvPr id="25" name="Group 284"/>
                  <p:cNvGrpSpPr>
                    <a:grpSpLocks noChangeAspect="1"/>
                  </p:cNvGrpSpPr>
                  <p:nvPr/>
                </p:nvGrpSpPr>
                <p:grpSpPr>
                  <a:xfrm flipV="1">
                    <a:off x="4844" y="3780"/>
                    <a:ext cx="1553" cy="777"/>
                    <a:chOff x="4682" y="3149"/>
                    <a:chExt cx="1553" cy="777"/>
                  </a:xfrm>
                </p:grpSpPr>
                <p:sp>
                  <p:nvSpPr>
                    <p:cNvPr id="26" name="Arc 285" descr="浅色上对角线"/>
                    <p:cNvSpPr>
                      <a:spLocks noChangeAspect="1"/>
                    </p:cNvSpPr>
                    <p:nvPr/>
                  </p:nvSpPr>
                  <p:spPr>
                    <a:xfrm rot="5400000" flipV="1">
                      <a:off x="5069" y="2760"/>
                      <a:ext cx="777" cy="1553"/>
                    </a:xfrm>
                    <a:custGeom>
                      <a:avLst/>
                      <a:gdLst/>
                      <a:ahLst/>
                      <a:cxnLst>
                        <a:cxn ang="0">
                          <a:pos x="1" y="0"/>
                        </a:cxn>
                        <a:cxn ang="0">
                          <a:pos x="0" y="56"/>
                        </a:cxn>
                        <a:cxn ang="0">
                          <a:pos x="1" y="28"/>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27" name="Arc 286"/>
                    <p:cNvSpPr>
                      <a:spLocks noChangeAspect="1"/>
                    </p:cNvSpPr>
                    <p:nvPr/>
                  </p:nvSpPr>
                  <p:spPr>
                    <a:xfrm rot="5400000" flipV="1">
                      <a:off x="5176" y="2866"/>
                      <a:ext cx="567" cy="1134"/>
                    </a:xfrm>
                    <a:custGeom>
                      <a:avLst/>
                      <a:gdLst/>
                      <a:ahLst/>
                      <a:cxnLst>
                        <a:cxn ang="0">
                          <a:pos x="0" y="0"/>
                        </a:cxn>
                        <a:cxn ang="0">
                          <a:pos x="0" y="30"/>
                        </a:cxn>
                        <a:cxn ang="0">
                          <a:pos x="0" y="15"/>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28" name="Oval 287"/>
                  <p:cNvSpPr>
                    <a:spLocks noChangeAspect="1"/>
                  </p:cNvSpPr>
                  <p:nvPr/>
                </p:nvSpPr>
                <p:spPr>
                  <a:xfrm>
                    <a:off x="5398" y="4928"/>
                    <a:ext cx="425" cy="425"/>
                  </a:xfrm>
                  <a:prstGeom prst="ellipse">
                    <a:avLst/>
                  </a:prstGeom>
                  <a:solidFill>
                    <a:srgbClr val="C0C0C0"/>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29" name="Rectangle 288"/>
                  <p:cNvSpPr>
                    <a:spLocks noChangeAspect="1"/>
                  </p:cNvSpPr>
                  <p:nvPr/>
                </p:nvSpPr>
                <p:spPr>
                  <a:xfrm>
                    <a:off x="5358" y="5084"/>
                    <a:ext cx="498" cy="126"/>
                  </a:xfrm>
                  <a:prstGeom prst="rect">
                    <a:avLst/>
                  </a:prstGeom>
                  <a:solidFill>
                    <a:srgbClr val="808080"/>
                  </a:soli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sp>
            <p:nvSpPr>
              <p:cNvPr id="30" name="Line 289"/>
              <p:cNvSpPr/>
              <p:nvPr/>
            </p:nvSpPr>
            <p:spPr>
              <a:xfrm>
                <a:off x="4940" y="4099"/>
                <a:ext cx="768" cy="0"/>
              </a:xfrm>
              <a:prstGeom prst="line">
                <a:avLst/>
              </a:prstGeom>
              <a:ln w="9525" cap="flat" cmpd="sng">
                <a:solidFill>
                  <a:srgbClr val="000000"/>
                </a:solidFill>
                <a:prstDash val="solid"/>
                <a:round/>
                <a:headEnd type="none" w="med" len="med"/>
                <a:tailEnd type="none" w="med" len="med"/>
              </a:ln>
            </p:spPr>
            <p:txBody>
              <a:bodyPr/>
              <a:p/>
            </p:txBody>
          </p:sp>
          <p:grpSp>
            <p:nvGrpSpPr>
              <p:cNvPr id="31" name="Group 290"/>
              <p:cNvGrpSpPr/>
              <p:nvPr/>
            </p:nvGrpSpPr>
            <p:grpSpPr>
              <a:xfrm>
                <a:off x="4440" y="4121"/>
                <a:ext cx="1782" cy="562"/>
                <a:chOff x="7560" y="4466"/>
                <a:chExt cx="1782" cy="562"/>
              </a:xfrm>
            </p:grpSpPr>
            <p:sp>
              <p:nvSpPr>
                <p:cNvPr id="32" name="Text Box 291"/>
                <p:cNvSpPr txBox="1"/>
                <p:nvPr/>
              </p:nvSpPr>
              <p:spPr>
                <a:xfrm>
                  <a:off x="8340" y="4639"/>
                  <a:ext cx="289" cy="29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G</a:t>
                  </a:r>
                  <a:endParaRPr lang="en-US" altLang="zh-CN" sz="2000">
                    <a:latin typeface="Times New Roman" panose="02020603050405020304" pitchFamily="18" charset="0"/>
                    <a:ea typeface="宋体" panose="02010600030101010101" pitchFamily="2" charset="-122"/>
                  </a:endParaRPr>
                </a:p>
              </p:txBody>
            </p:sp>
            <p:grpSp>
              <p:nvGrpSpPr>
                <p:cNvPr id="33" name="Group 292"/>
                <p:cNvGrpSpPr/>
                <p:nvPr/>
              </p:nvGrpSpPr>
              <p:grpSpPr>
                <a:xfrm>
                  <a:off x="7560" y="4466"/>
                  <a:ext cx="1782" cy="562"/>
                  <a:chOff x="7380" y="4466"/>
                  <a:chExt cx="1782" cy="562"/>
                </a:xfrm>
              </p:grpSpPr>
              <p:sp>
                <p:nvSpPr>
                  <p:cNvPr id="34" name="Text Box 293"/>
                  <p:cNvSpPr txBox="1"/>
                  <p:nvPr/>
                </p:nvSpPr>
                <p:spPr>
                  <a:xfrm>
                    <a:off x="8935" y="45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_</a:t>
                    </a:r>
                    <a:endParaRPr lang="en-US" altLang="zh-CN" sz="2000">
                      <a:latin typeface="Times New Roman" panose="02020603050405020304" pitchFamily="18" charset="0"/>
                      <a:ea typeface="宋体" panose="02010600030101010101" pitchFamily="2" charset="-122"/>
                    </a:endParaRPr>
                  </a:p>
                </p:txBody>
              </p:sp>
              <p:sp>
                <p:nvSpPr>
                  <p:cNvPr id="35" name="Text Box 294"/>
                  <p:cNvSpPr txBox="1"/>
                  <p:nvPr/>
                </p:nvSpPr>
                <p:spPr>
                  <a:xfrm>
                    <a:off x="7541" y="46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a:t>
                    </a:r>
                    <a:endParaRPr lang="en-US" altLang="zh-CN" sz="2000">
                      <a:latin typeface="Times New Roman" panose="02020603050405020304" pitchFamily="18" charset="0"/>
                      <a:ea typeface="宋体" panose="02010600030101010101" pitchFamily="2" charset="-122"/>
                    </a:endParaRPr>
                  </a:p>
                </p:txBody>
              </p:sp>
              <p:sp>
                <p:nvSpPr>
                  <p:cNvPr id="36" name="Rectangle 295"/>
                  <p:cNvSpPr/>
                  <p:nvPr/>
                </p:nvSpPr>
                <p:spPr>
                  <a:xfrm>
                    <a:off x="7380" y="4466"/>
                    <a:ext cx="1782" cy="56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37" name="Oval 296"/>
                  <p:cNvSpPr/>
                  <p:nvPr/>
                </p:nvSpPr>
                <p:spPr>
                  <a:xfrm>
                    <a:off x="7740" y="4696"/>
                    <a:ext cx="175" cy="175"/>
                  </a:xfrm>
                  <a:prstGeom prst="ellipse">
                    <a:avLst/>
                  </a:prstGeom>
                  <a:solidFill>
                    <a:srgbClr val="FF6600"/>
                  </a:solidFill>
                  <a:ln w="9525" cap="flat" cmpd="sng">
                    <a:solidFill>
                      <a:srgbClr val="FF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38" name="Oval 297"/>
                  <p:cNvSpPr/>
                  <p:nvPr/>
                </p:nvSpPr>
                <p:spPr>
                  <a:xfrm>
                    <a:off x="8640" y="4696"/>
                    <a:ext cx="175" cy="175"/>
                  </a:xfrm>
                  <a:prstGeom prst="ellipse">
                    <a:avLst/>
                  </a:prstGeom>
                  <a:solidFill>
                    <a:srgbClr val="333333"/>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grpSp>
            <p:nvGrpSpPr>
              <p:cNvPr id="39" name="Group 298"/>
              <p:cNvGrpSpPr/>
              <p:nvPr/>
            </p:nvGrpSpPr>
            <p:grpSpPr>
              <a:xfrm>
                <a:off x="4396" y="2111"/>
                <a:ext cx="1866" cy="1605"/>
                <a:chOff x="6675" y="4150"/>
                <a:chExt cx="1866" cy="1605"/>
              </a:xfrm>
            </p:grpSpPr>
            <p:grpSp>
              <p:nvGrpSpPr>
                <p:cNvPr id="40" name="Group 299"/>
                <p:cNvGrpSpPr>
                  <a:grpSpLocks noChangeAspect="1"/>
                </p:cNvGrpSpPr>
                <p:nvPr/>
              </p:nvGrpSpPr>
              <p:grpSpPr>
                <a:xfrm>
                  <a:off x="6697" y="4409"/>
                  <a:ext cx="1844" cy="1100"/>
                  <a:chOff x="6927" y="2167"/>
                  <a:chExt cx="3550" cy="2237"/>
                </a:xfrm>
              </p:grpSpPr>
              <p:sp>
                <p:nvSpPr>
                  <p:cNvPr id="41" name="Line 300"/>
                  <p:cNvSpPr>
                    <a:spLocks noChangeAspect="1"/>
                  </p:cNvSpPr>
                  <p:nvPr/>
                </p:nvSpPr>
                <p:spPr>
                  <a:xfrm>
                    <a:off x="6927"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42" name="Line 301"/>
                  <p:cNvSpPr>
                    <a:spLocks noChangeAspect="1"/>
                  </p:cNvSpPr>
                  <p:nvPr/>
                </p:nvSpPr>
                <p:spPr>
                  <a:xfrm>
                    <a:off x="7140"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43" name="Line 302"/>
                  <p:cNvSpPr>
                    <a:spLocks noChangeAspect="1"/>
                  </p:cNvSpPr>
                  <p:nvPr/>
                </p:nvSpPr>
                <p:spPr>
                  <a:xfrm>
                    <a:off x="7226"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44" name="Line 303"/>
                  <p:cNvSpPr>
                    <a:spLocks noChangeAspect="1"/>
                  </p:cNvSpPr>
                  <p:nvPr/>
                </p:nvSpPr>
                <p:spPr>
                  <a:xfrm>
                    <a:off x="7319"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45" name="Line 304"/>
                  <p:cNvSpPr>
                    <a:spLocks noChangeAspect="1"/>
                  </p:cNvSpPr>
                  <p:nvPr/>
                </p:nvSpPr>
                <p:spPr>
                  <a:xfrm>
                    <a:off x="7416"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46" name="Line 305"/>
                  <p:cNvSpPr>
                    <a:spLocks noChangeAspect="1"/>
                  </p:cNvSpPr>
                  <p:nvPr/>
                </p:nvSpPr>
                <p:spPr>
                  <a:xfrm>
                    <a:off x="7422" y="2510"/>
                    <a:ext cx="213" cy="314"/>
                  </a:xfrm>
                  <a:prstGeom prst="line">
                    <a:avLst/>
                  </a:prstGeom>
                  <a:ln w="9525" cap="flat" cmpd="sng">
                    <a:solidFill>
                      <a:srgbClr val="000000"/>
                    </a:solidFill>
                    <a:prstDash val="solid"/>
                    <a:round/>
                    <a:headEnd type="none" w="med" len="med"/>
                    <a:tailEnd type="none" w="med" len="med"/>
                  </a:ln>
                </p:spPr>
                <p:txBody>
                  <a:bodyPr/>
                  <a:p/>
                </p:txBody>
              </p:sp>
              <p:sp>
                <p:nvSpPr>
                  <p:cNvPr id="47" name="Line 306"/>
                  <p:cNvSpPr>
                    <a:spLocks noChangeAspect="1"/>
                  </p:cNvSpPr>
                  <p:nvPr/>
                </p:nvSpPr>
                <p:spPr>
                  <a:xfrm>
                    <a:off x="7624"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48" name="Line 307"/>
                  <p:cNvSpPr>
                    <a:spLocks noChangeAspect="1"/>
                  </p:cNvSpPr>
                  <p:nvPr/>
                </p:nvSpPr>
                <p:spPr>
                  <a:xfrm>
                    <a:off x="7733"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49" name="Line 308"/>
                  <p:cNvSpPr>
                    <a:spLocks noChangeAspect="1"/>
                  </p:cNvSpPr>
                  <p:nvPr/>
                </p:nvSpPr>
                <p:spPr>
                  <a:xfrm>
                    <a:off x="7847"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50" name="Line 309"/>
                  <p:cNvSpPr>
                    <a:spLocks noChangeAspect="1"/>
                  </p:cNvSpPr>
                  <p:nvPr/>
                </p:nvSpPr>
                <p:spPr>
                  <a:xfrm>
                    <a:off x="7963"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51" name="Line 310"/>
                  <p:cNvSpPr>
                    <a:spLocks noChangeAspect="1"/>
                  </p:cNvSpPr>
                  <p:nvPr/>
                </p:nvSpPr>
                <p:spPr>
                  <a:xfrm>
                    <a:off x="8033"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52" name="Line 311"/>
                  <p:cNvSpPr>
                    <a:spLocks noChangeAspect="1"/>
                  </p:cNvSpPr>
                  <p:nvPr/>
                </p:nvSpPr>
                <p:spPr>
                  <a:xfrm>
                    <a:off x="8203"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53" name="Line 312"/>
                  <p:cNvSpPr>
                    <a:spLocks noChangeAspect="1"/>
                  </p:cNvSpPr>
                  <p:nvPr/>
                </p:nvSpPr>
                <p:spPr>
                  <a:xfrm>
                    <a:off x="8326"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54" name="Line 313"/>
                  <p:cNvSpPr>
                    <a:spLocks noChangeAspect="1"/>
                  </p:cNvSpPr>
                  <p:nvPr/>
                </p:nvSpPr>
                <p:spPr>
                  <a:xfrm>
                    <a:off x="8451"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55" name="Line 314"/>
                  <p:cNvSpPr>
                    <a:spLocks noChangeAspect="1"/>
                  </p:cNvSpPr>
                  <p:nvPr/>
                </p:nvSpPr>
                <p:spPr>
                  <a:xfrm>
                    <a:off x="8576"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56" name="Line 315"/>
                  <p:cNvSpPr>
                    <a:spLocks noChangeAspect="1"/>
                  </p:cNvSpPr>
                  <p:nvPr/>
                </p:nvSpPr>
                <p:spPr>
                  <a:xfrm>
                    <a:off x="8702" y="2167"/>
                    <a:ext cx="1" cy="342"/>
                  </a:xfrm>
                  <a:prstGeom prst="line">
                    <a:avLst/>
                  </a:prstGeom>
                  <a:ln w="9525" cap="flat" cmpd="sng">
                    <a:solidFill>
                      <a:srgbClr val="000000"/>
                    </a:solidFill>
                    <a:prstDash val="solid"/>
                    <a:round/>
                    <a:headEnd type="none" w="med" len="med"/>
                    <a:tailEnd type="none" w="med" len="med"/>
                  </a:ln>
                </p:spPr>
                <p:txBody>
                  <a:bodyPr/>
                  <a:p/>
                </p:txBody>
              </p:sp>
              <p:sp>
                <p:nvSpPr>
                  <p:cNvPr id="57" name="Line 316"/>
                  <p:cNvSpPr>
                    <a:spLocks noChangeAspect="1"/>
                  </p:cNvSpPr>
                  <p:nvPr/>
                </p:nvSpPr>
                <p:spPr>
                  <a:xfrm flipH="1">
                    <a:off x="8815"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58" name="Line 317"/>
                  <p:cNvSpPr>
                    <a:spLocks noChangeAspect="1"/>
                  </p:cNvSpPr>
                  <p:nvPr/>
                </p:nvSpPr>
                <p:spPr>
                  <a:xfrm flipH="1">
                    <a:off x="8928"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59" name="Line 318"/>
                  <p:cNvSpPr>
                    <a:spLocks noChangeAspect="1"/>
                  </p:cNvSpPr>
                  <p:nvPr/>
                </p:nvSpPr>
                <p:spPr>
                  <a:xfrm flipH="1">
                    <a:off x="9040"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60" name="Line 319"/>
                  <p:cNvSpPr>
                    <a:spLocks noChangeAspect="1"/>
                  </p:cNvSpPr>
                  <p:nvPr/>
                </p:nvSpPr>
                <p:spPr>
                  <a:xfrm flipH="1">
                    <a:off x="9151"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61" name="Line 320"/>
                  <p:cNvSpPr>
                    <a:spLocks noChangeAspect="1"/>
                  </p:cNvSpPr>
                  <p:nvPr/>
                </p:nvSpPr>
                <p:spPr>
                  <a:xfrm flipH="1">
                    <a:off x="9260"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62" name="Line 321"/>
                  <p:cNvSpPr>
                    <a:spLocks noChangeAspect="1"/>
                  </p:cNvSpPr>
                  <p:nvPr/>
                </p:nvSpPr>
                <p:spPr>
                  <a:xfrm flipH="1">
                    <a:off x="9367"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63" name="Line 322"/>
                  <p:cNvSpPr>
                    <a:spLocks noChangeAspect="1"/>
                  </p:cNvSpPr>
                  <p:nvPr/>
                </p:nvSpPr>
                <p:spPr>
                  <a:xfrm flipH="1">
                    <a:off x="9472"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64" name="Line 323"/>
                  <p:cNvSpPr>
                    <a:spLocks noChangeAspect="1"/>
                  </p:cNvSpPr>
                  <p:nvPr/>
                </p:nvSpPr>
                <p:spPr>
                  <a:xfrm flipH="1">
                    <a:off x="9574"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65" name="Line 324"/>
                  <p:cNvSpPr>
                    <a:spLocks noChangeAspect="1"/>
                  </p:cNvSpPr>
                  <p:nvPr/>
                </p:nvSpPr>
                <p:spPr>
                  <a:xfrm flipH="1">
                    <a:off x="9673"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66" name="Line 325"/>
                  <p:cNvSpPr>
                    <a:spLocks noChangeAspect="1"/>
                  </p:cNvSpPr>
                  <p:nvPr/>
                </p:nvSpPr>
                <p:spPr>
                  <a:xfrm flipH="1">
                    <a:off x="9769" y="2530"/>
                    <a:ext cx="213" cy="314"/>
                  </a:xfrm>
                  <a:prstGeom prst="line">
                    <a:avLst/>
                  </a:prstGeom>
                  <a:ln w="9525" cap="flat" cmpd="sng">
                    <a:solidFill>
                      <a:srgbClr val="000000"/>
                    </a:solidFill>
                    <a:prstDash val="solid"/>
                    <a:round/>
                    <a:headEnd type="none" w="med" len="med"/>
                    <a:tailEnd type="none" w="med" len="med"/>
                  </a:ln>
                </p:spPr>
                <p:txBody>
                  <a:bodyPr/>
                  <a:p/>
                </p:txBody>
              </p:sp>
              <p:sp>
                <p:nvSpPr>
                  <p:cNvPr id="67" name="Line 326"/>
                  <p:cNvSpPr>
                    <a:spLocks noChangeAspect="1"/>
                  </p:cNvSpPr>
                  <p:nvPr/>
                </p:nvSpPr>
                <p:spPr>
                  <a:xfrm flipH="1">
                    <a:off x="9859"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68" name="Line 327"/>
                  <p:cNvSpPr>
                    <a:spLocks noChangeAspect="1"/>
                  </p:cNvSpPr>
                  <p:nvPr/>
                </p:nvSpPr>
                <p:spPr>
                  <a:xfrm flipH="1">
                    <a:off x="9947"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69" name="Line 328"/>
                  <p:cNvSpPr>
                    <a:spLocks noChangeAspect="1"/>
                  </p:cNvSpPr>
                  <p:nvPr/>
                </p:nvSpPr>
                <p:spPr>
                  <a:xfrm flipH="1">
                    <a:off x="10030"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70" name="Line 329"/>
                  <p:cNvSpPr>
                    <a:spLocks noChangeAspect="1"/>
                  </p:cNvSpPr>
                  <p:nvPr/>
                </p:nvSpPr>
                <p:spPr>
                  <a:xfrm flipH="1">
                    <a:off x="10108"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71" name="Line 330"/>
                  <p:cNvSpPr>
                    <a:spLocks noChangeAspect="1"/>
                  </p:cNvSpPr>
                  <p:nvPr/>
                </p:nvSpPr>
                <p:spPr>
                  <a:xfrm flipH="1">
                    <a:off x="10181"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72" name="Arc 331"/>
                  <p:cNvSpPr>
                    <a:spLocks noChangeAspect="1"/>
                  </p:cNvSpPr>
                  <p:nvPr/>
                </p:nvSpPr>
                <p:spPr>
                  <a:xfrm>
                    <a:off x="7214" y="2488"/>
                    <a:ext cx="2985" cy="1916"/>
                  </a:xfrm>
                  <a:custGeom>
                    <a:avLst/>
                    <a:gdLst/>
                    <a:ahLst/>
                    <a:cxnLst>
                      <a:cxn ang="0">
                        <a:pos x="0" y="63"/>
                      </a:cxn>
                      <a:cxn ang="0">
                        <a:pos x="265" y="64"/>
                      </a:cxn>
                      <a:cxn ang="0">
                        <a:pos x="132" y="170"/>
                      </a:cxn>
                    </a:cxnLst>
                    <a:rect l="l" t="t" r="r" b="b"/>
                    <a:pathLst>
                      <a:path w="33667" h="21600" fill="none">
                        <a:moveTo>
                          <a:pt x="-1" y="8009"/>
                        </a:moveTo>
                        <a:cubicBezTo>
                          <a:pt x="4101" y="2943"/>
                          <a:pt x="10270" y="-1"/>
                          <a:pt x="16789" y="0"/>
                        </a:cubicBezTo>
                        <a:cubicBezTo>
                          <a:pt x="23357" y="0"/>
                          <a:pt x="29568" y="2988"/>
                          <a:pt x="33667" y="8120"/>
                        </a:cubicBezTo>
                      </a:path>
                      <a:path w="33667" h="21600" stroke="0">
                        <a:moveTo>
                          <a:pt x="-1" y="8009"/>
                        </a:moveTo>
                        <a:cubicBezTo>
                          <a:pt x="4101" y="2943"/>
                          <a:pt x="10270" y="-1"/>
                          <a:pt x="16789" y="0"/>
                        </a:cubicBezTo>
                        <a:cubicBezTo>
                          <a:pt x="23357" y="0"/>
                          <a:pt x="29568" y="2988"/>
                          <a:pt x="33667" y="8120"/>
                        </a:cubicBezTo>
                        <a:lnTo>
                          <a:pt x="16789" y="21600"/>
                        </a:lnTo>
                        <a:close/>
                      </a:path>
                    </a:pathLst>
                  </a:custGeom>
                  <a:noFill/>
                  <a:ln w="19050" cap="flat" cmpd="sng">
                    <a:solidFill>
                      <a:srgbClr val="000000"/>
                    </a:solidFill>
                    <a:prstDash val="solid"/>
                    <a:round/>
                    <a:headEnd type="none" w="med" len="med"/>
                    <a:tailEnd type="none" w="med" len="med"/>
                  </a:ln>
                </p:spPr>
                <p:txBody>
                  <a:bodyPr/>
                  <a:p>
                    <a:endParaRPr lang="zh-CN" altLang="en-US"/>
                  </a:p>
                </p:txBody>
              </p:sp>
            </p:grpSp>
            <p:sp>
              <p:nvSpPr>
                <p:cNvPr id="73" name="Rectangle 332"/>
                <p:cNvSpPr/>
                <p:nvPr/>
              </p:nvSpPr>
              <p:spPr>
                <a:xfrm>
                  <a:off x="6737" y="4150"/>
                  <a:ext cx="1734" cy="68"/>
                </a:xfrm>
                <a:prstGeom prst="rect">
                  <a:avLst/>
                </a:prstGeom>
                <a:gradFill rotWithShape="0">
                  <a:gsLst>
                    <a:gs pos="0">
                      <a:srgbClr val="454545"/>
                    </a:gs>
                    <a:gs pos="50000">
                      <a:srgbClr val="969696"/>
                    </a:gs>
                    <a:gs pos="100000">
                      <a:srgbClr val="454545"/>
                    </a:gs>
                  </a:gsLst>
                  <a:lin ang="5400000" scaled="1"/>
                </a:gra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74" name="Freeform 333"/>
                <p:cNvSpPr/>
                <p:nvPr/>
              </p:nvSpPr>
              <p:spPr>
                <a:xfrm>
                  <a:off x="6675" y="4218"/>
                  <a:ext cx="1845" cy="1079"/>
                </a:xfrm>
                <a:custGeom>
                  <a:avLst/>
                  <a:gdLst/>
                  <a:ahLst/>
                  <a:cxnLst>
                    <a:cxn ang="0">
                      <a:pos x="315" y="1077"/>
                    </a:cxn>
                    <a:cxn ang="0">
                      <a:pos x="0" y="1079"/>
                    </a:cxn>
                    <a:cxn ang="0">
                      <a:pos x="0" y="0"/>
                    </a:cxn>
                    <a:cxn ang="0">
                      <a:pos x="1844" y="0"/>
                    </a:cxn>
                    <a:cxn ang="0">
                      <a:pos x="1845" y="1062"/>
                    </a:cxn>
                    <a:cxn ang="0">
                      <a:pos x="1590" y="1062"/>
                    </a:cxn>
                  </a:cxnLst>
                  <a:rect l="l" t="t" r="r" b="b"/>
                  <a:pathLst>
                    <a:path w="1845" h="1079">
                      <a:moveTo>
                        <a:pt x="315" y="1077"/>
                      </a:moveTo>
                      <a:lnTo>
                        <a:pt x="0" y="1079"/>
                      </a:lnTo>
                      <a:lnTo>
                        <a:pt x="0" y="0"/>
                      </a:lnTo>
                      <a:lnTo>
                        <a:pt x="1844" y="0"/>
                      </a:lnTo>
                      <a:lnTo>
                        <a:pt x="1845" y="1062"/>
                      </a:lnTo>
                      <a:lnTo>
                        <a:pt x="1590" y="1062"/>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75" name="Arc 334"/>
                <p:cNvSpPr/>
                <p:nvPr/>
              </p:nvSpPr>
              <p:spPr>
                <a:xfrm rot="-2700000">
                  <a:off x="7170" y="4812"/>
                  <a:ext cx="943" cy="943"/>
                </a:xfrm>
                <a:custGeom>
                  <a:avLst/>
                  <a:gdLst/>
                  <a:ahLst/>
                  <a:cxnLst>
                    <a:cxn ang="0">
                      <a:pos x="0" y="0"/>
                    </a:cxn>
                    <a:cxn ang="0">
                      <a:pos x="41" y="41"/>
                    </a:cxn>
                    <a:cxn ang="0">
                      <a:pos x="0" y="41"/>
                    </a:cxn>
                  </a:cxnLst>
                  <a:rect l="l" t="t"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76" name="Line 335"/>
              <p:cNvSpPr/>
              <p:nvPr/>
            </p:nvSpPr>
            <p:spPr>
              <a:xfrm flipH="1" flipV="1">
                <a:off x="5334" y="2479"/>
                <a:ext cx="0" cy="1513"/>
              </a:xfrm>
              <a:prstGeom prst="line">
                <a:avLst/>
              </a:prstGeom>
              <a:ln w="9525" cap="flat" cmpd="sng">
                <a:solidFill>
                  <a:srgbClr val="000000"/>
                </a:solidFill>
                <a:prstDash val="solid"/>
                <a:round/>
                <a:headEnd type="none" w="med" len="med"/>
                <a:tailEnd type="triangle" w="sm" len="lg"/>
              </a:ln>
            </p:spPr>
            <p:txBody>
              <a:bodyPr/>
              <a:p/>
            </p:txBody>
          </p:sp>
        </p:grpSp>
        <p:grpSp>
          <p:nvGrpSpPr>
            <p:cNvPr id="77" name="xjhdx9"/>
            <p:cNvGrpSpPr>
              <a:grpSpLocks noChangeAspect="1"/>
            </p:cNvGrpSpPr>
            <p:nvPr/>
          </p:nvGrpSpPr>
          <p:grpSpPr>
            <a:xfrm rot="-5419991">
              <a:off x="6553" y="3208"/>
              <a:ext cx="886" cy="1151"/>
              <a:chOff x="7753" y="660"/>
              <a:chExt cx="1774" cy="2304"/>
            </a:xfrm>
          </p:grpSpPr>
          <p:sp>
            <p:nvSpPr>
              <p:cNvPr id="78" name="Freeform 337"/>
              <p:cNvSpPr>
                <a:spLocks noChangeAspect="1"/>
              </p:cNvSpPr>
              <p:nvPr/>
            </p:nvSpPr>
            <p:spPr>
              <a:xfrm flipH="1">
                <a:off x="7753"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solidFill>
              <a:ln w="9525"/>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p>
                <a:endParaRPr lang="zh-CN" altLang="en-US"/>
              </a:p>
            </p:txBody>
          </p:sp>
          <p:sp>
            <p:nvSpPr>
              <p:cNvPr id="79" name="Freeform 338"/>
              <p:cNvSpPr>
                <a:spLocks noChangeAspect="1"/>
              </p:cNvSpPr>
              <p:nvPr/>
            </p:nvSpPr>
            <p:spPr>
              <a:xfrm>
                <a:off x="8640"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solidFill>
              <a:ln w="9525"/>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p>
                <a:endParaRPr lang="zh-CN" altLang="en-US"/>
              </a:p>
            </p:txBody>
          </p:sp>
        </p:grpSp>
        <p:grpSp>
          <p:nvGrpSpPr>
            <p:cNvPr id="80" name="Group 339"/>
            <p:cNvGrpSpPr/>
            <p:nvPr/>
          </p:nvGrpSpPr>
          <p:grpSpPr>
            <a:xfrm>
              <a:off x="6870" y="3447"/>
              <a:ext cx="2550" cy="1069"/>
              <a:chOff x="6870" y="3450"/>
              <a:chExt cx="2550" cy="1069"/>
            </a:xfrm>
          </p:grpSpPr>
          <p:sp>
            <p:nvSpPr>
              <p:cNvPr id="81" name="Line 340"/>
              <p:cNvSpPr/>
              <p:nvPr/>
            </p:nvSpPr>
            <p:spPr>
              <a:xfrm flipH="1">
                <a:off x="6870" y="3450"/>
                <a:ext cx="990" cy="945"/>
              </a:xfrm>
              <a:prstGeom prst="line">
                <a:avLst/>
              </a:prstGeom>
              <a:ln w="50800" cap="flat" cmpd="sng">
                <a:solidFill>
                  <a:srgbClr val="99CC00"/>
                </a:solidFill>
                <a:prstDash val="solid"/>
                <a:round/>
                <a:headEnd type="none" w="med" len="med"/>
                <a:tailEnd type="none" w="med" len="med"/>
              </a:ln>
            </p:spPr>
            <p:txBody>
              <a:bodyPr/>
              <a:p/>
            </p:txBody>
          </p:sp>
          <p:sp>
            <p:nvSpPr>
              <p:cNvPr id="82" name="Freeform 341"/>
              <p:cNvSpPr/>
              <p:nvPr/>
            </p:nvSpPr>
            <p:spPr>
              <a:xfrm>
                <a:off x="6900" y="3960"/>
                <a:ext cx="2520" cy="559"/>
              </a:xfrm>
              <a:custGeom>
                <a:avLst/>
                <a:gdLst/>
                <a:ahLst/>
                <a:cxnLst>
                  <a:cxn ang="0">
                    <a:pos x="0" y="405"/>
                  </a:cxn>
                  <a:cxn ang="0">
                    <a:pos x="525" y="495"/>
                  </a:cxn>
                  <a:cxn ang="0">
                    <a:pos x="1065" y="495"/>
                  </a:cxn>
                  <a:cxn ang="0">
                    <a:pos x="1275" y="435"/>
                  </a:cxn>
                  <a:cxn ang="0">
                    <a:pos x="1500" y="390"/>
                  </a:cxn>
                  <a:cxn ang="0">
                    <a:pos x="1605" y="360"/>
                  </a:cxn>
                  <a:cxn ang="0">
                    <a:pos x="2010" y="285"/>
                  </a:cxn>
                  <a:cxn ang="0">
                    <a:pos x="2175" y="240"/>
                  </a:cxn>
                  <a:cxn ang="0">
                    <a:pos x="2385" y="165"/>
                  </a:cxn>
                  <a:cxn ang="0">
                    <a:pos x="2475" y="105"/>
                  </a:cxn>
                  <a:cxn ang="0">
                    <a:pos x="2520" y="0"/>
                  </a:cxn>
                </a:cxnLst>
                <a:rect l="l" t="t" r="r" b="b"/>
                <a:pathLst>
                  <a:path w="2520" h="559">
                    <a:moveTo>
                      <a:pt x="0" y="405"/>
                    </a:moveTo>
                    <a:cubicBezTo>
                      <a:pt x="154" y="559"/>
                      <a:pt x="234" y="485"/>
                      <a:pt x="525" y="495"/>
                    </a:cubicBezTo>
                    <a:cubicBezTo>
                      <a:pt x="771" y="522"/>
                      <a:pt x="685" y="520"/>
                      <a:pt x="1065" y="495"/>
                    </a:cubicBezTo>
                    <a:cubicBezTo>
                      <a:pt x="1133" y="491"/>
                      <a:pt x="1210" y="454"/>
                      <a:pt x="1275" y="435"/>
                    </a:cubicBezTo>
                    <a:cubicBezTo>
                      <a:pt x="1349" y="414"/>
                      <a:pt x="1426" y="409"/>
                      <a:pt x="1500" y="390"/>
                    </a:cubicBezTo>
                    <a:cubicBezTo>
                      <a:pt x="1557" y="376"/>
                      <a:pt x="1540" y="369"/>
                      <a:pt x="1605" y="360"/>
                    </a:cubicBezTo>
                    <a:cubicBezTo>
                      <a:pt x="1745" y="340"/>
                      <a:pt x="1875" y="330"/>
                      <a:pt x="2010" y="285"/>
                    </a:cubicBezTo>
                    <a:cubicBezTo>
                      <a:pt x="2064" y="267"/>
                      <a:pt x="2175" y="240"/>
                      <a:pt x="2175" y="240"/>
                    </a:cubicBezTo>
                    <a:cubicBezTo>
                      <a:pt x="2249" y="191"/>
                      <a:pt x="2319" y="209"/>
                      <a:pt x="2385" y="165"/>
                    </a:cubicBezTo>
                    <a:cubicBezTo>
                      <a:pt x="2415" y="145"/>
                      <a:pt x="2475" y="105"/>
                      <a:pt x="2475" y="105"/>
                    </a:cubicBezTo>
                    <a:cubicBezTo>
                      <a:pt x="2507" y="8"/>
                      <a:pt x="2483" y="37"/>
                      <a:pt x="2520" y="0"/>
                    </a:cubicBezTo>
                  </a:path>
                </a:pathLst>
              </a:custGeom>
              <a:noFill/>
              <a:ln w="50800" cap="flat" cmpd="sng">
                <a:solidFill>
                  <a:srgbClr val="99CC00"/>
                </a:solidFill>
                <a:prstDash val="solid"/>
                <a:round/>
                <a:headEnd type="none" w="med" len="med"/>
                <a:tailEnd type="none" w="med" len="med"/>
              </a:ln>
            </p:spPr>
            <p:txBody>
              <a:bodyPr/>
              <a:p>
                <a:endParaRPr lang="zh-CN" altLang="en-US"/>
              </a:p>
            </p:txBody>
          </p:sp>
          <p:sp>
            <p:nvSpPr>
              <p:cNvPr id="83" name="Freeform 342"/>
              <p:cNvSpPr/>
              <p:nvPr/>
            </p:nvSpPr>
            <p:spPr>
              <a:xfrm>
                <a:off x="7845" y="3465"/>
                <a:ext cx="1192" cy="521"/>
              </a:xfrm>
              <a:custGeom>
                <a:avLst/>
                <a:gdLst/>
                <a:ahLst/>
                <a:cxnLst>
                  <a:cxn ang="0">
                    <a:pos x="0" y="0"/>
                  </a:cxn>
                  <a:cxn ang="0">
                    <a:pos x="780" y="90"/>
                  </a:cxn>
                  <a:cxn ang="0">
                    <a:pos x="825" y="120"/>
                  </a:cxn>
                  <a:cxn ang="0">
                    <a:pos x="915" y="150"/>
                  </a:cxn>
                  <a:cxn ang="0">
                    <a:pos x="1095" y="315"/>
                  </a:cxn>
                  <a:cxn ang="0">
                    <a:pos x="1110" y="360"/>
                  </a:cxn>
                  <a:cxn ang="0">
                    <a:pos x="1140" y="405"/>
                  </a:cxn>
                  <a:cxn ang="0">
                    <a:pos x="1185" y="510"/>
                  </a:cxn>
                </a:cxnLst>
                <a:rect l="l" t="t" r="r" b="b"/>
                <a:pathLst>
                  <a:path w="1192" h="521">
                    <a:moveTo>
                      <a:pt x="0" y="0"/>
                    </a:moveTo>
                    <a:cubicBezTo>
                      <a:pt x="258" y="22"/>
                      <a:pt x="528" y="27"/>
                      <a:pt x="780" y="90"/>
                    </a:cubicBezTo>
                    <a:cubicBezTo>
                      <a:pt x="795" y="100"/>
                      <a:pt x="809" y="113"/>
                      <a:pt x="825" y="120"/>
                    </a:cubicBezTo>
                    <a:cubicBezTo>
                      <a:pt x="854" y="133"/>
                      <a:pt x="889" y="132"/>
                      <a:pt x="915" y="150"/>
                    </a:cubicBezTo>
                    <a:cubicBezTo>
                      <a:pt x="984" y="196"/>
                      <a:pt x="1037" y="257"/>
                      <a:pt x="1095" y="315"/>
                    </a:cubicBezTo>
                    <a:cubicBezTo>
                      <a:pt x="1106" y="326"/>
                      <a:pt x="1103" y="346"/>
                      <a:pt x="1110" y="360"/>
                    </a:cubicBezTo>
                    <a:cubicBezTo>
                      <a:pt x="1118" y="376"/>
                      <a:pt x="1133" y="389"/>
                      <a:pt x="1140" y="405"/>
                    </a:cubicBezTo>
                    <a:cubicBezTo>
                      <a:pt x="1192" y="521"/>
                      <a:pt x="1143" y="468"/>
                      <a:pt x="1185" y="510"/>
                    </a:cubicBezTo>
                  </a:path>
                </a:pathLst>
              </a:custGeom>
              <a:noFill/>
              <a:ln w="50800" cap="flat" cmpd="sng">
                <a:solidFill>
                  <a:srgbClr val="99CC00"/>
                </a:solidFill>
                <a:prstDash val="solid"/>
                <a:round/>
                <a:headEnd type="none" w="med" len="med"/>
                <a:tailEnd type="none" w="med" len="med"/>
              </a:ln>
            </p:spPr>
            <p:txBody>
              <a:bodyPr/>
              <a:p>
                <a:endParaRPr lang="zh-CN" altLang="en-US"/>
              </a:p>
            </p:txBody>
          </p:sp>
        </p:grpSp>
      </p:grpSp>
      <p:grpSp>
        <p:nvGrpSpPr>
          <p:cNvPr id="86" name="Group 269"/>
          <p:cNvGrpSpPr/>
          <p:nvPr/>
        </p:nvGrpSpPr>
        <p:grpSpPr>
          <a:xfrm>
            <a:off x="3295650" y="3172778"/>
            <a:ext cx="1589088" cy="685800"/>
            <a:chOff x="6422" y="2865"/>
            <a:chExt cx="3224" cy="1651"/>
          </a:xfrm>
        </p:grpSpPr>
        <p:grpSp>
          <p:nvGrpSpPr>
            <p:cNvPr id="87" name="xjhsy14"/>
            <p:cNvGrpSpPr/>
            <p:nvPr/>
          </p:nvGrpSpPr>
          <p:grpSpPr>
            <a:xfrm>
              <a:off x="8730" y="2865"/>
              <a:ext cx="916" cy="1257"/>
              <a:chOff x="4340" y="2111"/>
              <a:chExt cx="1980" cy="2652"/>
            </a:xfrm>
          </p:grpSpPr>
          <p:grpSp>
            <p:nvGrpSpPr>
              <p:cNvPr id="88" name="Group 271"/>
              <p:cNvGrpSpPr/>
              <p:nvPr/>
            </p:nvGrpSpPr>
            <p:grpSpPr>
              <a:xfrm>
                <a:off x="4340" y="2111"/>
                <a:ext cx="1980" cy="2652"/>
                <a:chOff x="4340" y="2111"/>
                <a:chExt cx="1980" cy="2652"/>
              </a:xfrm>
            </p:grpSpPr>
            <p:sp>
              <p:nvSpPr>
                <p:cNvPr id="89" name="Rectangle 272"/>
                <p:cNvSpPr/>
                <p:nvPr/>
              </p:nvSpPr>
              <p:spPr>
                <a:xfrm>
                  <a:off x="4340" y="2111"/>
                  <a:ext cx="1980" cy="265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nvGrpSpPr>
                <p:cNvPr id="90" name="Group 273"/>
                <p:cNvGrpSpPr>
                  <a:grpSpLocks noChangeAspect="1"/>
                </p:cNvGrpSpPr>
                <p:nvPr/>
              </p:nvGrpSpPr>
              <p:grpSpPr>
                <a:xfrm>
                  <a:off x="4960" y="3301"/>
                  <a:ext cx="754" cy="791"/>
                  <a:chOff x="4842" y="3780"/>
                  <a:chExt cx="1560" cy="1636"/>
                </a:xfrm>
              </p:grpSpPr>
              <p:grpSp>
                <p:nvGrpSpPr>
                  <p:cNvPr id="91" name="Group 274"/>
                  <p:cNvGrpSpPr>
                    <a:grpSpLocks noChangeAspect="1"/>
                  </p:cNvGrpSpPr>
                  <p:nvPr/>
                </p:nvGrpSpPr>
                <p:grpSpPr>
                  <a:xfrm>
                    <a:off x="5058" y="4861"/>
                    <a:ext cx="1134" cy="555"/>
                    <a:chOff x="3477" y="1284"/>
                    <a:chExt cx="3452" cy="1684"/>
                  </a:xfrm>
                </p:grpSpPr>
                <p:sp>
                  <p:nvSpPr>
                    <p:cNvPr id="92" name="Freeform 275"/>
                    <p:cNvSpPr>
                      <a:spLocks noChangeAspect="1"/>
                    </p:cNvSpPr>
                    <p:nvPr/>
                  </p:nvSpPr>
                  <p:spPr>
                    <a:xfrm>
                      <a:off x="3477"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EF682B"/>
                    </a:solidFill>
                    <a:ln w="9525" cap="flat" cmpd="sng">
                      <a:solidFill>
                        <a:srgbClr val="FF0000"/>
                      </a:solidFill>
                      <a:prstDash val="solid"/>
                      <a:round/>
                      <a:headEnd type="none" w="med" len="med"/>
                      <a:tailEnd type="none" w="med" len="med"/>
                    </a:ln>
                  </p:spPr>
                  <p:txBody>
                    <a:bodyPr/>
                    <a:p>
                      <a:endParaRPr lang="zh-CN" altLang="en-US"/>
                    </a:p>
                  </p:txBody>
                </p:sp>
                <p:sp>
                  <p:nvSpPr>
                    <p:cNvPr id="93" name="Freeform 276"/>
                    <p:cNvSpPr>
                      <a:spLocks noChangeAspect="1"/>
                    </p:cNvSpPr>
                    <p:nvPr/>
                  </p:nvSpPr>
                  <p:spPr>
                    <a:xfrm flipH="1">
                      <a:off x="5712" y="1284"/>
                      <a:ext cx="1217" cy="1684"/>
                    </a:xfrm>
                    <a:custGeom>
                      <a:avLst/>
                      <a:gdLst/>
                      <a:ahLst/>
                      <a:cxnLst>
                        <a:cxn ang="0">
                          <a:pos x="0" y="0"/>
                        </a:cxn>
                        <a:cxn ang="0">
                          <a:pos x="1217" y="0"/>
                        </a:cxn>
                        <a:cxn ang="0">
                          <a:pos x="1188" y="18"/>
                        </a:cxn>
                        <a:cxn ang="0">
                          <a:pos x="1159" y="36"/>
                        </a:cxn>
                        <a:cxn ang="0">
                          <a:pos x="1132" y="55"/>
                        </a:cxn>
                        <a:cxn ang="0">
                          <a:pos x="1105" y="76"/>
                        </a:cxn>
                        <a:cxn ang="0">
                          <a:pos x="1078" y="97"/>
                        </a:cxn>
                        <a:cxn ang="0">
                          <a:pos x="1052" y="120"/>
                        </a:cxn>
                        <a:cxn ang="0">
                          <a:pos x="1028" y="143"/>
                        </a:cxn>
                        <a:cxn ang="0">
                          <a:pos x="1004" y="167"/>
                        </a:cxn>
                        <a:cxn ang="0">
                          <a:pos x="981" y="191"/>
                        </a:cxn>
                        <a:cxn ang="0">
                          <a:pos x="958" y="217"/>
                        </a:cxn>
                        <a:cxn ang="0">
                          <a:pos x="937" y="244"/>
                        </a:cxn>
                        <a:cxn ang="0">
                          <a:pos x="916" y="271"/>
                        </a:cxn>
                        <a:cxn ang="0">
                          <a:pos x="897" y="298"/>
                        </a:cxn>
                        <a:cxn ang="0">
                          <a:pos x="878" y="327"/>
                        </a:cxn>
                        <a:cxn ang="0">
                          <a:pos x="861" y="356"/>
                        </a:cxn>
                        <a:cxn ang="0">
                          <a:pos x="844" y="386"/>
                        </a:cxn>
                        <a:cxn ang="0">
                          <a:pos x="829" y="416"/>
                        </a:cxn>
                        <a:cxn ang="0">
                          <a:pos x="815" y="447"/>
                        </a:cxn>
                        <a:cxn ang="0">
                          <a:pos x="802" y="478"/>
                        </a:cxn>
                        <a:cxn ang="0">
                          <a:pos x="789" y="510"/>
                        </a:cxn>
                        <a:cxn ang="0">
                          <a:pos x="778" y="542"/>
                        </a:cxn>
                        <a:cxn ang="0">
                          <a:pos x="768" y="574"/>
                        </a:cxn>
                        <a:cxn ang="0">
                          <a:pos x="760" y="607"/>
                        </a:cxn>
                        <a:cxn ang="0">
                          <a:pos x="752" y="640"/>
                        </a:cxn>
                        <a:cxn ang="0">
                          <a:pos x="745" y="673"/>
                        </a:cxn>
                        <a:cxn ang="0">
                          <a:pos x="740" y="707"/>
                        </a:cxn>
                        <a:cxn ang="0">
                          <a:pos x="736" y="740"/>
                        </a:cxn>
                        <a:cxn ang="0">
                          <a:pos x="733" y="774"/>
                        </a:cxn>
                        <a:cxn ang="0">
                          <a:pos x="731" y="808"/>
                        </a:cxn>
                        <a:cxn ang="0">
                          <a:pos x="731" y="842"/>
                        </a:cxn>
                        <a:cxn ang="0">
                          <a:pos x="731" y="876"/>
                        </a:cxn>
                        <a:cxn ang="0">
                          <a:pos x="733" y="910"/>
                        </a:cxn>
                        <a:cxn ang="0">
                          <a:pos x="736" y="944"/>
                        </a:cxn>
                        <a:cxn ang="0">
                          <a:pos x="740" y="977"/>
                        </a:cxn>
                        <a:cxn ang="0">
                          <a:pos x="745" y="1011"/>
                        </a:cxn>
                        <a:cxn ang="0">
                          <a:pos x="752" y="1044"/>
                        </a:cxn>
                        <a:cxn ang="0">
                          <a:pos x="760" y="1077"/>
                        </a:cxn>
                        <a:cxn ang="0">
                          <a:pos x="768" y="1110"/>
                        </a:cxn>
                        <a:cxn ang="0">
                          <a:pos x="778" y="1142"/>
                        </a:cxn>
                        <a:cxn ang="0">
                          <a:pos x="789" y="1174"/>
                        </a:cxn>
                        <a:cxn ang="0">
                          <a:pos x="802" y="1206"/>
                        </a:cxn>
                        <a:cxn ang="0">
                          <a:pos x="815" y="1237"/>
                        </a:cxn>
                        <a:cxn ang="0">
                          <a:pos x="829" y="1268"/>
                        </a:cxn>
                        <a:cxn ang="0">
                          <a:pos x="844" y="1298"/>
                        </a:cxn>
                        <a:cxn ang="0">
                          <a:pos x="861" y="1328"/>
                        </a:cxn>
                        <a:cxn ang="0">
                          <a:pos x="878" y="1357"/>
                        </a:cxn>
                        <a:cxn ang="0">
                          <a:pos x="897" y="1386"/>
                        </a:cxn>
                        <a:cxn ang="0">
                          <a:pos x="916" y="1413"/>
                        </a:cxn>
                        <a:cxn ang="0">
                          <a:pos x="937" y="1440"/>
                        </a:cxn>
                        <a:cxn ang="0">
                          <a:pos x="958" y="1467"/>
                        </a:cxn>
                        <a:cxn ang="0">
                          <a:pos x="981" y="1493"/>
                        </a:cxn>
                        <a:cxn ang="0">
                          <a:pos x="1004" y="1517"/>
                        </a:cxn>
                        <a:cxn ang="0">
                          <a:pos x="1028" y="1541"/>
                        </a:cxn>
                        <a:cxn ang="0">
                          <a:pos x="1052" y="1564"/>
                        </a:cxn>
                        <a:cxn ang="0">
                          <a:pos x="1078" y="1587"/>
                        </a:cxn>
                        <a:cxn ang="0">
                          <a:pos x="1105" y="1608"/>
                        </a:cxn>
                        <a:cxn ang="0">
                          <a:pos x="1132" y="1629"/>
                        </a:cxn>
                        <a:cxn ang="0">
                          <a:pos x="1159" y="1648"/>
                        </a:cxn>
                        <a:cxn ang="0">
                          <a:pos x="1188" y="1666"/>
                        </a:cxn>
                        <a:cxn ang="0">
                          <a:pos x="1217" y="1684"/>
                        </a:cxn>
                        <a:cxn ang="0">
                          <a:pos x="0" y="1684"/>
                        </a:cxn>
                      </a:cxnLst>
                      <a:rect l="l" t="t" r="r" b="b"/>
                      <a:pathLst>
                        <a:path w="10000" h="13852">
                          <a:moveTo>
                            <a:pt x="0" y="0"/>
                          </a:moveTo>
                          <a:lnTo>
                            <a:pt x="10000" y="0"/>
                          </a:lnTo>
                          <a:lnTo>
                            <a:pt x="9761" y="144"/>
                          </a:lnTo>
                          <a:lnTo>
                            <a:pt x="9527" y="296"/>
                          </a:lnTo>
                          <a:lnTo>
                            <a:pt x="9299" y="456"/>
                          </a:lnTo>
                          <a:lnTo>
                            <a:pt x="9076" y="624"/>
                          </a:lnTo>
                          <a:lnTo>
                            <a:pt x="8859" y="800"/>
                          </a:lnTo>
                          <a:lnTo>
                            <a:pt x="8648" y="983"/>
                          </a:lnTo>
                          <a:lnTo>
                            <a:pt x="8444" y="1174"/>
                          </a:lnTo>
                          <a:lnTo>
                            <a:pt x="8247" y="1371"/>
                          </a:lnTo>
                          <a:lnTo>
                            <a:pt x="8057" y="1575"/>
                          </a:lnTo>
                          <a:lnTo>
                            <a:pt x="7874" y="1786"/>
                          </a:lnTo>
                          <a:lnTo>
                            <a:pt x="7698" y="2003"/>
                          </a:lnTo>
                          <a:lnTo>
                            <a:pt x="7530" y="2226"/>
                          </a:lnTo>
                          <a:lnTo>
                            <a:pt x="7370" y="2454"/>
                          </a:lnTo>
                          <a:lnTo>
                            <a:pt x="7218" y="2689"/>
                          </a:lnTo>
                          <a:lnTo>
                            <a:pt x="7075" y="2928"/>
                          </a:lnTo>
                          <a:lnTo>
                            <a:pt x="6939" y="3172"/>
                          </a:lnTo>
                          <a:lnTo>
                            <a:pt x="6813" y="3421"/>
                          </a:lnTo>
                          <a:lnTo>
                            <a:pt x="6695" y="3674"/>
                          </a:lnTo>
                          <a:lnTo>
                            <a:pt x="6586" y="3931"/>
                          </a:lnTo>
                          <a:lnTo>
                            <a:pt x="6486" y="4191"/>
                          </a:lnTo>
                          <a:lnTo>
                            <a:pt x="6395" y="4455"/>
                          </a:lnTo>
                          <a:lnTo>
                            <a:pt x="6314" y="4722"/>
                          </a:lnTo>
                          <a:lnTo>
                            <a:pt x="6241" y="4992"/>
                          </a:lnTo>
                          <a:lnTo>
                            <a:pt x="6179" y="5264"/>
                          </a:lnTo>
                          <a:lnTo>
                            <a:pt x="6125" y="5538"/>
                          </a:lnTo>
                          <a:lnTo>
                            <a:pt x="6082" y="5813"/>
                          </a:lnTo>
                          <a:lnTo>
                            <a:pt x="6048" y="6090"/>
                          </a:lnTo>
                          <a:lnTo>
                            <a:pt x="6023" y="6368"/>
                          </a:lnTo>
                          <a:lnTo>
                            <a:pt x="6009" y="6647"/>
                          </a:lnTo>
                          <a:lnTo>
                            <a:pt x="6004" y="6926"/>
                          </a:lnTo>
                          <a:lnTo>
                            <a:pt x="6009" y="7205"/>
                          </a:lnTo>
                          <a:lnTo>
                            <a:pt x="6023" y="7484"/>
                          </a:lnTo>
                          <a:lnTo>
                            <a:pt x="6048" y="7762"/>
                          </a:lnTo>
                          <a:lnTo>
                            <a:pt x="6082" y="8039"/>
                          </a:lnTo>
                          <a:lnTo>
                            <a:pt x="6125" y="8314"/>
                          </a:lnTo>
                          <a:lnTo>
                            <a:pt x="6179" y="8588"/>
                          </a:lnTo>
                          <a:lnTo>
                            <a:pt x="6241" y="8860"/>
                          </a:lnTo>
                          <a:lnTo>
                            <a:pt x="6314" y="9130"/>
                          </a:lnTo>
                          <a:lnTo>
                            <a:pt x="6395" y="9397"/>
                          </a:lnTo>
                          <a:lnTo>
                            <a:pt x="6486" y="9661"/>
                          </a:lnTo>
                          <a:lnTo>
                            <a:pt x="6586" y="9921"/>
                          </a:lnTo>
                          <a:lnTo>
                            <a:pt x="6695" y="10178"/>
                          </a:lnTo>
                          <a:lnTo>
                            <a:pt x="6813" y="10431"/>
                          </a:lnTo>
                          <a:lnTo>
                            <a:pt x="6939" y="10680"/>
                          </a:lnTo>
                          <a:lnTo>
                            <a:pt x="7075" y="10924"/>
                          </a:lnTo>
                          <a:lnTo>
                            <a:pt x="7218" y="11163"/>
                          </a:lnTo>
                          <a:lnTo>
                            <a:pt x="7370" y="11398"/>
                          </a:lnTo>
                          <a:lnTo>
                            <a:pt x="7530" y="11626"/>
                          </a:lnTo>
                          <a:lnTo>
                            <a:pt x="7698" y="11849"/>
                          </a:lnTo>
                          <a:lnTo>
                            <a:pt x="7874" y="12066"/>
                          </a:lnTo>
                          <a:lnTo>
                            <a:pt x="8057" y="12277"/>
                          </a:lnTo>
                          <a:lnTo>
                            <a:pt x="8247" y="12481"/>
                          </a:lnTo>
                          <a:lnTo>
                            <a:pt x="8444" y="12678"/>
                          </a:lnTo>
                          <a:lnTo>
                            <a:pt x="8648" y="12869"/>
                          </a:lnTo>
                          <a:lnTo>
                            <a:pt x="8859" y="13052"/>
                          </a:lnTo>
                          <a:lnTo>
                            <a:pt x="9076" y="13228"/>
                          </a:lnTo>
                          <a:lnTo>
                            <a:pt x="9299" y="13396"/>
                          </a:lnTo>
                          <a:lnTo>
                            <a:pt x="9527" y="13556"/>
                          </a:lnTo>
                          <a:lnTo>
                            <a:pt x="9761" y="13708"/>
                          </a:lnTo>
                          <a:lnTo>
                            <a:pt x="10000" y="13852"/>
                          </a:lnTo>
                          <a:lnTo>
                            <a:pt x="0" y="13852"/>
                          </a:lnTo>
                        </a:path>
                      </a:pathLst>
                    </a:custGeom>
                    <a:solidFill>
                      <a:srgbClr val="0000FF"/>
                    </a:solidFill>
                    <a:ln w="9525" cap="flat" cmpd="sng">
                      <a:solidFill>
                        <a:srgbClr val="0000FF"/>
                      </a:solidFill>
                      <a:prstDash val="solid"/>
                      <a:round/>
                      <a:headEnd type="none" w="med" len="med"/>
                      <a:tailEnd type="none" w="med" len="med"/>
                    </a:ln>
                  </p:spPr>
                  <p:txBody>
                    <a:bodyPr/>
                    <a:p>
                      <a:endParaRPr lang="zh-CN" altLang="en-US"/>
                    </a:p>
                  </p:txBody>
                </p:sp>
              </p:grpSp>
              <p:grpSp>
                <p:nvGrpSpPr>
                  <p:cNvPr id="94" name="Group 277"/>
                  <p:cNvGrpSpPr>
                    <a:grpSpLocks noChangeAspect="1"/>
                  </p:cNvGrpSpPr>
                  <p:nvPr/>
                </p:nvGrpSpPr>
                <p:grpSpPr>
                  <a:xfrm flipV="1">
                    <a:off x="4842" y="4537"/>
                    <a:ext cx="1560" cy="879"/>
                    <a:chOff x="4680" y="1815"/>
                    <a:chExt cx="1560" cy="1365"/>
                  </a:xfrm>
                </p:grpSpPr>
                <p:grpSp>
                  <p:nvGrpSpPr>
                    <p:cNvPr id="95" name="Group 278"/>
                    <p:cNvGrpSpPr>
                      <a:grpSpLocks noChangeAspect="1"/>
                    </p:cNvGrpSpPr>
                    <p:nvPr/>
                  </p:nvGrpSpPr>
                  <p:grpSpPr>
                    <a:xfrm>
                      <a:off x="4680" y="1815"/>
                      <a:ext cx="210" cy="1365"/>
                      <a:chOff x="4695" y="1755"/>
                      <a:chExt cx="210" cy="2040"/>
                    </a:xfrm>
                  </p:grpSpPr>
                  <p:sp>
                    <p:nvSpPr>
                      <p:cNvPr id="96" name="Line 279"/>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97" name="Line 280"/>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nvGrpSpPr>
                    <p:cNvPr id="98" name="Group 281"/>
                    <p:cNvGrpSpPr>
                      <a:grpSpLocks noChangeAspect="1"/>
                    </p:cNvGrpSpPr>
                    <p:nvPr/>
                  </p:nvGrpSpPr>
                  <p:grpSpPr>
                    <a:xfrm>
                      <a:off x="6030" y="1815"/>
                      <a:ext cx="210" cy="1365"/>
                      <a:chOff x="4695" y="1755"/>
                      <a:chExt cx="210" cy="2040"/>
                    </a:xfrm>
                  </p:grpSpPr>
                  <p:sp>
                    <p:nvSpPr>
                      <p:cNvPr id="99" name="Line 282"/>
                      <p:cNvSpPr>
                        <a:spLocks noChangeAspect="1"/>
                      </p:cNvSpPr>
                      <p:nvPr/>
                    </p:nvSpPr>
                    <p:spPr>
                      <a:xfrm flipH="1">
                        <a:off x="4695" y="1755"/>
                        <a:ext cx="0" cy="2040"/>
                      </a:xfrm>
                      <a:prstGeom prst="line">
                        <a:avLst/>
                      </a:prstGeom>
                      <a:ln w="9525" cap="flat" cmpd="sng">
                        <a:solidFill>
                          <a:srgbClr val="000000"/>
                        </a:solidFill>
                        <a:prstDash val="solid"/>
                        <a:round/>
                        <a:headEnd type="none" w="med" len="med"/>
                        <a:tailEnd type="none" w="med" len="med"/>
                      </a:ln>
                    </p:spPr>
                    <p:txBody>
                      <a:bodyPr/>
                      <a:p/>
                    </p:txBody>
                  </p:sp>
                  <p:sp>
                    <p:nvSpPr>
                      <p:cNvPr id="100" name="Line 283"/>
                      <p:cNvSpPr>
                        <a:spLocks noChangeAspect="1"/>
                      </p:cNvSpPr>
                      <p:nvPr/>
                    </p:nvSpPr>
                    <p:spPr>
                      <a:xfrm flipH="1">
                        <a:off x="4905" y="1755"/>
                        <a:ext cx="0" cy="2040"/>
                      </a:xfrm>
                      <a:prstGeom prst="line">
                        <a:avLst/>
                      </a:prstGeom>
                      <a:ln w="9525" cap="flat" cmpd="sng">
                        <a:solidFill>
                          <a:srgbClr val="000000"/>
                        </a:solidFill>
                        <a:prstDash val="solid"/>
                        <a:round/>
                        <a:headEnd type="none" w="med" len="med"/>
                        <a:tailEnd type="none" w="med" len="med"/>
                      </a:ln>
                    </p:spPr>
                    <p:txBody>
                      <a:bodyPr/>
                      <a:p/>
                    </p:txBody>
                  </p:sp>
                </p:grpSp>
              </p:grpSp>
              <p:grpSp>
                <p:nvGrpSpPr>
                  <p:cNvPr id="101" name="Group 284"/>
                  <p:cNvGrpSpPr>
                    <a:grpSpLocks noChangeAspect="1"/>
                  </p:cNvGrpSpPr>
                  <p:nvPr/>
                </p:nvGrpSpPr>
                <p:grpSpPr>
                  <a:xfrm flipV="1">
                    <a:off x="4844" y="3780"/>
                    <a:ext cx="1553" cy="777"/>
                    <a:chOff x="4682" y="3149"/>
                    <a:chExt cx="1553" cy="777"/>
                  </a:xfrm>
                </p:grpSpPr>
                <p:sp>
                  <p:nvSpPr>
                    <p:cNvPr id="102" name="Arc 285" descr="浅色上对角线"/>
                    <p:cNvSpPr>
                      <a:spLocks noChangeAspect="1"/>
                    </p:cNvSpPr>
                    <p:nvPr/>
                  </p:nvSpPr>
                  <p:spPr>
                    <a:xfrm rot="5400000" flipV="1">
                      <a:off x="5069" y="2760"/>
                      <a:ext cx="777" cy="1553"/>
                    </a:xfrm>
                    <a:custGeom>
                      <a:avLst/>
                      <a:gdLst/>
                      <a:ahLst/>
                      <a:cxnLst>
                        <a:cxn ang="0">
                          <a:pos x="1" y="0"/>
                        </a:cxn>
                        <a:cxn ang="0">
                          <a:pos x="0" y="56"/>
                        </a:cxn>
                        <a:cxn ang="0">
                          <a:pos x="1" y="28"/>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3" name="Arc 286"/>
                    <p:cNvSpPr>
                      <a:spLocks noChangeAspect="1"/>
                    </p:cNvSpPr>
                    <p:nvPr/>
                  </p:nvSpPr>
                  <p:spPr>
                    <a:xfrm rot="5400000" flipV="1">
                      <a:off x="5176" y="2866"/>
                      <a:ext cx="567" cy="1134"/>
                    </a:xfrm>
                    <a:custGeom>
                      <a:avLst/>
                      <a:gdLst/>
                      <a:ahLst/>
                      <a:cxnLst>
                        <a:cxn ang="0">
                          <a:pos x="0" y="0"/>
                        </a:cxn>
                        <a:cxn ang="0">
                          <a:pos x="0" y="30"/>
                        </a:cxn>
                        <a:cxn ang="0">
                          <a:pos x="0" y="15"/>
                        </a:cxn>
                      </a:cxnLst>
                      <a:rect l="l" t="t" r="r" b="b"/>
                      <a:pathLst>
                        <a:path w="22050" h="43200" fill="none">
                          <a:moveTo>
                            <a:pt x="449" y="0"/>
                          </a:moveTo>
                          <a:cubicBezTo>
                            <a:pt x="12379" y="0"/>
                            <a:pt x="22050" y="9670"/>
                            <a:pt x="22050" y="21600"/>
                          </a:cubicBezTo>
                          <a:cubicBezTo>
                            <a:pt x="22050" y="33529"/>
                            <a:pt x="12379" y="43200"/>
                            <a:pt x="450" y="43200"/>
                          </a:cubicBezTo>
                          <a:cubicBezTo>
                            <a:pt x="299" y="43200"/>
                            <a:pt x="149" y="43198"/>
                            <a:pt x="-1" y="43195"/>
                          </a:cubicBezTo>
                        </a:path>
                        <a:path w="22050" h="43200" stroke="0">
                          <a:moveTo>
                            <a:pt x="449" y="0"/>
                          </a:moveTo>
                          <a:cubicBezTo>
                            <a:pt x="12379" y="0"/>
                            <a:pt x="22050" y="9670"/>
                            <a:pt x="22050" y="21600"/>
                          </a:cubicBezTo>
                          <a:cubicBezTo>
                            <a:pt x="22050" y="33529"/>
                            <a:pt x="12379" y="43200"/>
                            <a:pt x="450" y="43200"/>
                          </a:cubicBezTo>
                          <a:cubicBezTo>
                            <a:pt x="299" y="43200"/>
                            <a:pt x="149" y="43198"/>
                            <a:pt x="-1" y="43195"/>
                          </a:cubicBezTo>
                          <a:lnTo>
                            <a:pt x="45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04" name="Oval 287"/>
                  <p:cNvSpPr>
                    <a:spLocks noChangeAspect="1"/>
                  </p:cNvSpPr>
                  <p:nvPr/>
                </p:nvSpPr>
                <p:spPr>
                  <a:xfrm>
                    <a:off x="5398" y="4928"/>
                    <a:ext cx="425" cy="425"/>
                  </a:xfrm>
                  <a:prstGeom prst="ellipse">
                    <a:avLst/>
                  </a:prstGeom>
                  <a:solidFill>
                    <a:srgbClr val="C0C0C0"/>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05" name="Rectangle 288"/>
                  <p:cNvSpPr>
                    <a:spLocks noChangeAspect="1"/>
                  </p:cNvSpPr>
                  <p:nvPr/>
                </p:nvSpPr>
                <p:spPr>
                  <a:xfrm>
                    <a:off x="5358" y="5084"/>
                    <a:ext cx="498" cy="126"/>
                  </a:xfrm>
                  <a:prstGeom prst="rect">
                    <a:avLst/>
                  </a:prstGeom>
                  <a:solidFill>
                    <a:srgbClr val="808080"/>
                  </a:soli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sp>
            <p:nvSpPr>
              <p:cNvPr id="106" name="Line 289"/>
              <p:cNvSpPr/>
              <p:nvPr/>
            </p:nvSpPr>
            <p:spPr>
              <a:xfrm>
                <a:off x="4940" y="4099"/>
                <a:ext cx="768" cy="0"/>
              </a:xfrm>
              <a:prstGeom prst="line">
                <a:avLst/>
              </a:prstGeom>
              <a:ln w="9525" cap="flat" cmpd="sng">
                <a:solidFill>
                  <a:srgbClr val="000000"/>
                </a:solidFill>
                <a:prstDash val="solid"/>
                <a:round/>
                <a:headEnd type="none" w="med" len="med"/>
                <a:tailEnd type="none" w="med" len="med"/>
              </a:ln>
            </p:spPr>
            <p:txBody>
              <a:bodyPr/>
              <a:p/>
            </p:txBody>
          </p:sp>
          <p:grpSp>
            <p:nvGrpSpPr>
              <p:cNvPr id="107" name="Group 290"/>
              <p:cNvGrpSpPr/>
              <p:nvPr/>
            </p:nvGrpSpPr>
            <p:grpSpPr>
              <a:xfrm>
                <a:off x="4440" y="4121"/>
                <a:ext cx="1782" cy="562"/>
                <a:chOff x="7560" y="4466"/>
                <a:chExt cx="1782" cy="562"/>
              </a:xfrm>
            </p:grpSpPr>
            <p:sp>
              <p:nvSpPr>
                <p:cNvPr id="108" name="Text Box 291"/>
                <p:cNvSpPr txBox="1"/>
                <p:nvPr/>
              </p:nvSpPr>
              <p:spPr>
                <a:xfrm>
                  <a:off x="8340" y="4639"/>
                  <a:ext cx="289" cy="29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G</a:t>
                  </a:r>
                  <a:endParaRPr lang="en-US" altLang="zh-CN" sz="2000">
                    <a:latin typeface="Times New Roman" panose="02020603050405020304" pitchFamily="18" charset="0"/>
                    <a:ea typeface="宋体" panose="02010600030101010101" pitchFamily="2" charset="-122"/>
                  </a:endParaRPr>
                </a:p>
              </p:txBody>
            </p:sp>
            <p:grpSp>
              <p:nvGrpSpPr>
                <p:cNvPr id="109" name="Group 292"/>
                <p:cNvGrpSpPr/>
                <p:nvPr/>
              </p:nvGrpSpPr>
              <p:grpSpPr>
                <a:xfrm>
                  <a:off x="7560" y="4466"/>
                  <a:ext cx="1782" cy="562"/>
                  <a:chOff x="7380" y="4466"/>
                  <a:chExt cx="1782" cy="562"/>
                </a:xfrm>
              </p:grpSpPr>
              <p:sp>
                <p:nvSpPr>
                  <p:cNvPr id="110" name="Text Box 293"/>
                  <p:cNvSpPr txBox="1"/>
                  <p:nvPr/>
                </p:nvSpPr>
                <p:spPr>
                  <a:xfrm>
                    <a:off x="8935" y="45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_</a:t>
                    </a:r>
                    <a:endParaRPr lang="en-US" altLang="zh-CN" sz="2000">
                      <a:latin typeface="Times New Roman" panose="02020603050405020304" pitchFamily="18" charset="0"/>
                      <a:ea typeface="宋体" panose="02010600030101010101" pitchFamily="2" charset="-122"/>
                    </a:endParaRPr>
                  </a:p>
                </p:txBody>
              </p:sp>
              <p:sp>
                <p:nvSpPr>
                  <p:cNvPr id="111" name="Text Box 294"/>
                  <p:cNvSpPr txBox="1"/>
                  <p:nvPr/>
                </p:nvSpPr>
                <p:spPr>
                  <a:xfrm>
                    <a:off x="7541" y="4639"/>
                    <a:ext cx="179" cy="312"/>
                  </a:xfrm>
                  <a:prstGeom prst="rect">
                    <a:avLst/>
                  </a:prstGeom>
                  <a:noFill/>
                  <a:ln w="9525">
                    <a:noFill/>
                  </a:ln>
                </p:spPr>
                <p:txBody>
                  <a:bodyPr lIns="0" tIns="0" rIns="0" bIns="0" anchor="t"/>
                  <a:p>
                    <a:pPr algn="just" eaLnBrk="0" hangingPunct="0"/>
                    <a:r>
                      <a:rPr lang="en-US" altLang="zh-CN" sz="2000">
                        <a:latin typeface="Times New Roman" panose="02020603050405020304" pitchFamily="18" charset="0"/>
                        <a:ea typeface="宋体" panose="02010600030101010101" pitchFamily="2" charset="-122"/>
                      </a:rPr>
                      <a:t>+</a:t>
                    </a:r>
                    <a:endParaRPr lang="en-US" altLang="zh-CN" sz="2000">
                      <a:latin typeface="Times New Roman" panose="02020603050405020304" pitchFamily="18" charset="0"/>
                      <a:ea typeface="宋体" panose="02010600030101010101" pitchFamily="2" charset="-122"/>
                    </a:endParaRPr>
                  </a:p>
                </p:txBody>
              </p:sp>
              <p:sp>
                <p:nvSpPr>
                  <p:cNvPr id="112" name="Rectangle 295"/>
                  <p:cNvSpPr/>
                  <p:nvPr/>
                </p:nvSpPr>
                <p:spPr>
                  <a:xfrm>
                    <a:off x="7380" y="4466"/>
                    <a:ext cx="1782" cy="562"/>
                  </a:xfrm>
                  <a:prstGeom prst="rect">
                    <a:avLst/>
                  </a:prstGeom>
                  <a:noFill/>
                  <a:ln w="38100" cap="flat" cmpd="dbl">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13" name="Oval 296"/>
                  <p:cNvSpPr/>
                  <p:nvPr/>
                </p:nvSpPr>
                <p:spPr>
                  <a:xfrm>
                    <a:off x="7740" y="4696"/>
                    <a:ext cx="175" cy="175"/>
                  </a:xfrm>
                  <a:prstGeom prst="ellipse">
                    <a:avLst/>
                  </a:prstGeom>
                  <a:solidFill>
                    <a:srgbClr val="FF6600"/>
                  </a:solidFill>
                  <a:ln w="9525" cap="flat" cmpd="sng">
                    <a:solidFill>
                      <a:srgbClr val="FF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14" name="Oval 297"/>
                  <p:cNvSpPr/>
                  <p:nvPr/>
                </p:nvSpPr>
                <p:spPr>
                  <a:xfrm>
                    <a:off x="8640" y="4696"/>
                    <a:ext cx="175" cy="175"/>
                  </a:xfrm>
                  <a:prstGeom prst="ellipse">
                    <a:avLst/>
                  </a:prstGeom>
                  <a:solidFill>
                    <a:srgbClr val="333333"/>
                  </a:solidFill>
                  <a:ln w="9525" cap="flat" cmpd="sng">
                    <a:solidFill>
                      <a:srgbClr val="000000"/>
                    </a:solidFill>
                    <a:prstDash val="solid"/>
                    <a:round/>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grpSp>
          </p:grpSp>
          <p:grpSp>
            <p:nvGrpSpPr>
              <p:cNvPr id="115" name="Group 298"/>
              <p:cNvGrpSpPr/>
              <p:nvPr/>
            </p:nvGrpSpPr>
            <p:grpSpPr>
              <a:xfrm>
                <a:off x="4396" y="2111"/>
                <a:ext cx="1866" cy="1605"/>
                <a:chOff x="6675" y="4150"/>
                <a:chExt cx="1866" cy="1605"/>
              </a:xfrm>
            </p:grpSpPr>
            <p:grpSp>
              <p:nvGrpSpPr>
                <p:cNvPr id="116" name="Group 299"/>
                <p:cNvGrpSpPr>
                  <a:grpSpLocks noChangeAspect="1"/>
                </p:cNvGrpSpPr>
                <p:nvPr/>
              </p:nvGrpSpPr>
              <p:grpSpPr>
                <a:xfrm>
                  <a:off x="6697" y="4409"/>
                  <a:ext cx="1844" cy="1100"/>
                  <a:chOff x="6927" y="2167"/>
                  <a:chExt cx="3550" cy="2237"/>
                </a:xfrm>
              </p:grpSpPr>
              <p:sp>
                <p:nvSpPr>
                  <p:cNvPr id="117" name="Line 300"/>
                  <p:cNvSpPr>
                    <a:spLocks noChangeAspect="1"/>
                  </p:cNvSpPr>
                  <p:nvPr/>
                </p:nvSpPr>
                <p:spPr>
                  <a:xfrm>
                    <a:off x="6927"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118" name="Line 301"/>
                  <p:cNvSpPr>
                    <a:spLocks noChangeAspect="1"/>
                  </p:cNvSpPr>
                  <p:nvPr/>
                </p:nvSpPr>
                <p:spPr>
                  <a:xfrm>
                    <a:off x="7140"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119" name="Line 302"/>
                  <p:cNvSpPr>
                    <a:spLocks noChangeAspect="1"/>
                  </p:cNvSpPr>
                  <p:nvPr/>
                </p:nvSpPr>
                <p:spPr>
                  <a:xfrm>
                    <a:off x="7226"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120" name="Line 303"/>
                  <p:cNvSpPr>
                    <a:spLocks noChangeAspect="1"/>
                  </p:cNvSpPr>
                  <p:nvPr/>
                </p:nvSpPr>
                <p:spPr>
                  <a:xfrm>
                    <a:off x="7319"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121" name="Line 304"/>
                  <p:cNvSpPr>
                    <a:spLocks noChangeAspect="1"/>
                  </p:cNvSpPr>
                  <p:nvPr/>
                </p:nvSpPr>
                <p:spPr>
                  <a:xfrm>
                    <a:off x="7416"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122" name="Line 305"/>
                  <p:cNvSpPr>
                    <a:spLocks noChangeAspect="1"/>
                  </p:cNvSpPr>
                  <p:nvPr/>
                </p:nvSpPr>
                <p:spPr>
                  <a:xfrm>
                    <a:off x="7422" y="2510"/>
                    <a:ext cx="213" cy="314"/>
                  </a:xfrm>
                  <a:prstGeom prst="line">
                    <a:avLst/>
                  </a:prstGeom>
                  <a:ln w="9525" cap="flat" cmpd="sng">
                    <a:solidFill>
                      <a:srgbClr val="000000"/>
                    </a:solidFill>
                    <a:prstDash val="solid"/>
                    <a:round/>
                    <a:headEnd type="none" w="med" len="med"/>
                    <a:tailEnd type="none" w="med" len="med"/>
                  </a:ln>
                </p:spPr>
                <p:txBody>
                  <a:bodyPr/>
                  <a:p/>
                </p:txBody>
              </p:sp>
              <p:sp>
                <p:nvSpPr>
                  <p:cNvPr id="123" name="Line 306"/>
                  <p:cNvSpPr>
                    <a:spLocks noChangeAspect="1"/>
                  </p:cNvSpPr>
                  <p:nvPr/>
                </p:nvSpPr>
                <p:spPr>
                  <a:xfrm>
                    <a:off x="7624"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124" name="Line 307"/>
                  <p:cNvSpPr>
                    <a:spLocks noChangeAspect="1"/>
                  </p:cNvSpPr>
                  <p:nvPr/>
                </p:nvSpPr>
                <p:spPr>
                  <a:xfrm>
                    <a:off x="7733"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125" name="Line 308"/>
                  <p:cNvSpPr>
                    <a:spLocks noChangeAspect="1"/>
                  </p:cNvSpPr>
                  <p:nvPr/>
                </p:nvSpPr>
                <p:spPr>
                  <a:xfrm>
                    <a:off x="7847"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126" name="Line 309"/>
                  <p:cNvSpPr>
                    <a:spLocks noChangeAspect="1"/>
                  </p:cNvSpPr>
                  <p:nvPr/>
                </p:nvSpPr>
                <p:spPr>
                  <a:xfrm>
                    <a:off x="7963"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127" name="Line 310"/>
                  <p:cNvSpPr>
                    <a:spLocks noChangeAspect="1"/>
                  </p:cNvSpPr>
                  <p:nvPr/>
                </p:nvSpPr>
                <p:spPr>
                  <a:xfrm>
                    <a:off x="8033"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128" name="Line 311"/>
                  <p:cNvSpPr>
                    <a:spLocks noChangeAspect="1"/>
                  </p:cNvSpPr>
                  <p:nvPr/>
                </p:nvSpPr>
                <p:spPr>
                  <a:xfrm>
                    <a:off x="8203"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129" name="Line 312"/>
                  <p:cNvSpPr>
                    <a:spLocks noChangeAspect="1"/>
                  </p:cNvSpPr>
                  <p:nvPr/>
                </p:nvSpPr>
                <p:spPr>
                  <a:xfrm>
                    <a:off x="8326"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130" name="Line 313"/>
                  <p:cNvSpPr>
                    <a:spLocks noChangeAspect="1"/>
                  </p:cNvSpPr>
                  <p:nvPr/>
                </p:nvSpPr>
                <p:spPr>
                  <a:xfrm>
                    <a:off x="8451"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131" name="Line 314"/>
                  <p:cNvSpPr>
                    <a:spLocks noChangeAspect="1"/>
                  </p:cNvSpPr>
                  <p:nvPr/>
                </p:nvSpPr>
                <p:spPr>
                  <a:xfrm>
                    <a:off x="8576"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132" name="Line 315"/>
                  <p:cNvSpPr>
                    <a:spLocks noChangeAspect="1"/>
                  </p:cNvSpPr>
                  <p:nvPr/>
                </p:nvSpPr>
                <p:spPr>
                  <a:xfrm>
                    <a:off x="8702" y="2167"/>
                    <a:ext cx="1" cy="342"/>
                  </a:xfrm>
                  <a:prstGeom prst="line">
                    <a:avLst/>
                  </a:prstGeom>
                  <a:ln w="9525" cap="flat" cmpd="sng">
                    <a:solidFill>
                      <a:srgbClr val="000000"/>
                    </a:solidFill>
                    <a:prstDash val="solid"/>
                    <a:round/>
                    <a:headEnd type="none" w="med" len="med"/>
                    <a:tailEnd type="none" w="med" len="med"/>
                  </a:ln>
                </p:spPr>
                <p:txBody>
                  <a:bodyPr/>
                  <a:p/>
                </p:txBody>
              </p:sp>
              <p:sp>
                <p:nvSpPr>
                  <p:cNvPr id="133" name="Line 316"/>
                  <p:cNvSpPr>
                    <a:spLocks noChangeAspect="1"/>
                  </p:cNvSpPr>
                  <p:nvPr/>
                </p:nvSpPr>
                <p:spPr>
                  <a:xfrm flipH="1">
                    <a:off x="8815" y="2288"/>
                    <a:ext cx="13" cy="210"/>
                  </a:xfrm>
                  <a:prstGeom prst="line">
                    <a:avLst/>
                  </a:prstGeom>
                  <a:ln w="9525" cap="flat" cmpd="sng">
                    <a:solidFill>
                      <a:srgbClr val="000000"/>
                    </a:solidFill>
                    <a:prstDash val="solid"/>
                    <a:round/>
                    <a:headEnd type="none" w="med" len="med"/>
                    <a:tailEnd type="none" w="med" len="med"/>
                  </a:ln>
                </p:spPr>
                <p:txBody>
                  <a:bodyPr/>
                  <a:p/>
                </p:txBody>
              </p:sp>
              <p:sp>
                <p:nvSpPr>
                  <p:cNvPr id="134" name="Line 317"/>
                  <p:cNvSpPr>
                    <a:spLocks noChangeAspect="1"/>
                  </p:cNvSpPr>
                  <p:nvPr/>
                </p:nvSpPr>
                <p:spPr>
                  <a:xfrm flipH="1">
                    <a:off x="8928" y="2300"/>
                    <a:ext cx="25" cy="208"/>
                  </a:xfrm>
                  <a:prstGeom prst="line">
                    <a:avLst/>
                  </a:prstGeom>
                  <a:ln w="9525" cap="flat" cmpd="sng">
                    <a:solidFill>
                      <a:srgbClr val="000000"/>
                    </a:solidFill>
                    <a:prstDash val="solid"/>
                    <a:round/>
                    <a:headEnd type="none" w="med" len="med"/>
                    <a:tailEnd type="none" w="med" len="med"/>
                  </a:ln>
                </p:spPr>
                <p:txBody>
                  <a:bodyPr/>
                  <a:p/>
                </p:txBody>
              </p:sp>
              <p:sp>
                <p:nvSpPr>
                  <p:cNvPr id="135" name="Line 318"/>
                  <p:cNvSpPr>
                    <a:spLocks noChangeAspect="1"/>
                  </p:cNvSpPr>
                  <p:nvPr/>
                </p:nvSpPr>
                <p:spPr>
                  <a:xfrm flipH="1">
                    <a:off x="9040" y="2318"/>
                    <a:ext cx="38" cy="207"/>
                  </a:xfrm>
                  <a:prstGeom prst="line">
                    <a:avLst/>
                  </a:prstGeom>
                  <a:ln w="9525" cap="flat" cmpd="sng">
                    <a:solidFill>
                      <a:srgbClr val="000000"/>
                    </a:solidFill>
                    <a:prstDash val="solid"/>
                    <a:round/>
                    <a:headEnd type="none" w="med" len="med"/>
                    <a:tailEnd type="none" w="med" len="med"/>
                  </a:ln>
                </p:spPr>
                <p:txBody>
                  <a:bodyPr/>
                  <a:p/>
                </p:txBody>
              </p:sp>
              <p:sp>
                <p:nvSpPr>
                  <p:cNvPr id="136" name="Line 319"/>
                  <p:cNvSpPr>
                    <a:spLocks noChangeAspect="1"/>
                  </p:cNvSpPr>
                  <p:nvPr/>
                </p:nvSpPr>
                <p:spPr>
                  <a:xfrm flipH="1">
                    <a:off x="9151" y="2345"/>
                    <a:ext cx="50" cy="203"/>
                  </a:xfrm>
                  <a:prstGeom prst="line">
                    <a:avLst/>
                  </a:prstGeom>
                  <a:ln w="9525" cap="flat" cmpd="sng">
                    <a:solidFill>
                      <a:srgbClr val="000000"/>
                    </a:solidFill>
                    <a:prstDash val="solid"/>
                    <a:round/>
                    <a:headEnd type="none" w="med" len="med"/>
                    <a:tailEnd type="none" w="med" len="med"/>
                  </a:ln>
                </p:spPr>
                <p:txBody>
                  <a:bodyPr/>
                  <a:p/>
                </p:txBody>
              </p:sp>
              <p:sp>
                <p:nvSpPr>
                  <p:cNvPr id="137" name="Line 320"/>
                  <p:cNvSpPr>
                    <a:spLocks noChangeAspect="1"/>
                  </p:cNvSpPr>
                  <p:nvPr/>
                </p:nvSpPr>
                <p:spPr>
                  <a:xfrm flipH="1">
                    <a:off x="9260" y="2218"/>
                    <a:ext cx="111" cy="361"/>
                  </a:xfrm>
                  <a:prstGeom prst="line">
                    <a:avLst/>
                  </a:prstGeom>
                  <a:ln w="9525" cap="flat" cmpd="sng">
                    <a:solidFill>
                      <a:srgbClr val="000000"/>
                    </a:solidFill>
                    <a:prstDash val="solid"/>
                    <a:round/>
                    <a:headEnd type="none" w="med" len="med"/>
                    <a:tailEnd type="none" w="med" len="med"/>
                  </a:ln>
                </p:spPr>
                <p:txBody>
                  <a:bodyPr/>
                  <a:p/>
                </p:txBody>
              </p:sp>
              <p:sp>
                <p:nvSpPr>
                  <p:cNvPr id="138" name="Line 321"/>
                  <p:cNvSpPr>
                    <a:spLocks noChangeAspect="1"/>
                  </p:cNvSpPr>
                  <p:nvPr/>
                </p:nvSpPr>
                <p:spPr>
                  <a:xfrm flipH="1">
                    <a:off x="9367" y="2419"/>
                    <a:ext cx="74" cy="197"/>
                  </a:xfrm>
                  <a:prstGeom prst="line">
                    <a:avLst/>
                  </a:prstGeom>
                  <a:ln w="9525" cap="flat" cmpd="sng">
                    <a:solidFill>
                      <a:srgbClr val="000000"/>
                    </a:solidFill>
                    <a:prstDash val="solid"/>
                    <a:round/>
                    <a:headEnd type="none" w="med" len="med"/>
                    <a:tailEnd type="none" w="med" len="med"/>
                  </a:ln>
                </p:spPr>
                <p:txBody>
                  <a:bodyPr/>
                  <a:p/>
                </p:txBody>
              </p:sp>
              <p:sp>
                <p:nvSpPr>
                  <p:cNvPr id="139" name="Line 322"/>
                  <p:cNvSpPr>
                    <a:spLocks noChangeAspect="1"/>
                  </p:cNvSpPr>
                  <p:nvPr/>
                </p:nvSpPr>
                <p:spPr>
                  <a:xfrm flipH="1">
                    <a:off x="9472" y="2467"/>
                    <a:ext cx="85" cy="192"/>
                  </a:xfrm>
                  <a:prstGeom prst="line">
                    <a:avLst/>
                  </a:prstGeom>
                  <a:ln w="9525" cap="flat" cmpd="sng">
                    <a:solidFill>
                      <a:srgbClr val="000000"/>
                    </a:solidFill>
                    <a:prstDash val="solid"/>
                    <a:round/>
                    <a:headEnd type="none" w="med" len="med"/>
                    <a:tailEnd type="none" w="med" len="med"/>
                  </a:ln>
                </p:spPr>
                <p:txBody>
                  <a:bodyPr/>
                  <a:p/>
                </p:txBody>
              </p:sp>
              <p:sp>
                <p:nvSpPr>
                  <p:cNvPr id="140" name="Line 323"/>
                  <p:cNvSpPr>
                    <a:spLocks noChangeAspect="1"/>
                  </p:cNvSpPr>
                  <p:nvPr/>
                </p:nvSpPr>
                <p:spPr>
                  <a:xfrm flipH="1">
                    <a:off x="9574" y="2522"/>
                    <a:ext cx="97" cy="186"/>
                  </a:xfrm>
                  <a:prstGeom prst="line">
                    <a:avLst/>
                  </a:prstGeom>
                  <a:ln w="9525" cap="flat" cmpd="sng">
                    <a:solidFill>
                      <a:srgbClr val="000000"/>
                    </a:solidFill>
                    <a:prstDash val="solid"/>
                    <a:round/>
                    <a:headEnd type="none" w="med" len="med"/>
                    <a:tailEnd type="none" w="med" len="med"/>
                  </a:ln>
                </p:spPr>
                <p:txBody>
                  <a:bodyPr/>
                  <a:p/>
                </p:txBody>
              </p:sp>
              <p:sp>
                <p:nvSpPr>
                  <p:cNvPr id="141" name="Line 324"/>
                  <p:cNvSpPr>
                    <a:spLocks noChangeAspect="1"/>
                  </p:cNvSpPr>
                  <p:nvPr/>
                </p:nvSpPr>
                <p:spPr>
                  <a:xfrm flipH="1">
                    <a:off x="9673" y="2583"/>
                    <a:ext cx="107" cy="180"/>
                  </a:xfrm>
                  <a:prstGeom prst="line">
                    <a:avLst/>
                  </a:prstGeom>
                  <a:ln w="9525" cap="flat" cmpd="sng">
                    <a:solidFill>
                      <a:srgbClr val="000000"/>
                    </a:solidFill>
                    <a:prstDash val="solid"/>
                    <a:round/>
                    <a:headEnd type="none" w="med" len="med"/>
                    <a:tailEnd type="none" w="med" len="med"/>
                  </a:ln>
                </p:spPr>
                <p:txBody>
                  <a:bodyPr/>
                  <a:p/>
                </p:txBody>
              </p:sp>
              <p:sp>
                <p:nvSpPr>
                  <p:cNvPr id="142" name="Line 325"/>
                  <p:cNvSpPr>
                    <a:spLocks noChangeAspect="1"/>
                  </p:cNvSpPr>
                  <p:nvPr/>
                </p:nvSpPr>
                <p:spPr>
                  <a:xfrm flipH="1">
                    <a:off x="9769" y="2530"/>
                    <a:ext cx="213" cy="314"/>
                  </a:xfrm>
                  <a:prstGeom prst="line">
                    <a:avLst/>
                  </a:prstGeom>
                  <a:ln w="9525" cap="flat" cmpd="sng">
                    <a:solidFill>
                      <a:srgbClr val="000000"/>
                    </a:solidFill>
                    <a:prstDash val="solid"/>
                    <a:round/>
                    <a:headEnd type="none" w="med" len="med"/>
                    <a:tailEnd type="none" w="med" len="med"/>
                  </a:ln>
                </p:spPr>
                <p:txBody>
                  <a:bodyPr/>
                  <a:p/>
                </p:txBody>
              </p:sp>
              <p:sp>
                <p:nvSpPr>
                  <p:cNvPr id="143" name="Line 326"/>
                  <p:cNvSpPr>
                    <a:spLocks noChangeAspect="1"/>
                  </p:cNvSpPr>
                  <p:nvPr/>
                </p:nvSpPr>
                <p:spPr>
                  <a:xfrm flipH="1">
                    <a:off x="9859" y="2725"/>
                    <a:ext cx="129" cy="166"/>
                  </a:xfrm>
                  <a:prstGeom prst="line">
                    <a:avLst/>
                  </a:prstGeom>
                  <a:ln w="9525" cap="flat" cmpd="sng">
                    <a:solidFill>
                      <a:srgbClr val="000000"/>
                    </a:solidFill>
                    <a:prstDash val="solid"/>
                    <a:round/>
                    <a:headEnd type="none" w="med" len="med"/>
                    <a:tailEnd type="none" w="med" len="med"/>
                  </a:ln>
                </p:spPr>
                <p:txBody>
                  <a:bodyPr/>
                  <a:p/>
                </p:txBody>
              </p:sp>
              <p:sp>
                <p:nvSpPr>
                  <p:cNvPr id="144" name="Line 327"/>
                  <p:cNvSpPr>
                    <a:spLocks noChangeAspect="1"/>
                  </p:cNvSpPr>
                  <p:nvPr/>
                </p:nvSpPr>
                <p:spPr>
                  <a:xfrm flipH="1">
                    <a:off x="9947" y="2806"/>
                    <a:ext cx="138" cy="157"/>
                  </a:xfrm>
                  <a:prstGeom prst="line">
                    <a:avLst/>
                  </a:prstGeom>
                  <a:ln w="9525" cap="flat" cmpd="sng">
                    <a:solidFill>
                      <a:srgbClr val="000000"/>
                    </a:solidFill>
                    <a:prstDash val="solid"/>
                    <a:round/>
                    <a:headEnd type="none" w="med" len="med"/>
                    <a:tailEnd type="none" w="med" len="med"/>
                  </a:ln>
                </p:spPr>
                <p:txBody>
                  <a:bodyPr/>
                  <a:p/>
                </p:txBody>
              </p:sp>
              <p:sp>
                <p:nvSpPr>
                  <p:cNvPr id="145" name="Line 328"/>
                  <p:cNvSpPr>
                    <a:spLocks noChangeAspect="1"/>
                  </p:cNvSpPr>
                  <p:nvPr/>
                </p:nvSpPr>
                <p:spPr>
                  <a:xfrm flipH="1">
                    <a:off x="10030" y="2891"/>
                    <a:ext cx="148" cy="150"/>
                  </a:xfrm>
                  <a:prstGeom prst="line">
                    <a:avLst/>
                  </a:prstGeom>
                  <a:ln w="9525" cap="flat" cmpd="sng">
                    <a:solidFill>
                      <a:srgbClr val="000000"/>
                    </a:solidFill>
                    <a:prstDash val="solid"/>
                    <a:round/>
                    <a:headEnd type="none" w="med" len="med"/>
                    <a:tailEnd type="none" w="med" len="med"/>
                  </a:ln>
                </p:spPr>
                <p:txBody>
                  <a:bodyPr/>
                  <a:p/>
                </p:txBody>
              </p:sp>
              <p:sp>
                <p:nvSpPr>
                  <p:cNvPr id="146" name="Line 329"/>
                  <p:cNvSpPr>
                    <a:spLocks noChangeAspect="1"/>
                  </p:cNvSpPr>
                  <p:nvPr/>
                </p:nvSpPr>
                <p:spPr>
                  <a:xfrm flipH="1">
                    <a:off x="10108" y="2983"/>
                    <a:ext cx="156" cy="139"/>
                  </a:xfrm>
                  <a:prstGeom prst="line">
                    <a:avLst/>
                  </a:prstGeom>
                  <a:ln w="9525" cap="flat" cmpd="sng">
                    <a:solidFill>
                      <a:srgbClr val="000000"/>
                    </a:solidFill>
                    <a:prstDash val="solid"/>
                    <a:round/>
                    <a:headEnd type="none" w="med" len="med"/>
                    <a:tailEnd type="none" w="med" len="med"/>
                  </a:ln>
                </p:spPr>
                <p:txBody>
                  <a:bodyPr/>
                  <a:p/>
                </p:txBody>
              </p:sp>
              <p:sp>
                <p:nvSpPr>
                  <p:cNvPr id="147" name="Line 330"/>
                  <p:cNvSpPr>
                    <a:spLocks noChangeAspect="1"/>
                  </p:cNvSpPr>
                  <p:nvPr/>
                </p:nvSpPr>
                <p:spPr>
                  <a:xfrm flipH="1">
                    <a:off x="10181" y="2974"/>
                    <a:ext cx="296" cy="235"/>
                  </a:xfrm>
                  <a:prstGeom prst="line">
                    <a:avLst/>
                  </a:prstGeom>
                  <a:ln w="9525" cap="flat" cmpd="sng">
                    <a:solidFill>
                      <a:srgbClr val="000000"/>
                    </a:solidFill>
                    <a:prstDash val="solid"/>
                    <a:round/>
                    <a:headEnd type="none" w="med" len="med"/>
                    <a:tailEnd type="none" w="med" len="med"/>
                  </a:ln>
                </p:spPr>
                <p:txBody>
                  <a:bodyPr/>
                  <a:p/>
                </p:txBody>
              </p:sp>
              <p:sp>
                <p:nvSpPr>
                  <p:cNvPr id="148" name="Arc 331"/>
                  <p:cNvSpPr>
                    <a:spLocks noChangeAspect="1"/>
                  </p:cNvSpPr>
                  <p:nvPr/>
                </p:nvSpPr>
                <p:spPr>
                  <a:xfrm>
                    <a:off x="7214" y="2488"/>
                    <a:ext cx="2985" cy="1916"/>
                  </a:xfrm>
                  <a:custGeom>
                    <a:avLst/>
                    <a:gdLst/>
                    <a:ahLst/>
                    <a:cxnLst>
                      <a:cxn ang="0">
                        <a:pos x="0" y="63"/>
                      </a:cxn>
                      <a:cxn ang="0">
                        <a:pos x="265" y="64"/>
                      </a:cxn>
                      <a:cxn ang="0">
                        <a:pos x="132" y="170"/>
                      </a:cxn>
                    </a:cxnLst>
                    <a:rect l="l" t="t" r="r" b="b"/>
                    <a:pathLst>
                      <a:path w="33667" h="21600" fill="none">
                        <a:moveTo>
                          <a:pt x="-1" y="8009"/>
                        </a:moveTo>
                        <a:cubicBezTo>
                          <a:pt x="4101" y="2943"/>
                          <a:pt x="10270" y="-1"/>
                          <a:pt x="16789" y="0"/>
                        </a:cubicBezTo>
                        <a:cubicBezTo>
                          <a:pt x="23357" y="0"/>
                          <a:pt x="29568" y="2988"/>
                          <a:pt x="33667" y="8120"/>
                        </a:cubicBezTo>
                      </a:path>
                      <a:path w="33667" h="21600" stroke="0">
                        <a:moveTo>
                          <a:pt x="-1" y="8009"/>
                        </a:moveTo>
                        <a:cubicBezTo>
                          <a:pt x="4101" y="2943"/>
                          <a:pt x="10270" y="-1"/>
                          <a:pt x="16789" y="0"/>
                        </a:cubicBezTo>
                        <a:cubicBezTo>
                          <a:pt x="23357" y="0"/>
                          <a:pt x="29568" y="2988"/>
                          <a:pt x="33667" y="8120"/>
                        </a:cubicBezTo>
                        <a:lnTo>
                          <a:pt x="16789" y="21600"/>
                        </a:lnTo>
                        <a:close/>
                      </a:path>
                    </a:pathLst>
                  </a:custGeom>
                  <a:noFill/>
                  <a:ln w="19050" cap="flat" cmpd="sng">
                    <a:solidFill>
                      <a:srgbClr val="000000"/>
                    </a:solidFill>
                    <a:prstDash val="solid"/>
                    <a:round/>
                    <a:headEnd type="none" w="med" len="med"/>
                    <a:tailEnd type="none" w="med" len="med"/>
                  </a:ln>
                </p:spPr>
                <p:txBody>
                  <a:bodyPr/>
                  <a:p>
                    <a:endParaRPr lang="zh-CN" altLang="en-US"/>
                  </a:p>
                </p:txBody>
              </p:sp>
            </p:grpSp>
            <p:sp>
              <p:nvSpPr>
                <p:cNvPr id="149" name="Rectangle 332"/>
                <p:cNvSpPr/>
                <p:nvPr/>
              </p:nvSpPr>
              <p:spPr>
                <a:xfrm>
                  <a:off x="6737" y="4150"/>
                  <a:ext cx="1734" cy="68"/>
                </a:xfrm>
                <a:prstGeom prst="rect">
                  <a:avLst/>
                </a:prstGeom>
                <a:gradFill rotWithShape="0">
                  <a:gsLst>
                    <a:gs pos="0">
                      <a:srgbClr val="454545"/>
                    </a:gs>
                    <a:gs pos="50000">
                      <a:srgbClr val="969696"/>
                    </a:gs>
                    <a:gs pos="100000">
                      <a:srgbClr val="454545"/>
                    </a:gs>
                  </a:gsLst>
                  <a:lin ang="5400000" scaled="1"/>
                </a:gradFill>
                <a:ln w="9525" cap="flat" cmpd="sng">
                  <a:solidFill>
                    <a:srgbClr val="000000"/>
                  </a:solidFill>
                  <a:prstDash val="solid"/>
                  <a:miter/>
                  <a:headEnd type="none" w="med" len="med"/>
                  <a:tailEnd type="none" w="med" len="med"/>
                </a:ln>
              </p:spPr>
              <p:txBody>
                <a:bodyPr anchor="t"/>
                <a:p>
                  <a:endParaRPr lang="zh-CN" altLang="en-US">
                    <a:latin typeface="Times New Roman" panose="02020603050405020304" pitchFamily="18" charset="0"/>
                    <a:ea typeface="华文新魏" panose="02010800040101010101" pitchFamily="2" charset="-122"/>
                  </a:endParaRPr>
                </a:p>
              </p:txBody>
            </p:sp>
            <p:sp>
              <p:nvSpPr>
                <p:cNvPr id="150" name="Freeform 333"/>
                <p:cNvSpPr/>
                <p:nvPr/>
              </p:nvSpPr>
              <p:spPr>
                <a:xfrm>
                  <a:off x="6675" y="4218"/>
                  <a:ext cx="1845" cy="1079"/>
                </a:xfrm>
                <a:custGeom>
                  <a:avLst/>
                  <a:gdLst/>
                  <a:ahLst/>
                  <a:cxnLst>
                    <a:cxn ang="0">
                      <a:pos x="315" y="1077"/>
                    </a:cxn>
                    <a:cxn ang="0">
                      <a:pos x="0" y="1079"/>
                    </a:cxn>
                    <a:cxn ang="0">
                      <a:pos x="0" y="0"/>
                    </a:cxn>
                    <a:cxn ang="0">
                      <a:pos x="1844" y="0"/>
                    </a:cxn>
                    <a:cxn ang="0">
                      <a:pos x="1845" y="1062"/>
                    </a:cxn>
                    <a:cxn ang="0">
                      <a:pos x="1590" y="1062"/>
                    </a:cxn>
                  </a:cxnLst>
                  <a:rect l="l" t="t" r="r" b="b"/>
                  <a:pathLst>
                    <a:path w="1845" h="1079">
                      <a:moveTo>
                        <a:pt x="315" y="1077"/>
                      </a:moveTo>
                      <a:lnTo>
                        <a:pt x="0" y="1079"/>
                      </a:lnTo>
                      <a:lnTo>
                        <a:pt x="0" y="0"/>
                      </a:lnTo>
                      <a:lnTo>
                        <a:pt x="1844" y="0"/>
                      </a:lnTo>
                      <a:lnTo>
                        <a:pt x="1845" y="1062"/>
                      </a:lnTo>
                      <a:lnTo>
                        <a:pt x="1590" y="1062"/>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51" name="Arc 334"/>
                <p:cNvSpPr/>
                <p:nvPr/>
              </p:nvSpPr>
              <p:spPr>
                <a:xfrm rot="-2700000">
                  <a:off x="7170" y="4812"/>
                  <a:ext cx="943" cy="943"/>
                </a:xfrm>
                <a:custGeom>
                  <a:avLst/>
                  <a:gdLst/>
                  <a:ahLst/>
                  <a:cxnLst>
                    <a:cxn ang="0">
                      <a:pos x="0" y="0"/>
                    </a:cxn>
                    <a:cxn ang="0">
                      <a:pos x="41" y="41"/>
                    </a:cxn>
                    <a:cxn ang="0">
                      <a:pos x="0" y="41"/>
                    </a:cxn>
                  </a:cxnLst>
                  <a:rect l="l" t="t"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52" name="Line 335"/>
              <p:cNvSpPr/>
              <p:nvPr/>
            </p:nvSpPr>
            <p:spPr>
              <a:xfrm flipH="1" flipV="1">
                <a:off x="5334" y="2479"/>
                <a:ext cx="0" cy="1513"/>
              </a:xfrm>
              <a:prstGeom prst="line">
                <a:avLst/>
              </a:prstGeom>
              <a:ln w="9525" cap="flat" cmpd="sng">
                <a:solidFill>
                  <a:srgbClr val="000000"/>
                </a:solidFill>
                <a:prstDash val="solid"/>
                <a:round/>
                <a:headEnd type="none" w="med" len="med"/>
                <a:tailEnd type="triangle" w="sm" len="lg"/>
              </a:ln>
            </p:spPr>
            <p:txBody>
              <a:bodyPr/>
              <a:p/>
            </p:txBody>
          </p:sp>
        </p:grpSp>
        <p:grpSp>
          <p:nvGrpSpPr>
            <p:cNvPr id="153" name="xjhdx9"/>
            <p:cNvGrpSpPr>
              <a:grpSpLocks noChangeAspect="1"/>
            </p:cNvGrpSpPr>
            <p:nvPr/>
          </p:nvGrpSpPr>
          <p:grpSpPr>
            <a:xfrm rot="-5419991">
              <a:off x="6553" y="3208"/>
              <a:ext cx="886" cy="1151"/>
              <a:chOff x="7753" y="660"/>
              <a:chExt cx="1774" cy="2304"/>
            </a:xfrm>
          </p:grpSpPr>
          <p:sp>
            <p:nvSpPr>
              <p:cNvPr id="154" name="Freeform 337"/>
              <p:cNvSpPr>
                <a:spLocks noChangeAspect="1"/>
              </p:cNvSpPr>
              <p:nvPr/>
            </p:nvSpPr>
            <p:spPr>
              <a:xfrm flipH="1">
                <a:off x="7753"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solidFill>
              <a:ln w="9525"/>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p>
                <a:endParaRPr lang="zh-CN" altLang="en-US"/>
              </a:p>
            </p:txBody>
          </p:sp>
          <p:sp>
            <p:nvSpPr>
              <p:cNvPr id="155" name="Freeform 338"/>
              <p:cNvSpPr>
                <a:spLocks noChangeAspect="1"/>
              </p:cNvSpPr>
              <p:nvPr/>
            </p:nvSpPr>
            <p:spPr>
              <a:xfrm>
                <a:off x="8640" y="660"/>
                <a:ext cx="887" cy="2304"/>
              </a:xfrm>
              <a:custGeom>
                <a:avLst/>
                <a:gdLst/>
                <a:ahLst/>
                <a:cxnLst>
                  <a:cxn ang="0">
                    <a:pos x="19" y="355"/>
                  </a:cxn>
                  <a:cxn ang="0">
                    <a:pos x="56" y="357"/>
                  </a:cxn>
                  <a:cxn ang="0">
                    <a:pos x="92" y="363"/>
                  </a:cxn>
                  <a:cxn ang="0">
                    <a:pos x="129" y="370"/>
                  </a:cxn>
                  <a:cxn ang="0">
                    <a:pos x="164" y="381"/>
                  </a:cxn>
                  <a:cxn ang="0">
                    <a:pos x="199" y="393"/>
                  </a:cxn>
                  <a:cxn ang="0">
                    <a:pos x="233" y="408"/>
                  </a:cxn>
                  <a:cxn ang="0">
                    <a:pos x="266" y="426"/>
                  </a:cxn>
                  <a:cxn ang="0">
                    <a:pos x="298" y="445"/>
                  </a:cxn>
                  <a:cxn ang="0">
                    <a:pos x="328" y="467"/>
                  </a:cxn>
                  <a:cxn ang="0">
                    <a:pos x="356" y="491"/>
                  </a:cxn>
                  <a:cxn ang="0">
                    <a:pos x="383" y="517"/>
                  </a:cxn>
                  <a:cxn ang="0">
                    <a:pos x="408" y="544"/>
                  </a:cxn>
                  <a:cxn ang="0">
                    <a:pos x="431" y="574"/>
                  </a:cxn>
                  <a:cxn ang="0">
                    <a:pos x="451" y="604"/>
                  </a:cxn>
                  <a:cxn ang="0">
                    <a:pos x="470" y="637"/>
                  </a:cxn>
                  <a:cxn ang="0">
                    <a:pos x="486" y="670"/>
                  </a:cxn>
                  <a:cxn ang="0">
                    <a:pos x="500" y="704"/>
                  </a:cxn>
                  <a:cxn ang="0">
                    <a:pos x="512" y="740"/>
                  </a:cxn>
                  <a:cxn ang="0">
                    <a:pos x="521" y="776"/>
                  </a:cxn>
                  <a:cxn ang="0">
                    <a:pos x="527" y="812"/>
                  </a:cxn>
                  <a:cxn ang="0">
                    <a:pos x="531" y="849"/>
                  </a:cxn>
                  <a:cxn ang="0">
                    <a:pos x="532" y="886"/>
                  </a:cxn>
                  <a:cxn ang="0">
                    <a:pos x="887" y="2304"/>
                  </a:cxn>
                  <a:cxn ang="0">
                    <a:pos x="886" y="855"/>
                  </a:cxn>
                  <a:cxn ang="0">
                    <a:pos x="882" y="794"/>
                  </a:cxn>
                  <a:cxn ang="0">
                    <a:pos x="874" y="732"/>
                  </a:cxn>
                  <a:cxn ang="0">
                    <a:pos x="861" y="672"/>
                  </a:cxn>
                  <a:cxn ang="0">
                    <a:pos x="844" y="612"/>
                  </a:cxn>
                  <a:cxn ang="0">
                    <a:pos x="822" y="554"/>
                  </a:cxn>
                  <a:cxn ang="0">
                    <a:pos x="797" y="498"/>
                  </a:cxn>
                  <a:cxn ang="0">
                    <a:pos x="768" y="443"/>
                  </a:cxn>
                  <a:cxn ang="0">
                    <a:pos x="735" y="391"/>
                  </a:cxn>
                  <a:cxn ang="0">
                    <a:pos x="699" y="341"/>
                  </a:cxn>
                  <a:cxn ang="0">
                    <a:pos x="659" y="293"/>
                  </a:cxn>
                  <a:cxn ang="0">
                    <a:pos x="616" y="249"/>
                  </a:cxn>
                  <a:cxn ang="0">
                    <a:pos x="570" y="207"/>
                  </a:cxn>
                  <a:cxn ang="0">
                    <a:pos x="521" y="169"/>
                  </a:cxn>
                  <a:cxn ang="0">
                    <a:pos x="470" y="135"/>
                  </a:cxn>
                  <a:cxn ang="0">
                    <a:pos x="416" y="104"/>
                  </a:cxn>
                  <a:cxn ang="0">
                    <a:pos x="361" y="77"/>
                  </a:cxn>
                  <a:cxn ang="0">
                    <a:pos x="303" y="53"/>
                  </a:cxn>
                  <a:cxn ang="0">
                    <a:pos x="244" y="34"/>
                  </a:cxn>
                  <a:cxn ang="0">
                    <a:pos x="184" y="19"/>
                  </a:cxn>
                  <a:cxn ang="0">
                    <a:pos x="123" y="9"/>
                  </a:cxn>
                  <a:cxn ang="0">
                    <a:pos x="62" y="2"/>
                  </a:cxn>
                  <a:cxn ang="0">
                    <a:pos x="0" y="0"/>
                  </a:cxn>
                </a:cxnLst>
                <a:rect l="l" t="t" r="r" b="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solidFill>
              <a:ln w="9525"/>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p>
                <a:endParaRPr lang="zh-CN" altLang="en-US"/>
              </a:p>
            </p:txBody>
          </p:sp>
        </p:grpSp>
        <p:grpSp>
          <p:nvGrpSpPr>
            <p:cNvPr id="156" name="Group 339"/>
            <p:cNvGrpSpPr/>
            <p:nvPr/>
          </p:nvGrpSpPr>
          <p:grpSpPr>
            <a:xfrm>
              <a:off x="6870" y="3447"/>
              <a:ext cx="2550" cy="1069"/>
              <a:chOff x="6870" y="3450"/>
              <a:chExt cx="2550" cy="1069"/>
            </a:xfrm>
          </p:grpSpPr>
          <p:sp>
            <p:nvSpPr>
              <p:cNvPr id="157" name="Line 340"/>
              <p:cNvSpPr/>
              <p:nvPr/>
            </p:nvSpPr>
            <p:spPr>
              <a:xfrm flipH="1">
                <a:off x="6870" y="3450"/>
                <a:ext cx="990" cy="945"/>
              </a:xfrm>
              <a:prstGeom prst="line">
                <a:avLst/>
              </a:prstGeom>
              <a:ln w="50800" cap="flat" cmpd="sng">
                <a:solidFill>
                  <a:srgbClr val="99CC00"/>
                </a:solidFill>
                <a:prstDash val="solid"/>
                <a:round/>
                <a:headEnd type="none" w="med" len="med"/>
                <a:tailEnd type="none" w="med" len="med"/>
              </a:ln>
            </p:spPr>
            <p:txBody>
              <a:bodyPr/>
              <a:p/>
            </p:txBody>
          </p:sp>
          <p:sp>
            <p:nvSpPr>
              <p:cNvPr id="158" name="Freeform 341"/>
              <p:cNvSpPr/>
              <p:nvPr/>
            </p:nvSpPr>
            <p:spPr>
              <a:xfrm>
                <a:off x="6900" y="3960"/>
                <a:ext cx="2520" cy="559"/>
              </a:xfrm>
              <a:custGeom>
                <a:avLst/>
                <a:gdLst/>
                <a:ahLst/>
                <a:cxnLst>
                  <a:cxn ang="0">
                    <a:pos x="0" y="405"/>
                  </a:cxn>
                  <a:cxn ang="0">
                    <a:pos x="525" y="495"/>
                  </a:cxn>
                  <a:cxn ang="0">
                    <a:pos x="1065" y="495"/>
                  </a:cxn>
                  <a:cxn ang="0">
                    <a:pos x="1275" y="435"/>
                  </a:cxn>
                  <a:cxn ang="0">
                    <a:pos x="1500" y="390"/>
                  </a:cxn>
                  <a:cxn ang="0">
                    <a:pos x="1605" y="360"/>
                  </a:cxn>
                  <a:cxn ang="0">
                    <a:pos x="2010" y="285"/>
                  </a:cxn>
                  <a:cxn ang="0">
                    <a:pos x="2175" y="240"/>
                  </a:cxn>
                  <a:cxn ang="0">
                    <a:pos x="2385" y="165"/>
                  </a:cxn>
                  <a:cxn ang="0">
                    <a:pos x="2475" y="105"/>
                  </a:cxn>
                  <a:cxn ang="0">
                    <a:pos x="2520" y="0"/>
                  </a:cxn>
                </a:cxnLst>
                <a:rect l="l" t="t" r="r" b="b"/>
                <a:pathLst>
                  <a:path w="2520" h="559">
                    <a:moveTo>
                      <a:pt x="0" y="405"/>
                    </a:moveTo>
                    <a:cubicBezTo>
                      <a:pt x="154" y="559"/>
                      <a:pt x="234" y="485"/>
                      <a:pt x="525" y="495"/>
                    </a:cubicBezTo>
                    <a:cubicBezTo>
                      <a:pt x="771" y="522"/>
                      <a:pt x="685" y="520"/>
                      <a:pt x="1065" y="495"/>
                    </a:cubicBezTo>
                    <a:cubicBezTo>
                      <a:pt x="1133" y="491"/>
                      <a:pt x="1210" y="454"/>
                      <a:pt x="1275" y="435"/>
                    </a:cubicBezTo>
                    <a:cubicBezTo>
                      <a:pt x="1349" y="414"/>
                      <a:pt x="1426" y="409"/>
                      <a:pt x="1500" y="390"/>
                    </a:cubicBezTo>
                    <a:cubicBezTo>
                      <a:pt x="1557" y="376"/>
                      <a:pt x="1540" y="369"/>
                      <a:pt x="1605" y="360"/>
                    </a:cubicBezTo>
                    <a:cubicBezTo>
                      <a:pt x="1745" y="340"/>
                      <a:pt x="1875" y="330"/>
                      <a:pt x="2010" y="285"/>
                    </a:cubicBezTo>
                    <a:cubicBezTo>
                      <a:pt x="2064" y="267"/>
                      <a:pt x="2175" y="240"/>
                      <a:pt x="2175" y="240"/>
                    </a:cubicBezTo>
                    <a:cubicBezTo>
                      <a:pt x="2249" y="191"/>
                      <a:pt x="2319" y="209"/>
                      <a:pt x="2385" y="165"/>
                    </a:cubicBezTo>
                    <a:cubicBezTo>
                      <a:pt x="2415" y="145"/>
                      <a:pt x="2475" y="105"/>
                      <a:pt x="2475" y="105"/>
                    </a:cubicBezTo>
                    <a:cubicBezTo>
                      <a:pt x="2507" y="8"/>
                      <a:pt x="2483" y="37"/>
                      <a:pt x="2520" y="0"/>
                    </a:cubicBezTo>
                  </a:path>
                </a:pathLst>
              </a:custGeom>
              <a:noFill/>
              <a:ln w="50800" cap="flat" cmpd="sng">
                <a:solidFill>
                  <a:srgbClr val="99CC00"/>
                </a:solidFill>
                <a:prstDash val="solid"/>
                <a:round/>
                <a:headEnd type="none" w="med" len="med"/>
                <a:tailEnd type="none" w="med" len="med"/>
              </a:ln>
            </p:spPr>
            <p:txBody>
              <a:bodyPr/>
              <a:p>
                <a:endParaRPr lang="zh-CN" altLang="en-US"/>
              </a:p>
            </p:txBody>
          </p:sp>
          <p:sp>
            <p:nvSpPr>
              <p:cNvPr id="159" name="Freeform 342"/>
              <p:cNvSpPr/>
              <p:nvPr/>
            </p:nvSpPr>
            <p:spPr>
              <a:xfrm>
                <a:off x="7845" y="3465"/>
                <a:ext cx="1192" cy="521"/>
              </a:xfrm>
              <a:custGeom>
                <a:avLst/>
                <a:gdLst/>
                <a:ahLst/>
                <a:cxnLst>
                  <a:cxn ang="0">
                    <a:pos x="0" y="0"/>
                  </a:cxn>
                  <a:cxn ang="0">
                    <a:pos x="780" y="90"/>
                  </a:cxn>
                  <a:cxn ang="0">
                    <a:pos x="825" y="120"/>
                  </a:cxn>
                  <a:cxn ang="0">
                    <a:pos x="915" y="150"/>
                  </a:cxn>
                  <a:cxn ang="0">
                    <a:pos x="1095" y="315"/>
                  </a:cxn>
                  <a:cxn ang="0">
                    <a:pos x="1110" y="360"/>
                  </a:cxn>
                  <a:cxn ang="0">
                    <a:pos x="1140" y="405"/>
                  </a:cxn>
                  <a:cxn ang="0">
                    <a:pos x="1185" y="510"/>
                  </a:cxn>
                </a:cxnLst>
                <a:rect l="l" t="t" r="r" b="b"/>
                <a:pathLst>
                  <a:path w="1192" h="521">
                    <a:moveTo>
                      <a:pt x="0" y="0"/>
                    </a:moveTo>
                    <a:cubicBezTo>
                      <a:pt x="258" y="22"/>
                      <a:pt x="528" y="27"/>
                      <a:pt x="780" y="90"/>
                    </a:cubicBezTo>
                    <a:cubicBezTo>
                      <a:pt x="795" y="100"/>
                      <a:pt x="809" y="113"/>
                      <a:pt x="825" y="120"/>
                    </a:cubicBezTo>
                    <a:cubicBezTo>
                      <a:pt x="854" y="133"/>
                      <a:pt x="889" y="132"/>
                      <a:pt x="915" y="150"/>
                    </a:cubicBezTo>
                    <a:cubicBezTo>
                      <a:pt x="984" y="196"/>
                      <a:pt x="1037" y="257"/>
                      <a:pt x="1095" y="315"/>
                    </a:cubicBezTo>
                    <a:cubicBezTo>
                      <a:pt x="1106" y="326"/>
                      <a:pt x="1103" y="346"/>
                      <a:pt x="1110" y="360"/>
                    </a:cubicBezTo>
                    <a:cubicBezTo>
                      <a:pt x="1118" y="376"/>
                      <a:pt x="1133" y="389"/>
                      <a:pt x="1140" y="405"/>
                    </a:cubicBezTo>
                    <a:cubicBezTo>
                      <a:pt x="1192" y="521"/>
                      <a:pt x="1143" y="468"/>
                      <a:pt x="1185" y="510"/>
                    </a:cubicBezTo>
                  </a:path>
                </a:pathLst>
              </a:custGeom>
              <a:noFill/>
              <a:ln w="50800" cap="flat" cmpd="sng">
                <a:solidFill>
                  <a:srgbClr val="99CC00"/>
                </a:solidFill>
                <a:prstDash val="solid"/>
                <a:round/>
                <a:headEnd type="none" w="med" len="med"/>
                <a:tailEnd type="none" w="med" len="med"/>
              </a:ln>
            </p:spPr>
            <p:txBody>
              <a:bodyPr/>
              <a:p>
                <a:endParaRPr lang="zh-CN" altLang="en-US"/>
              </a:p>
            </p:txBody>
          </p:sp>
        </p:grpSp>
      </p:grpSp>
      <p:sp>
        <p:nvSpPr>
          <p:cNvPr id="160" name="AutoShape 435"/>
          <p:cNvSpPr/>
          <p:nvPr/>
        </p:nvSpPr>
        <p:spPr>
          <a:xfrm rot="-5287331">
            <a:off x="3923665" y="3344863"/>
            <a:ext cx="457200" cy="304800"/>
          </a:xfrm>
          <a:prstGeom prst="leftRightArrow">
            <a:avLst>
              <a:gd name="adj1" fmla="val 50000"/>
              <a:gd name="adj2" fmla="val 30000"/>
            </a:avLst>
          </a:prstGeom>
          <a:solidFill>
            <a:srgbClr val="00FFFF"/>
          </a:solidFill>
          <a:ln w="9525" cap="flat" cmpd="sng">
            <a:solidFill>
              <a:schemeClr val="tx1"/>
            </a:solidFill>
            <a:prstDash val="solid"/>
            <a:miter/>
            <a:headEnd type="none" w="med" len="med"/>
            <a:tailEnd type="none" w="med" len="med"/>
          </a:ln>
        </p:spPr>
        <p:txBody>
          <a:bodyPr wrap="none" anchor="ctr"/>
          <a:p>
            <a:endParaRPr lang="zh-CN" altLang="en-US">
              <a:latin typeface="Times New Roman" panose="02020603050405020304" pitchFamily="18" charset="0"/>
              <a:ea typeface="华文新魏" panose="02010800040101010101" pitchFamily="2" charset="-122"/>
            </a:endParaRPr>
          </a:p>
        </p:txBody>
      </p:sp>
      <p:sp>
        <p:nvSpPr>
          <p:cNvPr id="68020" name="AutoShape 436"/>
          <p:cNvSpPr/>
          <p:nvPr/>
        </p:nvSpPr>
        <p:spPr>
          <a:xfrm rot="28274">
            <a:off x="3829685" y="5336540"/>
            <a:ext cx="457200" cy="304800"/>
          </a:xfrm>
          <a:prstGeom prst="leftRightArrow">
            <a:avLst>
              <a:gd name="adj1" fmla="val 50000"/>
              <a:gd name="adj2" fmla="val 30000"/>
            </a:avLst>
          </a:prstGeom>
          <a:solidFill>
            <a:srgbClr val="00FFFF"/>
          </a:solidFill>
          <a:ln w="9525" cap="flat" cmpd="sng">
            <a:solidFill>
              <a:schemeClr val="tx1"/>
            </a:solidFill>
            <a:prstDash val="solid"/>
            <a:miter/>
            <a:headEnd type="none" w="med" len="med"/>
            <a:tailEnd type="none" w="med" len="med"/>
          </a:ln>
        </p:spPr>
        <p:txBody>
          <a:bodyPr wrap="none" anchor="ctr"/>
          <a:p>
            <a:endParaRPr lang="zh-CN" altLang="en-US">
              <a:latin typeface="Times New Roman" panose="02020603050405020304" pitchFamily="18" charset="0"/>
              <a:ea typeface="华文新魏" panose="02010800040101010101" pitchFamily="2" charset="-122"/>
            </a:endParaRPr>
          </a:p>
        </p:txBody>
      </p:sp>
      <p:sp>
        <p:nvSpPr>
          <p:cNvPr id="68018" name="AutoShape 434"/>
          <p:cNvSpPr/>
          <p:nvPr/>
        </p:nvSpPr>
        <p:spPr>
          <a:xfrm rot="-2793027">
            <a:off x="3876675" y="4333240"/>
            <a:ext cx="457200" cy="209550"/>
          </a:xfrm>
          <a:prstGeom prst="leftRightArrow">
            <a:avLst>
              <a:gd name="adj1" fmla="val 50000"/>
              <a:gd name="adj2" fmla="val 43626"/>
            </a:avLst>
          </a:prstGeom>
          <a:solidFill>
            <a:srgbClr val="00FFFF"/>
          </a:solidFill>
          <a:ln w="9525" cap="flat" cmpd="sng">
            <a:solidFill>
              <a:schemeClr val="tx1"/>
            </a:solidFill>
            <a:prstDash val="solid"/>
            <a:miter/>
            <a:headEnd type="none" w="med" len="med"/>
            <a:tailEnd type="none" w="med" len="med"/>
          </a:ln>
        </p:spPr>
        <p:txBody>
          <a:bodyPr wrap="none" anchor="ctr"/>
          <a:p>
            <a:endParaRPr lang="zh-CN" altLang="en-US">
              <a:latin typeface="Times New Roman" panose="02020603050405020304" pitchFamily="18" charset="0"/>
              <a:ea typeface="华文新魏" panose="0201080004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634"/>
                                        </p:tgtEl>
                                        <p:attrNameLst>
                                          <p:attrName>style.visibility</p:attrName>
                                        </p:attrNameLst>
                                      </p:cBhvr>
                                      <p:to>
                                        <p:strVal val="visible"/>
                                      </p:to>
                                    </p:set>
                                    <p:anim calcmode="lin" valueType="num">
                                      <p:cBhvr additive="base">
                                        <p:cTn id="7" dur="500" fill="hold"/>
                                        <p:tgtEl>
                                          <p:spTgt spid="15634"/>
                                        </p:tgtEl>
                                        <p:attrNameLst>
                                          <p:attrName>ppt_x</p:attrName>
                                        </p:attrNameLst>
                                      </p:cBhvr>
                                      <p:tavLst>
                                        <p:tav tm="0">
                                          <p:val>
                                            <p:strVal val="0-#ppt_w/2"/>
                                          </p:val>
                                        </p:tav>
                                        <p:tav tm="100000">
                                          <p:val>
                                            <p:strVal val="#ppt_x"/>
                                          </p:val>
                                        </p:tav>
                                      </p:tavLst>
                                    </p:anim>
                                    <p:anim calcmode="lin" valueType="num">
                                      <p:cBhvr additive="base">
                                        <p:cTn id="8" dur="500" fill="hold"/>
                                        <p:tgtEl>
                                          <p:spTgt spid="156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0-#ppt_w/2"/>
                                          </p:val>
                                        </p:tav>
                                        <p:tav tm="100000">
                                          <p:val>
                                            <p:strVal val="#ppt_x"/>
                                          </p:val>
                                        </p:tav>
                                      </p:tavLst>
                                    </p:anim>
                                    <p:anim calcmode="lin" valueType="num">
                                      <p:cBhvr additive="base">
                                        <p:cTn id="14"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0"/>
                                        </p:tgtEl>
                                        <p:attrNameLst>
                                          <p:attrName>style.visibility</p:attrName>
                                        </p:attrNameLst>
                                      </p:cBhvr>
                                      <p:to>
                                        <p:strVal val="visible"/>
                                      </p:to>
                                    </p:set>
                                    <p:anim calcmode="lin" valueType="num">
                                      <p:cBhvr additive="base">
                                        <p:cTn id="19" dur="500" fill="hold"/>
                                        <p:tgtEl>
                                          <p:spTgt spid="160"/>
                                        </p:tgtEl>
                                        <p:attrNameLst>
                                          <p:attrName>ppt_x</p:attrName>
                                        </p:attrNameLst>
                                      </p:cBhvr>
                                      <p:tavLst>
                                        <p:tav tm="0">
                                          <p:val>
                                            <p:strVal val="0-#ppt_w/2"/>
                                          </p:val>
                                        </p:tav>
                                        <p:tav tm="100000">
                                          <p:val>
                                            <p:strVal val="#ppt_x"/>
                                          </p:val>
                                        </p:tav>
                                      </p:tavLst>
                                    </p:anim>
                                    <p:anim calcmode="lin" valueType="num">
                                      <p:cBhvr additive="base">
                                        <p:cTn id="20" dur="500" fill="hold"/>
                                        <p:tgtEl>
                                          <p:spTgt spid="16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8018"/>
                                        </p:tgtEl>
                                        <p:attrNameLst>
                                          <p:attrName>style.visibility</p:attrName>
                                        </p:attrNameLst>
                                      </p:cBhvr>
                                      <p:to>
                                        <p:strVal val="visible"/>
                                      </p:to>
                                    </p:set>
                                    <p:anim calcmode="lin" valueType="num">
                                      <p:cBhvr additive="base">
                                        <p:cTn id="31" dur="500" fill="hold"/>
                                        <p:tgtEl>
                                          <p:spTgt spid="68018"/>
                                        </p:tgtEl>
                                        <p:attrNameLst>
                                          <p:attrName>ppt_x</p:attrName>
                                        </p:attrNameLst>
                                      </p:cBhvr>
                                      <p:tavLst>
                                        <p:tav tm="0">
                                          <p:val>
                                            <p:strVal val="0-#ppt_w/2"/>
                                          </p:val>
                                        </p:tav>
                                        <p:tav tm="100000">
                                          <p:val>
                                            <p:strVal val="#ppt_x"/>
                                          </p:val>
                                        </p:tav>
                                      </p:tavLst>
                                    </p:anim>
                                    <p:anim calcmode="lin" valueType="num">
                                      <p:cBhvr additive="base">
                                        <p:cTn id="32" dur="500" fill="hold"/>
                                        <p:tgtEl>
                                          <p:spTgt spid="6801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5560"/>
                                        </p:tgtEl>
                                        <p:attrNameLst>
                                          <p:attrName>style.visibility</p:attrName>
                                        </p:attrNameLst>
                                      </p:cBhvr>
                                      <p:to>
                                        <p:strVal val="visible"/>
                                      </p:to>
                                    </p:set>
                                    <p:anim calcmode="lin" valueType="num">
                                      <p:cBhvr additive="base">
                                        <p:cTn id="37" dur="500" fill="hold"/>
                                        <p:tgtEl>
                                          <p:spTgt spid="15560"/>
                                        </p:tgtEl>
                                        <p:attrNameLst>
                                          <p:attrName>ppt_x</p:attrName>
                                        </p:attrNameLst>
                                      </p:cBhvr>
                                      <p:tavLst>
                                        <p:tav tm="0">
                                          <p:val>
                                            <p:strVal val="0-#ppt_w/2"/>
                                          </p:val>
                                        </p:tav>
                                        <p:tav tm="100000">
                                          <p:val>
                                            <p:strVal val="#ppt_x"/>
                                          </p:val>
                                        </p:tav>
                                      </p:tavLst>
                                    </p:anim>
                                    <p:anim calcmode="lin" valueType="num">
                                      <p:cBhvr additive="base">
                                        <p:cTn id="38" dur="500" fill="hold"/>
                                        <p:tgtEl>
                                          <p:spTgt spid="1556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8020"/>
                                        </p:tgtEl>
                                        <p:attrNameLst>
                                          <p:attrName>style.visibility</p:attrName>
                                        </p:attrNameLst>
                                      </p:cBhvr>
                                      <p:to>
                                        <p:strVal val="visible"/>
                                      </p:to>
                                    </p:set>
                                    <p:anim calcmode="lin" valueType="num">
                                      <p:cBhvr additive="base">
                                        <p:cTn id="43" dur="500" fill="hold"/>
                                        <p:tgtEl>
                                          <p:spTgt spid="68020"/>
                                        </p:tgtEl>
                                        <p:attrNameLst>
                                          <p:attrName>ppt_x</p:attrName>
                                        </p:attrNameLst>
                                      </p:cBhvr>
                                      <p:tavLst>
                                        <p:tav tm="0">
                                          <p:val>
                                            <p:strVal val="0-#ppt_w/2"/>
                                          </p:val>
                                        </p:tav>
                                        <p:tav tm="100000">
                                          <p:val>
                                            <p:strVal val="#ppt_x"/>
                                          </p:val>
                                        </p:tav>
                                      </p:tavLst>
                                    </p:anim>
                                    <p:anim calcmode="lin" valueType="num">
                                      <p:cBhvr additive="base">
                                        <p:cTn id="44" dur="500" fill="hold"/>
                                        <p:tgtEl>
                                          <p:spTgt spid="6802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9" presetClass="entr" presetSubtype="0" accel="10000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9" presetClass="entr" presetSubtype="0" accel="100000"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9" presetClass="entr" presetSubtype="0" accel="100000" fill="hold" grpId="0"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66"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67"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6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9" presetClass="entr" presetSubtype="0" accel="100000" fill="hold" grpId="0"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74"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75"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7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bldLvl="0" animBg="1"/>
      <p:bldP spid="68020" grpId="0" bldLvl="0" animBg="1"/>
      <p:bldP spid="68018" grpId="0" bldLvl="0" animBg="1"/>
      <p:bldP spid="3"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1137285" y="1062355"/>
            <a:ext cx="5646420" cy="3425825"/>
          </a:xfrm>
          <a:prstGeom prst="rect">
            <a:avLst/>
          </a:prstGeom>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Picture 4"/>
          <p:cNvPicPr>
            <a:picLocks noChangeAspect="1"/>
          </p:cNvPicPr>
          <p:nvPr/>
        </p:nvPicPr>
        <p:blipFill>
          <a:blip r:embed="rId1"/>
          <a:srcRect t="12912" r="-10811" b="32213"/>
          <a:stretch>
            <a:fillRect/>
          </a:stretch>
        </p:blipFill>
        <p:spPr>
          <a:xfrm>
            <a:off x="0" y="0"/>
            <a:ext cx="3505200" cy="1454150"/>
          </a:xfrm>
          <a:prstGeom prst="rect">
            <a:avLst/>
          </a:prstGeom>
          <a:noFill/>
          <a:ln w="9525">
            <a:noFill/>
          </a:ln>
        </p:spPr>
      </p:pic>
      <p:sp>
        <p:nvSpPr>
          <p:cNvPr id="114695" name="Text Box 7"/>
          <p:cNvSpPr txBox="1">
            <a:spLocks noChangeArrowheads="1"/>
          </p:cNvSpPr>
          <p:nvPr/>
        </p:nvSpPr>
        <p:spPr bwMode="auto">
          <a:xfrm>
            <a:off x="4800600" y="1336675"/>
            <a:ext cx="4038600" cy="5521325"/>
          </a:xfrm>
          <a:prstGeom prst="rect">
            <a:avLst/>
          </a:prstGeom>
          <a:noFill/>
          <a:ln w="9525">
            <a:noFill/>
            <a:miter lim="800000"/>
          </a:ln>
          <a:effectLst/>
        </p:spPr>
        <p:txBody>
          <a:bodyPr>
            <a:spAutoFit/>
          </a:bodyPr>
          <a:lstStyle/>
          <a:p>
            <a:pPr marR="0" defTabSz="914400">
              <a:lnSpc>
                <a:spcPct val="140000"/>
              </a:lnSpc>
              <a:buClrTx/>
              <a:buSzTx/>
              <a:buFontTx/>
              <a:defRPr/>
            </a:pPr>
            <a:r>
              <a:rPr kumimoji="0" lang="zh-CN" altLang="en-US" sz="3600" kern="1200" cap="none" spc="0" normalizeH="0" baseline="0" noProof="0" dirty="0">
                <a:solidFill>
                  <a:srgbClr val="0066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可将导体</a:t>
            </a:r>
            <a:r>
              <a:rPr kumimoji="0" lang="en-US" altLang="zh-CN" sz="3600" b="1" i="1" kern="1200" cap="none" spc="0" normalizeH="0" baseline="0" noProof="0" dirty="0">
                <a:solidFill>
                  <a:srgbClr val="006600"/>
                </a:solidFill>
                <a:effectLst>
                  <a:outerShdw blurRad="38100" dist="38100" dir="2700000" algn="tl">
                    <a:srgbClr val="C0C0C0"/>
                  </a:outerShdw>
                </a:effectLst>
                <a:latin typeface="Times New Roman" panose="02020603050405020304" pitchFamily="18" charset="0"/>
                <a:ea typeface="黑体" panose="02010609060101010101" pitchFamily="49" charset="-122"/>
                <a:cs typeface="+mn-cs"/>
              </a:rPr>
              <a:t>AB</a:t>
            </a:r>
            <a:r>
              <a:rPr kumimoji="0" lang="zh-CN" altLang="en-US" sz="3600" kern="1200" cap="none" spc="0" normalizeH="0" baseline="0" noProof="0" dirty="0">
                <a:solidFill>
                  <a:srgbClr val="0066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想象成一把刀，若它运动时与磁感线相交，则切割磁感线</a:t>
            </a:r>
            <a:r>
              <a:rPr kumimoji="0" lang="zh-CN" altLang="en-US" sz="3600" kern="1200" cap="none" spc="0" normalizeH="0" baseline="0" noProof="0" dirty="0" smtClean="0">
                <a:solidFill>
                  <a:srgbClr val="0066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，若导线运动方向和磁感线平行则</a:t>
            </a:r>
            <a:r>
              <a:rPr kumimoji="0" lang="zh-CN" altLang="en-US" sz="3600" kern="1200" cap="none" spc="0" normalizeH="0" baseline="0" noProof="0" dirty="0">
                <a:solidFill>
                  <a:srgbClr val="0066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不切割磁感线。</a:t>
            </a:r>
            <a:endParaRPr kumimoji="0" lang="zh-CN" altLang="en-US" sz="3600" kern="1200" cap="none" spc="0" normalizeH="0" baseline="0" noProof="0" dirty="0">
              <a:solidFill>
                <a:srgbClr val="0066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
        <p:nvSpPr>
          <p:cNvPr id="114696" name="Text Box 8"/>
          <p:cNvSpPr txBox="1">
            <a:spLocks noChangeArrowheads="1"/>
          </p:cNvSpPr>
          <p:nvPr/>
        </p:nvSpPr>
        <p:spPr bwMode="auto">
          <a:xfrm>
            <a:off x="3581400" y="381000"/>
            <a:ext cx="43434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什么叫切割磁感线？</a:t>
            </a:r>
            <a:endParaRPr kumimoji="0" lang="zh-CN" altLang="en-US" sz="36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pic>
        <p:nvPicPr>
          <p:cNvPr id="114697" name="Picture 9"/>
          <p:cNvPicPr>
            <a:picLocks noChangeAspect="1"/>
          </p:cNvPicPr>
          <p:nvPr/>
        </p:nvPicPr>
        <p:blipFill>
          <a:blip r:embed="rId2"/>
          <a:stretch>
            <a:fillRect/>
          </a:stretch>
        </p:blipFill>
        <p:spPr>
          <a:xfrm>
            <a:off x="514350" y="1928813"/>
            <a:ext cx="4054475" cy="4267200"/>
          </a:xfrm>
          <a:prstGeom prst="rect">
            <a:avLst/>
          </a:prstGeom>
          <a:noFill/>
          <a:ln w="9525">
            <a:noFill/>
          </a:ln>
        </p:spPr>
      </p:pic>
      <p:grpSp>
        <p:nvGrpSpPr>
          <p:cNvPr id="2" name="Group 27"/>
          <p:cNvGrpSpPr/>
          <p:nvPr/>
        </p:nvGrpSpPr>
        <p:grpSpPr>
          <a:xfrm>
            <a:off x="1028700" y="3006725"/>
            <a:ext cx="3048000" cy="2351088"/>
            <a:chOff x="756" y="1831"/>
            <a:chExt cx="1920" cy="1481"/>
          </a:xfrm>
        </p:grpSpPr>
        <p:sp>
          <p:nvSpPr>
            <p:cNvPr id="18439" name="Line 16"/>
            <p:cNvSpPr/>
            <p:nvPr/>
          </p:nvSpPr>
          <p:spPr>
            <a:xfrm rot="-10800000" flipV="1">
              <a:off x="1286" y="2315"/>
              <a:ext cx="0" cy="997"/>
            </a:xfrm>
            <a:prstGeom prst="line">
              <a:avLst/>
            </a:prstGeom>
            <a:ln w="28575" cap="flat" cmpd="sng">
              <a:solidFill>
                <a:srgbClr val="FF0000"/>
              </a:solidFill>
              <a:prstDash val="dash"/>
              <a:headEnd type="none" w="med" len="med"/>
              <a:tailEnd type="stealth" w="lg" len="lg"/>
            </a:ln>
          </p:spPr>
        </p:sp>
        <p:sp>
          <p:nvSpPr>
            <p:cNvPr id="18440" name="Line 16"/>
            <p:cNvSpPr/>
            <p:nvPr/>
          </p:nvSpPr>
          <p:spPr>
            <a:xfrm rot="-10800000" flipV="1">
              <a:off x="1413" y="2314"/>
              <a:ext cx="0" cy="997"/>
            </a:xfrm>
            <a:prstGeom prst="line">
              <a:avLst/>
            </a:prstGeom>
            <a:ln w="28575" cap="flat" cmpd="sng">
              <a:solidFill>
                <a:srgbClr val="FF0000"/>
              </a:solidFill>
              <a:prstDash val="dash"/>
              <a:headEnd type="none" w="med" len="med"/>
              <a:tailEnd type="stealth" w="lg" len="lg"/>
            </a:ln>
          </p:spPr>
        </p:sp>
        <p:sp>
          <p:nvSpPr>
            <p:cNvPr id="18441" name="Line 16"/>
            <p:cNvSpPr/>
            <p:nvPr/>
          </p:nvSpPr>
          <p:spPr>
            <a:xfrm rot="-10800000" flipV="1">
              <a:off x="1548" y="2287"/>
              <a:ext cx="0" cy="997"/>
            </a:xfrm>
            <a:prstGeom prst="line">
              <a:avLst/>
            </a:prstGeom>
            <a:ln w="28575" cap="flat" cmpd="sng">
              <a:solidFill>
                <a:srgbClr val="FF0000"/>
              </a:solidFill>
              <a:prstDash val="dash"/>
              <a:headEnd type="none" w="med" len="med"/>
              <a:tailEnd type="stealth" w="lg" len="lg"/>
            </a:ln>
          </p:spPr>
        </p:sp>
        <p:sp>
          <p:nvSpPr>
            <p:cNvPr id="18442" name="Line 16"/>
            <p:cNvSpPr/>
            <p:nvPr/>
          </p:nvSpPr>
          <p:spPr>
            <a:xfrm rot="-10800000" flipV="1">
              <a:off x="1674" y="2242"/>
              <a:ext cx="0" cy="997"/>
            </a:xfrm>
            <a:prstGeom prst="line">
              <a:avLst/>
            </a:prstGeom>
            <a:ln w="28575" cap="flat" cmpd="sng">
              <a:solidFill>
                <a:srgbClr val="FF0000"/>
              </a:solidFill>
              <a:prstDash val="dash"/>
              <a:headEnd type="none" w="med" len="med"/>
              <a:tailEnd type="stealth" w="lg" len="lg"/>
            </a:ln>
          </p:spPr>
        </p:sp>
        <p:sp>
          <p:nvSpPr>
            <p:cNvPr id="18443" name="Line 16"/>
            <p:cNvSpPr/>
            <p:nvPr/>
          </p:nvSpPr>
          <p:spPr>
            <a:xfrm rot="-10800000" flipV="1">
              <a:off x="1800" y="2179"/>
              <a:ext cx="0" cy="997"/>
            </a:xfrm>
            <a:prstGeom prst="line">
              <a:avLst/>
            </a:prstGeom>
            <a:ln w="28575" cap="flat" cmpd="sng">
              <a:solidFill>
                <a:srgbClr val="FF0000"/>
              </a:solidFill>
              <a:prstDash val="dash"/>
              <a:headEnd type="none" w="med" len="med"/>
              <a:tailEnd type="stealth" w="lg" len="lg"/>
            </a:ln>
          </p:spPr>
        </p:sp>
        <p:sp>
          <p:nvSpPr>
            <p:cNvPr id="18444" name="Line 16"/>
            <p:cNvSpPr/>
            <p:nvPr/>
          </p:nvSpPr>
          <p:spPr>
            <a:xfrm rot="-10800000" flipV="1">
              <a:off x="1926" y="2143"/>
              <a:ext cx="0" cy="997"/>
            </a:xfrm>
            <a:prstGeom prst="line">
              <a:avLst/>
            </a:prstGeom>
            <a:ln w="28575" cap="flat" cmpd="sng">
              <a:solidFill>
                <a:srgbClr val="FF0000"/>
              </a:solidFill>
              <a:prstDash val="dash"/>
              <a:headEnd type="none" w="med" len="med"/>
              <a:tailEnd type="stealth" w="lg" len="lg"/>
            </a:ln>
          </p:spPr>
        </p:sp>
        <p:sp>
          <p:nvSpPr>
            <p:cNvPr id="18445" name="Line 16"/>
            <p:cNvSpPr/>
            <p:nvPr/>
          </p:nvSpPr>
          <p:spPr>
            <a:xfrm rot="-10800000" flipV="1">
              <a:off x="2061" y="2080"/>
              <a:ext cx="0" cy="997"/>
            </a:xfrm>
            <a:prstGeom prst="line">
              <a:avLst/>
            </a:prstGeom>
            <a:ln w="28575" cap="flat" cmpd="sng">
              <a:solidFill>
                <a:srgbClr val="FF0000"/>
              </a:solidFill>
              <a:prstDash val="dash"/>
              <a:headEnd type="none" w="med" len="med"/>
              <a:tailEnd type="stealth" w="lg" len="lg"/>
            </a:ln>
          </p:spPr>
        </p:sp>
        <p:sp>
          <p:nvSpPr>
            <p:cNvPr id="18446" name="Line 16"/>
            <p:cNvSpPr/>
            <p:nvPr/>
          </p:nvSpPr>
          <p:spPr>
            <a:xfrm rot="-10800000" flipV="1">
              <a:off x="2187" y="2017"/>
              <a:ext cx="0" cy="997"/>
            </a:xfrm>
            <a:prstGeom prst="line">
              <a:avLst/>
            </a:prstGeom>
            <a:ln w="28575" cap="flat" cmpd="sng">
              <a:solidFill>
                <a:srgbClr val="FF0000"/>
              </a:solidFill>
              <a:prstDash val="dash"/>
              <a:headEnd type="none" w="med" len="med"/>
              <a:tailEnd type="stealth" w="lg" len="lg"/>
            </a:ln>
          </p:spPr>
        </p:sp>
        <p:sp>
          <p:nvSpPr>
            <p:cNvPr id="18447" name="Line 16"/>
            <p:cNvSpPr/>
            <p:nvPr/>
          </p:nvSpPr>
          <p:spPr>
            <a:xfrm rot="-10800000" flipV="1">
              <a:off x="1152" y="2314"/>
              <a:ext cx="0" cy="997"/>
            </a:xfrm>
            <a:prstGeom prst="line">
              <a:avLst/>
            </a:prstGeom>
            <a:ln w="28575" cap="flat" cmpd="sng">
              <a:solidFill>
                <a:srgbClr val="FF0000"/>
              </a:solidFill>
              <a:prstDash val="dash"/>
              <a:headEnd type="none" w="med" len="med"/>
              <a:tailEnd type="stealth" w="lg" len="lg"/>
            </a:ln>
          </p:spPr>
        </p:sp>
        <p:sp>
          <p:nvSpPr>
            <p:cNvPr id="18448" name="Line 16"/>
            <p:cNvSpPr/>
            <p:nvPr/>
          </p:nvSpPr>
          <p:spPr>
            <a:xfrm rot="-10800000" flipV="1">
              <a:off x="2310" y="1969"/>
              <a:ext cx="0" cy="997"/>
            </a:xfrm>
            <a:prstGeom prst="line">
              <a:avLst/>
            </a:prstGeom>
            <a:ln w="28575" cap="flat" cmpd="sng">
              <a:solidFill>
                <a:srgbClr val="FF0000"/>
              </a:solidFill>
              <a:prstDash val="dash"/>
              <a:headEnd type="none" w="med" len="med"/>
              <a:tailEnd type="stealth" w="lg" len="lg"/>
            </a:ln>
          </p:spPr>
        </p:sp>
        <p:sp>
          <p:nvSpPr>
            <p:cNvPr id="18449" name="Line 16"/>
            <p:cNvSpPr/>
            <p:nvPr/>
          </p:nvSpPr>
          <p:spPr>
            <a:xfrm rot="-10800000" flipV="1">
              <a:off x="2433" y="1921"/>
              <a:ext cx="0" cy="997"/>
            </a:xfrm>
            <a:prstGeom prst="line">
              <a:avLst/>
            </a:prstGeom>
            <a:ln w="28575" cap="flat" cmpd="sng">
              <a:solidFill>
                <a:srgbClr val="FF0000"/>
              </a:solidFill>
              <a:prstDash val="dash"/>
              <a:headEnd type="none" w="med" len="med"/>
              <a:tailEnd type="stealth" w="lg" len="lg"/>
            </a:ln>
          </p:spPr>
        </p:sp>
        <p:sp>
          <p:nvSpPr>
            <p:cNvPr id="18450" name="Line 16"/>
            <p:cNvSpPr/>
            <p:nvPr/>
          </p:nvSpPr>
          <p:spPr>
            <a:xfrm rot="-10800000" flipV="1">
              <a:off x="2550" y="1876"/>
              <a:ext cx="0" cy="997"/>
            </a:xfrm>
            <a:prstGeom prst="line">
              <a:avLst/>
            </a:prstGeom>
            <a:ln w="28575" cap="flat" cmpd="sng">
              <a:solidFill>
                <a:srgbClr val="FF0000"/>
              </a:solidFill>
              <a:prstDash val="dash"/>
              <a:headEnd type="none" w="med" len="med"/>
              <a:tailEnd type="stealth" w="lg" len="lg"/>
            </a:ln>
          </p:spPr>
        </p:sp>
        <p:sp>
          <p:nvSpPr>
            <p:cNvPr id="18451" name="Line 16"/>
            <p:cNvSpPr/>
            <p:nvPr/>
          </p:nvSpPr>
          <p:spPr>
            <a:xfrm rot="-10800000" flipV="1">
              <a:off x="2676" y="1831"/>
              <a:ext cx="0" cy="997"/>
            </a:xfrm>
            <a:prstGeom prst="line">
              <a:avLst/>
            </a:prstGeom>
            <a:ln w="28575" cap="flat" cmpd="sng">
              <a:solidFill>
                <a:srgbClr val="FF0000"/>
              </a:solidFill>
              <a:prstDash val="dash"/>
              <a:headEnd type="none" w="med" len="med"/>
              <a:tailEnd type="stealth" w="lg" len="lg"/>
            </a:ln>
          </p:spPr>
        </p:sp>
        <p:sp>
          <p:nvSpPr>
            <p:cNvPr id="18452" name="Line 16"/>
            <p:cNvSpPr/>
            <p:nvPr/>
          </p:nvSpPr>
          <p:spPr>
            <a:xfrm rot="-10800000" flipV="1">
              <a:off x="1020" y="2299"/>
              <a:ext cx="0" cy="997"/>
            </a:xfrm>
            <a:prstGeom prst="line">
              <a:avLst/>
            </a:prstGeom>
            <a:ln w="28575" cap="flat" cmpd="sng">
              <a:solidFill>
                <a:srgbClr val="FF0000"/>
              </a:solidFill>
              <a:prstDash val="dash"/>
              <a:headEnd type="none" w="med" len="med"/>
              <a:tailEnd type="stealth" w="lg" len="lg"/>
            </a:ln>
          </p:spPr>
        </p:sp>
        <p:sp>
          <p:nvSpPr>
            <p:cNvPr id="18453" name="Line 16"/>
            <p:cNvSpPr/>
            <p:nvPr/>
          </p:nvSpPr>
          <p:spPr>
            <a:xfrm rot="-10800000" flipV="1">
              <a:off x="891" y="2269"/>
              <a:ext cx="0" cy="997"/>
            </a:xfrm>
            <a:prstGeom prst="line">
              <a:avLst/>
            </a:prstGeom>
            <a:ln w="28575" cap="flat" cmpd="sng">
              <a:solidFill>
                <a:srgbClr val="FF0000"/>
              </a:solidFill>
              <a:prstDash val="dash"/>
              <a:headEnd type="none" w="med" len="med"/>
              <a:tailEnd type="stealth" w="lg" len="lg"/>
            </a:ln>
          </p:spPr>
        </p:sp>
        <p:sp>
          <p:nvSpPr>
            <p:cNvPr id="18454" name="Line 16"/>
            <p:cNvSpPr/>
            <p:nvPr/>
          </p:nvSpPr>
          <p:spPr>
            <a:xfrm rot="-10800000" flipV="1">
              <a:off x="756" y="2251"/>
              <a:ext cx="0" cy="997"/>
            </a:xfrm>
            <a:prstGeom prst="line">
              <a:avLst/>
            </a:prstGeom>
            <a:ln w="28575" cap="flat" cmpd="sng">
              <a:solidFill>
                <a:srgbClr val="FF0000"/>
              </a:solidFill>
              <a:prstDash val="dash"/>
              <a:headEnd type="none" w="med" len="med"/>
              <a:tailEnd type="stealth" w="lg" len="lg"/>
            </a:ln>
          </p:spPr>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4697"/>
                                        </p:tgtEl>
                                        <p:attrNameLst>
                                          <p:attrName>style.visibility</p:attrName>
                                        </p:attrNameLst>
                                      </p:cBhvr>
                                      <p:to>
                                        <p:strVal val="visible"/>
                                      </p:to>
                                    </p:set>
                                    <p:animEffect transition="in" filter="dissolve">
                                      <p:cBhvr>
                                        <p:cTn id="7" dur="500"/>
                                        <p:tgtEl>
                                          <p:spTgt spid="1146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repeatCount="indefinite" fill="hold" nodeType="clickEffect">
                                  <p:stCondLst>
                                    <p:cond delay="0"/>
                                  </p:stCondLst>
                                  <p:endCondLst>
                                    <p:cond evt="onNext" delay="0">
                                      <p:tgtEl>
                                        <p:sldTgt/>
                                      </p:tgtEl>
                                    </p:cond>
                                  </p:end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114695"/>
                                        </p:tgtEl>
                                        <p:attrNameLst>
                                          <p:attrName>style.visibility</p:attrName>
                                        </p:attrNameLst>
                                      </p:cBhvr>
                                      <p:to>
                                        <p:strVal val="visible"/>
                                      </p:to>
                                    </p:set>
                                    <p:anim calcmode="lin" valueType="num">
                                      <p:cBhvr additive="base">
                                        <p:cTn id="17" dur="1000" fill="hold"/>
                                        <p:tgtEl>
                                          <p:spTgt spid="114695"/>
                                        </p:tgtEl>
                                        <p:attrNameLst>
                                          <p:attrName>ppt_x</p:attrName>
                                        </p:attrNameLst>
                                      </p:cBhvr>
                                      <p:tavLst>
                                        <p:tav tm="0">
                                          <p:val>
                                            <p:strVal val="#ppt_x"/>
                                          </p:val>
                                        </p:tav>
                                        <p:tav tm="100000">
                                          <p:val>
                                            <p:strVal val="#ppt_x"/>
                                          </p:val>
                                        </p:tav>
                                      </p:tavLst>
                                    </p:anim>
                                    <p:anim calcmode="lin" valueType="num">
                                      <p:cBhvr additive="base">
                                        <p:cTn id="18" dur="1000" fill="hold"/>
                                        <p:tgtEl>
                                          <p:spTgt spid="1146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3" name="Picture 97"/>
          <p:cNvPicPr>
            <a:picLocks noChangeAspect="1"/>
          </p:cNvPicPr>
          <p:nvPr/>
        </p:nvPicPr>
        <p:blipFill>
          <a:blip r:embed="rId1"/>
          <a:stretch>
            <a:fillRect/>
          </a:stretch>
        </p:blipFill>
        <p:spPr>
          <a:xfrm>
            <a:off x="685800" y="2209800"/>
            <a:ext cx="3657600" cy="2286000"/>
          </a:xfrm>
          <a:prstGeom prst="rect">
            <a:avLst/>
          </a:prstGeom>
          <a:noFill/>
          <a:ln w="9525">
            <a:noFill/>
          </a:ln>
        </p:spPr>
      </p:pic>
      <p:sp>
        <p:nvSpPr>
          <p:cNvPr id="221276" name="Text Box 92"/>
          <p:cNvSpPr txBox="1"/>
          <p:nvPr/>
        </p:nvSpPr>
        <p:spPr>
          <a:xfrm>
            <a:off x="1755775" y="1098550"/>
            <a:ext cx="7083425" cy="953135"/>
          </a:xfrm>
          <a:prstGeom prst="rect">
            <a:avLst/>
          </a:prstGeom>
          <a:noFill/>
          <a:ln w="9525">
            <a:noFill/>
          </a:ln>
        </p:spPr>
        <p:txBody>
          <a:bodyPr>
            <a:spAutoFit/>
          </a:bodyPr>
          <a:p>
            <a:r>
              <a:rPr lang="zh-CN" altLang="en-US" sz="2800" b="1" dirty="0">
                <a:solidFill>
                  <a:srgbClr val="FF0000"/>
                </a:solidFill>
                <a:latin typeface="楷体_GB2312" pitchFamily="49" charset="-122"/>
                <a:ea typeface="楷体_GB2312" pitchFamily="49" charset="-122"/>
              </a:rPr>
              <a:t>闭合电路</a:t>
            </a:r>
            <a:r>
              <a:rPr lang="zh-CN" altLang="en-US" sz="2800" b="1" dirty="0">
                <a:latin typeface="楷体_GB2312" pitchFamily="49" charset="-122"/>
                <a:ea typeface="楷体_GB2312" pitchFamily="49" charset="-122"/>
              </a:rPr>
              <a:t>的</a:t>
            </a:r>
            <a:r>
              <a:rPr lang="zh-CN" altLang="en-US" sz="2800" b="1" dirty="0">
                <a:solidFill>
                  <a:srgbClr val="FF0000"/>
                </a:solidFill>
                <a:latin typeface="楷体_GB2312" pitchFamily="49" charset="-122"/>
                <a:ea typeface="楷体_GB2312" pitchFamily="49" charset="-122"/>
              </a:rPr>
              <a:t>一部分导体</a:t>
            </a:r>
            <a:r>
              <a:rPr lang="zh-CN" altLang="en-US" sz="2800" b="1" dirty="0">
                <a:latin typeface="楷体_GB2312" pitchFamily="49" charset="-122"/>
                <a:ea typeface="楷体_GB2312" pitchFamily="49" charset="-122"/>
              </a:rPr>
              <a:t>在磁场中做</a:t>
            </a:r>
            <a:r>
              <a:rPr lang="zh-CN" altLang="en-US" sz="2800" b="1" dirty="0">
                <a:solidFill>
                  <a:srgbClr val="FF0000"/>
                </a:solidFill>
                <a:latin typeface="楷体_GB2312" pitchFamily="49" charset="-122"/>
                <a:ea typeface="楷体_GB2312" pitchFamily="49" charset="-122"/>
              </a:rPr>
              <a:t>切割磁感</a:t>
            </a:r>
            <a:endParaRPr lang="en-US" altLang="zh-CN" sz="2800" b="1" dirty="0">
              <a:solidFill>
                <a:srgbClr val="FF0000"/>
              </a:solidFill>
              <a:latin typeface="楷体_GB2312" pitchFamily="49" charset="-122"/>
              <a:ea typeface="楷体_GB2312" pitchFamily="49" charset="-122"/>
            </a:endParaRPr>
          </a:p>
          <a:p>
            <a:r>
              <a:rPr lang="zh-CN" altLang="en-US" sz="2800" b="1" dirty="0">
                <a:solidFill>
                  <a:srgbClr val="FF0000"/>
                </a:solidFill>
                <a:latin typeface="楷体_GB2312" pitchFamily="49" charset="-122"/>
                <a:ea typeface="楷体_GB2312" pitchFamily="49" charset="-122"/>
              </a:rPr>
              <a:t>线</a:t>
            </a:r>
            <a:r>
              <a:rPr lang="zh-CN" altLang="en-US" sz="2800" b="1" dirty="0">
                <a:latin typeface="楷体_GB2312" pitchFamily="49" charset="-122"/>
                <a:ea typeface="楷体_GB2312" pitchFamily="49" charset="-122"/>
              </a:rPr>
              <a:t>运动</a:t>
            </a:r>
            <a:r>
              <a:rPr lang="zh-CN" altLang="en-US" sz="2800" b="1" dirty="0">
                <a:solidFill>
                  <a:srgbClr val="FF0000"/>
                </a:solidFill>
                <a:latin typeface="楷体_GB2312" pitchFamily="49" charset="-122"/>
                <a:ea typeface="楷体_GB2312" pitchFamily="49" charset="-122"/>
              </a:rPr>
              <a:t>时</a:t>
            </a:r>
            <a:r>
              <a:rPr lang="zh-CN" altLang="en-US" sz="2800" b="1" dirty="0">
                <a:latin typeface="楷体_GB2312" pitchFamily="49" charset="-122"/>
                <a:ea typeface="楷体_GB2312" pitchFamily="49" charset="-122"/>
              </a:rPr>
              <a:t>，导体中就会产生感应</a:t>
            </a:r>
            <a:r>
              <a:rPr lang="zh-CN" altLang="en-US" sz="2800" b="1" dirty="0">
                <a:latin typeface="楷体_GB2312" pitchFamily="49" charset="-122"/>
                <a:ea typeface="楷体_GB2312" pitchFamily="49" charset="-122"/>
              </a:rPr>
              <a:t>电流。</a:t>
            </a:r>
            <a:endParaRPr lang="zh-CN" altLang="en-US" sz="2800" b="1" dirty="0">
              <a:latin typeface="楷体_GB2312" pitchFamily="49" charset="-122"/>
              <a:ea typeface="楷体_GB2312" pitchFamily="49" charset="-122"/>
            </a:endParaRPr>
          </a:p>
        </p:txBody>
      </p:sp>
      <p:sp>
        <p:nvSpPr>
          <p:cNvPr id="221277" name="Rectangle 93"/>
          <p:cNvSpPr/>
          <p:nvPr/>
        </p:nvSpPr>
        <p:spPr>
          <a:xfrm>
            <a:off x="4541838" y="2133600"/>
            <a:ext cx="4572000" cy="829945"/>
          </a:xfrm>
          <a:prstGeom prst="rect">
            <a:avLst/>
          </a:prstGeom>
          <a:noFill/>
          <a:ln w="9525">
            <a:noFill/>
          </a:ln>
        </p:spPr>
        <p:txBody>
          <a:bodyPr>
            <a:spAutoFit/>
          </a:bodyPr>
          <a:p>
            <a:pPr>
              <a:spcBef>
                <a:spcPts val="300"/>
              </a:spcBef>
            </a:pPr>
            <a:r>
              <a:rPr lang="zh-CN" altLang="en-US" sz="2400" b="1" dirty="0">
                <a:latin typeface="楷体_GB2312" pitchFamily="49" charset="-122"/>
                <a:ea typeface="楷体_GB2312" pitchFamily="49" charset="-122"/>
                <a:sym typeface="Wingdings" panose="05000000000000000000" pitchFamily="2" charset="2"/>
              </a:rPr>
              <a:t>①</a:t>
            </a:r>
            <a:r>
              <a:rPr lang="zh-CN" altLang="en-US" sz="2400" b="1" dirty="0">
                <a:solidFill>
                  <a:srgbClr val="FF0000"/>
                </a:solidFill>
                <a:latin typeface="楷体_GB2312" pitchFamily="49" charset="-122"/>
                <a:ea typeface="楷体_GB2312" pitchFamily="49" charset="-122"/>
                <a:sym typeface="Wingdings" panose="05000000000000000000" pitchFamily="2" charset="2"/>
              </a:rPr>
              <a:t>“闭合电路”</a:t>
            </a:r>
            <a:r>
              <a:rPr lang="zh-CN" altLang="en-US" sz="2400" b="1" dirty="0">
                <a:latin typeface="楷体_GB2312" pitchFamily="49" charset="-122"/>
                <a:ea typeface="楷体_GB2312" pitchFamily="49" charset="-122"/>
                <a:sym typeface="Wingdings" panose="05000000000000000000" pitchFamily="2" charset="2"/>
              </a:rPr>
              <a:t>是指电路中各个元件连接成一个闭合线路。</a:t>
            </a:r>
            <a:endParaRPr lang="zh-CN" altLang="en-US" sz="2400" b="1" u="sng" dirty="0">
              <a:latin typeface="楷体_GB2312" pitchFamily="49" charset="-122"/>
              <a:ea typeface="楷体_GB2312" pitchFamily="49" charset="-122"/>
              <a:sym typeface="Wingdings" panose="05000000000000000000" pitchFamily="2" charset="2"/>
            </a:endParaRPr>
          </a:p>
        </p:txBody>
      </p:sp>
      <p:sp>
        <p:nvSpPr>
          <p:cNvPr id="221278" name="Rectangle 94"/>
          <p:cNvSpPr/>
          <p:nvPr/>
        </p:nvSpPr>
        <p:spPr>
          <a:xfrm>
            <a:off x="4754880" y="3376295"/>
            <a:ext cx="4201160" cy="829945"/>
          </a:xfrm>
          <a:prstGeom prst="rect">
            <a:avLst/>
          </a:prstGeom>
          <a:noFill/>
          <a:ln w="9525">
            <a:noFill/>
          </a:ln>
        </p:spPr>
        <p:txBody>
          <a:bodyPr wrap="square" anchor="ctr">
            <a:spAutoFit/>
          </a:bodyPr>
          <a:p>
            <a:r>
              <a:rPr lang="zh-CN" altLang="en-US" sz="2400" b="1" dirty="0">
                <a:solidFill>
                  <a:srgbClr val="800000"/>
                </a:solidFill>
                <a:latin typeface="楷体_GB2312" pitchFamily="49" charset="-122"/>
                <a:ea typeface="楷体_GB2312" pitchFamily="49" charset="-122"/>
                <a:sym typeface="Wingdings" panose="05000000000000000000" pitchFamily="2" charset="2"/>
              </a:rPr>
              <a:t>②</a:t>
            </a:r>
            <a:r>
              <a:rPr lang="zh-CN" altLang="en-US" sz="2400" b="1" dirty="0">
                <a:solidFill>
                  <a:srgbClr val="FF0000"/>
                </a:solidFill>
                <a:latin typeface="楷体_GB2312" pitchFamily="49" charset="-122"/>
                <a:ea typeface="楷体_GB2312" pitchFamily="49" charset="-122"/>
                <a:sym typeface="Wingdings" panose="05000000000000000000" pitchFamily="2" charset="2"/>
              </a:rPr>
              <a:t>“一部分导体”</a:t>
            </a:r>
            <a:r>
              <a:rPr lang="zh-CN" altLang="en-US" sz="2400" b="1" dirty="0">
                <a:solidFill>
                  <a:srgbClr val="800000"/>
                </a:solidFill>
                <a:latin typeface="楷体_GB2312" pitchFamily="49" charset="-122"/>
                <a:ea typeface="楷体_GB2312" pitchFamily="49" charset="-122"/>
                <a:sym typeface="Wingdings" panose="05000000000000000000" pitchFamily="2" charset="2"/>
              </a:rPr>
              <a:t>不是整个电路，在闭合电路中相当于电源。</a:t>
            </a:r>
            <a:endParaRPr lang="zh-CN" altLang="en-US" sz="2400" b="1" dirty="0">
              <a:solidFill>
                <a:srgbClr val="800000"/>
              </a:solidFill>
              <a:latin typeface="楷体_GB2312" pitchFamily="49" charset="-122"/>
              <a:ea typeface="楷体_GB2312" pitchFamily="49" charset="-122"/>
              <a:sym typeface="Wingdings" panose="05000000000000000000" pitchFamily="2" charset="2"/>
            </a:endParaRPr>
          </a:p>
        </p:txBody>
      </p:sp>
      <p:sp>
        <p:nvSpPr>
          <p:cNvPr id="221279" name="Rectangle 95"/>
          <p:cNvSpPr/>
          <p:nvPr/>
        </p:nvSpPr>
        <p:spPr>
          <a:xfrm>
            <a:off x="4780280" y="4495483"/>
            <a:ext cx="4150360" cy="829945"/>
          </a:xfrm>
          <a:prstGeom prst="rect">
            <a:avLst/>
          </a:prstGeom>
          <a:noFill/>
          <a:ln w="9525">
            <a:noFill/>
          </a:ln>
        </p:spPr>
        <p:txBody>
          <a:bodyPr wrap="square" anchor="ctr">
            <a:spAutoFit/>
          </a:bodyPr>
          <a:p>
            <a:r>
              <a:rPr lang="zh-CN" altLang="en-US" sz="2400" b="1" dirty="0">
                <a:latin typeface="楷体_GB2312" pitchFamily="49" charset="-122"/>
                <a:ea typeface="楷体_GB2312" pitchFamily="49" charset="-122"/>
                <a:sym typeface="Wingdings" panose="05000000000000000000" pitchFamily="2" charset="2"/>
              </a:rPr>
              <a:t>③</a:t>
            </a:r>
            <a:r>
              <a:rPr lang="zh-CN" altLang="en-US" sz="2400" b="1" dirty="0">
                <a:solidFill>
                  <a:srgbClr val="FF0000"/>
                </a:solidFill>
                <a:latin typeface="楷体_GB2312" pitchFamily="49" charset="-122"/>
                <a:ea typeface="楷体_GB2312" pitchFamily="49" charset="-122"/>
                <a:sym typeface="Wingdings" panose="05000000000000000000" pitchFamily="2" charset="2"/>
              </a:rPr>
              <a:t>“做切割磁感线运动”</a:t>
            </a:r>
            <a:r>
              <a:rPr lang="zh-CN" altLang="en-US" sz="2400" b="1" dirty="0">
                <a:latin typeface="楷体_GB2312" pitchFamily="49" charset="-122"/>
                <a:ea typeface="楷体_GB2312" pitchFamily="49" charset="-122"/>
                <a:sym typeface="Wingdings" panose="05000000000000000000" pitchFamily="2" charset="2"/>
              </a:rPr>
              <a:t> 就是把磁感线</a:t>
            </a:r>
            <a:r>
              <a:rPr lang="en-US" altLang="zh-CN" sz="2400" b="1" dirty="0">
                <a:latin typeface="楷体_GB2312" pitchFamily="49" charset="-122"/>
                <a:ea typeface="楷体_GB2312" pitchFamily="49" charset="-122"/>
                <a:sym typeface="Wingdings" panose="05000000000000000000" pitchFamily="2" charset="2"/>
              </a:rPr>
              <a:t>“</a:t>
            </a:r>
            <a:r>
              <a:rPr lang="zh-CN" altLang="en-US" sz="2400" b="1" dirty="0">
                <a:latin typeface="楷体_GB2312" pitchFamily="49" charset="-122"/>
                <a:ea typeface="楷体_GB2312" pitchFamily="49" charset="-122"/>
                <a:sym typeface="Wingdings" panose="05000000000000000000" pitchFamily="2" charset="2"/>
              </a:rPr>
              <a:t>切断</a:t>
            </a:r>
            <a:r>
              <a:rPr lang="en-US" altLang="zh-CN" sz="2400" b="1" dirty="0">
                <a:latin typeface="楷体_GB2312" pitchFamily="49" charset="-122"/>
                <a:ea typeface="楷体_GB2312" pitchFamily="49" charset="-122"/>
                <a:sym typeface="Wingdings" panose="05000000000000000000" pitchFamily="2" charset="2"/>
              </a:rPr>
              <a:t>”</a:t>
            </a:r>
            <a:r>
              <a:rPr lang="zh-CN" altLang="en-US" sz="2400" b="1" dirty="0">
                <a:latin typeface="楷体_GB2312" pitchFamily="49" charset="-122"/>
                <a:ea typeface="楷体_GB2312" pitchFamily="49" charset="-122"/>
                <a:sym typeface="Wingdings" panose="05000000000000000000" pitchFamily="2" charset="2"/>
              </a:rPr>
              <a:t>。</a:t>
            </a:r>
            <a:endParaRPr lang="zh-CN" altLang="en-US" sz="2400" b="1" dirty="0">
              <a:latin typeface="楷体_GB2312" pitchFamily="49" charset="-122"/>
              <a:ea typeface="楷体_GB2312" pitchFamily="49" charset="-122"/>
              <a:sym typeface="Wingdings" panose="05000000000000000000" pitchFamily="2" charset="2"/>
            </a:endParaRPr>
          </a:p>
        </p:txBody>
      </p:sp>
      <p:sp>
        <p:nvSpPr>
          <p:cNvPr id="221280" name="Rectangle 96"/>
          <p:cNvSpPr/>
          <p:nvPr/>
        </p:nvSpPr>
        <p:spPr>
          <a:xfrm>
            <a:off x="685800" y="5641975"/>
            <a:ext cx="7552690" cy="460375"/>
          </a:xfrm>
          <a:prstGeom prst="rect">
            <a:avLst/>
          </a:prstGeom>
          <a:noFill/>
          <a:ln w="9525">
            <a:noFill/>
          </a:ln>
        </p:spPr>
        <p:txBody>
          <a:bodyPr wrap="square" anchor="ctr">
            <a:spAutoFit/>
          </a:bodyPr>
          <a:p>
            <a:r>
              <a:rPr lang="zh-CN" altLang="en-US" sz="2400" b="1" dirty="0">
                <a:solidFill>
                  <a:srgbClr val="800000"/>
                </a:solidFill>
                <a:latin typeface="楷体_GB2312" pitchFamily="49" charset="-122"/>
                <a:ea typeface="楷体_GB2312" pitchFamily="49" charset="-122"/>
                <a:sym typeface="Wingdings" panose="05000000000000000000" pitchFamily="2" charset="2"/>
              </a:rPr>
              <a:t>④</a:t>
            </a:r>
            <a:r>
              <a:rPr lang="zh-CN" altLang="en-US" sz="2400" b="1" dirty="0">
                <a:solidFill>
                  <a:srgbClr val="FF0000"/>
                </a:solidFill>
                <a:latin typeface="楷体_GB2312" pitchFamily="49" charset="-122"/>
                <a:ea typeface="楷体_GB2312" pitchFamily="49" charset="-122"/>
                <a:sym typeface="Wingdings" panose="05000000000000000000" pitchFamily="2" charset="2"/>
              </a:rPr>
              <a:t>“时”</a:t>
            </a:r>
            <a:r>
              <a:rPr lang="zh-CN" altLang="en-US" sz="2400" b="1" dirty="0">
                <a:solidFill>
                  <a:srgbClr val="800000"/>
                </a:solidFill>
                <a:latin typeface="楷体_GB2312" pitchFamily="49" charset="-122"/>
                <a:ea typeface="楷体_GB2312" pitchFamily="49" charset="-122"/>
                <a:sym typeface="Wingdings" panose="05000000000000000000" pitchFamily="2" charset="2"/>
              </a:rPr>
              <a:t> 是指感应电流只产生于切割磁感线的过程中。</a:t>
            </a:r>
            <a:endParaRPr lang="zh-CN" altLang="en-US" sz="2400" b="1" dirty="0">
              <a:solidFill>
                <a:srgbClr val="800000"/>
              </a:solidFill>
              <a:latin typeface="楷体_GB2312" pitchFamily="49" charset="-122"/>
              <a:ea typeface="楷体_GB2312" pitchFamily="49" charset="-122"/>
              <a:sym typeface="Wingdings" panose="05000000000000000000" pitchFamily="2" charset="2"/>
            </a:endParaRPr>
          </a:p>
        </p:txBody>
      </p:sp>
      <p:sp>
        <p:nvSpPr>
          <p:cNvPr id="20489" name="Text Box 145"/>
          <p:cNvSpPr txBox="1"/>
          <p:nvPr/>
        </p:nvSpPr>
        <p:spPr>
          <a:xfrm>
            <a:off x="685800" y="469900"/>
            <a:ext cx="6705600" cy="579438"/>
          </a:xfrm>
          <a:prstGeom prst="rect">
            <a:avLst/>
          </a:prstGeom>
          <a:noFill/>
          <a:ln w="9525">
            <a:noFill/>
          </a:ln>
        </p:spPr>
        <p:txBody>
          <a:bodyPr>
            <a:spAutoFit/>
          </a:bodyPr>
          <a:p>
            <a:r>
              <a:rPr lang="zh-CN" altLang="en-US" sz="3200" b="1" dirty="0">
                <a:latin typeface="方正姚体简体" pitchFamily="65" charset="-122"/>
                <a:ea typeface="方正姚体简体" pitchFamily="65" charset="-122"/>
              </a:rPr>
              <a:t>电磁感应现象</a:t>
            </a:r>
            <a:endParaRPr lang="zh-CN" altLang="en-US" sz="3200" b="1" dirty="0">
              <a:latin typeface="方正姚体简体" pitchFamily="65" charset="-122"/>
              <a:ea typeface="方正姚体简体" pitchFamily="65" charset="-122"/>
            </a:endParaRPr>
          </a:p>
        </p:txBody>
      </p:sp>
      <p:sp>
        <p:nvSpPr>
          <p:cNvPr id="20490" name="Line 18"/>
          <p:cNvSpPr/>
          <p:nvPr/>
        </p:nvSpPr>
        <p:spPr>
          <a:xfrm>
            <a:off x="609600" y="1092200"/>
            <a:ext cx="8001000" cy="0"/>
          </a:xfrm>
          <a:prstGeom prst="line">
            <a:avLst/>
          </a:prstGeom>
          <a:ln w="38100" cap="rnd" cmpd="sng">
            <a:solidFill>
              <a:srgbClr val="969696"/>
            </a:solidFill>
            <a:prstDash val="sysDot"/>
            <a:headEnd type="none" w="med" len="med"/>
            <a:tailEnd type="oval" w="med" len="med"/>
          </a:ln>
        </p:spPr>
      </p:sp>
      <p:sp>
        <p:nvSpPr>
          <p:cNvPr id="15372" name="Rectangle 5"/>
          <p:cNvSpPr/>
          <p:nvPr/>
        </p:nvSpPr>
        <p:spPr>
          <a:xfrm>
            <a:off x="290513" y="1112838"/>
            <a:ext cx="1752600" cy="519112"/>
          </a:xfrm>
          <a:prstGeom prst="rect">
            <a:avLst/>
          </a:prstGeom>
          <a:noFill/>
          <a:ln w="9525">
            <a:noFill/>
          </a:ln>
        </p:spPr>
        <p:txBody>
          <a:bodyPr>
            <a:spAutoFit/>
          </a:bodyPr>
          <a:p>
            <a:r>
              <a:rPr lang="en-US" altLang="zh-CN" sz="2800" b="1" dirty="0">
                <a:solidFill>
                  <a:srgbClr val="C00000"/>
                </a:solidFill>
                <a:latin typeface="华文细黑" panose="02010600040101010101" pitchFamily="2" charset="-122"/>
                <a:ea typeface="华文细黑" panose="02010600040101010101" pitchFamily="2" charset="-122"/>
              </a:rPr>
              <a:t>【</a:t>
            </a:r>
            <a:r>
              <a:rPr lang="zh-CN" altLang="en-US" sz="2800" b="1" dirty="0">
                <a:solidFill>
                  <a:srgbClr val="C00000"/>
                </a:solidFill>
                <a:latin typeface="华文细黑" panose="02010600040101010101" pitchFamily="2" charset="-122"/>
                <a:ea typeface="华文细黑" panose="02010600040101010101" pitchFamily="2" charset="-122"/>
              </a:rPr>
              <a:t>条件</a:t>
            </a:r>
            <a:r>
              <a:rPr lang="en-US" altLang="zh-CN" sz="2800" b="1" dirty="0">
                <a:solidFill>
                  <a:srgbClr val="C00000"/>
                </a:solidFill>
                <a:latin typeface="华文细黑" panose="02010600040101010101" pitchFamily="2" charset="-122"/>
                <a:ea typeface="华文细黑" panose="02010600040101010101" pitchFamily="2" charset="-122"/>
              </a:rPr>
              <a:t>】</a:t>
            </a:r>
            <a:endParaRPr lang="zh-CN" altLang="en-US" sz="2800" b="1" dirty="0">
              <a:solidFill>
                <a:srgbClr val="C00000"/>
              </a:solidFill>
              <a:latin typeface="华文细黑" panose="02010600040101010101" pitchFamily="2" charset="-122"/>
              <a:ea typeface="华文细黑" panose="02010600040101010101" pitchFamily="2" charset="-122"/>
            </a:endParaRPr>
          </a:p>
        </p:txBody>
      </p:sp>
      <p:sp>
        <p:nvSpPr>
          <p:cNvPr id="15373" name="AutoShape 2"/>
          <p:cNvSpPr/>
          <p:nvPr/>
        </p:nvSpPr>
        <p:spPr>
          <a:xfrm>
            <a:off x="609600" y="2133600"/>
            <a:ext cx="3810000" cy="2514600"/>
          </a:xfrm>
          <a:prstGeom prst="roundRect">
            <a:avLst>
              <a:gd name="adj" fmla="val 7315"/>
            </a:avLst>
          </a:prstGeom>
          <a:noFill/>
          <a:ln w="19050" cap="rnd" cmpd="sng">
            <a:solidFill>
              <a:srgbClr val="1C1C1C"/>
            </a:solidFill>
            <a:prstDash val="sysDot"/>
            <a:headEnd type="none" w="med" len="med"/>
            <a:tailEnd type="none" w="med" len="med"/>
          </a:ln>
        </p:spPr>
        <p:txBody>
          <a:bodyPr wrap="none" anchor="ctr"/>
          <a:p>
            <a:endParaRPr lang="zh-CN" altLang="en-US" dirty="0">
              <a:latin typeface="Arial" panose="020B0604020202020204" pitchFamily="34" charset="0"/>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72"/>
                                        </p:tgtEl>
                                        <p:attrNameLst>
                                          <p:attrName>style.visibility</p:attrName>
                                        </p:attrNameLst>
                                      </p:cBhvr>
                                      <p:to>
                                        <p:strVal val="visible"/>
                                      </p:to>
                                    </p:set>
                                    <p:anim calcmode="lin" valueType="num">
                                      <p:cBhvr additive="base">
                                        <p:cTn id="7" dur="500" fill="hold"/>
                                        <p:tgtEl>
                                          <p:spTgt spid="15372"/>
                                        </p:tgtEl>
                                        <p:attrNameLst>
                                          <p:attrName>ppt_x</p:attrName>
                                        </p:attrNameLst>
                                      </p:cBhvr>
                                      <p:tavLst>
                                        <p:tav tm="0">
                                          <p:val>
                                            <p:strVal val="0-#ppt_w/2"/>
                                          </p:val>
                                        </p:tav>
                                        <p:tav tm="100000">
                                          <p:val>
                                            <p:strVal val="#ppt_x"/>
                                          </p:val>
                                        </p:tav>
                                      </p:tavLst>
                                    </p:anim>
                                    <p:anim calcmode="lin" valueType="num">
                                      <p:cBhvr additive="base">
                                        <p:cTn id="8" dur="500" fill="hold"/>
                                        <p:tgtEl>
                                          <p:spTgt spid="153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21276"/>
                                        </p:tgtEl>
                                        <p:attrNameLst>
                                          <p:attrName>style.visibility</p:attrName>
                                        </p:attrNameLst>
                                      </p:cBhvr>
                                      <p:to>
                                        <p:strVal val="visible"/>
                                      </p:to>
                                    </p:set>
                                    <p:anim calcmode="lin" valueType="num">
                                      <p:cBhvr additive="base">
                                        <p:cTn id="13" dur="500" fill="hold"/>
                                        <p:tgtEl>
                                          <p:spTgt spid="221276"/>
                                        </p:tgtEl>
                                        <p:attrNameLst>
                                          <p:attrName>ppt_x</p:attrName>
                                        </p:attrNameLst>
                                      </p:cBhvr>
                                      <p:tavLst>
                                        <p:tav tm="0">
                                          <p:val>
                                            <p:strVal val="1+#ppt_w/2"/>
                                          </p:val>
                                        </p:tav>
                                        <p:tav tm="100000">
                                          <p:val>
                                            <p:strVal val="#ppt_x"/>
                                          </p:val>
                                        </p:tav>
                                      </p:tavLst>
                                    </p:anim>
                                    <p:anim calcmode="lin" valueType="num">
                                      <p:cBhvr additive="base">
                                        <p:cTn id="14" dur="500" fill="hold"/>
                                        <p:tgtEl>
                                          <p:spTgt spid="22127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15373"/>
                                        </p:tgtEl>
                                        <p:attrNameLst>
                                          <p:attrName>style.visibility</p:attrName>
                                        </p:attrNameLst>
                                      </p:cBhvr>
                                      <p:to>
                                        <p:strVal val="visible"/>
                                      </p:to>
                                    </p:set>
                                    <p:animEffect transition="in" filter="wipe(up)">
                                      <p:cBhvr>
                                        <p:cTn id="18" dur="500"/>
                                        <p:tgtEl>
                                          <p:spTgt spid="15373"/>
                                        </p:tgtEl>
                                      </p:cBhvr>
                                    </p:animEffect>
                                  </p:childTnLst>
                                </p:cTn>
                              </p:par>
                            </p:childTnLst>
                          </p:cTn>
                        </p:par>
                        <p:par>
                          <p:cTn id="19" fill="hold">
                            <p:stCondLst>
                              <p:cond delay="1000"/>
                            </p:stCondLst>
                            <p:childTnLst>
                              <p:par>
                                <p:cTn id="20" presetID="12" presetClass="entr" presetSubtype="8" fill="hold" nodeType="afterEffect">
                                  <p:stCondLst>
                                    <p:cond delay="0"/>
                                  </p:stCondLst>
                                  <p:childTnLst>
                                    <p:set>
                                      <p:cBhvr>
                                        <p:cTn id="21" dur="1" fill="hold">
                                          <p:stCondLst>
                                            <p:cond delay="0"/>
                                          </p:stCondLst>
                                        </p:cTn>
                                        <p:tgtEl>
                                          <p:spTgt spid="15363"/>
                                        </p:tgtEl>
                                        <p:attrNameLst>
                                          <p:attrName>style.visibility</p:attrName>
                                        </p:attrNameLst>
                                      </p:cBhvr>
                                      <p:to>
                                        <p:strVal val="visible"/>
                                      </p:to>
                                    </p:set>
                                    <p:animEffect transition="in" filter="slide(fromLeft)">
                                      <p:cBhvr>
                                        <p:cTn id="22" dur="500"/>
                                        <p:tgtEl>
                                          <p:spTgt spid="1536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21277"/>
                                        </p:tgtEl>
                                        <p:attrNameLst>
                                          <p:attrName>style.visibility</p:attrName>
                                        </p:attrNameLst>
                                      </p:cBhvr>
                                      <p:to>
                                        <p:strVal val="visible"/>
                                      </p:to>
                                    </p:set>
                                    <p:anim calcmode="lin" valueType="num">
                                      <p:cBhvr additive="base">
                                        <p:cTn id="27" dur="500" fill="hold"/>
                                        <p:tgtEl>
                                          <p:spTgt spid="221277"/>
                                        </p:tgtEl>
                                        <p:attrNameLst>
                                          <p:attrName>ppt_x</p:attrName>
                                        </p:attrNameLst>
                                      </p:cBhvr>
                                      <p:tavLst>
                                        <p:tav tm="0">
                                          <p:val>
                                            <p:strVal val="1+#ppt_w/2"/>
                                          </p:val>
                                        </p:tav>
                                        <p:tav tm="100000">
                                          <p:val>
                                            <p:strVal val="#ppt_x"/>
                                          </p:val>
                                        </p:tav>
                                      </p:tavLst>
                                    </p:anim>
                                    <p:anim calcmode="lin" valueType="num">
                                      <p:cBhvr additive="base">
                                        <p:cTn id="28" dur="500" fill="hold"/>
                                        <p:tgtEl>
                                          <p:spTgt spid="22127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21278"/>
                                        </p:tgtEl>
                                        <p:attrNameLst>
                                          <p:attrName>style.visibility</p:attrName>
                                        </p:attrNameLst>
                                      </p:cBhvr>
                                      <p:to>
                                        <p:strVal val="visible"/>
                                      </p:to>
                                    </p:set>
                                    <p:animEffect transition="in" filter="wipe(left)">
                                      <p:cBhvr>
                                        <p:cTn id="33" dur="500"/>
                                        <p:tgtEl>
                                          <p:spTgt spid="22127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21279"/>
                                        </p:tgtEl>
                                        <p:attrNameLst>
                                          <p:attrName>style.visibility</p:attrName>
                                        </p:attrNameLst>
                                      </p:cBhvr>
                                      <p:to>
                                        <p:strVal val="visible"/>
                                      </p:to>
                                    </p:set>
                                    <p:animEffect transition="in" filter="wipe(left)">
                                      <p:cBhvr>
                                        <p:cTn id="38" dur="500"/>
                                        <p:tgtEl>
                                          <p:spTgt spid="22127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21280"/>
                                        </p:tgtEl>
                                        <p:attrNameLst>
                                          <p:attrName>style.visibility</p:attrName>
                                        </p:attrNameLst>
                                      </p:cBhvr>
                                      <p:to>
                                        <p:strVal val="visible"/>
                                      </p:to>
                                    </p:set>
                                    <p:animEffect transition="in" filter="wipe(left)">
                                      <p:cBhvr>
                                        <p:cTn id="43" dur="500"/>
                                        <p:tgtEl>
                                          <p:spTgt spid="221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276" grpId="0"/>
      <p:bldP spid="221277" grpId="0"/>
      <p:bldP spid="221278" grpId="0"/>
      <p:bldP spid="221279" grpId="0"/>
      <p:bldP spid="221280" grpId="0"/>
      <p:bldP spid="15372" grpId="0"/>
      <p:bldP spid="1537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AutoShape 2"/>
          <p:cNvSpPr>
            <a:spLocks noChangeArrowheads="1"/>
          </p:cNvSpPr>
          <p:nvPr/>
        </p:nvSpPr>
        <p:spPr bwMode="auto">
          <a:xfrm>
            <a:off x="3563938" y="765175"/>
            <a:ext cx="3529013" cy="3375025"/>
          </a:xfrm>
          <a:prstGeom prst="cloudCallout">
            <a:avLst>
              <a:gd name="adj1" fmla="val -69435"/>
              <a:gd name="adj2" fmla="val 57810"/>
            </a:avLst>
          </a:prstGeom>
          <a:solidFill>
            <a:srgbClr val="FFFF00"/>
          </a:solidFill>
          <a:ln w="9525">
            <a:solidFill>
              <a:schemeClr val="tx1"/>
            </a:solidFill>
            <a:round/>
          </a:ln>
          <a:effectLst/>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2531" name="WordArt 3"/>
          <p:cNvSpPr>
            <a:spLocks noTextEdit="1"/>
          </p:cNvSpPr>
          <p:nvPr/>
        </p:nvSpPr>
        <p:spPr>
          <a:xfrm>
            <a:off x="179705" y="189230"/>
            <a:ext cx="2691130" cy="80518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latin typeface="黑体" panose="02010609060101010101" pitchFamily="49" charset="-122"/>
                <a:ea typeface="黑体" panose="02010609060101010101" pitchFamily="49" charset="-122"/>
              </a:rPr>
              <a:t>思维延伸</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latin typeface="黑体" panose="02010609060101010101" pitchFamily="49" charset="-122"/>
              <a:ea typeface="黑体" panose="02010609060101010101" pitchFamily="49" charset="-122"/>
            </a:endParaRPr>
          </a:p>
        </p:txBody>
      </p:sp>
      <p:pic>
        <p:nvPicPr>
          <p:cNvPr id="22532" name="Picture 4" descr="MCj00890720000[1]"/>
          <p:cNvPicPr>
            <a:picLocks noChangeAspect="1"/>
          </p:cNvPicPr>
          <p:nvPr/>
        </p:nvPicPr>
        <p:blipFill>
          <a:blip r:embed="rId1"/>
          <a:stretch>
            <a:fillRect/>
          </a:stretch>
        </p:blipFill>
        <p:spPr>
          <a:xfrm>
            <a:off x="6350" y="3789363"/>
            <a:ext cx="2781300" cy="3068637"/>
          </a:xfrm>
          <a:prstGeom prst="rect">
            <a:avLst/>
          </a:prstGeom>
          <a:noFill/>
          <a:ln w="9525">
            <a:noFill/>
          </a:ln>
        </p:spPr>
      </p:pic>
      <p:sp>
        <p:nvSpPr>
          <p:cNvPr id="121861" name="Text Box 5"/>
          <p:cNvSpPr txBox="1">
            <a:spLocks noChangeArrowheads="1"/>
          </p:cNvSpPr>
          <p:nvPr/>
        </p:nvSpPr>
        <p:spPr bwMode="auto">
          <a:xfrm>
            <a:off x="4010025" y="993775"/>
            <a:ext cx="3024188" cy="2122805"/>
          </a:xfrm>
          <a:prstGeom prst="rect">
            <a:avLst/>
          </a:prstGeom>
          <a:noFill/>
          <a:ln w="9525">
            <a:noFill/>
            <a:miter lim="800000"/>
          </a:ln>
          <a:effectLst/>
        </p:spPr>
        <p:txBody>
          <a:bodyPr>
            <a:spAutoFit/>
          </a:bodyPr>
          <a:lstStyle/>
          <a:p>
            <a:pPr marR="0" defTabSz="914400">
              <a:lnSpc>
                <a:spcPct val="110000"/>
              </a:lnSpc>
              <a:buClrTx/>
              <a:buSzTx/>
              <a:buFontTx/>
              <a:defRPr/>
            </a:pPr>
            <a:r>
              <a:rPr kumimoji="0" lang="zh-CN" altLang="en-US" sz="4000" b="1" kern="1200" cap="none" spc="0" normalizeH="0" baseline="0" noProof="0">
                <a:solidFill>
                  <a:srgbClr val="FF0000"/>
                </a:solidFill>
                <a:effectLst>
                  <a:outerShdw blurRad="38100" dist="38100" dir="2700000" algn="tl">
                    <a:srgbClr val="C0C0C0"/>
                  </a:outerShdw>
                </a:effectLst>
                <a:latin typeface="Arial Black" panose="020B0A04020102020204" pitchFamily="34" charset="0"/>
                <a:ea typeface="宋体" panose="02010600030101010101" pitchFamily="2" charset="-122"/>
                <a:cs typeface="+mn-cs"/>
              </a:rPr>
              <a:t>你还有其他方法产生感应电流吗</a:t>
            </a:r>
            <a:r>
              <a:rPr kumimoji="0" lang="zh-CN" altLang="en-US" sz="4000" b="1" kern="1200" cap="none" spc="0" normalizeH="0" baseline="0" noProof="0">
                <a:solidFill>
                  <a:srgbClr val="FF0000"/>
                </a:solidFill>
                <a:effectLst>
                  <a:outerShdw blurRad="38100" dist="38100" dir="2700000" algn="tl">
                    <a:srgbClr val="C0C0C0"/>
                  </a:outerShdw>
                </a:effectLst>
                <a:latin typeface="Arial Black" panose="020B0A04020102020204" pitchFamily="34" charset="0"/>
                <a:ea typeface="宋体" panose="02010600030101010101" pitchFamily="2" charset="-122"/>
                <a:cs typeface="+mn-cs"/>
              </a:rPr>
              <a:t>？</a:t>
            </a:r>
            <a:endParaRPr kumimoji="0" lang="zh-CN" altLang="en-US" sz="4000" b="1" kern="1200" cap="none" spc="0" normalizeH="0" baseline="0" noProof="0">
              <a:solidFill>
                <a:srgbClr val="FF0000"/>
              </a:solidFill>
              <a:effectLst>
                <a:outerShdw blurRad="38100" dist="38100" dir="2700000" algn="tl">
                  <a:srgbClr val="C0C0C0"/>
                </a:outerShdw>
              </a:effectLst>
              <a:latin typeface="Arial Black" panose="020B0A04020102020204" pitchFamily="34" charset="0"/>
              <a:ea typeface="宋体" panose="02010600030101010101" pitchFamily="2" charset="-122"/>
              <a:cs typeface="+mn-cs"/>
            </a:endParaRPr>
          </a:p>
        </p:txBody>
      </p:sp>
      <p:sp>
        <p:nvSpPr>
          <p:cNvPr id="3" name="文本框 2"/>
          <p:cNvSpPr txBox="1"/>
          <p:nvPr/>
        </p:nvSpPr>
        <p:spPr>
          <a:xfrm>
            <a:off x="3012440" y="4279265"/>
            <a:ext cx="5872480" cy="2061210"/>
          </a:xfrm>
          <a:prstGeom prst="rect">
            <a:avLst/>
          </a:prstGeom>
          <a:noFill/>
        </p:spPr>
        <p:txBody>
          <a:bodyPr wrap="square" rtlCol="0">
            <a:spAutoFit/>
          </a:bodyPr>
          <a:p>
            <a:r>
              <a:rPr lang="en-US" altLang="zh-CN" sz="3200" b="1">
                <a:gradFill>
                  <a:gsLst>
                    <a:gs pos="0">
                      <a:srgbClr val="007BD3"/>
                    </a:gs>
                    <a:gs pos="100000">
                      <a:srgbClr val="034373"/>
                    </a:gs>
                  </a:gsLst>
                  <a:lin scaled="0"/>
                </a:gradFill>
                <a:latin typeface="华文新魏" panose="02010800040101010101" pitchFamily="2" charset="-122"/>
                <a:ea typeface="华文新魏" panose="02010800040101010101" pitchFamily="2" charset="-122"/>
                <a:sym typeface="+mn-ea"/>
              </a:rPr>
              <a:t>1</a:t>
            </a:r>
            <a:r>
              <a:rPr lang="zh-CN" altLang="en-US" sz="3200" b="1">
                <a:gradFill>
                  <a:gsLst>
                    <a:gs pos="0">
                      <a:srgbClr val="007BD3"/>
                    </a:gs>
                    <a:gs pos="100000">
                      <a:srgbClr val="034373"/>
                    </a:gs>
                  </a:gsLst>
                  <a:lin scaled="0"/>
                </a:gradFill>
                <a:latin typeface="华文新魏" panose="02010800040101010101" pitchFamily="2" charset="-122"/>
                <a:ea typeface="华文新魏" panose="02010800040101010101" pitchFamily="2" charset="-122"/>
                <a:sym typeface="+mn-ea"/>
              </a:rPr>
              <a:t>、导体在蹄形磁体中斜着运动</a:t>
            </a:r>
            <a:endParaRPr lang="zh-CN" altLang="en-US" sz="3200" b="1">
              <a:gradFill>
                <a:gsLst>
                  <a:gs pos="0">
                    <a:srgbClr val="007BD3"/>
                  </a:gs>
                  <a:gs pos="100000">
                    <a:srgbClr val="034373"/>
                  </a:gs>
                </a:gsLst>
                <a:lin scaled="0"/>
              </a:gradFill>
              <a:latin typeface="华文新魏" panose="02010800040101010101" pitchFamily="2" charset="-122"/>
              <a:ea typeface="华文新魏" panose="02010800040101010101" pitchFamily="2" charset="-122"/>
            </a:endParaRPr>
          </a:p>
          <a:p>
            <a:r>
              <a:rPr lang="en-US" altLang="zh-CN" sz="3200" b="1">
                <a:gradFill>
                  <a:gsLst>
                    <a:gs pos="0">
                      <a:srgbClr val="007BD3"/>
                    </a:gs>
                    <a:gs pos="100000">
                      <a:srgbClr val="034373"/>
                    </a:gs>
                  </a:gsLst>
                  <a:lin scaled="0"/>
                </a:gradFill>
                <a:latin typeface="华文新魏" panose="02010800040101010101" pitchFamily="2" charset="-122"/>
                <a:ea typeface="华文新魏" panose="02010800040101010101" pitchFamily="2" charset="-122"/>
              </a:rPr>
              <a:t>2</a:t>
            </a:r>
            <a:r>
              <a:rPr lang="zh-CN" altLang="en-US" sz="3200" b="1">
                <a:gradFill>
                  <a:gsLst>
                    <a:gs pos="0">
                      <a:srgbClr val="007BD3"/>
                    </a:gs>
                    <a:gs pos="100000">
                      <a:srgbClr val="034373"/>
                    </a:gs>
                  </a:gsLst>
                  <a:lin scaled="0"/>
                </a:gradFill>
                <a:latin typeface="华文新魏" panose="02010800040101010101" pitchFamily="2" charset="-122"/>
                <a:ea typeface="华文新魏" panose="02010800040101010101" pitchFamily="2" charset="-122"/>
              </a:rPr>
              <a:t>、导体不动，让磁体相对导体运动</a:t>
            </a:r>
            <a:endParaRPr lang="zh-CN" altLang="en-US" sz="3200" b="1">
              <a:solidFill>
                <a:srgbClr val="002060"/>
              </a:solidFill>
              <a:latin typeface="华文新魏" panose="02010800040101010101" pitchFamily="2" charset="-122"/>
              <a:ea typeface="华文新魏" panose="02010800040101010101" pitchFamily="2" charset="-122"/>
            </a:endParaRPr>
          </a:p>
          <a:p>
            <a:endParaRPr lang="zh-CN" altLang="en-US" sz="3200" b="1">
              <a:solidFill>
                <a:srgbClr val="002060"/>
              </a:solidFill>
              <a:latin typeface="华文新魏" panose="02010800040101010101" pitchFamily="2" charset="-122"/>
              <a:ea typeface="华文新魏" panose="0201080004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1"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电磁感应">
            <a:hlinkClick r:id="" action="ppaction://media"/>
          </p:cNvPr>
          <p:cNvPicPr/>
          <p:nvPr>
            <p:ph idx="1"/>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230787" y="274955"/>
            <a:ext cx="8046156" cy="4525963"/>
          </a:xfrm>
          <a:prstGeom prst="rect">
            <a:avLst/>
          </a:prstGeom>
        </p:spPr>
      </p:pic>
      <p:sp>
        <p:nvSpPr>
          <p:cNvPr id="5" name="文本框 4"/>
          <p:cNvSpPr txBox="1"/>
          <p:nvPr/>
        </p:nvSpPr>
        <p:spPr>
          <a:xfrm>
            <a:off x="854075" y="5405120"/>
            <a:ext cx="6417310" cy="583565"/>
          </a:xfrm>
          <a:prstGeom prst="rect">
            <a:avLst/>
          </a:prstGeom>
          <a:noFill/>
        </p:spPr>
        <p:txBody>
          <a:bodyPr wrap="square" rtlCol="0">
            <a:spAutoFit/>
          </a:bodyPr>
          <a:p>
            <a:r>
              <a:rPr lang="zh-CN" altLang="en-US" sz="3200">
                <a:gradFill>
                  <a:gsLst>
                    <a:gs pos="0">
                      <a:srgbClr val="E30000"/>
                    </a:gs>
                    <a:gs pos="100000">
                      <a:srgbClr val="760303"/>
                    </a:gs>
                  </a:gsLst>
                  <a:lin scaled="0"/>
                </a:gradFill>
                <a:latin typeface="黑体" panose="02010609060101010101" pitchFamily="49" charset="-122"/>
                <a:ea typeface="黑体" panose="02010609060101010101" pitchFamily="49" charset="-122"/>
              </a:rPr>
              <a:t>灵敏电流计指针为什么会摆动？</a:t>
            </a:r>
            <a:endParaRPr lang="zh-CN" altLang="en-US" sz="3200">
              <a:gradFill>
                <a:gsLst>
                  <a:gs pos="0">
                    <a:srgbClr val="E30000"/>
                  </a:gs>
                  <a:gs pos="100000">
                    <a:srgbClr val="760303"/>
                  </a:gs>
                </a:gsLst>
                <a:lin scaled="0"/>
              </a:gradFill>
              <a:latin typeface="黑体" panose="02010609060101010101" pitchFamily="49" charset="-122"/>
              <a:ea typeface="黑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7" fill="hold" display="1">
                  <p:stCondLst>
                    <p:cond delay="indefinite"/>
                  </p:stCondLst>
                  <p:endCondLst>
                    <p:cond evt="onNext">
                      <p:tgtEl>
                        <p:sldTgt/>
                      </p:tgtEl>
                    </p:cond>
                    <p:cond evt="onPrev">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additive="base">
                                        <p:cTn id="12" dur="1" fill="hold"/>
                                        <p:tgtEl>
                                          <p:spTgt spid="4"/>
                                        </p:tgtEl>
                                      </p:cBhvr>
                                    </p:cmd>
                                  </p:childTnLst>
                                </p:cTn>
                              </p:par>
                            </p:childTnLst>
                          </p:cTn>
                        </p:par>
                      </p:childTnLst>
                    </p:cTn>
                  </p:par>
                </p:childTnLst>
              </p:cTn>
              <p:nextCondLst>
                <p:cond evt="onClick" delay="0">
                  <p:tgtEl>
                    <p:spTgt spid="4"/>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AutoShape 2"/>
          <p:cNvSpPr>
            <a:spLocks noChangeArrowheads="1"/>
          </p:cNvSpPr>
          <p:nvPr/>
        </p:nvSpPr>
        <p:spPr bwMode="auto">
          <a:xfrm>
            <a:off x="3563938" y="765175"/>
            <a:ext cx="3529013" cy="3375025"/>
          </a:xfrm>
          <a:prstGeom prst="cloudCallout">
            <a:avLst>
              <a:gd name="adj1" fmla="val -69435"/>
              <a:gd name="adj2" fmla="val 57810"/>
            </a:avLst>
          </a:prstGeom>
          <a:solidFill>
            <a:srgbClr val="FFFF00"/>
          </a:solidFill>
          <a:ln w="9525">
            <a:solidFill>
              <a:schemeClr val="tx1"/>
            </a:solidFill>
            <a:round/>
          </a:ln>
          <a:effectLst/>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2531" name="WordArt 3"/>
          <p:cNvSpPr>
            <a:spLocks noTextEdit="1"/>
          </p:cNvSpPr>
          <p:nvPr/>
        </p:nvSpPr>
        <p:spPr>
          <a:xfrm>
            <a:off x="179388" y="188913"/>
            <a:ext cx="2089150" cy="1223962"/>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latin typeface="黑体" panose="02010609060101010101" pitchFamily="49" charset="-122"/>
                <a:ea typeface="黑体" panose="02010609060101010101" pitchFamily="49" charset="-122"/>
              </a:rPr>
              <a:t>问题</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latin typeface="黑体" panose="02010609060101010101" pitchFamily="49" charset="-122"/>
              <a:ea typeface="黑体" panose="02010609060101010101" pitchFamily="49" charset="-122"/>
            </a:endParaRPr>
          </a:p>
        </p:txBody>
      </p:sp>
      <p:pic>
        <p:nvPicPr>
          <p:cNvPr id="22532" name="Picture 4" descr="MCj00890720000[1]"/>
          <p:cNvPicPr>
            <a:picLocks noChangeAspect="1"/>
          </p:cNvPicPr>
          <p:nvPr/>
        </p:nvPicPr>
        <p:blipFill>
          <a:blip r:embed="rId1"/>
          <a:stretch>
            <a:fillRect/>
          </a:stretch>
        </p:blipFill>
        <p:spPr>
          <a:xfrm>
            <a:off x="6350" y="3789363"/>
            <a:ext cx="2781300" cy="3068637"/>
          </a:xfrm>
          <a:prstGeom prst="rect">
            <a:avLst/>
          </a:prstGeom>
          <a:noFill/>
          <a:ln w="9525">
            <a:noFill/>
          </a:ln>
        </p:spPr>
      </p:pic>
      <p:sp>
        <p:nvSpPr>
          <p:cNvPr id="121861" name="Text Box 5"/>
          <p:cNvSpPr txBox="1">
            <a:spLocks noChangeArrowheads="1"/>
          </p:cNvSpPr>
          <p:nvPr/>
        </p:nvSpPr>
        <p:spPr bwMode="auto">
          <a:xfrm>
            <a:off x="4010025" y="993775"/>
            <a:ext cx="3024188" cy="2771775"/>
          </a:xfrm>
          <a:prstGeom prst="rect">
            <a:avLst/>
          </a:prstGeom>
          <a:noFill/>
          <a:ln w="9525">
            <a:noFill/>
            <a:miter lim="800000"/>
          </a:ln>
          <a:effectLst/>
        </p:spPr>
        <p:txBody>
          <a:bodyPr>
            <a:spAutoFit/>
          </a:bodyPr>
          <a:lstStyle/>
          <a:p>
            <a:pPr marR="0" defTabSz="914400">
              <a:lnSpc>
                <a:spcPct val="110000"/>
              </a:lnSpc>
              <a:buClrTx/>
              <a:buSzTx/>
              <a:buFontTx/>
              <a:defRPr/>
            </a:pPr>
            <a:r>
              <a:rPr kumimoji="0" lang="zh-CN" altLang="en-US" sz="4000" b="1" kern="1200" cap="none" spc="0" normalizeH="0" baseline="0" noProof="0">
                <a:solidFill>
                  <a:srgbClr val="FF0000"/>
                </a:solidFill>
                <a:effectLst>
                  <a:outerShdw blurRad="38100" dist="38100" dir="2700000" algn="tl">
                    <a:srgbClr val="C0C0C0"/>
                  </a:outerShdw>
                </a:effectLst>
                <a:latin typeface="Arial Black" panose="020B0A04020102020204" pitchFamily="34" charset="0"/>
                <a:ea typeface="宋体" panose="02010600030101010101" pitchFamily="2" charset="-122"/>
                <a:cs typeface="+mn-cs"/>
              </a:rPr>
              <a:t>感应电流的方向可能与哪些因素有关呢？</a:t>
            </a:r>
            <a:endParaRPr kumimoji="0" lang="zh-CN" altLang="en-US" sz="4000" b="1" kern="1200" cap="none" spc="0" normalizeH="0" baseline="0" noProof="0">
              <a:solidFill>
                <a:srgbClr val="FF0000"/>
              </a:solidFill>
              <a:effectLst>
                <a:outerShdw blurRad="38100" dist="38100" dir="2700000" algn="tl">
                  <a:srgbClr val="C0C0C0"/>
                </a:outerShdw>
              </a:effectLst>
              <a:latin typeface="Arial Black" panose="020B0A04020102020204" pitchFamily="34" charset="0"/>
              <a:ea typeface="宋体" panose="02010600030101010101" pitchFamily="2" charset="-122"/>
              <a:cs typeface="+mn-cs"/>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2"/>
          <p:cNvSpPr txBox="1"/>
          <p:nvPr/>
        </p:nvSpPr>
        <p:spPr>
          <a:xfrm>
            <a:off x="0" y="1295400"/>
            <a:ext cx="8839200" cy="2306955"/>
          </a:xfrm>
          <a:prstGeom prst="rect">
            <a:avLst/>
          </a:prstGeom>
          <a:noFill/>
          <a:ln w="9525">
            <a:noFill/>
          </a:ln>
        </p:spPr>
        <p:txBody>
          <a:bodyPr>
            <a:spAutoFit/>
          </a:bodyPr>
          <a:p>
            <a:pPr>
              <a:spcBef>
                <a:spcPct val="50000"/>
              </a:spcBef>
            </a:pPr>
            <a:r>
              <a:rPr lang="zh-CN" altLang="en-US" sz="4800" b="1" dirty="0">
                <a:solidFill>
                  <a:srgbClr val="0000FF"/>
                </a:solidFill>
                <a:latin typeface="Arial" panose="020B0604020202020204" pitchFamily="34" charset="0"/>
                <a:ea typeface="华文新魏" panose="02010800040101010101" pitchFamily="2" charset="-122"/>
              </a:rPr>
              <a:t>感应电流的方向与______方向和____________________方向有关。</a:t>
            </a:r>
            <a:endParaRPr lang="zh-CN" altLang="en-US" sz="4800" b="1" dirty="0">
              <a:solidFill>
                <a:srgbClr val="0000FF"/>
              </a:solidFill>
              <a:latin typeface="Arial" panose="020B0604020202020204" pitchFamily="34" charset="0"/>
              <a:ea typeface="华文新魏" panose="02010800040101010101" pitchFamily="2" charset="-122"/>
            </a:endParaRPr>
          </a:p>
        </p:txBody>
      </p:sp>
      <p:sp>
        <p:nvSpPr>
          <p:cNvPr id="15363" name="Text Box 3"/>
          <p:cNvSpPr txBox="1"/>
          <p:nvPr/>
        </p:nvSpPr>
        <p:spPr>
          <a:xfrm>
            <a:off x="1447800" y="2133600"/>
            <a:ext cx="5791200" cy="701675"/>
          </a:xfrm>
          <a:prstGeom prst="rect">
            <a:avLst/>
          </a:prstGeom>
          <a:noFill/>
          <a:ln w="9525">
            <a:noFill/>
          </a:ln>
        </p:spPr>
        <p:txBody>
          <a:bodyPr>
            <a:spAutoFit/>
          </a:bodyPr>
          <a:p>
            <a:pPr>
              <a:spcBef>
                <a:spcPct val="50000"/>
              </a:spcBef>
            </a:pPr>
            <a:r>
              <a:rPr lang="zh-CN" altLang="en-US" sz="4000" b="1" dirty="0">
                <a:solidFill>
                  <a:srgbClr val="FF3300"/>
                </a:solidFill>
                <a:latin typeface="Arial" panose="020B0604020202020204" pitchFamily="34" charset="0"/>
                <a:ea typeface="华文新魏" panose="02010800040101010101" pitchFamily="2" charset="-122"/>
              </a:rPr>
              <a:t>导体切割磁感线的运动</a:t>
            </a:r>
            <a:endParaRPr lang="zh-CN" altLang="en-US" sz="4000" b="1" dirty="0">
              <a:solidFill>
                <a:srgbClr val="FF3300"/>
              </a:solidFill>
              <a:latin typeface="Arial" panose="020B0604020202020204" pitchFamily="34" charset="0"/>
              <a:ea typeface="华文新魏" panose="02010800040101010101" pitchFamily="2" charset="-122"/>
            </a:endParaRPr>
          </a:p>
        </p:txBody>
      </p:sp>
      <p:sp>
        <p:nvSpPr>
          <p:cNvPr id="15364" name="Text Box 4"/>
          <p:cNvSpPr txBox="1"/>
          <p:nvPr/>
        </p:nvSpPr>
        <p:spPr>
          <a:xfrm>
            <a:off x="5638800" y="1371600"/>
            <a:ext cx="1295400" cy="701675"/>
          </a:xfrm>
          <a:prstGeom prst="rect">
            <a:avLst/>
          </a:prstGeom>
          <a:noFill/>
          <a:ln w="9525">
            <a:noFill/>
          </a:ln>
        </p:spPr>
        <p:txBody>
          <a:bodyPr>
            <a:spAutoFit/>
          </a:bodyPr>
          <a:p>
            <a:pPr>
              <a:spcBef>
                <a:spcPct val="50000"/>
              </a:spcBef>
            </a:pPr>
            <a:r>
              <a:rPr lang="zh-CN" altLang="en-US" sz="4000" b="1" dirty="0">
                <a:solidFill>
                  <a:srgbClr val="FF3300"/>
                </a:solidFill>
                <a:latin typeface="Arial" panose="020B0604020202020204" pitchFamily="34" charset="0"/>
                <a:ea typeface="华文新魏" panose="02010800040101010101" pitchFamily="2" charset="-122"/>
              </a:rPr>
              <a:t>磁场</a:t>
            </a:r>
            <a:endParaRPr lang="zh-CN" altLang="en-US" sz="4000" b="1" dirty="0">
              <a:solidFill>
                <a:srgbClr val="FF3300"/>
              </a:solidFill>
              <a:latin typeface="Arial" panose="020B0604020202020204" pitchFamily="34" charset="0"/>
              <a:ea typeface="华文新魏" panose="02010800040101010101" pitchFamily="2" charset="-122"/>
            </a:endParaRPr>
          </a:p>
        </p:txBody>
      </p:sp>
      <p:sp>
        <p:nvSpPr>
          <p:cNvPr id="23557" name="Text Box 5"/>
          <p:cNvSpPr txBox="1"/>
          <p:nvPr/>
        </p:nvSpPr>
        <p:spPr>
          <a:xfrm>
            <a:off x="304800" y="547688"/>
            <a:ext cx="2743200" cy="914400"/>
          </a:xfrm>
          <a:prstGeom prst="rect">
            <a:avLst/>
          </a:prstGeom>
          <a:noFill/>
          <a:ln w="9525">
            <a:noFill/>
          </a:ln>
        </p:spPr>
        <p:txBody>
          <a:bodyPr>
            <a:spAutoFit/>
          </a:bodyPr>
          <a:p>
            <a:pPr>
              <a:spcBef>
                <a:spcPct val="50000"/>
              </a:spcBef>
            </a:pPr>
            <a:r>
              <a:rPr lang="zh-CN" altLang="en-US" sz="5400" b="1" dirty="0">
                <a:solidFill>
                  <a:srgbClr val="003300"/>
                </a:solidFill>
                <a:latin typeface="Arial" panose="020B0604020202020204" pitchFamily="34" charset="0"/>
                <a:ea typeface="华文隶书" panose="02010800040101010101" charset="-122"/>
              </a:rPr>
              <a:t>结论：</a:t>
            </a:r>
            <a:endParaRPr lang="zh-CN" altLang="en-US" sz="5400" b="1" dirty="0">
              <a:solidFill>
                <a:srgbClr val="003300"/>
              </a:solidFill>
              <a:latin typeface="Arial" panose="020B0604020202020204" pitchFamily="34" charset="0"/>
              <a:ea typeface="华文隶书" panose="02010800040101010101" charset="-122"/>
            </a:endParaRPr>
          </a:p>
        </p:txBody>
      </p:sp>
      <p:sp>
        <p:nvSpPr>
          <p:cNvPr id="10250" name="文本框 10249"/>
          <p:cNvSpPr txBox="1"/>
          <p:nvPr/>
        </p:nvSpPr>
        <p:spPr>
          <a:xfrm>
            <a:off x="304800" y="4120515"/>
            <a:ext cx="7924800" cy="2306955"/>
          </a:xfrm>
          <a:prstGeom prst="rect">
            <a:avLst/>
          </a:prstGeom>
          <a:noFill/>
          <a:ln w="9525">
            <a:noFill/>
          </a:ln>
        </p:spPr>
        <p:txBody>
          <a:bodyPr>
            <a:spAutoFit/>
          </a:bodyPr>
          <a:p>
            <a:pPr>
              <a:spcBef>
                <a:spcPct val="50000"/>
              </a:spcBef>
            </a:pPr>
            <a:r>
              <a:rPr lang="zh-CN" altLang="en-US" sz="3600" b="1" dirty="0">
                <a:solidFill>
                  <a:srgbClr val="003300"/>
                </a:solidFill>
                <a:latin typeface="黑体" panose="02010609060101010101" pitchFamily="49" charset="-122"/>
                <a:ea typeface="黑体" panose="02010609060101010101" pitchFamily="49" charset="-122"/>
              </a:rPr>
              <a:t>改变感应电流方向的方法：</a:t>
            </a:r>
            <a:endParaRPr lang="zh-CN" altLang="en-US" sz="3600" b="1" dirty="0">
              <a:solidFill>
                <a:srgbClr val="003300"/>
              </a:solidFill>
              <a:latin typeface="黑体" panose="02010609060101010101" pitchFamily="49" charset="-122"/>
              <a:ea typeface="黑体" panose="02010609060101010101" pitchFamily="49" charset="-122"/>
            </a:endParaRPr>
          </a:p>
          <a:p>
            <a:pPr>
              <a:spcBef>
                <a:spcPct val="50000"/>
              </a:spcBef>
            </a:pPr>
            <a:r>
              <a:rPr lang="en-US" altLang="zh-CN" sz="3600" b="1" dirty="0">
                <a:solidFill>
                  <a:srgbClr val="003300"/>
                </a:solidFill>
                <a:latin typeface="Times New Roman" panose="02020603050405020304" pitchFamily="18" charset="0"/>
                <a:ea typeface="华文新魏" panose="02010800040101010101" pitchFamily="2" charset="-122"/>
              </a:rPr>
              <a:t>—————</a:t>
            </a:r>
            <a:r>
              <a:rPr lang="en-US" altLang="zh-CN" sz="3600" b="1" dirty="0">
                <a:solidFill>
                  <a:srgbClr val="003300"/>
                </a:solidFill>
                <a:latin typeface="Times New Roman" panose="02020603050405020304" pitchFamily="18" charset="0"/>
                <a:ea typeface="华文新魏" panose="02010800040101010101" pitchFamily="2" charset="-122"/>
                <a:sym typeface="+mn-ea"/>
              </a:rPr>
              <a:t>—</a:t>
            </a:r>
            <a:r>
              <a:rPr lang="en-US" altLang="zh-CN" sz="3600" b="1" dirty="0">
                <a:solidFill>
                  <a:srgbClr val="003300"/>
                </a:solidFill>
                <a:latin typeface="Times New Roman" panose="02020603050405020304" pitchFamily="18" charset="0"/>
                <a:ea typeface="华文新魏" panose="02010800040101010101" pitchFamily="2" charset="-122"/>
                <a:sym typeface="+mn-ea"/>
              </a:rPr>
              <a:t>—</a:t>
            </a:r>
            <a:r>
              <a:rPr lang="zh-CN" altLang="en-US" sz="3600" b="1" dirty="0">
                <a:solidFill>
                  <a:srgbClr val="003300"/>
                </a:solidFill>
                <a:latin typeface="Times New Roman" panose="02020603050405020304" pitchFamily="18" charset="0"/>
                <a:ea typeface="华文新魏" panose="02010800040101010101" pitchFamily="2" charset="-122"/>
              </a:rPr>
              <a:t>、</a:t>
            </a:r>
            <a:endParaRPr lang="zh-CN" altLang="en-US" sz="3600" b="1" dirty="0">
              <a:solidFill>
                <a:srgbClr val="003300"/>
              </a:solidFill>
              <a:latin typeface="Times New Roman" panose="02020603050405020304" pitchFamily="18" charset="0"/>
              <a:ea typeface="华文新魏" panose="02010800040101010101" pitchFamily="2" charset="-122"/>
            </a:endParaRPr>
          </a:p>
          <a:p>
            <a:pPr>
              <a:spcBef>
                <a:spcPct val="50000"/>
              </a:spcBef>
            </a:pPr>
            <a:r>
              <a:rPr lang="en-US" altLang="zh-CN" sz="3600" b="1" dirty="0">
                <a:solidFill>
                  <a:srgbClr val="003300"/>
                </a:solidFill>
                <a:latin typeface="Times New Roman" panose="02020603050405020304" pitchFamily="18" charset="0"/>
                <a:ea typeface="华文新魏" panose="02010800040101010101" pitchFamily="2" charset="-122"/>
              </a:rPr>
              <a:t>——————</a:t>
            </a:r>
            <a:r>
              <a:rPr lang="en-US" altLang="zh-CN" sz="3600" b="1" dirty="0">
                <a:solidFill>
                  <a:srgbClr val="003300"/>
                </a:solidFill>
                <a:latin typeface="Times New Roman" panose="02020603050405020304" pitchFamily="18" charset="0"/>
                <a:ea typeface="华文新魏" panose="02010800040101010101" pitchFamily="2" charset="-122"/>
                <a:sym typeface="+mn-ea"/>
              </a:rPr>
              <a:t>———</a:t>
            </a:r>
            <a:r>
              <a:rPr lang="en-US" altLang="zh-CN" sz="3600" b="1" dirty="0">
                <a:solidFill>
                  <a:srgbClr val="003300"/>
                </a:solidFill>
                <a:latin typeface="Times New Roman" panose="02020603050405020304" pitchFamily="18" charset="0"/>
                <a:ea typeface="华文新魏" panose="02010800040101010101" pitchFamily="2" charset="-122"/>
                <a:sym typeface="+mn-ea"/>
              </a:rPr>
              <a:t>—</a:t>
            </a:r>
            <a:r>
              <a:rPr lang="en-US" altLang="zh-CN" sz="3600" b="1" dirty="0">
                <a:solidFill>
                  <a:srgbClr val="003300"/>
                </a:solidFill>
                <a:latin typeface="Times New Roman" panose="02020603050405020304" pitchFamily="18" charset="0"/>
                <a:ea typeface="华文新魏" panose="02010800040101010101" pitchFamily="2" charset="-122"/>
                <a:sym typeface="+mn-ea"/>
              </a:rPr>
              <a:t>—</a:t>
            </a:r>
            <a:r>
              <a:rPr lang="en-US" altLang="zh-CN" sz="3600" b="1" dirty="0">
                <a:solidFill>
                  <a:srgbClr val="003300"/>
                </a:solidFill>
                <a:latin typeface="Times New Roman" panose="02020603050405020304" pitchFamily="18" charset="0"/>
                <a:ea typeface="华文新魏" panose="02010800040101010101" pitchFamily="2" charset="-122"/>
                <a:sym typeface="+mn-ea"/>
              </a:rPr>
              <a:t>—</a:t>
            </a:r>
            <a:r>
              <a:rPr lang="en-US" altLang="zh-CN" sz="3600" b="1" dirty="0">
                <a:solidFill>
                  <a:srgbClr val="003300"/>
                </a:solidFill>
                <a:latin typeface="Times New Roman" panose="02020603050405020304" pitchFamily="18" charset="0"/>
                <a:ea typeface="华文新魏" panose="02010800040101010101" pitchFamily="2" charset="-122"/>
              </a:rPr>
              <a:t>——</a:t>
            </a:r>
            <a:r>
              <a:rPr lang="zh-CN" altLang="en-US" sz="3600" b="1" dirty="0">
                <a:solidFill>
                  <a:srgbClr val="003300"/>
                </a:solidFill>
                <a:latin typeface="Times New Roman" panose="02020603050405020304" pitchFamily="18" charset="0"/>
                <a:ea typeface="华文新魏" panose="02010800040101010101" pitchFamily="2" charset="-122"/>
              </a:rPr>
              <a:t>。</a:t>
            </a:r>
            <a:endParaRPr lang="zh-CN" altLang="en-US" sz="3600" b="1" dirty="0">
              <a:solidFill>
                <a:srgbClr val="003300"/>
              </a:solidFill>
              <a:latin typeface="Times New Roman" panose="02020603050405020304" pitchFamily="18" charset="0"/>
              <a:ea typeface="华文新魏" panose="02010800040101010101" pitchFamily="2" charset="-122"/>
            </a:endParaRPr>
          </a:p>
        </p:txBody>
      </p:sp>
      <p:sp>
        <p:nvSpPr>
          <p:cNvPr id="2" name="Text Box 3"/>
          <p:cNvSpPr txBox="1"/>
          <p:nvPr/>
        </p:nvSpPr>
        <p:spPr>
          <a:xfrm>
            <a:off x="304800" y="5535930"/>
            <a:ext cx="7371080" cy="706755"/>
          </a:xfrm>
          <a:prstGeom prst="rect">
            <a:avLst/>
          </a:prstGeom>
          <a:noFill/>
          <a:ln w="9525">
            <a:noFill/>
          </a:ln>
        </p:spPr>
        <p:txBody>
          <a:bodyPr wrap="square">
            <a:spAutoFit/>
          </a:bodyPr>
          <a:p>
            <a:pPr>
              <a:spcBef>
                <a:spcPct val="50000"/>
              </a:spcBef>
            </a:pPr>
            <a:r>
              <a:rPr lang="zh-CN" altLang="en-US" sz="4000" b="1" dirty="0">
                <a:solidFill>
                  <a:srgbClr val="FF3300"/>
                </a:solidFill>
                <a:latin typeface="Arial" panose="020B0604020202020204" pitchFamily="34" charset="0"/>
                <a:ea typeface="华文新魏" panose="02010800040101010101" pitchFamily="2" charset="-122"/>
              </a:rPr>
              <a:t>改变导体切割磁感线的运动方向</a:t>
            </a:r>
            <a:r>
              <a:rPr lang="zh-CN" altLang="en-US" sz="4000" b="1" dirty="0">
                <a:solidFill>
                  <a:srgbClr val="FF3300"/>
                </a:solidFill>
                <a:latin typeface="Arial" panose="020B0604020202020204" pitchFamily="34" charset="0"/>
                <a:ea typeface="华文新魏" panose="02010800040101010101" pitchFamily="2" charset="-122"/>
              </a:rPr>
              <a:t>    </a:t>
            </a:r>
            <a:endParaRPr lang="zh-CN" altLang="en-US" sz="4000" b="1" dirty="0">
              <a:solidFill>
                <a:srgbClr val="FF3300"/>
              </a:solidFill>
              <a:latin typeface="Arial" panose="020B0604020202020204" pitchFamily="34" charset="0"/>
              <a:ea typeface="华文新魏" panose="02010800040101010101" pitchFamily="2" charset="-122"/>
            </a:endParaRPr>
          </a:p>
        </p:txBody>
      </p:sp>
      <p:sp>
        <p:nvSpPr>
          <p:cNvPr id="3" name="Text Box 4"/>
          <p:cNvSpPr txBox="1"/>
          <p:nvPr/>
        </p:nvSpPr>
        <p:spPr>
          <a:xfrm>
            <a:off x="506730" y="4713605"/>
            <a:ext cx="3322320" cy="706755"/>
          </a:xfrm>
          <a:prstGeom prst="rect">
            <a:avLst/>
          </a:prstGeom>
          <a:noFill/>
          <a:ln w="9525">
            <a:noFill/>
          </a:ln>
        </p:spPr>
        <p:txBody>
          <a:bodyPr wrap="square">
            <a:spAutoFit/>
          </a:bodyPr>
          <a:p>
            <a:pPr>
              <a:spcBef>
                <a:spcPct val="50000"/>
              </a:spcBef>
            </a:pPr>
            <a:r>
              <a:rPr lang="zh-CN" altLang="en-US" sz="4000" b="1" dirty="0">
                <a:solidFill>
                  <a:srgbClr val="FF3300"/>
                </a:solidFill>
                <a:latin typeface="Arial" panose="020B0604020202020204" pitchFamily="34" charset="0"/>
                <a:ea typeface="华文新魏" panose="02010800040101010101" pitchFamily="2" charset="-122"/>
              </a:rPr>
              <a:t>改变磁场方向</a:t>
            </a:r>
            <a:endParaRPr lang="zh-CN" altLang="en-US" sz="4000" b="1" dirty="0">
              <a:solidFill>
                <a:srgbClr val="FF3300"/>
              </a:solidFill>
              <a:latin typeface="Arial" panose="020B0604020202020204" pitchFamily="34" charset="0"/>
              <a:ea typeface="华文新魏" panose="0201080004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wipe(left)">
                                      <p:cBhvr>
                                        <p:cTn id="12" dur="500"/>
                                        <p:tgtEl>
                                          <p:spTgt spid="153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50"/>
                                        </p:tgtEl>
                                        <p:attrNameLst>
                                          <p:attrName>style.visibility</p:attrName>
                                        </p:attrNameLst>
                                      </p:cBhvr>
                                      <p:to>
                                        <p:strVal val="visible"/>
                                      </p:to>
                                    </p:set>
                                    <p:animEffect transition="in" filter="blinds(horizontal)">
                                      <p:cBhvr>
                                        <p:cTn id="17" dur="500"/>
                                        <p:tgtEl>
                                          <p:spTgt spid="102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0250"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6" name="Text Box 4"/>
          <p:cNvSpPr txBox="1">
            <a:spLocks noChangeArrowheads="1"/>
          </p:cNvSpPr>
          <p:nvPr/>
        </p:nvSpPr>
        <p:spPr bwMode="auto">
          <a:xfrm>
            <a:off x="0" y="0"/>
            <a:ext cx="9144000" cy="701675"/>
          </a:xfrm>
          <a:prstGeom prst="rect">
            <a:avLst/>
          </a:prstGeom>
          <a:solidFill>
            <a:srgbClr val="FF00FF"/>
          </a:solidFill>
          <a:ln w="9525">
            <a:noFill/>
            <a:miter lim="800000"/>
          </a:ln>
          <a:effectLst/>
        </p:spPr>
        <p:txBody>
          <a:bodyPr>
            <a:spAutoFit/>
          </a:bodyPr>
          <a:lstStyle/>
          <a:p>
            <a:pPr marR="0" algn="ctr" defTabSz="914400">
              <a:spcBef>
                <a:spcPct val="50000"/>
              </a:spcBef>
              <a:buClrTx/>
              <a:buSzTx/>
              <a:buFontTx/>
              <a:defRPr/>
            </a:pPr>
            <a:r>
              <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观察手摇发电机发电</a:t>
            </a:r>
            <a:endPar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endParaRPr>
          </a:p>
        </p:txBody>
      </p:sp>
      <p:grpSp>
        <p:nvGrpSpPr>
          <p:cNvPr id="25603" name="Group 13"/>
          <p:cNvGrpSpPr/>
          <p:nvPr/>
        </p:nvGrpSpPr>
        <p:grpSpPr>
          <a:xfrm>
            <a:off x="457200" y="939800"/>
            <a:ext cx="5464175" cy="4920879"/>
            <a:chOff x="288" y="1200"/>
            <a:chExt cx="2733" cy="2740"/>
          </a:xfrm>
        </p:grpSpPr>
        <p:pic>
          <p:nvPicPr>
            <p:cNvPr id="25611" name="Picture 7"/>
            <p:cNvPicPr>
              <a:picLocks noChangeAspect="1"/>
            </p:cNvPicPr>
            <p:nvPr/>
          </p:nvPicPr>
          <p:blipFill>
            <a:blip r:embed="rId1"/>
            <a:stretch>
              <a:fillRect/>
            </a:stretch>
          </p:blipFill>
          <p:spPr>
            <a:xfrm>
              <a:off x="288" y="1200"/>
              <a:ext cx="2733" cy="2214"/>
            </a:xfrm>
            <a:prstGeom prst="rect">
              <a:avLst/>
            </a:prstGeom>
            <a:noFill/>
            <a:ln w="9525">
              <a:noFill/>
            </a:ln>
          </p:spPr>
        </p:pic>
        <p:sp>
          <p:nvSpPr>
            <p:cNvPr id="125962" name="Text Box 10"/>
            <p:cNvSpPr txBox="1">
              <a:spLocks noChangeArrowheads="1"/>
            </p:cNvSpPr>
            <p:nvPr/>
          </p:nvSpPr>
          <p:spPr bwMode="auto">
            <a:xfrm>
              <a:off x="1662" y="3615"/>
              <a:ext cx="672" cy="325"/>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200" b="1" kern="1200" cap="none" spc="0" normalizeH="0" baseline="0" noProof="0">
                  <a:solidFill>
                    <a:srgbClr val="006600"/>
                  </a:solidFill>
                  <a:effectLst>
                    <a:outerShdw blurRad="38100" dist="38100" dir="2700000" algn="tl">
                      <a:srgbClr val="C0C0C0"/>
                    </a:outerShdw>
                  </a:effectLst>
                  <a:latin typeface="Arial" panose="020B0604020202020204" pitchFamily="34" charset="0"/>
                  <a:ea typeface="楷体_GB2312" pitchFamily="49" charset="-122"/>
                  <a:cs typeface="+mn-cs"/>
                </a:rPr>
                <a:t>模型</a:t>
              </a:r>
              <a:endParaRPr kumimoji="0" lang="zh-CN" altLang="en-US" sz="3200" b="1" kern="1200" cap="none" spc="0" normalizeH="0" baseline="0" noProof="0">
                <a:solidFill>
                  <a:srgbClr val="006600"/>
                </a:solidFill>
                <a:effectLst>
                  <a:outerShdw blurRad="38100" dist="38100" dir="2700000" algn="tl">
                    <a:srgbClr val="C0C0C0"/>
                  </a:outerShdw>
                </a:effectLst>
                <a:latin typeface="Arial" panose="020B0604020202020204" pitchFamily="34" charset="0"/>
                <a:ea typeface="楷体_GB2312" pitchFamily="49" charset="-122"/>
                <a:cs typeface="+mn-cs"/>
              </a:endParaRPr>
            </a:p>
          </p:txBody>
        </p:sp>
      </p:grpSp>
      <p:sp>
        <p:nvSpPr>
          <p:cNvPr id="125966" name="Line 14"/>
          <p:cNvSpPr/>
          <p:nvPr/>
        </p:nvSpPr>
        <p:spPr>
          <a:xfrm flipH="1" flipV="1">
            <a:off x="1524000" y="2362200"/>
            <a:ext cx="381000" cy="685800"/>
          </a:xfrm>
          <a:prstGeom prst="line">
            <a:avLst/>
          </a:prstGeom>
          <a:ln w="28575" cap="flat" cmpd="sng">
            <a:solidFill>
              <a:srgbClr val="FF0000"/>
            </a:solidFill>
            <a:prstDash val="solid"/>
            <a:miter/>
            <a:headEnd type="none" w="med" len="med"/>
            <a:tailEnd type="none" w="med" len="med"/>
          </a:ln>
        </p:spPr>
      </p:sp>
      <p:sp>
        <p:nvSpPr>
          <p:cNvPr id="125967" name="Line 15"/>
          <p:cNvSpPr/>
          <p:nvPr/>
        </p:nvSpPr>
        <p:spPr>
          <a:xfrm>
            <a:off x="1905000" y="3657600"/>
            <a:ext cx="762000" cy="838200"/>
          </a:xfrm>
          <a:prstGeom prst="line">
            <a:avLst/>
          </a:prstGeom>
          <a:ln w="28575" cap="flat" cmpd="sng">
            <a:solidFill>
              <a:srgbClr val="FF0000"/>
            </a:solidFill>
            <a:prstDash val="solid"/>
            <a:miter/>
            <a:headEnd type="none" w="med" len="med"/>
            <a:tailEnd type="none" w="med" len="med"/>
          </a:ln>
        </p:spPr>
      </p:sp>
      <p:sp>
        <p:nvSpPr>
          <p:cNvPr id="125968" name="Text Box 16"/>
          <p:cNvSpPr txBox="1">
            <a:spLocks noChangeArrowheads="1"/>
          </p:cNvSpPr>
          <p:nvPr/>
        </p:nvSpPr>
        <p:spPr bwMode="auto">
          <a:xfrm>
            <a:off x="600075" y="1800225"/>
            <a:ext cx="1905000" cy="579438"/>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2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蹄形磁体</a:t>
            </a:r>
            <a:endParaRPr kumimoji="0" lang="zh-CN" altLang="en-US" sz="32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125969" name="Text Box 17"/>
          <p:cNvSpPr txBox="1">
            <a:spLocks noChangeArrowheads="1"/>
          </p:cNvSpPr>
          <p:nvPr/>
        </p:nvSpPr>
        <p:spPr bwMode="auto">
          <a:xfrm>
            <a:off x="2671763" y="4186238"/>
            <a:ext cx="1066800" cy="579438"/>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2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线圈</a:t>
            </a:r>
            <a:endParaRPr kumimoji="0" lang="zh-CN" altLang="en-US" sz="32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5966"/>
                                        </p:tgtEl>
                                        <p:attrNameLst>
                                          <p:attrName>style.visibility</p:attrName>
                                        </p:attrNameLst>
                                      </p:cBhvr>
                                      <p:to>
                                        <p:strVal val="visible"/>
                                      </p:to>
                                    </p:set>
                                    <p:animEffect transition="in" filter="wipe(down)">
                                      <p:cBhvr>
                                        <p:cTn id="7" dur="500"/>
                                        <p:tgtEl>
                                          <p:spTgt spid="12596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25968"/>
                                        </p:tgtEl>
                                        <p:attrNameLst>
                                          <p:attrName>style.visibility</p:attrName>
                                        </p:attrNameLst>
                                      </p:cBhvr>
                                      <p:to>
                                        <p:strVal val="visible"/>
                                      </p:to>
                                    </p:set>
                                    <p:anim calcmode="lin" valueType="num">
                                      <p:cBhvr>
                                        <p:cTn id="11" dur="500" fill="hold"/>
                                        <p:tgtEl>
                                          <p:spTgt spid="125968"/>
                                        </p:tgtEl>
                                        <p:attrNameLst>
                                          <p:attrName>ppt_w</p:attrName>
                                        </p:attrNameLst>
                                      </p:cBhvr>
                                      <p:tavLst>
                                        <p:tav tm="0">
                                          <p:val>
                                            <p:fltVal val="0.000000"/>
                                          </p:val>
                                        </p:tav>
                                        <p:tav tm="100000">
                                          <p:val>
                                            <p:strVal val="#ppt_w"/>
                                          </p:val>
                                        </p:tav>
                                      </p:tavLst>
                                    </p:anim>
                                    <p:anim calcmode="lin" valueType="num">
                                      <p:cBhvr>
                                        <p:cTn id="12" dur="500" fill="hold"/>
                                        <p:tgtEl>
                                          <p:spTgt spid="125968"/>
                                        </p:tgtEl>
                                        <p:attrNameLst>
                                          <p:attrName>ppt_h</p:attrName>
                                        </p:attrNameLst>
                                      </p:cBhvr>
                                      <p:tavLst>
                                        <p:tav tm="0">
                                          <p:val>
                                            <p:fltVal val="0.00000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25967"/>
                                        </p:tgtEl>
                                        <p:attrNameLst>
                                          <p:attrName>style.visibility</p:attrName>
                                        </p:attrNameLst>
                                      </p:cBhvr>
                                      <p:to>
                                        <p:strVal val="visible"/>
                                      </p:to>
                                    </p:set>
                                    <p:animEffect transition="in" filter="wipe(up)">
                                      <p:cBhvr>
                                        <p:cTn id="17" dur="500"/>
                                        <p:tgtEl>
                                          <p:spTgt spid="125967"/>
                                        </p:tgtEl>
                                      </p:cBhvr>
                                    </p:animEffect>
                                  </p:childTnLst>
                                </p:cTn>
                              </p:par>
                            </p:childTnLst>
                          </p:cTn>
                        </p:par>
                        <p:par>
                          <p:cTn id="18" fill="hold">
                            <p:stCondLst>
                              <p:cond delay="500"/>
                            </p:stCondLst>
                            <p:childTnLst>
                              <p:par>
                                <p:cTn id="19" presetID="23" presetClass="entr" presetSubtype="16" fill="hold" grpId="0" nodeType="afterEffect">
                                  <p:stCondLst>
                                    <p:cond delay="0"/>
                                  </p:stCondLst>
                                  <p:childTnLst>
                                    <p:set>
                                      <p:cBhvr>
                                        <p:cTn id="20" dur="1" fill="hold">
                                          <p:stCondLst>
                                            <p:cond delay="0"/>
                                          </p:stCondLst>
                                        </p:cTn>
                                        <p:tgtEl>
                                          <p:spTgt spid="125969"/>
                                        </p:tgtEl>
                                        <p:attrNameLst>
                                          <p:attrName>style.visibility</p:attrName>
                                        </p:attrNameLst>
                                      </p:cBhvr>
                                      <p:to>
                                        <p:strVal val="visible"/>
                                      </p:to>
                                    </p:set>
                                    <p:anim calcmode="lin" valueType="num">
                                      <p:cBhvr>
                                        <p:cTn id="21" dur="500" fill="hold"/>
                                        <p:tgtEl>
                                          <p:spTgt spid="125969"/>
                                        </p:tgtEl>
                                        <p:attrNameLst>
                                          <p:attrName>ppt_w</p:attrName>
                                        </p:attrNameLst>
                                      </p:cBhvr>
                                      <p:tavLst>
                                        <p:tav tm="0">
                                          <p:val>
                                            <p:fltVal val="0.000000"/>
                                          </p:val>
                                        </p:tav>
                                        <p:tav tm="100000">
                                          <p:val>
                                            <p:strVal val="#ppt_w"/>
                                          </p:val>
                                        </p:tav>
                                      </p:tavLst>
                                    </p:anim>
                                    <p:anim calcmode="lin" valueType="num">
                                      <p:cBhvr>
                                        <p:cTn id="22" dur="500" fill="hold"/>
                                        <p:tgtEl>
                                          <p:spTgt spid="12596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8" grpId="0"/>
      <p:bldP spid="1259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22" name="Text Box 6"/>
          <p:cNvSpPr txBox="1"/>
          <p:nvPr/>
        </p:nvSpPr>
        <p:spPr>
          <a:xfrm>
            <a:off x="539750" y="3644900"/>
            <a:ext cx="1800225" cy="762000"/>
          </a:xfrm>
          <a:prstGeom prst="rect">
            <a:avLst/>
          </a:prstGeom>
          <a:noFill/>
          <a:ln w="9525">
            <a:noFill/>
          </a:ln>
        </p:spPr>
        <p:txBody>
          <a:bodyPr>
            <a:spAutoFit/>
          </a:bodyPr>
          <a:p>
            <a:pPr>
              <a:spcBef>
                <a:spcPct val="50000"/>
              </a:spcBef>
            </a:pPr>
            <a:r>
              <a:rPr lang="zh-CN" altLang="en-US" sz="4400" b="1" dirty="0">
                <a:latin typeface="Tahoma" panose="020B0604030504040204" pitchFamily="34" charset="0"/>
              </a:rPr>
              <a:t>电流</a:t>
            </a:r>
            <a:endParaRPr lang="zh-CN" altLang="en-US" sz="4400" b="1" dirty="0">
              <a:latin typeface="Tahoma" panose="020B0604030504040204" pitchFamily="34" charset="0"/>
            </a:endParaRPr>
          </a:p>
        </p:txBody>
      </p:sp>
      <p:sp>
        <p:nvSpPr>
          <p:cNvPr id="111625" name="Text Box 9"/>
          <p:cNvSpPr txBox="1"/>
          <p:nvPr/>
        </p:nvSpPr>
        <p:spPr>
          <a:xfrm>
            <a:off x="6877050" y="3716338"/>
            <a:ext cx="1800225" cy="762000"/>
          </a:xfrm>
          <a:prstGeom prst="rect">
            <a:avLst/>
          </a:prstGeom>
          <a:noFill/>
          <a:ln w="9525">
            <a:noFill/>
          </a:ln>
        </p:spPr>
        <p:txBody>
          <a:bodyPr>
            <a:spAutoFit/>
          </a:bodyPr>
          <a:p>
            <a:pPr>
              <a:spcBef>
                <a:spcPct val="50000"/>
              </a:spcBef>
            </a:pPr>
            <a:r>
              <a:rPr lang="zh-CN" altLang="en-US" sz="4400" b="1" dirty="0">
                <a:latin typeface="Tahoma" panose="020B0604030504040204" pitchFamily="34" charset="0"/>
              </a:rPr>
              <a:t>磁场</a:t>
            </a:r>
            <a:endParaRPr lang="zh-CN" altLang="en-US" sz="4400" b="1" dirty="0">
              <a:latin typeface="Tahoma" panose="020B0604030504040204" pitchFamily="34" charset="0"/>
            </a:endParaRPr>
          </a:p>
        </p:txBody>
      </p:sp>
      <p:sp>
        <p:nvSpPr>
          <p:cNvPr id="111626" name="Line 10"/>
          <p:cNvSpPr/>
          <p:nvPr/>
        </p:nvSpPr>
        <p:spPr>
          <a:xfrm>
            <a:off x="2484438" y="3933825"/>
            <a:ext cx="3744912" cy="0"/>
          </a:xfrm>
          <a:prstGeom prst="line">
            <a:avLst/>
          </a:prstGeom>
          <a:ln w="76200" cap="flat" cmpd="sng">
            <a:solidFill>
              <a:schemeClr val="tx1"/>
            </a:solidFill>
            <a:prstDash val="solid"/>
            <a:miter/>
            <a:headEnd type="none" w="med" len="med"/>
            <a:tailEnd type="triangle" w="med" len="med"/>
          </a:ln>
        </p:spPr>
      </p:sp>
      <p:sp>
        <p:nvSpPr>
          <p:cNvPr id="111627" name="Line 11"/>
          <p:cNvSpPr/>
          <p:nvPr/>
        </p:nvSpPr>
        <p:spPr>
          <a:xfrm flipH="1">
            <a:off x="2411413" y="4149725"/>
            <a:ext cx="3816350" cy="0"/>
          </a:xfrm>
          <a:prstGeom prst="line">
            <a:avLst/>
          </a:prstGeom>
          <a:ln w="76200" cap="flat" cmpd="sng">
            <a:solidFill>
              <a:schemeClr val="hlink"/>
            </a:solidFill>
            <a:prstDash val="solid"/>
            <a:miter/>
            <a:headEnd type="none" w="med" len="med"/>
            <a:tailEnd type="triangle" w="med" len="med"/>
          </a:ln>
        </p:spPr>
      </p:sp>
      <p:sp>
        <p:nvSpPr>
          <p:cNvPr id="111628" name="Rectangle 12"/>
          <p:cNvSpPr/>
          <p:nvPr/>
        </p:nvSpPr>
        <p:spPr>
          <a:xfrm>
            <a:off x="971550" y="2565400"/>
            <a:ext cx="6337300" cy="792163"/>
          </a:xfrm>
          <a:prstGeom prst="rect">
            <a:avLst/>
          </a:prstGeom>
          <a:solidFill>
            <a:schemeClr val="bg1"/>
          </a:solidFill>
          <a:ln w="9525" cap="flat" cmpd="sng">
            <a:solidFill>
              <a:schemeClr val="hlink"/>
            </a:solidFill>
            <a:prstDash val="solid"/>
            <a:miter/>
            <a:headEnd type="none" w="med" len="med"/>
            <a:tailEnd type="none" w="med" len="med"/>
          </a:ln>
        </p:spPr>
        <p:txBody>
          <a:bodyPr anchor="b"/>
          <a:p>
            <a:r>
              <a:rPr lang="zh-CN" altLang="en-US" sz="4000" b="1" dirty="0">
                <a:solidFill>
                  <a:srgbClr val="6600CC"/>
                </a:solidFill>
                <a:latin typeface="Tahoma" panose="020B0604030504040204" pitchFamily="34" charset="0"/>
              </a:rPr>
              <a:t>奥斯特发现电流能产生磁场</a:t>
            </a:r>
            <a:endParaRPr lang="zh-CN" altLang="en-US" sz="4000" b="1" dirty="0">
              <a:solidFill>
                <a:srgbClr val="6600CC"/>
              </a:solidFill>
              <a:latin typeface="Tahoma" panose="020B0604030504040204" pitchFamily="34" charset="0"/>
            </a:endParaRPr>
          </a:p>
        </p:txBody>
      </p:sp>
      <p:sp>
        <p:nvSpPr>
          <p:cNvPr id="111629" name="AutoShape 13"/>
          <p:cNvSpPr/>
          <p:nvPr/>
        </p:nvSpPr>
        <p:spPr>
          <a:xfrm>
            <a:off x="3851275" y="3429000"/>
            <a:ext cx="576263" cy="360363"/>
          </a:xfrm>
          <a:prstGeom prst="up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Tahoma" panose="020B0604030504040204" pitchFamily="34" charset="0"/>
            </a:endParaRPr>
          </a:p>
        </p:txBody>
      </p:sp>
      <p:sp>
        <p:nvSpPr>
          <p:cNvPr id="111630" name="AutoShape 14"/>
          <p:cNvSpPr/>
          <p:nvPr/>
        </p:nvSpPr>
        <p:spPr>
          <a:xfrm>
            <a:off x="3851275" y="4221163"/>
            <a:ext cx="647700" cy="360362"/>
          </a:xfrm>
          <a:prstGeom prst="down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Tahoma" panose="020B0604030504040204" pitchFamily="34" charset="0"/>
            </a:endParaRPr>
          </a:p>
        </p:txBody>
      </p:sp>
      <p:sp>
        <p:nvSpPr>
          <p:cNvPr id="2" name="Rectangle 12"/>
          <p:cNvSpPr/>
          <p:nvPr/>
        </p:nvSpPr>
        <p:spPr>
          <a:xfrm>
            <a:off x="2438400" y="4648200"/>
            <a:ext cx="4114800" cy="792163"/>
          </a:xfrm>
          <a:prstGeom prst="rect">
            <a:avLst/>
          </a:prstGeom>
          <a:solidFill>
            <a:schemeClr val="bg1"/>
          </a:solidFill>
          <a:ln w="9525" cap="flat" cmpd="sng">
            <a:solidFill>
              <a:schemeClr val="hlink"/>
            </a:solidFill>
            <a:prstDash val="solid"/>
            <a:miter/>
            <a:headEnd type="none" w="med" len="med"/>
            <a:tailEnd type="none" w="med" len="med"/>
          </a:ln>
        </p:spPr>
        <p:txBody>
          <a:bodyPr anchor="b"/>
          <a:p>
            <a:r>
              <a:rPr lang="zh-CN" altLang="en-US" sz="4800" b="1" dirty="0">
                <a:solidFill>
                  <a:srgbClr val="FF3300"/>
                </a:solidFill>
                <a:latin typeface="Tahoma" panose="020B0604030504040204" pitchFamily="34" charset="0"/>
                <a:ea typeface="黑体" panose="02010609060101010101" pitchFamily="49" charset="-122"/>
              </a:rPr>
              <a:t>磁也能生电？</a:t>
            </a:r>
            <a:endParaRPr lang="zh-CN" altLang="en-US" sz="4800" b="1" dirty="0">
              <a:solidFill>
                <a:srgbClr val="FF3300"/>
              </a:solidFill>
              <a:latin typeface="Tahoma" panose="020B0604030504040204" pitchFamily="34" charset="0"/>
              <a:ea typeface="黑体" panose="02010609060101010101" pitchFamily="49" charset="-122"/>
            </a:endParaRPr>
          </a:p>
        </p:txBody>
      </p:sp>
      <p:pic>
        <p:nvPicPr>
          <p:cNvPr id="9" name="图片 8"/>
          <p:cNvPicPr>
            <a:picLocks noChangeAspect="1"/>
          </p:cNvPicPr>
          <p:nvPr/>
        </p:nvPicPr>
        <p:blipFill>
          <a:blip r:embed="rId1"/>
          <a:stretch>
            <a:fillRect/>
          </a:stretch>
        </p:blipFill>
        <p:spPr>
          <a:xfrm>
            <a:off x="1216660" y="50165"/>
            <a:ext cx="2515870" cy="2040255"/>
          </a:xfrm>
          <a:prstGeom prst="rect">
            <a:avLst/>
          </a:prstGeom>
        </p:spPr>
      </p:pic>
      <p:sp>
        <p:nvSpPr>
          <p:cNvPr id="10" name="文本框 9"/>
          <p:cNvSpPr txBox="1"/>
          <p:nvPr/>
        </p:nvSpPr>
        <p:spPr>
          <a:xfrm>
            <a:off x="4249420" y="523875"/>
            <a:ext cx="4065270" cy="1383665"/>
          </a:xfrm>
          <a:prstGeom prst="rect">
            <a:avLst/>
          </a:prstGeom>
          <a:noFill/>
        </p:spPr>
        <p:txBody>
          <a:bodyPr wrap="square" rtlCol="0">
            <a:spAutoFit/>
          </a:bodyPr>
          <a:p>
            <a:r>
              <a:rPr lang="zh-CN" altLang="en-US" sz="2800" b="1">
                <a:latin typeface="黑体" panose="02010609060101010101" pitchFamily="49" charset="-122"/>
                <a:ea typeface="黑体" panose="02010609060101010101" pitchFamily="49" charset="-122"/>
              </a:rPr>
              <a:t>闭合开关后，暗盒中有电流吗？你有什么方法鉴别吗？</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1622"/>
                                        </p:tgtEl>
                                        <p:attrNameLst>
                                          <p:attrName>style.visibility</p:attrName>
                                        </p:attrNameLst>
                                      </p:cBhvr>
                                      <p:to>
                                        <p:strVal val="visible"/>
                                      </p:to>
                                    </p:set>
                                    <p:animEffect transition="in" filter="blinds(horizontal)">
                                      <p:cBhvr>
                                        <p:cTn id="7" dur="500"/>
                                        <p:tgtEl>
                                          <p:spTgt spid="11162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111626"/>
                                        </p:tgtEl>
                                        <p:attrNameLst>
                                          <p:attrName>style.visibility</p:attrName>
                                        </p:attrNameLst>
                                      </p:cBhvr>
                                      <p:to>
                                        <p:strVal val="visible"/>
                                      </p:to>
                                    </p:set>
                                    <p:animEffect transition="in" filter="wipe(down)">
                                      <p:cBhvr>
                                        <p:cTn id="11" dur="145">
                                          <p:stCondLst>
                                            <p:cond delay="0"/>
                                          </p:stCondLst>
                                        </p:cTn>
                                        <p:tgtEl>
                                          <p:spTgt spid="111626"/>
                                        </p:tgtEl>
                                      </p:cBhvr>
                                    </p:animEffect>
                                    <p:anim calcmode="lin" valueType="num">
                                      <p:cBhvr>
                                        <p:cTn id="12" dur="456" tmFilter="0,0; 0.14,0.36; 0.43,0.73; 0.71,0.91; 1.0,1.0">
                                          <p:stCondLst>
                                            <p:cond delay="0"/>
                                          </p:stCondLst>
                                        </p:cTn>
                                        <p:tgtEl>
                                          <p:spTgt spid="111626"/>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111626"/>
                                        </p:tgtEl>
                                        <p:attrNameLst>
                                          <p:attrName>ppt_y</p:attrName>
                                        </p:attrNameLst>
                                      </p:cBhvr>
                                      <p:tavLst>
                                        <p:tav tm="0" fmla="#ppt_y-sin(pi*$)/3">
                                          <p:val>
                                            <p:fltVal val="0.500000"/>
                                          </p:val>
                                        </p:tav>
                                        <p:tav tm="100000">
                                          <p:val>
                                            <p:fltVal val="1.000000"/>
                                          </p:val>
                                        </p:tav>
                                      </p:tavLst>
                                    </p:anim>
                                    <p:anim calcmode="lin" valueType="num">
                                      <p:cBhvr>
                                        <p:cTn id="14" dur="166" tmFilter="0, 0; 0.125,0.2665; 0.25,0.4; 0.375,0.465; 0.5,0.5;  0.625,0.535; 0.75,0.6; 0.875,0.7335; 1,1">
                                          <p:stCondLst>
                                            <p:cond delay="166"/>
                                          </p:stCondLst>
                                        </p:cTn>
                                        <p:tgtEl>
                                          <p:spTgt spid="111626"/>
                                        </p:tgtEl>
                                        <p:attrNameLst>
                                          <p:attrName>ppt_y</p:attrName>
                                        </p:attrNameLst>
                                      </p:cBhvr>
                                      <p:tavLst>
                                        <p:tav tm="0" fmla="#ppt_y-sin(pi*$)/9">
                                          <p:val>
                                            <p:fltVal val="0.000000"/>
                                          </p:val>
                                        </p:tav>
                                        <p:tav tm="100000">
                                          <p:val>
                                            <p:fltVal val="1.000000"/>
                                          </p:val>
                                        </p:tav>
                                      </p:tavLst>
                                    </p:anim>
                                    <p:anim calcmode="lin" valueType="num">
                                      <p:cBhvr>
                                        <p:cTn id="15" dur="83" tmFilter="0, 0; 0.125,0.2665; 0.25,0.4; 0.375,0.465; 0.5,0.5;  0.625,0.535; 0.75,0.6; 0.875,0.7335; 1,1">
                                          <p:stCondLst>
                                            <p:cond delay="331"/>
                                          </p:stCondLst>
                                        </p:cTn>
                                        <p:tgtEl>
                                          <p:spTgt spid="111626"/>
                                        </p:tgtEl>
                                        <p:attrNameLst>
                                          <p:attrName>ppt_y</p:attrName>
                                        </p:attrNameLst>
                                      </p:cBhvr>
                                      <p:tavLst>
                                        <p:tav tm="0" fmla="#ppt_y-sin(pi*$)/27">
                                          <p:val>
                                            <p:fltVal val="0.000000"/>
                                          </p:val>
                                        </p:tav>
                                        <p:tav tm="100000">
                                          <p:val>
                                            <p:fltVal val="1.000000"/>
                                          </p:val>
                                        </p:tav>
                                      </p:tavLst>
                                    </p:anim>
                                    <p:anim calcmode="lin" valueType="num">
                                      <p:cBhvr>
                                        <p:cTn id="16" dur="41" tmFilter="0, 0; 0.125,0.2665; 0.25,0.4; 0.375,0.465; 0.5,0.5;  0.625,0.535; 0.75,0.6; 0.875,0.7335; 1,1">
                                          <p:stCondLst>
                                            <p:cond delay="414"/>
                                          </p:stCondLst>
                                        </p:cTn>
                                        <p:tgtEl>
                                          <p:spTgt spid="111626"/>
                                        </p:tgtEl>
                                        <p:attrNameLst>
                                          <p:attrName>ppt_y</p:attrName>
                                        </p:attrNameLst>
                                      </p:cBhvr>
                                      <p:tavLst>
                                        <p:tav tm="0" fmla="#ppt_y-sin(pi*$)/81">
                                          <p:val>
                                            <p:fltVal val="0.000000"/>
                                          </p:val>
                                        </p:tav>
                                        <p:tav tm="100000">
                                          <p:val>
                                            <p:fltVal val="1.000000"/>
                                          </p:val>
                                        </p:tav>
                                      </p:tavLst>
                                    </p:anim>
                                    <p:animScale>
                                      <p:cBhvr>
                                        <p:cTn id="17" dur="7">
                                          <p:stCondLst>
                                            <p:cond delay="162"/>
                                          </p:stCondLst>
                                        </p:cTn>
                                        <p:tgtEl>
                                          <p:spTgt spid="111626"/>
                                        </p:tgtEl>
                                      </p:cBhvr>
                                      <p:to x="100000" y="60000"/>
                                    </p:animScale>
                                    <p:animScale>
                                      <p:cBhvr>
                                        <p:cTn id="18" dur="41" decel="50000">
                                          <p:stCondLst>
                                            <p:cond delay="169"/>
                                          </p:stCondLst>
                                        </p:cTn>
                                        <p:tgtEl>
                                          <p:spTgt spid="111626"/>
                                        </p:tgtEl>
                                      </p:cBhvr>
                                      <p:to x="100000" y="100000"/>
                                    </p:animScale>
                                    <p:animScale>
                                      <p:cBhvr>
                                        <p:cTn id="19" dur="7">
                                          <p:stCondLst>
                                            <p:cond delay="328"/>
                                          </p:stCondLst>
                                        </p:cTn>
                                        <p:tgtEl>
                                          <p:spTgt spid="111626"/>
                                        </p:tgtEl>
                                      </p:cBhvr>
                                      <p:to x="100000" y="80000"/>
                                    </p:animScale>
                                    <p:animScale>
                                      <p:cBhvr>
                                        <p:cTn id="20" dur="41" decel="50000">
                                          <p:stCondLst>
                                            <p:cond delay="335"/>
                                          </p:stCondLst>
                                        </p:cTn>
                                        <p:tgtEl>
                                          <p:spTgt spid="111626"/>
                                        </p:tgtEl>
                                      </p:cBhvr>
                                      <p:to x="100000" y="100000"/>
                                    </p:animScale>
                                    <p:animScale>
                                      <p:cBhvr>
                                        <p:cTn id="21" dur="7">
                                          <p:stCondLst>
                                            <p:cond delay="410"/>
                                          </p:stCondLst>
                                        </p:cTn>
                                        <p:tgtEl>
                                          <p:spTgt spid="111626"/>
                                        </p:tgtEl>
                                      </p:cBhvr>
                                      <p:to x="100000" y="90000"/>
                                    </p:animScale>
                                    <p:animScale>
                                      <p:cBhvr>
                                        <p:cTn id="22" dur="41" decel="50000">
                                          <p:stCondLst>
                                            <p:cond delay="417"/>
                                          </p:stCondLst>
                                        </p:cTn>
                                        <p:tgtEl>
                                          <p:spTgt spid="111626"/>
                                        </p:tgtEl>
                                      </p:cBhvr>
                                      <p:to x="100000" y="100000"/>
                                    </p:animScale>
                                    <p:animScale>
                                      <p:cBhvr>
                                        <p:cTn id="23" dur="7">
                                          <p:stCondLst>
                                            <p:cond delay="452"/>
                                          </p:stCondLst>
                                        </p:cTn>
                                        <p:tgtEl>
                                          <p:spTgt spid="111626"/>
                                        </p:tgtEl>
                                      </p:cBhvr>
                                      <p:to x="100000" y="95000"/>
                                    </p:animScale>
                                    <p:animScale>
                                      <p:cBhvr>
                                        <p:cTn id="24" dur="41" decel="50000">
                                          <p:stCondLst>
                                            <p:cond delay="458"/>
                                          </p:stCondLst>
                                        </p:cTn>
                                        <p:tgtEl>
                                          <p:spTgt spid="111626"/>
                                        </p:tgtEl>
                                      </p:cBhvr>
                                      <p:to x="100000" y="100000"/>
                                    </p:animScale>
                                  </p:childTnLst>
                                </p:cTn>
                              </p:par>
                            </p:childTnLst>
                          </p:cTn>
                        </p:par>
                        <p:par>
                          <p:cTn id="25" fill="hold">
                            <p:stCondLst>
                              <p:cond delay="1000"/>
                            </p:stCondLst>
                            <p:childTnLst>
                              <p:par>
                                <p:cTn id="26" presetID="38" presetClass="entr" presetSubtype="0" accel="50000" fill="hold" grpId="0" nodeType="afterEffect">
                                  <p:stCondLst>
                                    <p:cond delay="0"/>
                                  </p:stCondLst>
                                  <p:iterate type="lt">
                                    <p:tmPct val="50000"/>
                                  </p:iterate>
                                  <p:childTnLst>
                                    <p:set>
                                      <p:cBhvr>
                                        <p:cTn id="27" dur="1" fill="hold">
                                          <p:stCondLst>
                                            <p:cond delay="0"/>
                                          </p:stCondLst>
                                        </p:cTn>
                                        <p:tgtEl>
                                          <p:spTgt spid="111625"/>
                                        </p:tgtEl>
                                        <p:attrNameLst>
                                          <p:attrName>style.visibility</p:attrName>
                                        </p:attrNameLst>
                                      </p:cBhvr>
                                      <p:to>
                                        <p:strVal val="visible"/>
                                      </p:to>
                                    </p:set>
                                    <p:set>
                                      <p:cBhvr>
                                        <p:cTn id="28" dur="455" fill="hold">
                                          <p:stCondLst>
                                            <p:cond delay="0"/>
                                          </p:stCondLst>
                                        </p:cTn>
                                        <p:tgtEl>
                                          <p:spTgt spid="111625"/>
                                        </p:tgtEl>
                                        <p:attrNameLst>
                                          <p:attrName>style.rotation</p:attrName>
                                        </p:attrNameLst>
                                      </p:cBhvr>
                                      <p:to>
                                        <p:strVal val="-45.0"/>
                                      </p:to>
                                    </p:set>
                                    <p:anim calcmode="lin" valueType="num">
                                      <p:cBhvr>
                                        <p:cTn id="29" dur="455" fill="hold">
                                          <p:stCondLst>
                                            <p:cond delay="455"/>
                                          </p:stCondLst>
                                        </p:cTn>
                                        <p:tgtEl>
                                          <p:spTgt spid="111625"/>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30" dur="455" fill="hold">
                                          <p:stCondLst>
                                            <p:cond delay="0"/>
                                          </p:stCondLst>
                                        </p:cTn>
                                        <p:tgtEl>
                                          <p:spTgt spid="111625"/>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111625"/>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111625"/>
                                        </p:tgtEl>
                                        <p:attrNameLst>
                                          <p:attrName>ppt_y</p:attrName>
                                        </p:attrNameLst>
                                      </p:cBhvr>
                                      <p:tavLst>
                                        <p:tav tm="0">
                                          <p:val>
                                            <p:strVal val="#ppt_y-(0.354*#ppt_w-0.172*#ppt_h)"/>
                                          </p:val>
                                        </p:tav>
                                        <p:tav tm="100000">
                                          <p:val>
                                            <p:strVal val="#ppt_y"/>
                                          </p:val>
                                        </p:tav>
                                      </p:tavLst>
                                    </p:anim>
                                  </p:childTnLst>
                                </p:cTn>
                              </p:par>
                            </p:childTnLst>
                          </p:cTn>
                        </p:par>
                        <p:par>
                          <p:cTn id="33" fill="hold">
                            <p:stCondLst>
                              <p:cond delay="2499"/>
                            </p:stCondLst>
                            <p:childTnLst>
                              <p:par>
                                <p:cTn id="34" presetID="2" presetClass="entr" presetSubtype="4" fill="hold" grpId="0" nodeType="afterEffect">
                                  <p:stCondLst>
                                    <p:cond delay="0"/>
                                  </p:stCondLst>
                                  <p:childTnLst>
                                    <p:set>
                                      <p:cBhvr>
                                        <p:cTn id="35" dur="1" fill="hold">
                                          <p:stCondLst>
                                            <p:cond delay="0"/>
                                          </p:stCondLst>
                                        </p:cTn>
                                        <p:tgtEl>
                                          <p:spTgt spid="111629"/>
                                        </p:tgtEl>
                                        <p:attrNameLst>
                                          <p:attrName>style.visibility</p:attrName>
                                        </p:attrNameLst>
                                      </p:cBhvr>
                                      <p:to>
                                        <p:strVal val="visible"/>
                                      </p:to>
                                    </p:set>
                                    <p:anim calcmode="lin" valueType="num">
                                      <p:cBhvr additive="base">
                                        <p:cTn id="36" dur="500" fill="hold"/>
                                        <p:tgtEl>
                                          <p:spTgt spid="111629"/>
                                        </p:tgtEl>
                                        <p:attrNameLst>
                                          <p:attrName>ppt_x</p:attrName>
                                        </p:attrNameLst>
                                      </p:cBhvr>
                                      <p:tavLst>
                                        <p:tav tm="0">
                                          <p:val>
                                            <p:strVal val="#ppt_x"/>
                                          </p:val>
                                        </p:tav>
                                        <p:tav tm="100000">
                                          <p:val>
                                            <p:strVal val="#ppt_x"/>
                                          </p:val>
                                        </p:tav>
                                      </p:tavLst>
                                    </p:anim>
                                    <p:anim calcmode="lin" valueType="num">
                                      <p:cBhvr additive="base">
                                        <p:cTn id="37" dur="500" fill="hold"/>
                                        <p:tgtEl>
                                          <p:spTgt spid="111629"/>
                                        </p:tgtEl>
                                        <p:attrNameLst>
                                          <p:attrName>ppt_y</p:attrName>
                                        </p:attrNameLst>
                                      </p:cBhvr>
                                      <p:tavLst>
                                        <p:tav tm="0">
                                          <p:val>
                                            <p:strVal val="1+#ppt_h/2"/>
                                          </p:val>
                                        </p:tav>
                                        <p:tav tm="100000">
                                          <p:val>
                                            <p:strVal val="#ppt_y"/>
                                          </p:val>
                                        </p:tav>
                                      </p:tavLst>
                                    </p:anim>
                                  </p:childTnLst>
                                </p:cTn>
                              </p:par>
                            </p:childTnLst>
                          </p:cTn>
                        </p:par>
                        <p:par>
                          <p:cTn id="38" fill="hold">
                            <p:stCondLst>
                              <p:cond delay="2999"/>
                            </p:stCondLst>
                            <p:childTnLst>
                              <p:par>
                                <p:cTn id="39" presetID="8" presetClass="entr" presetSubtype="16" fill="hold" grpId="0" nodeType="afterEffect">
                                  <p:stCondLst>
                                    <p:cond delay="0"/>
                                  </p:stCondLst>
                                  <p:childTnLst>
                                    <p:set>
                                      <p:cBhvr>
                                        <p:cTn id="40" dur="1" fill="hold">
                                          <p:stCondLst>
                                            <p:cond delay="0"/>
                                          </p:stCondLst>
                                        </p:cTn>
                                        <p:tgtEl>
                                          <p:spTgt spid="111628"/>
                                        </p:tgtEl>
                                        <p:attrNameLst>
                                          <p:attrName>style.visibility</p:attrName>
                                        </p:attrNameLst>
                                      </p:cBhvr>
                                      <p:to>
                                        <p:strVal val="visible"/>
                                      </p:to>
                                    </p:set>
                                    <p:animEffect transition="in" filter="diamond(in)">
                                      <p:cBhvr>
                                        <p:cTn id="41" dur="2000"/>
                                        <p:tgtEl>
                                          <p:spTgt spid="111628"/>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nodeType="clickEffect">
                                  <p:stCondLst>
                                    <p:cond delay="0"/>
                                  </p:stCondLst>
                                  <p:childTnLst>
                                    <p:set>
                                      <p:cBhvr>
                                        <p:cTn id="45" dur="1" fill="hold">
                                          <p:stCondLst>
                                            <p:cond delay="0"/>
                                          </p:stCondLst>
                                        </p:cTn>
                                        <p:tgtEl>
                                          <p:spTgt spid="111627"/>
                                        </p:tgtEl>
                                        <p:attrNameLst>
                                          <p:attrName>style.visibility</p:attrName>
                                        </p:attrNameLst>
                                      </p:cBhvr>
                                      <p:to>
                                        <p:strVal val="visible"/>
                                      </p:to>
                                    </p:set>
                                    <p:animEffect transition="in" filter="wipe(down)">
                                      <p:cBhvr>
                                        <p:cTn id="46" dur="580">
                                          <p:stCondLst>
                                            <p:cond delay="0"/>
                                          </p:stCondLst>
                                        </p:cTn>
                                        <p:tgtEl>
                                          <p:spTgt spid="111627"/>
                                        </p:tgtEl>
                                      </p:cBhvr>
                                    </p:animEffect>
                                    <p:anim calcmode="lin" valueType="num">
                                      <p:cBhvr>
                                        <p:cTn id="47" dur="1822" tmFilter="0,0; 0.14,0.36; 0.43,0.73; 0.71,0.91; 1.0,1.0">
                                          <p:stCondLst>
                                            <p:cond delay="0"/>
                                          </p:stCondLst>
                                        </p:cTn>
                                        <p:tgtEl>
                                          <p:spTgt spid="111627"/>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11627"/>
                                        </p:tgtEl>
                                        <p:attrNameLst>
                                          <p:attrName>ppt_y</p:attrName>
                                        </p:attrNameLst>
                                      </p:cBhvr>
                                      <p:tavLst>
                                        <p:tav tm="0" fmla="#ppt_y-sin(pi*$)/3">
                                          <p:val>
                                            <p:fltVal val="0.500000"/>
                                          </p:val>
                                        </p:tav>
                                        <p:tav tm="100000">
                                          <p:val>
                                            <p:fltVal val="1.000000"/>
                                          </p:val>
                                        </p:tav>
                                      </p:tavLst>
                                    </p:anim>
                                    <p:anim calcmode="lin" valueType="num">
                                      <p:cBhvr>
                                        <p:cTn id="49" dur="664" tmFilter="0, 0; 0.125,0.2665; 0.25,0.4; 0.375,0.465; 0.5,0.5;  0.625,0.535; 0.75,0.6; 0.875,0.7335; 1,1">
                                          <p:stCondLst>
                                            <p:cond delay="664"/>
                                          </p:stCondLst>
                                        </p:cTn>
                                        <p:tgtEl>
                                          <p:spTgt spid="111627"/>
                                        </p:tgtEl>
                                        <p:attrNameLst>
                                          <p:attrName>ppt_y</p:attrName>
                                        </p:attrNameLst>
                                      </p:cBhvr>
                                      <p:tavLst>
                                        <p:tav tm="0" fmla="#ppt_y-sin(pi*$)/9">
                                          <p:val>
                                            <p:fltVal val="0.000000"/>
                                          </p:val>
                                        </p:tav>
                                        <p:tav tm="100000">
                                          <p:val>
                                            <p:fltVal val="1.000000"/>
                                          </p:val>
                                        </p:tav>
                                      </p:tavLst>
                                    </p:anim>
                                    <p:anim calcmode="lin" valueType="num">
                                      <p:cBhvr>
                                        <p:cTn id="50" dur="332" tmFilter="0, 0; 0.125,0.2665; 0.25,0.4; 0.375,0.465; 0.5,0.5;  0.625,0.535; 0.75,0.6; 0.875,0.7335; 1,1">
                                          <p:stCondLst>
                                            <p:cond delay="1324"/>
                                          </p:stCondLst>
                                        </p:cTn>
                                        <p:tgtEl>
                                          <p:spTgt spid="111627"/>
                                        </p:tgtEl>
                                        <p:attrNameLst>
                                          <p:attrName>ppt_y</p:attrName>
                                        </p:attrNameLst>
                                      </p:cBhvr>
                                      <p:tavLst>
                                        <p:tav tm="0" fmla="#ppt_y-sin(pi*$)/27">
                                          <p:val>
                                            <p:fltVal val="0.000000"/>
                                          </p:val>
                                        </p:tav>
                                        <p:tav tm="100000">
                                          <p:val>
                                            <p:fltVal val="1.000000"/>
                                          </p:val>
                                        </p:tav>
                                      </p:tavLst>
                                    </p:anim>
                                    <p:anim calcmode="lin" valueType="num">
                                      <p:cBhvr>
                                        <p:cTn id="51" dur="164" tmFilter="0, 0; 0.125,0.2665; 0.25,0.4; 0.375,0.465; 0.5,0.5;  0.625,0.535; 0.75,0.6; 0.875,0.7335; 1,1">
                                          <p:stCondLst>
                                            <p:cond delay="1656"/>
                                          </p:stCondLst>
                                        </p:cTn>
                                        <p:tgtEl>
                                          <p:spTgt spid="111627"/>
                                        </p:tgtEl>
                                        <p:attrNameLst>
                                          <p:attrName>ppt_y</p:attrName>
                                        </p:attrNameLst>
                                      </p:cBhvr>
                                      <p:tavLst>
                                        <p:tav tm="0" fmla="#ppt_y-sin(pi*$)/81">
                                          <p:val>
                                            <p:fltVal val="0.000000"/>
                                          </p:val>
                                        </p:tav>
                                        <p:tav tm="100000">
                                          <p:val>
                                            <p:fltVal val="1.000000"/>
                                          </p:val>
                                        </p:tav>
                                      </p:tavLst>
                                    </p:anim>
                                    <p:animScale>
                                      <p:cBhvr>
                                        <p:cTn id="52" dur="26">
                                          <p:stCondLst>
                                            <p:cond delay="650"/>
                                          </p:stCondLst>
                                        </p:cTn>
                                        <p:tgtEl>
                                          <p:spTgt spid="111627"/>
                                        </p:tgtEl>
                                      </p:cBhvr>
                                      <p:to x="100000" y="60000"/>
                                    </p:animScale>
                                    <p:animScale>
                                      <p:cBhvr>
                                        <p:cTn id="53" dur="166" decel="50000">
                                          <p:stCondLst>
                                            <p:cond delay="676"/>
                                          </p:stCondLst>
                                        </p:cTn>
                                        <p:tgtEl>
                                          <p:spTgt spid="111627"/>
                                        </p:tgtEl>
                                      </p:cBhvr>
                                      <p:to x="100000" y="100000"/>
                                    </p:animScale>
                                    <p:animScale>
                                      <p:cBhvr>
                                        <p:cTn id="54" dur="26">
                                          <p:stCondLst>
                                            <p:cond delay="1312"/>
                                          </p:stCondLst>
                                        </p:cTn>
                                        <p:tgtEl>
                                          <p:spTgt spid="111627"/>
                                        </p:tgtEl>
                                      </p:cBhvr>
                                      <p:to x="100000" y="80000"/>
                                    </p:animScale>
                                    <p:animScale>
                                      <p:cBhvr>
                                        <p:cTn id="55" dur="166" decel="50000">
                                          <p:stCondLst>
                                            <p:cond delay="1338"/>
                                          </p:stCondLst>
                                        </p:cTn>
                                        <p:tgtEl>
                                          <p:spTgt spid="111627"/>
                                        </p:tgtEl>
                                      </p:cBhvr>
                                      <p:to x="100000" y="100000"/>
                                    </p:animScale>
                                    <p:animScale>
                                      <p:cBhvr>
                                        <p:cTn id="56" dur="26">
                                          <p:stCondLst>
                                            <p:cond delay="1642"/>
                                          </p:stCondLst>
                                        </p:cTn>
                                        <p:tgtEl>
                                          <p:spTgt spid="111627"/>
                                        </p:tgtEl>
                                      </p:cBhvr>
                                      <p:to x="100000" y="90000"/>
                                    </p:animScale>
                                    <p:animScale>
                                      <p:cBhvr>
                                        <p:cTn id="57" dur="166" decel="50000">
                                          <p:stCondLst>
                                            <p:cond delay="1668"/>
                                          </p:stCondLst>
                                        </p:cTn>
                                        <p:tgtEl>
                                          <p:spTgt spid="111627"/>
                                        </p:tgtEl>
                                      </p:cBhvr>
                                      <p:to x="100000" y="100000"/>
                                    </p:animScale>
                                    <p:animScale>
                                      <p:cBhvr>
                                        <p:cTn id="58" dur="26">
                                          <p:stCondLst>
                                            <p:cond delay="1808"/>
                                          </p:stCondLst>
                                        </p:cTn>
                                        <p:tgtEl>
                                          <p:spTgt spid="111627"/>
                                        </p:tgtEl>
                                      </p:cBhvr>
                                      <p:to x="100000" y="95000"/>
                                    </p:animScale>
                                    <p:animScale>
                                      <p:cBhvr>
                                        <p:cTn id="59" dur="166" decel="50000">
                                          <p:stCondLst>
                                            <p:cond delay="1834"/>
                                          </p:stCondLst>
                                        </p:cTn>
                                        <p:tgtEl>
                                          <p:spTgt spid="111627"/>
                                        </p:tgtEl>
                                      </p:cBhvr>
                                      <p:to x="100000" y="100000"/>
                                    </p:animScale>
                                  </p:childTnLst>
                                </p:cTn>
                              </p:par>
                            </p:childTnLst>
                          </p:cTn>
                        </p:par>
                        <p:par>
                          <p:cTn id="60" fill="hold">
                            <p:stCondLst>
                              <p:cond delay="2000"/>
                            </p:stCondLst>
                            <p:childTnLst>
                              <p:par>
                                <p:cTn id="61" presetID="2" presetClass="entr" presetSubtype="9" fill="hold" grpId="0" nodeType="afterEffect">
                                  <p:stCondLst>
                                    <p:cond delay="0"/>
                                  </p:stCondLst>
                                  <p:childTnLst>
                                    <p:set>
                                      <p:cBhvr>
                                        <p:cTn id="62" dur="1" fill="hold">
                                          <p:stCondLst>
                                            <p:cond delay="0"/>
                                          </p:stCondLst>
                                        </p:cTn>
                                        <p:tgtEl>
                                          <p:spTgt spid="111630"/>
                                        </p:tgtEl>
                                        <p:attrNameLst>
                                          <p:attrName>style.visibility</p:attrName>
                                        </p:attrNameLst>
                                      </p:cBhvr>
                                      <p:to>
                                        <p:strVal val="visible"/>
                                      </p:to>
                                    </p:set>
                                    <p:anim calcmode="lin" valueType="num">
                                      <p:cBhvr additive="base">
                                        <p:cTn id="63" dur="500" fill="hold"/>
                                        <p:tgtEl>
                                          <p:spTgt spid="111630"/>
                                        </p:tgtEl>
                                        <p:attrNameLst>
                                          <p:attrName>ppt_x</p:attrName>
                                        </p:attrNameLst>
                                      </p:cBhvr>
                                      <p:tavLst>
                                        <p:tav tm="0">
                                          <p:val>
                                            <p:strVal val="0-#ppt_w/2"/>
                                          </p:val>
                                        </p:tav>
                                        <p:tav tm="100000">
                                          <p:val>
                                            <p:strVal val="#ppt_x"/>
                                          </p:val>
                                        </p:tav>
                                      </p:tavLst>
                                    </p:anim>
                                    <p:anim calcmode="lin" valueType="num">
                                      <p:cBhvr additive="base">
                                        <p:cTn id="64" dur="500" fill="hold"/>
                                        <p:tgtEl>
                                          <p:spTgt spid="111630"/>
                                        </p:tgtEl>
                                        <p:attrNameLst>
                                          <p:attrName>ppt_y</p:attrName>
                                        </p:attrNameLst>
                                      </p:cBhvr>
                                      <p:tavLst>
                                        <p:tav tm="0">
                                          <p:val>
                                            <p:strVal val="0-#ppt_h/2"/>
                                          </p:val>
                                        </p:tav>
                                        <p:tav tm="100000">
                                          <p:val>
                                            <p:strVal val="#ppt_y"/>
                                          </p:val>
                                        </p:tav>
                                      </p:tavLst>
                                    </p:anim>
                                  </p:childTnLst>
                                </p:cTn>
                              </p:par>
                            </p:childTnLst>
                          </p:cTn>
                        </p:par>
                        <p:par>
                          <p:cTn id="65" fill="hold">
                            <p:stCondLst>
                              <p:cond delay="2500"/>
                            </p:stCondLst>
                            <p:childTnLst>
                              <p:par>
                                <p:cTn id="66" presetID="8" presetClass="entr" presetSubtype="16" fill="hold" grpId="0"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diamond(in)">
                                      <p:cBhvr>
                                        <p:cTn id="6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2" grpId="0"/>
      <p:bldP spid="111625" grpId="0"/>
      <p:bldP spid="111628" grpId="0" animBg="1"/>
      <p:bldP spid="111629" grpId="0" animBg="1"/>
      <p:bldP spid="111630"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4" name="Text Box 4"/>
          <p:cNvSpPr txBox="1">
            <a:spLocks noChangeArrowheads="1"/>
          </p:cNvSpPr>
          <p:nvPr/>
        </p:nvSpPr>
        <p:spPr bwMode="auto">
          <a:xfrm>
            <a:off x="0" y="0"/>
            <a:ext cx="9144000" cy="701675"/>
          </a:xfrm>
          <a:prstGeom prst="rect">
            <a:avLst/>
          </a:prstGeom>
          <a:solidFill>
            <a:srgbClr val="FF00FF"/>
          </a:solidFill>
          <a:ln w="9525">
            <a:noFill/>
            <a:miter lim="800000"/>
          </a:ln>
          <a:effectLst/>
        </p:spPr>
        <p:txBody>
          <a:bodyPr>
            <a:spAutoFit/>
          </a:bodyPr>
          <a:lstStyle/>
          <a:p>
            <a:pPr marR="0" algn="ctr" defTabSz="914400">
              <a:spcBef>
                <a:spcPct val="50000"/>
              </a:spcBef>
              <a:buClrTx/>
              <a:buSzTx/>
              <a:buFontTx/>
              <a:defRPr/>
            </a:pPr>
            <a:r>
              <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观察手摇发电机发电</a:t>
            </a:r>
            <a:endPar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endParaRPr>
          </a:p>
        </p:txBody>
      </p:sp>
      <p:sp>
        <p:nvSpPr>
          <p:cNvPr id="128008" name="Text Box 8"/>
          <p:cNvSpPr txBox="1">
            <a:spLocks noChangeArrowheads="1"/>
          </p:cNvSpPr>
          <p:nvPr/>
        </p:nvSpPr>
        <p:spPr bwMode="auto">
          <a:xfrm>
            <a:off x="1140460" y="1280795"/>
            <a:ext cx="3759835" cy="2748280"/>
          </a:xfrm>
          <a:prstGeom prst="rect">
            <a:avLst/>
          </a:prstGeom>
          <a:noFill/>
          <a:ln w="9525">
            <a:noFill/>
            <a:miter lim="800000"/>
          </a:ln>
          <a:effectLst/>
        </p:spPr>
        <p:txBody>
          <a:bodyPr wrap="square">
            <a:spAutoFit/>
          </a:bodyPr>
          <a:lstStyle/>
          <a:p>
            <a:pPr marR="0" defTabSz="914400">
              <a:lnSpc>
                <a:spcPct val="120000"/>
              </a:lnSpc>
              <a:buClrTx/>
              <a:buSzTx/>
              <a:buFontTx/>
              <a:defRPr/>
            </a:pPr>
            <a:r>
              <a:rPr kumimoji="0" lang="zh-CN" altLang="en-US" sz="3600"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摇动手柄时，小灯泡会</a:t>
            </a:r>
            <a:r>
              <a:rPr kumimoji="0" lang="zh-CN" altLang="en-US" sz="3600" u="sng"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      </a:t>
            </a:r>
            <a:r>
              <a:rPr kumimoji="0" lang="zh-CN" altLang="en-US" sz="3600"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，说明电路中有</a:t>
            </a:r>
            <a:r>
              <a:rPr kumimoji="0" lang="zh-CN" altLang="en-US" sz="3600" u="sng"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      </a:t>
            </a:r>
            <a:r>
              <a:rPr kumimoji="0" lang="zh-CN" altLang="en-US" sz="3600"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a:t>
            </a:r>
            <a:r>
              <a:rPr kumimoji="0" lang="zh-CN" altLang="en-US" kern="1200" cap="none" spc="0" normalizeH="0" baseline="0" noProof="0">
                <a:latin typeface="Arial" panose="020B0604020202020204" pitchFamily="34" charset="0"/>
                <a:ea typeface="宋体" panose="02010600030101010101" pitchFamily="2" charset="-122"/>
                <a:cs typeface="+mn-cs"/>
              </a:rPr>
              <a:t>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128009" name="Text Box 9"/>
          <p:cNvSpPr txBox="1">
            <a:spLocks noChangeArrowheads="1"/>
          </p:cNvSpPr>
          <p:nvPr/>
        </p:nvSpPr>
        <p:spPr bwMode="auto">
          <a:xfrm>
            <a:off x="2550478" y="1976120"/>
            <a:ext cx="11430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发光</a:t>
            </a:r>
            <a:endPar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128010" name="Text Box 10"/>
          <p:cNvSpPr txBox="1">
            <a:spLocks noChangeArrowheads="1"/>
          </p:cNvSpPr>
          <p:nvPr/>
        </p:nvSpPr>
        <p:spPr bwMode="auto">
          <a:xfrm>
            <a:off x="1894523" y="3213100"/>
            <a:ext cx="11430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电流</a:t>
            </a:r>
            <a:endPar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grpSp>
        <p:nvGrpSpPr>
          <p:cNvPr id="3" name="Group 12"/>
          <p:cNvGrpSpPr/>
          <p:nvPr/>
        </p:nvGrpSpPr>
        <p:grpSpPr>
          <a:xfrm>
            <a:off x="5002530" y="875030"/>
            <a:ext cx="3223895" cy="4766945"/>
            <a:chOff x="2975" y="720"/>
            <a:chExt cx="2296" cy="3337"/>
          </a:xfrm>
        </p:grpSpPr>
        <p:pic>
          <p:nvPicPr>
            <p:cNvPr id="25609" name="Picture 8"/>
            <p:cNvPicPr>
              <a:picLocks noChangeAspect="1"/>
            </p:cNvPicPr>
            <p:nvPr/>
          </p:nvPicPr>
          <p:blipFill>
            <a:blip r:embed="rId1">
              <a:lum bright="-12000" contrast="30000"/>
            </a:blip>
            <a:stretch>
              <a:fillRect/>
            </a:stretch>
          </p:blipFill>
          <p:spPr>
            <a:xfrm>
              <a:off x="2975" y="720"/>
              <a:ext cx="2296" cy="2832"/>
            </a:xfrm>
            <a:prstGeom prst="rect">
              <a:avLst/>
            </a:prstGeom>
            <a:noFill/>
            <a:ln w="9525">
              <a:noFill/>
            </a:ln>
          </p:spPr>
        </p:pic>
        <p:sp>
          <p:nvSpPr>
            <p:cNvPr id="125963" name="Text Box 11"/>
            <p:cNvSpPr txBox="1">
              <a:spLocks noChangeArrowheads="1"/>
            </p:cNvSpPr>
            <p:nvPr/>
          </p:nvSpPr>
          <p:spPr bwMode="auto">
            <a:xfrm>
              <a:off x="3039" y="3648"/>
              <a:ext cx="2050" cy="409"/>
            </a:xfrm>
            <a:prstGeom prst="rect">
              <a:avLst/>
            </a:prstGeom>
            <a:noFill/>
            <a:ln w="9525">
              <a:noFill/>
              <a:miter lim="800000"/>
            </a:ln>
            <a:effectLst/>
          </p:spPr>
          <p:txBody>
            <a:bodyPr wrap="square">
              <a:spAutoFit/>
            </a:bodyPr>
            <a:p>
              <a:pPr marR="0" defTabSz="914400">
                <a:spcBef>
                  <a:spcPct val="50000"/>
                </a:spcBef>
                <a:buClrTx/>
                <a:buSzTx/>
                <a:buFontTx/>
                <a:defRPr/>
              </a:pPr>
              <a:r>
                <a:rPr kumimoji="0" lang="zh-CN" altLang="en-US" sz="3200" b="1" kern="1200" cap="none" spc="0" normalizeH="0" baseline="0" noProof="0">
                  <a:solidFill>
                    <a:srgbClr val="006600"/>
                  </a:solidFill>
                  <a:effectLst>
                    <a:outerShdw blurRad="38100" dist="38100" dir="2700000" algn="tl">
                      <a:srgbClr val="C0C0C0"/>
                    </a:outerShdw>
                  </a:effectLst>
                  <a:latin typeface="Arial" panose="020B0604020202020204" pitchFamily="34" charset="0"/>
                  <a:ea typeface="楷体_GB2312" pitchFamily="49" charset="-122"/>
                  <a:cs typeface="+mn-cs"/>
                </a:rPr>
                <a:t>工作原理图</a:t>
              </a:r>
              <a:endParaRPr kumimoji="0" lang="zh-CN" altLang="en-US" sz="3200" b="1" kern="1200" cap="none" spc="0" normalizeH="0" baseline="0" noProof="0">
                <a:solidFill>
                  <a:srgbClr val="006600"/>
                </a:solidFill>
                <a:effectLst>
                  <a:outerShdw blurRad="38100" dist="38100" dir="2700000" algn="tl">
                    <a:srgbClr val="C0C0C0"/>
                  </a:outerShdw>
                </a:effectLst>
                <a:latin typeface="Arial" panose="020B0604020202020204" pitchFamily="34" charset="0"/>
                <a:ea typeface="楷体_GB2312" pitchFamily="49" charset="-122"/>
                <a:cs typeface="+mn-cs"/>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8009"/>
                                        </p:tgtEl>
                                        <p:attrNameLst>
                                          <p:attrName>style.visibility</p:attrName>
                                        </p:attrNameLst>
                                      </p:cBhvr>
                                      <p:to>
                                        <p:strVal val="visible"/>
                                      </p:to>
                                    </p:set>
                                    <p:anim calcmode="lin" valueType="num">
                                      <p:cBhvr>
                                        <p:cTn id="7" dur="500" fill="hold"/>
                                        <p:tgtEl>
                                          <p:spTgt spid="128009"/>
                                        </p:tgtEl>
                                        <p:attrNameLst>
                                          <p:attrName>ppt_w</p:attrName>
                                        </p:attrNameLst>
                                      </p:cBhvr>
                                      <p:tavLst>
                                        <p:tav tm="0">
                                          <p:val>
                                            <p:fltVal val="0.000000"/>
                                          </p:val>
                                        </p:tav>
                                        <p:tav tm="100000">
                                          <p:val>
                                            <p:strVal val="#ppt_w"/>
                                          </p:val>
                                        </p:tav>
                                      </p:tavLst>
                                    </p:anim>
                                    <p:anim calcmode="lin" valueType="num">
                                      <p:cBhvr>
                                        <p:cTn id="8" dur="500" fill="hold"/>
                                        <p:tgtEl>
                                          <p:spTgt spid="128009"/>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28010"/>
                                        </p:tgtEl>
                                        <p:attrNameLst>
                                          <p:attrName>style.visibility</p:attrName>
                                        </p:attrNameLst>
                                      </p:cBhvr>
                                      <p:to>
                                        <p:strVal val="visible"/>
                                      </p:to>
                                    </p:set>
                                    <p:anim calcmode="lin" valueType="num">
                                      <p:cBhvr>
                                        <p:cTn id="13" dur="500" fill="hold"/>
                                        <p:tgtEl>
                                          <p:spTgt spid="128010"/>
                                        </p:tgtEl>
                                        <p:attrNameLst>
                                          <p:attrName>ppt_w</p:attrName>
                                        </p:attrNameLst>
                                      </p:cBhvr>
                                      <p:tavLst>
                                        <p:tav tm="0">
                                          <p:val>
                                            <p:fltVal val="0.000000"/>
                                          </p:val>
                                        </p:tav>
                                        <p:tav tm="100000">
                                          <p:val>
                                            <p:strVal val="#ppt_w"/>
                                          </p:val>
                                        </p:tav>
                                      </p:tavLst>
                                    </p:anim>
                                    <p:anim calcmode="lin" valueType="num">
                                      <p:cBhvr>
                                        <p:cTn id="14" dur="500" fill="hold"/>
                                        <p:tgtEl>
                                          <p:spTgt spid="128010"/>
                                        </p:tgtEl>
                                        <p:attrNameLst>
                                          <p:attrName>ppt_h</p:attrName>
                                        </p:attrNameLst>
                                      </p:cBhvr>
                                      <p:tavLst>
                                        <p:tav tm="0">
                                          <p:val>
                                            <p:fltVal val="0.0000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slide(fromBottom)">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9" grpId="0" bldLvl="0" animBg="1"/>
      <p:bldP spid="1280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8" name="Text Box 4"/>
          <p:cNvSpPr txBox="1">
            <a:spLocks noChangeArrowheads="1"/>
          </p:cNvSpPr>
          <p:nvPr/>
        </p:nvSpPr>
        <p:spPr bwMode="auto">
          <a:xfrm>
            <a:off x="0" y="0"/>
            <a:ext cx="9144000" cy="701675"/>
          </a:xfrm>
          <a:prstGeom prst="rect">
            <a:avLst/>
          </a:prstGeom>
          <a:solidFill>
            <a:srgbClr val="FF00FF"/>
          </a:solidFill>
          <a:ln w="9525">
            <a:noFill/>
            <a:miter lim="800000"/>
          </a:ln>
          <a:effectLst/>
        </p:spPr>
        <p:txBody>
          <a:bodyPr>
            <a:spAutoFit/>
          </a:bodyPr>
          <a:lstStyle/>
          <a:p>
            <a:pPr marR="0" algn="ctr" defTabSz="914400">
              <a:spcBef>
                <a:spcPct val="50000"/>
              </a:spcBef>
              <a:buClrTx/>
              <a:buSzTx/>
              <a:buFontTx/>
              <a:defRPr/>
            </a:pPr>
            <a:r>
              <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观察手摇发电机发电</a:t>
            </a:r>
            <a:endPar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p:txBody>
          <a:bodyPr vert="horz" wrap="square" lIns="91440" tIns="45720" rIns="91440" bIns="45720" anchor="ctr"/>
          <a:p>
            <a:pPr eaLnBrk="1" hangingPunct="1"/>
            <a:r>
              <a:rPr lang="zh-CN" altLang="en-US" b="1" dirty="0">
                <a:latin typeface="黑体" panose="02010609060101010101" pitchFamily="49" charset="-122"/>
                <a:ea typeface="黑体" panose="02010609060101010101" pitchFamily="49" charset="-122"/>
              </a:rPr>
              <a:t>发电机</a:t>
            </a:r>
            <a:endParaRPr lang="zh-CN" altLang="en-US" b="1" dirty="0">
              <a:latin typeface="黑体" panose="02010609060101010101" pitchFamily="49" charset="-122"/>
              <a:ea typeface="黑体" panose="02010609060101010101" pitchFamily="49" charset="-122"/>
            </a:endParaRPr>
          </a:p>
        </p:txBody>
      </p:sp>
      <p:sp>
        <p:nvSpPr>
          <p:cNvPr id="126982" name="Rectangle 6"/>
          <p:cNvSpPr>
            <a:spLocks noChangeArrowheads="1"/>
          </p:cNvSpPr>
          <p:nvPr/>
        </p:nvSpPr>
        <p:spPr bwMode="auto">
          <a:xfrm>
            <a:off x="1143000" y="2286000"/>
            <a:ext cx="7345363" cy="2209800"/>
          </a:xfrm>
          <a:prstGeom prst="rect">
            <a:avLst/>
          </a:prstGeom>
          <a:noFill/>
          <a:ln w="9525">
            <a:noFill/>
            <a:miter lim="800000"/>
          </a:ln>
          <a:effectLst/>
        </p:spPr>
        <p:txBody>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发电机的工作原理是：</a:t>
            </a:r>
            <a:br>
              <a:rPr kumimoji="0"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br>
            <a:r>
              <a:rPr kumimoji="1"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电磁感应</a:t>
            </a:r>
            <a:r>
              <a:rPr kumimoji="0"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endParaRPr kumimoji="1"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26983" name="Rectangle 7"/>
          <p:cNvSpPr>
            <a:spLocks noChangeArrowheads="1"/>
          </p:cNvSpPr>
          <p:nvPr/>
        </p:nvSpPr>
        <p:spPr bwMode="auto">
          <a:xfrm>
            <a:off x="304800" y="4495800"/>
            <a:ext cx="8610600" cy="1295400"/>
          </a:xfrm>
          <a:prstGeom prst="rect">
            <a:avLst/>
          </a:prstGeom>
          <a:noFill/>
          <a:ln w="9525">
            <a:noFill/>
            <a:miter lim="800000"/>
          </a:ln>
          <a:effectLst/>
        </p:spPr>
        <p:txBody>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en-US" sz="40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发电机工作时将</a:t>
            </a:r>
            <a:r>
              <a:rPr kumimoji="1" lang="zh-CN" altLang="en-US" sz="40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机械能转化为电能</a:t>
            </a:r>
            <a:r>
              <a:rPr kumimoji="0" lang="zh-CN" altLang="en-US" sz="40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endParaRPr kumimoji="1" lang="zh-CN" altLang="en-US" sz="40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6982"/>
                                        </p:tgtEl>
                                        <p:attrNameLst>
                                          <p:attrName>style.visibility</p:attrName>
                                        </p:attrNameLst>
                                      </p:cBhvr>
                                      <p:to>
                                        <p:strVal val="visible"/>
                                      </p:to>
                                    </p:set>
                                    <p:animEffect transition="in" filter="wipe(up)">
                                      <p:cBhvr>
                                        <p:cTn id="7" dur="1000"/>
                                        <p:tgtEl>
                                          <p:spTgt spid="1269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6983"/>
                                        </p:tgtEl>
                                        <p:attrNameLst>
                                          <p:attrName>style.visibility</p:attrName>
                                        </p:attrNameLst>
                                      </p:cBhvr>
                                      <p:to>
                                        <p:strVal val="visible"/>
                                      </p:to>
                                    </p:set>
                                    <p:animEffect transition="in" filter="wipe(left)">
                                      <p:cBhvr>
                                        <p:cTn id="12" dur="1000"/>
                                        <p:tgtEl>
                                          <p:spTgt spid="126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2" grpId="0"/>
      <p:bldP spid="1269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2" name="Text Box 4"/>
          <p:cNvSpPr txBox="1">
            <a:spLocks noChangeArrowheads="1"/>
          </p:cNvSpPr>
          <p:nvPr/>
        </p:nvSpPr>
        <p:spPr bwMode="auto">
          <a:xfrm>
            <a:off x="762000" y="990600"/>
            <a:ext cx="7848600" cy="3259138"/>
          </a:xfrm>
          <a:prstGeom prst="rect">
            <a:avLst/>
          </a:prstGeom>
          <a:noFill/>
          <a:ln w="9525">
            <a:noFill/>
            <a:miter lim="800000"/>
          </a:ln>
          <a:effectLst/>
        </p:spPr>
        <p:txBody>
          <a:bodyPr>
            <a:spAutoFit/>
          </a:bodyPr>
          <a:lstStyle/>
          <a:p>
            <a:pPr marR="0" defTabSz="914400">
              <a:lnSpc>
                <a:spcPct val="130000"/>
              </a:lnSpc>
              <a:buClrTx/>
              <a:buSzTx/>
              <a:buFontTx/>
              <a:defRPr/>
            </a:pPr>
            <a:r>
              <a:rPr kumimoji="0" lang="zh-CN" altLang="en-US" sz="3200"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将小灯泡换成小量程电流表，缓缓地摇动手柄，小量程电流表的指针</a:t>
            </a:r>
            <a:r>
              <a:rPr kumimoji="0" lang="zh-CN" altLang="en-US" sz="3200" u="sng"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          </a:t>
            </a:r>
            <a:r>
              <a:rPr kumimoji="0" lang="zh-CN" altLang="en-US" sz="3200"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，这表明线圈在磁场中转动时，产生的感应电流的</a:t>
            </a:r>
            <a:r>
              <a:rPr kumimoji="0" lang="zh-CN" altLang="en-US" sz="3200" u="sng"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            </a:t>
            </a:r>
            <a:r>
              <a:rPr kumimoji="0" lang="zh-CN" altLang="en-US" sz="3200"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随时间发生周期性变化，这种电流叫作交变电流，简称交流电。 </a:t>
            </a:r>
            <a:endParaRPr kumimoji="0" lang="zh-CN" altLang="en-US" sz="3200" kern="1200" cap="none" spc="0" normalizeH="0" baseline="0" noProof="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
        <p:nvSpPr>
          <p:cNvPr id="130053" name="Text Box 5"/>
          <p:cNvSpPr txBox="1">
            <a:spLocks noChangeArrowheads="1"/>
          </p:cNvSpPr>
          <p:nvPr/>
        </p:nvSpPr>
        <p:spPr bwMode="auto">
          <a:xfrm>
            <a:off x="0" y="0"/>
            <a:ext cx="9144000" cy="701675"/>
          </a:xfrm>
          <a:prstGeom prst="rect">
            <a:avLst/>
          </a:prstGeom>
          <a:solidFill>
            <a:srgbClr val="FF00FF"/>
          </a:solidFill>
          <a:ln w="9525">
            <a:noFill/>
            <a:miter lim="800000"/>
          </a:ln>
          <a:effectLst/>
        </p:spPr>
        <p:txBody>
          <a:bodyPr>
            <a:spAutoFit/>
          </a:bodyPr>
          <a:lstStyle/>
          <a:p>
            <a:pPr marR="0" algn="ctr" defTabSz="914400">
              <a:spcBef>
                <a:spcPct val="50000"/>
              </a:spcBef>
              <a:buClrTx/>
              <a:buSzTx/>
              <a:buFontTx/>
              <a:defRPr/>
            </a:pPr>
            <a:r>
              <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观察手摇发电机发电</a:t>
            </a:r>
            <a:endPar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endParaRPr>
          </a:p>
        </p:txBody>
      </p:sp>
      <p:sp>
        <p:nvSpPr>
          <p:cNvPr id="130054" name="Text Box 6"/>
          <p:cNvSpPr txBox="1">
            <a:spLocks noChangeArrowheads="1"/>
          </p:cNvSpPr>
          <p:nvPr/>
        </p:nvSpPr>
        <p:spPr bwMode="auto">
          <a:xfrm>
            <a:off x="5729288" y="1662113"/>
            <a:ext cx="20574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左右摆动</a:t>
            </a:r>
            <a:endPar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130055" name="Text Box 7"/>
          <p:cNvSpPr txBox="1">
            <a:spLocks noChangeArrowheads="1"/>
          </p:cNvSpPr>
          <p:nvPr/>
        </p:nvSpPr>
        <p:spPr bwMode="auto">
          <a:xfrm>
            <a:off x="2057400" y="2924175"/>
            <a:ext cx="25908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大小和方向</a:t>
            </a:r>
            <a:endPar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0054"/>
                                        </p:tgtEl>
                                        <p:attrNameLst>
                                          <p:attrName>style.visibility</p:attrName>
                                        </p:attrNameLst>
                                      </p:cBhvr>
                                      <p:to>
                                        <p:strVal val="visible"/>
                                      </p:to>
                                    </p:set>
                                    <p:anim calcmode="lin" valueType="num">
                                      <p:cBhvr>
                                        <p:cTn id="7" dur="500" fill="hold"/>
                                        <p:tgtEl>
                                          <p:spTgt spid="130054"/>
                                        </p:tgtEl>
                                        <p:attrNameLst>
                                          <p:attrName>ppt_w</p:attrName>
                                        </p:attrNameLst>
                                      </p:cBhvr>
                                      <p:tavLst>
                                        <p:tav tm="0">
                                          <p:val>
                                            <p:fltVal val="0.000000"/>
                                          </p:val>
                                        </p:tav>
                                        <p:tav tm="100000">
                                          <p:val>
                                            <p:strVal val="#ppt_w"/>
                                          </p:val>
                                        </p:tav>
                                      </p:tavLst>
                                    </p:anim>
                                    <p:anim calcmode="lin" valueType="num">
                                      <p:cBhvr>
                                        <p:cTn id="8" dur="500" fill="hold"/>
                                        <p:tgtEl>
                                          <p:spTgt spid="130054"/>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0055"/>
                                        </p:tgtEl>
                                        <p:attrNameLst>
                                          <p:attrName>style.visibility</p:attrName>
                                        </p:attrNameLst>
                                      </p:cBhvr>
                                      <p:to>
                                        <p:strVal val="visible"/>
                                      </p:to>
                                    </p:set>
                                    <p:anim calcmode="lin" valueType="num">
                                      <p:cBhvr>
                                        <p:cTn id="13" dur="500" fill="hold"/>
                                        <p:tgtEl>
                                          <p:spTgt spid="130055"/>
                                        </p:tgtEl>
                                        <p:attrNameLst>
                                          <p:attrName>ppt_w</p:attrName>
                                        </p:attrNameLst>
                                      </p:cBhvr>
                                      <p:tavLst>
                                        <p:tav tm="0">
                                          <p:val>
                                            <p:fltVal val="0.000000"/>
                                          </p:val>
                                        </p:tav>
                                        <p:tav tm="100000">
                                          <p:val>
                                            <p:strVal val="#ppt_w"/>
                                          </p:val>
                                        </p:tav>
                                      </p:tavLst>
                                    </p:anim>
                                    <p:anim calcmode="lin" valueType="num">
                                      <p:cBhvr>
                                        <p:cTn id="14" dur="500" fill="hold"/>
                                        <p:tgtEl>
                                          <p:spTgt spid="130055"/>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4" grpId="0"/>
      <p:bldP spid="1300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2"/>
          <p:cNvSpPr txBox="1"/>
          <p:nvPr/>
        </p:nvSpPr>
        <p:spPr>
          <a:xfrm>
            <a:off x="533400" y="914400"/>
            <a:ext cx="8001000" cy="1920875"/>
          </a:xfrm>
          <a:prstGeom prst="rect">
            <a:avLst/>
          </a:prstGeom>
          <a:noFill/>
          <a:ln w="9525">
            <a:noFill/>
          </a:ln>
        </p:spPr>
        <p:txBody>
          <a:bodyPr>
            <a:spAutoFit/>
          </a:bodyPr>
          <a:p>
            <a:pPr>
              <a:spcBef>
                <a:spcPct val="50000"/>
              </a:spcBef>
            </a:pPr>
            <a:r>
              <a:rPr lang="en-US" altLang="zh-CN" sz="4000" b="1" dirty="0">
                <a:solidFill>
                  <a:srgbClr val="003300"/>
                </a:solidFill>
                <a:latin typeface="黑体" panose="02010609060101010101" pitchFamily="49" charset="-122"/>
                <a:ea typeface="黑体" panose="02010609060101010101" pitchFamily="49" charset="-122"/>
              </a:rPr>
              <a:t>1</a:t>
            </a:r>
            <a:r>
              <a:rPr lang="zh-CN" altLang="en-US" sz="4000" b="1" dirty="0">
                <a:solidFill>
                  <a:srgbClr val="003300"/>
                </a:solidFill>
                <a:latin typeface="黑体" panose="02010609060101010101" pitchFamily="49" charset="-122"/>
                <a:ea typeface="黑体" panose="02010609060101010101" pitchFamily="49" charset="-122"/>
              </a:rPr>
              <a:t>、我国生产的交流电，频率为50</a:t>
            </a:r>
            <a:r>
              <a:rPr lang="en-US" altLang="zh-CN" sz="4000" b="1" dirty="0">
                <a:solidFill>
                  <a:srgbClr val="003300"/>
                </a:solidFill>
                <a:latin typeface="黑体" panose="02010609060101010101" pitchFamily="49" charset="-122"/>
                <a:ea typeface="黑体" panose="02010609060101010101" pitchFamily="49" charset="-122"/>
              </a:rPr>
              <a:t>HZ（</a:t>
            </a:r>
            <a:r>
              <a:rPr lang="zh-CN" altLang="en-US" sz="4000" b="1" dirty="0">
                <a:solidFill>
                  <a:srgbClr val="003300"/>
                </a:solidFill>
                <a:latin typeface="黑体" panose="02010609060101010101" pitchFamily="49" charset="-122"/>
                <a:ea typeface="黑体" panose="02010609060101010101" pitchFamily="49" charset="-122"/>
              </a:rPr>
              <a:t>即1</a:t>
            </a:r>
            <a:r>
              <a:rPr lang="en-US" altLang="zh-CN" sz="4000" b="1" dirty="0">
                <a:solidFill>
                  <a:srgbClr val="003300"/>
                </a:solidFill>
                <a:latin typeface="黑体" panose="02010609060101010101" pitchFamily="49" charset="-122"/>
                <a:ea typeface="黑体" panose="02010609060101010101" pitchFamily="49" charset="-122"/>
              </a:rPr>
              <a:t>S</a:t>
            </a:r>
            <a:r>
              <a:rPr lang="zh-CN" altLang="en-US" sz="4000" b="1" dirty="0">
                <a:solidFill>
                  <a:srgbClr val="003300"/>
                </a:solidFill>
                <a:latin typeface="黑体" panose="02010609060101010101" pitchFamily="49" charset="-122"/>
                <a:ea typeface="黑体" panose="02010609060101010101" pitchFamily="49" charset="-122"/>
              </a:rPr>
              <a:t>内线圈转动50圈），周期为0.02</a:t>
            </a:r>
            <a:r>
              <a:rPr lang="en-US" altLang="zh-CN" sz="4000" b="1" dirty="0">
                <a:solidFill>
                  <a:srgbClr val="003300"/>
                </a:solidFill>
                <a:latin typeface="黑体" panose="02010609060101010101" pitchFamily="49" charset="-122"/>
                <a:ea typeface="黑体" panose="02010609060101010101" pitchFamily="49" charset="-122"/>
              </a:rPr>
              <a:t>S；</a:t>
            </a:r>
            <a:r>
              <a:rPr lang="zh-CN" altLang="en-US" sz="4000" b="1" dirty="0">
                <a:solidFill>
                  <a:srgbClr val="003300"/>
                </a:solidFill>
                <a:latin typeface="黑体" panose="02010609060101010101" pitchFamily="49" charset="-122"/>
                <a:ea typeface="黑体" panose="02010609060101010101" pitchFamily="49" charset="-122"/>
              </a:rPr>
              <a:t>电流方向改变100次。</a:t>
            </a:r>
            <a:endParaRPr lang="zh-CN" altLang="en-US" sz="4000" b="1" dirty="0">
              <a:solidFill>
                <a:srgbClr val="003300"/>
              </a:solidFill>
              <a:latin typeface="黑体" panose="02010609060101010101" pitchFamily="49" charset="-122"/>
              <a:ea typeface="黑体" panose="02010609060101010101" pitchFamily="49" charset="-122"/>
            </a:endParaRPr>
          </a:p>
        </p:txBody>
      </p:sp>
      <p:sp>
        <p:nvSpPr>
          <p:cNvPr id="29699" name="Text Box 3"/>
          <p:cNvSpPr txBox="1"/>
          <p:nvPr/>
        </p:nvSpPr>
        <p:spPr>
          <a:xfrm>
            <a:off x="533400" y="2879725"/>
            <a:ext cx="8229600" cy="1938020"/>
          </a:xfrm>
          <a:prstGeom prst="rect">
            <a:avLst/>
          </a:prstGeom>
          <a:noFill/>
          <a:ln w="9525">
            <a:noFill/>
          </a:ln>
        </p:spPr>
        <p:txBody>
          <a:bodyPr>
            <a:spAutoFit/>
          </a:bodyPr>
          <a:p>
            <a:pPr>
              <a:spcBef>
                <a:spcPct val="50000"/>
              </a:spcBef>
            </a:pPr>
            <a:r>
              <a:rPr lang="en-US" altLang="zh-CN" sz="4000" b="1" dirty="0">
                <a:solidFill>
                  <a:srgbClr val="003300"/>
                </a:solidFill>
                <a:latin typeface="黑体" panose="02010609060101010101" pitchFamily="49" charset="-122"/>
                <a:ea typeface="黑体" panose="02010609060101010101" pitchFamily="49" charset="-122"/>
              </a:rPr>
              <a:t>2</a:t>
            </a:r>
            <a:r>
              <a:rPr lang="zh-CN" altLang="en-US" sz="4000" b="1" dirty="0">
                <a:solidFill>
                  <a:srgbClr val="003300"/>
                </a:solidFill>
                <a:latin typeface="黑体" panose="02010609060101010101" pitchFamily="49" charset="-122"/>
                <a:ea typeface="黑体" panose="02010609060101010101" pitchFamily="49" charset="-122"/>
              </a:rPr>
              <a:t>、发电机发电过程中，把 </a:t>
            </a:r>
            <a:r>
              <a:rPr lang="zh-CN" altLang="en-US" sz="4000" b="1" u="sng" dirty="0">
                <a:solidFill>
                  <a:srgbClr val="003300"/>
                </a:solidFill>
                <a:latin typeface="黑体" panose="02010609060101010101" pitchFamily="49" charset="-122"/>
                <a:ea typeface="黑体" panose="02010609060101010101" pitchFamily="49" charset="-122"/>
              </a:rPr>
              <a:t>     </a:t>
            </a:r>
            <a:r>
              <a:rPr lang="zh-CN" altLang="en-US" sz="4000" b="1" dirty="0">
                <a:solidFill>
                  <a:srgbClr val="003300"/>
                </a:solidFill>
                <a:latin typeface="黑体" panose="02010609060101010101" pitchFamily="49" charset="-122"/>
                <a:ea typeface="黑体" panose="02010609060101010101" pitchFamily="49" charset="-122"/>
              </a:rPr>
              <a:t>转化为</a:t>
            </a:r>
            <a:r>
              <a:rPr lang="zh-CN" altLang="en-US" sz="4000" b="1" u="sng" dirty="0">
                <a:solidFill>
                  <a:srgbClr val="003300"/>
                </a:solidFill>
                <a:latin typeface="黑体" panose="02010609060101010101" pitchFamily="49" charset="-122"/>
                <a:ea typeface="黑体" panose="02010609060101010101" pitchFamily="49" charset="-122"/>
              </a:rPr>
              <a:t>     </a:t>
            </a:r>
            <a:r>
              <a:rPr lang="zh-CN" altLang="en-US" sz="4000" b="1" dirty="0">
                <a:solidFill>
                  <a:srgbClr val="003300"/>
                </a:solidFill>
                <a:latin typeface="黑体" panose="02010609060101010101" pitchFamily="49" charset="-122"/>
                <a:ea typeface="黑体" panose="02010609060101010101" pitchFamily="49" charset="-122"/>
              </a:rPr>
              <a:t>能</a:t>
            </a:r>
            <a:r>
              <a:rPr lang="en-US" altLang="zh-CN" sz="4000" b="1" dirty="0">
                <a:solidFill>
                  <a:srgbClr val="003300"/>
                </a:solidFill>
                <a:latin typeface="黑体" panose="02010609060101010101" pitchFamily="49" charset="-122"/>
                <a:ea typeface="黑体" panose="02010609060101010101" pitchFamily="49" charset="-122"/>
              </a:rPr>
              <a:t>(</a:t>
            </a:r>
            <a:r>
              <a:rPr lang="zh-CN" altLang="en-US" sz="4000" b="1" dirty="0">
                <a:solidFill>
                  <a:srgbClr val="003300"/>
                </a:solidFill>
                <a:latin typeface="黑体" panose="02010609060101010101" pitchFamily="49" charset="-122"/>
                <a:ea typeface="黑体" panose="02010609060101010101" pitchFamily="49" charset="-122"/>
              </a:rPr>
              <a:t>还有部分转化为内能）。</a:t>
            </a:r>
            <a:endParaRPr lang="zh-CN" altLang="en-US" sz="4000" b="1" dirty="0">
              <a:solidFill>
                <a:srgbClr val="003300"/>
              </a:solidFill>
              <a:latin typeface="黑体" panose="02010609060101010101" pitchFamily="49" charset="-122"/>
              <a:ea typeface="黑体" panose="02010609060101010101" pitchFamily="49" charset="-122"/>
            </a:endParaRPr>
          </a:p>
        </p:txBody>
      </p:sp>
      <p:pic>
        <p:nvPicPr>
          <p:cNvPr id="29700" name="Picture 4" descr="36"/>
          <p:cNvPicPr>
            <a:picLocks noChangeAspect="1"/>
          </p:cNvPicPr>
          <p:nvPr/>
        </p:nvPicPr>
        <p:blipFill>
          <a:blip r:embed="rId1"/>
          <a:stretch>
            <a:fillRect/>
          </a:stretch>
        </p:blipFill>
        <p:spPr>
          <a:xfrm>
            <a:off x="1905000" y="4419600"/>
            <a:ext cx="4953000" cy="1768475"/>
          </a:xfrm>
          <a:prstGeom prst="rect">
            <a:avLst/>
          </a:prstGeom>
          <a:noFill/>
          <a:ln w="9525">
            <a:noFill/>
          </a:ln>
        </p:spPr>
      </p:pic>
      <p:sp>
        <p:nvSpPr>
          <p:cNvPr id="130054" name="Text Box 6"/>
          <p:cNvSpPr txBox="1">
            <a:spLocks noChangeArrowheads="1"/>
          </p:cNvSpPr>
          <p:nvPr/>
        </p:nvSpPr>
        <p:spPr bwMode="auto">
          <a:xfrm>
            <a:off x="6537643" y="2834958"/>
            <a:ext cx="2057400" cy="645160"/>
          </a:xfrm>
          <a:prstGeom prst="rect">
            <a:avLst/>
          </a:prstGeom>
          <a:noFill/>
          <a:ln w="9525">
            <a:noFill/>
            <a:miter lim="800000"/>
          </a:ln>
          <a:effectLst/>
        </p:spPr>
        <p:txBody>
          <a:bodyPr>
            <a:spAutoFit/>
          </a:bodyPr>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机械</a:t>
            </a:r>
            <a:endParaRPr kumimoji="0" lang="zh-CN" altLang="en-US" sz="3600" b="1" kern="1200" cap="none" spc="0" normalizeH="0" baseline="0" noProof="0">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p:txBody>
      </p:sp>
      <p:sp>
        <p:nvSpPr>
          <p:cNvPr id="2" name="Text Box 6"/>
          <p:cNvSpPr txBox="1">
            <a:spLocks noChangeArrowheads="1"/>
          </p:cNvSpPr>
          <p:nvPr/>
        </p:nvSpPr>
        <p:spPr bwMode="auto">
          <a:xfrm>
            <a:off x="1826578" y="3525838"/>
            <a:ext cx="2057400" cy="645160"/>
          </a:xfrm>
          <a:prstGeom prst="rect">
            <a:avLst/>
          </a:prstGeom>
          <a:noFill/>
          <a:ln w="9525">
            <a:noFill/>
            <a:miter lim="800000"/>
          </a:ln>
          <a:effectLst/>
        </p:spPr>
        <p:txBody>
          <a:bodyPr>
            <a:spAutoFit/>
          </a:bodyPr>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电</a:t>
            </a:r>
            <a:endParaRPr kumimoji="0" lang="zh-CN" altLang="en-US" sz="3600" b="1" kern="1200" cap="none" spc="0" normalizeH="0" baseline="0" noProof="0">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1000"/>
                                        <p:tgtEl>
                                          <p:spTgt spid="29699"/>
                                        </p:tgtEl>
                                      </p:cBhvr>
                                    </p:animEffect>
                                    <p:anim calcmode="lin" valueType="num">
                                      <p:cBhvr>
                                        <p:cTn id="8" dur="1000" fill="hold"/>
                                        <p:tgtEl>
                                          <p:spTgt spid="29699"/>
                                        </p:tgtEl>
                                        <p:attrNameLst>
                                          <p:attrName>ppt_x</p:attrName>
                                        </p:attrNameLst>
                                      </p:cBhvr>
                                      <p:tavLst>
                                        <p:tav tm="0">
                                          <p:val>
                                            <p:strVal val="#ppt_x"/>
                                          </p:val>
                                        </p:tav>
                                        <p:tav tm="100000">
                                          <p:val>
                                            <p:strVal val="#ppt_x"/>
                                          </p:val>
                                        </p:tav>
                                      </p:tavLst>
                                    </p:anim>
                                    <p:anim calcmode="lin" valueType="num">
                                      <p:cBhvr>
                                        <p:cTn id="9" dur="1000" fill="hold"/>
                                        <p:tgtEl>
                                          <p:spTgt spid="2969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130054"/>
                                        </p:tgtEl>
                                        <p:attrNameLst>
                                          <p:attrName>style.visibility</p:attrName>
                                        </p:attrNameLst>
                                      </p:cBhvr>
                                      <p:to>
                                        <p:strVal val="visible"/>
                                      </p:to>
                                    </p:set>
                                    <p:anim calcmode="lin" valueType="num">
                                      <p:cBhvr>
                                        <p:cTn id="14" dur="500" fill="hold"/>
                                        <p:tgtEl>
                                          <p:spTgt spid="130054"/>
                                        </p:tgtEl>
                                        <p:attrNameLst>
                                          <p:attrName>ppt_w</p:attrName>
                                        </p:attrNameLst>
                                      </p:cBhvr>
                                      <p:tavLst>
                                        <p:tav tm="0">
                                          <p:val>
                                            <p:fltVal val="0.000000"/>
                                          </p:val>
                                        </p:tav>
                                        <p:tav tm="100000">
                                          <p:val>
                                            <p:strVal val="#ppt_w"/>
                                          </p:val>
                                        </p:tav>
                                      </p:tavLst>
                                    </p:anim>
                                    <p:anim calcmode="lin" valueType="num">
                                      <p:cBhvr>
                                        <p:cTn id="15" dur="500" fill="hold"/>
                                        <p:tgtEl>
                                          <p:spTgt spid="130054"/>
                                        </p:tgtEl>
                                        <p:attrNameLst>
                                          <p:attrName>ppt_h</p:attrName>
                                        </p:attrNameLst>
                                      </p:cBhvr>
                                      <p:tavLst>
                                        <p:tav tm="0">
                                          <p:val>
                                            <p:fltVal val="0.00000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000000"/>
                                          </p:val>
                                        </p:tav>
                                        <p:tav tm="100000">
                                          <p:val>
                                            <p:strVal val="#ppt_w"/>
                                          </p:val>
                                        </p:tav>
                                      </p:tavLst>
                                    </p:anim>
                                    <p:anim calcmode="lin" valueType="num">
                                      <p:cBhvr>
                                        <p:cTn id="21" dur="500" fill="hold"/>
                                        <p:tgtEl>
                                          <p:spTgt spid="2"/>
                                        </p:tgtEl>
                                        <p:attrNameLst>
                                          <p:attrName>ppt_h</p:attrName>
                                        </p:attrNameLst>
                                      </p:cBhvr>
                                      <p:tavLst>
                                        <p:tav tm="0">
                                          <p:val>
                                            <p:fltVal val="0.00000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39" presetClass="entr" presetSubtype="0" accel="100000" fill="hold" nodeType="clickEffect">
                                  <p:stCondLst>
                                    <p:cond delay="0"/>
                                  </p:stCondLst>
                                  <p:childTnLst>
                                    <p:set>
                                      <p:cBhvr>
                                        <p:cTn id="25" dur="1" fill="hold">
                                          <p:stCondLst>
                                            <p:cond delay="0"/>
                                          </p:stCondLst>
                                        </p:cTn>
                                        <p:tgtEl>
                                          <p:spTgt spid="29700"/>
                                        </p:tgtEl>
                                        <p:attrNameLst>
                                          <p:attrName>style.visibility</p:attrName>
                                        </p:attrNameLst>
                                      </p:cBhvr>
                                      <p:to>
                                        <p:strVal val="visible"/>
                                      </p:to>
                                    </p:set>
                                    <p:anim calcmode="lin" valueType="num">
                                      <p:cBhvr>
                                        <p:cTn id="26" dur="500" fill="hold"/>
                                        <p:tgtEl>
                                          <p:spTgt spid="29700"/>
                                        </p:tgtEl>
                                        <p:attrNameLst>
                                          <p:attrName>ppt_h</p:attrName>
                                        </p:attrNameLst>
                                      </p:cBhvr>
                                      <p:tavLst>
                                        <p:tav tm="0">
                                          <p:val>
                                            <p:strVal val="#ppt_h/20"/>
                                          </p:val>
                                        </p:tav>
                                        <p:tav tm="50000">
                                          <p:val>
                                            <p:strVal val="#ppt_h/20"/>
                                          </p:val>
                                        </p:tav>
                                        <p:tav tm="100000">
                                          <p:val>
                                            <p:strVal val="#ppt_h"/>
                                          </p:val>
                                        </p:tav>
                                      </p:tavLst>
                                    </p:anim>
                                    <p:anim calcmode="lin" valueType="num">
                                      <p:cBhvr>
                                        <p:cTn id="27" dur="500" fill="hold"/>
                                        <p:tgtEl>
                                          <p:spTgt spid="29700"/>
                                        </p:tgtEl>
                                        <p:attrNameLst>
                                          <p:attrName>ppt_w</p:attrName>
                                        </p:attrNameLst>
                                      </p:cBhvr>
                                      <p:tavLst>
                                        <p:tav tm="0">
                                          <p:val>
                                            <p:strVal val="#ppt_w+.3"/>
                                          </p:val>
                                        </p:tav>
                                        <p:tav tm="50000">
                                          <p:val>
                                            <p:strVal val="#ppt_w+.3"/>
                                          </p:val>
                                        </p:tav>
                                        <p:tav tm="100000">
                                          <p:val>
                                            <p:strVal val="#ppt_w"/>
                                          </p:val>
                                        </p:tav>
                                      </p:tavLst>
                                    </p:anim>
                                    <p:anim calcmode="lin" valueType="num">
                                      <p:cBhvr>
                                        <p:cTn id="28" dur="500" fill="hold"/>
                                        <p:tgtEl>
                                          <p:spTgt spid="29700"/>
                                        </p:tgtEl>
                                        <p:attrNameLst>
                                          <p:attrName>ppt_x</p:attrName>
                                        </p:attrNameLst>
                                      </p:cBhvr>
                                      <p:tavLst>
                                        <p:tav tm="0">
                                          <p:val>
                                            <p:strVal val="#ppt_x-.3"/>
                                          </p:val>
                                        </p:tav>
                                        <p:tav tm="50000">
                                          <p:val>
                                            <p:strVal val="#ppt_x"/>
                                          </p:val>
                                        </p:tav>
                                        <p:tav tm="100000">
                                          <p:val>
                                            <p:strVal val="#ppt_x"/>
                                          </p:val>
                                        </p:tav>
                                      </p:tavLst>
                                    </p:anim>
                                    <p:anim calcmode="lin" valueType="num">
                                      <p:cBhvr>
                                        <p:cTn id="29"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4" grpId="0" bldLvl="0" animBg="1"/>
      <p:bldP spid="2" grpId="0" bldLvl="0" animBg="1"/>
      <p:bldP spid="2969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2"/>
          <p:cNvSpPr txBox="1"/>
          <p:nvPr/>
        </p:nvSpPr>
        <p:spPr>
          <a:xfrm>
            <a:off x="228600" y="0"/>
            <a:ext cx="1524000" cy="823913"/>
          </a:xfrm>
          <a:prstGeom prst="rect">
            <a:avLst/>
          </a:prstGeom>
          <a:noFill/>
          <a:ln w="9525">
            <a:noFill/>
          </a:ln>
        </p:spPr>
        <p:txBody>
          <a:bodyPr>
            <a:spAutoFit/>
          </a:bodyPr>
          <a:p>
            <a:pPr>
              <a:spcBef>
                <a:spcPct val="50000"/>
              </a:spcBef>
            </a:pPr>
            <a:r>
              <a:rPr lang="zh-CN" altLang="en-US" sz="4800" b="1" dirty="0">
                <a:solidFill>
                  <a:srgbClr val="0000FF"/>
                </a:solidFill>
                <a:latin typeface="Arial" panose="020B0604020202020204" pitchFamily="34" charset="0"/>
                <a:ea typeface="华文彩云" panose="02010800040101010101" charset="-122"/>
              </a:rPr>
              <a:t>小结</a:t>
            </a:r>
            <a:endParaRPr lang="zh-CN" altLang="en-US" sz="4800" b="1" dirty="0">
              <a:solidFill>
                <a:srgbClr val="0000FF"/>
              </a:solidFill>
              <a:latin typeface="Arial" panose="020B0604020202020204" pitchFamily="34" charset="0"/>
              <a:ea typeface="华文彩云" panose="02010800040101010101" charset="-122"/>
            </a:endParaRPr>
          </a:p>
        </p:txBody>
      </p:sp>
      <p:sp>
        <p:nvSpPr>
          <p:cNvPr id="30723" name="Text Box 3"/>
          <p:cNvSpPr txBox="1"/>
          <p:nvPr/>
        </p:nvSpPr>
        <p:spPr>
          <a:xfrm>
            <a:off x="47625" y="1828800"/>
            <a:ext cx="790575" cy="2667000"/>
          </a:xfrm>
          <a:prstGeom prst="rect">
            <a:avLst/>
          </a:prstGeom>
          <a:noFill/>
          <a:ln w="57150" cap="flat" cmpd="thickThin">
            <a:solidFill>
              <a:srgbClr val="2C26A0"/>
            </a:solidFill>
            <a:prstDash val="solid"/>
            <a:miter/>
            <a:headEnd type="none" w="med" len="med"/>
            <a:tailEnd type="none" w="med" len="med"/>
          </a:ln>
        </p:spPr>
        <p:txBody>
          <a:bodyPr vert="eaVert">
            <a:spAutoFit/>
          </a:bodyPr>
          <a:p>
            <a:pPr>
              <a:spcBef>
                <a:spcPct val="50000"/>
              </a:spcBef>
            </a:pPr>
            <a:r>
              <a:rPr lang="zh-CN" altLang="en-US" sz="3600" b="1" dirty="0">
                <a:solidFill>
                  <a:srgbClr val="003300"/>
                </a:solidFill>
                <a:latin typeface="Arial" panose="020B0604020202020204" pitchFamily="34" charset="0"/>
                <a:ea typeface="华文中宋" panose="02010600040101010101" charset="-122"/>
              </a:rPr>
              <a:t>电磁感应</a:t>
            </a:r>
            <a:endParaRPr lang="zh-CN" altLang="en-US" sz="3600" b="1" dirty="0">
              <a:solidFill>
                <a:srgbClr val="003300"/>
              </a:solidFill>
              <a:latin typeface="Arial" panose="020B0604020202020204" pitchFamily="34" charset="0"/>
              <a:ea typeface="华文中宋" panose="02010600040101010101" charset="-122"/>
            </a:endParaRPr>
          </a:p>
        </p:txBody>
      </p:sp>
      <p:sp>
        <p:nvSpPr>
          <p:cNvPr id="30724" name="AutoShape 4"/>
          <p:cNvSpPr/>
          <p:nvPr/>
        </p:nvSpPr>
        <p:spPr>
          <a:xfrm>
            <a:off x="990600" y="1524000"/>
            <a:ext cx="304800" cy="3352800"/>
          </a:xfrm>
          <a:prstGeom prst="leftBrace">
            <a:avLst>
              <a:gd name="adj1" fmla="val 91666"/>
              <a:gd name="adj2" fmla="val 50000"/>
            </a:avLst>
          </a:prstGeom>
          <a:noFill/>
          <a:ln w="38100" cap="flat" cmpd="sng">
            <a:solidFill>
              <a:srgbClr val="003300"/>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30725" name="Text Box 5"/>
          <p:cNvSpPr txBox="1"/>
          <p:nvPr/>
        </p:nvSpPr>
        <p:spPr>
          <a:xfrm>
            <a:off x="1295400" y="2514600"/>
            <a:ext cx="2133600" cy="1247775"/>
          </a:xfrm>
          <a:prstGeom prst="rect">
            <a:avLst/>
          </a:prstGeom>
          <a:noFill/>
          <a:ln w="57150" cap="flat" cmpd="thinThick">
            <a:solidFill>
              <a:srgbClr val="2C26A0"/>
            </a:solidFill>
            <a:prstDash val="solid"/>
            <a:miter/>
            <a:headEnd type="none" w="med" len="med"/>
            <a:tailEnd type="none" w="med" len="med"/>
          </a:ln>
        </p:spPr>
        <p:txBody>
          <a:bodyPr>
            <a:spAutoFit/>
          </a:bodyPr>
          <a:p>
            <a:pPr>
              <a:spcBef>
                <a:spcPct val="50000"/>
              </a:spcBef>
            </a:pPr>
            <a:r>
              <a:rPr lang="zh-CN" altLang="en-US" sz="3600" b="1" dirty="0">
                <a:solidFill>
                  <a:srgbClr val="003300"/>
                </a:solidFill>
                <a:latin typeface="Arial" panose="020B0604020202020204" pitchFamily="34" charset="0"/>
                <a:ea typeface="华文中宋" panose="02010600040101010101" charset="-122"/>
              </a:rPr>
              <a:t>决定感应电流方向</a:t>
            </a:r>
            <a:endParaRPr lang="zh-CN" altLang="en-US" sz="3600" b="1" dirty="0">
              <a:solidFill>
                <a:srgbClr val="003300"/>
              </a:solidFill>
              <a:latin typeface="Arial" panose="020B0604020202020204" pitchFamily="34" charset="0"/>
              <a:ea typeface="华文中宋" panose="02010600040101010101" charset="-122"/>
            </a:endParaRPr>
          </a:p>
        </p:txBody>
      </p:sp>
      <p:sp>
        <p:nvSpPr>
          <p:cNvPr id="30726" name="AutoShape 6"/>
          <p:cNvSpPr/>
          <p:nvPr/>
        </p:nvSpPr>
        <p:spPr>
          <a:xfrm>
            <a:off x="3581400" y="685800"/>
            <a:ext cx="177800" cy="1524000"/>
          </a:xfrm>
          <a:prstGeom prst="leftBrace">
            <a:avLst>
              <a:gd name="adj1" fmla="val 71428"/>
              <a:gd name="adj2" fmla="val 50000"/>
            </a:avLst>
          </a:prstGeom>
          <a:noFill/>
          <a:ln w="38100" cap="flat" cmpd="sng">
            <a:solidFill>
              <a:srgbClr val="003300"/>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30727" name="Text Box 7"/>
          <p:cNvSpPr txBox="1"/>
          <p:nvPr/>
        </p:nvSpPr>
        <p:spPr>
          <a:xfrm>
            <a:off x="3657600" y="1676400"/>
            <a:ext cx="5486400" cy="579438"/>
          </a:xfrm>
          <a:prstGeom prst="rect">
            <a:avLst/>
          </a:prstGeom>
          <a:noFill/>
          <a:ln w="9525">
            <a:noFill/>
          </a:ln>
        </p:spPr>
        <p:txBody>
          <a:bodyPr>
            <a:spAutoFit/>
          </a:bodyPr>
          <a:p>
            <a:pPr>
              <a:spcBef>
                <a:spcPct val="50000"/>
              </a:spcBef>
            </a:pPr>
            <a:r>
              <a:rPr lang="zh-CN" altLang="en-US" sz="3200" b="1" dirty="0">
                <a:solidFill>
                  <a:srgbClr val="0000FF"/>
                </a:solidFill>
                <a:latin typeface="黑体" panose="02010609060101010101" pitchFamily="49" charset="-122"/>
                <a:ea typeface="黑体" panose="02010609060101010101" pitchFamily="49" charset="-122"/>
              </a:rPr>
              <a:t>在磁场中 </a:t>
            </a:r>
            <a:r>
              <a:rPr lang="zh-CN" altLang="en-US" sz="3200" b="1" dirty="0">
                <a:solidFill>
                  <a:schemeClr val="tx2"/>
                </a:solidFill>
                <a:latin typeface="黑体" panose="02010609060101010101" pitchFamily="49" charset="-122"/>
                <a:ea typeface="黑体" panose="02010609060101010101" pitchFamily="49" charset="-122"/>
              </a:rPr>
              <a:t>做切割磁感线运动</a:t>
            </a:r>
            <a:endParaRPr lang="zh-CN" altLang="en-US" sz="3200" b="1" dirty="0">
              <a:solidFill>
                <a:schemeClr val="tx2"/>
              </a:solidFill>
              <a:latin typeface="黑体" panose="02010609060101010101" pitchFamily="49" charset="-122"/>
              <a:ea typeface="黑体" panose="02010609060101010101" pitchFamily="49" charset="-122"/>
            </a:endParaRPr>
          </a:p>
        </p:txBody>
      </p:sp>
      <p:sp>
        <p:nvSpPr>
          <p:cNvPr id="30728" name="Text Box 8"/>
          <p:cNvSpPr txBox="1"/>
          <p:nvPr/>
        </p:nvSpPr>
        <p:spPr>
          <a:xfrm>
            <a:off x="3733800" y="533400"/>
            <a:ext cx="4267200" cy="579438"/>
          </a:xfrm>
          <a:prstGeom prst="rect">
            <a:avLst/>
          </a:prstGeom>
          <a:noFill/>
          <a:ln w="9525">
            <a:noFill/>
          </a:ln>
        </p:spPr>
        <p:txBody>
          <a:bodyPr>
            <a:spAutoFit/>
          </a:bodyPr>
          <a:p>
            <a:pPr>
              <a:spcBef>
                <a:spcPct val="50000"/>
              </a:spcBef>
            </a:pPr>
            <a:r>
              <a:rPr lang="zh-CN" altLang="en-US" sz="3200" b="1" dirty="0">
                <a:solidFill>
                  <a:srgbClr val="0000FF"/>
                </a:solidFill>
                <a:latin typeface="黑体" panose="02010609060101010101" pitchFamily="49" charset="-122"/>
                <a:ea typeface="黑体" panose="02010609060101010101" pitchFamily="49" charset="-122"/>
              </a:rPr>
              <a:t>闭合回路 </a:t>
            </a:r>
            <a:r>
              <a:rPr lang="zh-CN" altLang="en-US" sz="3200" b="1" dirty="0">
                <a:solidFill>
                  <a:schemeClr val="tx2"/>
                </a:solidFill>
                <a:latin typeface="黑体" panose="02010609060101010101" pitchFamily="49" charset="-122"/>
                <a:ea typeface="黑体" panose="02010609060101010101" pitchFamily="49" charset="-122"/>
              </a:rPr>
              <a:t>部分导体</a:t>
            </a:r>
            <a:endParaRPr lang="zh-CN" altLang="en-US" sz="3200" b="1" dirty="0">
              <a:solidFill>
                <a:schemeClr val="tx2"/>
              </a:solidFill>
              <a:latin typeface="黑体" panose="02010609060101010101" pitchFamily="49" charset="-122"/>
              <a:ea typeface="黑体" panose="02010609060101010101" pitchFamily="49" charset="-122"/>
            </a:endParaRPr>
          </a:p>
        </p:txBody>
      </p:sp>
      <p:sp>
        <p:nvSpPr>
          <p:cNvPr id="30729" name="Text Box 9"/>
          <p:cNvSpPr txBox="1"/>
          <p:nvPr/>
        </p:nvSpPr>
        <p:spPr>
          <a:xfrm>
            <a:off x="1371600" y="838200"/>
            <a:ext cx="2133600" cy="1247775"/>
          </a:xfrm>
          <a:prstGeom prst="rect">
            <a:avLst/>
          </a:prstGeom>
          <a:noFill/>
          <a:ln w="57150" cap="flat" cmpd="thinThick">
            <a:solidFill>
              <a:srgbClr val="2C26A0"/>
            </a:solidFill>
            <a:prstDash val="solid"/>
            <a:miter/>
            <a:headEnd type="none" w="med" len="med"/>
            <a:tailEnd type="none" w="med" len="med"/>
          </a:ln>
        </p:spPr>
        <p:txBody>
          <a:bodyPr>
            <a:spAutoFit/>
          </a:bodyPr>
          <a:p>
            <a:pPr>
              <a:spcBef>
                <a:spcPct val="50000"/>
              </a:spcBef>
            </a:pPr>
            <a:r>
              <a:rPr lang="zh-CN" altLang="en-US" sz="3600" b="1" dirty="0">
                <a:solidFill>
                  <a:srgbClr val="003300"/>
                </a:solidFill>
                <a:latin typeface="Arial" panose="020B0604020202020204" pitchFamily="34" charset="0"/>
                <a:ea typeface="华文中宋" panose="02010600040101010101" charset="-122"/>
              </a:rPr>
              <a:t>产生感应电流条件</a:t>
            </a:r>
            <a:endParaRPr lang="zh-CN" altLang="en-US" sz="3600" b="1" dirty="0">
              <a:solidFill>
                <a:srgbClr val="003300"/>
              </a:solidFill>
              <a:latin typeface="Arial" panose="020B0604020202020204" pitchFamily="34" charset="0"/>
              <a:ea typeface="华文中宋" panose="02010600040101010101" charset="-122"/>
            </a:endParaRPr>
          </a:p>
        </p:txBody>
      </p:sp>
      <p:sp>
        <p:nvSpPr>
          <p:cNvPr id="30730" name="AutoShape 10"/>
          <p:cNvSpPr/>
          <p:nvPr/>
        </p:nvSpPr>
        <p:spPr>
          <a:xfrm>
            <a:off x="3505200" y="2438400"/>
            <a:ext cx="76200" cy="1371600"/>
          </a:xfrm>
          <a:prstGeom prst="leftBrace">
            <a:avLst>
              <a:gd name="adj1" fmla="val 150000"/>
              <a:gd name="adj2" fmla="val 50000"/>
            </a:avLst>
          </a:prstGeom>
          <a:noFill/>
          <a:ln w="38100" cap="flat" cmpd="sng">
            <a:solidFill>
              <a:srgbClr val="003300"/>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30731" name="Text Box 11"/>
          <p:cNvSpPr txBox="1"/>
          <p:nvPr/>
        </p:nvSpPr>
        <p:spPr>
          <a:xfrm>
            <a:off x="3657600" y="2438400"/>
            <a:ext cx="2667000" cy="641350"/>
          </a:xfrm>
          <a:prstGeom prst="rect">
            <a:avLst/>
          </a:prstGeom>
          <a:noFill/>
          <a:ln w="9525">
            <a:noFill/>
          </a:ln>
        </p:spPr>
        <p:txBody>
          <a:bodyPr>
            <a:spAutoFit/>
          </a:bodyPr>
          <a:p>
            <a:pPr>
              <a:spcBef>
                <a:spcPct val="50000"/>
              </a:spcBef>
            </a:pPr>
            <a:r>
              <a:rPr lang="zh-CN" altLang="en-US" sz="3600" b="1" dirty="0">
                <a:solidFill>
                  <a:schemeClr val="tx2"/>
                </a:solidFill>
                <a:latin typeface="Arial" panose="020B0604020202020204" pitchFamily="34" charset="0"/>
                <a:ea typeface="黑体" panose="02010609060101010101" pitchFamily="49" charset="-122"/>
              </a:rPr>
              <a:t>磁场方向</a:t>
            </a:r>
            <a:endParaRPr lang="zh-CN" altLang="en-US" sz="3600" b="1" dirty="0">
              <a:solidFill>
                <a:schemeClr val="tx2"/>
              </a:solidFill>
              <a:latin typeface="Arial" panose="020B0604020202020204" pitchFamily="34" charset="0"/>
              <a:ea typeface="黑体" panose="02010609060101010101" pitchFamily="49" charset="-122"/>
            </a:endParaRPr>
          </a:p>
        </p:txBody>
      </p:sp>
      <p:sp>
        <p:nvSpPr>
          <p:cNvPr id="30732" name="Text Box 12"/>
          <p:cNvSpPr txBox="1"/>
          <p:nvPr/>
        </p:nvSpPr>
        <p:spPr>
          <a:xfrm>
            <a:off x="3657600" y="3200400"/>
            <a:ext cx="4953000" cy="579438"/>
          </a:xfrm>
          <a:prstGeom prst="rect">
            <a:avLst/>
          </a:prstGeom>
          <a:noFill/>
          <a:ln w="9525">
            <a:noFill/>
          </a:ln>
        </p:spPr>
        <p:txBody>
          <a:bodyPr>
            <a:spAutoFit/>
          </a:bodyPr>
          <a:p>
            <a:pPr>
              <a:spcBef>
                <a:spcPct val="50000"/>
              </a:spcBef>
            </a:pPr>
            <a:r>
              <a:rPr lang="zh-CN" altLang="en-US" sz="3200" b="1" dirty="0">
                <a:solidFill>
                  <a:schemeClr val="tx2"/>
                </a:solidFill>
                <a:latin typeface="黑体" panose="02010609060101010101" pitchFamily="49" charset="-122"/>
                <a:ea typeface="黑体" panose="02010609060101010101" pitchFamily="49" charset="-122"/>
              </a:rPr>
              <a:t>导体切割磁感线运动方向</a:t>
            </a:r>
            <a:endParaRPr lang="zh-CN" altLang="en-US" sz="3200" b="1" dirty="0">
              <a:solidFill>
                <a:schemeClr val="tx2"/>
              </a:solidFill>
              <a:latin typeface="黑体" panose="02010609060101010101" pitchFamily="49" charset="-122"/>
              <a:ea typeface="黑体" panose="02010609060101010101" pitchFamily="49" charset="-122"/>
            </a:endParaRPr>
          </a:p>
        </p:txBody>
      </p:sp>
      <p:sp>
        <p:nvSpPr>
          <p:cNvPr id="30733" name="Text Box 13"/>
          <p:cNvSpPr txBox="1"/>
          <p:nvPr/>
        </p:nvSpPr>
        <p:spPr>
          <a:xfrm>
            <a:off x="1371600" y="4267200"/>
            <a:ext cx="1676400" cy="1247775"/>
          </a:xfrm>
          <a:prstGeom prst="rect">
            <a:avLst/>
          </a:prstGeom>
          <a:noFill/>
          <a:ln w="57150" cap="flat" cmpd="thinThick">
            <a:solidFill>
              <a:srgbClr val="2C26A0"/>
            </a:solidFill>
            <a:prstDash val="solid"/>
            <a:miter/>
            <a:headEnd type="none" w="med" len="med"/>
            <a:tailEnd type="none" w="med" len="med"/>
          </a:ln>
        </p:spPr>
        <p:txBody>
          <a:bodyPr>
            <a:spAutoFit/>
          </a:bodyPr>
          <a:p>
            <a:pPr>
              <a:spcBef>
                <a:spcPct val="50000"/>
              </a:spcBef>
            </a:pPr>
            <a:r>
              <a:rPr lang="zh-CN" altLang="en-US" sz="3600" b="1" dirty="0">
                <a:solidFill>
                  <a:srgbClr val="003300"/>
                </a:solidFill>
                <a:latin typeface="Arial" panose="020B0604020202020204" pitchFamily="34" charset="0"/>
                <a:ea typeface="华文中宋" panose="02010600040101010101" charset="-122"/>
              </a:rPr>
              <a:t>应用：发电机</a:t>
            </a:r>
            <a:endParaRPr lang="zh-CN" altLang="en-US" sz="3600" b="1" dirty="0">
              <a:solidFill>
                <a:srgbClr val="003300"/>
              </a:solidFill>
              <a:latin typeface="Arial" panose="020B0604020202020204" pitchFamily="34" charset="0"/>
              <a:ea typeface="华文中宋" panose="02010600040101010101" charset="-122"/>
            </a:endParaRPr>
          </a:p>
        </p:txBody>
      </p:sp>
      <p:sp>
        <p:nvSpPr>
          <p:cNvPr id="30734" name="AutoShape 16"/>
          <p:cNvSpPr/>
          <p:nvPr/>
        </p:nvSpPr>
        <p:spPr>
          <a:xfrm>
            <a:off x="3276600" y="4191000"/>
            <a:ext cx="152400" cy="1295400"/>
          </a:xfrm>
          <a:prstGeom prst="leftBrace">
            <a:avLst>
              <a:gd name="adj1" fmla="val 70833"/>
              <a:gd name="adj2" fmla="val 50000"/>
            </a:avLst>
          </a:prstGeom>
          <a:noFill/>
          <a:ln w="38100" cap="flat" cmpd="sng">
            <a:solidFill>
              <a:srgbClr val="003300"/>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30735" name="Text Box 17"/>
          <p:cNvSpPr txBox="1"/>
          <p:nvPr/>
        </p:nvSpPr>
        <p:spPr>
          <a:xfrm>
            <a:off x="3429000" y="4038600"/>
            <a:ext cx="1600200" cy="579438"/>
          </a:xfrm>
          <a:prstGeom prst="rect">
            <a:avLst/>
          </a:prstGeom>
          <a:noFill/>
          <a:ln w="9525">
            <a:noFill/>
          </a:ln>
        </p:spPr>
        <p:txBody>
          <a:bodyPr>
            <a:spAutoFit/>
          </a:bodyPr>
          <a:p>
            <a:pPr>
              <a:spcBef>
                <a:spcPct val="50000"/>
              </a:spcBef>
            </a:pPr>
            <a:r>
              <a:rPr lang="zh-CN" altLang="en-US" sz="3200" b="1" dirty="0">
                <a:solidFill>
                  <a:schemeClr val="tx2"/>
                </a:solidFill>
                <a:latin typeface="黑体" panose="02010609060101010101" pitchFamily="49" charset="-122"/>
                <a:ea typeface="黑体" panose="02010609060101010101" pitchFamily="49" charset="-122"/>
              </a:rPr>
              <a:t>交流电：</a:t>
            </a:r>
            <a:endParaRPr lang="zh-CN" altLang="en-US" sz="3200" b="1" dirty="0">
              <a:solidFill>
                <a:schemeClr val="tx2"/>
              </a:solidFill>
              <a:latin typeface="黑体" panose="02010609060101010101" pitchFamily="49" charset="-122"/>
              <a:ea typeface="黑体" panose="02010609060101010101" pitchFamily="49" charset="-122"/>
            </a:endParaRPr>
          </a:p>
        </p:txBody>
      </p:sp>
      <p:sp>
        <p:nvSpPr>
          <p:cNvPr id="30736" name="Text Box 18"/>
          <p:cNvSpPr txBox="1"/>
          <p:nvPr/>
        </p:nvSpPr>
        <p:spPr>
          <a:xfrm>
            <a:off x="4876800" y="4038600"/>
            <a:ext cx="3733800" cy="1066800"/>
          </a:xfrm>
          <a:prstGeom prst="rect">
            <a:avLst/>
          </a:prstGeom>
          <a:noFill/>
          <a:ln w="9525">
            <a:noFill/>
          </a:ln>
        </p:spPr>
        <p:txBody>
          <a:bodyPr>
            <a:spAutoFit/>
          </a:bodyPr>
          <a:p>
            <a:pPr>
              <a:spcBef>
                <a:spcPct val="50000"/>
              </a:spcBef>
            </a:pPr>
            <a:r>
              <a:rPr lang="zh-CN" altLang="en-US" sz="3200" b="1" dirty="0">
                <a:solidFill>
                  <a:srgbClr val="0000FF"/>
                </a:solidFill>
                <a:latin typeface="黑体" panose="02010609060101010101" pitchFamily="49" charset="-122"/>
                <a:ea typeface="黑体" panose="02010609060101010101" pitchFamily="49" charset="-122"/>
              </a:rPr>
              <a:t>电流大小、方向随时间周期性变化</a:t>
            </a: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30737" name="Text Box 19"/>
          <p:cNvSpPr txBox="1"/>
          <p:nvPr/>
        </p:nvSpPr>
        <p:spPr>
          <a:xfrm>
            <a:off x="3352800" y="5181600"/>
            <a:ext cx="2133600" cy="579438"/>
          </a:xfrm>
          <a:prstGeom prst="rect">
            <a:avLst/>
          </a:prstGeom>
          <a:noFill/>
          <a:ln w="9525">
            <a:noFill/>
          </a:ln>
        </p:spPr>
        <p:txBody>
          <a:bodyPr>
            <a:spAutoFit/>
          </a:bodyPr>
          <a:p>
            <a:pPr>
              <a:spcBef>
                <a:spcPct val="50000"/>
              </a:spcBef>
            </a:pPr>
            <a:r>
              <a:rPr lang="zh-CN" altLang="en-US" sz="3200" b="1" dirty="0">
                <a:solidFill>
                  <a:schemeClr val="tx2"/>
                </a:solidFill>
                <a:latin typeface="黑体" panose="02010609060101010101" pitchFamily="49" charset="-122"/>
                <a:ea typeface="黑体" panose="02010609060101010101" pitchFamily="49" charset="-122"/>
              </a:rPr>
              <a:t>能量转化：</a:t>
            </a:r>
            <a:endParaRPr lang="zh-CN" altLang="en-US" sz="3200" b="1" dirty="0">
              <a:solidFill>
                <a:schemeClr val="tx2"/>
              </a:solidFill>
              <a:latin typeface="黑体" panose="02010609060101010101" pitchFamily="49" charset="-122"/>
              <a:ea typeface="黑体" panose="02010609060101010101" pitchFamily="49" charset="-122"/>
            </a:endParaRPr>
          </a:p>
        </p:txBody>
      </p:sp>
      <p:sp>
        <p:nvSpPr>
          <p:cNvPr id="30738" name="Text Box 20"/>
          <p:cNvSpPr txBox="1"/>
          <p:nvPr/>
        </p:nvSpPr>
        <p:spPr>
          <a:xfrm>
            <a:off x="5334000" y="5181600"/>
            <a:ext cx="3048000" cy="1066800"/>
          </a:xfrm>
          <a:prstGeom prst="rect">
            <a:avLst/>
          </a:prstGeom>
          <a:noFill/>
          <a:ln w="9525">
            <a:noFill/>
          </a:ln>
        </p:spPr>
        <p:txBody>
          <a:bodyPr>
            <a:spAutoFit/>
          </a:bodyPr>
          <a:p>
            <a:pPr>
              <a:spcBef>
                <a:spcPct val="50000"/>
              </a:spcBef>
            </a:pPr>
            <a:r>
              <a:rPr lang="zh-CN" altLang="en-US" sz="3200" b="1" dirty="0">
                <a:solidFill>
                  <a:srgbClr val="0000FF"/>
                </a:solidFill>
                <a:latin typeface="黑体" panose="02010609060101010101" pitchFamily="49" charset="-122"/>
                <a:ea typeface="黑体" panose="02010609060101010101" pitchFamily="49" charset="-122"/>
              </a:rPr>
              <a:t>机械能→电能和内能</a:t>
            </a:r>
            <a:endParaRPr lang="zh-CN" altLang="en-US" sz="32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ppt_x"/>
                                          </p:val>
                                        </p:tav>
                                        <p:tav tm="100000">
                                          <p:val>
                                            <p:strVal val="#ppt_x"/>
                                          </p:val>
                                        </p:tav>
                                      </p:tavLst>
                                    </p:anim>
                                    <p:anim calcmode="lin" valueType="num">
                                      <p:cBhvr additive="base">
                                        <p:cTn id="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0729"/>
                                        </p:tgtEl>
                                        <p:attrNameLst>
                                          <p:attrName>style.visibility</p:attrName>
                                        </p:attrNameLst>
                                      </p:cBhvr>
                                      <p:to>
                                        <p:strVal val="visible"/>
                                      </p:to>
                                    </p:set>
                                    <p:animEffect transition="in" filter="blinds(horizontal)">
                                      <p:cBhvr>
                                        <p:cTn id="13" dur="500"/>
                                        <p:tgtEl>
                                          <p:spTgt spid="30729"/>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30728"/>
                                        </p:tgtEl>
                                        <p:attrNameLst>
                                          <p:attrName>style.visibility</p:attrName>
                                        </p:attrNameLst>
                                      </p:cBhvr>
                                      <p:to>
                                        <p:strVal val="visible"/>
                                      </p:to>
                                    </p:set>
                                    <p:animEffect transition="in" filter="diamond(in)">
                                      <p:cBhvr>
                                        <p:cTn id="18" dur="2000"/>
                                        <p:tgtEl>
                                          <p:spTgt spid="30728"/>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30727"/>
                                        </p:tgtEl>
                                        <p:attrNameLst>
                                          <p:attrName>style.visibility</p:attrName>
                                        </p:attrNameLst>
                                      </p:cBhvr>
                                      <p:to>
                                        <p:strVal val="visible"/>
                                      </p:to>
                                    </p:set>
                                    <p:animEffect transition="in" filter="diamond(in)">
                                      <p:cBhvr>
                                        <p:cTn id="23" dur="2000"/>
                                        <p:tgtEl>
                                          <p:spTgt spid="3072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0725"/>
                                        </p:tgtEl>
                                        <p:attrNameLst>
                                          <p:attrName>style.visibility</p:attrName>
                                        </p:attrNameLst>
                                      </p:cBhvr>
                                      <p:to>
                                        <p:strVal val="visible"/>
                                      </p:to>
                                    </p:set>
                                    <p:animEffect transition="in" filter="blinds(horizontal)">
                                      <p:cBhvr>
                                        <p:cTn id="28" dur="500"/>
                                        <p:tgtEl>
                                          <p:spTgt spid="3072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30731"/>
                                        </p:tgtEl>
                                        <p:attrNameLst>
                                          <p:attrName>style.visibility</p:attrName>
                                        </p:attrNameLst>
                                      </p:cBhvr>
                                      <p:to>
                                        <p:strVal val="visible"/>
                                      </p:to>
                                    </p:set>
                                    <p:animEffect transition="in" filter="diamond(in)">
                                      <p:cBhvr>
                                        <p:cTn id="33" dur="2000"/>
                                        <p:tgtEl>
                                          <p:spTgt spid="30731"/>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30732"/>
                                        </p:tgtEl>
                                        <p:attrNameLst>
                                          <p:attrName>style.visibility</p:attrName>
                                        </p:attrNameLst>
                                      </p:cBhvr>
                                      <p:to>
                                        <p:strVal val="visible"/>
                                      </p:to>
                                    </p:set>
                                    <p:animEffect transition="in" filter="diamond(in)">
                                      <p:cBhvr>
                                        <p:cTn id="38" dur="2000"/>
                                        <p:tgtEl>
                                          <p:spTgt spid="3073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0733"/>
                                        </p:tgtEl>
                                        <p:attrNameLst>
                                          <p:attrName>style.visibility</p:attrName>
                                        </p:attrNameLst>
                                      </p:cBhvr>
                                      <p:to>
                                        <p:strVal val="visible"/>
                                      </p:to>
                                    </p:set>
                                    <p:animEffect transition="in" filter="blinds(horizontal)">
                                      <p:cBhvr>
                                        <p:cTn id="43" dur="500"/>
                                        <p:tgtEl>
                                          <p:spTgt spid="3073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0735"/>
                                        </p:tgtEl>
                                        <p:attrNameLst>
                                          <p:attrName>style.visibility</p:attrName>
                                        </p:attrNameLst>
                                      </p:cBhvr>
                                      <p:to>
                                        <p:strVal val="visible"/>
                                      </p:to>
                                    </p:set>
                                    <p:anim calcmode="lin" valueType="num">
                                      <p:cBhvr additive="base">
                                        <p:cTn id="48" dur="500" fill="hold"/>
                                        <p:tgtEl>
                                          <p:spTgt spid="30735"/>
                                        </p:tgtEl>
                                        <p:attrNameLst>
                                          <p:attrName>ppt_x</p:attrName>
                                        </p:attrNameLst>
                                      </p:cBhvr>
                                      <p:tavLst>
                                        <p:tav tm="0">
                                          <p:val>
                                            <p:strVal val="#ppt_x"/>
                                          </p:val>
                                        </p:tav>
                                        <p:tav tm="100000">
                                          <p:val>
                                            <p:strVal val="#ppt_x"/>
                                          </p:val>
                                        </p:tav>
                                      </p:tavLst>
                                    </p:anim>
                                    <p:anim calcmode="lin" valueType="num">
                                      <p:cBhvr additive="base">
                                        <p:cTn id="49" dur="500" fill="hold"/>
                                        <p:tgtEl>
                                          <p:spTgt spid="3073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30736"/>
                                        </p:tgtEl>
                                        <p:attrNameLst>
                                          <p:attrName>style.visibility</p:attrName>
                                        </p:attrNameLst>
                                      </p:cBhvr>
                                      <p:to>
                                        <p:strVal val="visible"/>
                                      </p:to>
                                    </p:set>
                                    <p:animEffect transition="in" filter="diamond(in)">
                                      <p:cBhvr>
                                        <p:cTn id="54" dur="2000"/>
                                        <p:tgtEl>
                                          <p:spTgt spid="30736"/>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30737"/>
                                        </p:tgtEl>
                                        <p:attrNameLst>
                                          <p:attrName>style.visibility</p:attrName>
                                        </p:attrNameLst>
                                      </p:cBhvr>
                                      <p:to>
                                        <p:strVal val="visible"/>
                                      </p:to>
                                    </p:set>
                                    <p:animEffect transition="in" filter="diamond(in)">
                                      <p:cBhvr>
                                        <p:cTn id="59" dur="2000"/>
                                        <p:tgtEl>
                                          <p:spTgt spid="30737"/>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30738"/>
                                        </p:tgtEl>
                                        <p:attrNameLst>
                                          <p:attrName>style.visibility</p:attrName>
                                        </p:attrNameLst>
                                      </p:cBhvr>
                                      <p:to>
                                        <p:strVal val="visible"/>
                                      </p:to>
                                    </p:set>
                                    <p:anim calcmode="lin" valueType="num">
                                      <p:cBhvr additive="base">
                                        <p:cTn id="64" dur="500" fill="hold"/>
                                        <p:tgtEl>
                                          <p:spTgt spid="30738"/>
                                        </p:tgtEl>
                                        <p:attrNameLst>
                                          <p:attrName>ppt_x</p:attrName>
                                        </p:attrNameLst>
                                      </p:cBhvr>
                                      <p:tavLst>
                                        <p:tav tm="0">
                                          <p:val>
                                            <p:strVal val="#ppt_x"/>
                                          </p:val>
                                        </p:tav>
                                        <p:tav tm="100000">
                                          <p:val>
                                            <p:strVal val="#ppt_x"/>
                                          </p:val>
                                        </p:tav>
                                      </p:tavLst>
                                    </p:anim>
                                    <p:anim calcmode="lin" valueType="num">
                                      <p:cBhvr additive="base">
                                        <p:cTn id="65" dur="500" fill="hold"/>
                                        <p:tgtEl>
                                          <p:spTgt spid="307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9" grpId="0" animBg="1"/>
      <p:bldP spid="30728" grpId="0"/>
      <p:bldP spid="30727" grpId="0"/>
      <p:bldP spid="30725" grpId="0" animBg="1"/>
      <p:bldP spid="30731" grpId="0"/>
      <p:bldP spid="30732" grpId="0"/>
      <p:bldP spid="30733" grpId="0" animBg="1"/>
      <p:bldP spid="30736" grpId="0"/>
      <p:bldP spid="30737" grpId="0"/>
      <p:bldP spid="30735" grpId="0"/>
      <p:bldP spid="307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8" name="Group 18"/>
          <p:cNvGrpSpPr/>
          <p:nvPr/>
        </p:nvGrpSpPr>
        <p:grpSpPr>
          <a:xfrm>
            <a:off x="1300163" y="1104900"/>
            <a:ext cx="6429375" cy="4505325"/>
            <a:chOff x="864" y="912"/>
            <a:chExt cx="4050" cy="2838"/>
          </a:xfrm>
        </p:grpSpPr>
        <p:pic>
          <p:nvPicPr>
            <p:cNvPr id="9225" name="Picture 8"/>
            <p:cNvPicPr>
              <a:picLocks noChangeAspect="1"/>
            </p:cNvPicPr>
            <p:nvPr/>
          </p:nvPicPr>
          <p:blipFill>
            <a:blip r:embed="rId1"/>
            <a:stretch>
              <a:fillRect/>
            </a:stretch>
          </p:blipFill>
          <p:spPr>
            <a:xfrm>
              <a:off x="1986" y="1807"/>
              <a:ext cx="2928" cy="1943"/>
            </a:xfrm>
            <a:prstGeom prst="rect">
              <a:avLst/>
            </a:prstGeom>
            <a:noFill/>
            <a:ln w="9525">
              <a:noFill/>
            </a:ln>
          </p:spPr>
        </p:pic>
        <p:pic>
          <p:nvPicPr>
            <p:cNvPr id="9226" name="Picture 7"/>
            <p:cNvPicPr>
              <a:picLocks noChangeAspect="1"/>
            </p:cNvPicPr>
            <p:nvPr/>
          </p:nvPicPr>
          <p:blipFill>
            <a:blip r:embed="rId2"/>
            <a:stretch>
              <a:fillRect/>
            </a:stretch>
          </p:blipFill>
          <p:spPr>
            <a:xfrm>
              <a:off x="864" y="912"/>
              <a:ext cx="1635" cy="1490"/>
            </a:xfrm>
            <a:prstGeom prst="rect">
              <a:avLst/>
            </a:prstGeom>
            <a:noFill/>
            <a:ln w="9525">
              <a:noFill/>
            </a:ln>
          </p:spPr>
        </p:pic>
      </p:grpSp>
      <p:sp>
        <p:nvSpPr>
          <p:cNvPr id="90123" name="Text Box 11"/>
          <p:cNvSpPr txBox="1">
            <a:spLocks noChangeArrowheads="1"/>
          </p:cNvSpPr>
          <p:nvPr/>
        </p:nvSpPr>
        <p:spPr bwMode="auto">
          <a:xfrm>
            <a:off x="0" y="0"/>
            <a:ext cx="9144000" cy="701675"/>
          </a:xfrm>
          <a:prstGeom prst="rect">
            <a:avLst/>
          </a:prstGeom>
          <a:solidFill>
            <a:srgbClr val="FFFF00"/>
          </a:solidFill>
          <a:ln w="9525">
            <a:noFill/>
            <a:miter lim="800000"/>
          </a:ln>
          <a:effectLst/>
        </p:spPr>
        <p:txBody>
          <a:bodyPr>
            <a:spAutoFit/>
          </a:bodyPr>
          <a:lstStyle/>
          <a:p>
            <a:pPr marR="0" algn="ctr" defTabSz="914400">
              <a:spcBef>
                <a:spcPct val="50000"/>
              </a:spcBef>
              <a:buClrTx/>
              <a:buSzTx/>
              <a:buFontTx/>
              <a:defRPr/>
            </a:pPr>
            <a:r>
              <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观察“磁生电”现象</a:t>
            </a:r>
            <a:endParaRPr kumimoji="0" lang="zh-CN" altLang="en-US" sz="4000" b="1" kern="1200" cap="none" spc="0" normalizeH="0" baseline="0" noProof="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cs typeface="+mn-cs"/>
            </a:endParaRPr>
          </a:p>
        </p:txBody>
      </p:sp>
      <p:sp>
        <p:nvSpPr>
          <p:cNvPr id="90125" name="Line 13"/>
          <p:cNvSpPr/>
          <p:nvPr/>
        </p:nvSpPr>
        <p:spPr>
          <a:xfrm flipV="1">
            <a:off x="6481763" y="2019300"/>
            <a:ext cx="228600" cy="1066800"/>
          </a:xfrm>
          <a:prstGeom prst="line">
            <a:avLst/>
          </a:prstGeom>
          <a:ln w="38100" cap="flat" cmpd="sng">
            <a:solidFill>
              <a:srgbClr val="FF0000"/>
            </a:solidFill>
            <a:prstDash val="solid"/>
            <a:miter/>
            <a:headEnd type="none" w="med" len="med"/>
            <a:tailEnd type="none" w="med" len="med"/>
          </a:ln>
        </p:spPr>
      </p:sp>
      <p:sp>
        <p:nvSpPr>
          <p:cNvPr id="90126" name="Text Box 14"/>
          <p:cNvSpPr txBox="1">
            <a:spLocks noChangeArrowheads="1"/>
          </p:cNvSpPr>
          <p:nvPr/>
        </p:nvSpPr>
        <p:spPr bwMode="auto">
          <a:xfrm>
            <a:off x="6172200" y="1404938"/>
            <a:ext cx="1219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磁体</a:t>
            </a:r>
            <a:endPar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90127" name="Line 15"/>
          <p:cNvSpPr/>
          <p:nvPr/>
        </p:nvSpPr>
        <p:spPr>
          <a:xfrm>
            <a:off x="5872163" y="4305300"/>
            <a:ext cx="762000" cy="914400"/>
          </a:xfrm>
          <a:prstGeom prst="line">
            <a:avLst/>
          </a:prstGeom>
          <a:ln w="38100" cap="flat" cmpd="sng">
            <a:solidFill>
              <a:srgbClr val="FF0000"/>
            </a:solidFill>
            <a:prstDash val="solid"/>
            <a:miter/>
            <a:headEnd type="none" w="med" len="med"/>
            <a:tailEnd type="none" w="med" len="med"/>
          </a:ln>
        </p:spPr>
      </p:sp>
      <p:sp>
        <p:nvSpPr>
          <p:cNvPr id="90128" name="Text Box 16"/>
          <p:cNvSpPr txBox="1">
            <a:spLocks noChangeArrowheads="1"/>
          </p:cNvSpPr>
          <p:nvPr/>
        </p:nvSpPr>
        <p:spPr bwMode="auto">
          <a:xfrm>
            <a:off x="6586538" y="4886325"/>
            <a:ext cx="1185863"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线圈</a:t>
            </a:r>
            <a:endParaRPr kumimoji="0" lang="zh-CN" altLang="en-US" sz="36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90129" name="Text Box 17"/>
          <p:cNvSpPr txBox="1">
            <a:spLocks noChangeArrowheads="1"/>
          </p:cNvSpPr>
          <p:nvPr/>
        </p:nvSpPr>
        <p:spPr bwMode="auto">
          <a:xfrm>
            <a:off x="2976563" y="5676900"/>
            <a:ext cx="3200400" cy="579438"/>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2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楷体_GB2312" pitchFamily="49" charset="-122"/>
                <a:cs typeface="+mn-cs"/>
              </a:rPr>
              <a:t>微型电扇的结构</a:t>
            </a:r>
            <a:endParaRPr kumimoji="0" lang="zh-CN" altLang="en-US" sz="32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楷体_GB2312" pitchFamily="49"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0125"/>
                                        </p:tgtEl>
                                        <p:attrNameLst>
                                          <p:attrName>style.visibility</p:attrName>
                                        </p:attrNameLst>
                                      </p:cBhvr>
                                      <p:to>
                                        <p:strVal val="visible"/>
                                      </p:to>
                                    </p:set>
                                    <p:animEffect transition="in" filter="wipe(down)">
                                      <p:cBhvr>
                                        <p:cTn id="7" dur="500"/>
                                        <p:tgtEl>
                                          <p:spTgt spid="90125"/>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0126"/>
                                        </p:tgtEl>
                                        <p:attrNameLst>
                                          <p:attrName>style.visibility</p:attrName>
                                        </p:attrNameLst>
                                      </p:cBhvr>
                                      <p:to>
                                        <p:strVal val="visible"/>
                                      </p:to>
                                    </p:set>
                                    <p:anim calcmode="lin" valueType="num">
                                      <p:cBhvr>
                                        <p:cTn id="11" dur="500" fill="hold"/>
                                        <p:tgtEl>
                                          <p:spTgt spid="90126"/>
                                        </p:tgtEl>
                                        <p:attrNameLst>
                                          <p:attrName>ppt_w</p:attrName>
                                        </p:attrNameLst>
                                      </p:cBhvr>
                                      <p:tavLst>
                                        <p:tav tm="0">
                                          <p:val>
                                            <p:fltVal val="0.000000"/>
                                          </p:val>
                                        </p:tav>
                                        <p:tav tm="100000">
                                          <p:val>
                                            <p:strVal val="#ppt_w"/>
                                          </p:val>
                                        </p:tav>
                                      </p:tavLst>
                                    </p:anim>
                                    <p:anim calcmode="lin" valueType="num">
                                      <p:cBhvr>
                                        <p:cTn id="12" dur="500" fill="hold"/>
                                        <p:tgtEl>
                                          <p:spTgt spid="90126"/>
                                        </p:tgtEl>
                                        <p:attrNameLst>
                                          <p:attrName>ppt_h</p:attrName>
                                        </p:attrNameLst>
                                      </p:cBhvr>
                                      <p:tavLst>
                                        <p:tav tm="0">
                                          <p:val>
                                            <p:fltVal val="0.00000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0127"/>
                                        </p:tgtEl>
                                        <p:attrNameLst>
                                          <p:attrName>style.visibility</p:attrName>
                                        </p:attrNameLst>
                                      </p:cBhvr>
                                      <p:to>
                                        <p:strVal val="visible"/>
                                      </p:to>
                                    </p:set>
                                    <p:animEffect transition="in" filter="wipe(up)">
                                      <p:cBhvr>
                                        <p:cTn id="17" dur="500"/>
                                        <p:tgtEl>
                                          <p:spTgt spid="90127"/>
                                        </p:tgtEl>
                                      </p:cBhvr>
                                    </p:animEffect>
                                  </p:childTnLst>
                                </p:cTn>
                              </p:par>
                            </p:childTnLst>
                          </p:cTn>
                        </p:par>
                        <p:par>
                          <p:cTn id="18" fill="hold">
                            <p:stCondLst>
                              <p:cond delay="500"/>
                            </p:stCondLst>
                            <p:childTnLst>
                              <p:par>
                                <p:cTn id="19" presetID="23" presetClass="entr" presetSubtype="16" fill="hold" grpId="0" nodeType="afterEffect">
                                  <p:stCondLst>
                                    <p:cond delay="0"/>
                                  </p:stCondLst>
                                  <p:childTnLst>
                                    <p:set>
                                      <p:cBhvr>
                                        <p:cTn id="20" dur="1" fill="hold">
                                          <p:stCondLst>
                                            <p:cond delay="0"/>
                                          </p:stCondLst>
                                        </p:cTn>
                                        <p:tgtEl>
                                          <p:spTgt spid="90128"/>
                                        </p:tgtEl>
                                        <p:attrNameLst>
                                          <p:attrName>style.visibility</p:attrName>
                                        </p:attrNameLst>
                                      </p:cBhvr>
                                      <p:to>
                                        <p:strVal val="visible"/>
                                      </p:to>
                                    </p:set>
                                    <p:anim calcmode="lin" valueType="num">
                                      <p:cBhvr>
                                        <p:cTn id="21" dur="500" fill="hold"/>
                                        <p:tgtEl>
                                          <p:spTgt spid="90128"/>
                                        </p:tgtEl>
                                        <p:attrNameLst>
                                          <p:attrName>ppt_w</p:attrName>
                                        </p:attrNameLst>
                                      </p:cBhvr>
                                      <p:tavLst>
                                        <p:tav tm="0">
                                          <p:val>
                                            <p:fltVal val="0.000000"/>
                                          </p:val>
                                        </p:tav>
                                        <p:tav tm="100000">
                                          <p:val>
                                            <p:strVal val="#ppt_w"/>
                                          </p:val>
                                        </p:tav>
                                      </p:tavLst>
                                    </p:anim>
                                    <p:anim calcmode="lin" valueType="num">
                                      <p:cBhvr>
                                        <p:cTn id="22" dur="500" fill="hold"/>
                                        <p:tgtEl>
                                          <p:spTgt spid="9012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6" grpId="0"/>
      <p:bldP spid="901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 Box 3"/>
          <p:cNvSpPr/>
          <p:nvPr/>
        </p:nvSpPr>
        <p:spPr>
          <a:xfrm>
            <a:off x="1095375" y="1687512"/>
            <a:ext cx="184150" cy="304800"/>
          </a:xfrm>
          <a:prstGeom prst="rect">
            <a:avLst/>
          </a:prstGeom>
          <a:noFill/>
          <a:ln>
            <a:noFill/>
            <a:miter lim="800000"/>
          </a:ln>
        </p:spPr>
        <p:txBody>
          <a:bodyPr wrap="none"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zh-CN" sz="1400"/>
          </a:p>
        </p:txBody>
      </p:sp>
      <p:sp>
        <p:nvSpPr>
          <p:cNvPr id="14338" name="Text Box 4"/>
          <p:cNvSpPr/>
          <p:nvPr/>
        </p:nvSpPr>
        <p:spPr>
          <a:xfrm>
            <a:off x="882650" y="3818255"/>
            <a:ext cx="8032750" cy="1819275"/>
          </a:xfrm>
          <a:prstGeom prst="rect">
            <a:avLst/>
          </a:prstGeom>
          <a:noFill/>
          <a:ln>
            <a:noFill/>
            <a:round/>
          </a:ln>
        </p:spPr>
        <p:txBody>
          <a:bodyPr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eaLnBrk="1" hangingPunct="1">
              <a:lnSpc>
                <a:spcPct val="150000"/>
              </a:lnSpc>
            </a:pPr>
            <a:r>
              <a:rPr lang="en-US" altLang="zh-CN" sz="4000" b="1">
                <a:latin typeface="宋体" panose="02010600030101010101" pitchFamily="2" charset="-122"/>
              </a:rPr>
              <a:t>1.</a:t>
            </a:r>
            <a:r>
              <a:rPr lang="zh-CN" altLang="en-US" sz="4000" b="1">
                <a:latin typeface="宋体" panose="02010600030101010101" pitchFamily="2" charset="-122"/>
              </a:rPr>
              <a:t>如果用手指捏紧插头的两极</a:t>
            </a:r>
            <a:r>
              <a:rPr lang="en-US" altLang="zh-CN" sz="4000" b="1">
                <a:latin typeface="宋体" panose="02010600030101010101" pitchFamily="2" charset="-122"/>
              </a:rPr>
              <a:t>,</a:t>
            </a:r>
            <a:r>
              <a:rPr lang="zh-CN" altLang="en-US" sz="4000" b="1">
                <a:latin typeface="宋体" panose="02010600030101010101" pitchFamily="2" charset="-122"/>
              </a:rPr>
              <a:t>旋转电风扇的叶片</a:t>
            </a:r>
            <a:r>
              <a:rPr lang="en-US" altLang="zh-CN" sz="4000" b="1">
                <a:latin typeface="宋体" panose="02010600030101010101" pitchFamily="2" charset="-122"/>
              </a:rPr>
              <a:t>,</a:t>
            </a:r>
            <a:r>
              <a:rPr lang="zh-CN" altLang="en-US" sz="4000" b="1">
                <a:latin typeface="宋体" panose="02010600030101010101" pitchFamily="2" charset="-122"/>
              </a:rPr>
              <a:t>你有什么感觉</a:t>
            </a:r>
            <a:r>
              <a:rPr lang="en-US" altLang="zh-CN" sz="4000" b="1">
                <a:latin typeface="宋体" panose="02010600030101010101" pitchFamily="2" charset="-122"/>
              </a:rPr>
              <a:t>?</a:t>
            </a:r>
            <a:endParaRPr lang="en-US" altLang="zh-CN" sz="4000" b="1">
              <a:latin typeface="宋体" panose="02010600030101010101" pitchFamily="2" charset="-122"/>
            </a:endParaRPr>
          </a:p>
        </p:txBody>
      </p:sp>
      <p:pic>
        <p:nvPicPr>
          <p:cNvPr id="14339" name="16-视频-17：电动机与发电机.mpg">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4876800" y="304800"/>
            <a:ext cx="4038600" cy="2738438"/>
          </a:xfrm>
          <a:prstGeom prst="rect">
            <a:avLst/>
          </a:prstGeom>
          <a:noFill/>
          <a:ln>
            <a:noFill/>
            <a:miter lim="800000"/>
            <a:headEnd/>
            <a:tailEnd/>
          </a:ln>
        </p:spPr>
      </p:pic>
      <p:sp>
        <p:nvSpPr>
          <p:cNvPr id="14340" name="Rectangle 2"/>
          <p:cNvSpPr/>
          <p:nvPr>
            <p:ph type="title" idx="4294967295"/>
          </p:nvPr>
        </p:nvSpPr>
        <p:spPr>
          <a:xfrm>
            <a:off x="0" y="228600"/>
            <a:ext cx="4876800" cy="1531620"/>
          </a:xfrm>
          <a:prstGeom prst="rect">
            <a:avLst/>
          </a:prstGeom>
          <a:solidFill>
            <a:srgbClr val="FFFF99"/>
          </a:solid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mj-lt"/>
                <a:ea typeface="+mj-ea"/>
                <a:cs typeface="+mj-cs"/>
              </a:defRPr>
            </a:lvl1pPr>
            <a:lvl2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9pPr>
          </a:lstStyle>
          <a:p>
            <a:pPr lvl="0" algn="l" eaLnBrk="1" hangingPunct="1"/>
            <a:r>
              <a:rPr lang="zh-CN" altLang="en-US" sz="4800" b="1">
                <a:solidFill>
                  <a:srgbClr val="990000"/>
                </a:solidFill>
                <a:latin typeface="黑体" panose="02010609060101010101" pitchFamily="49" charset="-122"/>
                <a:ea typeface="黑体" panose="02010609060101010101" pitchFamily="49" charset="-122"/>
              </a:rPr>
              <a:t>活动</a:t>
            </a:r>
            <a:r>
              <a:rPr sz="4800" b="1">
                <a:solidFill>
                  <a:srgbClr val="990000"/>
                </a:solidFill>
                <a:latin typeface="黑体" panose="02010609060101010101" pitchFamily="49" charset="-122"/>
                <a:ea typeface="黑体" panose="02010609060101010101" pitchFamily="49" charset="-122"/>
              </a:rPr>
              <a:t>一</a:t>
            </a:r>
            <a:r>
              <a:rPr lang="zh-CN" altLang="en-US" sz="4800" b="1">
                <a:solidFill>
                  <a:srgbClr val="990000"/>
                </a:solidFill>
                <a:latin typeface="黑体" panose="02010609060101010101" pitchFamily="49" charset="-122"/>
                <a:ea typeface="黑体" panose="02010609060101010101" pitchFamily="49" charset="-122"/>
              </a:rPr>
              <a:t> ：体验</a:t>
            </a:r>
            <a:r>
              <a:rPr lang="zh-CN" altLang="en-US" sz="4800" b="1">
                <a:solidFill>
                  <a:srgbClr val="990000"/>
                </a:solidFill>
                <a:ea typeface="黑体" panose="02010609060101010101" pitchFamily="49" charset="-122"/>
              </a:rPr>
              <a:t>“</a:t>
            </a:r>
            <a:r>
              <a:rPr lang="zh-CN" altLang="en-US" sz="4800" b="1">
                <a:solidFill>
                  <a:srgbClr val="990000"/>
                </a:solidFill>
                <a:latin typeface="黑体" panose="02010609060101010101" pitchFamily="49" charset="-122"/>
                <a:ea typeface="黑体" panose="02010609060101010101" pitchFamily="49" charset="-122"/>
              </a:rPr>
              <a:t>磁生电</a:t>
            </a:r>
            <a:r>
              <a:rPr lang="zh-CN" altLang="en-US" sz="4800" b="1">
                <a:solidFill>
                  <a:srgbClr val="990000"/>
                </a:solidFill>
                <a:ea typeface="黑体" panose="02010609060101010101" pitchFamily="49" charset="-122"/>
              </a:rPr>
              <a:t>”</a:t>
            </a:r>
            <a:r>
              <a:rPr lang="zh-CN" altLang="en-US" sz="4800" b="1">
                <a:solidFill>
                  <a:srgbClr val="990000"/>
                </a:solidFill>
                <a:latin typeface="黑体" panose="02010609060101010101" pitchFamily="49" charset="-122"/>
                <a:ea typeface="黑体" panose="02010609060101010101" pitchFamily="49" charset="-122"/>
              </a:rPr>
              <a:t>现象</a:t>
            </a:r>
            <a:endParaRPr lang="zh-CN" altLang="en-US" sz="4800" b="1">
              <a:solidFill>
                <a:srgbClr val="99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1433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evt" cmd="togglePause">
                                      <p:cBhvr additive="base">
                                        <p:cTn id="6" dur="1" fill="hold"/>
                                        <p:tgtEl>
                                          <p:spTgt spid="14339"/>
                                        </p:tgtEl>
                                      </p:cBhvr>
                                    </p:cmd>
                                  </p:childTnLst>
                                </p:cTn>
                              </p:par>
                            </p:childTnLst>
                          </p:cTn>
                        </p:par>
                      </p:childTnLst>
                    </p:cTn>
                  </p:par>
                </p:childTnLst>
              </p:cTn>
              <p:nextCondLst>
                <p:cond evt="onClick" delay="0">
                  <p:tgtEl>
                    <p:spTgt spid="14339"/>
                  </p:tgtEl>
                </p:cond>
              </p:nextCondLst>
            </p:seq>
            <p:video>
              <p:cMediaNode>
                <p:cTn id="7"/>
                <p:tgtEl>
                  <p:spTgt spid="14339"/>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5"/>
          <p:cNvPicPr/>
          <p:nvPr/>
        </p:nvPicPr>
        <p:blipFill>
          <a:blip r:embed="rId1">
            <a:lum contrast="42000"/>
          </a:blip>
          <a:stretch>
            <a:fillRect/>
          </a:stretch>
        </p:blipFill>
        <p:spPr>
          <a:xfrm>
            <a:off x="5515610" y="368300"/>
            <a:ext cx="3124200" cy="2860675"/>
          </a:xfrm>
          <a:prstGeom prst="rect">
            <a:avLst/>
          </a:prstGeom>
          <a:noFill/>
          <a:ln>
            <a:noFill/>
            <a:miter lim="800000"/>
            <a:headEnd/>
            <a:tailEnd/>
          </a:ln>
        </p:spPr>
      </p:pic>
      <p:sp>
        <p:nvSpPr>
          <p:cNvPr id="15362" name="Text Box 10"/>
          <p:cNvSpPr/>
          <p:nvPr/>
        </p:nvSpPr>
        <p:spPr>
          <a:xfrm>
            <a:off x="152400" y="3429000"/>
            <a:ext cx="8991600" cy="1200150"/>
          </a:xfrm>
          <a:prstGeom prst="rect">
            <a:avLst/>
          </a:prstGeom>
          <a:noFill/>
          <a:ln>
            <a:noFill/>
            <a:round/>
          </a:ln>
        </p:spPr>
        <p:txBody>
          <a:bodyPr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eaLnBrk="1" hangingPunct="1">
              <a:spcBef>
                <a:spcPct val="50000"/>
              </a:spcBef>
            </a:pPr>
            <a:r>
              <a:rPr lang="en-US" altLang="zh-CN" sz="3600" b="1">
                <a:latin typeface="宋体" panose="02010600030101010101" pitchFamily="2" charset="-122"/>
              </a:rPr>
              <a:t>2.</a:t>
            </a:r>
            <a:r>
              <a:rPr lang="zh-CN" altLang="en-US" sz="3600" b="1">
                <a:latin typeface="宋体" panose="02010600030101010101" pitchFamily="2" charset="-122"/>
              </a:rPr>
              <a:t>在微型电扇的插头处接一个发光二极管，用手旋转叶片，发现二极管</a:t>
            </a:r>
            <a:r>
              <a:rPr lang="en-US" altLang="zh-CN" sz="3600" b="1">
                <a:latin typeface="宋体" panose="02010600030101010101" pitchFamily="2" charset="-122"/>
              </a:rPr>
              <a:t>_______</a:t>
            </a:r>
            <a:r>
              <a:rPr lang="zh-CN" altLang="en-US" sz="3600" b="1">
                <a:latin typeface="宋体" panose="02010600030101010101" pitchFamily="2" charset="-122"/>
              </a:rPr>
              <a:t>。</a:t>
            </a:r>
            <a:endParaRPr lang="zh-CN" altLang="en-US" sz="3600" b="1">
              <a:latin typeface="宋体" panose="02010600030101010101" pitchFamily="2" charset="-122"/>
            </a:endParaRPr>
          </a:p>
        </p:txBody>
      </p:sp>
      <p:sp>
        <p:nvSpPr>
          <p:cNvPr id="15363" name="Text Box 11"/>
          <p:cNvSpPr/>
          <p:nvPr/>
        </p:nvSpPr>
        <p:spPr>
          <a:xfrm>
            <a:off x="228600" y="4953000"/>
            <a:ext cx="9144000" cy="1200150"/>
          </a:xfrm>
          <a:prstGeom prst="rect">
            <a:avLst/>
          </a:prstGeom>
          <a:noFill/>
          <a:ln>
            <a:noFill/>
            <a:round/>
          </a:ln>
        </p:spPr>
        <p:txBody>
          <a:bodyPr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eaLnBrk="1" hangingPunct="1">
              <a:spcBef>
                <a:spcPct val="50000"/>
              </a:spcBef>
            </a:pPr>
            <a:r>
              <a:rPr lang="en-US" altLang="zh-CN" sz="3600" b="1">
                <a:latin typeface="宋体" panose="02010600030101010101" pitchFamily="2" charset="-122"/>
              </a:rPr>
              <a:t>3.</a:t>
            </a:r>
            <a:r>
              <a:rPr lang="zh-CN" altLang="en-US" sz="3600" b="1">
                <a:latin typeface="宋体" panose="02010600030101010101" pitchFamily="2" charset="-122"/>
              </a:rPr>
              <a:t>上述实验现象说明</a:t>
            </a:r>
            <a:r>
              <a:rPr lang="en-US" altLang="zh-CN" sz="3600" b="1">
                <a:latin typeface="宋体" panose="02010600030101010101" pitchFamily="2" charset="-122"/>
              </a:rPr>
              <a:t>______________________</a:t>
            </a:r>
            <a:r>
              <a:rPr lang="zh-CN" altLang="en-US" sz="3600" b="1">
                <a:latin typeface="宋体" panose="02010600030101010101" pitchFamily="2" charset="-122"/>
              </a:rPr>
              <a:t>。</a:t>
            </a:r>
            <a:endParaRPr lang="zh-CN" altLang="en-US" sz="3600" b="1">
              <a:latin typeface="宋体" panose="02010600030101010101" pitchFamily="2" charset="-122"/>
            </a:endParaRPr>
          </a:p>
        </p:txBody>
      </p:sp>
      <p:sp>
        <p:nvSpPr>
          <p:cNvPr id="15364" name="Text Box 12"/>
          <p:cNvSpPr/>
          <p:nvPr/>
        </p:nvSpPr>
        <p:spPr>
          <a:xfrm>
            <a:off x="6248400" y="4038600"/>
            <a:ext cx="914400" cy="5191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800" b="1">
                <a:solidFill>
                  <a:srgbClr val="FF0000"/>
                </a:solidFill>
              </a:rPr>
              <a:t>发光</a:t>
            </a:r>
            <a:endParaRPr lang="zh-CN" altLang="en-US" sz="2800" b="1">
              <a:solidFill>
                <a:srgbClr val="FF0000"/>
              </a:solidFill>
            </a:endParaRPr>
          </a:p>
        </p:txBody>
      </p:sp>
      <p:sp>
        <p:nvSpPr>
          <p:cNvPr id="15365" name="Text Box 13"/>
          <p:cNvSpPr/>
          <p:nvPr/>
        </p:nvSpPr>
        <p:spPr>
          <a:xfrm>
            <a:off x="685800" y="5562600"/>
            <a:ext cx="4038600" cy="5191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800" b="1">
                <a:solidFill>
                  <a:srgbClr val="FF0000"/>
                </a:solidFill>
              </a:rPr>
              <a:t>利用磁场可以产生电流</a:t>
            </a:r>
            <a:endParaRPr lang="zh-CN" altLang="en-US" sz="2800" b="1">
              <a:solidFill>
                <a:srgbClr val="FF0000"/>
              </a:solidFill>
            </a:endParaRPr>
          </a:p>
        </p:txBody>
      </p:sp>
      <p:sp>
        <p:nvSpPr>
          <p:cNvPr id="15367" name="Rectangle 2"/>
          <p:cNvSpPr/>
          <p:nvPr>
            <p:ph type="title" idx="4294967295"/>
          </p:nvPr>
        </p:nvSpPr>
        <p:spPr>
          <a:xfrm>
            <a:off x="381000" y="368300"/>
            <a:ext cx="4876800" cy="1394460"/>
          </a:xfrm>
          <a:prstGeom prst="rect">
            <a:avLst/>
          </a:prstGeom>
          <a:solidFill>
            <a:srgbClr val="FFFF99"/>
          </a:solid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mj-lt"/>
                <a:ea typeface="+mj-ea"/>
                <a:cs typeface="+mj-cs"/>
              </a:defRPr>
            </a:lvl1pPr>
            <a:lvl2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9pPr>
          </a:lstStyle>
          <a:p>
            <a:pPr lvl="0" algn="l" eaLnBrk="1" hangingPunct="1"/>
            <a:r>
              <a:rPr lang="zh-CN" altLang="en-US" sz="4800" b="1">
                <a:solidFill>
                  <a:srgbClr val="990000"/>
                </a:solidFill>
                <a:latin typeface="黑体" panose="02010609060101010101" pitchFamily="49" charset="-122"/>
                <a:ea typeface="黑体" panose="02010609060101010101" pitchFamily="49" charset="-122"/>
              </a:rPr>
              <a:t>活动</a:t>
            </a:r>
            <a:r>
              <a:rPr sz="4800" b="1">
                <a:solidFill>
                  <a:srgbClr val="990000"/>
                </a:solidFill>
                <a:latin typeface="黑体" panose="02010609060101010101" pitchFamily="49" charset="-122"/>
                <a:ea typeface="黑体" panose="02010609060101010101" pitchFamily="49" charset="-122"/>
              </a:rPr>
              <a:t>一：</a:t>
            </a:r>
            <a:r>
              <a:rPr lang="zh-CN" altLang="en-US" sz="4800" b="1">
                <a:solidFill>
                  <a:srgbClr val="990000"/>
                </a:solidFill>
                <a:latin typeface="黑体" panose="02010609060101010101" pitchFamily="49" charset="-122"/>
                <a:ea typeface="黑体" panose="02010609060101010101" pitchFamily="49" charset="-122"/>
              </a:rPr>
              <a:t>观察</a:t>
            </a:r>
            <a:r>
              <a:rPr lang="zh-CN" altLang="en-US" sz="4800" b="1">
                <a:solidFill>
                  <a:srgbClr val="990000"/>
                </a:solidFill>
                <a:ea typeface="黑体" panose="02010609060101010101" pitchFamily="49" charset="-122"/>
              </a:rPr>
              <a:t>“</a:t>
            </a:r>
            <a:r>
              <a:rPr lang="zh-CN" altLang="en-US" sz="4800" b="1">
                <a:solidFill>
                  <a:srgbClr val="990000"/>
                </a:solidFill>
                <a:latin typeface="黑体" panose="02010609060101010101" pitchFamily="49" charset="-122"/>
                <a:ea typeface="黑体" panose="02010609060101010101" pitchFamily="49" charset="-122"/>
              </a:rPr>
              <a:t>磁生电</a:t>
            </a:r>
            <a:r>
              <a:rPr lang="zh-CN" altLang="en-US" sz="4800" b="1">
                <a:solidFill>
                  <a:srgbClr val="990000"/>
                </a:solidFill>
                <a:ea typeface="黑体" panose="02010609060101010101" pitchFamily="49" charset="-122"/>
              </a:rPr>
              <a:t>”</a:t>
            </a:r>
            <a:r>
              <a:rPr lang="zh-CN" altLang="en-US" sz="4800" b="1">
                <a:solidFill>
                  <a:srgbClr val="990000"/>
                </a:solidFill>
                <a:latin typeface="黑体" panose="02010609060101010101" pitchFamily="49" charset="-122"/>
                <a:ea typeface="黑体" panose="02010609060101010101" pitchFamily="49" charset="-122"/>
              </a:rPr>
              <a:t>现象</a:t>
            </a:r>
            <a:endParaRPr lang="zh-CN" altLang="en-US" sz="4800" b="1">
              <a:solidFill>
                <a:srgbClr val="99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0"/>
                                        <p:tgtEl>
                                          <p:spTgt spid="15362"/>
                                        </p:tgtEl>
                                      </p:cBhvr>
                                    </p:animEffect>
                                    <p:anim calcmode="lin" valueType="num">
                                      <p:cBhvr>
                                        <p:cTn id="8" dur="1000" fill="hold"/>
                                        <p:tgtEl>
                                          <p:spTgt spid="15362"/>
                                        </p:tgtEl>
                                        <p:attrNameLst>
                                          <p:attrName>ppt_x</p:attrName>
                                        </p:attrNameLst>
                                      </p:cBhvr>
                                      <p:tavLst>
                                        <p:tav tm="0">
                                          <p:val>
                                            <p:strVal val="#ppt_x"/>
                                          </p:val>
                                        </p:tav>
                                        <p:tav tm="100000">
                                          <p:val>
                                            <p:strVal val="#ppt_x"/>
                                          </p:val>
                                        </p:tav>
                                      </p:tavLst>
                                    </p:anim>
                                    <p:anim calcmode="lin" valueType="num">
                                      <p:cBhvr>
                                        <p:cTn id="9"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1" nodeType="clickEffect">
                                  <p:stCondLst>
                                    <p:cond delay="0"/>
                                  </p:stCondLst>
                                  <p:childTnLst>
                                    <p:set>
                                      <p:cBhvr additive="base">
                                        <p:cTn id="13" dur="1" fill="hold">
                                          <p:stCondLst>
                                            <p:cond delay="0"/>
                                          </p:stCondLst>
                                        </p:cTn>
                                        <p:tgtEl>
                                          <p:spTgt spid="15364"/>
                                        </p:tgtEl>
                                        <p:attrNameLst>
                                          <p:attrName>style.visibility</p:attrName>
                                        </p:attrNameLst>
                                      </p:cBhvr>
                                      <p:to>
                                        <p:strVal val="visible"/>
                                      </p:to>
                                    </p:set>
                                    <p:anim calcmode="lin" valueType="num">
                                      <p:cBhvr additive="base">
                                        <p:cTn id="14" dur="500" fill="hold"/>
                                        <p:tgtEl>
                                          <p:spTgt spid="15364"/>
                                        </p:tgtEl>
                                        <p:attrNameLst>
                                          <p:attrName>ppt_x</p:attrName>
                                        </p:attrNameLst>
                                      </p:cBhvr>
                                      <p:tavLst>
                                        <p:tav tm="0">
                                          <p:val>
                                            <p:strVal val="#ppt_x"/>
                                          </p:val>
                                        </p:tav>
                                        <p:tav tm="100000">
                                          <p:val>
                                            <p:strVal val="#ppt_x"/>
                                          </p:val>
                                        </p:tav>
                                      </p:tavLst>
                                    </p:anim>
                                    <p:anim calcmode="lin" valueType="num">
                                      <p:cBhvr additive="base">
                                        <p:cTn id="15"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additive="base">
                                        <p:cTn id="19" dur="1" fill="hold">
                                          <p:stCondLst>
                                            <p:cond delay="0"/>
                                          </p:stCondLst>
                                        </p:cTn>
                                        <p:tgtEl>
                                          <p:spTgt spid="15363"/>
                                        </p:tgtEl>
                                        <p:attrNameLst>
                                          <p:attrName>style.visibility</p:attrName>
                                        </p:attrNameLst>
                                      </p:cBhvr>
                                      <p:to>
                                        <p:strVal val="visible"/>
                                      </p:to>
                                    </p:set>
                                    <p:anim calcmode="lin" valueType="num">
                                      <p:cBhvr additive="base">
                                        <p:cTn id="20" dur="500" fill="hold"/>
                                        <p:tgtEl>
                                          <p:spTgt spid="15363"/>
                                        </p:tgtEl>
                                        <p:attrNameLst>
                                          <p:attrName>ppt_x</p:attrName>
                                        </p:attrNameLst>
                                      </p:cBhvr>
                                      <p:tavLst>
                                        <p:tav tm="0">
                                          <p:val>
                                            <p:strVal val="0-#ppt_w/2"/>
                                          </p:val>
                                        </p:tav>
                                        <p:tav tm="100000">
                                          <p:val>
                                            <p:strVal val="#ppt_x"/>
                                          </p:val>
                                        </p:tav>
                                      </p:tavLst>
                                    </p:anim>
                                    <p:anim calcmode="lin" valueType="num">
                                      <p:cBhvr additive="base">
                                        <p:cTn id="21" dur="5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2" nodeType="clickEffect">
                                  <p:stCondLst>
                                    <p:cond delay="0"/>
                                  </p:stCondLst>
                                  <p:childTnLst>
                                    <p:set>
                                      <p:cBhvr additive="base">
                                        <p:cTn id="25" dur="1" fill="hold">
                                          <p:stCondLst>
                                            <p:cond delay="0"/>
                                          </p:stCondLst>
                                        </p:cTn>
                                        <p:tgtEl>
                                          <p:spTgt spid="15365"/>
                                        </p:tgtEl>
                                        <p:attrNameLst>
                                          <p:attrName>style.visibility</p:attrName>
                                        </p:attrNameLst>
                                      </p:cBhvr>
                                      <p:to>
                                        <p:strVal val="visible"/>
                                      </p:to>
                                    </p:set>
                                    <p:anim calcmode="lin" valueType="num">
                                      <p:cBhvr additive="base">
                                        <p:cTn id="26" dur="500" fill="hold"/>
                                        <p:tgtEl>
                                          <p:spTgt spid="15365"/>
                                        </p:tgtEl>
                                        <p:attrNameLst>
                                          <p:attrName>ppt_x</p:attrName>
                                        </p:attrNameLst>
                                      </p:cBhvr>
                                      <p:tavLst>
                                        <p:tav tm="0">
                                          <p:val>
                                            <p:strVal val="#ppt_x"/>
                                          </p:val>
                                        </p:tav>
                                        <p:tav tm="100000">
                                          <p:val>
                                            <p:strVal val="#ppt_x"/>
                                          </p:val>
                                        </p:tav>
                                      </p:tavLst>
                                    </p:anim>
                                    <p:anim calcmode="lin" valueType="num">
                                      <p:cBhvr additive="base">
                                        <p:cTn id="27"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1"/>
      <p:bldP spid="15365" grpId="2"/>
      <p:bldP spid="1536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3" name="Text Box 5"/>
          <p:cNvSpPr txBox="1">
            <a:spLocks noChangeArrowheads="1"/>
          </p:cNvSpPr>
          <p:nvPr/>
        </p:nvSpPr>
        <p:spPr bwMode="auto">
          <a:xfrm>
            <a:off x="1752600" y="1371600"/>
            <a:ext cx="6019800" cy="1814830"/>
          </a:xfrm>
          <a:prstGeom prst="rect">
            <a:avLst/>
          </a:prstGeom>
          <a:noFill/>
          <a:ln w="9525">
            <a:noFill/>
            <a:miter lim="800000"/>
          </a:ln>
          <a:effectLst/>
        </p:spPr>
        <p:txBody>
          <a:bodyPr>
            <a:spAutoFit/>
          </a:bodyPr>
          <a:lstStyle/>
          <a:p>
            <a:pPr marR="0" defTabSz="914400">
              <a:lnSpc>
                <a:spcPct val="140000"/>
              </a:lnSpc>
              <a:buClrTx/>
              <a:buSzTx/>
              <a:buFontTx/>
              <a:defRPr/>
            </a:pPr>
            <a:r>
              <a:rPr kumimoji="0" lang="zh-CN" altLang="en-US" sz="4000" kern="1200" cap="none" spc="0" normalizeH="0" baseline="0" noProof="0" dirty="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利用</a:t>
            </a:r>
            <a:r>
              <a:rPr kumimoji="0" lang="zh-CN" altLang="en-US" sz="4000"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磁场</a:t>
            </a:r>
            <a:r>
              <a:rPr kumimoji="0" lang="zh-CN" altLang="en-US" sz="4000" kern="1200" cap="none" spc="0" normalizeH="0" baseline="0" noProof="0" dirty="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产生</a:t>
            </a:r>
            <a:r>
              <a:rPr kumimoji="0" lang="zh-CN" altLang="en-US" sz="4000"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电流</a:t>
            </a:r>
            <a:r>
              <a:rPr kumimoji="0" lang="zh-CN" altLang="en-US" sz="4000" kern="1200" cap="none" spc="0" normalizeH="0" baseline="0" noProof="0" dirty="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的现象叫作</a:t>
            </a:r>
            <a:r>
              <a:rPr kumimoji="0" lang="zh-CN" altLang="en-US" sz="4000" b="1" i="1" u="sng"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电磁感应</a:t>
            </a:r>
            <a:r>
              <a:rPr kumimoji="0" lang="zh-CN" altLang="en-US" sz="4000" b="1" i="1" u="sng" kern="1200" cap="none" spc="0" normalizeH="0" baseline="0" noProof="0" dirty="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现</a:t>
            </a:r>
            <a:r>
              <a:rPr kumimoji="0" lang="zh-CN" altLang="en-US" sz="4000" b="1" u="sng" kern="1200" cap="none" spc="0" normalizeH="0" baseline="0" noProof="0" dirty="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象</a:t>
            </a:r>
            <a:r>
              <a:rPr kumimoji="0" lang="zh-CN" altLang="en-US" sz="4000" b="1" kern="1200" cap="none" spc="0" normalizeH="0" baseline="0" noProof="0" dirty="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a:t>
            </a:r>
            <a:endParaRPr kumimoji="0" lang="zh-CN" altLang="en-US" sz="4000" b="1" kern="1200" cap="none" spc="0" normalizeH="0" baseline="0" noProof="0" dirty="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109574" name="Text Box 6"/>
          <p:cNvSpPr txBox="1">
            <a:spLocks noChangeArrowheads="1"/>
          </p:cNvSpPr>
          <p:nvPr/>
        </p:nvSpPr>
        <p:spPr bwMode="auto">
          <a:xfrm>
            <a:off x="2209800" y="3581400"/>
            <a:ext cx="5029200" cy="1814830"/>
          </a:xfrm>
          <a:prstGeom prst="rect">
            <a:avLst/>
          </a:prstGeom>
          <a:noFill/>
          <a:ln w="9525">
            <a:noFill/>
            <a:miter lim="800000"/>
          </a:ln>
          <a:effectLst/>
        </p:spPr>
        <p:txBody>
          <a:bodyPr>
            <a:spAutoFit/>
          </a:bodyPr>
          <a:lstStyle/>
          <a:p>
            <a:pPr marR="0" defTabSz="914400">
              <a:lnSpc>
                <a:spcPct val="140000"/>
              </a:lnSpc>
              <a:buClrTx/>
              <a:buSzTx/>
              <a:buFontTx/>
              <a:defRPr/>
            </a:pPr>
            <a:r>
              <a:rPr kumimoji="0" lang="zh-CN" altLang="en-US" sz="40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电磁感应产生的电流叫作</a:t>
            </a:r>
            <a:r>
              <a:rPr kumimoji="0" lang="zh-CN" altLang="en-US" sz="4000" b="1" i="1" u="sng"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感应电流</a:t>
            </a:r>
            <a:r>
              <a:rPr kumimoji="0" lang="zh-CN" altLang="en-US" sz="40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a:t>
            </a:r>
            <a:endParaRPr kumimoji="0" lang="zh-CN" altLang="en-US" sz="40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9574"/>
                                        </p:tgtEl>
                                        <p:attrNameLst>
                                          <p:attrName>style.visibility</p:attrName>
                                        </p:attrNameLst>
                                      </p:cBhvr>
                                      <p:to>
                                        <p:strVal val="visible"/>
                                      </p:to>
                                    </p:set>
                                    <p:animEffect transition="in" filter="slide(fromTop)">
                                      <p:cBhvr>
                                        <p:cTn id="7" dur="500"/>
                                        <p:tgtEl>
                                          <p:spTgt spid="109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449320" y="1478915"/>
            <a:ext cx="5299075" cy="3412490"/>
          </a:xfrm>
          <a:prstGeom prst="rect">
            <a:avLst/>
          </a:prstGeom>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    1822</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年，英国物理学家法拉第开始进行</a:t>
            </a:r>
            <a:r>
              <a:rPr kumimoji="0" lang="en-US" altLang="zh-CN"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a:ea typeface="楷体_GB2312" pitchFamily="49" charset="-122"/>
                <a:cs typeface="+mn-cs"/>
              </a:rPr>
              <a:t>“</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磁生电</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a:ea typeface="楷体_GB2312" pitchFamily="49" charset="-122"/>
                <a:cs typeface="+mn-cs"/>
              </a:rPr>
              <a:t>”</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的探索</a:t>
            </a:r>
            <a:r>
              <a:rPr kumimoji="0" lang="zh-CN" altLang="en-US" sz="36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，经</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过</a:t>
            </a:r>
            <a:r>
              <a:rPr kumimoji="0" lang="en-US" altLang="zh-CN"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10</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年不懈的努力，终于在</a:t>
            </a:r>
            <a:r>
              <a:rPr kumimoji="0" lang="en-US" altLang="zh-CN"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1831</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年发现了电磁感应定律。</a:t>
            </a:r>
            <a:endPar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5" name="矩形 4"/>
          <p:cNvSpPr/>
          <p:nvPr/>
        </p:nvSpPr>
        <p:spPr>
          <a:xfrm>
            <a:off x="4353560" y="669290"/>
            <a:ext cx="4343400" cy="708025"/>
          </a:xfrm>
          <a:prstGeom prst="rect">
            <a:avLst/>
          </a:prstGeom>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4000" b="0" i="0" u="none" strike="noStrike" kern="1200" cap="none" spc="0" normalizeH="0" baseline="0" noProof="0" dirty="0">
                <a:ln>
                  <a:noFill/>
                </a:ln>
                <a:solidFill>
                  <a:srgbClr val="0000CC"/>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伟大的法拉第</a:t>
            </a:r>
            <a:endParaRPr kumimoji="0" lang="zh-CN" altLang="en-US" sz="4000" b="0" i="0" u="none" strike="noStrike" kern="1200" cap="none" spc="0" normalizeH="0" baseline="0" noProof="0" dirty="0">
              <a:ln>
                <a:noFill/>
              </a:ln>
              <a:solidFill>
                <a:srgbClr val="0000CC"/>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endParaRPr>
          </a:p>
        </p:txBody>
      </p:sp>
      <p:pic>
        <p:nvPicPr>
          <p:cNvPr id="2" name="图片 1"/>
          <p:cNvPicPr>
            <a:picLocks noChangeAspect="1"/>
          </p:cNvPicPr>
          <p:nvPr/>
        </p:nvPicPr>
        <p:blipFill>
          <a:blip r:embed="rId1"/>
          <a:stretch>
            <a:fillRect/>
          </a:stretch>
        </p:blipFill>
        <p:spPr>
          <a:xfrm>
            <a:off x="199390" y="202565"/>
            <a:ext cx="2964815" cy="3835400"/>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5"/>
          <p:cNvPicPr>
            <a:picLocks noChangeAspect="1"/>
          </p:cNvPicPr>
          <p:nvPr/>
        </p:nvPicPr>
        <p:blipFill>
          <a:blip r:embed="rId1"/>
          <a:stretch>
            <a:fillRect/>
          </a:stretch>
        </p:blipFill>
        <p:spPr>
          <a:xfrm>
            <a:off x="0" y="0"/>
            <a:ext cx="2819400" cy="2360613"/>
          </a:xfrm>
          <a:prstGeom prst="rect">
            <a:avLst/>
          </a:prstGeom>
          <a:noFill/>
          <a:ln w="9525">
            <a:noFill/>
          </a:ln>
        </p:spPr>
      </p:pic>
      <p:sp>
        <p:nvSpPr>
          <p:cNvPr id="112652" name="Text Box 12"/>
          <p:cNvSpPr txBox="1">
            <a:spLocks noChangeArrowheads="1"/>
          </p:cNvSpPr>
          <p:nvPr/>
        </p:nvSpPr>
        <p:spPr bwMode="auto">
          <a:xfrm>
            <a:off x="393700" y="4853305"/>
            <a:ext cx="6705600" cy="1701800"/>
          </a:xfrm>
          <a:prstGeom prst="rect">
            <a:avLst/>
          </a:prstGeom>
          <a:noFill/>
          <a:ln w="9525">
            <a:noFill/>
            <a:miter lim="800000"/>
          </a:ln>
          <a:effectLst/>
        </p:spPr>
        <p:txBody>
          <a:bodyPr>
            <a:spAutoFit/>
          </a:bodyPr>
          <a:lstStyle/>
          <a:p>
            <a:pPr marR="0" defTabSz="914400">
              <a:lnSpc>
                <a:spcPct val="110000"/>
              </a:lnSpc>
              <a:buClrTx/>
              <a:buSzTx/>
              <a:buFontTx/>
              <a:defRPr/>
            </a:pPr>
            <a:r>
              <a:rPr kumimoji="0" lang="zh-CN" altLang="en-US" sz="32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小量程电流表俗称灵敏电流计。借助小量程电流表可以检测出电路中从几十微安到几毫安的微弱电流。</a:t>
            </a:r>
            <a:endParaRPr kumimoji="0" lang="zh-CN" altLang="en-US" sz="32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pic>
        <p:nvPicPr>
          <p:cNvPr id="2" name="图片 1"/>
          <p:cNvPicPr>
            <a:picLocks noChangeAspect="1"/>
          </p:cNvPicPr>
          <p:nvPr/>
        </p:nvPicPr>
        <p:blipFill>
          <a:blip r:embed="rId2"/>
          <a:stretch>
            <a:fillRect/>
          </a:stretch>
        </p:blipFill>
        <p:spPr>
          <a:xfrm rot="10800000">
            <a:off x="1864995" y="1561465"/>
            <a:ext cx="2804795" cy="2924810"/>
          </a:xfrm>
          <a:prstGeom prst="rect">
            <a:avLst/>
          </a:prstGeom>
        </p:spPr>
      </p:pic>
      <p:pic>
        <p:nvPicPr>
          <p:cNvPr id="3" name="图片 2"/>
          <p:cNvPicPr>
            <a:picLocks noChangeAspect="1"/>
          </p:cNvPicPr>
          <p:nvPr/>
        </p:nvPicPr>
        <p:blipFill>
          <a:blip r:embed="rId3"/>
          <a:stretch>
            <a:fillRect/>
          </a:stretch>
        </p:blipFill>
        <p:spPr>
          <a:xfrm>
            <a:off x="5382260" y="1456690"/>
            <a:ext cx="2542540" cy="3029585"/>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 Box 2"/>
          <p:cNvSpPr txBox="1"/>
          <p:nvPr/>
        </p:nvSpPr>
        <p:spPr>
          <a:xfrm>
            <a:off x="299085" y="147320"/>
            <a:ext cx="7239000" cy="1863725"/>
          </a:xfrm>
          <a:prstGeom prst="rect">
            <a:avLst/>
          </a:prstGeom>
          <a:noFill/>
          <a:ln w="9525">
            <a:noFill/>
          </a:ln>
        </p:spPr>
        <p:txBody>
          <a:bodyPr>
            <a:spAutoFit/>
          </a:bodyPr>
          <a:p>
            <a:pPr>
              <a:lnSpc>
                <a:spcPct val="120000"/>
              </a:lnSpc>
              <a:spcBef>
                <a:spcPts val="0"/>
              </a:spcBef>
            </a:pPr>
            <a:r>
              <a:rPr lang="zh-CN" altLang="en-US" sz="4800" b="1" kern="0">
                <a:solidFill>
                  <a:srgbClr val="990000"/>
                </a:solidFill>
                <a:latin typeface="黑体" panose="02010609060101010101" pitchFamily="49" charset="-122"/>
                <a:ea typeface="黑体" panose="02010609060101010101" pitchFamily="49" charset="-122"/>
                <a:cs typeface="+mj-cs"/>
              </a:rPr>
              <a:t>活动二</a:t>
            </a:r>
            <a:r>
              <a:rPr lang="zh-CN" altLang="en-US" sz="4800" b="1" kern="0">
                <a:solidFill>
                  <a:srgbClr val="990000"/>
                </a:solidFill>
                <a:latin typeface="黑体" panose="02010609060101010101" pitchFamily="49" charset="-122"/>
                <a:ea typeface="黑体" panose="02010609060101010101" pitchFamily="49" charset="-122"/>
                <a:cs typeface="+mj-cs"/>
              </a:rPr>
              <a:t>：</a:t>
            </a:r>
            <a:endParaRPr lang="zh-CN" altLang="en-US" sz="4800" b="1" kern="0">
              <a:solidFill>
                <a:srgbClr val="990000"/>
              </a:solidFill>
              <a:latin typeface="黑体" panose="02010609060101010101" pitchFamily="49" charset="-122"/>
              <a:ea typeface="黑体" panose="02010609060101010101" pitchFamily="49" charset="-122"/>
              <a:cs typeface="+mj-cs"/>
            </a:endParaRPr>
          </a:p>
          <a:p>
            <a:pPr>
              <a:lnSpc>
                <a:spcPct val="120000"/>
              </a:lnSpc>
              <a:spcBef>
                <a:spcPts val="0"/>
              </a:spcBef>
            </a:pPr>
            <a:r>
              <a:rPr lang="zh-CN" altLang="en-US" sz="4800" b="1" kern="0">
                <a:solidFill>
                  <a:srgbClr val="990000"/>
                </a:solidFill>
                <a:latin typeface="黑体" panose="02010609060101010101" pitchFamily="49" charset="-122"/>
                <a:ea typeface="黑体" panose="02010609060101010101" pitchFamily="49" charset="-122"/>
                <a:cs typeface="+mj-cs"/>
              </a:rPr>
              <a:t>探究感应电流产生的条件</a:t>
            </a:r>
            <a:endParaRPr lang="zh-CN" altLang="en-US" sz="4800" b="1" kern="0">
              <a:solidFill>
                <a:srgbClr val="990000"/>
              </a:solidFill>
              <a:latin typeface="黑体" panose="02010609060101010101" pitchFamily="49" charset="-122"/>
              <a:ea typeface="黑体" panose="02010609060101010101" pitchFamily="49" charset="-122"/>
              <a:cs typeface="+mj-cs"/>
            </a:endParaRPr>
          </a:p>
        </p:txBody>
      </p:sp>
      <p:sp>
        <p:nvSpPr>
          <p:cNvPr id="18434" name="Text Box 8"/>
          <p:cNvSpPr/>
          <p:nvPr/>
        </p:nvSpPr>
        <p:spPr>
          <a:xfrm>
            <a:off x="180340" y="2057400"/>
            <a:ext cx="1615440" cy="768350"/>
          </a:xfrm>
          <a:prstGeom prst="rect">
            <a:avLst/>
          </a:prstGeom>
          <a:noFill/>
          <a:ln>
            <a:noFill/>
            <a:miter lim="800000"/>
          </a:ln>
        </p:spPr>
        <p:txBody>
          <a:bodyPr wrap="square"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4000" b="1">
                <a:solidFill>
                  <a:srgbClr val="FF0000"/>
                </a:solidFill>
              </a:rPr>
              <a:t>器材</a:t>
            </a:r>
            <a:r>
              <a:rPr lang="zh-CN" altLang="en-US" sz="4400" b="1">
                <a:solidFill>
                  <a:srgbClr val="FF0000"/>
                </a:solidFill>
              </a:rPr>
              <a:t>：</a:t>
            </a:r>
            <a:endParaRPr lang="zh-CN" altLang="en-US" sz="4400" b="1">
              <a:solidFill>
                <a:srgbClr val="FF0000"/>
              </a:solidFill>
            </a:endParaRPr>
          </a:p>
        </p:txBody>
      </p:sp>
      <p:sp>
        <p:nvSpPr>
          <p:cNvPr id="18439" name="TextBox 9"/>
          <p:cNvSpPr/>
          <p:nvPr/>
        </p:nvSpPr>
        <p:spPr>
          <a:xfrm>
            <a:off x="593090" y="3094990"/>
            <a:ext cx="3257550" cy="2861310"/>
          </a:xfrm>
          <a:prstGeom prst="rect">
            <a:avLst/>
          </a:prstGeom>
          <a:noFill/>
          <a:ln>
            <a:noFill/>
            <a:miter lim="800000"/>
          </a:ln>
        </p:spPr>
        <p:txBody>
          <a:bodyPr wrap="square" anchor="t" anchorCtr="0">
            <a:spAutoFit/>
          </a:bodyPr>
          <a:lstStyle>
            <a:lvl1pPr marL="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zh-CN" altLang="en-US" sz="3600" b="1"/>
              <a:t>蹄形磁体、</a:t>
            </a:r>
            <a:endParaRPr lang="zh-CN" altLang="en-US" sz="3600" b="1"/>
          </a:p>
          <a:p>
            <a:pPr marL="0" lvl="0" indent="0"/>
            <a:r>
              <a:rPr sz="3600" b="1">
                <a:solidFill>
                  <a:schemeClr val="tx2"/>
                </a:solidFill>
                <a:sym typeface="+mn-ea"/>
              </a:rPr>
              <a:t>线圈、</a:t>
            </a:r>
            <a:endParaRPr sz="3600" b="1">
              <a:solidFill>
                <a:schemeClr val="tx2"/>
              </a:solidFill>
              <a:sym typeface="+mn-ea"/>
            </a:endParaRPr>
          </a:p>
          <a:p>
            <a:pPr marL="0" lvl="0" indent="0"/>
            <a:r>
              <a:rPr sz="3600" b="1">
                <a:sym typeface="+mn-ea"/>
              </a:rPr>
              <a:t>开关和导线、</a:t>
            </a:r>
            <a:endParaRPr sz="3600" b="1">
              <a:sym typeface="+mn-ea"/>
            </a:endParaRPr>
          </a:p>
          <a:p>
            <a:pPr marL="0" lvl="0" indent="0"/>
            <a:r>
              <a:rPr sz="3600" b="1">
                <a:sym typeface="+mn-ea"/>
              </a:rPr>
              <a:t>小量程电流表</a:t>
            </a:r>
            <a:endParaRPr lang="zh-CN" altLang="en-US" sz="3600" b="1"/>
          </a:p>
          <a:p>
            <a:pPr marL="0" lvl="0" indent="0"/>
            <a:endParaRPr lang="zh-CN" altLang="en-US" sz="3600" b="1"/>
          </a:p>
        </p:txBody>
      </p:sp>
      <p:pic>
        <p:nvPicPr>
          <p:cNvPr id="4" name="图片 3" descr="4BB36CF70A588077C621792FC2D19485"/>
          <p:cNvPicPr>
            <a:picLocks noChangeAspect="1"/>
          </p:cNvPicPr>
          <p:nvPr/>
        </p:nvPicPr>
        <p:blipFill>
          <a:blip r:embed="rId1"/>
          <a:stretch>
            <a:fillRect/>
          </a:stretch>
        </p:blipFill>
        <p:spPr>
          <a:xfrm rot="16200000">
            <a:off x="4591685" y="1697990"/>
            <a:ext cx="3672840" cy="49149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additive="base">
                                        <p:cTn id="6" dur="1" fill="hold">
                                          <p:stCondLst>
                                            <p:cond delay="499"/>
                                          </p:stCondLst>
                                        </p:cTn>
                                        <p:tgtEl>
                                          <p:spTgt spid="184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2" nodeType="clickEffect">
                                  <p:stCondLst>
                                    <p:cond delay="0"/>
                                  </p:stCondLst>
                                  <p:childTnLst>
                                    <p:set>
                                      <p:cBhvr additive="base">
                                        <p:cTn id="10" dur="1" fill="hold">
                                          <p:stCondLst>
                                            <p:cond delay="0"/>
                                          </p:stCondLst>
                                        </p:cTn>
                                        <p:tgtEl>
                                          <p:spTgt spid="18439"/>
                                        </p:tgtEl>
                                        <p:attrNameLst>
                                          <p:attrName>style.visibility</p:attrName>
                                        </p:attrNameLst>
                                      </p:cBhvr>
                                      <p:to>
                                        <p:strVal val="visible"/>
                                      </p:to>
                                    </p:set>
                                    <p:anim calcmode="lin" valueType="num">
                                      <p:cBhvr additive="base">
                                        <p:cTn id="11" dur="500" fill="hold"/>
                                        <p:tgtEl>
                                          <p:spTgt spid="18439"/>
                                        </p:tgtEl>
                                        <p:attrNameLst>
                                          <p:attrName>ppt_x</p:attrName>
                                        </p:attrNameLst>
                                      </p:cBhvr>
                                      <p:tavLst>
                                        <p:tav tm="0">
                                          <p:val>
                                            <p:strVal val="#ppt_x"/>
                                          </p:val>
                                        </p:tav>
                                        <p:tav tm="100000">
                                          <p:val>
                                            <p:strVal val="#ppt_x"/>
                                          </p:val>
                                        </p:tav>
                                      </p:tavLst>
                                    </p:anim>
                                    <p:anim calcmode="lin" valueType="num">
                                      <p:cBhvr additive="base">
                                        <p:cTn id="12"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9" grpId="2"/>
    </p:bldLst>
  </p:timing>
</p:sld>
</file>

<file path=ppt/tags/tag1.xml><?xml version="1.0" encoding="utf-8"?>
<p:tagLst xmlns:p="http://schemas.openxmlformats.org/presentationml/2006/main">
  <p:tag name="KSO_WM_UNIT_TABLE_BEAUTIFY" val="smartTable{10e944c8-1a83-4364-b131-148216a922ec}"/>
</p:tagLst>
</file>

<file path=ppt/tags/tag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BTNRECT" val="6105*3333*460*460"/>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1334</Words>
  <Application>WPS 演示</Application>
  <PresentationFormat>全屏显示(4:3)</PresentationFormat>
  <Paragraphs>222</Paragraphs>
  <Slides>25</Slides>
  <Notes>0</Notes>
  <HiddenSlides>0</HiddenSlides>
  <MMClips>3</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25</vt:i4>
      </vt:variant>
    </vt:vector>
  </HeadingPairs>
  <TitlesOfParts>
    <vt:vector size="49" baseType="lpstr">
      <vt:lpstr>Arial</vt:lpstr>
      <vt:lpstr>宋体</vt:lpstr>
      <vt:lpstr>Wingdings</vt:lpstr>
      <vt:lpstr>Tahoma</vt:lpstr>
      <vt:lpstr>黑体</vt:lpstr>
      <vt:lpstr>楷体_GB2312</vt:lpstr>
      <vt:lpstr>新宋体</vt:lpstr>
      <vt:lpstr>Arial</vt:lpstr>
      <vt:lpstr>隶书</vt:lpstr>
      <vt:lpstr>微软雅黑</vt:lpstr>
      <vt:lpstr>Arial Unicode MS</vt:lpstr>
      <vt:lpstr>Times New Roman</vt:lpstr>
      <vt:lpstr>华文新魏</vt:lpstr>
      <vt:lpstr>Calibri</vt:lpstr>
      <vt:lpstr>Times New Roman</vt:lpstr>
      <vt:lpstr>方正姚体简体</vt:lpstr>
      <vt:lpstr>华文细黑</vt:lpstr>
      <vt:lpstr>Arial Black</vt:lpstr>
      <vt:lpstr>华文隶书</vt:lpstr>
      <vt:lpstr>华文彩云</vt:lpstr>
      <vt:lpstr>华文中宋</vt:lpstr>
      <vt:lpstr>华文宋体</vt:lpstr>
      <vt:lpstr>楷体</vt:lpstr>
      <vt:lpstr>默认设计模板</vt:lpstr>
      <vt:lpstr>16.4电磁感应 发电机</vt:lpstr>
      <vt:lpstr>PowerPoint 演示文稿</vt:lpstr>
      <vt:lpstr>PowerPoint 演示文稿</vt:lpstr>
      <vt:lpstr>活动1. 体验“磁生电”现象</vt:lpstr>
      <vt:lpstr>活动2.观察“磁生电”现象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平～凡</cp:lastModifiedBy>
  <cp:revision>92</cp:revision>
  <dcterms:created xsi:type="dcterms:W3CDTF">2021-02-27T06:36:00Z</dcterms:created>
  <dcterms:modified xsi:type="dcterms:W3CDTF">2021-02-28T14:35:43Z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2052-11.1.0.9740</vt:lpwstr>
  </property>
</Properties>
</file>