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70" r:id="rId5"/>
    <p:sldId id="260" r:id="rId6"/>
    <p:sldId id="263" r:id="rId7"/>
    <p:sldId id="265" r:id="rId8"/>
    <p:sldId id="267" r:id="rId9"/>
    <p:sldId id="268" r:id="rId10"/>
    <p:sldId id="278" r:id="rId11"/>
    <p:sldId id="262" r:id="rId12"/>
    <p:sldId id="280" r:id="rId13"/>
    <p:sldId id="281" r:id="rId14"/>
  </p:sldIdLst>
  <p:sldSz cx="9144000" cy="6858000" type="screen4x3"/>
  <p:notesSz cx="6858000" cy="9144000"/>
  <p:custDataLst>
    <p:tags r:id="rId1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gs" Target="tags/tag20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537210" y="4438650"/>
            <a:ext cx="5692140" cy="1652298"/>
          </a:xfrm>
        </p:spPr>
        <p:txBody>
          <a:bodyPr vert="horz" lIns="90000" tIns="46800" rIns="90000" bIns="46800" rtlCol="0" anchor="b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7200" b="1" i="0" u="none" strike="noStrike" kern="1200" cap="none" spc="150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编辑标题</a:t>
            </a:r>
            <a:endParaRPr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2.xml"/><Relationship Id="rId3" Type="http://schemas.openxmlformats.org/officeDocument/2006/relationships/tags" Target="../tags/tag5.xml"/><Relationship Id="rId2" Type="http://schemas.openxmlformats.org/officeDocument/2006/relationships/image" Target="file:///C:\Users\Administrator\AppData\Local\Temp\wps\INetCache\7f69129113d2b99af1caa2b5bff4780c" TargetMode="Externa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5.xml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17.xml"/><Relationship Id="rId2" Type="http://schemas.openxmlformats.org/officeDocument/2006/relationships/image" Target="../media/image5.png"/><Relationship Id="rId1" Type="http://schemas.openxmlformats.org/officeDocument/2006/relationships/tags" Target="../tags/tag16.xml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19.xml"/><Relationship Id="rId2" Type="http://schemas.openxmlformats.org/officeDocument/2006/relationships/image" Target="../media/image6.png"/><Relationship Id="rId1" Type="http://schemas.openxmlformats.org/officeDocument/2006/relationships/tags" Target="../tags/tag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1.xml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6.xml"/><Relationship Id="rId4" Type="http://schemas.openxmlformats.org/officeDocument/2006/relationships/tags" Target="../tags/tag13.xml"/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tags" Target="../tags/tag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" name="文本框 7"/>
          <p:cNvSpPr txBox="1"/>
          <p:nvPr/>
        </p:nvSpPr>
        <p:spPr>
          <a:xfrm>
            <a:off x="5004435" y="1772285"/>
            <a:ext cx="409194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8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理论阅读交流</a:t>
            </a:r>
            <a:endParaRPr lang="zh-CN" altLang="en-US" sz="48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940425" y="3429000"/>
            <a:ext cx="2497455" cy="92202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/>
              <a:t>新北区实验中学</a:t>
            </a:r>
            <a:r>
              <a:rPr lang="en-US" altLang="zh-CN"/>
              <a:t>     </a:t>
            </a:r>
            <a:r>
              <a:rPr lang="zh-CN" altLang="en-US"/>
              <a:t>张婷</a:t>
            </a:r>
            <a:endParaRPr lang="zh-CN" altLang="en-US"/>
          </a:p>
          <a:p>
            <a:endParaRPr lang="zh-CN" altLang="en-US"/>
          </a:p>
          <a:p>
            <a:r>
              <a:rPr lang="en-US" altLang="zh-CN"/>
              <a:t>                     2021.7.30</a:t>
            </a:r>
            <a:endParaRPr lang="en-US" altLang="zh-CN"/>
          </a:p>
        </p:txBody>
      </p:sp>
      <p:pic>
        <p:nvPicPr>
          <p:cNvPr id="2" name="图片 1"/>
          <p:cNvPicPr/>
          <p:nvPr/>
        </p:nvPicPr>
        <p:blipFill>
          <a:blip r:embed="rId1" r:link="rId2"/>
          <a:stretch>
            <a:fillRect/>
          </a:stretch>
        </p:blipFill>
        <p:spPr>
          <a:xfrm>
            <a:off x="539115" y="254000"/>
            <a:ext cx="4013200" cy="6350000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3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" name="文本框 17"/>
          <p:cNvSpPr txBox="1"/>
          <p:nvPr/>
        </p:nvSpPr>
        <p:spPr>
          <a:xfrm>
            <a:off x="539115" y="332105"/>
            <a:ext cx="5872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第二讲：什么是深度学习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</a:rPr>
              <a:t>--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  <a:latin typeface="黑体" panose="02010609060101010101" charset="-122"/>
                <a:ea typeface="黑体" panose="02010609060101010101" charset="-122"/>
              </a:rPr>
              <a:t>郭华</a:t>
            </a:r>
            <a:endParaRPr lang="zh-CN" altLang="en-US" sz="3200">
              <a:solidFill>
                <a:schemeClr val="accent1">
                  <a:lumMod val="75000"/>
                </a:schemeClr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cxnSp>
        <p:nvCxnSpPr>
          <p:cNvPr id="19" name="直接连接符 18"/>
          <p:cNvCxnSpPr/>
          <p:nvPr/>
        </p:nvCxnSpPr>
        <p:spPr>
          <a:xfrm flipV="1">
            <a:off x="167005" y="1052195"/>
            <a:ext cx="8724900" cy="88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文本框 2"/>
          <p:cNvSpPr txBox="1"/>
          <p:nvPr/>
        </p:nvSpPr>
        <p:spPr>
          <a:xfrm>
            <a:off x="340360" y="1512570"/>
            <a:ext cx="8713470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>
              <a:lnSpc>
                <a:spcPct val="150000"/>
              </a:lnSpc>
            </a:pPr>
            <a:r>
              <a:rPr lang="zh-CN" sz="3200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理论价值与实践意义</a:t>
            </a:r>
            <a:endParaRPr lang="zh-CN" sz="3200" b="1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</a:endParaRPr>
          </a:p>
          <a:p>
            <a:pPr algn="just">
              <a:lnSpc>
                <a:spcPct val="150000"/>
              </a:lnSpc>
            </a:pPr>
            <a:endParaRPr lang="zh-CN" sz="2800" b="1">
              <a:solidFill>
                <a:schemeClr val="tx1"/>
              </a:solidFill>
              <a:latin typeface="华文宋体" panose="02010600040101010101" charset="-122"/>
              <a:ea typeface="华文宋体" panose="02010600040101010101" charset="-122"/>
            </a:endParaRPr>
          </a:p>
        </p:txBody>
      </p:sp>
      <p:cxnSp>
        <p:nvCxnSpPr>
          <p:cNvPr id="2" name="肘形连接符 1"/>
          <p:cNvCxnSpPr/>
          <p:nvPr/>
        </p:nvCxnSpPr>
        <p:spPr>
          <a:xfrm>
            <a:off x="4105275" y="1992630"/>
            <a:ext cx="915035" cy="534670"/>
          </a:xfrm>
          <a:prstGeom prst="bentConnector3">
            <a:avLst>
              <a:gd name="adj1" fmla="val 50035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/>
        </p:nvSpPr>
        <p:spPr>
          <a:xfrm>
            <a:off x="5083175" y="2319020"/>
            <a:ext cx="37388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800"/>
              <a:t>为什么要推进深度学习</a:t>
            </a:r>
            <a:endParaRPr lang="zh-CN" altLang="en-US" sz="2800"/>
          </a:p>
        </p:txBody>
      </p:sp>
      <p:sp>
        <p:nvSpPr>
          <p:cNvPr id="5" name="文本框 4"/>
          <p:cNvSpPr txBox="1"/>
          <p:nvPr/>
        </p:nvSpPr>
        <p:spPr>
          <a:xfrm>
            <a:off x="276225" y="2680970"/>
            <a:ext cx="4017645" cy="2399665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 anchor="t">
            <a:spAutoFit/>
          </a:bodyPr>
          <a:p>
            <a:pPr algn="just">
              <a:lnSpc>
                <a:spcPct val="150000"/>
              </a:lnSpc>
            </a:pPr>
            <a:r>
              <a:rPr lang="zh-CN" sz="2000" b="1">
                <a:latin typeface="华文宋体" panose="02010600040101010101" charset="-122"/>
                <a:ea typeface="华文宋体" panose="02010600040101010101" charset="-122"/>
                <a:sym typeface="+mn-ea"/>
              </a:rPr>
              <a:t>（一）深刻认识教学的根本目的：立德树人</a:t>
            </a:r>
            <a:endParaRPr lang="zh-CN" sz="2000" b="1">
              <a:solidFill>
                <a:schemeClr val="tx1"/>
              </a:solidFill>
              <a:latin typeface="华文宋体" panose="02010600040101010101" charset="-122"/>
              <a:ea typeface="华文宋体" panose="02010600040101010101" charset="-122"/>
            </a:endParaRPr>
          </a:p>
          <a:p>
            <a:pPr algn="just">
              <a:lnSpc>
                <a:spcPct val="150000"/>
              </a:lnSpc>
            </a:pPr>
            <a:r>
              <a:rPr lang="zh-CN" sz="2000" b="1">
                <a:latin typeface="华文宋体" panose="02010600040101010101" charset="-122"/>
                <a:ea typeface="华文宋体" panose="02010600040101010101" charset="-122"/>
                <a:sym typeface="+mn-ea"/>
              </a:rPr>
              <a:t>（二）重新认识教学目标的价值</a:t>
            </a:r>
            <a:endParaRPr lang="zh-CN" sz="2000" b="1">
              <a:solidFill>
                <a:schemeClr val="tx1"/>
              </a:solidFill>
              <a:latin typeface="华文宋体" panose="02010600040101010101" charset="-122"/>
              <a:ea typeface="华文宋体" panose="02010600040101010101" charset="-122"/>
            </a:endParaRPr>
          </a:p>
          <a:p>
            <a:pPr algn="just">
              <a:lnSpc>
                <a:spcPct val="150000"/>
              </a:lnSpc>
            </a:pPr>
            <a:r>
              <a:rPr lang="zh-CN" sz="2000" b="1">
                <a:latin typeface="华文宋体" panose="02010600040101010101" charset="-122"/>
                <a:ea typeface="华文宋体" panose="02010600040101010101" charset="-122"/>
                <a:sym typeface="+mn-ea"/>
              </a:rPr>
              <a:t>（三）重新认知教学内容的意义</a:t>
            </a:r>
            <a:endParaRPr lang="zh-CN" sz="2000" b="1">
              <a:solidFill>
                <a:schemeClr val="tx1"/>
              </a:solidFill>
              <a:latin typeface="华文宋体" panose="02010600040101010101" charset="-122"/>
              <a:ea typeface="华文宋体" panose="02010600040101010101" charset="-122"/>
            </a:endParaRPr>
          </a:p>
          <a:p>
            <a:pPr algn="just">
              <a:lnSpc>
                <a:spcPct val="150000"/>
              </a:lnSpc>
            </a:pPr>
            <a:r>
              <a:rPr lang="zh-CN" sz="2000" b="1">
                <a:latin typeface="华文宋体" panose="02010600040101010101" charset="-122"/>
                <a:ea typeface="华文宋体" panose="02010600040101010101" charset="-122"/>
                <a:sym typeface="+mn-ea"/>
              </a:rPr>
              <a:t>（四）重新认识教师的价值</a:t>
            </a:r>
            <a:endParaRPr lang="zh-CN" altLang="en-US" sz="2000" b="1">
              <a:latin typeface="华文宋体" panose="02010600040101010101" charset="-122"/>
              <a:ea typeface="华文宋体" panose="02010600040101010101" charset="-122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755640" y="3142615"/>
            <a:ext cx="2394585" cy="19380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ü"/>
            </a:pPr>
            <a:r>
              <a:rPr lang="zh-CN" altLang="en-US" sz="2000" b="1"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</a:rPr>
              <a:t>深化课程改革</a:t>
            </a:r>
            <a:endParaRPr lang="zh-CN" altLang="en-US" sz="2000" b="1">
              <a:latin typeface="华文宋体" panose="02010600040101010101" charset="-122"/>
              <a:ea typeface="华文宋体" panose="02010600040101010101" charset="-122"/>
              <a:cs typeface="华文宋体" panose="02010600040101010101" charset="-122"/>
            </a:endParaRPr>
          </a:p>
          <a:p>
            <a:pPr indent="0">
              <a:buFont typeface="Wingdings" panose="05000000000000000000" charset="0"/>
              <a:buNone/>
            </a:pPr>
            <a:endParaRPr lang="zh-CN" altLang="en-US" sz="2000" b="1">
              <a:latin typeface="华文宋体" panose="02010600040101010101" charset="-122"/>
              <a:ea typeface="华文宋体" panose="02010600040101010101" charset="-122"/>
              <a:cs typeface="华文宋体" panose="02010600040101010101" charset="-122"/>
            </a:endParaRPr>
          </a:p>
          <a:p>
            <a:pPr marL="285750" indent="-285750">
              <a:buFont typeface="Wingdings" panose="05000000000000000000" charset="0"/>
              <a:buChar char="ü"/>
            </a:pPr>
            <a:r>
              <a:rPr lang="zh-CN" altLang="en-US" sz="2000" b="1"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</a:rPr>
              <a:t>发展核心素养</a:t>
            </a:r>
            <a:endParaRPr lang="zh-CN" altLang="en-US" sz="2000" b="1">
              <a:latin typeface="华文宋体" panose="02010600040101010101" charset="-122"/>
              <a:ea typeface="华文宋体" panose="02010600040101010101" charset="-122"/>
              <a:cs typeface="华文宋体" panose="02010600040101010101" charset="-122"/>
            </a:endParaRPr>
          </a:p>
          <a:p>
            <a:pPr indent="0">
              <a:buFont typeface="Wingdings" panose="05000000000000000000" charset="0"/>
              <a:buNone/>
            </a:pPr>
            <a:endParaRPr lang="zh-CN" altLang="en-US" sz="2000" b="1">
              <a:latin typeface="华文宋体" panose="02010600040101010101" charset="-122"/>
              <a:ea typeface="华文宋体" panose="02010600040101010101" charset="-122"/>
              <a:cs typeface="华文宋体" panose="02010600040101010101" charset="-122"/>
            </a:endParaRPr>
          </a:p>
          <a:p>
            <a:pPr marL="285750" indent="-285750">
              <a:buFont typeface="Wingdings" panose="05000000000000000000" charset="0"/>
              <a:buChar char="ü"/>
            </a:pPr>
            <a:r>
              <a:rPr lang="zh-CN" altLang="en-US" sz="2000" b="1"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</a:rPr>
              <a:t>落实立德树人</a:t>
            </a:r>
            <a:endParaRPr lang="zh-CN" altLang="en-US" sz="2000" b="1">
              <a:latin typeface="华文宋体" panose="02010600040101010101" charset="-122"/>
              <a:ea typeface="华文宋体" panose="02010600040101010101" charset="-122"/>
              <a:cs typeface="华文宋体" panose="02010600040101010101" charset="-122"/>
            </a:endParaRPr>
          </a:p>
          <a:p>
            <a:pPr marL="285750" indent="-285750">
              <a:buFont typeface="Wingdings" panose="05000000000000000000" charset="0"/>
              <a:buChar char="ü"/>
            </a:pPr>
            <a:endParaRPr lang="zh-CN" altLang="en-US" sz="2000" b="1">
              <a:latin typeface="华文宋体" panose="02010600040101010101" charset="-122"/>
              <a:ea typeface="华文宋体" panose="02010600040101010101" charset="-122"/>
              <a:cs typeface="华文宋体" panose="02010600040101010101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ldLvl="0" animBg="1"/>
      <p:bldP spid="13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219710" y="682625"/>
            <a:ext cx="8358505" cy="5274310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-68580" y="459105"/>
            <a:ext cx="6434455" cy="418084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6514465" y="2190115"/>
            <a:ext cx="2629535" cy="39693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评价语言：针对性语言引导学生运用思维工具，想成正确的科学思维方法</a:t>
            </a:r>
            <a:endParaRPr lang="zh-CN" altLang="en-US"/>
          </a:p>
          <a:p>
            <a:r>
              <a:rPr lang="zh-CN" altLang="en-US"/>
              <a:t>导向性评语推动学生深入思考，提升推理论证能力</a:t>
            </a:r>
            <a:endParaRPr lang="zh-CN" altLang="en-US"/>
          </a:p>
          <a:p>
            <a:r>
              <a:rPr lang="zh-CN" altLang="en-US"/>
              <a:t>多样性评语鼓励学生多向思维，养成思维拓展习惯</a:t>
            </a:r>
            <a:endParaRPr lang="zh-CN" altLang="en-US"/>
          </a:p>
          <a:p>
            <a:r>
              <a:rPr lang="zh-CN" altLang="en-US"/>
              <a:t>情感性评语激发学生继续学习的愿望和动力，成为学习的主体。</a:t>
            </a:r>
            <a:endParaRPr lang="zh-CN" altLang="en-US"/>
          </a:p>
          <a:p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" name="文本框 17"/>
          <p:cNvSpPr txBox="1"/>
          <p:nvPr/>
        </p:nvSpPr>
        <p:spPr>
          <a:xfrm>
            <a:off x="539115" y="332105"/>
            <a:ext cx="5872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第二讲：什么是深度学习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</a:rPr>
              <a:t>--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  <a:latin typeface="黑体" panose="02010609060101010101" charset="-122"/>
                <a:ea typeface="黑体" panose="02010609060101010101" charset="-122"/>
              </a:rPr>
              <a:t>郭华</a:t>
            </a:r>
            <a:endParaRPr lang="zh-CN" altLang="en-US" sz="3200">
              <a:solidFill>
                <a:schemeClr val="accent1">
                  <a:lumMod val="75000"/>
                </a:schemeClr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cxnSp>
        <p:nvCxnSpPr>
          <p:cNvPr id="19" name="直接连接符 18"/>
          <p:cNvCxnSpPr/>
          <p:nvPr/>
        </p:nvCxnSpPr>
        <p:spPr>
          <a:xfrm flipV="1">
            <a:off x="167005" y="1052195"/>
            <a:ext cx="8724900" cy="88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539115" y="1856740"/>
            <a:ext cx="7903845" cy="44615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/>
            <a:r>
              <a:rPr lang="zh-CN" altLang="en-US" sz="32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定义：</a:t>
            </a:r>
            <a:r>
              <a:rPr lang="zh-CN" altLang="en-US" sz="2800">
                <a:latin typeface="华文宋体" panose="02010600040101010101" charset="-122"/>
                <a:ea typeface="华文宋体" panose="02010600040101010101" charset="-122"/>
              </a:rPr>
              <a:t>在</a:t>
            </a:r>
            <a:r>
              <a:rPr lang="zh-CN" altLang="en-US" sz="2800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教师</a:t>
            </a:r>
            <a:r>
              <a:rPr lang="zh-CN" altLang="en-US" sz="2800">
                <a:latin typeface="华文宋体" panose="02010600040101010101" charset="-122"/>
                <a:ea typeface="华文宋体" panose="02010600040101010101" charset="-122"/>
              </a:rPr>
              <a:t>引领下，</a:t>
            </a:r>
            <a:r>
              <a:rPr lang="zh-CN" altLang="en-US" sz="2800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学生</a:t>
            </a:r>
            <a:r>
              <a:rPr lang="zh-CN" altLang="en-US" sz="2800">
                <a:latin typeface="华文宋体" panose="02010600040101010101" charset="-122"/>
                <a:ea typeface="华文宋体" panose="02010600040101010101" charset="-122"/>
              </a:rPr>
              <a:t>围绕着</a:t>
            </a:r>
            <a:r>
              <a:rPr lang="zh-CN" altLang="en-US" sz="2800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具有挑战性的学习主题</a:t>
            </a:r>
            <a:r>
              <a:rPr lang="zh-CN" altLang="en-US" sz="2800">
                <a:latin typeface="华文宋体" panose="02010600040101010101" charset="-122"/>
                <a:ea typeface="华文宋体" panose="02010600040101010101" charset="-122"/>
              </a:rPr>
              <a:t>，全身心积极参与、体验成功、获得发展的有意义的学习过程。</a:t>
            </a:r>
            <a:r>
              <a:rPr lang="zh-CN" altLang="en-US" sz="2800" b="1">
                <a:solidFill>
                  <a:srgbClr val="0070C0"/>
                </a:solidFill>
                <a:latin typeface="华文宋体" panose="02010600040101010101" charset="-122"/>
                <a:ea typeface="华文宋体" panose="02010600040101010101" charset="-122"/>
              </a:rPr>
              <a:t>（学习的性质）</a:t>
            </a:r>
            <a:endParaRPr lang="zh-CN" altLang="en-US" sz="2800">
              <a:latin typeface="华文宋体" panose="02010600040101010101" charset="-122"/>
              <a:ea typeface="华文宋体" panose="02010600040101010101" charset="-122"/>
            </a:endParaRPr>
          </a:p>
          <a:p>
            <a:pPr algn="just"/>
            <a:r>
              <a:rPr lang="en-US" altLang="zh-CN" sz="2800">
                <a:latin typeface="华文宋体" panose="02010600040101010101" charset="-122"/>
                <a:ea typeface="华文宋体" panose="02010600040101010101" charset="-122"/>
              </a:rPr>
              <a:t>        </a:t>
            </a:r>
            <a:r>
              <a:rPr lang="zh-CN" altLang="en-US" sz="2800">
                <a:latin typeface="华文宋体" panose="02010600040101010101" charset="-122"/>
                <a:ea typeface="华文宋体" panose="02010600040101010101" charset="-122"/>
              </a:rPr>
              <a:t>在这个过程中，学生掌握学科的核心知识，理解学习的过程，把握学科的本质及思想方法，形成积极地内在学习动机、高级地社会性情感、积极地态度、正确的价值观，成为既具独立性、批判性、创造性又有合作精神，基础扎实的优秀的学习者，成为未来社会历史实践的主人。</a:t>
            </a:r>
            <a:r>
              <a:rPr lang="zh-CN" altLang="en-US" sz="2800" b="1">
                <a:solidFill>
                  <a:srgbClr val="0070C0"/>
                </a:solidFill>
                <a:latin typeface="华文宋体" panose="02010600040101010101" charset="-122"/>
                <a:ea typeface="华文宋体" panose="02010600040101010101" charset="-122"/>
              </a:rPr>
              <a:t>（学习的目的与任务）</a:t>
            </a:r>
            <a:endParaRPr lang="zh-CN" altLang="en-US" sz="2800" b="1">
              <a:solidFill>
                <a:srgbClr val="0070C0"/>
              </a:solidFill>
              <a:latin typeface="华文宋体" panose="02010600040101010101" charset="-122"/>
              <a:ea typeface="华文宋体" panose="02010600040101010101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1283970" y="1280160"/>
            <a:ext cx="2785684" cy="706120"/>
            <a:chOff x="1814" y="1974"/>
            <a:chExt cx="4482" cy="1112"/>
          </a:xfrm>
        </p:grpSpPr>
        <p:sp>
          <p:nvSpPr>
            <p:cNvPr id="5" name="文本框 4"/>
            <p:cNvSpPr txBox="1"/>
            <p:nvPr/>
          </p:nvSpPr>
          <p:spPr>
            <a:xfrm>
              <a:off x="1814" y="1984"/>
              <a:ext cx="4482" cy="725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r>
                <a:rPr lang="zh-CN" sz="2400" b="1">
                  <a:solidFill>
                    <a:srgbClr val="0070C0"/>
                  </a:solidFill>
                  <a:latin typeface="华文宋体" panose="02010600040101010101" charset="-122"/>
                  <a:ea typeface="华文宋体" panose="02010600040101010101" charset="-122"/>
                  <a:sym typeface="+mn-ea"/>
                </a:rPr>
                <a:t>充分发挥主导作用</a:t>
              </a:r>
              <a:endParaRPr lang="zh-CN" altLang="en-US" sz="2400" b="1">
                <a:solidFill>
                  <a:srgbClr val="0070C0"/>
                </a:solidFill>
                <a:latin typeface="华文宋体" panose="02010600040101010101" charset="-122"/>
                <a:ea typeface="华文宋体" panose="02010600040101010101" charset="-122"/>
                <a:sym typeface="+mn-ea"/>
              </a:endParaRPr>
            </a:p>
          </p:txBody>
        </p:sp>
        <p:sp>
          <p:nvSpPr>
            <p:cNvPr id="6" name="下箭头标注 5"/>
            <p:cNvSpPr/>
            <p:nvPr/>
          </p:nvSpPr>
          <p:spPr>
            <a:xfrm>
              <a:off x="1814" y="1974"/>
              <a:ext cx="4258" cy="1112"/>
            </a:xfrm>
            <a:prstGeom prst="downArrowCallou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4069715" y="1270635"/>
            <a:ext cx="1404620" cy="715645"/>
            <a:chOff x="6624" y="1984"/>
            <a:chExt cx="2212" cy="1127"/>
          </a:xfrm>
        </p:grpSpPr>
        <p:sp>
          <p:nvSpPr>
            <p:cNvPr id="4" name="文本框 3"/>
            <p:cNvSpPr txBox="1"/>
            <p:nvPr/>
          </p:nvSpPr>
          <p:spPr>
            <a:xfrm>
              <a:off x="6624" y="1984"/>
              <a:ext cx="2212" cy="725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zh-CN" sz="2400" b="1">
                  <a:solidFill>
                    <a:srgbClr val="0070C0"/>
                  </a:solidFill>
                  <a:latin typeface="华文宋体" panose="02010600040101010101" charset="-122"/>
                  <a:ea typeface="华文宋体" panose="02010600040101010101" charset="-122"/>
                  <a:sym typeface="+mn-ea"/>
                </a:rPr>
                <a:t>触及心灵</a:t>
              </a:r>
              <a:endParaRPr lang="zh-CN" altLang="en-US" sz="2400" b="1">
                <a:solidFill>
                  <a:srgbClr val="0070C0"/>
                </a:solidFill>
                <a:latin typeface="华文宋体" panose="02010600040101010101" charset="-122"/>
                <a:ea typeface="华文宋体" panose="02010600040101010101" charset="-122"/>
                <a:sym typeface="+mn-ea"/>
              </a:endParaRPr>
            </a:p>
          </p:txBody>
        </p:sp>
        <p:sp>
          <p:nvSpPr>
            <p:cNvPr id="8" name="下箭头标注 7"/>
            <p:cNvSpPr/>
            <p:nvPr/>
          </p:nvSpPr>
          <p:spPr>
            <a:xfrm>
              <a:off x="6624" y="1984"/>
              <a:ext cx="2169" cy="1127"/>
            </a:xfrm>
            <a:prstGeom prst="downArrowCallout">
              <a:avLst>
                <a:gd name="adj1" fmla="val 14818"/>
                <a:gd name="adj2" fmla="val 18589"/>
                <a:gd name="adj3" fmla="val 18633"/>
                <a:gd name="adj4" fmla="val 64977"/>
              </a:avLst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" name="文本框 17"/>
          <p:cNvSpPr txBox="1"/>
          <p:nvPr/>
        </p:nvSpPr>
        <p:spPr>
          <a:xfrm>
            <a:off x="539115" y="332105"/>
            <a:ext cx="5872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第二讲：什么是深度学习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</a:rPr>
              <a:t>--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  <a:latin typeface="黑体" panose="02010609060101010101" charset="-122"/>
                <a:ea typeface="黑体" panose="02010609060101010101" charset="-122"/>
              </a:rPr>
              <a:t>郭华</a:t>
            </a:r>
            <a:endParaRPr lang="zh-CN" altLang="en-US" sz="3200">
              <a:solidFill>
                <a:schemeClr val="accent1">
                  <a:lumMod val="75000"/>
                </a:schemeClr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cxnSp>
        <p:nvCxnSpPr>
          <p:cNvPr id="19" name="直接连接符 18"/>
          <p:cNvCxnSpPr/>
          <p:nvPr/>
        </p:nvCxnSpPr>
        <p:spPr>
          <a:xfrm flipV="1">
            <a:off x="167005" y="1052195"/>
            <a:ext cx="8724900" cy="88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文本框 2"/>
          <p:cNvSpPr txBox="1"/>
          <p:nvPr/>
        </p:nvSpPr>
        <p:spPr>
          <a:xfrm>
            <a:off x="349250" y="1856740"/>
            <a:ext cx="8713470" cy="22453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/>
            <a:r>
              <a:rPr lang="zh-CN" sz="2800" b="1">
                <a:solidFill>
                  <a:schemeClr val="tx1"/>
                </a:solidFill>
                <a:latin typeface="华文宋体" panose="02010600040101010101" charset="-122"/>
                <a:ea typeface="华文宋体" panose="02010600040101010101" charset="-122"/>
              </a:rPr>
              <a:t>什么样的教学才能实现学生的深度学习？</a:t>
            </a:r>
            <a:endParaRPr lang="zh-CN" sz="2800" b="1">
              <a:solidFill>
                <a:schemeClr val="tx1"/>
              </a:solidFill>
              <a:latin typeface="华文宋体" panose="02010600040101010101" charset="-122"/>
              <a:ea typeface="华文宋体" panose="02010600040101010101" charset="-122"/>
            </a:endParaRPr>
          </a:p>
          <a:p>
            <a:pPr algn="just"/>
            <a:endParaRPr lang="zh-CN" sz="2800" b="1">
              <a:solidFill>
                <a:schemeClr val="tx1"/>
              </a:solidFill>
              <a:latin typeface="华文宋体" panose="02010600040101010101" charset="-122"/>
              <a:ea typeface="华文宋体" panose="02010600040101010101" charset="-122"/>
            </a:endParaRPr>
          </a:p>
          <a:p>
            <a:pPr algn="just"/>
            <a:r>
              <a:rPr lang="zh-CN" altLang="en-US" sz="2800" b="1">
                <a:solidFill>
                  <a:schemeClr val="tx1"/>
                </a:solidFill>
                <a:latin typeface="华文宋体" panose="02010600040101010101" charset="-122"/>
                <a:ea typeface="华文宋体" panose="02010600040101010101" charset="-122"/>
              </a:rPr>
              <a:t>教师应该做什么？怎么做？</a:t>
            </a:r>
            <a:endParaRPr lang="zh-CN" sz="2800" b="1">
              <a:solidFill>
                <a:schemeClr val="tx1"/>
              </a:solidFill>
              <a:latin typeface="华文宋体" panose="02010600040101010101" charset="-122"/>
              <a:ea typeface="华文宋体" panose="02010600040101010101" charset="-122"/>
            </a:endParaRPr>
          </a:p>
          <a:p>
            <a:pPr algn="just"/>
            <a:r>
              <a:rPr lang="zh-CN" sz="2800" b="1">
                <a:solidFill>
                  <a:schemeClr val="tx1"/>
                </a:solidFill>
                <a:latin typeface="华文宋体" panose="02010600040101010101" charset="-122"/>
                <a:ea typeface="华文宋体" panose="02010600040101010101" charset="-122"/>
              </a:rPr>
              <a:t> </a:t>
            </a:r>
            <a:r>
              <a:rPr lang="en-US" altLang="zh-CN" sz="2800" b="1">
                <a:solidFill>
                  <a:schemeClr val="tx1"/>
                </a:solidFill>
                <a:latin typeface="华文宋体" panose="02010600040101010101" charset="-122"/>
                <a:ea typeface="华文宋体" panose="02010600040101010101" charset="-122"/>
              </a:rPr>
              <a:t>                   </a:t>
            </a:r>
            <a:endParaRPr lang="en-US" altLang="zh-CN" sz="2800" b="1">
              <a:solidFill>
                <a:schemeClr val="tx1"/>
              </a:solidFill>
              <a:latin typeface="华文宋体" panose="02010600040101010101" charset="-122"/>
              <a:ea typeface="华文宋体" panose="02010600040101010101" charset="-122"/>
            </a:endParaRPr>
          </a:p>
          <a:p>
            <a:pPr algn="just"/>
            <a:r>
              <a:rPr lang="en-US" altLang="zh-CN" sz="2800" b="1">
                <a:solidFill>
                  <a:schemeClr val="tx1"/>
                </a:solidFill>
                <a:latin typeface="华文宋体" panose="02010600040101010101" charset="-122"/>
                <a:ea typeface="华文宋体" panose="02010600040101010101" charset="-122"/>
              </a:rPr>
              <a:t>                    </a:t>
            </a:r>
            <a:r>
              <a:rPr lang="en-US" altLang="zh-CN" sz="2800" b="1">
                <a:solidFill>
                  <a:schemeClr val="accent2"/>
                </a:solidFill>
                <a:latin typeface="华文宋体" panose="02010600040101010101" charset="-122"/>
                <a:ea typeface="华文宋体" panose="02010600040101010101" charset="-122"/>
              </a:rPr>
              <a:t>            ——</a:t>
            </a:r>
            <a:r>
              <a:rPr lang="zh-CN" altLang="en-US" sz="2800" b="1">
                <a:solidFill>
                  <a:schemeClr val="accent2"/>
                </a:solidFill>
                <a:latin typeface="华文宋体" panose="02010600040101010101" charset="-122"/>
                <a:ea typeface="华文宋体" panose="02010600040101010101" charset="-122"/>
              </a:rPr>
              <a:t>八下</a:t>
            </a:r>
            <a:r>
              <a:rPr lang="en-US" altLang="zh-CN" sz="2800" b="1">
                <a:solidFill>
                  <a:schemeClr val="accent2"/>
                </a:solidFill>
                <a:latin typeface="华文宋体" panose="02010600040101010101" charset="-122"/>
                <a:ea typeface="华文宋体" panose="02010600040101010101" charset="-122"/>
              </a:rPr>
              <a:t>“</a:t>
            </a:r>
            <a:r>
              <a:rPr lang="zh-CN" altLang="en-US" sz="2800" b="1">
                <a:solidFill>
                  <a:schemeClr val="accent2"/>
                </a:solidFill>
                <a:latin typeface="华文宋体" panose="02010600040101010101" charset="-122"/>
                <a:ea typeface="华文宋体" panose="02010600040101010101" charset="-122"/>
              </a:rPr>
              <a:t>现代生物技术</a:t>
            </a:r>
            <a:r>
              <a:rPr lang="en-US" altLang="zh-CN" sz="2800" b="1">
                <a:solidFill>
                  <a:schemeClr val="accent2"/>
                </a:solidFill>
                <a:latin typeface="华文宋体" panose="02010600040101010101" charset="-122"/>
                <a:ea typeface="华文宋体" panose="02010600040101010101" charset="-122"/>
              </a:rPr>
              <a:t>”</a:t>
            </a:r>
            <a:r>
              <a:rPr lang="zh-CN" altLang="en-US" sz="2800" b="1">
                <a:solidFill>
                  <a:schemeClr val="accent2"/>
                </a:solidFill>
                <a:latin typeface="华文宋体" panose="02010600040101010101" charset="-122"/>
                <a:ea typeface="华文宋体" panose="02010600040101010101" charset="-122"/>
              </a:rPr>
              <a:t>单元</a:t>
            </a:r>
            <a:endParaRPr lang="zh-CN" altLang="en-US" sz="2800" b="1">
              <a:solidFill>
                <a:schemeClr val="accent2"/>
              </a:solidFill>
              <a:latin typeface="华文宋体" panose="02010600040101010101" charset="-122"/>
              <a:ea typeface="华文宋体" panose="02010600040101010101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" name="文本框 17"/>
          <p:cNvSpPr txBox="1"/>
          <p:nvPr/>
        </p:nvSpPr>
        <p:spPr>
          <a:xfrm>
            <a:off x="558165" y="332105"/>
            <a:ext cx="5872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第二讲：什么是深度学习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</a:rPr>
              <a:t>--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  <a:latin typeface="黑体" panose="02010609060101010101" charset="-122"/>
                <a:ea typeface="黑体" panose="02010609060101010101" charset="-122"/>
              </a:rPr>
              <a:t>郭华</a:t>
            </a:r>
            <a:endParaRPr lang="zh-CN" altLang="en-US" sz="3200">
              <a:solidFill>
                <a:schemeClr val="accent1">
                  <a:lumMod val="75000"/>
                </a:schemeClr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cxnSp>
        <p:nvCxnSpPr>
          <p:cNvPr id="19" name="直接连接符 18"/>
          <p:cNvCxnSpPr/>
          <p:nvPr/>
        </p:nvCxnSpPr>
        <p:spPr>
          <a:xfrm flipV="1">
            <a:off x="167005" y="1052195"/>
            <a:ext cx="8724900" cy="88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文本框 2"/>
          <p:cNvSpPr txBox="1"/>
          <p:nvPr/>
        </p:nvSpPr>
        <p:spPr>
          <a:xfrm>
            <a:off x="558165" y="1331595"/>
            <a:ext cx="871347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/>
            <a:r>
              <a:rPr lang="zh-CN" sz="3200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特征</a:t>
            </a:r>
            <a:r>
              <a:rPr lang="en-US" altLang="zh-CN" sz="3200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1</a:t>
            </a:r>
            <a:r>
              <a:rPr lang="zh-CN" sz="3200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：</a:t>
            </a:r>
            <a:r>
              <a:rPr lang="zh-CN" sz="2800" b="1">
                <a:solidFill>
                  <a:schemeClr val="tx1"/>
                </a:solidFill>
                <a:latin typeface="华文宋体" panose="02010600040101010101" charset="-122"/>
                <a:ea typeface="华文宋体" panose="02010600040101010101" charset="-122"/>
              </a:rPr>
              <a:t>联想与结构：经验与知识的相互转化</a:t>
            </a:r>
            <a:endParaRPr lang="zh-CN" altLang="en-US" sz="2800" b="1">
              <a:solidFill>
                <a:schemeClr val="tx1"/>
              </a:solidFill>
              <a:latin typeface="华文宋体" panose="02010600040101010101" charset="-122"/>
              <a:ea typeface="华文宋体" panose="02010600040101010101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58165" y="2019935"/>
            <a:ext cx="798195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         </a:t>
            </a:r>
            <a:r>
              <a:rPr lang="zh-CN" altLang="en-US">
                <a:solidFill>
                  <a:srgbClr val="0070C0"/>
                </a:solidFill>
              </a:rPr>
              <a:t>调动、激活、联系学生以往的经验，通过教学活动对经验和知识整合，实现意义的构建。</a:t>
            </a:r>
            <a:r>
              <a:rPr lang="en-US" altLang="zh-CN">
                <a:solidFill>
                  <a:srgbClr val="0070C0"/>
                </a:solidFill>
              </a:rPr>
              <a:t>   </a:t>
            </a:r>
            <a:endParaRPr lang="en-US" altLang="zh-CN">
              <a:solidFill>
                <a:srgbClr val="0070C0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58165" y="2769870"/>
            <a:ext cx="8140700" cy="3507740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p>
            <a:r>
              <a:rPr lang="zh-CN" altLang="en-US" sz="2400">
                <a:solidFill>
                  <a:schemeClr val="accent2"/>
                </a:solidFill>
              </a:rPr>
              <a:t>例“食品保存”</a:t>
            </a:r>
            <a:r>
              <a:rPr lang="zh-CN" altLang="en-US" sz="1800"/>
              <a:t>这节中</a:t>
            </a:r>
            <a:r>
              <a:rPr lang="zh-CN" altLang="en-US"/>
              <a:t>，首先要说明食物腐败的主要原因，然后再有针对性的控制条件从而实现食品保存的目的。</a:t>
            </a:r>
            <a:endParaRPr lang="zh-CN" altLang="en-US"/>
          </a:p>
          <a:p>
            <a:pPr marL="285750" indent="-285750">
              <a:buFont typeface="Wingdings" panose="05000000000000000000" charset="0"/>
              <a:buChar char="Ø"/>
            </a:pPr>
            <a:r>
              <a:rPr lang="zh-CN" altLang="en-US"/>
              <a:t>八上学习</a:t>
            </a:r>
            <a:r>
              <a:rPr lang="en-US" altLang="zh-CN"/>
              <a:t>“</a:t>
            </a:r>
            <a:r>
              <a:rPr lang="zh-CN" altLang="en-US"/>
              <a:t>真菌</a:t>
            </a:r>
            <a:r>
              <a:rPr lang="en-US" altLang="zh-CN"/>
              <a:t>”</a:t>
            </a:r>
            <a:r>
              <a:rPr lang="zh-CN" altLang="en-US"/>
              <a:t>时，就探究过影响霉菌生存的环境因素，学生能明确在什么样的环境条件下，容易长出霉菌。若霉菌长在食物上，就属于我们认定的食物腐败，则可得出真菌的生长、生殖引起食物腐败的结论。</a:t>
            </a:r>
            <a:endParaRPr lang="zh-CN" altLang="en-US"/>
          </a:p>
          <a:p>
            <a:pPr marL="285750" indent="-285750">
              <a:buFont typeface="Wingdings" panose="05000000000000000000" charset="0"/>
              <a:buChar char="Ø"/>
            </a:pPr>
            <a:r>
              <a:rPr lang="zh-CN" altLang="en-US"/>
              <a:t>除此之外，还有细菌引起的食物腐败，可以通过显微镜观察这样的</a:t>
            </a:r>
            <a:r>
              <a:rPr lang="zh-CN" altLang="en-US">
                <a:sym typeface="+mn-ea"/>
              </a:rPr>
              <a:t>科学思维方法和</a:t>
            </a:r>
            <a:r>
              <a:rPr lang="zh-CN" altLang="en-US"/>
              <a:t>实验技能，得出结论。这样充分调动学生之前的知识经验、方法和技能，进一步构建出一个新的结论：食物腐败常常是由微生物的生长、生殖引起的。</a:t>
            </a:r>
            <a:endParaRPr lang="zh-CN" altLang="en-US"/>
          </a:p>
          <a:p>
            <a:pPr marL="285750" indent="-285750">
              <a:buFont typeface="Wingdings" panose="05000000000000000000" charset="0"/>
              <a:buChar char="Ø"/>
            </a:pPr>
            <a:r>
              <a:rPr lang="zh-CN" altLang="en-US"/>
              <a:t>其次，运用适当的方法保存食品。学生可以借鉴</a:t>
            </a:r>
            <a:r>
              <a:rPr lang="en-US" altLang="zh-CN"/>
              <a:t>“</a:t>
            </a:r>
            <a:r>
              <a:rPr lang="zh-CN" altLang="en-US"/>
              <a:t>影响霉菌生存的环境因素</a:t>
            </a:r>
            <a:r>
              <a:rPr lang="en-US" altLang="zh-CN"/>
              <a:t>”</a:t>
            </a:r>
            <a:r>
              <a:rPr lang="zh-CN" altLang="en-US"/>
              <a:t>这个探究实验的结论。明确可以从控制水分、温度、氧气含量等方面来达到保存食品的目的。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" name="文本框 17"/>
          <p:cNvSpPr txBox="1"/>
          <p:nvPr/>
        </p:nvSpPr>
        <p:spPr>
          <a:xfrm>
            <a:off x="666750" y="332105"/>
            <a:ext cx="5872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第二讲：什么是深度学习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</a:rPr>
              <a:t>--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  <a:latin typeface="黑体" panose="02010609060101010101" charset="-122"/>
                <a:ea typeface="黑体" panose="02010609060101010101" charset="-122"/>
              </a:rPr>
              <a:t>郭华</a:t>
            </a:r>
            <a:endParaRPr lang="zh-CN" altLang="en-US" sz="3200">
              <a:solidFill>
                <a:schemeClr val="accent1">
                  <a:lumMod val="75000"/>
                </a:schemeClr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cxnSp>
        <p:nvCxnSpPr>
          <p:cNvPr id="19" name="直接连接符 18"/>
          <p:cNvCxnSpPr/>
          <p:nvPr/>
        </p:nvCxnSpPr>
        <p:spPr>
          <a:xfrm flipV="1">
            <a:off x="167005" y="1052195"/>
            <a:ext cx="8724900" cy="88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文本框 2"/>
          <p:cNvSpPr txBox="1"/>
          <p:nvPr/>
        </p:nvSpPr>
        <p:spPr>
          <a:xfrm>
            <a:off x="666750" y="1331595"/>
            <a:ext cx="8496300" cy="58356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p>
            <a:pPr algn="just"/>
            <a:r>
              <a:rPr lang="zh-CN" sz="3200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特征</a:t>
            </a:r>
            <a:r>
              <a:rPr lang="en-US" altLang="zh-CN" sz="3200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2</a:t>
            </a:r>
            <a:r>
              <a:rPr lang="zh-CN" sz="3200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：</a:t>
            </a:r>
            <a:r>
              <a:rPr lang="zh-CN" altLang="en-US" sz="2800" b="1">
                <a:solidFill>
                  <a:schemeClr val="tx1"/>
                </a:solidFill>
                <a:latin typeface="华文宋体" panose="02010600040101010101" charset="-122"/>
                <a:ea typeface="华文宋体" panose="02010600040101010101" charset="-122"/>
              </a:rPr>
              <a:t>活动与体验：学生学习的机制</a:t>
            </a:r>
            <a:endParaRPr lang="zh-CN" altLang="en-US" sz="2800" b="1">
              <a:solidFill>
                <a:schemeClr val="tx1"/>
              </a:solidFill>
              <a:latin typeface="华文宋体" panose="02010600040101010101" charset="-122"/>
              <a:ea typeface="华文宋体" panose="02010600040101010101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66750" y="2019935"/>
            <a:ext cx="7831455" cy="645160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p>
            <a:r>
              <a:rPr lang="en-US" altLang="zh-CN"/>
              <a:t>         </a:t>
            </a:r>
            <a:r>
              <a:rPr lang="zh-CN" altLang="en-US">
                <a:solidFill>
                  <a:srgbClr val="0070C0"/>
                </a:solidFill>
              </a:rPr>
              <a:t>是深度学习的核心特征。活动的形式可以多样化，引发学生内心体验。过程中需要教师引导，提供教学支架。</a:t>
            </a:r>
            <a:r>
              <a:rPr lang="en-US" altLang="zh-CN">
                <a:solidFill>
                  <a:srgbClr val="0070C0"/>
                </a:solidFill>
              </a:rPr>
              <a:t>   </a:t>
            </a:r>
            <a:endParaRPr lang="en-US" altLang="zh-CN">
              <a:solidFill>
                <a:srgbClr val="0070C0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66750" y="2971165"/>
            <a:ext cx="7831455" cy="2953385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 anchor="ctr" anchorCtr="0">
            <a:spAutoFit/>
          </a:bodyPr>
          <a:p>
            <a:r>
              <a:rPr lang="zh-CN" altLang="en-US" sz="2400">
                <a:solidFill>
                  <a:schemeClr val="accent2"/>
                </a:solidFill>
              </a:rPr>
              <a:t>例：</a:t>
            </a:r>
            <a:r>
              <a:rPr lang="en-US" altLang="zh-CN" sz="2400">
                <a:solidFill>
                  <a:schemeClr val="accent2"/>
                </a:solidFill>
              </a:rPr>
              <a:t>“</a:t>
            </a:r>
            <a:r>
              <a:rPr lang="zh-CN" altLang="en-US" sz="2400">
                <a:solidFill>
                  <a:schemeClr val="accent2"/>
                </a:solidFill>
              </a:rPr>
              <a:t>源远流长的生物技术</a:t>
            </a:r>
            <a:r>
              <a:rPr lang="en-US" altLang="zh-CN" sz="2400">
                <a:solidFill>
                  <a:schemeClr val="accent2"/>
                </a:solidFill>
              </a:rPr>
              <a:t>”</a:t>
            </a:r>
            <a:r>
              <a:rPr lang="zh-CN" altLang="en-US"/>
              <a:t>中，酿制酒酿的实验活动。</a:t>
            </a:r>
            <a:endParaRPr lang="zh-CN" altLang="en-US"/>
          </a:p>
          <a:p>
            <a:pPr marL="285750" indent="-285750">
              <a:buFont typeface="Wingdings" panose="05000000000000000000" charset="0"/>
              <a:buChar char="Ø"/>
            </a:pPr>
            <a:r>
              <a:rPr lang="zh-CN" altLang="en-US"/>
              <a:t>学生首先要明确酿酒的本质是酵母菌的发酵。</a:t>
            </a:r>
            <a:endParaRPr lang="zh-CN" altLang="en-US"/>
          </a:p>
          <a:p>
            <a:pPr marL="285750" indent="-285750">
              <a:buFont typeface="Wingdings" panose="05000000000000000000" charset="0"/>
              <a:buChar char="Ø"/>
            </a:pPr>
            <a:r>
              <a:rPr lang="zh-CN" altLang="en-US"/>
              <a:t>教师播放酿酒的视频，并由学生梳理出操作的一般步骤及需要注意的细节。（泡米、降温、拌曲、挖洞、密封、保温，所有的器具及操作都要保持清洁。）</a:t>
            </a:r>
            <a:endParaRPr lang="zh-CN" altLang="en-US"/>
          </a:p>
          <a:p>
            <a:pPr marL="285750" indent="-285750">
              <a:buFont typeface="Wingdings" panose="05000000000000000000" charset="0"/>
              <a:buChar char="Ø"/>
            </a:pPr>
            <a:r>
              <a:rPr lang="zh-CN" altLang="en-US"/>
              <a:t>学生真实体验酿酒过程，要会判断成品是否成功。若成品失败，要能从酿酒的原理及操作等方面进行反思。若成品成功，学生可以享受美味，享受成功的快乐。</a:t>
            </a:r>
            <a:endParaRPr lang="zh-CN" altLang="en-US"/>
          </a:p>
          <a:p>
            <a:pPr marL="285750" indent="-285750">
              <a:buFont typeface="Wingdings" panose="05000000000000000000" charset="0"/>
              <a:buChar char="Ø"/>
            </a:pPr>
            <a:r>
              <a:rPr lang="zh-CN" altLang="en-US"/>
              <a:t>最后可以通过了解其他微生物的发酵，明确发酵技术的本质是利用了微生物的特性，通过一定的过程生产相应的产品。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" name="文本框 17"/>
          <p:cNvSpPr txBox="1"/>
          <p:nvPr/>
        </p:nvSpPr>
        <p:spPr>
          <a:xfrm>
            <a:off x="594360" y="332105"/>
            <a:ext cx="5872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第二讲：什么是深度学习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</a:rPr>
              <a:t>--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  <a:latin typeface="黑体" panose="02010609060101010101" charset="-122"/>
                <a:ea typeface="黑体" panose="02010609060101010101" charset="-122"/>
              </a:rPr>
              <a:t>郭华</a:t>
            </a:r>
            <a:endParaRPr lang="zh-CN" altLang="en-US" sz="3200">
              <a:solidFill>
                <a:schemeClr val="accent1">
                  <a:lumMod val="75000"/>
                </a:schemeClr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cxnSp>
        <p:nvCxnSpPr>
          <p:cNvPr id="19" name="直接连接符 18"/>
          <p:cNvCxnSpPr/>
          <p:nvPr/>
        </p:nvCxnSpPr>
        <p:spPr>
          <a:xfrm flipV="1">
            <a:off x="167005" y="1052195"/>
            <a:ext cx="8724900" cy="88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文本框 2"/>
          <p:cNvSpPr txBox="1"/>
          <p:nvPr/>
        </p:nvSpPr>
        <p:spPr>
          <a:xfrm>
            <a:off x="594360" y="1331595"/>
            <a:ext cx="871347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/>
            <a:r>
              <a:rPr lang="zh-CN" sz="3200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特征</a:t>
            </a:r>
            <a:r>
              <a:rPr lang="en-US" altLang="zh-CN" sz="3200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3</a:t>
            </a:r>
            <a:r>
              <a:rPr lang="zh-CN" sz="3200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：</a:t>
            </a:r>
            <a:r>
              <a:rPr lang="zh-CN" altLang="en-US" sz="2800" b="1">
                <a:solidFill>
                  <a:schemeClr val="tx1"/>
                </a:solidFill>
                <a:latin typeface="华文宋体" panose="02010600040101010101" charset="-122"/>
                <a:ea typeface="华文宋体" panose="02010600040101010101" charset="-122"/>
              </a:rPr>
              <a:t>本质与变式：对学习对象进行深度加工</a:t>
            </a:r>
            <a:endParaRPr lang="zh-CN" altLang="en-US" sz="2800" b="1">
              <a:solidFill>
                <a:schemeClr val="tx1"/>
              </a:solidFill>
              <a:latin typeface="华文宋体" panose="02010600040101010101" charset="-122"/>
              <a:ea typeface="华文宋体" panose="02010600040101010101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94360" y="2019935"/>
            <a:ext cx="775652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         </a:t>
            </a:r>
            <a:r>
              <a:rPr lang="zh-CN" altLang="en-US">
                <a:solidFill>
                  <a:srgbClr val="0070C0"/>
                </a:solidFill>
              </a:rPr>
              <a:t>发生深度学习的学生能够抓住教学内容的本质属性、全面把握知识的内在联系，并能够由本质推出若干变式。</a:t>
            </a:r>
            <a:r>
              <a:rPr lang="en-US" altLang="zh-CN">
                <a:solidFill>
                  <a:srgbClr val="0070C0"/>
                </a:solidFill>
              </a:rPr>
              <a:t>   </a:t>
            </a:r>
            <a:endParaRPr lang="en-US" altLang="zh-CN">
              <a:solidFill>
                <a:srgbClr val="0070C0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94360" y="2943860"/>
            <a:ext cx="7756525" cy="2676525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p>
            <a:r>
              <a:rPr lang="zh-CN" altLang="en-US" sz="2400">
                <a:solidFill>
                  <a:schemeClr val="accent2"/>
                </a:solidFill>
              </a:rPr>
              <a:t>例：</a:t>
            </a:r>
            <a:r>
              <a:rPr lang="en-US" altLang="zh-CN" sz="2400">
                <a:solidFill>
                  <a:schemeClr val="accent2"/>
                </a:solidFill>
              </a:rPr>
              <a:t>“</a:t>
            </a:r>
            <a:r>
              <a:rPr lang="zh-CN" altLang="en-US" sz="2400">
                <a:solidFill>
                  <a:schemeClr val="accent2"/>
                </a:solidFill>
              </a:rPr>
              <a:t>现代生物技术的应用</a:t>
            </a:r>
            <a:r>
              <a:rPr lang="en-US" altLang="zh-CN" sz="2400">
                <a:solidFill>
                  <a:schemeClr val="accent2"/>
                </a:solidFill>
              </a:rPr>
              <a:t>”</a:t>
            </a:r>
            <a:r>
              <a:rPr lang="zh-CN" altLang="en-US"/>
              <a:t>中，对于转基因生物和克隆羊生殖方式的辨析。</a:t>
            </a:r>
            <a:endParaRPr lang="zh-CN" altLang="en-US"/>
          </a:p>
          <a:p>
            <a:pPr marL="285750" indent="-285750">
              <a:buFont typeface="Wingdings" panose="05000000000000000000" charset="0"/>
              <a:buChar char="Ø"/>
            </a:pPr>
            <a:r>
              <a:rPr lang="zh-CN" altLang="en-US"/>
              <a:t>学生之前已经学过生物的无性生殖以及一些生物的有性生殖过程。在介绍了生物技术之后，对生殖过程的本质加以辨析。如</a:t>
            </a:r>
            <a:r>
              <a:rPr lang="zh-CN" altLang="en-US">
                <a:sym typeface="+mn-ea"/>
              </a:rPr>
              <a:t>植物组织培养技术是无性生殖过程，而杂交水稻就是有性生殖过程，</a:t>
            </a:r>
            <a:r>
              <a:rPr lang="zh-CN" altLang="en-US">
                <a:sym typeface="+mn-ea"/>
              </a:rPr>
              <a:t>从而感悟生殖过程的本质</a:t>
            </a:r>
            <a:endParaRPr lang="zh-CN" altLang="en-US"/>
          </a:p>
          <a:p>
            <a:pPr marL="285750" indent="-285750">
              <a:buFont typeface="Wingdings" panose="05000000000000000000" charset="0"/>
              <a:buChar char="Ø"/>
            </a:pPr>
            <a:r>
              <a:rPr lang="zh-CN" altLang="en-US"/>
              <a:t>转基因生物产生过程中涉及精卵结合，因此是有性生殖。而克隆羊的产生过程中虽涉及到三只羊，但却没有精卵结合的过程，克隆羊获得是提供细胞核的羊的全部遗传物质，因此是无性生殖过程。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" name="文本框 17"/>
          <p:cNvSpPr txBox="1"/>
          <p:nvPr/>
        </p:nvSpPr>
        <p:spPr>
          <a:xfrm>
            <a:off x="560705" y="304800"/>
            <a:ext cx="614362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第二讲：什么是深度学习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</a:rPr>
              <a:t>--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  <a:latin typeface="黑体" panose="02010609060101010101" charset="-122"/>
                <a:ea typeface="黑体" panose="02010609060101010101" charset="-122"/>
              </a:rPr>
              <a:t>郭华</a:t>
            </a:r>
            <a:endParaRPr lang="zh-CN" altLang="en-US" sz="3200">
              <a:solidFill>
                <a:schemeClr val="accent1">
                  <a:lumMod val="75000"/>
                </a:schemeClr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cxnSp>
        <p:nvCxnSpPr>
          <p:cNvPr id="19" name="直接连接符 18"/>
          <p:cNvCxnSpPr/>
          <p:nvPr/>
        </p:nvCxnSpPr>
        <p:spPr>
          <a:xfrm flipV="1">
            <a:off x="167005" y="1052195"/>
            <a:ext cx="8724900" cy="88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文本框 2"/>
          <p:cNvSpPr txBox="1"/>
          <p:nvPr/>
        </p:nvSpPr>
        <p:spPr>
          <a:xfrm>
            <a:off x="560705" y="1224915"/>
            <a:ext cx="911669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/>
            <a:r>
              <a:rPr lang="zh-CN" sz="3200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特征</a:t>
            </a:r>
            <a:r>
              <a:rPr lang="en-US" sz="3200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4</a:t>
            </a:r>
            <a:r>
              <a:rPr lang="zh-CN" altLang="en-US" sz="3200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：</a:t>
            </a:r>
            <a:r>
              <a:rPr lang="zh-CN" altLang="en-US" sz="2800" b="1">
                <a:solidFill>
                  <a:schemeClr val="tx1"/>
                </a:solidFill>
                <a:latin typeface="华文宋体" panose="02010600040101010101" charset="-122"/>
                <a:ea typeface="华文宋体" panose="02010600040101010101" charset="-122"/>
              </a:rPr>
              <a:t>迁移与应用：在教学活动中模拟社会实践</a:t>
            </a:r>
            <a:endParaRPr lang="zh-CN" altLang="en-US" sz="2800" b="1">
              <a:solidFill>
                <a:schemeClr val="tx1"/>
              </a:solidFill>
              <a:latin typeface="华文宋体" panose="02010600040101010101" charset="-122"/>
              <a:ea typeface="华文宋体" panose="02010600040101010101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60705" y="3406775"/>
            <a:ext cx="8138160" cy="2122805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p>
            <a:r>
              <a:rPr lang="zh-CN" altLang="en-US" sz="2400">
                <a:solidFill>
                  <a:schemeClr val="accent2"/>
                </a:solidFill>
              </a:rPr>
              <a:t>例：“源远流长的发酵技术”</a:t>
            </a:r>
            <a:r>
              <a:rPr lang="zh-CN" altLang="en-US"/>
              <a:t>中，学生在教师的指导下操作传统的酿酒过程。</a:t>
            </a:r>
            <a:endParaRPr lang="zh-CN" altLang="en-US"/>
          </a:p>
          <a:p>
            <a:pPr marL="285750" indent="-285750">
              <a:buFont typeface="Wingdings" panose="05000000000000000000" charset="0"/>
              <a:buChar char="Ø"/>
            </a:pPr>
            <a:r>
              <a:rPr lang="zh-CN" altLang="en-US"/>
              <a:t>最后的作品，很多小组成功的制作出了甜米酒，一起品尝，十分开心。但也有些小组失败了，是一个反面的材料，可以帮助学生反思原理和操作，可是学生不免还是有些失落。</a:t>
            </a:r>
            <a:endParaRPr lang="zh-CN" altLang="en-US"/>
          </a:p>
          <a:p>
            <a:pPr marL="285750" indent="-285750">
              <a:buFont typeface="Wingdings" panose="05000000000000000000" charset="0"/>
              <a:buChar char="Ø"/>
            </a:pPr>
            <a:r>
              <a:rPr lang="zh-CN" altLang="en-US"/>
              <a:t>此时，教师可以</a:t>
            </a:r>
            <a:r>
              <a:rPr lang="zh-CN" altLang="en-US">
                <a:sym typeface="+mn-ea"/>
              </a:rPr>
              <a:t>借此激励学生尝试设计发酵罐，加入计算机技术，控制发酵过程，</a:t>
            </a:r>
            <a:r>
              <a:rPr lang="zh-CN" altLang="en-US"/>
              <a:t>避免失败的发生。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560705" y="1983740"/>
            <a:ext cx="806386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         </a:t>
            </a:r>
            <a:r>
              <a:rPr lang="zh-CN" altLang="en-US">
                <a:solidFill>
                  <a:srgbClr val="0070C0"/>
                </a:solidFill>
              </a:rPr>
              <a:t>解决的是知识向学生个体经验转化的问题，即将所学知识转化为学生综合实践能力的问题。需要学生具有综合能力、创新的意识，同时也是培养学生的这些能力的活动。</a:t>
            </a:r>
            <a:r>
              <a:rPr lang="en-US" altLang="zh-CN">
                <a:solidFill>
                  <a:srgbClr val="0070C0"/>
                </a:solidFill>
              </a:rPr>
              <a:t> </a:t>
            </a:r>
            <a:endParaRPr lang="en-US" altLang="zh-CN">
              <a:solidFill>
                <a:srgbClr val="0070C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" name="文本框 17"/>
          <p:cNvSpPr txBox="1"/>
          <p:nvPr/>
        </p:nvSpPr>
        <p:spPr>
          <a:xfrm>
            <a:off x="639445" y="332105"/>
            <a:ext cx="5872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第二讲：什么是深度学习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</a:rPr>
              <a:t>--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  <a:latin typeface="黑体" panose="02010609060101010101" charset="-122"/>
                <a:ea typeface="黑体" panose="02010609060101010101" charset="-122"/>
              </a:rPr>
              <a:t>郭华</a:t>
            </a:r>
            <a:endParaRPr lang="zh-CN" altLang="en-US" sz="3200">
              <a:solidFill>
                <a:schemeClr val="accent1">
                  <a:lumMod val="75000"/>
                </a:schemeClr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cxnSp>
        <p:nvCxnSpPr>
          <p:cNvPr id="19" name="直接连接符 18"/>
          <p:cNvCxnSpPr/>
          <p:nvPr/>
        </p:nvCxnSpPr>
        <p:spPr>
          <a:xfrm flipV="1">
            <a:off x="167005" y="1052195"/>
            <a:ext cx="8724900" cy="88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文本框 2"/>
          <p:cNvSpPr txBox="1"/>
          <p:nvPr/>
        </p:nvSpPr>
        <p:spPr>
          <a:xfrm>
            <a:off x="639445" y="1331595"/>
            <a:ext cx="871347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/>
            <a:r>
              <a:rPr lang="zh-CN" sz="3200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特征</a:t>
            </a:r>
            <a:r>
              <a:rPr lang="en-US" sz="3200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5</a:t>
            </a:r>
            <a:r>
              <a:rPr lang="zh-CN" altLang="en-US" sz="3200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：</a:t>
            </a:r>
            <a:r>
              <a:rPr lang="zh-CN" altLang="en-US" sz="2800" b="1">
                <a:solidFill>
                  <a:schemeClr val="tx1"/>
                </a:solidFill>
                <a:latin typeface="华文宋体" panose="02010600040101010101" charset="-122"/>
                <a:ea typeface="华文宋体" panose="02010600040101010101" charset="-122"/>
              </a:rPr>
              <a:t>价值与评价：</a:t>
            </a:r>
            <a:r>
              <a:rPr lang="en-US" altLang="zh-CN" sz="2800" b="1">
                <a:solidFill>
                  <a:schemeClr val="tx1"/>
                </a:solidFill>
                <a:latin typeface="华文宋体" panose="02010600040101010101" charset="-122"/>
                <a:ea typeface="华文宋体" panose="02010600040101010101" charset="-122"/>
              </a:rPr>
              <a:t>“</a:t>
            </a:r>
            <a:r>
              <a:rPr lang="zh-CN" altLang="en-US" sz="2800" b="1">
                <a:solidFill>
                  <a:schemeClr val="tx1"/>
                </a:solidFill>
                <a:latin typeface="华文宋体" panose="02010600040101010101" charset="-122"/>
                <a:ea typeface="华文宋体" panose="02010600040101010101" charset="-122"/>
              </a:rPr>
              <a:t>人</a:t>
            </a:r>
            <a:r>
              <a:rPr lang="en-US" altLang="zh-CN" sz="2800" b="1">
                <a:solidFill>
                  <a:schemeClr val="tx1"/>
                </a:solidFill>
                <a:latin typeface="华文宋体" panose="02010600040101010101" charset="-122"/>
                <a:ea typeface="华文宋体" panose="02010600040101010101" charset="-122"/>
              </a:rPr>
              <a:t>”</a:t>
            </a:r>
            <a:r>
              <a:rPr lang="zh-CN" altLang="en-US" sz="2800" b="1">
                <a:solidFill>
                  <a:schemeClr val="tx1"/>
                </a:solidFill>
                <a:latin typeface="华文宋体" panose="02010600040101010101" charset="-122"/>
                <a:ea typeface="华文宋体" panose="02010600040101010101" charset="-122"/>
              </a:rPr>
              <a:t>的成长的隐性要素</a:t>
            </a:r>
            <a:endParaRPr lang="zh-CN" altLang="en-US" sz="2800" b="1">
              <a:solidFill>
                <a:schemeClr val="tx1"/>
              </a:solidFill>
              <a:latin typeface="华文宋体" panose="02010600040101010101" charset="-122"/>
              <a:ea typeface="华文宋体" panose="02010600040101010101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39445" y="2019935"/>
            <a:ext cx="825309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         </a:t>
            </a:r>
            <a:r>
              <a:rPr lang="zh-CN" altLang="en-US">
                <a:solidFill>
                  <a:srgbClr val="0070C0"/>
                </a:solidFill>
              </a:rPr>
              <a:t>回答的是教学的终极目的与意义，即教学是培养人的社会活动，要以人的成长为旨归。</a:t>
            </a:r>
            <a:r>
              <a:rPr lang="en-US" altLang="zh-CN">
                <a:solidFill>
                  <a:srgbClr val="0070C0"/>
                </a:solidFill>
              </a:rPr>
              <a:t> </a:t>
            </a:r>
            <a:endParaRPr lang="en-US" altLang="zh-CN">
              <a:solidFill>
                <a:srgbClr val="0070C0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39445" y="2962275"/>
            <a:ext cx="8251825" cy="3230245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p>
            <a:r>
              <a:rPr lang="zh-CN" altLang="en-US" sz="2400">
                <a:solidFill>
                  <a:schemeClr val="accent2"/>
                </a:solidFill>
              </a:rPr>
              <a:t>例：“关注生物技术”</a:t>
            </a:r>
            <a:r>
              <a:rPr lang="zh-CN" altLang="en-US"/>
              <a:t>中，对于生物技术的安全性问题的认同，可以就</a:t>
            </a:r>
            <a:r>
              <a:rPr lang="en-US" altLang="zh-CN"/>
              <a:t>“</a:t>
            </a:r>
            <a:r>
              <a:rPr lang="zh-CN" altLang="en-US"/>
              <a:t>你会选择转基因食品吗？</a:t>
            </a:r>
            <a:r>
              <a:rPr lang="en-US" altLang="zh-CN"/>
              <a:t>”</a:t>
            </a:r>
            <a:r>
              <a:rPr lang="zh-CN" altLang="en-US"/>
              <a:t>展开讨论。</a:t>
            </a:r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</p:txBody>
      </p:sp>
      <p:pic>
        <p:nvPicPr>
          <p:cNvPr id="11267" name="内容占位符 3" descr="094024144a.jpg"/>
          <p:cNvPicPr>
            <a:picLocks noGrp="1" noChangeAspect="1"/>
          </p:cNvPicPr>
          <p:nvPr>
            <p:ph idx="1"/>
            <p:custDataLst>
              <p:tags r:id="rId1"/>
            </p:custDataLst>
          </p:nvPr>
        </p:nvPicPr>
        <p:blipFill>
          <a:blip r:embed="rId2"/>
          <a:srcRect/>
          <a:stretch>
            <a:fillRect/>
          </a:stretch>
        </p:blipFill>
        <p:spPr>
          <a:xfrm>
            <a:off x="1534795" y="3623945"/>
            <a:ext cx="2560320" cy="2303145"/>
          </a:xfrm>
        </p:spPr>
      </p:pic>
      <p:pic>
        <p:nvPicPr>
          <p:cNvPr id="11268" name="图片 4" descr="u=707767015,4165418094&amp;fm=21&amp;gp=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33265" y="3532505"/>
            <a:ext cx="2894330" cy="2694940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4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" name="文本框 17"/>
          <p:cNvSpPr txBox="1"/>
          <p:nvPr/>
        </p:nvSpPr>
        <p:spPr>
          <a:xfrm>
            <a:off x="539115" y="332105"/>
            <a:ext cx="5872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第二讲：什么是深度学习</a:t>
            </a:r>
            <a:r>
              <a:rPr lang="en-US" altLang="zh-CN" sz="3200">
                <a:latin typeface="黑体" panose="02010609060101010101" charset="-122"/>
                <a:ea typeface="黑体" panose="02010609060101010101" charset="-122"/>
              </a:rPr>
              <a:t>--</a:t>
            </a:r>
            <a:r>
              <a:rPr lang="zh-CN" altLang="en-US" sz="3200">
                <a:solidFill>
                  <a:schemeClr val="accent1">
                    <a:lumMod val="75000"/>
                  </a:schemeClr>
                </a:solidFill>
                <a:latin typeface="黑体" panose="02010609060101010101" charset="-122"/>
                <a:ea typeface="黑体" panose="02010609060101010101" charset="-122"/>
              </a:rPr>
              <a:t>郭华</a:t>
            </a:r>
            <a:endParaRPr lang="zh-CN" altLang="en-US" sz="3200">
              <a:solidFill>
                <a:schemeClr val="accent1">
                  <a:lumMod val="75000"/>
                </a:schemeClr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cxnSp>
        <p:nvCxnSpPr>
          <p:cNvPr id="19" name="直接连接符 18"/>
          <p:cNvCxnSpPr/>
          <p:nvPr/>
        </p:nvCxnSpPr>
        <p:spPr>
          <a:xfrm flipV="1">
            <a:off x="167005" y="1052195"/>
            <a:ext cx="8724900" cy="88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文本框 2"/>
          <p:cNvSpPr txBox="1"/>
          <p:nvPr/>
        </p:nvSpPr>
        <p:spPr>
          <a:xfrm>
            <a:off x="349250" y="1530350"/>
            <a:ext cx="8713470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/>
            <a:r>
              <a:rPr lang="zh-CN" sz="2800" b="1">
                <a:solidFill>
                  <a:schemeClr val="tx1"/>
                </a:solidFill>
                <a:latin typeface="华文宋体" panose="02010600040101010101" charset="-122"/>
                <a:ea typeface="华文宋体" panose="02010600040101010101" charset="-122"/>
              </a:rPr>
              <a:t>什么样的教学才能实现学生的深度学习？</a:t>
            </a:r>
            <a:endParaRPr lang="zh-CN" sz="2800" b="1">
              <a:solidFill>
                <a:schemeClr val="tx1"/>
              </a:solidFill>
              <a:latin typeface="华文宋体" panose="02010600040101010101" charset="-122"/>
              <a:ea typeface="华文宋体" panose="02010600040101010101" charset="-122"/>
            </a:endParaRPr>
          </a:p>
          <a:p>
            <a:pPr algn="just"/>
            <a:endParaRPr lang="zh-CN" sz="2800" b="1">
              <a:solidFill>
                <a:schemeClr val="tx1"/>
              </a:solidFill>
              <a:latin typeface="华文宋体" panose="02010600040101010101" charset="-122"/>
              <a:ea typeface="华文宋体" panose="02010600040101010101" charset="-122"/>
            </a:endParaRPr>
          </a:p>
          <a:p>
            <a:pPr algn="just"/>
            <a:r>
              <a:rPr lang="zh-CN" altLang="en-US" sz="2800" b="1">
                <a:solidFill>
                  <a:schemeClr val="tx1"/>
                </a:solidFill>
                <a:latin typeface="华文宋体" panose="02010600040101010101" charset="-122"/>
                <a:ea typeface="华文宋体" panose="02010600040101010101" charset="-122"/>
              </a:rPr>
              <a:t>教师应该做什么？怎么做？</a:t>
            </a:r>
            <a:endParaRPr lang="zh-CN" altLang="en-US" sz="2800" b="1">
              <a:solidFill>
                <a:schemeClr val="accent2"/>
              </a:solidFill>
              <a:latin typeface="华文宋体" panose="02010600040101010101" charset="-122"/>
              <a:ea typeface="华文宋体" panose="02010600040101010101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94665" y="3270250"/>
            <a:ext cx="7868920" cy="19380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p>
            <a:r>
              <a:rPr lang="zh-CN" altLang="en-US" sz="2400" b="1">
                <a:solidFill>
                  <a:schemeClr val="accent1"/>
                </a:solidFill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</a:rPr>
              <a:t>（</a:t>
            </a:r>
            <a:r>
              <a:rPr lang="en-US" altLang="zh-CN" sz="2400" b="1">
                <a:solidFill>
                  <a:schemeClr val="accent1"/>
                </a:solidFill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</a:rPr>
              <a:t>1</a:t>
            </a:r>
            <a:r>
              <a:rPr lang="zh-CN" altLang="en-US" sz="2400" b="1">
                <a:solidFill>
                  <a:schemeClr val="accent1"/>
                </a:solidFill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</a:rPr>
              <a:t>）确定学生自觉发展的</a:t>
            </a:r>
            <a:r>
              <a:rPr lang="en-US" altLang="zh-CN" sz="2400" b="1">
                <a:solidFill>
                  <a:schemeClr val="accent1"/>
                </a:solidFill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</a:rPr>
              <a:t>“</a:t>
            </a:r>
            <a:r>
              <a:rPr lang="zh-CN" altLang="en-US" sz="2400" b="1">
                <a:solidFill>
                  <a:schemeClr val="accent1"/>
                </a:solidFill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</a:rPr>
              <a:t>最近发展区</a:t>
            </a:r>
            <a:r>
              <a:rPr lang="en-US" altLang="zh-CN" sz="2400" b="1">
                <a:solidFill>
                  <a:schemeClr val="accent1"/>
                </a:solidFill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</a:rPr>
              <a:t>”</a:t>
            </a:r>
            <a:endParaRPr lang="en-US" altLang="zh-CN" sz="2400" b="1">
              <a:solidFill>
                <a:schemeClr val="accent1"/>
              </a:solidFill>
              <a:latin typeface="华文宋体" panose="02010600040101010101" charset="-122"/>
              <a:ea typeface="华文宋体" panose="02010600040101010101" charset="-122"/>
              <a:cs typeface="华文宋体" panose="02010600040101010101" charset="-122"/>
            </a:endParaRPr>
          </a:p>
          <a:p>
            <a:r>
              <a:rPr lang="zh-CN" altLang="en-US" sz="2400" b="1">
                <a:solidFill>
                  <a:schemeClr val="accent1"/>
                </a:solidFill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</a:rPr>
              <a:t>（</a:t>
            </a:r>
            <a:r>
              <a:rPr lang="en-US" altLang="zh-CN" sz="2400" b="1">
                <a:solidFill>
                  <a:schemeClr val="accent1"/>
                </a:solidFill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</a:rPr>
              <a:t>2</a:t>
            </a:r>
            <a:r>
              <a:rPr lang="zh-CN" altLang="en-US" sz="2400" b="1">
                <a:solidFill>
                  <a:schemeClr val="accent1"/>
                </a:solidFill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</a:rPr>
              <a:t>）确定什么样的内容来提升、发展学生，即转化教学内容，提供恰当的</a:t>
            </a:r>
            <a:r>
              <a:rPr lang="en-US" altLang="zh-CN" sz="2400" b="1">
                <a:solidFill>
                  <a:schemeClr val="accent1"/>
                </a:solidFill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</a:rPr>
              <a:t>“</a:t>
            </a:r>
            <a:r>
              <a:rPr lang="zh-CN" altLang="en-US" sz="2400" b="1">
                <a:solidFill>
                  <a:schemeClr val="accent1"/>
                </a:solidFill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</a:rPr>
              <a:t>教学材料</a:t>
            </a:r>
            <a:r>
              <a:rPr lang="en-US" altLang="zh-CN" sz="2400" b="1">
                <a:solidFill>
                  <a:schemeClr val="accent1"/>
                </a:solidFill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</a:rPr>
              <a:t>”</a:t>
            </a:r>
            <a:endParaRPr lang="en-US" altLang="zh-CN" sz="2400" b="1">
              <a:solidFill>
                <a:schemeClr val="accent1"/>
              </a:solidFill>
              <a:latin typeface="华文宋体" panose="02010600040101010101" charset="-122"/>
              <a:ea typeface="华文宋体" panose="02010600040101010101" charset="-122"/>
              <a:cs typeface="华文宋体" panose="02010600040101010101" charset="-122"/>
            </a:endParaRPr>
          </a:p>
          <a:p>
            <a:r>
              <a:rPr lang="zh-CN" altLang="en-US" sz="2400" b="1">
                <a:solidFill>
                  <a:schemeClr val="accent1"/>
                </a:solidFill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</a:rPr>
              <a:t>（</a:t>
            </a:r>
            <a:r>
              <a:rPr lang="en-US" altLang="zh-CN" sz="2400" b="1">
                <a:solidFill>
                  <a:schemeClr val="accent1"/>
                </a:solidFill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</a:rPr>
              <a:t>3</a:t>
            </a:r>
            <a:r>
              <a:rPr lang="zh-CN" altLang="en-US" sz="2400" b="1">
                <a:solidFill>
                  <a:schemeClr val="accent1"/>
                </a:solidFill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</a:rPr>
              <a:t>）帮助学生</a:t>
            </a:r>
            <a:r>
              <a:rPr lang="en-US" altLang="zh-CN" sz="2400" b="1">
                <a:solidFill>
                  <a:schemeClr val="accent1"/>
                </a:solidFill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</a:rPr>
              <a:t>“</a:t>
            </a:r>
            <a:r>
              <a:rPr lang="zh-CN" altLang="en-US" sz="2400" b="1">
                <a:solidFill>
                  <a:schemeClr val="accent1"/>
                </a:solidFill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</a:rPr>
              <a:t>亲身</a:t>
            </a:r>
            <a:r>
              <a:rPr lang="en-US" altLang="zh-CN" sz="2400" b="1">
                <a:solidFill>
                  <a:schemeClr val="accent1"/>
                </a:solidFill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</a:rPr>
              <a:t>”</a:t>
            </a:r>
            <a:r>
              <a:rPr lang="zh-CN" altLang="en-US" sz="2400" b="1">
                <a:solidFill>
                  <a:schemeClr val="accent1"/>
                </a:solidFill>
                <a:latin typeface="华文宋体" panose="02010600040101010101" charset="-122"/>
                <a:ea typeface="华文宋体" panose="02010600040101010101" charset="-122"/>
                <a:cs typeface="华文宋体" panose="02010600040101010101" charset="-122"/>
              </a:rPr>
              <a:t>经历知识的发现与建构过程，使学生真正成为教学的主体。</a:t>
            </a:r>
            <a:endParaRPr lang="zh-CN" altLang="en-US" sz="2400" b="1">
              <a:solidFill>
                <a:schemeClr val="accent1"/>
              </a:solidFill>
              <a:latin typeface="华文宋体" panose="02010600040101010101" charset="-122"/>
              <a:ea typeface="华文宋体" panose="02010600040101010101" charset="-122"/>
              <a:cs typeface="华文宋体" panose="02010600040101010101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BEAUTIFY_FLAG" val="#wm#"/>
  <p:tag name="KSO_WM_TEMPLATE_CATEGORY" val="custom"/>
  <p:tag name="KSO_WM_TEMPLATE_INDEX" val="20218281"/>
</p:tagLst>
</file>

<file path=ppt/tags/tag11.xml><?xml version="1.0" encoding="utf-8"?>
<p:tagLst xmlns:p="http://schemas.openxmlformats.org/presentationml/2006/main">
  <p:tag name="KSO_WM_BEAUTIFY_FLAG" val="#wm#"/>
  <p:tag name="KSO_WM_TEMPLATE_CATEGORY" val="custom"/>
  <p:tag name="KSO_WM_TEMPLATE_INDEX" val="20218281"/>
</p:tagLst>
</file>

<file path=ppt/tags/tag12.xml><?xml version="1.0" encoding="utf-8"?>
<p:tagLst xmlns:p="http://schemas.openxmlformats.org/presentationml/2006/main">
  <p:tag name="KSO_WM_UNIT_PLACING_PICTURE_USER_VIEWPORT" val="{&quot;height&quot;:6360,&quot;width&quot;:7070}"/>
</p:tagLst>
</file>

<file path=ppt/tags/tag13.xml><?xml version="1.0" encoding="utf-8"?>
<p:tagLst xmlns:p="http://schemas.openxmlformats.org/presentationml/2006/main">
  <p:tag name="KSO_WM_BEAUTIFY_FLAG" val="#wm#"/>
  <p:tag name="KSO_WM_TEMPLATE_CATEGORY" val="custom"/>
  <p:tag name="KSO_WM_TEMPLATE_INDEX" val="20218281"/>
</p:tagLst>
</file>

<file path=ppt/tags/tag14.xml><?xml version="1.0" encoding="utf-8"?>
<p:tagLst xmlns:p="http://schemas.openxmlformats.org/presentationml/2006/main">
  <p:tag name="KSO_WM_BEAUTIFY_FLAG" val="#wm#"/>
  <p:tag name="KSO_WM_TEMPLATE_CATEGORY" val="custom"/>
  <p:tag name="KSO_WM_TEMPLATE_INDEX" val="20218281"/>
</p:tagLst>
</file>

<file path=ppt/tags/tag15.xml><?xml version="1.0" encoding="utf-8"?>
<p:tagLst xmlns:p="http://schemas.openxmlformats.org/presentationml/2006/main">
  <p:tag name="KSO_WM_BEAUTIFY_FLAG" val="#wm#"/>
  <p:tag name="KSO_WM_TEMPLATE_CATEGORY" val="custom"/>
  <p:tag name="KSO_WM_TEMPLATE_INDEX" val="20218281"/>
</p:tagLst>
</file>

<file path=ppt/tags/tag16.xml><?xml version="1.0" encoding="utf-8"?>
<p:tagLst xmlns:p="http://schemas.openxmlformats.org/presentationml/2006/main">
  <p:tag name="KSO_WM_UNIT_PLACING_PICTURE_USER_VIEWPORT" val="{&quot;height&quot;:4199,&quot;width&quot;:6655}"/>
</p:tagLst>
</file>

<file path=ppt/tags/tag17.xml><?xml version="1.0" encoding="utf-8"?>
<p:tagLst xmlns:p="http://schemas.openxmlformats.org/presentationml/2006/main">
  <p:tag name="KSO_WM_BEAUTIFY_FLAG" val="#wm#"/>
  <p:tag name="KSO_WM_TEMPLATE_CATEGORY" val="custom"/>
  <p:tag name="KSO_WM_TEMPLATE_INDEX" val="20218281"/>
</p:tagLst>
</file>

<file path=ppt/tags/tag18.xml><?xml version="1.0" encoding="utf-8"?>
<p:tagLst xmlns:p="http://schemas.openxmlformats.org/presentationml/2006/main">
  <p:tag name="KSO_WM_UNIT_PLACING_PICTURE_USER_VIEWPORT" val="{&quot;height&quot;:6728,&quot;width&quot;:13275}"/>
</p:tagLst>
</file>

<file path=ppt/tags/tag19.xml><?xml version="1.0" encoding="utf-8"?>
<p:tagLst xmlns:p="http://schemas.openxmlformats.org/presentationml/2006/main">
  <p:tag name="KSO_WM_BEAUTIFY_FLAG" val="#wm#"/>
  <p:tag name="KSO_WM_TEMPLATE_CATEGORY" val="custom"/>
  <p:tag name="KSO_WM_TEMPLATE_INDEX" val="20218281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PP_MARK_KEY" val="6b4d0f87-86c1-4a0f-a5e0-7f032e1becdb"/>
  <p:tag name="COMMONDATA" val="eyJoZGlkIjoiOWE1MDQyZTE5YWZlOWIzOGY3NDA3NWQxNTU5NzliYjgifQ==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BEAUTIFY_FLAG" val="#wm#"/>
  <p:tag name="KSO_WM_TEMPLATE_CATEGORY" val="custom"/>
  <p:tag name="KSO_WM_TEMPLATE_INDEX" val="20218281"/>
</p:tagLst>
</file>

<file path=ppt/tags/tag6.xml><?xml version="1.0" encoding="utf-8"?>
<p:tagLst xmlns:p="http://schemas.openxmlformats.org/presentationml/2006/main">
  <p:tag name="KSO_WM_BEAUTIFY_FLAG" val="#wm#"/>
  <p:tag name="KSO_WM_TEMPLATE_CATEGORY" val="custom"/>
  <p:tag name="KSO_WM_TEMPLATE_INDEX" val="20218281"/>
</p:tagLst>
</file>

<file path=ppt/tags/tag7.xml><?xml version="1.0" encoding="utf-8"?>
<p:tagLst xmlns:p="http://schemas.openxmlformats.org/presentationml/2006/main">
  <p:tag name="KSO_WM_BEAUTIFY_FLAG" val="#wm#"/>
  <p:tag name="KSO_WM_TEMPLATE_CATEGORY" val="custom"/>
  <p:tag name="KSO_WM_TEMPLATE_INDEX" val="20218281"/>
</p:tagLst>
</file>

<file path=ppt/tags/tag8.xml><?xml version="1.0" encoding="utf-8"?>
<p:tagLst xmlns:p="http://schemas.openxmlformats.org/presentationml/2006/main">
  <p:tag name="KSO_WM_BEAUTIFY_FLAG" val="#wm#"/>
  <p:tag name="KSO_WM_TEMPLATE_CATEGORY" val="custom"/>
  <p:tag name="KSO_WM_TEMPLATE_INDEX" val="20218281"/>
</p:tagLst>
</file>

<file path=ppt/tags/tag9.xml><?xml version="1.0" encoding="utf-8"?>
<p:tagLst xmlns:p="http://schemas.openxmlformats.org/presentationml/2006/main">
  <p:tag name="KSO_WM_BEAUTIFY_FLAG" val="#wm#"/>
  <p:tag name="KSO_WM_TEMPLATE_CATEGORY" val="custom"/>
  <p:tag name="KSO_WM_TEMPLATE_INDEX" val="20218281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2196</Words>
  <Application>WPS 演示</Application>
  <PresentationFormat>宽屏</PresentationFormat>
  <Paragraphs>118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2" baseType="lpstr">
      <vt:lpstr>Arial</vt:lpstr>
      <vt:lpstr>宋体</vt:lpstr>
      <vt:lpstr>Wingdings</vt:lpstr>
      <vt:lpstr>微软雅黑</vt:lpstr>
      <vt:lpstr>黑体</vt:lpstr>
      <vt:lpstr>华文宋体</vt:lpstr>
      <vt:lpstr>Wingdings</vt:lpstr>
      <vt:lpstr>Calibri</vt:lpstr>
      <vt:lpstr>Arial Unicode MS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</dc:creator>
  <cp:lastModifiedBy>张婷</cp:lastModifiedBy>
  <cp:revision>63</cp:revision>
  <dcterms:created xsi:type="dcterms:W3CDTF">2021-07-26T06:47:00Z</dcterms:created>
  <dcterms:modified xsi:type="dcterms:W3CDTF">2023-06-08T04:15:34Z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55B73274AC194870AF292864C2F425C1</vt:lpwstr>
  </property>
  <property fmtid="{D5CDD505-2E9C-101B-9397-08002B2CF9AE}" pid="3" name="KSOProductBuildVer">
    <vt:lpwstr>2052-11.1.0.14309</vt:lpwstr>
  </property>
</Properties>
</file>