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75" r:id="rId3"/>
    <p:sldId id="276" r:id="rId4"/>
    <p:sldId id="277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8" r:id="rId18"/>
    <p:sldId id="268" r:id="rId19"/>
    <p:sldId id="269" r:id="rId20"/>
    <p:sldId id="279" r:id="rId21"/>
    <p:sldId id="280" r:id="rId22"/>
    <p:sldId id="281" r:id="rId23"/>
    <p:sldId id="282" r:id="rId24"/>
    <p:sldId id="283" r:id="rId25"/>
    <p:sldId id="285" r:id="rId26"/>
    <p:sldId id="284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1A884-E56D-0E43-9DEA-9959600FA43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F7953-2DF4-D243-8F92-A9D2EC6C0F2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1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6CDF-D36D-46D2-B979-95955FD00C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A37EB-5A6E-468A-BA9D-E6675DC17F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50401" y="3551985"/>
            <a:ext cx="8630551" cy="111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9191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作者：郭元祥</a:t>
            </a:r>
            <a:endParaRPr lang="en-US" altLang="zh-CN" sz="2400" b="1" dirty="0">
              <a:solidFill>
                <a:srgbClr val="191919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19191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文章</a:t>
            </a:r>
            <a:r>
              <a:rPr lang="zh-CN" altLang="en-US" sz="24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来源：</a:t>
            </a:r>
            <a:r>
              <a:rPr lang="en-US" altLang="zh-CN" sz="24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</a:t>
            </a:r>
            <a:r>
              <a:rPr lang="zh-CN" altLang="en-US" sz="24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教育研究与实验</a:t>
            </a:r>
            <a:r>
              <a:rPr lang="en-US" altLang="zh-CN" sz="24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》2017</a:t>
            </a:r>
            <a:r>
              <a:rPr lang="zh-CN" altLang="en-US" sz="24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altLang="zh-CN" sz="24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03</a:t>
            </a:r>
            <a:r>
              <a:rPr lang="zh-CN" altLang="en-US" sz="24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0401" y="2319918"/>
            <a:ext cx="77840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en-US" sz="2800" b="1" i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文章标题：论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深度教学：源起、基础与理念 </a:t>
            </a:r>
            <a:endParaRPr lang="zh-CN" altLang="en-US" sz="2800" b="1" i="0" dirty="0">
              <a:solidFill>
                <a:srgbClr val="191919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7542" y="1050324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>
                <a:solidFill>
                  <a:srgbClr val="0070C0"/>
                </a:solidFill>
              </a:rPr>
              <a:t>阅读分享</a:t>
            </a:r>
            <a:endParaRPr kumimoji="1" lang="zh-CN" altLang="en-US" sz="54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7264" y="210066"/>
            <a:ext cx="4707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(</a:t>
            </a:r>
            <a:r>
              <a:rPr lang="zh-CN" altLang="zh-CN" sz="2800" b="1" dirty="0">
                <a:solidFill>
                  <a:srgbClr val="0070C0"/>
                </a:solidFill>
              </a:rPr>
              <a:t>二</a:t>
            </a:r>
            <a:r>
              <a:rPr lang="en-US" altLang="zh-CN" sz="2800" b="1" dirty="0">
                <a:solidFill>
                  <a:srgbClr val="0070C0"/>
                </a:solidFill>
              </a:rPr>
              <a:t>)</a:t>
            </a:r>
            <a:r>
              <a:rPr lang="zh-CN" altLang="zh-CN" sz="2800" b="1" dirty="0">
                <a:solidFill>
                  <a:srgbClr val="0070C0"/>
                </a:solidFill>
              </a:rPr>
              <a:t>深度教学的学习观基础 </a:t>
            </a:r>
            <a:endParaRPr lang="zh-CN" altLang="zh-CN" sz="2800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0129" y="827902"/>
            <a:ext cx="11071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/>
              <a:t>学习是有机体为了适应环境的需要而不断积累经验、 改变行为的过程</a:t>
            </a:r>
            <a:r>
              <a:rPr lang="zh-CN" altLang="en-US" sz="2800" dirty="0"/>
              <a:t>。</a:t>
            </a:r>
            <a:r>
              <a:rPr lang="zh-CN" altLang="zh-CN" sz="2800" dirty="0"/>
              <a:t> </a:t>
            </a:r>
            <a:endParaRPr lang="zh-CN" altLang="zh-CN" sz="2800" dirty="0"/>
          </a:p>
          <a:p>
            <a:pPr>
              <a:lnSpc>
                <a:spcPct val="150000"/>
              </a:lnSpc>
            </a:pPr>
            <a:r>
              <a:rPr lang="zh-CN" altLang="zh-CN" sz="2800" dirty="0"/>
              <a:t>深度教学强调学习的</a:t>
            </a:r>
            <a:r>
              <a:rPr lang="zh-CN" altLang="zh-CN" sz="2800" dirty="0">
                <a:solidFill>
                  <a:srgbClr val="FF0000"/>
                </a:solidFill>
              </a:rPr>
              <a:t>丰富性、沉浸性和层进性</a:t>
            </a:r>
            <a:r>
              <a:rPr lang="zh-CN" altLang="zh-CN" sz="2800" dirty="0"/>
              <a:t>，实现学习的过程价值和实践属性。 </a:t>
            </a:r>
            <a:endParaRPr lang="zh-CN" altLang="zh-CN" sz="2800" dirty="0"/>
          </a:p>
        </p:txBody>
      </p:sp>
      <p:sp>
        <p:nvSpPr>
          <p:cNvPr id="4" name="矩形 3"/>
          <p:cNvSpPr/>
          <p:nvPr/>
        </p:nvSpPr>
        <p:spPr>
          <a:xfrm>
            <a:off x="4995369" y="2305229"/>
            <a:ext cx="156966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kern="0" dirty="0">
                <a:solidFill>
                  <a:srgbClr val="000000"/>
                </a:solidFill>
                <a:highlight>
                  <a:srgbClr val="FFFF00"/>
                </a:highlight>
                <a:latin typeface="Times" charset="0"/>
                <a:ea typeface="宋体" panose="02010600030101010101" pitchFamily="2" charset="-122"/>
                <a:cs typeface="Times" charset="0"/>
              </a:rPr>
              <a:t>“U</a:t>
            </a:r>
            <a:r>
              <a:rPr lang="zh-CN" altLang="zh-CN" kern="0" dirty="0">
                <a:solidFill>
                  <a:srgbClr val="000000"/>
                </a:solidFill>
                <a:highlight>
                  <a:srgbClr val="FFFF00"/>
                </a:highlight>
                <a:latin typeface="Times" charset="0"/>
                <a:ea typeface="宋体" panose="02010600030101010101" pitchFamily="2" charset="-122"/>
                <a:cs typeface="Times" charset="0"/>
              </a:rPr>
              <a:t>型学习</a:t>
            </a:r>
            <a:r>
              <a:rPr lang="en-US" altLang="zh-CN" kern="0" dirty="0">
                <a:solidFill>
                  <a:srgbClr val="000000"/>
                </a:solidFill>
                <a:highlight>
                  <a:srgbClr val="FFFF00"/>
                </a:highlight>
                <a:latin typeface="Times" charset="0"/>
                <a:ea typeface="宋体" panose="02010600030101010101" pitchFamily="2" charset="-122"/>
                <a:cs typeface="Times" charset="0"/>
              </a:rPr>
              <a:t>”</a:t>
            </a:r>
            <a:r>
              <a:rPr lang="zh-CN" altLang="zh-CN" dirty="0"/>
              <a:t> </a:t>
            </a:r>
            <a:endParaRPr lang="en-US" altLang="zh-CN" dirty="0"/>
          </a:p>
          <a:p>
            <a:r>
              <a:rPr lang="zh-CN" altLang="en-US" dirty="0"/>
              <a:t>还原与下沉</a:t>
            </a:r>
            <a:endParaRPr lang="en-US" altLang="zh-CN" dirty="0"/>
          </a:p>
          <a:p>
            <a:r>
              <a:rPr lang="zh-CN" altLang="en-US" dirty="0"/>
              <a:t>经验与探究</a:t>
            </a:r>
            <a:endParaRPr lang="en-US" altLang="zh-CN" dirty="0"/>
          </a:p>
          <a:p>
            <a:r>
              <a:rPr lang="zh-CN" altLang="en-US" dirty="0"/>
              <a:t>反思与上浮。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483708" y="2305229"/>
            <a:ext cx="2511661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zh-CN" dirty="0">
                <a:solidFill>
                  <a:srgbClr val="FF0000"/>
                </a:solidFill>
              </a:rPr>
              <a:t>对知识所内蕴的各种意义的理解，</a:t>
            </a:r>
            <a:r>
              <a:rPr lang="zh-CN" altLang="zh-CN" dirty="0"/>
              <a:t>是检验学习丰富性的基本标准，即意义标准。知识对人的生成意义，</a:t>
            </a:r>
            <a:r>
              <a:rPr lang="zh-CN" altLang="zh-CN" dirty="0">
                <a:solidFill>
                  <a:srgbClr val="FF0000"/>
                </a:solidFill>
              </a:rPr>
              <a:t>表现在生命启发、科学理解、技术体验、社会认知和文化觉醒</a:t>
            </a:r>
            <a:r>
              <a:rPr lang="zh-CN" altLang="zh-CN" dirty="0"/>
              <a:t>五个层次 。</a:t>
            </a:r>
            <a:endParaRPr lang="zh-CN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6565029" y="2290045"/>
            <a:ext cx="1952367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dirty="0"/>
              <a:t>知识内在结构的逐层深化的学习：</a:t>
            </a:r>
            <a:endParaRPr kumimoji="1" lang="en-US" altLang="zh-CN" dirty="0"/>
          </a:p>
          <a:p>
            <a:r>
              <a:rPr kumimoji="1" lang="zh-CN" altLang="en-US" dirty="0"/>
              <a:t>符号知识</a:t>
            </a:r>
            <a:endParaRPr kumimoji="1" lang="en-US" altLang="zh-CN" dirty="0"/>
          </a:p>
          <a:p>
            <a:r>
              <a:rPr kumimoji="1" lang="zh-CN" altLang="en-US" dirty="0"/>
              <a:t>逻辑形式</a:t>
            </a:r>
            <a:endParaRPr kumimoji="1" lang="en-US" altLang="zh-CN" dirty="0"/>
          </a:p>
          <a:p>
            <a:r>
              <a:rPr kumimoji="1" lang="zh-CN" altLang="en-US" dirty="0"/>
              <a:t>意义系统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77329" y="1421028"/>
            <a:ext cx="104150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/>
              <a:t>追求教学的</a:t>
            </a:r>
            <a:r>
              <a:rPr lang="zh-CN" altLang="zh-CN" sz="2800" dirty="0">
                <a:solidFill>
                  <a:srgbClr val="FF0000"/>
                </a:solidFill>
              </a:rPr>
              <a:t>发展性</a:t>
            </a:r>
            <a:r>
              <a:rPr lang="zh-CN" altLang="zh-CN" sz="2800" dirty="0"/>
              <a:t>，是深度教学的核心理念。 </a:t>
            </a:r>
            <a:endParaRPr lang="zh-CN" altLang="zh-CN" sz="2800" dirty="0"/>
          </a:p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rgbClr val="FF0000"/>
                </a:solidFill>
              </a:rPr>
              <a:t>发展性就是改变性</a:t>
            </a:r>
            <a:r>
              <a:rPr lang="zh-CN" altLang="zh-CN" sz="2800" dirty="0"/>
              <a:t>，是指课堂教学引起学生在认知、情感、技能等方面发生系统的变化，学科核心素养和关键能力得到整体提升。 </a:t>
            </a:r>
            <a:endParaRPr lang="zh-CN" altLang="zh-CN" sz="2800" dirty="0"/>
          </a:p>
          <a:p>
            <a:pPr>
              <a:lnSpc>
                <a:spcPct val="150000"/>
              </a:lnSpc>
            </a:pPr>
            <a:r>
              <a:rPr lang="zh-CN" altLang="zh-CN" sz="2800" dirty="0"/>
              <a:t>深度教学注重发挥学生学习的主动性，强调完整深刻地处理知识，增强学生知识学习的意义感、自我感和获得感。 </a:t>
            </a:r>
            <a:endParaRPr lang="zh-CN" altLang="zh-CN" sz="2800" dirty="0"/>
          </a:p>
          <a:p>
            <a:pPr>
              <a:lnSpc>
                <a:spcPct val="150000"/>
              </a:lnSpc>
            </a:pPr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877329" y="308919"/>
            <a:ext cx="4083169" cy="7155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三、深度教学的理念 </a:t>
            </a:r>
            <a:endParaRPr lang="zh-CN" altLang="zh-CN" sz="32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2422" y="148281"/>
            <a:ext cx="117636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70C0"/>
                </a:solidFill>
              </a:rPr>
              <a:t>(</a:t>
            </a:r>
            <a:r>
              <a:rPr lang="zh-CN" altLang="zh-CN" sz="2800" b="1" dirty="0">
                <a:solidFill>
                  <a:srgbClr val="0070C0"/>
                </a:solidFill>
              </a:rPr>
              <a:t>一</a:t>
            </a:r>
            <a:r>
              <a:rPr lang="en-US" altLang="zh-CN" sz="2800" b="1" dirty="0">
                <a:solidFill>
                  <a:srgbClr val="0070C0"/>
                </a:solidFill>
              </a:rPr>
              <a:t>)</a:t>
            </a:r>
            <a:r>
              <a:rPr lang="zh-CN" altLang="zh-CN" sz="2800" b="1" dirty="0">
                <a:solidFill>
                  <a:srgbClr val="0070C0"/>
                </a:solidFill>
              </a:rPr>
              <a:t>完整深刻地处理知识，增强学习的意义感 </a:t>
            </a:r>
            <a:endParaRPr lang="zh-CN" altLang="zh-CN" sz="2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/>
              <a:t>学生在学习过程中寻求自我与知识之间的意义联系，追求和创造着学习内容、学习过程对自我生长的意义。 </a:t>
            </a:r>
            <a:endParaRPr lang="zh-CN" altLang="zh-CN" sz="2400" dirty="0"/>
          </a:p>
          <a:p>
            <a:pPr>
              <a:lnSpc>
                <a:spcPct val="150000"/>
              </a:lnSpc>
            </a:pPr>
            <a:r>
              <a:rPr lang="zh-CN" altLang="zh-CN" sz="2400" dirty="0"/>
              <a:t>深度教学的</a:t>
            </a:r>
            <a:r>
              <a:rPr lang="en-US" altLang="zh-CN" sz="2400" dirty="0"/>
              <a:t>“</a:t>
            </a:r>
            <a:r>
              <a:rPr lang="zh-CN" altLang="zh-CN" sz="2400" dirty="0"/>
              <a:t>深度</a:t>
            </a:r>
            <a:r>
              <a:rPr lang="en-US" altLang="zh-CN" sz="2400" dirty="0"/>
              <a:t>”</a:t>
            </a:r>
            <a:r>
              <a:rPr lang="zh-CN" altLang="zh-CN" sz="2400" dirty="0"/>
              <a:t>是建立在完整地深刻地处理和 理解知识的基础之上的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zh-CN" sz="2400" b="1" dirty="0"/>
              <a:t>艾根</a:t>
            </a:r>
            <a:r>
              <a:rPr lang="zh-CN" altLang="en-US" sz="2400" b="1" dirty="0"/>
              <a:t>：</a:t>
            </a:r>
            <a:r>
              <a:rPr lang="zh-CN" altLang="zh-CN" sz="2400" dirty="0"/>
              <a:t> </a:t>
            </a:r>
            <a:r>
              <a:rPr lang="en-US" altLang="zh-CN" sz="2400" dirty="0"/>
              <a:t>“</a:t>
            </a:r>
            <a:r>
              <a:rPr lang="zh-CN" altLang="zh-CN" sz="2400" dirty="0"/>
              <a:t>深度 </a:t>
            </a:r>
            <a:r>
              <a:rPr lang="en-US" altLang="zh-CN" sz="2400" dirty="0"/>
              <a:t>”</a:t>
            </a:r>
            <a:r>
              <a:rPr lang="zh-CN" altLang="zh-CN" sz="2400" dirty="0"/>
              <a:t>的涵义。他认为</a:t>
            </a:r>
            <a:r>
              <a:rPr lang="en-US" altLang="zh-CN" sz="2400" b="1" dirty="0"/>
              <a:t>“</a:t>
            </a:r>
            <a:r>
              <a:rPr lang="zh-CN" altLang="zh-CN" sz="2400" b="1" dirty="0"/>
              <a:t>学习深度</a:t>
            </a:r>
            <a:r>
              <a:rPr lang="en-US" altLang="zh-CN" sz="2400" b="1" dirty="0"/>
              <a:t>”</a:t>
            </a:r>
            <a:r>
              <a:rPr lang="zh-CN" altLang="zh-CN" sz="2400" b="1" dirty="0"/>
              <a:t>具有三个基本标准</a:t>
            </a:r>
            <a:r>
              <a:rPr lang="zh-CN" altLang="zh-CN" sz="2400" dirty="0"/>
              <a:t>，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zh-CN" sz="2800" dirty="0"/>
              <a:t>知识学习的充分</a:t>
            </a:r>
            <a:r>
              <a:rPr lang="zh-CN" altLang="zh-CN" sz="2800" dirty="0">
                <a:solidFill>
                  <a:srgbClr val="FF0000"/>
                </a:solidFill>
              </a:rPr>
              <a:t>广度</a:t>
            </a:r>
            <a:r>
              <a:rPr lang="en-US" altLang="zh-CN" sz="2800" dirty="0">
                <a:solidFill>
                  <a:srgbClr val="FF0000"/>
                </a:solidFill>
              </a:rPr>
              <a:t>---</a:t>
            </a:r>
            <a:r>
              <a:rPr lang="zh-CN" altLang="en-US" sz="2800" dirty="0">
                <a:solidFill>
                  <a:srgbClr val="FF0000"/>
                </a:solidFill>
              </a:rPr>
              <a:t>背景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/>
              <a:t>知识学习的充分</a:t>
            </a:r>
            <a:r>
              <a:rPr lang="zh-CN" altLang="zh-CN" sz="2800" dirty="0">
                <a:solidFill>
                  <a:srgbClr val="FF0000"/>
                </a:solidFill>
              </a:rPr>
              <a:t>深度</a:t>
            </a:r>
            <a:r>
              <a:rPr lang="en-US" altLang="zh-CN" sz="2800" dirty="0">
                <a:solidFill>
                  <a:srgbClr val="FF0000"/>
                </a:solidFill>
              </a:rPr>
              <a:t>————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/>
              <a:t>知识学习的充分</a:t>
            </a:r>
            <a:r>
              <a:rPr lang="zh-CN" altLang="zh-CN" sz="2800" dirty="0">
                <a:solidFill>
                  <a:srgbClr val="FF0000"/>
                </a:solidFill>
              </a:rPr>
              <a:t>关联度</a:t>
            </a:r>
            <a:r>
              <a:rPr lang="en-US" altLang="zh-CN" sz="2800" dirty="0">
                <a:solidFill>
                  <a:srgbClr val="FF0000"/>
                </a:solidFill>
              </a:rPr>
              <a:t>————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29200" y="3138616"/>
            <a:ext cx="5094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为理解提供的多样性的支架，</a:t>
            </a:r>
            <a:endParaRPr lang="en-US" altLang="zh-CN" dirty="0"/>
          </a:p>
          <a:p>
            <a:r>
              <a:rPr lang="zh-CN" altLang="zh-CN" dirty="0"/>
              <a:t>为知识的意义达成 创造了可能性和广阔性基础。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4942703" y="3859439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/>
              <a:t>内在思想、认知方式和具体的思维逻辑</a:t>
            </a:r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942702" y="4441763"/>
            <a:ext cx="4361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/>
              <a:t>是指知识学习指向对多维度地理解知识的丰富内涵及其与文化、 经验的内在联系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5482" y="370703"/>
            <a:ext cx="109233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70C0"/>
                </a:solidFill>
              </a:rPr>
              <a:t>(</a:t>
            </a:r>
            <a:r>
              <a:rPr lang="zh-CN" altLang="zh-CN" sz="2800" b="1" dirty="0">
                <a:solidFill>
                  <a:srgbClr val="0070C0"/>
                </a:solidFill>
              </a:rPr>
              <a:t>二</a:t>
            </a:r>
            <a:r>
              <a:rPr lang="en-US" altLang="zh-CN" sz="2800" b="1" dirty="0">
                <a:solidFill>
                  <a:srgbClr val="0070C0"/>
                </a:solidFill>
              </a:rPr>
              <a:t>)</a:t>
            </a:r>
            <a:r>
              <a:rPr lang="zh-CN" altLang="zh-CN" sz="2800" b="1" dirty="0">
                <a:solidFill>
                  <a:srgbClr val="0070C0"/>
                </a:solidFill>
              </a:rPr>
              <a:t>增强教学的文化敏感性和包容性，提高学生学习的获得感 </a:t>
            </a:r>
            <a:endParaRPr lang="zh-CN" altLang="zh-CN" sz="28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/>
              <a:t>知识承</a:t>
            </a:r>
            <a:r>
              <a:rPr lang="zh-CN" altLang="en-US" sz="2800" dirty="0"/>
              <a:t>着</a:t>
            </a:r>
            <a:r>
              <a:rPr lang="zh-CN" altLang="zh-CN" sz="2800" dirty="0"/>
              <a:t>载的文化意义，</a:t>
            </a:r>
            <a:r>
              <a:rPr lang="zh-CN" altLang="en-US" sz="2800" dirty="0"/>
              <a:t>和</a:t>
            </a:r>
            <a:r>
              <a:rPr lang="zh-CN" altLang="zh-CN" sz="2800" dirty="0"/>
              <a:t>文化意蕴</a:t>
            </a:r>
            <a:r>
              <a:rPr lang="zh-CN" altLang="en-US" sz="2800" dirty="0"/>
              <a:t>。</a:t>
            </a:r>
            <a:r>
              <a:rPr lang="zh-CN" altLang="zh-CN" sz="2800" dirty="0"/>
              <a:t>理解、把握并建立学生 自我对知识所承载的文化内涵和文化意义的理解，才 是真正完整的知识学习 </a:t>
            </a:r>
            <a:endParaRPr kumimoji="1" lang="zh-CN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786713" y="3167619"/>
            <a:ext cx="91357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kern="0">
                <a:solidFill>
                  <a:srgbClr val="00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以理解为基础的探究、体验、反思真正成为内化知识价值的根本学习方式</a:t>
            </a:r>
            <a:r>
              <a:rPr lang="zh-CN" altLang="zh-CN" sz="2800" kern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9014" y="296561"/>
            <a:ext cx="11902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(</a:t>
            </a:r>
            <a:r>
              <a:rPr lang="zh-CN" altLang="zh-CN" sz="2800" b="1" dirty="0">
                <a:solidFill>
                  <a:srgbClr val="0070C0"/>
                </a:solidFill>
              </a:rPr>
              <a:t>三</a:t>
            </a:r>
            <a:r>
              <a:rPr lang="en-US" altLang="zh-CN" sz="2800" b="1" dirty="0">
                <a:solidFill>
                  <a:srgbClr val="0070C0"/>
                </a:solidFill>
              </a:rPr>
              <a:t>)</a:t>
            </a:r>
            <a:r>
              <a:rPr lang="zh-CN" altLang="zh-CN" sz="2800" b="1" dirty="0">
                <a:solidFill>
                  <a:srgbClr val="0070C0"/>
                </a:solidFill>
              </a:rPr>
              <a:t>丰富学习经历，引导反思性、批判性思维，提升学习的画面感和自我感 </a:t>
            </a:r>
            <a:endParaRPr lang="zh-CN" altLang="zh-CN" sz="2800" b="1" dirty="0">
              <a:solidFill>
                <a:srgbClr val="0070C0"/>
              </a:solidFill>
            </a:endParaRPr>
          </a:p>
          <a:p>
            <a:endParaRPr kumimoji="1" lang="zh-CN" alt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721" y="1947164"/>
            <a:ext cx="1142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/>
              <a:t>知识与经验交融、理智与情感互动、师生心灵碰撞、学习过程与学生成长意义关联</a:t>
            </a:r>
            <a:r>
              <a:rPr lang="zh-CN" altLang="en-US" sz="2800" dirty="0"/>
              <a:t>。</a:t>
            </a:r>
            <a:r>
              <a:rPr lang="zh-CN" altLang="zh-CN" sz="2800" dirty="0"/>
              <a:t> </a:t>
            </a:r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486721" y="1203877"/>
            <a:ext cx="9522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/>
              <a:t>真正具有过程价值的教学时间是师生共享、共存、共生的</a:t>
            </a:r>
            <a:r>
              <a:rPr lang="en-US" altLang="zh-CN" sz="2800" dirty="0"/>
              <a:t>! </a:t>
            </a:r>
            <a:endParaRPr lang="zh-CN" altLang="zh-CN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486721" y="3121338"/>
            <a:ext cx="108814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/>
              <a:t>在新知识的学习过程中，学生脑海里所产生的丰富联想和再造想象，就是课堂画面感的具体体现。 </a:t>
            </a:r>
            <a:endParaRPr lang="zh-CN" altLang="zh-CN" sz="2800" dirty="0"/>
          </a:p>
          <a:p>
            <a:endParaRPr kumimoji="1" lang="zh-CN" alt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84357" y="2421924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5400" dirty="0"/>
              <a:t>谢谢</a:t>
            </a:r>
            <a:endParaRPr kumimoji="1" lang="zh-CN" altLang="en-US" sz="5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33629" t="32975" r="47016" b="39068"/>
          <a:stretch>
            <a:fillRect/>
          </a:stretch>
        </p:blipFill>
        <p:spPr>
          <a:xfrm>
            <a:off x="481780" y="278491"/>
            <a:ext cx="3638547" cy="29563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34113" t="35269" r="47177" b="38351"/>
          <a:stretch>
            <a:fillRect/>
          </a:stretch>
        </p:blipFill>
        <p:spPr>
          <a:xfrm>
            <a:off x="392793" y="3623188"/>
            <a:ext cx="3727534" cy="29563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31774" t="21361" r="23629" b="33621"/>
          <a:stretch>
            <a:fillRect/>
          </a:stretch>
        </p:blipFill>
        <p:spPr>
          <a:xfrm>
            <a:off x="4151756" y="1009036"/>
            <a:ext cx="7839838" cy="44515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34274" t="19498" r="24274" b="34337"/>
          <a:stretch>
            <a:fillRect/>
          </a:stretch>
        </p:blipFill>
        <p:spPr>
          <a:xfrm>
            <a:off x="117987" y="263012"/>
            <a:ext cx="5053780" cy="31659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2500" t="20788" r="23387" b="35197"/>
          <a:stretch>
            <a:fillRect/>
          </a:stretch>
        </p:blipFill>
        <p:spPr>
          <a:xfrm>
            <a:off x="5496232" y="336753"/>
            <a:ext cx="5378245" cy="30185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12903" t="11756" r="34677" b="35484"/>
          <a:stretch>
            <a:fillRect/>
          </a:stretch>
        </p:blipFill>
        <p:spPr>
          <a:xfrm>
            <a:off x="639096" y="570270"/>
            <a:ext cx="8440243" cy="47784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20527" y="1333955"/>
            <a:ext cx="9099758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231F20"/>
                </a:solidFill>
                <a:effectLst/>
                <a:latin typeface="FZSSJW--GB1-0"/>
              </a:rPr>
              <a:t>表层学习、表面学习和表演学习。</a:t>
            </a:r>
            <a:endParaRPr lang="en-US" altLang="zh-CN" sz="2400" dirty="0">
              <a:solidFill>
                <a:srgbClr val="231F20"/>
              </a:solidFill>
              <a:effectLst/>
              <a:latin typeface="FZSSJW--GB1-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231F20"/>
                </a:solidFill>
                <a:effectLst/>
                <a:latin typeface="FZSSJW--GB1-0"/>
              </a:rPr>
              <a:t>教学形式存在教与学在程序上的简单翻转和在时间上的粗暴分配。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516186" y="308456"/>
            <a:ext cx="398206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231F20"/>
                </a:solidFill>
                <a:latin typeface="FZSSJW--GB1-0"/>
              </a:rPr>
              <a:t>新课改</a:t>
            </a:r>
            <a:r>
              <a:rPr lang="zh-CN" altLang="en-US" sz="3600" dirty="0"/>
              <a:t>存在的问题：</a:t>
            </a:r>
            <a:endParaRPr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2109017" y="3388771"/>
            <a:ext cx="5279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31F20"/>
                </a:solidFill>
                <a:latin typeface="FZSSJW--GB1-0"/>
              </a:rPr>
              <a:t>学生对</a:t>
            </a:r>
            <a:r>
              <a:rPr lang="zh-CN" altLang="en-US" sz="2800" dirty="0">
                <a:solidFill>
                  <a:srgbClr val="231F20"/>
                </a:solidFill>
                <a:effectLst/>
                <a:latin typeface="FZSSJW--GB1-0"/>
              </a:rPr>
              <a:t>知识的学习：</a:t>
            </a:r>
            <a:endParaRPr lang="en-US" altLang="zh-CN" sz="2800" dirty="0">
              <a:solidFill>
                <a:srgbClr val="231F20"/>
              </a:solidFill>
              <a:effectLst/>
              <a:latin typeface="FZSSJW--GB1-0"/>
            </a:endParaRPr>
          </a:p>
          <a:p>
            <a:r>
              <a:rPr lang="zh-CN" altLang="en-US" sz="2800" dirty="0">
                <a:solidFill>
                  <a:srgbClr val="231F20"/>
                </a:solidFill>
                <a:effectLst/>
                <a:latin typeface="FZSSJW--GB1-0"/>
              </a:rPr>
              <a:t>简单占有和机械训练的局限性。</a:t>
            </a:r>
            <a:endParaRPr lang="en-US" altLang="zh-CN" sz="2800" dirty="0">
              <a:solidFill>
                <a:srgbClr val="231F20"/>
              </a:solidFill>
              <a:latin typeface="FZSSJW--GB1-0"/>
            </a:endParaRPr>
          </a:p>
        </p:txBody>
      </p:sp>
      <p:sp>
        <p:nvSpPr>
          <p:cNvPr id="7" name="箭头: 右 6"/>
          <p:cNvSpPr/>
          <p:nvPr/>
        </p:nvSpPr>
        <p:spPr>
          <a:xfrm rot="5400000">
            <a:off x="3873905" y="2890942"/>
            <a:ext cx="688258" cy="20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" name="箭头: 右 7"/>
          <p:cNvSpPr/>
          <p:nvPr/>
        </p:nvSpPr>
        <p:spPr>
          <a:xfrm rot="5400000">
            <a:off x="3977143" y="4728014"/>
            <a:ext cx="688258" cy="20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2799733" y="5347447"/>
            <a:ext cx="3387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31F20"/>
                </a:solidFill>
                <a:latin typeface="FZSSJW--GB1-0"/>
              </a:rPr>
              <a:t>不利于学生的成长</a:t>
            </a:r>
            <a:endParaRPr lang="en-US" altLang="zh-CN" sz="2800" dirty="0">
              <a:solidFill>
                <a:srgbClr val="231F20"/>
              </a:solidFill>
              <a:latin typeface="FZSSJW--GB1-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530639" y="2107758"/>
            <a:ext cx="2345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231F20"/>
                </a:solidFill>
                <a:latin typeface="FZSSJW--GB1-0"/>
              </a:rPr>
              <a:t>深度学习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1681309" y="2107758"/>
            <a:ext cx="2192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231F20"/>
                </a:solidFill>
                <a:latin typeface="FZSSJW--GB1-0"/>
              </a:rPr>
              <a:t>深度教学</a:t>
            </a:r>
            <a:endParaRPr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2104096" y="1217938"/>
            <a:ext cx="11897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231F20"/>
                </a:solidFill>
                <a:latin typeface="FZSSJW--GB1-0"/>
              </a:rPr>
              <a:t>教师</a:t>
            </a:r>
            <a:endParaRPr lang="zh-CN" altLang="en-US" sz="3600" dirty="0"/>
          </a:p>
        </p:txBody>
      </p:sp>
      <p:sp>
        <p:nvSpPr>
          <p:cNvPr id="7" name="文本框 6"/>
          <p:cNvSpPr txBox="1"/>
          <p:nvPr/>
        </p:nvSpPr>
        <p:spPr>
          <a:xfrm>
            <a:off x="6268057" y="1217937"/>
            <a:ext cx="118971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231F20"/>
                </a:solidFill>
                <a:latin typeface="FZSSJW--GB1-0"/>
              </a:rPr>
              <a:t>学生</a:t>
            </a:r>
            <a:endParaRPr lang="zh-CN" altLang="en-US" sz="3600" dirty="0"/>
          </a:p>
        </p:txBody>
      </p:sp>
      <p:sp>
        <p:nvSpPr>
          <p:cNvPr id="8" name="箭头: 右 7"/>
          <p:cNvSpPr/>
          <p:nvPr/>
        </p:nvSpPr>
        <p:spPr>
          <a:xfrm>
            <a:off x="4358145" y="2327684"/>
            <a:ext cx="688258" cy="20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8967015" y="2121245"/>
            <a:ext cx="113070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231F20"/>
                </a:solidFill>
                <a:latin typeface="FZSSJW--GB1-0"/>
              </a:rPr>
              <a:t>成长</a:t>
            </a:r>
            <a:endParaRPr lang="zh-CN" altLang="en-US" sz="3600" dirty="0"/>
          </a:p>
        </p:txBody>
      </p:sp>
      <p:sp>
        <p:nvSpPr>
          <p:cNvPr id="10" name="箭头: 右 9"/>
          <p:cNvSpPr/>
          <p:nvPr/>
        </p:nvSpPr>
        <p:spPr>
          <a:xfrm>
            <a:off x="7973964" y="2327682"/>
            <a:ext cx="688258" cy="2064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46969" y="471205"/>
            <a:ext cx="6987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i="0" dirty="0">
                <a:solidFill>
                  <a:srgbClr val="0070C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一、从深度学习到深度教学</a:t>
            </a:r>
            <a:endParaRPr lang="zh-CN" altLang="en-US" sz="2800" b="0" i="0" dirty="0">
              <a:solidFill>
                <a:srgbClr val="0070C0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/>
            <a:r>
              <a:rPr lang="en-US" altLang="zh-CN" sz="28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</a:t>
            </a:r>
            <a:r>
              <a:rPr lang="en-US" altLang="zh-CN" sz="28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源起：深度学习概念的提出</a:t>
            </a:r>
            <a:endParaRPr lang="zh-CN" altLang="en-US" sz="2800" b="0" i="0" dirty="0">
              <a:solidFill>
                <a:srgbClr val="191919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2190" y="1485985"/>
            <a:ext cx="1160087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2800" b="0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深度学习的概念，源于三十多年来计算机科学、人工神经网络和人工智能的研究。</a:t>
            </a:r>
            <a:endParaRPr lang="en-US" altLang="zh-CN" sz="2800" b="0" i="0" dirty="0">
              <a:solidFill>
                <a:srgbClr val="191919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美国学者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马顿和萨尔约提出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了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表层学习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深层学习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（也被译为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深度学习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）的概念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艾根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</a:t>
            </a: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Egan, K.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）教授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的研究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探讨了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深度学习的基本原则与方法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分析了深度学习对学生成长、教师发展和学校革新的价值与路径。</a:t>
            </a: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最有影响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力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黎加厚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教授认为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深度学习 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是指在理解学习的基础上，学习者能够批判性地学习 新的思想和事实，并将它们融入原有的认知结构中，能够在众多思想间进行联系，并能够将已有的知识迁移到新的情境中，做出决策和解决问题的学习。 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9325" y="322925"/>
            <a:ext cx="6987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>
                <a:solidFill>
                  <a:srgbClr val="19191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</a:t>
            </a:r>
            <a:r>
              <a:rPr lang="zh-CN" altLang="en-US" sz="2800" b="1" dirty="0">
                <a:solidFill>
                  <a:srgbClr val="19191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r>
              <a:rPr lang="en-US" altLang="zh-CN" sz="2800" b="1" dirty="0">
                <a:solidFill>
                  <a:srgbClr val="19191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800" b="1" i="0" dirty="0">
                <a:solidFill>
                  <a:srgbClr val="191919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从深度学习→深度教学的必然性</a:t>
            </a:r>
            <a:endParaRPr lang="zh-CN" altLang="en-US" sz="2800" b="0" i="0" dirty="0">
              <a:solidFill>
                <a:srgbClr val="191919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9325" y="1037968"/>
            <a:ext cx="10317891" cy="1319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深度学习是一种主动的、高投入的、理解记忆的、涉及高阶思维，学习结果迁移性强 的学习状态和学习过程。 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459325" y="2549127"/>
            <a:ext cx="115000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学生真正意义上的深度学习 需要建立在教师深度教导、引导的基础之上。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en-US" sz="2800" dirty="0"/>
              <a:t>从深度学习走向深度教学，是教与学的一致性决定的，教与学是一种具有相融性的一体化关系。 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3429" y="241642"/>
            <a:ext cx="35060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0070C0"/>
                </a:solidFill>
                <a:latin typeface="FZHTK--GBK1-0" charset="0"/>
              </a:rPr>
              <a:t>二、深度教学的基础 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6074" y="811590"/>
            <a:ext cx="1028494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深度教学的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概念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：是基于知识的内在结构，通过对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知识完整深刻的处理，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引导学生从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符号学习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走向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学科思想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意义系统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理解和掌握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，并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导向学科素养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的教学。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它要求学习者深度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理解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知识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内涵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，主动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建构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个性化的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知识系统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意义系统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，并有效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迁移运用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解决真实情镜中的问题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，追求在获得知识意义、建立学科思想、发展学科能力、丰富学科经验的基础上养成学科核心素养。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深度教学以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知识观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学习观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重建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为根本基础。 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4843" y="0"/>
            <a:ext cx="1086159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（一</a:t>
            </a:r>
            <a:r>
              <a:rPr lang="en-US" altLang="zh-CN" sz="28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)</a:t>
            </a:r>
            <a:r>
              <a:rPr lang="zh-CN" altLang="en-US" sz="2800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深度教学的知识论基础 </a:t>
            </a:r>
            <a:endParaRPr lang="zh-CN" altLang="en-US" sz="2800" dirty="0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关于知识的性质。</a:t>
            </a:r>
            <a:endParaRPr lang="en-US" altLang="zh-CN" sz="2800" u="sng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知识：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是客观事物的属性与联系的反映，是客观事物在人脑中的主观映像</a:t>
            </a:r>
            <a:r>
              <a:rPr lang="en-US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 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“知识是人类认识的成果，它是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在实践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的基础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上产生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又经过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实践检验</a:t>
            </a:r>
            <a:r>
              <a:rPr lang="zh-CN" altLang="en-US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的对客观实际的反映。” </a:t>
            </a:r>
            <a:endParaRPr kumimoji="1"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/>
              <a:t>任何知识，都是</a:t>
            </a:r>
            <a:r>
              <a:rPr lang="zh-CN" altLang="zh-CN" sz="2800" dirty="0">
                <a:solidFill>
                  <a:srgbClr val="FF0000"/>
                </a:solidFill>
              </a:rPr>
              <a:t>特定文化背景下的产物</a:t>
            </a:r>
            <a:r>
              <a:rPr lang="zh-CN" altLang="zh-CN" sz="2800" dirty="0"/>
              <a:t>，都</a:t>
            </a:r>
            <a:r>
              <a:rPr lang="zh-CN" altLang="zh-CN" sz="2800" dirty="0">
                <a:solidFill>
                  <a:srgbClr val="FF0000"/>
                </a:solidFill>
              </a:rPr>
              <a:t>蕴含</a:t>
            </a:r>
            <a:r>
              <a:rPr lang="zh-CN" altLang="zh-CN" sz="2800" dirty="0"/>
              <a:t>着特定的</a:t>
            </a:r>
            <a:r>
              <a:rPr lang="zh-CN" altLang="zh-CN" sz="2800" dirty="0">
                <a:solidFill>
                  <a:srgbClr val="FF0000"/>
                </a:solidFill>
              </a:rPr>
              <a:t>思想、思维方式和价值观念</a:t>
            </a:r>
            <a:r>
              <a:rPr lang="zh-CN" altLang="zh-CN" sz="2800" dirty="0"/>
              <a:t>。正是人类认知世界的思维方式、文化价值观念、文化思维方式、文化精神等组成了</a:t>
            </a:r>
            <a:r>
              <a:rPr lang="zh-CN" altLang="zh-CN" sz="2800" u="sng" dirty="0">
                <a:solidFill>
                  <a:srgbClr val="FF0000"/>
                </a:solidFill>
              </a:rPr>
              <a:t>知识的内核。</a:t>
            </a:r>
            <a:endParaRPr lang="en-US" altLang="zh-CN" sz="28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57201" y="407773"/>
            <a:ext cx="108332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zh-CN" sz="2800" b="1" u="sng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关于知识的结构与知识理解。</a:t>
            </a:r>
            <a:endParaRPr lang="zh-CN" altLang="zh-CN" sz="2800" u="sng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从内在构成上看，知识具有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符号表征、逻辑形式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altLang="zh-CN" sz="28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意义系统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的三个不可分割组成部分。</a:t>
            </a:r>
            <a:endParaRPr lang="en-US" altLang="zh-CN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dirty="0"/>
              <a:t>知识理解的本质</a:t>
            </a:r>
            <a:r>
              <a:rPr lang="zh-CN" altLang="zh-CN" sz="2800" dirty="0"/>
              <a:t>是</a:t>
            </a:r>
            <a:r>
              <a:rPr lang="zh-CN" altLang="zh-CN" sz="2800" dirty="0">
                <a:solidFill>
                  <a:srgbClr val="FF0000"/>
                </a:solidFill>
              </a:rPr>
              <a:t>理解</a:t>
            </a:r>
            <a:r>
              <a:rPr lang="zh-CN" altLang="zh-CN" sz="2800" dirty="0"/>
              <a:t>符号知识所反映的客观事物或事务的</a:t>
            </a:r>
            <a:r>
              <a:rPr lang="zh-CN" altLang="zh-CN" sz="2800" dirty="0">
                <a:solidFill>
                  <a:srgbClr val="FF0000"/>
                </a:solidFill>
              </a:rPr>
              <a:t>本质及其规律</a:t>
            </a:r>
            <a:r>
              <a:rPr lang="zh-CN" altLang="zh-CN" sz="2800" dirty="0"/>
              <a:t>，并</a:t>
            </a:r>
            <a:r>
              <a:rPr lang="zh-CN" altLang="zh-CN" sz="2800" dirty="0">
                <a:solidFill>
                  <a:srgbClr val="FF0000"/>
                </a:solidFill>
              </a:rPr>
              <a:t>建立人与</a:t>
            </a:r>
            <a:r>
              <a:rPr lang="zh-CN" altLang="zh-CN" sz="2800" dirty="0"/>
              <a:t>客观</a:t>
            </a:r>
            <a:r>
              <a:rPr lang="zh-CN" altLang="zh-CN" sz="2800" dirty="0">
                <a:solidFill>
                  <a:srgbClr val="FF0000"/>
                </a:solidFill>
              </a:rPr>
              <a:t>世界</a:t>
            </a:r>
            <a:r>
              <a:rPr lang="zh-CN" altLang="zh-CN" sz="2800" dirty="0"/>
              <a:t>之间的内在</a:t>
            </a:r>
            <a:r>
              <a:rPr lang="zh-CN" altLang="zh-CN" sz="2800" dirty="0">
                <a:solidFill>
                  <a:srgbClr val="FF0000"/>
                </a:solidFill>
              </a:rPr>
              <a:t>关系</a:t>
            </a:r>
            <a:r>
              <a:rPr lang="zh-CN" altLang="zh-CN" sz="2800" dirty="0"/>
              <a:t>；</a:t>
            </a:r>
            <a:r>
              <a:rPr lang="zh-CN" altLang="zh-CN" sz="2800" dirty="0">
                <a:solidFill>
                  <a:srgbClr val="FF0000"/>
                </a:solidFill>
              </a:rPr>
              <a:t>理解</a:t>
            </a:r>
            <a:r>
              <a:rPr lang="zh-CN" altLang="zh-CN" sz="2800" dirty="0"/>
              <a:t>符号知识所承载的</a:t>
            </a:r>
            <a:r>
              <a:rPr lang="zh-CN" altLang="zh-CN" sz="2800" dirty="0">
                <a:solidFill>
                  <a:srgbClr val="FF0000"/>
                </a:solidFill>
              </a:rPr>
              <a:t>思想和情感</a:t>
            </a:r>
            <a:r>
              <a:rPr lang="zh-CN" altLang="zh-CN" sz="2800" dirty="0"/>
              <a:t>并</a:t>
            </a:r>
            <a:r>
              <a:rPr lang="zh-CN" altLang="zh-CN" sz="2800" dirty="0">
                <a:solidFill>
                  <a:srgbClr val="FF0000"/>
                </a:solidFill>
              </a:rPr>
              <a:t>体验</a:t>
            </a:r>
            <a:r>
              <a:rPr lang="zh-CN" altLang="zh-CN" sz="2800" dirty="0"/>
              <a:t>这种思想和情感。</a:t>
            </a:r>
            <a:r>
              <a:rPr lang="zh-CN" altLang="zh-CN" sz="2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kumimoji="1" lang="zh-CN" altLang="en-US" sz="2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31502" y="220866"/>
            <a:ext cx="4043094" cy="5598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altLang="zh-CN" sz="2800" b="1" u="sng" dirty="0"/>
              <a:t>3.</a:t>
            </a:r>
            <a:r>
              <a:rPr lang="zh-CN" altLang="zh-CN" sz="2800" b="1" u="sng" dirty="0"/>
              <a:t>关于知识学习的条件。</a:t>
            </a:r>
            <a:endParaRPr lang="zh-CN" altLang="zh-CN" sz="2800" b="1" u="sng" dirty="0"/>
          </a:p>
        </p:txBody>
      </p:sp>
      <p:sp>
        <p:nvSpPr>
          <p:cNvPr id="4" name="文本框 3"/>
          <p:cNvSpPr txBox="1"/>
          <p:nvPr/>
        </p:nvSpPr>
        <p:spPr>
          <a:xfrm>
            <a:off x="321275" y="848349"/>
            <a:ext cx="119683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dirty="0"/>
              <a:t>美国课程理论家谢</a:t>
            </a:r>
            <a:r>
              <a:rPr lang="zh-CN" altLang="zh-CN" sz="2800"/>
              <a:t>夫勒指出</a:t>
            </a:r>
            <a:r>
              <a:rPr lang="zh-CN" altLang="zh-CN" sz="2800" dirty="0"/>
              <a:t>：知识具有</a:t>
            </a:r>
            <a:r>
              <a:rPr lang="zh-CN" altLang="zh-CN" sz="2800" dirty="0">
                <a:solidFill>
                  <a:srgbClr val="FF0000"/>
                </a:solidFill>
              </a:rPr>
              <a:t>信念条件、证据条件</a:t>
            </a:r>
            <a:r>
              <a:rPr lang="zh-CN" altLang="en-US" sz="2800" dirty="0">
                <a:solidFill>
                  <a:srgbClr val="FF0000"/>
                </a:solidFill>
              </a:rPr>
              <a:t>  、</a:t>
            </a:r>
            <a:r>
              <a:rPr lang="zh-CN" altLang="zh-CN" sz="2800" dirty="0">
                <a:solidFill>
                  <a:srgbClr val="FF0000"/>
                </a:solidFill>
              </a:rPr>
              <a:t>真理条件。</a:t>
            </a:r>
            <a:endParaRPr lang="zh-CN" altLang="zh-CN" sz="2800" dirty="0">
              <a:solidFill>
                <a:srgbClr val="FF0000"/>
              </a:solidFill>
            </a:endParaRPr>
          </a:p>
          <a:p>
            <a:endParaRPr kumimoji="1" lang="zh-CN" altLang="en-US" sz="2800" dirty="0"/>
          </a:p>
        </p:txBody>
      </p:sp>
      <p:sp>
        <p:nvSpPr>
          <p:cNvPr id="5" name="文本框 4"/>
          <p:cNvSpPr txBox="1"/>
          <p:nvPr/>
        </p:nvSpPr>
        <p:spPr>
          <a:xfrm>
            <a:off x="6305445" y="1344514"/>
            <a:ext cx="133041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zh-CN" sz="2800"/>
              <a:t>知识确认为真的判断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7895968" y="1344514"/>
            <a:ext cx="2339102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zh-CN" sz="2800" dirty="0"/>
              <a:t>逻辑证据，</a:t>
            </a:r>
            <a:endParaRPr lang="en-US" altLang="zh-CN" sz="2800" dirty="0"/>
          </a:p>
          <a:p>
            <a:r>
              <a:rPr lang="zh-CN" altLang="zh-CN" sz="2800" dirty="0"/>
              <a:t>事实证据</a:t>
            </a:r>
            <a:endParaRPr lang="en-US" altLang="zh-CN" sz="2800" dirty="0"/>
          </a:p>
          <a:p>
            <a:r>
              <a:rPr lang="zh-CN" altLang="zh-CN" sz="2800" dirty="0"/>
              <a:t>证明它是对的</a:t>
            </a:r>
            <a:endParaRPr kumimoji="1"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321275" y="2729509"/>
            <a:ext cx="10128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/>
              <a:t>从内容上看，知识依存于三种方式存在被人理解和传承，</a:t>
            </a:r>
            <a:endParaRPr lang="en-US" altLang="zh-CN" sz="2800" dirty="0"/>
          </a:p>
          <a:p>
            <a:pPr>
              <a:lnSpc>
                <a:spcPct val="150000"/>
              </a:lnSpc>
            </a:pPr>
            <a:r>
              <a:rPr lang="zh-CN" altLang="zh-CN" sz="2800" dirty="0"/>
              <a:t>即知识的</a:t>
            </a:r>
            <a:r>
              <a:rPr lang="zh-CN" altLang="zh-CN" sz="2800" dirty="0">
                <a:solidFill>
                  <a:srgbClr val="FF0000"/>
                </a:solidFill>
              </a:rPr>
              <a:t>背景依存</a:t>
            </a:r>
            <a:r>
              <a:rPr lang="zh-CN" altLang="zh-CN" sz="2800" dirty="0"/>
              <a:t>、</a:t>
            </a:r>
            <a:r>
              <a:rPr lang="zh-CN" altLang="en-US" sz="2800" dirty="0"/>
              <a:t>     </a:t>
            </a:r>
            <a:r>
              <a:rPr lang="zh-CN" altLang="zh-CN" sz="2800" dirty="0">
                <a:solidFill>
                  <a:srgbClr val="FF0000"/>
                </a:solidFill>
              </a:rPr>
              <a:t>逻辑依存</a:t>
            </a:r>
            <a:r>
              <a:rPr lang="zh-CN" altLang="en-US" sz="2800" dirty="0"/>
              <a:t>、        </a:t>
            </a:r>
            <a:r>
              <a:rPr lang="zh-CN" altLang="zh-CN" sz="2800" dirty="0">
                <a:solidFill>
                  <a:srgbClr val="FF0000"/>
                </a:solidFill>
              </a:rPr>
              <a:t>经验依存</a:t>
            </a:r>
            <a:r>
              <a:rPr lang="zh-CN" altLang="zh-CN" sz="2800" dirty="0"/>
              <a:t>。 </a:t>
            </a:r>
            <a:endParaRPr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1534588" y="4114504"/>
            <a:ext cx="24195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/>
              <a:t>几乎所有的知识都与特定的背景相关联。</a:t>
            </a:r>
            <a:endParaRPr lang="en-US" altLang="zh-CN" sz="2800" dirty="0"/>
          </a:p>
          <a:p>
            <a:r>
              <a:rPr lang="zh-CN" altLang="zh-CN" sz="2800" dirty="0"/>
              <a:t>所以，</a:t>
            </a:r>
            <a:r>
              <a:rPr lang="zh-CN" altLang="zh-CN" sz="2800" b="1" u="sng" dirty="0"/>
              <a:t>知识理解务必要理解知识的背景。</a:t>
            </a:r>
            <a:r>
              <a:rPr lang="zh-CN" altLang="zh-CN" sz="2800" dirty="0"/>
              <a:t> </a:t>
            </a:r>
            <a:endParaRPr kumimoji="1"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4065309" y="4258153"/>
            <a:ext cx="3077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dirty="0"/>
              <a:t>知识有逻辑，</a:t>
            </a:r>
            <a:endParaRPr lang="en-US" altLang="zh-CN" sz="2800" dirty="0"/>
          </a:p>
          <a:p>
            <a:r>
              <a:rPr lang="zh-CN" altLang="zh-CN" sz="2800" dirty="0"/>
              <a:t>构成体系，</a:t>
            </a:r>
            <a:endParaRPr lang="en-US" altLang="zh-CN" sz="2800" dirty="0"/>
          </a:p>
          <a:p>
            <a:r>
              <a:rPr lang="zh-CN" altLang="zh-CN" sz="2800" dirty="0"/>
              <a:t>容易转知成智</a:t>
            </a:r>
            <a:endParaRPr kumimoji="1"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6528265" y="4114504"/>
            <a:ext cx="370680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zh-CN" altLang="zh-CN" sz="2400" kern="0">
                <a:solidFill>
                  <a:srgbClr val="000000"/>
                </a:solidFill>
                <a:latin typeface="Times" charset="0"/>
                <a:ea typeface="宋体" panose="02010600030101010101" pitchFamily="2" charset="-122"/>
                <a:cs typeface="Times" charset="0"/>
              </a:rPr>
              <a:t>特定的知识都与人类特定时期的认知方式和社会背景相适应，也与学习者个体的生活经验和体验相关联。</a:t>
            </a:r>
            <a:r>
              <a:rPr lang="zh-CN" altLang="zh-CN" sz="2400" kern="0">
                <a:solidFill>
                  <a:srgbClr val="000000"/>
                </a:solidFill>
                <a:latin typeface="Calibri" panose="020F0502020204030204" charset="0"/>
                <a:ea typeface="Times" charset="0"/>
                <a:cs typeface="Times" charset="0"/>
              </a:rPr>
              <a:t> </a:t>
            </a:r>
            <a:endParaRPr lang="zh-CN" altLang="zh-CN" sz="2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2202</Words>
  <Application>WPS 演示</Application>
  <PresentationFormat>宽屏</PresentationFormat>
  <Paragraphs>137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宋体</vt:lpstr>
      <vt:lpstr>Wingdings</vt:lpstr>
      <vt:lpstr>黑体</vt:lpstr>
      <vt:lpstr>FZSSJW--GB1-0</vt:lpstr>
      <vt:lpstr>Segoe Print</vt:lpstr>
      <vt:lpstr>FZHTK--GBK1-0</vt:lpstr>
      <vt:lpstr>Times</vt:lpstr>
      <vt:lpstr>Times New Roman</vt:lpstr>
      <vt:lpstr>Calibri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</dc:creator>
  <cp:lastModifiedBy>曹华</cp:lastModifiedBy>
  <cp:revision>33</cp:revision>
  <dcterms:created xsi:type="dcterms:W3CDTF">2021-10-27T10:33:00Z</dcterms:created>
  <dcterms:modified xsi:type="dcterms:W3CDTF">2023-05-10T11:54:57Z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