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0"/>
  </p:handoutMasterIdLst>
  <p:sldIdLst>
    <p:sldId id="256" r:id="rId3"/>
    <p:sldId id="257" r:id="rId5"/>
    <p:sldId id="270" r:id="rId6"/>
    <p:sldId id="274" r:id="rId7"/>
    <p:sldId id="272" r:id="rId8"/>
    <p:sldId id="278" r:id="rId9"/>
    <p:sldId id="271" r:id="rId10"/>
    <p:sldId id="277" r:id="rId11"/>
    <p:sldId id="287" r:id="rId12"/>
    <p:sldId id="275" r:id="rId13"/>
    <p:sldId id="279" r:id="rId14"/>
    <p:sldId id="280" r:id="rId15"/>
    <p:sldId id="276" r:id="rId16"/>
    <p:sldId id="281" r:id="rId17"/>
    <p:sldId id="282" r:id="rId18"/>
    <p:sldId id="283" r:id="rId19"/>
    <p:sldId id="284" r:id="rId20"/>
    <p:sldId id="285" r:id="rId21"/>
    <p:sldId id="288" r:id="rId22"/>
    <p:sldId id="289" r:id="rId23"/>
    <p:sldId id="290" r:id="rId24"/>
    <p:sldId id="291" r:id="rId25"/>
    <p:sldId id="293" r:id="rId26"/>
    <p:sldId id="294" r:id="rId27"/>
    <p:sldId id="295" r:id="rId28"/>
    <p:sldId id="296" r:id="rId29"/>
    <p:sldId id="317" r:id="rId30"/>
    <p:sldId id="297" r:id="rId31"/>
    <p:sldId id="308" r:id="rId32"/>
    <p:sldId id="298" r:id="rId33"/>
    <p:sldId id="299" r:id="rId34"/>
    <p:sldId id="309" r:id="rId35"/>
    <p:sldId id="310" r:id="rId36"/>
    <p:sldId id="300" r:id="rId37"/>
    <p:sldId id="301" r:id="rId38"/>
    <p:sldId id="302" r:id="rId39"/>
    <p:sldId id="303" r:id="rId40"/>
    <p:sldId id="304" r:id="rId41"/>
    <p:sldId id="305" r:id="rId42"/>
    <p:sldId id="307" r:id="rId43"/>
    <p:sldId id="313" r:id="rId44"/>
    <p:sldId id="314" r:id="rId45"/>
    <p:sldId id="315" r:id="rId46"/>
    <p:sldId id="316" r:id="rId47"/>
    <p:sldId id="269" r:id="rId48"/>
    <p:sldId id="318" r:id="rId49"/>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8" d="100"/>
          <a:sy n="78" d="100"/>
        </p:scale>
        <p:origin x="806" y="67"/>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570"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1C0301E-2321-4F52-B85E-5901506D265C}" type="datetime1">
              <a:rPr lang="zh-CN" altLang="en-US" smtClean="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zh-CN" smtClean="0">
                <a:latin typeface="微软雅黑" panose="020B0503020204020204" pitchFamily="34" charset="-122"/>
                <a:ea typeface="微软雅黑" panose="020B0503020204020204" pitchFamily="34" charset="-122"/>
              </a:rPr>
            </a:fld>
            <a:endParaRPr lang="en-US" altLang="zh-CN"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微软雅黑" panose="020B0503020204020204" pitchFamily="34" charset="-122"/>
                <a:ea typeface="微软雅黑" panose="020B0503020204020204" pitchFamily="34" charset="-122"/>
              </a:defRPr>
            </a:lvl1pPr>
          </a:lstStyle>
          <a:p>
            <a:fld id="{229B22C3-6CB1-491B-AD00-E0837F23A3F3}"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微软雅黑" panose="020B0503020204020204" pitchFamily="34" charset="-122"/>
                <a:ea typeface="微软雅黑" panose="020B0503020204020204" pitchFamily="34" charset="-122"/>
              </a:defRPr>
            </a:lvl1pPr>
          </a:lstStyle>
          <a:p>
            <a:fld id="{0A3C37BE-C303-496D-B5CD-85F2937540FC}" type="slidenum">
              <a:rPr lang="en-US" altLang="zh-CN" smtClean="0"/>
            </a:fld>
            <a:endParaRPr lang="en-US" altLang="zh-C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3C37BE-C303-496D-B5CD-85F2937540FC}" type="slidenum">
              <a:rPr lang="en-US" altLang="zh-CN"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p>
        </p:txBody>
      </p:sp>
      <p:sp>
        <p:nvSpPr>
          <p:cNvPr id="2" name="标题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CN" altLang="en-US" noProof="0"/>
              <a:t>单击此处编辑母版副标题样式</a:t>
            </a:r>
            <a:endParaRPr lang="zh-CN" altLang="en-US" noProof="0" dirty="0"/>
          </a:p>
        </p:txBody>
      </p:sp>
      <p:sp>
        <p:nvSpPr>
          <p:cNvPr id="4" name="日期占位符 3"/>
          <p:cNvSpPr>
            <a:spLocks noGrp="1"/>
          </p:cNvSpPr>
          <p:nvPr>
            <p:ph type="dt" sz="half" idx="10"/>
          </p:nvPr>
        </p:nvSpPr>
        <p:spPr/>
        <p:txBody>
          <a:bodyPr rtlCol="0"/>
          <a:lstStyle>
            <a:lvl1pPr>
              <a:defRPr/>
            </a:lvl1pPr>
          </a:lstStyle>
          <a:p>
            <a:fld id="{A7392AAC-879E-4B39-8824-AF6B730A809E}"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pic>
        <p:nvPicPr>
          <p:cNvPr id="11" name="图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4445" y="0"/>
            <a:ext cx="1747524" cy="2292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lstStyle>
            <a:lvl1pPr algn="l" rtl="0">
              <a:defRPr sz="3200">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图片占位符 2"/>
          <p:cNvSpPr>
            <a:spLocks noGrp="1"/>
          </p:cNvSpPr>
          <p:nvPr>
            <p:ph type="pic" idx="1"/>
          </p:nvPr>
        </p:nvSpPr>
        <p:spPr>
          <a:xfrm>
            <a:off x="4654671" y="1600199"/>
            <a:ext cx="6430912" cy="4572001"/>
          </a:xfrm>
        </p:spPr>
        <p:txBody>
          <a:bodyPr tIns="1188720" rtlCol="0">
            <a:normAutofit/>
          </a:bodyPr>
          <a:lstStyle>
            <a:lvl1pPr marL="0" indent="0" algn="ctr" rtl="0">
              <a:buNone/>
              <a:defRPr sz="2000">
                <a:latin typeface="微软雅黑" panose="020B0503020204020204" pitchFamily="34" charset="-122"/>
                <a:ea typeface="微软雅黑" panose="020B0503020204020204" pitchFamily="34" charset="-122"/>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7118C275-B304-48F5-8C4F-015CBCF4E7C1}" type="datetime1">
              <a:rPr lang="zh-CN" altLang="en-US" smtClean="0"/>
            </a:fld>
            <a:r>
              <a:rPr lang="zh-CN" altLang="en-US" dirty="0"/>
              <a:t>​</a:t>
            </a:r>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p:txBody>
          <a:bodyPr vert="eaVert" rtlCol="0"/>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98791AA9-DDCB-4BA8-AD1D-963A3AA00622}"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372600" y="365125"/>
            <a:ext cx="1714500" cy="5811838"/>
          </a:xfrm>
        </p:spPr>
        <p:txBody>
          <a:bodyPr vert="eaVert"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a:xfrm>
            <a:off x="1104900" y="365125"/>
            <a:ext cx="8098896" cy="5811838"/>
          </a:xfrm>
        </p:spPr>
        <p:txBody>
          <a:bodyPr vert="eaVert" rtlCol="0"/>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9170426F-E661-472B-BE42-25E072CD46D9}"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grpSp>
        <p:nvGrpSpPr>
          <p:cNvPr id="7" name="组 6"/>
          <p:cNvGrpSpPr/>
          <p:nvPr/>
        </p:nvGrpSpPr>
        <p:grpSpPr>
          <a:xfrm rot="5400000">
            <a:off x="6514047" y="3228843"/>
            <a:ext cx="5632704" cy="84403"/>
            <a:chOff x="1073150" y="1219201"/>
            <a:chExt cx="10058400" cy="63125"/>
          </a:xfrm>
        </p:grpSpPr>
        <p:cxnSp>
          <p:nvCxnSpPr>
            <p:cNvPr id="8" name="直接连接符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9BA78444-6099-4C0A-A3A9-C6F3C5D7F289}" type="datetime1">
              <a:rPr lang="zh-CN" altLang="en-US" smtClean="0"/>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包含图片的标题幻灯片">
    <p:spTree>
      <p:nvGrpSpPr>
        <p:cNvPr id="1" name=""/>
        <p:cNvGrpSpPr/>
        <p:nvPr/>
      </p:nvGrpSpPr>
      <p:grpSpPr>
        <a:xfrm>
          <a:off x="0" y="0"/>
          <a:ext cx="0" cy="0"/>
          <a:chOff x="0" y="0"/>
          <a:chExt cx="0" cy="0"/>
        </a:xfrm>
      </p:grpSpPr>
      <p:grpSp>
        <p:nvGrpSpPr>
          <p:cNvPr id="13" name="组 12"/>
          <p:cNvGrpSpPr/>
          <p:nvPr/>
        </p:nvGrpSpPr>
        <p:grpSpPr>
          <a:xfrm rot="10800000">
            <a:off x="0" y="5645510"/>
            <a:ext cx="12192000" cy="63125"/>
            <a:chOff x="507492" y="1501519"/>
            <a:chExt cx="8129016" cy="63125"/>
          </a:xfrm>
        </p:grpSpPr>
        <p:cxnSp>
          <p:nvCxnSpPr>
            <p:cNvPr id="17" name="直接连接符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组 13"/>
          <p:cNvGrpSpPr/>
          <p:nvPr/>
        </p:nvGrpSpPr>
        <p:grpSpPr>
          <a:xfrm>
            <a:off x="0" y="1143000"/>
            <a:ext cx="12192000" cy="63125"/>
            <a:chOff x="507492" y="1501519"/>
            <a:chExt cx="8129016" cy="63125"/>
          </a:xfrm>
        </p:grpSpPr>
        <p:cxnSp>
          <p:nvCxnSpPr>
            <p:cNvPr id="15" name="直接连接符​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ctrTitle"/>
          </p:nvPr>
        </p:nvSpPr>
        <p:spPr>
          <a:xfrm>
            <a:off x="1104900" y="2292094"/>
            <a:ext cx="5734050" cy="2219691"/>
          </a:xfrm>
        </p:spPr>
        <p:txBody>
          <a:bodyPr rtlCol="0" anchor="ctr">
            <a:normAutofit/>
          </a:bodyPr>
          <a:lstStyle>
            <a:lvl1pPr algn="l" rtl="0">
              <a:defRPr sz="4400" cap="all" baseline="0">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微软雅黑" panose="020B0503020204020204" pitchFamily="34" charset="-122"/>
                <a:ea typeface="微软雅黑" panose="020B0503020204020204" pitchFamily="34" charset="-122"/>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CN" altLang="en-US" noProof="0"/>
              <a:t>单击此处编辑母版副标题样式</a:t>
            </a:r>
            <a:endParaRPr lang="zh-CN" altLang="en-US" noProof="0" dirty="0"/>
          </a:p>
        </p:txBody>
      </p:sp>
      <p:pic>
        <p:nvPicPr>
          <p:cNvPr id="10" name="图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5880" y="0"/>
            <a:ext cx="1747524" cy="2292094"/>
          </a:xfrm>
          <a:prstGeom prst="rect">
            <a:avLst/>
          </a:prstGeom>
        </p:spPr>
      </p:pic>
      <p:sp>
        <p:nvSpPr>
          <p:cNvPr id="11" name="图片占位符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noProof="0"/>
              <a:t>单击图标添加图片</a:t>
            </a:r>
            <a:endParaRPr lang="zh-CN" altLang="en-US" noProof="0" dirty="0"/>
          </a:p>
        </p:txBody>
      </p:sp>
      <p:sp>
        <p:nvSpPr>
          <p:cNvPr id="19" name="说明文字"/>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rtl="0"/>
            <a:r>
              <a:rPr lang="zh-CN" altLang="en-US" sz="1200" b="1" i="1" noProof="0" dirty="0">
                <a:latin typeface="微软雅黑" panose="020B0503020204020204" pitchFamily="34" charset="-122"/>
                <a:ea typeface="微软雅黑" panose="020B0503020204020204" pitchFamily="34" charset="-122"/>
                <a:cs typeface="Arial" panose="020B0604020202020204" pitchFamily="34" charset="0"/>
              </a:rPr>
              <a:t>注意：</a:t>
            </a:r>
            <a:endParaRPr lang="zh-CN" altLang="en-US" sz="1200" b="1" i="1" noProof="0" dirty="0">
              <a:latin typeface="微软雅黑" panose="020B0503020204020204" pitchFamily="34" charset="-122"/>
              <a:ea typeface="微软雅黑" panose="020B0503020204020204" pitchFamily="34" charset="-122"/>
              <a:cs typeface="Arial" panose="020B0604020202020204" pitchFamily="34" charset="0"/>
            </a:endParaRPr>
          </a:p>
          <a:p>
            <a:pPr rtl="0"/>
            <a:r>
              <a:rPr lang="zh-CN" altLang="en-US" sz="1200" i="1" noProof="0" dirty="0">
                <a:latin typeface="微软雅黑" panose="020B0503020204020204" pitchFamily="34" charset="-122"/>
                <a:ea typeface="微软雅黑" panose="020B0503020204020204" pitchFamily="34" charset="-122"/>
                <a:cs typeface="Arial" panose="020B0604020202020204" pitchFamily="34" charset="0"/>
              </a:rPr>
              <a:t>若要更改此幻灯片上的图像，请选择该图片，并将其删除。然后单击占位符中的图片图标以插入自己的图像。</a:t>
            </a:r>
            <a:endParaRPr lang="zh-CN" altLang="en-US" sz="1200" i="1" noProof="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grpSp>
        <p:nvGrpSpPr>
          <p:cNvPr id="8" name="组 7"/>
          <p:cNvGrpSpPr/>
          <p:nvPr/>
        </p:nvGrpSpPr>
        <p:grpSpPr>
          <a:xfrm>
            <a:off x="0" y="2514600"/>
            <a:ext cx="12192000" cy="3194035"/>
            <a:chOff x="647402" y="2514600"/>
            <a:chExt cx="10838688" cy="3194035"/>
          </a:xfrm>
        </p:grpSpPr>
        <p:grpSp>
          <p:nvGrpSpPr>
            <p:cNvPr id="9" name="组 8"/>
            <p:cNvGrpSpPr/>
            <p:nvPr/>
          </p:nvGrpSpPr>
          <p:grpSpPr>
            <a:xfrm>
              <a:off x="647402" y="2514600"/>
              <a:ext cx="10838688" cy="63125"/>
              <a:chOff x="507492" y="1501519"/>
              <a:chExt cx="8129016" cy="63125"/>
            </a:xfrm>
          </p:grpSpPr>
          <p:cxnSp>
            <p:nvCxnSpPr>
              <p:cNvPr id="14" name="直接连接符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grpSp>
          <p:nvGrpSpPr>
            <p:cNvPr id="11" name="组 10"/>
            <p:cNvGrpSpPr/>
            <p:nvPr/>
          </p:nvGrpSpPr>
          <p:grpSpPr>
            <a:xfrm rot="10800000">
              <a:off x="647402" y="5645510"/>
              <a:ext cx="10838688" cy="63125"/>
              <a:chOff x="507492" y="1501519"/>
              <a:chExt cx="8129016" cy="63125"/>
            </a:xfrm>
          </p:grpSpPr>
          <p:cxnSp>
            <p:nvCxnSpPr>
              <p:cNvPr id="12" name="直接连接符​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latin typeface="微软雅黑" panose="020B0503020204020204" pitchFamily="34" charset="-122"/>
                <a:ea typeface="微软雅黑" panose="020B0503020204020204" pitchFamily="34" charset="-122"/>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CN" altLang="en-US" noProof="0"/>
              <a:t>单击此处编辑母版文本样式</a:t>
            </a:r>
            <a:endParaRPr lang="zh-CN" altLang="en-US" noProof="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AF5F6A19-70BF-4380-9A40-68C9536408C6}" type="datetime1">
              <a:rPr lang="zh-CN" altLang="en-US" smtClean="0"/>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pic>
        <p:nvPicPr>
          <p:cNvPr id="7" name="图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sz="half" idx="1"/>
          </p:nvPr>
        </p:nvSpPr>
        <p:spPr>
          <a:xfrm>
            <a:off x="1104900" y="1600200"/>
            <a:ext cx="4914900" cy="4571999"/>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lgn="l" rtl="0">
              <a:defRPr>
                <a:latin typeface="微软雅黑" panose="020B0503020204020204" pitchFamily="34" charset="-122"/>
                <a:ea typeface="微软雅黑" panose="020B0503020204020204" pitchFamily="34" charset="-122"/>
              </a:defRPr>
            </a:lvl5pPr>
            <a:lvl6pPr algn="l" rtl="0">
              <a:defRPr/>
            </a:lvl6pPr>
            <a:lvl7pPr algn="l" rtl="0">
              <a:defRPr/>
            </a:lvl7pPr>
            <a:lvl8pPr algn="l" rtl="0">
              <a:defRPr/>
            </a:lvl8pPr>
            <a:lvl9pPr algn="l" rtl="0">
              <a:defRPr/>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内容占位符 3"/>
          <p:cNvSpPr>
            <a:spLocks noGrp="1"/>
          </p:cNvSpPr>
          <p:nvPr>
            <p:ph sz="half" idx="2"/>
          </p:nvPr>
        </p:nvSpPr>
        <p:spPr>
          <a:xfrm>
            <a:off x="6172200" y="1600200"/>
            <a:ext cx="4914900" cy="4571999"/>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lgn="l" rtl="0">
              <a:defRPr>
                <a:latin typeface="微软雅黑" panose="020B0503020204020204" pitchFamily="34" charset="-122"/>
                <a:ea typeface="微软雅黑" panose="020B0503020204020204" pitchFamily="34" charset="-122"/>
              </a:defRPr>
            </a:lvl5pPr>
            <a:lvl6pPr algn="l" rtl="0">
              <a:defRPr/>
            </a:lvl6pPr>
            <a:lvl7pPr algn="l" rtl="0">
              <a:defRPr/>
            </a:lvl7pPr>
            <a:lvl8pPr algn="l" rtl="0">
              <a:defRPr/>
            </a:lvl8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dirty="0"/>
              <a:t>​</a:t>
            </a:r>
            <a:fld id="{6017EB90-196C-4C15-BD31-13E0E0436C73}" type="datetime1">
              <a:rPr lang="zh-CN" altLang="en-US" dirty="0" smtClean="0"/>
            </a:fld>
            <a:r>
              <a:rPr lang="zh-CN" altLang="en-US" dirty="0"/>
              <a:t>​</a:t>
            </a:r>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104900" y="1600200"/>
            <a:ext cx="4919472" cy="823911"/>
          </a:xfrm>
        </p:spPr>
        <p:txBody>
          <a:bodyPr rtlCol="0" anchor="ctr"/>
          <a:lstStyle>
            <a:lvl1pPr marL="0" indent="0" algn="l" rtl="0">
              <a:spcBef>
                <a:spcPts val="0"/>
              </a:spcBef>
              <a:buNone/>
              <a:defRPr sz="2400" b="1">
                <a:latin typeface="微软雅黑" panose="020B0503020204020204" pitchFamily="34" charset="-122"/>
                <a:ea typeface="微软雅黑" panose="020B0503020204020204" pitchFamily="34" charset="-122"/>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a:t>单击此处编辑母版文本样式</a:t>
            </a:r>
            <a:endParaRPr lang="zh-CN" altLang="en-US" noProof="0"/>
          </a:p>
        </p:txBody>
      </p:sp>
      <p:sp>
        <p:nvSpPr>
          <p:cNvPr id="4" name="内容占位符 3"/>
          <p:cNvSpPr>
            <a:spLocks noGrp="1"/>
          </p:cNvSpPr>
          <p:nvPr>
            <p:ph sz="half" idx="2"/>
          </p:nvPr>
        </p:nvSpPr>
        <p:spPr>
          <a:xfrm>
            <a:off x="1104900" y="2424112"/>
            <a:ext cx="4919472" cy="3748088"/>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5" name="文本占位符 4"/>
          <p:cNvSpPr>
            <a:spLocks noGrp="1"/>
          </p:cNvSpPr>
          <p:nvPr>
            <p:ph type="body" sz="quarter" idx="3"/>
          </p:nvPr>
        </p:nvSpPr>
        <p:spPr>
          <a:xfrm>
            <a:off x="6166110" y="1600200"/>
            <a:ext cx="4919472" cy="823911"/>
          </a:xfrm>
        </p:spPr>
        <p:txBody>
          <a:bodyPr rtlCol="0" anchor="ctr"/>
          <a:lstStyle>
            <a:lvl1pPr marL="0" indent="0" algn="l" rtl="0">
              <a:spcBef>
                <a:spcPts val="0"/>
              </a:spcBef>
              <a:buNone/>
              <a:defRPr sz="2400" b="1">
                <a:latin typeface="微软雅黑" panose="020B0503020204020204" pitchFamily="34" charset="-122"/>
                <a:ea typeface="微软雅黑" panose="020B0503020204020204" pitchFamily="34" charset="-122"/>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a:t>单击此处编辑母版文本样式</a:t>
            </a:r>
            <a:endParaRPr lang="zh-CN" altLang="en-US" noProof="0"/>
          </a:p>
        </p:txBody>
      </p:sp>
      <p:sp>
        <p:nvSpPr>
          <p:cNvPr id="6" name="内容占位符 5"/>
          <p:cNvSpPr>
            <a:spLocks noGrp="1"/>
          </p:cNvSpPr>
          <p:nvPr>
            <p:ph sz="quarter" idx="4"/>
          </p:nvPr>
        </p:nvSpPr>
        <p:spPr>
          <a:xfrm>
            <a:off x="6166110" y="2424112"/>
            <a:ext cx="4919472" cy="3748088"/>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7" name="日期占位符 6"/>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C2EC0F41-B48F-4298-A7F6-618EB9D22195}" type="datetime1">
              <a:rPr lang="zh-CN" altLang="en-US" smtClean="0"/>
            </a:fld>
            <a:endParaRPr lang="zh-CN" altLang="en-US" dirty="0"/>
          </a:p>
        </p:txBody>
      </p:sp>
      <p:sp>
        <p:nvSpPr>
          <p:cNvPr id="8" name="页脚占位符 7"/>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9" name="灯片编号占位符 8"/>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p:cNvSpPr>
            <a:spLocks noGrp="1"/>
          </p:cNvSpPr>
          <p:nvPr>
            <p:ph type="dt" sz="half" idx="10"/>
          </p:nvPr>
        </p:nvSpPr>
        <p:spPr/>
        <p:txBody>
          <a:bodyPr rtlCol="0"/>
          <a:lstStyle>
            <a:lvl1pPr>
              <a:defRPr/>
            </a:lvl1pPr>
          </a:lstStyle>
          <a:p>
            <a:fld id="{7DB2D836-56E8-4B15-857C-14B1A5B3B67B}" type="datetime1">
              <a:rPr lang="zh-CN" altLang="en-US" smtClean="0"/>
            </a:fld>
            <a:endParaRPr lang="zh-CN" altLang="en-US"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5" name="灯片编号占位符 4"/>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038D929F-7D8C-4CC3-8AC7-BB9B8FE2DEBF}" type="datetime1">
              <a:rPr lang="zh-CN" altLang="en-US" smtClean="0"/>
            </a:fld>
            <a:endParaRPr lang="zh-CN" altLang="en-US"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带题注的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lstStyle>
            <a:lvl1pPr algn="l" rtl="0">
              <a:defRPr sz="3200"/>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文本占位符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vl1pPr>
          </a:lstStyle>
          <a:p>
            <a:fld id="{F7892ACC-8BC8-4C9E-9D2B-0669DA5038B6}"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a:p>
            <a:pPr lvl="5" rtl="0"/>
            <a:r>
              <a:rPr lang="zh-CN" altLang="en-US" noProof="0" dirty="0"/>
              <a:t>第六级</a:t>
            </a:r>
            <a:endParaRPr lang="zh-CN" altLang="en-US" noProof="0" dirty="0"/>
          </a:p>
          <a:p>
            <a:pPr lvl="6" rtl="0"/>
            <a:r>
              <a:rPr lang="zh-CN" altLang="en-US" noProof="0" dirty="0"/>
              <a:t>第七级</a:t>
            </a:r>
            <a:endParaRPr lang="zh-CN" altLang="en-US" noProof="0" dirty="0"/>
          </a:p>
          <a:p>
            <a:pPr lvl="7" rtl="0"/>
            <a:r>
              <a:rPr lang="zh-CN" altLang="en-US" noProof="0" dirty="0"/>
              <a:t>第八级</a:t>
            </a:r>
            <a:endParaRPr lang="zh-CN" altLang="en-US" noProof="0" dirty="0"/>
          </a:p>
          <a:p>
            <a:pPr lvl="8" rtl="0"/>
            <a:r>
              <a:rPr lang="zh-CN" altLang="en-US" noProof="0" dirty="0"/>
              <a:t>第九级</a:t>
            </a:r>
            <a:endParaRPr lang="zh-CN" altLang="en-US" noProof="0" dirty="0"/>
          </a:p>
        </p:txBody>
      </p:sp>
      <p:sp>
        <p:nvSpPr>
          <p:cNvPr id="4" name="日期占位符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a:t>
            </a:r>
            <a:fld id="{660B6A15-7713-4A08-BBFD-F297CCC2B976}" type="datetime1">
              <a:rPr lang="zh-CN" altLang="en-US" dirty="0" smtClean="0"/>
            </a:fld>
            <a:r>
              <a:rPr lang="zh-CN" altLang="en-US" dirty="0"/>
              <a:t>​</a:t>
            </a:r>
            <a:endParaRPr lang="zh-CN" altLang="en-US" dirty="0"/>
          </a:p>
        </p:txBody>
      </p:sp>
      <p:sp>
        <p:nvSpPr>
          <p:cNvPr id="5" name="页脚占位符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pPr algn="r"/>
            <a:fld id="{0FF54DE5-C571-48E8-A5BC-B369434E2F44}" type="slidenum">
              <a:rPr lang="en-US" altLang="zh-CN" noProof="0" smtClean="0"/>
            </a:fld>
            <a:endParaRPr lang="zh-CN" altLang="en-US" noProof="0" dirty="0"/>
          </a:p>
        </p:txBody>
      </p:sp>
      <p:grpSp>
        <p:nvGrpSpPr>
          <p:cNvPr id="15" name="组 14"/>
          <p:cNvGrpSpPr/>
          <p:nvPr/>
        </p:nvGrpSpPr>
        <p:grpSpPr>
          <a:xfrm>
            <a:off x="1103376" y="1219201"/>
            <a:ext cx="9985248" cy="84403"/>
            <a:chOff x="1073150" y="1219201"/>
            <a:chExt cx="10058400" cy="63125"/>
          </a:xfrm>
        </p:grpSpPr>
        <p:cxnSp>
          <p:nvCxnSpPr>
            <p:cNvPr id="13" name="直接连接符​​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7.wdp"/><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514964" y="2065951"/>
            <a:ext cx="5734050" cy="2219691"/>
          </a:xfrm>
        </p:spPr>
        <p:txBody>
          <a:bodyPr rtlCol="0" anchor="ctr"/>
          <a:lstStyle/>
          <a:p>
            <a:pPr rtl="0">
              <a:lnSpc>
                <a:spcPct val="150000"/>
              </a:lnSpc>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追求理解的教学设计</a:t>
            </a:r>
            <a:r>
              <a:rPr lang="en-US" altLang="zh-CN" dirty="0">
                <a:latin typeface="微软雅黑" panose="020B0503020204020204" pitchFamily="34" charset="-122"/>
                <a:ea typeface="微软雅黑" panose="020B0503020204020204" pitchFamily="34" charset="-122"/>
              </a:rPr>
              <a:t>》</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第二、三章内容分享</a:t>
            </a:r>
            <a:endParaRPr lang="en-US" dirty="0">
              <a:latin typeface="微软雅黑" panose="020B0503020204020204" pitchFamily="34" charset="-122"/>
              <a:ea typeface="微软雅黑" panose="020B0503020204020204" pitchFamily="34" charset="-122"/>
            </a:endParaRPr>
          </a:p>
        </p:txBody>
      </p:sp>
      <p:sp>
        <p:nvSpPr>
          <p:cNvPr id="7" name="副标题 6"/>
          <p:cNvSpPr>
            <a:spLocks noGrp="1"/>
          </p:cNvSpPr>
          <p:nvPr>
            <p:ph type="subTitle" idx="1"/>
          </p:nvPr>
        </p:nvSpPr>
        <p:spPr>
          <a:xfrm>
            <a:off x="1134396" y="4563695"/>
            <a:ext cx="3565423" cy="955565"/>
          </a:xfrm>
        </p:spPr>
        <p:txBody>
          <a:bodyPr rtlCol="0"/>
          <a:lstStyle/>
          <a:p>
            <a:pPr algn="ctr" rtl="0">
              <a:lnSpc>
                <a:spcPct val="150000"/>
              </a:lnSpc>
            </a:pPr>
            <a:r>
              <a:rPr lang="zh-CN" altLang="en-US" dirty="0"/>
              <a:t>曹华  常州市新北区实验中学</a:t>
            </a:r>
            <a:endParaRPr lang="en-US" altLang="zh-CN" dirty="0"/>
          </a:p>
          <a:p>
            <a:pPr algn="ctr" rtl="0">
              <a:lnSpc>
                <a:spcPct val="150000"/>
              </a:lnSpc>
            </a:pPr>
            <a:r>
              <a:rPr lang="en-US" altLang="zh-CN" dirty="0">
                <a:latin typeface="微软雅黑" panose="020B0503020204020204" pitchFamily="34" charset="-122"/>
                <a:ea typeface="微软雅黑" panose="020B0503020204020204" pitchFamily="34" charset="-122"/>
              </a:rPr>
              <a:t>2020-7-30</a:t>
            </a:r>
            <a:endParaRPr lang="en-US" dirty="0">
              <a:latin typeface="微软雅黑" panose="020B0503020204020204" pitchFamily="34" charset="-122"/>
              <a:ea typeface="微软雅黑" panose="020B0503020204020204" pitchFamily="34" charset="-122"/>
            </a:endParaRPr>
          </a:p>
        </p:txBody>
      </p:sp>
      <p:pic>
        <p:nvPicPr>
          <p:cNvPr id="4" name="图片占位符 3" descr="桌上一本打开的书，书架在背景中模糊显示" title="示例图片"/>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l="8890" r="8890"/>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
        <p:nvSpPr>
          <p:cNvPr id="3" name="矩形 2"/>
          <p:cNvSpPr/>
          <p:nvPr/>
        </p:nvSpPr>
        <p:spPr>
          <a:xfrm>
            <a:off x="318789" y="1905506"/>
            <a:ext cx="11696230" cy="3046988"/>
          </a:xfrm>
          <a:prstGeom prst="rect">
            <a:avLst/>
          </a:prstGeom>
        </p:spPr>
        <p:txBody>
          <a:bodyPr wrap="square">
            <a:spAutoFit/>
          </a:bodyPr>
          <a:lstStyle/>
          <a:p>
            <a:pPr algn="just">
              <a:spcAft>
                <a:spcPts val="0"/>
              </a:spcAft>
            </a:pPr>
            <a:r>
              <a:rPr lang="en-US" altLang="zh-CN" sz="3200" kern="100" dirty="0">
                <a:latin typeface="黑体" panose="02010609060101010101" pitchFamily="49" charset="-122"/>
                <a:ea typeface="黑体" panose="02010609060101010101" pitchFamily="49" charset="-122"/>
                <a:cs typeface="Times New Roman" panose="02020603050405020304" pitchFamily="18" charset="0"/>
              </a:rPr>
              <a:t>P38 </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en-US" altLang="zh-CN" sz="3200" kern="100" dirty="0">
                <a:latin typeface="黑体" panose="02010609060101010101" pitchFamily="49" charset="-122"/>
                <a:ea typeface="黑体" panose="02010609060101010101" pitchFamily="49" charset="-122"/>
                <a:cs typeface="Times New Roman" panose="02020603050405020304" pitchFamily="18" charset="0"/>
              </a:rPr>
              <a:t>1.</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理解是智力层面的建构，</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en-US" altLang="zh-CN" sz="32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是人脑为了弄懂许多不同的知识片段而进行的抽象活动。</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en-US" altLang="zh-CN" sz="3200" b="1" kern="100" dirty="0">
                <a:latin typeface="黑体" panose="02010609060101010101" pitchFamily="49" charset="-122"/>
                <a:ea typeface="黑体" panose="02010609060101010101" pitchFamily="49" charset="-122"/>
                <a:cs typeface="Times New Roman" panose="02020603050405020304" pitchFamily="18" charset="0"/>
              </a:rPr>
              <a:t> </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en-US" altLang="zh-CN" sz="3200" b="1"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3200"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rPr>
              <a:t> </a:t>
            </a:r>
            <a:r>
              <a:rPr lang="zh-CN" altLang="zh-CN" sz="3200"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rPr>
              <a:t>抽象活动</a:t>
            </a:r>
            <a:endParaRPr lang="zh-CN" altLang="zh-CN" sz="3200"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sz="3200"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rPr>
              <a:t>许多不同的知识片段</a:t>
            </a:r>
            <a:r>
              <a:rPr lang="en-US" altLang="zh-CN" sz="3200"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rPr>
              <a:t>———————</a:t>
            </a:r>
            <a:r>
              <a:rPr lang="zh-CN" altLang="zh-CN" sz="3200"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rPr>
              <a:t>→理解（智力层面的建构）</a:t>
            </a:r>
            <a:endParaRPr lang="zh-CN" altLang="zh-CN" sz="3200" kern="100" dirty="0">
              <a:solidFill>
                <a:srgbClr val="396F5A"/>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p:cNvSpPr/>
          <p:nvPr/>
        </p:nvSpPr>
        <p:spPr>
          <a:xfrm>
            <a:off x="3464975" y="5268376"/>
            <a:ext cx="4817344" cy="646331"/>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zh-CN" altLang="zh-CN" sz="3600" b="1" dirty="0">
                <a:latin typeface="黑体" panose="02010609060101010101" pitchFamily="49" charset="-122"/>
                <a:ea typeface="黑体" panose="02010609060101010101" pitchFamily="49" charset="-122"/>
                <a:cs typeface="Times New Roman" panose="02020603050405020304" pitchFamily="18" charset="0"/>
              </a:rPr>
              <a:t>理解作为有意义的推断</a:t>
            </a:r>
            <a:endParaRPr lang="zh-CN" altLang="en-US" sz="36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
        <p:nvSpPr>
          <p:cNvPr id="6" name="矩形 5"/>
          <p:cNvSpPr/>
          <p:nvPr/>
        </p:nvSpPr>
        <p:spPr>
          <a:xfrm>
            <a:off x="1193859" y="2271864"/>
            <a:ext cx="9802763" cy="1637371"/>
          </a:xfrm>
          <a:prstGeom prst="rect">
            <a:avLst/>
          </a:prstGeom>
        </p:spPr>
        <p:txBody>
          <a:bodyPr wrap="square">
            <a:spAutoFit/>
          </a:bodyPr>
          <a:lstStyle/>
          <a:p>
            <a:pPr>
              <a:lnSpc>
                <a:spcPct val="150000"/>
              </a:lnSpc>
            </a:pPr>
            <a:r>
              <a:rPr lang="zh-CN" altLang="zh-CN" sz="3600" dirty="0">
                <a:latin typeface="Calibri" panose="020F0502020204030204" pitchFamily="34" charset="0"/>
                <a:ea typeface="宋体" panose="02010600030101010101" pitchFamily="2" charset="-122"/>
                <a:cs typeface="Times New Roman" panose="02020603050405020304" pitchFamily="18" charset="0"/>
              </a:rPr>
              <a:t>杜威</a:t>
            </a:r>
            <a:r>
              <a:rPr lang="en-US" altLang="zh-CN" sz="3600" dirty="0">
                <a:latin typeface="Calibri" panose="020F0502020204030204" pitchFamily="34" charset="0"/>
                <a:ea typeface="宋体" panose="02010600030101010101" pitchFamily="2" charset="-122"/>
                <a:cs typeface="Times New Roman" panose="02020603050405020304" pitchFamily="18" charset="0"/>
              </a:rPr>
              <a:t> </a:t>
            </a:r>
            <a:r>
              <a:rPr lang="zh-CN" altLang="en-US" sz="3600" dirty="0">
                <a:latin typeface="Calibri" panose="020F0502020204030204" pitchFamily="34" charset="0"/>
                <a:ea typeface="宋体" panose="02010600030101010101" pitchFamily="2" charset="-122"/>
                <a:cs typeface="Times New Roman" panose="02020603050405020304" pitchFamily="18" charset="0"/>
              </a:rPr>
              <a:t>在</a:t>
            </a:r>
            <a:r>
              <a:rPr lang="zh-CN" altLang="zh-CN" sz="3600" dirty="0">
                <a:latin typeface="Calibri" panose="020F0502020204030204" pitchFamily="34" charset="0"/>
                <a:ea typeface="宋体" panose="02010600030101010101" pitchFamily="2" charset="-122"/>
                <a:cs typeface="Times New Roman" panose="02020603050405020304" pitchFamily="18" charset="0"/>
              </a:rPr>
              <a:t>《我们如何思维》</a:t>
            </a:r>
            <a:r>
              <a:rPr lang="zh-CN" altLang="en-US" sz="3600" dirty="0">
                <a:latin typeface="Calibri" panose="020F0502020204030204" pitchFamily="34" charset="0"/>
                <a:ea typeface="宋体" panose="02010600030101010101" pitchFamily="2" charset="-122"/>
                <a:cs typeface="Times New Roman" panose="02020603050405020304" pitchFamily="18" charset="0"/>
              </a:rPr>
              <a:t>中 </a:t>
            </a:r>
            <a:r>
              <a:rPr lang="zh-CN" altLang="zh-CN" sz="3600" dirty="0">
                <a:latin typeface="Calibri" panose="020F0502020204030204" pitchFamily="34" charset="0"/>
                <a:ea typeface="宋体" panose="02010600030101010101" pitchFamily="2" charset="-122"/>
                <a:cs typeface="Times New Roman" panose="02020603050405020304" pitchFamily="18" charset="0"/>
              </a:rPr>
              <a:t>对理解做了清晰的总结：</a:t>
            </a:r>
            <a:r>
              <a:rPr lang="zh-CN" altLang="zh-CN" sz="3600" b="1" dirty="0">
                <a:latin typeface="Calibri" panose="020F0502020204030204" pitchFamily="34" charset="0"/>
                <a:ea typeface="宋体" panose="02010600030101010101" pitchFamily="2" charset="-122"/>
                <a:cs typeface="Times New Roman" panose="02020603050405020304" pitchFamily="18" charset="0"/>
              </a:rPr>
              <a:t>理解是学习者探求事实意义的结果</a:t>
            </a:r>
            <a:r>
              <a:rPr lang="zh-CN" altLang="zh-CN" sz="3600" dirty="0">
                <a:latin typeface="Calibri" panose="020F0502020204030204" pitchFamily="34" charset="0"/>
                <a:ea typeface="宋体" panose="02010600030101010101" pitchFamily="2" charset="-122"/>
                <a:cs typeface="Times New Roman" panose="02020603050405020304" pitchFamily="18" charset="0"/>
              </a:rPr>
              <a:t>。</a:t>
            </a:r>
            <a:endParaRPr lang="zh-CN" altLang="en-US" sz="3600" dirty="0"/>
          </a:p>
        </p:txBody>
      </p:sp>
      <p:sp>
        <p:nvSpPr>
          <p:cNvPr id="7" name="矩形 6"/>
          <p:cNvSpPr/>
          <p:nvPr/>
        </p:nvSpPr>
        <p:spPr>
          <a:xfrm>
            <a:off x="3464975" y="5268376"/>
            <a:ext cx="4817344" cy="646331"/>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zh-CN" altLang="zh-CN" sz="3600" b="1" dirty="0">
                <a:latin typeface="黑体" panose="02010609060101010101" pitchFamily="49" charset="-122"/>
                <a:ea typeface="黑体" panose="02010609060101010101" pitchFamily="49" charset="-122"/>
                <a:cs typeface="Times New Roman" panose="02020603050405020304" pitchFamily="18" charset="0"/>
              </a:rPr>
              <a:t>理解作为有意义的推断</a:t>
            </a:r>
            <a:endParaRPr lang="zh-CN" altLang="en-US" sz="36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
        <p:nvSpPr>
          <p:cNvPr id="2" name="矩形 1"/>
          <p:cNvSpPr/>
          <p:nvPr/>
        </p:nvSpPr>
        <p:spPr>
          <a:xfrm>
            <a:off x="241974" y="1976897"/>
            <a:ext cx="11706534" cy="4440062"/>
          </a:xfrm>
          <a:prstGeom prst="rect">
            <a:avLst/>
          </a:prstGeom>
        </p:spPr>
        <p:txBody>
          <a:bodyPr wrap="square">
            <a:spAutoFit/>
          </a:bodyPr>
          <a:lstStyle/>
          <a:p>
            <a:pPr marL="457200" indent="-457200" algn="just">
              <a:lnSpc>
                <a:spcPct val="150000"/>
              </a:lnSpc>
              <a:spcAft>
                <a:spcPts val="0"/>
              </a:spcAft>
              <a:buSzPct val="100000"/>
              <a:buFont typeface="Arial" panose="020B0604020202020204" pitchFamily="34" charset="0"/>
              <a:buChar char="•"/>
            </a:pPr>
            <a:r>
              <a:rPr lang="zh-CN" altLang="zh-CN" sz="3200" b="1" u="sng" kern="100" dirty="0">
                <a:latin typeface="黑体" panose="02010609060101010101" pitchFamily="49" charset="-122"/>
                <a:ea typeface="黑体" panose="02010609060101010101" pitchFamily="49" charset="-122"/>
                <a:cs typeface="Times New Roman" panose="02020603050405020304" pitchFamily="18" charset="0"/>
              </a:rPr>
              <a:t>理解的目标：</a:t>
            </a: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是利用已有内容生成或揭示一些有意义的事情</a:t>
            </a:r>
            <a:endParaRPr lang="en-US"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457200" indent="-457200" algn="just">
              <a:lnSpc>
                <a:spcPct val="150000"/>
              </a:lnSpc>
              <a:spcAft>
                <a:spcPts val="0"/>
              </a:spcAft>
              <a:buSzPct val="100000"/>
              <a:buFont typeface="Arial" panose="020B0604020202020204" pitchFamily="34" charset="0"/>
              <a:buChar char="•"/>
            </a:pP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——利用我们记忆中的已有知识去挖掘事实和方法背后的含义并谨慎地加以运用。</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457200" indent="-457200" algn="just">
              <a:lnSpc>
                <a:spcPct val="150000"/>
              </a:lnSpc>
              <a:spcAft>
                <a:spcPts val="0"/>
              </a:spcAft>
              <a:buFont typeface="Arial" panose="020B0604020202020204" pitchFamily="34" charset="0"/>
              <a:buChar char="•"/>
            </a:pP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理解</a:t>
            </a: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面临着对</a:t>
            </a: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思维</a:t>
            </a: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的挑战。</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457200" indent="-457200" algn="just">
              <a:lnSpc>
                <a:spcPct val="150000"/>
              </a:lnSpc>
              <a:spcAft>
                <a:spcPts val="0"/>
              </a:spcAft>
              <a:buFont typeface="Arial" panose="020B0604020202020204" pitchFamily="34" charset="0"/>
              <a:buChar char="•"/>
            </a:pP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布鲁姆指出：理解是通过有效应用、分析、综合、评价，来明智、恰当地整理事实和技巧的能力。</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
        <p:nvSpPr>
          <p:cNvPr id="3" name="矩形 2"/>
          <p:cNvSpPr/>
          <p:nvPr/>
        </p:nvSpPr>
        <p:spPr>
          <a:xfrm>
            <a:off x="1026575" y="2072892"/>
            <a:ext cx="3427541" cy="646331"/>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zh-CN" altLang="zh-CN" sz="3600" b="1" dirty="0">
                <a:latin typeface="黑体" panose="02010609060101010101" pitchFamily="49" charset="-122"/>
                <a:ea typeface="黑体" panose="02010609060101010101" pitchFamily="49" charset="-122"/>
                <a:cs typeface="Times New Roman" panose="02020603050405020304" pitchFamily="18" charset="0"/>
              </a:rPr>
              <a:t>理解</a:t>
            </a:r>
            <a:r>
              <a:rPr lang="zh-CN" altLang="en-US" sz="3600" b="1" dirty="0">
                <a:latin typeface="黑体" panose="02010609060101010101" pitchFamily="49" charset="-122"/>
                <a:ea typeface="黑体" panose="02010609060101010101" pitchFamily="49" charset="-122"/>
                <a:cs typeface="Times New Roman" panose="02020603050405020304" pitchFamily="18" charset="0"/>
              </a:rPr>
              <a:t>的可迁移性</a:t>
            </a:r>
            <a:endParaRPr lang="zh-CN" altLang="en-US" sz="3600" dirty="0">
              <a:latin typeface="黑体" panose="02010609060101010101" pitchFamily="49" charset="-122"/>
              <a:ea typeface="黑体" panose="02010609060101010101" pitchFamily="49" charset="-122"/>
            </a:endParaRPr>
          </a:p>
        </p:txBody>
      </p:sp>
      <p:sp>
        <p:nvSpPr>
          <p:cNvPr id="5" name="矩形 4"/>
          <p:cNvSpPr/>
          <p:nvPr/>
        </p:nvSpPr>
        <p:spPr>
          <a:xfrm>
            <a:off x="5483327" y="-37039"/>
            <a:ext cx="6648265" cy="1323439"/>
          </a:xfrm>
          <a:prstGeom prst="rect">
            <a:avLst/>
          </a:prstGeom>
        </p:spPr>
        <p:txBody>
          <a:bodyPr wrap="square">
            <a:spAutoFit/>
          </a:bodyPr>
          <a:lstStyle/>
          <a:p>
            <a:pPr algn="just">
              <a:spcAft>
                <a:spcPts val="0"/>
              </a:spcAft>
            </a:pPr>
            <a:r>
              <a:rPr lang="zh-CN" altLang="zh-CN" sz="2000" b="1" kern="100" dirty="0">
                <a:latin typeface="黑体" panose="02010609060101010101" pitchFamily="49" charset="-122"/>
                <a:ea typeface="黑体" panose="02010609060101010101" pitchFamily="49" charset="-122"/>
                <a:cs typeface="Times New Roman" panose="02020603050405020304" pitchFamily="18" charset="0"/>
              </a:rPr>
              <a:t>理解是关于知识迁移的</a:t>
            </a: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。如果具备真正的能力，那就能够将我们所学的知识迁移到新的甚至有时令人感到困惑的情境中去</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使我们在不同的情境和问题面前创造性地、灵活地、流畅地应用所学知识的能力。</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解决问题。</a:t>
            </a:r>
            <a:endParaRPr lang="zh-CN" altLang="zh-CN" sz="20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p:cNvSpPr/>
          <p:nvPr/>
        </p:nvSpPr>
        <p:spPr>
          <a:xfrm>
            <a:off x="1104900" y="3482862"/>
            <a:ext cx="1081547" cy="1077218"/>
          </a:xfrm>
          <a:prstGeom prst="rect">
            <a:avLst/>
          </a:prstGeom>
        </p:spPr>
        <p:txBody>
          <a:bodyPr wrap="square">
            <a:spAutoFit/>
          </a:bodyPr>
          <a:lstStyle/>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某一</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情境</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p:cNvSpPr/>
          <p:nvPr/>
        </p:nvSpPr>
        <p:spPr>
          <a:xfrm>
            <a:off x="2857502" y="3512665"/>
            <a:ext cx="1645058" cy="1077218"/>
          </a:xfrm>
          <a:prstGeom prst="rect">
            <a:avLst/>
          </a:prstGeom>
        </p:spPr>
        <p:txBody>
          <a:bodyPr wrap="square">
            <a:spAutoFit/>
          </a:bodyPr>
          <a:lstStyle/>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大概念</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生成</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箭头: 右 11"/>
          <p:cNvSpPr/>
          <p:nvPr/>
        </p:nvSpPr>
        <p:spPr>
          <a:xfrm>
            <a:off x="2369574" y="4009728"/>
            <a:ext cx="3146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904762" y="3148844"/>
            <a:ext cx="1157130" cy="1569660"/>
          </a:xfrm>
          <a:prstGeom prst="rect">
            <a:avLst/>
          </a:prstGeom>
        </p:spPr>
        <p:txBody>
          <a:bodyPr wrap="square">
            <a:spAutoFit/>
          </a:bodyPr>
          <a:lstStyle/>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获取</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知识</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技能</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9" name="箭头: 右 18"/>
          <p:cNvSpPr/>
          <p:nvPr/>
        </p:nvSpPr>
        <p:spPr>
          <a:xfrm>
            <a:off x="4372589" y="4023449"/>
            <a:ext cx="3146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559958" y="3129939"/>
            <a:ext cx="1157130" cy="1569660"/>
          </a:xfrm>
          <a:prstGeom prst="rect">
            <a:avLst/>
          </a:prstGeom>
        </p:spPr>
        <p:txBody>
          <a:bodyPr wrap="square">
            <a:spAutoFit/>
          </a:bodyPr>
          <a:lstStyle/>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新的</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情境</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问题</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23" name="箭头: 右 22"/>
          <p:cNvSpPr/>
          <p:nvPr/>
        </p:nvSpPr>
        <p:spPr>
          <a:xfrm>
            <a:off x="6027785" y="4004544"/>
            <a:ext cx="3146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286392" y="3096000"/>
            <a:ext cx="2637680" cy="1785104"/>
          </a:xfrm>
          <a:prstGeom prst="rect">
            <a:avLst/>
          </a:prstGeom>
        </p:spPr>
        <p:txBody>
          <a:bodyPr wrap="square">
            <a:spAutoFit/>
          </a:bodyPr>
          <a:lstStyle/>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看到“模式”</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en-US" altLang="zh-CN" sz="1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利用知识技能解决问题</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27" name="箭头: 右 26"/>
          <p:cNvSpPr/>
          <p:nvPr/>
        </p:nvSpPr>
        <p:spPr>
          <a:xfrm>
            <a:off x="7754219" y="3999881"/>
            <a:ext cx="3146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p:bldP spid="12" grpId="0" animBg="1"/>
      <p:bldP spid="17" grpId="0"/>
      <p:bldP spid="19" grpId="0" animBg="1"/>
      <p:bldP spid="21" grpId="0"/>
      <p:bldP spid="23" grpId="0" animBg="1"/>
      <p:bldP spid="25"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
        <p:nvSpPr>
          <p:cNvPr id="2" name="矩形 1"/>
          <p:cNvSpPr/>
          <p:nvPr/>
        </p:nvSpPr>
        <p:spPr>
          <a:xfrm>
            <a:off x="1104900" y="2158742"/>
            <a:ext cx="2949382" cy="584775"/>
          </a:xfrm>
          <a:prstGeom prst="rect">
            <a:avLst/>
          </a:prstGeom>
        </p:spPr>
        <p:txBody>
          <a:bodyPr wrap="square">
            <a:spAutoFit/>
          </a:bodyPr>
          <a:lstStyle/>
          <a:p>
            <a:pPr algn="just">
              <a:spcAft>
                <a:spcPts val="0"/>
              </a:spcAft>
            </a:pP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什么是迁移？</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83558" y="2743517"/>
            <a:ext cx="10671768" cy="1465722"/>
          </a:xfrm>
          <a:prstGeom prst="rect">
            <a:avLst/>
          </a:prstGeom>
        </p:spPr>
        <p:txBody>
          <a:bodyPr wrap="square">
            <a:spAutoFit/>
          </a:bodyPr>
          <a:lstStyle/>
          <a:p>
            <a:pPr algn="just">
              <a:lnSpc>
                <a:spcPct val="150000"/>
              </a:lnSpc>
              <a:spcAft>
                <a:spcPts val="0"/>
              </a:spcAft>
            </a:pP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在一堂课上</a:t>
            </a:r>
            <a:r>
              <a:rPr lang="zh-CN" altLang="zh-CN" sz="32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学到的知识 应用到 其他不同但相关的情境中</a:t>
            </a: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sz="3200" dirty="0">
                <a:latin typeface="Calibri" panose="020F0502020204030204" pitchFamily="34" charset="0"/>
                <a:ea typeface="宋体" panose="02010600030101010101" pitchFamily="2" charset="-122"/>
                <a:cs typeface="Times New Roman" panose="02020603050405020304" pitchFamily="18" charset="0"/>
              </a:rPr>
              <a:t>将内在的有限知识迁移到许多其他环境、情况和问题中去。</a:t>
            </a:r>
            <a:endParaRPr lang="zh-CN" altLang="en-US" sz="3200" dirty="0"/>
          </a:p>
        </p:txBody>
      </p:sp>
      <p:sp>
        <p:nvSpPr>
          <p:cNvPr id="4" name="矩形 3"/>
          <p:cNvSpPr/>
          <p:nvPr/>
        </p:nvSpPr>
        <p:spPr>
          <a:xfrm>
            <a:off x="1183558" y="4437250"/>
            <a:ext cx="9980681" cy="1485407"/>
          </a:xfrm>
          <a:prstGeom prst="rect">
            <a:avLst/>
          </a:prstGeom>
        </p:spPr>
        <p:txBody>
          <a:bodyPr wrap="square">
            <a:spAutoFit/>
          </a:bodyPr>
          <a:lstStyle/>
          <a:p>
            <a:pPr algn="just">
              <a:lnSpc>
                <a:spcPct val="150000"/>
              </a:lnSpc>
              <a:spcAft>
                <a:spcPts val="0"/>
              </a:spcAft>
            </a:pPr>
            <a:r>
              <a:rPr lang="zh-CN" altLang="zh-CN" sz="3200" dirty="0">
                <a:latin typeface="黑体" panose="02010609060101010101" pitchFamily="49" charset="-122"/>
                <a:ea typeface="黑体" panose="02010609060101010101" pitchFamily="49" charset="-122"/>
              </a:rPr>
              <a:t>迁移包括</a:t>
            </a:r>
            <a:r>
              <a:rPr lang="zh-CN" altLang="en-US" sz="3200" dirty="0">
                <a:latin typeface="黑体" panose="02010609060101010101" pitchFamily="49" charset="-122"/>
                <a:ea typeface="黑体" panose="02010609060101010101" pitchFamily="49" charset="-122"/>
              </a:rPr>
              <a:t>：</a:t>
            </a: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搞清楚哪些知识和技能与当前问题相关，以及如何运用已有知识去处理当前面临的挑战。</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08176" y="2435452"/>
            <a:ext cx="800219"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sz="2400" dirty="0"/>
              <a:t>创设</a:t>
            </a:r>
            <a:endParaRPr lang="en-US" altLang="zh-CN" sz="2400" dirty="0"/>
          </a:p>
          <a:p>
            <a:r>
              <a:rPr lang="zh-CN" altLang="en-US" sz="2400" dirty="0"/>
              <a:t>真实</a:t>
            </a:r>
            <a:endParaRPr lang="en-US" altLang="zh-CN" sz="2400" dirty="0"/>
          </a:p>
          <a:p>
            <a:r>
              <a:rPr lang="zh-CN" altLang="en-US" sz="2400" dirty="0"/>
              <a:t>情境</a:t>
            </a:r>
            <a:endParaRPr lang="zh-CN" altLang="en-US" sz="2400" dirty="0"/>
          </a:p>
        </p:txBody>
      </p:sp>
      <p:sp>
        <p:nvSpPr>
          <p:cNvPr id="5" name="文本框 4"/>
          <p:cNvSpPr txBox="1"/>
          <p:nvPr/>
        </p:nvSpPr>
        <p:spPr>
          <a:xfrm>
            <a:off x="607287" y="4118283"/>
            <a:ext cx="1107996" cy="1754326"/>
          </a:xfrm>
          <a:prstGeom prst="rect">
            <a:avLst/>
          </a:prstGeom>
          <a:noFill/>
        </p:spPr>
        <p:txBody>
          <a:bodyPr wrap="none" rtlCol="0">
            <a:spAutoFit/>
          </a:bodyPr>
          <a:lstStyle/>
          <a:p>
            <a:r>
              <a:rPr lang="zh-CN" altLang="en-US" dirty="0"/>
              <a:t>发现</a:t>
            </a:r>
            <a:endParaRPr lang="en-US" altLang="zh-CN" dirty="0"/>
          </a:p>
          <a:p>
            <a:r>
              <a:rPr lang="zh-CN" altLang="en-US" dirty="0"/>
              <a:t>要解决的</a:t>
            </a:r>
            <a:endParaRPr lang="en-US" altLang="zh-CN" dirty="0"/>
          </a:p>
          <a:p>
            <a:r>
              <a:rPr lang="zh-CN" altLang="en-US" dirty="0"/>
              <a:t>问题、</a:t>
            </a:r>
            <a:endParaRPr lang="en-US" altLang="zh-CN" dirty="0"/>
          </a:p>
          <a:p>
            <a:r>
              <a:rPr lang="zh-CN" altLang="en-US" dirty="0"/>
              <a:t>任务、</a:t>
            </a:r>
            <a:endParaRPr lang="en-US" altLang="zh-CN" dirty="0"/>
          </a:p>
          <a:p>
            <a:r>
              <a:rPr lang="zh-CN" altLang="en-US" dirty="0"/>
              <a:t>困惑、</a:t>
            </a:r>
            <a:endParaRPr lang="en-US" altLang="zh-CN" dirty="0"/>
          </a:p>
          <a:p>
            <a:r>
              <a:rPr lang="zh-CN" altLang="en-US" dirty="0"/>
              <a:t>认知冲突</a:t>
            </a:r>
            <a:endParaRPr lang="zh-CN" altLang="en-US" dirty="0"/>
          </a:p>
        </p:txBody>
      </p:sp>
      <p:sp>
        <p:nvSpPr>
          <p:cNvPr id="6" name="文本框 5"/>
          <p:cNvSpPr txBox="1"/>
          <p:nvPr/>
        </p:nvSpPr>
        <p:spPr>
          <a:xfrm>
            <a:off x="0" y="4185657"/>
            <a:ext cx="646331" cy="923330"/>
          </a:xfrm>
          <a:prstGeom prst="rect">
            <a:avLst/>
          </a:prstGeom>
          <a:noFill/>
        </p:spPr>
        <p:txBody>
          <a:bodyPr wrap="none" rtlCol="0">
            <a:spAutoFit/>
          </a:bodyPr>
          <a:lstStyle/>
          <a:p>
            <a:r>
              <a:rPr lang="zh-CN" altLang="en-US" dirty="0"/>
              <a:t>激发</a:t>
            </a:r>
            <a:endParaRPr lang="en-US" altLang="zh-CN" dirty="0"/>
          </a:p>
          <a:p>
            <a:r>
              <a:rPr lang="zh-CN" altLang="en-US" dirty="0"/>
              <a:t>学习</a:t>
            </a:r>
            <a:endParaRPr lang="en-US" altLang="zh-CN" dirty="0"/>
          </a:p>
          <a:p>
            <a:r>
              <a:rPr lang="zh-CN" altLang="en-US" dirty="0"/>
              <a:t>兴趣</a:t>
            </a:r>
            <a:endParaRPr lang="zh-CN" altLang="en-US" dirty="0"/>
          </a:p>
        </p:txBody>
      </p:sp>
      <p:sp>
        <p:nvSpPr>
          <p:cNvPr id="7" name="文本框 6"/>
          <p:cNvSpPr txBox="1"/>
          <p:nvPr/>
        </p:nvSpPr>
        <p:spPr>
          <a:xfrm>
            <a:off x="1731530" y="2248767"/>
            <a:ext cx="1107996" cy="193899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sz="2400" dirty="0"/>
              <a:t>实验</a:t>
            </a:r>
            <a:endParaRPr lang="en-US" altLang="zh-CN" sz="2400" dirty="0"/>
          </a:p>
          <a:p>
            <a:r>
              <a:rPr lang="zh-CN" altLang="en-US" sz="2400" dirty="0"/>
              <a:t>探究</a:t>
            </a:r>
            <a:endParaRPr lang="en-US" altLang="zh-CN" sz="2400" dirty="0"/>
          </a:p>
          <a:p>
            <a:r>
              <a:rPr lang="zh-CN" altLang="en-US" sz="2400" dirty="0"/>
              <a:t>体验</a:t>
            </a:r>
            <a:endParaRPr lang="en-US" altLang="zh-CN" sz="2400" dirty="0"/>
          </a:p>
          <a:p>
            <a:r>
              <a:rPr lang="zh-CN" altLang="en-US" sz="2400" dirty="0"/>
              <a:t>实践</a:t>
            </a:r>
            <a:endParaRPr lang="en-US" altLang="zh-CN" sz="2400" dirty="0"/>
          </a:p>
          <a:p>
            <a:r>
              <a:rPr lang="zh-CN" altLang="en-US" sz="2400" dirty="0"/>
              <a:t>活动等</a:t>
            </a:r>
            <a:endParaRPr lang="zh-CN" altLang="en-US" sz="2400" dirty="0"/>
          </a:p>
        </p:txBody>
      </p:sp>
      <p:sp>
        <p:nvSpPr>
          <p:cNvPr id="8" name="左大括号 7"/>
          <p:cNvSpPr/>
          <p:nvPr/>
        </p:nvSpPr>
        <p:spPr>
          <a:xfrm rot="5400000">
            <a:off x="444632" y="3553867"/>
            <a:ext cx="294013" cy="646330"/>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a:p>
        </p:txBody>
      </p:sp>
      <p:cxnSp>
        <p:nvCxnSpPr>
          <p:cNvPr id="9" name="直接箭头连接符 8"/>
          <p:cNvCxnSpPr/>
          <p:nvPr/>
        </p:nvCxnSpPr>
        <p:spPr>
          <a:xfrm flipV="1">
            <a:off x="1122859" y="2899189"/>
            <a:ext cx="562768" cy="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2874342" y="3146876"/>
            <a:ext cx="877163" cy="1754326"/>
          </a:xfrm>
          <a:prstGeom prst="rect">
            <a:avLst/>
          </a:prstGeom>
          <a:noFill/>
        </p:spPr>
        <p:txBody>
          <a:bodyPr wrap="none" rtlCol="0">
            <a:spAutoFit/>
          </a:bodyPr>
          <a:lstStyle/>
          <a:p>
            <a:r>
              <a:rPr lang="zh-CN" altLang="en-US" dirty="0"/>
              <a:t>通过</a:t>
            </a:r>
            <a:endParaRPr lang="en-US" altLang="zh-CN" dirty="0"/>
          </a:p>
          <a:p>
            <a:r>
              <a:rPr lang="zh-CN" altLang="en-US" dirty="0"/>
              <a:t>有效</a:t>
            </a:r>
            <a:endParaRPr lang="en-US" altLang="zh-CN" dirty="0"/>
          </a:p>
          <a:p>
            <a:r>
              <a:rPr lang="zh-CN" altLang="en-US" dirty="0"/>
              <a:t>应用、</a:t>
            </a:r>
            <a:endParaRPr lang="en-US" altLang="zh-CN" dirty="0"/>
          </a:p>
          <a:p>
            <a:r>
              <a:rPr lang="zh-CN" altLang="en-US" dirty="0"/>
              <a:t>分析、</a:t>
            </a:r>
            <a:endParaRPr lang="en-US" altLang="zh-CN" dirty="0"/>
          </a:p>
          <a:p>
            <a:r>
              <a:rPr lang="zh-CN" altLang="en-US" dirty="0"/>
              <a:t>综合、</a:t>
            </a:r>
            <a:endParaRPr lang="en-US" altLang="zh-CN" dirty="0"/>
          </a:p>
          <a:p>
            <a:r>
              <a:rPr lang="zh-CN" altLang="en-US" dirty="0"/>
              <a:t>评价</a:t>
            </a:r>
            <a:endParaRPr lang="zh-CN" altLang="en-US" dirty="0"/>
          </a:p>
        </p:txBody>
      </p:sp>
      <p:cxnSp>
        <p:nvCxnSpPr>
          <p:cNvPr id="16" name="直接箭头连接符 15"/>
          <p:cNvCxnSpPr/>
          <p:nvPr/>
        </p:nvCxnSpPr>
        <p:spPr>
          <a:xfrm>
            <a:off x="2912029" y="2899189"/>
            <a:ext cx="59237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3556481" y="2248767"/>
            <a:ext cx="1723549"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sz="2400" dirty="0"/>
              <a:t>正确</a:t>
            </a:r>
            <a:endParaRPr lang="en-US" altLang="zh-CN" sz="2400" dirty="0"/>
          </a:p>
          <a:p>
            <a:r>
              <a:rPr lang="zh-CN" altLang="en-US" sz="2400" dirty="0"/>
              <a:t>解决问题</a:t>
            </a:r>
            <a:endParaRPr lang="en-US" altLang="zh-CN" sz="2400" dirty="0"/>
          </a:p>
          <a:p>
            <a:r>
              <a:rPr lang="zh-CN" altLang="en-US" sz="2400" dirty="0"/>
              <a:t>解开困惑等</a:t>
            </a:r>
            <a:endParaRPr lang="zh-CN" altLang="en-US" sz="2400" dirty="0"/>
          </a:p>
        </p:txBody>
      </p:sp>
      <p:sp>
        <p:nvSpPr>
          <p:cNvPr id="20" name="文本框 19"/>
          <p:cNvSpPr txBox="1"/>
          <p:nvPr/>
        </p:nvSpPr>
        <p:spPr>
          <a:xfrm>
            <a:off x="5982941" y="2575282"/>
            <a:ext cx="1723549"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sz="2400" dirty="0"/>
              <a:t>生成大概念</a:t>
            </a:r>
            <a:endParaRPr lang="en-US" altLang="zh-CN" sz="2400" dirty="0"/>
          </a:p>
          <a:p>
            <a:r>
              <a:rPr lang="zh-CN" altLang="en-US" sz="2400" dirty="0"/>
              <a:t>构建模型</a:t>
            </a:r>
            <a:endParaRPr lang="zh-CN" altLang="en-US" sz="2400" dirty="0"/>
          </a:p>
        </p:txBody>
      </p:sp>
      <p:cxnSp>
        <p:nvCxnSpPr>
          <p:cNvPr id="21" name="直接箭头连接符 20"/>
          <p:cNvCxnSpPr/>
          <p:nvPr/>
        </p:nvCxnSpPr>
        <p:spPr>
          <a:xfrm>
            <a:off x="5390562" y="2878367"/>
            <a:ext cx="59237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2" name="文本框 21"/>
          <p:cNvSpPr txBox="1"/>
          <p:nvPr/>
        </p:nvSpPr>
        <p:spPr>
          <a:xfrm>
            <a:off x="5996985" y="2074105"/>
            <a:ext cx="646331" cy="369332"/>
          </a:xfrm>
          <a:prstGeom prst="rect">
            <a:avLst/>
          </a:prstGeom>
          <a:noFill/>
        </p:spPr>
        <p:txBody>
          <a:bodyPr wrap="none" rtlCol="0">
            <a:spAutoFit/>
          </a:bodyPr>
          <a:lstStyle/>
          <a:p>
            <a:r>
              <a:rPr lang="zh-CN" altLang="en-US" dirty="0"/>
              <a:t>总结</a:t>
            </a:r>
            <a:endParaRPr lang="zh-CN" altLang="en-US" dirty="0"/>
          </a:p>
        </p:txBody>
      </p:sp>
      <p:sp>
        <p:nvSpPr>
          <p:cNvPr id="24" name="文本框 23"/>
          <p:cNvSpPr txBox="1"/>
          <p:nvPr/>
        </p:nvSpPr>
        <p:spPr>
          <a:xfrm>
            <a:off x="8440497" y="2578354"/>
            <a:ext cx="3570208"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zh-CN" altLang="en-US" sz="2400" dirty="0"/>
              <a:t>知识、技能正确迁移应用</a:t>
            </a:r>
            <a:endParaRPr lang="en-US" altLang="zh-CN" sz="2400" dirty="0"/>
          </a:p>
          <a:p>
            <a:r>
              <a:rPr lang="zh-CN" altLang="en-US" sz="2400" dirty="0"/>
              <a:t>（不同但相关的情境中）</a:t>
            </a:r>
            <a:endParaRPr lang="zh-CN" altLang="en-US" sz="2400" dirty="0"/>
          </a:p>
        </p:txBody>
      </p:sp>
      <p:cxnSp>
        <p:nvCxnSpPr>
          <p:cNvPr id="25" name="直接箭头连接符 24"/>
          <p:cNvCxnSpPr/>
          <p:nvPr/>
        </p:nvCxnSpPr>
        <p:spPr>
          <a:xfrm>
            <a:off x="7823938" y="2899189"/>
            <a:ext cx="59237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7" name="文本框 26"/>
          <p:cNvSpPr txBox="1"/>
          <p:nvPr/>
        </p:nvSpPr>
        <p:spPr>
          <a:xfrm>
            <a:off x="9220198" y="4061607"/>
            <a:ext cx="1005403"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zh-CN" altLang="en-US" sz="3200" dirty="0">
                <a:solidFill>
                  <a:schemeClr val="bg1"/>
                </a:solidFill>
              </a:rPr>
              <a:t>理解</a:t>
            </a:r>
            <a:endParaRPr lang="zh-CN" altLang="en-US" sz="3200" dirty="0">
              <a:solidFill>
                <a:schemeClr val="bg1"/>
              </a:solidFill>
            </a:endParaRPr>
          </a:p>
        </p:txBody>
      </p:sp>
      <p:sp>
        <p:nvSpPr>
          <p:cNvPr id="29" name="文本框 28"/>
          <p:cNvSpPr txBox="1"/>
          <p:nvPr/>
        </p:nvSpPr>
        <p:spPr>
          <a:xfrm>
            <a:off x="9902435" y="3550813"/>
            <a:ext cx="646331" cy="369332"/>
          </a:xfrm>
          <a:prstGeom prst="rect">
            <a:avLst/>
          </a:prstGeom>
          <a:noFill/>
        </p:spPr>
        <p:txBody>
          <a:bodyPr wrap="none" rtlCol="0">
            <a:spAutoFit/>
          </a:bodyPr>
          <a:lstStyle/>
          <a:p>
            <a:r>
              <a:rPr lang="zh-CN" altLang="en-US" dirty="0"/>
              <a:t>达到</a:t>
            </a:r>
            <a:endParaRPr lang="zh-CN" altLang="en-US" dirty="0"/>
          </a:p>
        </p:txBody>
      </p:sp>
      <p:cxnSp>
        <p:nvCxnSpPr>
          <p:cNvPr id="30" name="直接箭头连接符 29"/>
          <p:cNvCxnSpPr/>
          <p:nvPr/>
        </p:nvCxnSpPr>
        <p:spPr>
          <a:xfrm>
            <a:off x="9775641" y="3523537"/>
            <a:ext cx="0" cy="50050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flipH="1">
            <a:off x="8996516" y="4700750"/>
            <a:ext cx="603739" cy="43614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p:cNvCxnSpPr/>
          <p:nvPr/>
        </p:nvCxnSpPr>
        <p:spPr>
          <a:xfrm>
            <a:off x="9775641" y="4697083"/>
            <a:ext cx="381082" cy="60155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7" name="文本框 36"/>
          <p:cNvSpPr txBox="1"/>
          <p:nvPr/>
        </p:nvSpPr>
        <p:spPr>
          <a:xfrm>
            <a:off x="10225600" y="4692455"/>
            <a:ext cx="1569660" cy="369332"/>
          </a:xfrm>
          <a:prstGeom prst="rect">
            <a:avLst/>
          </a:prstGeom>
          <a:noFill/>
        </p:spPr>
        <p:txBody>
          <a:bodyPr wrap="none" rtlCol="0">
            <a:spAutoFit/>
          </a:bodyPr>
          <a:lstStyle/>
          <a:p>
            <a:r>
              <a:rPr lang="zh-CN" altLang="en-US" dirty="0"/>
              <a:t>超越信息本身</a:t>
            </a:r>
            <a:endParaRPr lang="zh-CN" altLang="en-US" dirty="0"/>
          </a:p>
        </p:txBody>
      </p:sp>
      <p:sp>
        <p:nvSpPr>
          <p:cNvPr id="39" name="文本框 38"/>
          <p:cNvSpPr txBox="1"/>
          <p:nvPr/>
        </p:nvSpPr>
        <p:spPr>
          <a:xfrm>
            <a:off x="9363827" y="5383396"/>
            <a:ext cx="2646878"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sz="2400" dirty="0"/>
              <a:t>创造新的知识，</a:t>
            </a:r>
            <a:endParaRPr lang="en-US" altLang="zh-CN" sz="2400" dirty="0"/>
          </a:p>
          <a:p>
            <a:r>
              <a:rPr lang="zh-CN" altLang="en-US" sz="2400" dirty="0"/>
              <a:t>达到更深入的理解</a:t>
            </a:r>
            <a:endParaRPr lang="zh-CN" altLang="en-US" sz="2400" dirty="0"/>
          </a:p>
        </p:txBody>
      </p:sp>
      <p:sp>
        <p:nvSpPr>
          <p:cNvPr id="41" name="文本框 40"/>
          <p:cNvSpPr txBox="1"/>
          <p:nvPr/>
        </p:nvSpPr>
        <p:spPr>
          <a:xfrm>
            <a:off x="7461195" y="5200057"/>
            <a:ext cx="1723549"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sz="2400" dirty="0"/>
              <a:t>质疑，</a:t>
            </a:r>
            <a:endParaRPr lang="en-US" altLang="zh-CN" sz="2400" dirty="0"/>
          </a:p>
          <a:p>
            <a:r>
              <a:rPr lang="zh-CN" altLang="en-US" sz="2400" dirty="0"/>
              <a:t>以求了解</a:t>
            </a:r>
            <a:endParaRPr lang="en-US" altLang="zh-CN" sz="2400" dirty="0"/>
          </a:p>
          <a:p>
            <a:r>
              <a:rPr lang="zh-CN" altLang="en-US" sz="2400" dirty="0"/>
              <a:t>和学习更多</a:t>
            </a:r>
            <a:endParaRPr lang="zh-CN" altLang="en-US" sz="2400" dirty="0"/>
          </a:p>
        </p:txBody>
      </p:sp>
      <p:sp>
        <p:nvSpPr>
          <p:cNvPr id="46" name="文本框 45"/>
          <p:cNvSpPr txBox="1"/>
          <p:nvPr/>
        </p:nvSpPr>
        <p:spPr>
          <a:xfrm>
            <a:off x="9165708" y="2074105"/>
            <a:ext cx="646331" cy="369332"/>
          </a:xfrm>
          <a:prstGeom prst="rect">
            <a:avLst/>
          </a:prstGeom>
          <a:noFill/>
        </p:spPr>
        <p:txBody>
          <a:bodyPr wrap="none" rtlCol="0">
            <a:spAutoFit/>
          </a:bodyPr>
          <a:lstStyle/>
          <a:p>
            <a:r>
              <a:rPr lang="zh-CN" altLang="en-US" dirty="0"/>
              <a:t>迁移</a:t>
            </a:r>
            <a:endParaRPr lang="zh-CN" altLang="en-US" dirty="0"/>
          </a:p>
        </p:txBody>
      </p:sp>
      <p:sp>
        <p:nvSpPr>
          <p:cNvPr id="47" name="矩形 46"/>
          <p:cNvSpPr/>
          <p:nvPr/>
        </p:nvSpPr>
        <p:spPr>
          <a:xfrm>
            <a:off x="5280030" y="637666"/>
            <a:ext cx="6666271" cy="544829"/>
          </a:xfrm>
          <a:prstGeom prst="rect">
            <a:avLst/>
          </a:prstGeom>
        </p:spPr>
        <p:txBody>
          <a:bodyPr wrap="square">
            <a:spAutoFit/>
          </a:bodyPr>
          <a:lstStyle/>
          <a:p>
            <a:pPr algn="just">
              <a:lnSpc>
                <a:spcPts val="4300"/>
              </a:lnSpc>
              <a:spcAft>
                <a:spcPts val="0"/>
              </a:spcAft>
            </a:pPr>
            <a:r>
              <a:rPr lang="zh-CN" altLang="zh-CN" kern="100" dirty="0">
                <a:latin typeface="黑体" panose="02010609060101010101" pitchFamily="49" charset="-122"/>
                <a:ea typeface="黑体" panose="02010609060101010101" pitchFamily="49" charset="-122"/>
                <a:cs typeface="Times New Roman" panose="02020603050405020304" pitchFamily="18" charset="0"/>
              </a:rPr>
              <a:t>当我们要求学生理解知识点时，我们真正想要达到的目的是什么？</a:t>
            </a:r>
            <a:endParaRPr lang="en-US"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11" grpId="0"/>
      <p:bldP spid="12" grpId="0" animBg="1"/>
      <p:bldP spid="20" grpId="0" animBg="1"/>
      <p:bldP spid="22" grpId="0"/>
      <p:bldP spid="24" grpId="0" animBg="1"/>
      <p:bldP spid="27" grpId="0" animBg="1"/>
      <p:bldP spid="29" grpId="0"/>
      <p:bldP spid="37" grpId="0"/>
      <p:bldP spid="39" grpId="0" animBg="1"/>
      <p:bldP spid="41" grpId="0" animBg="1"/>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1004417" y="2087473"/>
            <a:ext cx="9350479" cy="2224070"/>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tabLst>
                <a:tab pos="3690620" algn="l"/>
              </a:tabLst>
            </a:pP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我讲的清楚，学生就会明白</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a:t>
            </a:r>
            <a:endParaRPr lang="en-US"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tabLst>
                <a:tab pos="3690620" algn="l"/>
              </a:tabLst>
            </a:pP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我讲的越多，学生学得越多，考试时</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就</a:t>
            </a: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考得好</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tabLst>
                <a:tab pos="3690620" algn="l"/>
              </a:tabLst>
            </a:pP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教师自身</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：什么是</a:t>
            </a: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“理解”的真谛</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P54</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9" name="内容占位符 13"/>
          <p:cNvSpPr txBox="1"/>
          <p:nvPr/>
        </p:nvSpPr>
        <p:spPr>
          <a:xfrm>
            <a:off x="1104900" y="1355007"/>
            <a:ext cx="4037372" cy="62189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三、专家盲点 ？？？</a:t>
            </a:r>
            <a:endParaRPr lang="en-US" altLang="zh-CN" sz="3200" dirty="0"/>
          </a:p>
          <a:p>
            <a:pPr marL="0" indent="0">
              <a:buFont typeface="Wingdings" panose="05000000000000000000" pitchFamily="2" charset="2"/>
              <a:buNone/>
            </a:pPr>
            <a:endParaRPr lang="en-US"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三、专家盲点 ？？？</a:t>
            </a:r>
            <a:endParaRPr lang="en-US" altLang="zh-CN" sz="3200" dirty="0"/>
          </a:p>
          <a:p>
            <a:pPr marL="0" indent="0">
              <a:buNone/>
            </a:pPr>
            <a:endParaRPr lang="en-US" sz="3200" dirty="0">
              <a:latin typeface="微软雅黑" panose="020B0503020204020204" pitchFamily="34" charset="-122"/>
              <a:ea typeface="微软雅黑" panose="020B0503020204020204" pitchFamily="34" charset="-122"/>
            </a:endParaRPr>
          </a:p>
        </p:txBody>
      </p:sp>
      <p:sp>
        <p:nvSpPr>
          <p:cNvPr id="2" name="矩形 1"/>
          <p:cNvSpPr/>
          <p:nvPr/>
        </p:nvSpPr>
        <p:spPr>
          <a:xfrm>
            <a:off x="900736" y="2158742"/>
            <a:ext cx="11291264" cy="3160096"/>
          </a:xfrm>
          <a:prstGeom prst="rect">
            <a:avLst/>
          </a:prstGeom>
        </p:spPr>
        <p:txBody>
          <a:bodyPr wrap="square">
            <a:spAutoFit/>
          </a:bodyPr>
          <a:lstStyle/>
          <a:p>
            <a:pPr>
              <a:lnSpc>
                <a:spcPts val="4900"/>
              </a:lnSpc>
            </a:pPr>
            <a:r>
              <a:rPr lang="zh-CN" altLang="zh-CN" sz="2800" dirty="0">
                <a:latin typeface="黑体" panose="02010609060101010101" pitchFamily="49" charset="-122"/>
                <a:ea typeface="黑体" panose="02010609060101010101" pitchFamily="49" charset="-122"/>
              </a:rPr>
              <a:t>为什么传统的</a:t>
            </a:r>
            <a:r>
              <a:rPr lang="zh-CN" altLang="zh-CN" sz="2800" b="1" dirty="0">
                <a:latin typeface="黑体" panose="02010609060101010101" pitchFamily="49" charset="-122"/>
                <a:ea typeface="黑体" panose="02010609060101010101" pitchFamily="49" charset="-122"/>
              </a:rPr>
              <a:t>“灌输式教学”</a:t>
            </a:r>
            <a:r>
              <a:rPr lang="zh-CN" altLang="zh-CN" sz="2800" dirty="0">
                <a:latin typeface="黑体" panose="02010609060101010101" pitchFamily="49" charset="-122"/>
                <a:ea typeface="黑体" panose="02010609060101010101" pitchFamily="49" charset="-122"/>
              </a:rPr>
              <a:t>从长期来讲是</a:t>
            </a:r>
            <a:r>
              <a:rPr lang="en-US" altLang="zh-CN" sz="2800" dirty="0">
                <a:latin typeface="黑体" panose="02010609060101010101" pitchFamily="49" charset="-122"/>
                <a:ea typeface="黑体" panose="02010609060101010101" pitchFamily="49" charset="-122"/>
              </a:rPr>
              <a:t> </a:t>
            </a:r>
            <a:r>
              <a:rPr lang="zh-CN" altLang="zh-CN" sz="2800" b="1" dirty="0">
                <a:latin typeface="黑体" panose="02010609060101010101" pitchFamily="49" charset="-122"/>
                <a:ea typeface="黑体" panose="02010609060101010101" pitchFamily="49" charset="-122"/>
              </a:rPr>
              <a:t>不经济</a:t>
            </a:r>
            <a:r>
              <a:rPr lang="en-US" altLang="zh-CN" sz="2800" b="1"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的？</a:t>
            </a:r>
            <a:endParaRPr lang="en-US" altLang="zh-CN" sz="2800" dirty="0">
              <a:latin typeface="黑体" panose="02010609060101010101" pitchFamily="49" charset="-122"/>
              <a:ea typeface="黑体" panose="02010609060101010101" pitchFamily="49" charset="-122"/>
            </a:endParaRPr>
          </a:p>
          <a:p>
            <a:pPr>
              <a:lnSpc>
                <a:spcPts val="4900"/>
              </a:lnSpc>
            </a:pPr>
            <a:r>
              <a:rPr lang="zh-CN" altLang="zh-CN" sz="2800" b="1" dirty="0">
                <a:latin typeface="黑体" panose="02010609060101010101" pitchFamily="49" charset="-122"/>
                <a:ea typeface="黑体" panose="02010609060101010101" pitchFamily="49" charset="-122"/>
              </a:rPr>
              <a:t>布鲁纳</a:t>
            </a:r>
            <a:r>
              <a:rPr lang="zh-CN" altLang="zh-CN" sz="2800" dirty="0">
                <a:latin typeface="黑体" panose="02010609060101010101" pitchFamily="49" charset="-122"/>
                <a:ea typeface="黑体" panose="02010609060101010101" pitchFamily="49" charset="-122"/>
              </a:rPr>
              <a:t>认为主要有三个方面的</a:t>
            </a:r>
            <a:r>
              <a:rPr lang="zh-CN" altLang="zh-CN" sz="2800" b="1" dirty="0">
                <a:latin typeface="黑体" panose="02010609060101010101" pitchFamily="49" charset="-122"/>
                <a:ea typeface="黑体" panose="02010609060101010101" pitchFamily="49" charset="-122"/>
              </a:rPr>
              <a:t>原因</a:t>
            </a:r>
            <a:r>
              <a:rPr lang="zh-CN" altLang="zh-CN" sz="2800" dirty="0">
                <a:latin typeface="黑体" panose="02010609060101010101" pitchFamily="49" charset="-122"/>
                <a:ea typeface="黑体" panose="02010609060101010101" pitchFamily="49" charset="-122"/>
              </a:rPr>
              <a:t>：</a:t>
            </a:r>
            <a:endParaRPr lang="zh-CN" altLang="zh-CN" sz="2800" dirty="0">
              <a:latin typeface="黑体" panose="02010609060101010101" pitchFamily="49" charset="-122"/>
              <a:ea typeface="黑体" panose="02010609060101010101" pitchFamily="49" charset="-122"/>
            </a:endParaRPr>
          </a:p>
          <a:p>
            <a:pPr>
              <a:lnSpc>
                <a:spcPts val="4900"/>
              </a:lnSpc>
            </a:pPr>
            <a:r>
              <a:rPr lang="zh-CN" altLang="zh-CN" sz="2800" dirty="0"/>
              <a:t>①这样的教学使</a:t>
            </a:r>
            <a:r>
              <a:rPr lang="zh-CN" altLang="zh-CN" sz="2800" b="1" dirty="0"/>
              <a:t>学生很难对</a:t>
            </a:r>
            <a:r>
              <a:rPr lang="zh-CN" altLang="zh-CN" sz="2800" dirty="0"/>
              <a:t>当前</a:t>
            </a:r>
            <a:r>
              <a:rPr lang="zh-CN" altLang="en-US" sz="2800" dirty="0"/>
              <a:t>和日后</a:t>
            </a:r>
            <a:r>
              <a:rPr lang="zh-CN" altLang="zh-CN" sz="2800" b="1" dirty="0"/>
              <a:t>所学的知识</a:t>
            </a:r>
            <a:r>
              <a:rPr lang="zh-CN" altLang="zh-CN" sz="2800" dirty="0"/>
              <a:t>进行</a:t>
            </a:r>
            <a:r>
              <a:rPr lang="zh-CN" altLang="zh-CN" sz="2800" b="1" dirty="0"/>
              <a:t>归纳</a:t>
            </a:r>
            <a:r>
              <a:rPr lang="zh-CN" altLang="zh-CN" sz="2800" dirty="0"/>
              <a:t>。</a:t>
            </a:r>
            <a:endParaRPr lang="zh-CN" altLang="zh-CN" sz="2800" dirty="0"/>
          </a:p>
          <a:p>
            <a:pPr>
              <a:lnSpc>
                <a:spcPts val="4900"/>
              </a:lnSpc>
            </a:pPr>
            <a:r>
              <a:rPr lang="zh-CN" altLang="zh-CN" sz="2800" dirty="0"/>
              <a:t>②这种学习</a:t>
            </a:r>
            <a:r>
              <a:rPr lang="zh-CN" altLang="zh-CN" sz="2800" b="1" dirty="0"/>
              <a:t>毫无智力成就的快感</a:t>
            </a:r>
            <a:endParaRPr lang="zh-CN" altLang="zh-CN" sz="2800" dirty="0"/>
          </a:p>
          <a:p>
            <a:pPr>
              <a:lnSpc>
                <a:spcPts val="4900"/>
              </a:lnSpc>
            </a:pPr>
            <a:r>
              <a:rPr lang="en-US" altLang="zh-CN" sz="2800" dirty="0"/>
              <a:t>③</a:t>
            </a:r>
            <a:r>
              <a:rPr lang="zh-CN" altLang="zh-CN" sz="2800" dirty="0"/>
              <a:t>在</a:t>
            </a:r>
            <a:r>
              <a:rPr lang="zh-CN" altLang="zh-CN" sz="2800" b="1" dirty="0"/>
              <a:t>没有相互关联</a:t>
            </a:r>
            <a:r>
              <a:rPr lang="zh-CN" altLang="zh-CN" sz="2800" dirty="0"/>
              <a:t>的结构基础上所获得的</a:t>
            </a:r>
            <a:r>
              <a:rPr lang="zh-CN" altLang="zh-CN" sz="2800" b="1" dirty="0"/>
              <a:t>知识</a:t>
            </a:r>
            <a:r>
              <a:rPr lang="zh-CN" altLang="zh-CN" sz="2800" dirty="0"/>
              <a:t>非常</a:t>
            </a:r>
            <a:r>
              <a:rPr lang="zh-CN" altLang="zh-CN" sz="2800" b="1" dirty="0"/>
              <a:t>容易被遗忘</a:t>
            </a:r>
            <a:r>
              <a:rPr lang="zh-CN" altLang="zh-CN" sz="2800" dirty="0"/>
              <a:t>。</a:t>
            </a:r>
            <a:endParaRPr lang="zh-CN" altLang="zh-CN"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三、专家盲点 ？？？</a:t>
            </a:r>
            <a:endParaRPr lang="en-US" altLang="zh-CN" sz="3200" dirty="0"/>
          </a:p>
          <a:p>
            <a:pPr marL="0" indent="0">
              <a:buNone/>
            </a:pPr>
            <a:endParaRPr lang="en-US" sz="3200" dirty="0">
              <a:latin typeface="微软雅黑" panose="020B0503020204020204" pitchFamily="34" charset="-122"/>
              <a:ea typeface="微软雅黑" panose="020B0503020204020204" pitchFamily="34" charset="-122"/>
            </a:endParaRPr>
          </a:p>
        </p:txBody>
      </p:sp>
      <p:sp>
        <p:nvSpPr>
          <p:cNvPr id="2" name="矩形 1"/>
          <p:cNvSpPr/>
          <p:nvPr/>
        </p:nvSpPr>
        <p:spPr>
          <a:xfrm>
            <a:off x="807924" y="2070251"/>
            <a:ext cx="11291264" cy="3243196"/>
          </a:xfrm>
          <a:prstGeom prst="rect">
            <a:avLst/>
          </a:prstGeom>
        </p:spPr>
        <p:txBody>
          <a:bodyPr wrap="square">
            <a:spAutoFit/>
          </a:bodyPr>
          <a:lstStyle/>
          <a:p>
            <a:pPr>
              <a:lnSpc>
                <a:spcPct val="150000"/>
              </a:lnSpc>
            </a:pPr>
            <a:r>
              <a:rPr lang="zh-CN" altLang="zh-CN" sz="2800" dirty="0">
                <a:latin typeface="黑体" panose="02010609060101010101" pitchFamily="49" charset="-122"/>
                <a:ea typeface="黑体" panose="02010609060101010101" pitchFamily="49" charset="-122"/>
              </a:rPr>
              <a:t>为了避免遗忘、误解和缺乏迁移，</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zh-CN" sz="2800" dirty="0">
                <a:latin typeface="黑体" panose="02010609060101010101" pitchFamily="49" charset="-122"/>
                <a:ea typeface="黑体" panose="02010609060101010101" pitchFamily="49" charset="-122"/>
              </a:rPr>
              <a:t>在追求理解的设计和教学中需要三种“揭示”</a:t>
            </a:r>
            <a:r>
              <a:rPr lang="en-US" altLang="zh-CN" sz="2800" dirty="0">
                <a:latin typeface="黑体" panose="02010609060101010101" pitchFamily="49" charset="-122"/>
                <a:ea typeface="黑体" panose="02010609060101010101" pitchFamily="49" charset="-122"/>
              </a:rPr>
              <a:t>:</a:t>
            </a:r>
            <a:endParaRPr lang="zh-CN" altLang="zh-CN" sz="2800" dirty="0">
              <a:latin typeface="黑体" panose="02010609060101010101" pitchFamily="49" charset="-122"/>
              <a:ea typeface="黑体" panose="02010609060101010101" pitchFamily="49" charset="-122"/>
            </a:endParaRPr>
          </a:p>
          <a:p>
            <a:pPr>
              <a:lnSpc>
                <a:spcPct val="150000"/>
              </a:lnSpc>
            </a:pPr>
            <a:r>
              <a:rPr lang="zh-CN" altLang="zh-CN" sz="2800" dirty="0"/>
              <a:t>①</a:t>
            </a:r>
            <a:r>
              <a:rPr lang="zh-CN" altLang="zh-CN" sz="2800" b="1" dirty="0">
                <a:latin typeface="黑体" panose="02010609060101010101" pitchFamily="49" charset="-122"/>
                <a:ea typeface="黑体" panose="02010609060101010101" pitchFamily="49" charset="-122"/>
              </a:rPr>
              <a:t>揭示</a:t>
            </a:r>
            <a:r>
              <a:rPr lang="zh-CN" altLang="zh-CN" sz="2800" dirty="0">
                <a:latin typeface="黑体" panose="02010609060101010101" pitchFamily="49" charset="-122"/>
                <a:ea typeface="黑体" panose="02010609060101010101" pitchFamily="49" charset="-122"/>
              </a:rPr>
              <a:t>学生的</a:t>
            </a:r>
            <a:r>
              <a:rPr lang="zh-CN" altLang="zh-CN" sz="2800" b="1" dirty="0">
                <a:latin typeface="黑体" panose="02010609060101010101" pitchFamily="49" charset="-122"/>
                <a:ea typeface="黑体" panose="02010609060101010101" pitchFamily="49" charset="-122"/>
              </a:rPr>
              <a:t>潜在误解</a:t>
            </a:r>
            <a:r>
              <a:rPr lang="en-US" altLang="zh-CN" sz="2800" dirty="0">
                <a:latin typeface="黑体" panose="02010609060101010101" pitchFamily="49" charset="-122"/>
                <a:ea typeface="黑体" panose="02010609060101010101" pitchFamily="49" charset="-122"/>
              </a:rPr>
              <a:t>.</a:t>
            </a:r>
            <a:endParaRPr lang="zh-CN" altLang="zh-CN" sz="2800" dirty="0">
              <a:latin typeface="黑体" panose="02010609060101010101" pitchFamily="49" charset="-122"/>
              <a:ea typeface="黑体" panose="02010609060101010101" pitchFamily="49" charset="-122"/>
            </a:endParaRPr>
          </a:p>
          <a:p>
            <a:pPr>
              <a:lnSpc>
                <a:spcPct val="150000"/>
              </a:lnSpc>
            </a:pPr>
            <a:r>
              <a:rPr lang="zh-CN" altLang="zh-CN" sz="2800" dirty="0"/>
              <a:t>②</a:t>
            </a:r>
            <a:r>
              <a:rPr lang="zh-CN" altLang="zh-CN" sz="2800" b="1" dirty="0">
                <a:latin typeface="黑体" panose="02010609060101010101" pitchFamily="49" charset="-122"/>
                <a:ea typeface="黑体" panose="02010609060101010101" pitchFamily="49" charset="-122"/>
              </a:rPr>
              <a:t>揭示问题、疑问、假设</a:t>
            </a:r>
            <a:r>
              <a:rPr lang="zh-CN" altLang="zh-CN" sz="2800" dirty="0">
                <a:latin typeface="黑体" panose="02010609060101010101" pitchFamily="49" charset="-122"/>
                <a:ea typeface="黑体" panose="02010609060101010101" pitchFamily="49" charset="-122"/>
              </a:rPr>
              <a:t>以及</a:t>
            </a:r>
            <a:r>
              <a:rPr lang="zh-CN" altLang="zh-CN" sz="2800" b="1" dirty="0">
                <a:latin typeface="黑体" panose="02010609060101010101" pitchFamily="49" charset="-122"/>
                <a:ea typeface="黑体" panose="02010609060101010101" pitchFamily="49" charset="-122"/>
              </a:rPr>
              <a:t>隐藏在字面描述之外</a:t>
            </a:r>
            <a:r>
              <a:rPr lang="zh-CN" altLang="zh-CN" sz="2800" dirty="0">
                <a:latin typeface="黑体" panose="02010609060101010101" pitchFamily="49" charset="-122"/>
                <a:ea typeface="黑体" panose="02010609060101010101" pitchFamily="49" charset="-122"/>
              </a:rPr>
              <a:t>的</a:t>
            </a:r>
            <a:r>
              <a:rPr lang="zh-CN" altLang="zh-CN" sz="2800" b="1" dirty="0">
                <a:latin typeface="黑体" panose="02010609060101010101" pitchFamily="49" charset="-122"/>
                <a:ea typeface="黑体" panose="02010609060101010101" pitchFamily="49" charset="-122"/>
              </a:rPr>
              <a:t>未知领域</a:t>
            </a:r>
            <a:r>
              <a:rPr lang="zh-CN" altLang="zh-CN" sz="2800" dirty="0">
                <a:latin typeface="黑体" panose="02010609060101010101" pitchFamily="49" charset="-122"/>
                <a:ea typeface="黑体" panose="02010609060101010101" pitchFamily="49" charset="-122"/>
              </a:rPr>
              <a:t>；</a:t>
            </a:r>
            <a:endParaRPr lang="zh-CN" altLang="zh-CN" sz="2800" dirty="0">
              <a:latin typeface="黑体" panose="02010609060101010101" pitchFamily="49" charset="-122"/>
              <a:ea typeface="黑体" panose="02010609060101010101" pitchFamily="49" charset="-122"/>
            </a:endParaRPr>
          </a:p>
          <a:p>
            <a:pPr>
              <a:lnSpc>
                <a:spcPct val="150000"/>
              </a:lnSpc>
            </a:pPr>
            <a:r>
              <a:rPr lang="en-US" altLang="zh-CN" sz="2800" dirty="0"/>
              <a:t>③</a:t>
            </a:r>
            <a:r>
              <a:rPr lang="zh-CN" altLang="zh-CN" sz="2800" b="1" dirty="0">
                <a:latin typeface="黑体" panose="02010609060101010101" pitchFamily="49" charset="-122"/>
                <a:ea typeface="黑体" panose="02010609060101010101" pitchFamily="49" charset="-122"/>
              </a:rPr>
              <a:t>揭示</a:t>
            </a:r>
            <a:r>
              <a:rPr lang="zh-CN" altLang="zh-CN" sz="2800" dirty="0">
                <a:latin typeface="黑体" panose="02010609060101010101" pitchFamily="49" charset="-122"/>
                <a:ea typeface="黑体" panose="02010609060101010101" pitchFamily="49" charset="-122"/>
              </a:rPr>
              <a:t>对于初学者而言</a:t>
            </a:r>
            <a:r>
              <a:rPr lang="zh-CN" altLang="zh-CN" sz="2800" b="1" dirty="0">
                <a:latin typeface="黑体" panose="02010609060101010101" pitchFamily="49" charset="-122"/>
                <a:ea typeface="黑体" panose="02010609060101010101" pitchFamily="49" charset="-122"/>
              </a:rPr>
              <a:t>并不明显的</a:t>
            </a:r>
            <a:r>
              <a:rPr lang="zh-CN" altLang="en-US" sz="2800" b="1" dirty="0">
                <a:latin typeface="黑体" panose="02010609060101010101" pitchFamily="49" charset="-122"/>
                <a:ea typeface="黑体" panose="02010609060101010101" pitchFamily="49" charset="-122"/>
              </a:rPr>
              <a:t>、</a:t>
            </a:r>
            <a:r>
              <a:rPr lang="zh-CN" altLang="zh-CN" sz="2800" b="1" dirty="0">
                <a:latin typeface="黑体" panose="02010609060101010101" pitchFamily="49" charset="-122"/>
                <a:ea typeface="黑体" panose="02010609060101010101" pitchFamily="49" charset="-122"/>
              </a:rPr>
              <a:t>一门学科本质的核心概念</a:t>
            </a:r>
            <a:r>
              <a:rPr lang="zh-CN" altLang="zh-CN" sz="2800" dirty="0">
                <a:latin typeface="黑体" panose="02010609060101010101" pitchFamily="49" charset="-122"/>
                <a:ea typeface="黑体" panose="02010609060101010101" pitchFamily="49" charset="-122"/>
              </a:rPr>
              <a:t>。</a:t>
            </a:r>
            <a:endParaRPr lang="zh-CN" altLang="zh-CN"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9" name="内容占位符 13"/>
          <p:cNvSpPr txBox="1"/>
          <p:nvPr/>
        </p:nvSpPr>
        <p:spPr>
          <a:xfrm>
            <a:off x="1104900" y="1355007"/>
            <a:ext cx="4037372" cy="62189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四、理解的证据</a:t>
            </a:r>
            <a:endParaRPr lang="en-US" sz="3200" dirty="0"/>
          </a:p>
        </p:txBody>
      </p:sp>
      <p:sp>
        <p:nvSpPr>
          <p:cNvPr id="3" name="矩形 2"/>
          <p:cNvSpPr/>
          <p:nvPr/>
        </p:nvSpPr>
        <p:spPr>
          <a:xfrm>
            <a:off x="1006579" y="1976897"/>
            <a:ext cx="9681086" cy="1117935"/>
          </a:xfrm>
          <a:prstGeom prst="rect">
            <a:avLst/>
          </a:prstGeom>
        </p:spPr>
        <p:txBody>
          <a:bodyPr wrap="square">
            <a:spAutoFit/>
          </a:bodyPr>
          <a:lstStyle/>
          <a:p>
            <a:pPr marL="457200" indent="-457200" algn="just">
              <a:lnSpc>
                <a:spcPts val="4300"/>
              </a:lnSpc>
              <a:buFont typeface="Arial" panose="020B0604020202020204" pitchFamily="34" charset="0"/>
              <a:buChar char="•"/>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如果学生</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对</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所学的知识更好的理解，我们会看到什么？</a:t>
            </a: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marL="457200" indent="-457200" algn="just">
              <a:lnSpc>
                <a:spcPts val="4300"/>
              </a:lnSpc>
              <a:buFont typeface="Arial" panose="020B0604020202020204" pitchFamily="34" charset="0"/>
              <a:buChar char="•"/>
            </a:pPr>
            <a:r>
              <a:rPr lang="zh-CN" altLang="zh-CN" sz="2800" dirty="0">
                <a:latin typeface="黑体" panose="02010609060101010101" pitchFamily="49" charset="-122"/>
                <a:ea typeface="黑体" panose="02010609060101010101" pitchFamily="49" charset="-122"/>
                <a:cs typeface="Times New Roman" panose="02020603050405020304" pitchFamily="18" charset="0"/>
              </a:rPr>
              <a:t>哪些可以作为理解的证据？</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p:cNvSpPr/>
          <p:nvPr/>
        </p:nvSpPr>
        <p:spPr>
          <a:xfrm>
            <a:off x="1325080" y="3578503"/>
            <a:ext cx="5128327"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zh-CN" sz="32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实现</a:t>
            </a:r>
            <a:r>
              <a:rPr lang="zh-CN" altLang="zh-CN" sz="3200" b="1" dirty="0">
                <a:latin typeface="黑体" panose="02010609060101010101" pitchFamily="49" charset="-122"/>
                <a:ea typeface="黑体" panose="02010609060101010101" pitchFamily="49" charset="-122"/>
                <a:cs typeface="Times New Roman" panose="02020603050405020304" pitchFamily="18" charset="0"/>
              </a:rPr>
              <a:t>教学</a:t>
            </a:r>
            <a:r>
              <a:rPr lang="zh-CN" altLang="zh-CN" sz="32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目标</a:t>
            </a:r>
            <a:r>
              <a:rPr lang="zh-CN" altLang="zh-CN" sz="3200" b="1" dirty="0">
                <a:latin typeface="黑体" panose="02010609060101010101" pitchFamily="49" charset="-122"/>
                <a:ea typeface="黑体" panose="02010609060101010101" pitchFamily="49" charset="-122"/>
                <a:cs typeface="Times New Roman" panose="02020603050405020304" pitchFamily="18" charset="0"/>
              </a:rPr>
              <a:t>所需要</a:t>
            </a:r>
            <a:r>
              <a:rPr lang="zh-CN" altLang="zh-CN" sz="32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的证据</a:t>
            </a:r>
            <a:endParaRPr lang="zh-CN" altLang="en-US"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492045"/>
            <a:ext cx="2375719" cy="621890"/>
          </a:xfrm>
        </p:spPr>
        <p:txBody>
          <a:bodyPr rtlCol="0">
            <a:noAutofit/>
          </a:bodyPr>
          <a:lstStyle/>
          <a:p>
            <a:pPr rtl="0"/>
            <a:r>
              <a:rPr lang="zh-CN" altLang="en-US" sz="3200" dirty="0">
                <a:latin typeface="微软雅黑" panose="020B0503020204020204" pitchFamily="34" charset="-122"/>
                <a:ea typeface="微软雅黑" panose="020B0503020204020204" pitchFamily="34" charset="-122"/>
              </a:rPr>
              <a:t>主要内容</a:t>
            </a:r>
            <a:endParaRPr lang="en-US" sz="3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12080" t="4568" r="17186" b="57697"/>
          <a:stretch>
            <a:fillRect/>
          </a:stretch>
        </p:blipFill>
        <p:spPr>
          <a:xfrm>
            <a:off x="3273592" y="1723103"/>
            <a:ext cx="6626524" cy="50586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9" name="内容占位符 13"/>
          <p:cNvSpPr txBox="1"/>
          <p:nvPr/>
        </p:nvSpPr>
        <p:spPr>
          <a:xfrm>
            <a:off x="1104900" y="1355007"/>
            <a:ext cx="4037372" cy="62189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四、理解的证据</a:t>
            </a:r>
            <a:endParaRPr lang="en-US" sz="3200" dirty="0"/>
          </a:p>
        </p:txBody>
      </p:sp>
      <p:sp>
        <p:nvSpPr>
          <p:cNvPr id="3" name="矩形 2"/>
          <p:cNvSpPr/>
          <p:nvPr/>
        </p:nvSpPr>
        <p:spPr>
          <a:xfrm>
            <a:off x="1104900" y="1957846"/>
            <a:ext cx="5463047" cy="566502"/>
          </a:xfrm>
          <a:prstGeom prst="rect">
            <a:avLst/>
          </a:prstGeom>
        </p:spPr>
        <p:txBody>
          <a:bodyPr wrap="square">
            <a:spAutoFit/>
          </a:bodyPr>
          <a:lstStyle/>
          <a:p>
            <a:pPr algn="just">
              <a:lnSpc>
                <a:spcPts val="4300"/>
              </a:lnSpc>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1.</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学生理解的“内容”是什么？</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2" name="矩形 1"/>
          <p:cNvSpPr/>
          <p:nvPr/>
        </p:nvSpPr>
        <p:spPr>
          <a:xfrm>
            <a:off x="6262625" y="1948781"/>
            <a:ext cx="4592893" cy="566502"/>
          </a:xfrm>
          <a:prstGeom prst="rect">
            <a:avLst/>
          </a:prstGeom>
        </p:spPr>
        <p:txBody>
          <a:bodyPr wrap="square">
            <a:spAutoFit/>
          </a:bodyPr>
          <a:lstStyle/>
          <a:p>
            <a:pPr algn="just">
              <a:lnSpc>
                <a:spcPts val="4300"/>
              </a:lnSpc>
            </a:pP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重要概念、事实和技能</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p:cNvSpPr/>
          <p:nvPr/>
        </p:nvSpPr>
        <p:spPr>
          <a:xfrm>
            <a:off x="1104900" y="2560685"/>
            <a:ext cx="4852610" cy="566502"/>
          </a:xfrm>
          <a:prstGeom prst="rect">
            <a:avLst/>
          </a:prstGeom>
        </p:spPr>
        <p:txBody>
          <a:bodyPr wrap="none">
            <a:spAutoFit/>
          </a:bodyPr>
          <a:lstStyle/>
          <a:p>
            <a:pPr algn="just">
              <a:lnSpc>
                <a:spcPts val="4300"/>
              </a:lnSpc>
            </a:pPr>
            <a:r>
              <a:rPr lang="en-US" altLang="zh-CN" sz="2800" dirty="0">
                <a:latin typeface="黑体" panose="02010609060101010101" pitchFamily="49" charset="-122"/>
                <a:ea typeface="黑体" panose="02010609060101010101" pitchFamily="49" charset="-122"/>
                <a:cs typeface="Times New Roman" panose="02020603050405020304" pitchFamily="18" charset="0"/>
              </a:rPr>
              <a:t>2.</a:t>
            </a:r>
            <a:r>
              <a:rPr lang="zh-CN" altLang="zh-CN" sz="2800" dirty="0">
                <a:latin typeface="黑体" panose="02010609060101010101" pitchFamily="49" charset="-122"/>
                <a:ea typeface="黑体" panose="02010609060101010101" pitchFamily="49" charset="-122"/>
                <a:cs typeface="Times New Roman" panose="02020603050405020304" pitchFamily="18" charset="0"/>
              </a:rPr>
              <a:t>哪些可以作为理解的证据？</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p:cNvSpPr/>
          <p:nvPr/>
        </p:nvSpPr>
        <p:spPr>
          <a:xfrm>
            <a:off x="1334963" y="3282192"/>
            <a:ext cx="9520555" cy="2220801"/>
          </a:xfrm>
          <a:prstGeom prst="rect">
            <a:avLst/>
          </a:prstGeom>
        </p:spPr>
        <p:txBody>
          <a:bodyPr wrap="none">
            <a:spAutoFit/>
          </a:bodyPr>
          <a:lstStyle/>
          <a:p>
            <a:pPr algn="just">
              <a:lnSpc>
                <a:spcPts val="4300"/>
              </a:lnSpc>
            </a:pPr>
            <a:r>
              <a:rPr lang="zh-CN" altLang="en-US" sz="2800" dirty="0">
                <a:latin typeface="黑体" panose="02010609060101010101" pitchFamily="49" charset="-122"/>
                <a:ea typeface="黑体" panose="02010609060101010101" pitchFamily="49" charset="-122"/>
                <a:cs typeface="Times New Roman" panose="02020603050405020304" pitchFamily="18" charset="0"/>
              </a:rPr>
              <a:t>我们应该从哪里寻找证据？学生需要完成什么类型的任务？</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algn="just">
              <a:lnSpc>
                <a:spcPts val="4300"/>
              </a:lnSpc>
            </a:pP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algn="just">
              <a:lnSpc>
                <a:spcPts val="4300"/>
              </a:lnSpc>
            </a:pP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algn="just">
              <a:lnSpc>
                <a:spcPts val="4300"/>
              </a:lnSpc>
            </a:pP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我们应该发现什么，从而可以判断学生理解的程度？？？</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8" name="矩形 7"/>
          <p:cNvSpPr/>
          <p:nvPr/>
        </p:nvSpPr>
        <p:spPr>
          <a:xfrm>
            <a:off x="2268943" y="3904082"/>
            <a:ext cx="3416320" cy="56650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ts val="4300"/>
              </a:lnSpc>
            </a:pPr>
            <a:r>
              <a:rPr lang="zh-CN" altLang="en-US" sz="2800" dirty="0">
                <a:latin typeface="黑体" panose="02010609060101010101" pitchFamily="49" charset="-122"/>
                <a:ea typeface="黑体" panose="02010609060101010101" pitchFamily="49" charset="-122"/>
                <a:cs typeface="Times New Roman" panose="02020603050405020304" pitchFamily="18" charset="0"/>
              </a:rPr>
              <a:t>任务评估的设计标准</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p:cNvSpPr/>
          <p:nvPr/>
        </p:nvSpPr>
        <p:spPr>
          <a:xfrm>
            <a:off x="2268943" y="5694335"/>
            <a:ext cx="4493538" cy="56650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ts val="4300"/>
              </a:lnSpc>
            </a:pPr>
            <a:r>
              <a:rPr lang="zh-CN" altLang="en-US" sz="2800" dirty="0">
                <a:latin typeface="黑体" panose="02010609060101010101" pitchFamily="49" charset="-122"/>
                <a:ea typeface="黑体" panose="02010609060101010101" pitchFamily="49" charset="-122"/>
                <a:cs typeface="Times New Roman" panose="02020603050405020304" pitchFamily="18" charset="0"/>
              </a:rPr>
              <a:t>对任务完成情况的实际评价</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9" name="内容占位符 13"/>
          <p:cNvSpPr txBox="1"/>
          <p:nvPr/>
        </p:nvSpPr>
        <p:spPr>
          <a:xfrm>
            <a:off x="1104900" y="1355007"/>
            <a:ext cx="4037372" cy="62189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四、理解的证据</a:t>
            </a:r>
            <a:endParaRPr lang="en-US" sz="3200" dirty="0"/>
          </a:p>
        </p:txBody>
      </p:sp>
      <p:sp>
        <p:nvSpPr>
          <p:cNvPr id="2" name="矩形 1"/>
          <p:cNvSpPr/>
          <p:nvPr/>
        </p:nvSpPr>
        <p:spPr>
          <a:xfrm>
            <a:off x="567962" y="1976897"/>
            <a:ext cx="3416320" cy="56650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ts val="4300"/>
              </a:lnSpc>
            </a:pPr>
            <a:r>
              <a:rPr lang="zh-CN" altLang="en-US" sz="2800" dirty="0">
                <a:latin typeface="黑体" panose="02010609060101010101" pitchFamily="49" charset="-122"/>
                <a:ea typeface="黑体" panose="02010609060101010101" pitchFamily="49" charset="-122"/>
                <a:cs typeface="Times New Roman" panose="02020603050405020304" pitchFamily="18" charset="0"/>
              </a:rPr>
              <a:t>任务评估的设计标准</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p:cNvSpPr/>
          <p:nvPr/>
        </p:nvSpPr>
        <p:spPr>
          <a:xfrm>
            <a:off x="953266" y="4528800"/>
            <a:ext cx="2728497" cy="1077218"/>
          </a:xfrm>
          <a:prstGeom prst="rect">
            <a:avLst/>
          </a:prstGeom>
        </p:spPr>
        <p:txBody>
          <a:bodyPr wrap="square">
            <a:spAutoFit/>
          </a:bodyPr>
          <a:lstStyle/>
          <a:p>
            <a:pPr algn="just">
              <a:spcAft>
                <a:spcPts val="0"/>
              </a:spcAft>
            </a:pP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真实的、新的</a:t>
            </a:r>
            <a:endParaRPr lang="en-US"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情境</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4408754" y="2039316"/>
            <a:ext cx="6676828" cy="523220"/>
          </a:xfrm>
          <a:prstGeom prst="rect">
            <a:avLst/>
          </a:prstGeom>
        </p:spPr>
        <p:txBody>
          <a:bodyPr wrap="none">
            <a:spAutoFit/>
          </a:bodyPr>
          <a:lstStyle/>
          <a:p>
            <a:r>
              <a:rPr lang="zh-CN" altLang="zh-CN" sz="2800" b="1" kern="100" dirty="0">
                <a:latin typeface="Calibri" panose="020F0502020204030204" pitchFamily="34" charset="0"/>
                <a:ea typeface="宋体" panose="02010600030101010101" pitchFamily="2" charset="-122"/>
                <a:cs typeface="Times New Roman" panose="02020603050405020304" pitchFamily="18" charset="0"/>
              </a:rPr>
              <a:t>强调迁移的重要性</a:t>
            </a:r>
            <a:r>
              <a:rPr lang="zh-CN" altLang="en-US" sz="2800" b="1" kern="100" dirty="0">
                <a:latin typeface="Calibri" panose="020F0502020204030204" pitchFamily="34" charset="0"/>
                <a:ea typeface="宋体" panose="02010600030101010101" pitchFamily="2" charset="-122"/>
                <a:cs typeface="Times New Roman" panose="02020603050405020304" pitchFamily="18" charset="0"/>
              </a:rPr>
              <a:t>，开发激发迁移的评估</a:t>
            </a:r>
            <a:endParaRPr lang="zh-CN" altLang="en-US" sz="2800" dirty="0"/>
          </a:p>
        </p:txBody>
      </p:sp>
      <p:sp>
        <p:nvSpPr>
          <p:cNvPr id="11" name="矩形 10"/>
          <p:cNvSpPr/>
          <p:nvPr/>
        </p:nvSpPr>
        <p:spPr>
          <a:xfrm>
            <a:off x="5142272" y="4273591"/>
            <a:ext cx="6764697" cy="1569660"/>
          </a:xfrm>
          <a:prstGeom prst="rect">
            <a:avLst/>
          </a:prstGeom>
        </p:spPr>
        <p:txBody>
          <a:bodyPr wrap="square">
            <a:spAutoFit/>
          </a:bodyPr>
          <a:lstStyle/>
          <a:p>
            <a:pPr algn="just">
              <a:spcAft>
                <a:spcPts val="0"/>
              </a:spcAft>
            </a:pP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识别</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可能</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起作用</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的</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知识</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储备</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altLang="zh-CN" sz="3200" kern="100" dirty="0">
                <a:latin typeface="Calibri" panose="020F0502020204030204" pitchFamily="34" charset="0"/>
                <a:ea typeface="宋体" panose="02010600030101010101" pitchFamily="2" charset="-122"/>
                <a:cs typeface="Times New Roman" panose="02020603050405020304" pitchFamily="18" charset="0"/>
              </a:rPr>
              <a:t>明智地、灵活地、创造性地</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有效</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地</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利用所学的知识</a:t>
            </a: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、技能解决问题</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2" name="箭头: 右 11"/>
          <p:cNvSpPr/>
          <p:nvPr/>
        </p:nvSpPr>
        <p:spPr>
          <a:xfrm flipV="1">
            <a:off x="3881149" y="4877989"/>
            <a:ext cx="1113640" cy="55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矩形 15"/>
          <p:cNvSpPr/>
          <p:nvPr/>
        </p:nvSpPr>
        <p:spPr>
          <a:xfrm>
            <a:off x="911873" y="2890391"/>
            <a:ext cx="2728497" cy="1077218"/>
          </a:xfrm>
          <a:prstGeom prst="rect">
            <a:avLst/>
          </a:prstGeom>
        </p:spPr>
        <p:txBody>
          <a:bodyPr wrap="square">
            <a:spAutoFit/>
          </a:bodyPr>
          <a:lstStyle/>
          <a:p>
            <a:pPr algn="just">
              <a:spcAft>
                <a:spcPts val="0"/>
              </a:spcAft>
            </a:pP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围绕核心任务</a:t>
            </a:r>
            <a:endParaRPr lang="en-US"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altLang="en-US" sz="3200" b="1" kern="100" dirty="0">
                <a:latin typeface="Calibri" panose="020F0502020204030204" pitchFamily="34" charset="0"/>
                <a:ea typeface="宋体" panose="02010600030101010101" pitchFamily="2" charset="-122"/>
                <a:cs typeface="Times New Roman" panose="02020603050405020304" pitchFamily="18" charset="0"/>
              </a:rPr>
              <a:t>和大概念</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8" name="箭头: 右 17"/>
          <p:cNvSpPr/>
          <p:nvPr/>
        </p:nvSpPr>
        <p:spPr>
          <a:xfrm rot="5400000" flipV="1">
            <a:off x="1859492" y="4132579"/>
            <a:ext cx="497535" cy="126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内容占位符 13"/>
          <p:cNvSpPr txBox="1"/>
          <p:nvPr/>
        </p:nvSpPr>
        <p:spPr>
          <a:xfrm>
            <a:off x="3386796" y="5843251"/>
            <a:ext cx="1755476" cy="803355"/>
          </a:xfrm>
          <a:prstGeom prst="rect">
            <a:avLst/>
          </a:prstGeom>
        </p:spPr>
        <p:style>
          <a:lnRef idx="3">
            <a:schemeClr val="lt1"/>
          </a:lnRef>
          <a:fillRef idx="1">
            <a:schemeClr val="dk1"/>
          </a:fillRef>
          <a:effectRef idx="1">
            <a:schemeClr val="dk1"/>
          </a:effectRef>
          <a:fontRef idx="minor">
            <a:schemeClr val="lt1"/>
          </a:fontRef>
        </p:style>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5400" dirty="0">
                <a:solidFill>
                  <a:schemeClr val="bg1"/>
                </a:solidFill>
              </a:rPr>
              <a:t> 应用</a:t>
            </a:r>
            <a:endParaRPr lang="en-US" sz="5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p:bldP spid="11" grpId="0"/>
      <p:bldP spid="12" grpId="0" animBg="1"/>
      <p:bldP spid="16" grpId="0"/>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9" name="内容占位符 13"/>
          <p:cNvSpPr txBox="1"/>
          <p:nvPr/>
        </p:nvSpPr>
        <p:spPr>
          <a:xfrm>
            <a:off x="1104900" y="1355007"/>
            <a:ext cx="4037372" cy="62189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四、理解的证据</a:t>
            </a:r>
            <a:endParaRPr lang="en-US" sz="3200" dirty="0"/>
          </a:p>
        </p:txBody>
      </p:sp>
      <p:sp>
        <p:nvSpPr>
          <p:cNvPr id="2" name="矩形 1"/>
          <p:cNvSpPr/>
          <p:nvPr/>
        </p:nvSpPr>
        <p:spPr>
          <a:xfrm>
            <a:off x="1134398" y="2673826"/>
            <a:ext cx="4493538" cy="56650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ts val="4300"/>
              </a:lnSpc>
            </a:pPr>
            <a:r>
              <a:rPr lang="zh-CN" altLang="en-US" sz="2800" dirty="0">
                <a:latin typeface="黑体" panose="02010609060101010101" pitchFamily="49" charset="-122"/>
                <a:ea typeface="黑体" panose="02010609060101010101" pitchFamily="49" charset="-122"/>
                <a:cs typeface="Times New Roman" panose="02020603050405020304" pitchFamily="18" charset="0"/>
              </a:rPr>
              <a:t>对任务完成情况的实际评价</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p:cNvSpPr/>
          <p:nvPr/>
        </p:nvSpPr>
        <p:spPr>
          <a:xfrm>
            <a:off x="966594" y="1875491"/>
            <a:ext cx="9161482" cy="566502"/>
          </a:xfrm>
          <a:prstGeom prst="rect">
            <a:avLst/>
          </a:prstGeom>
        </p:spPr>
        <p:txBody>
          <a:bodyPr wrap="none">
            <a:spAutoFit/>
          </a:bodyPr>
          <a:lstStyle/>
          <a:p>
            <a:pPr algn="just">
              <a:lnSpc>
                <a:spcPts val="4300"/>
              </a:lnSpc>
            </a:pP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我们应该发现什么，从而可以判断学生理解的程度？？？</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p:cNvSpPr txBox="1"/>
          <p:nvPr/>
        </p:nvSpPr>
        <p:spPr>
          <a:xfrm>
            <a:off x="1021547" y="3595550"/>
            <a:ext cx="9212778" cy="584775"/>
          </a:xfrm>
          <a:prstGeom prst="rect">
            <a:avLst/>
          </a:prstGeom>
          <a:noFill/>
        </p:spPr>
        <p:txBody>
          <a:bodyPr wrap="none" rtlCol="0">
            <a:spAutoFit/>
          </a:bodyPr>
          <a:lstStyle/>
          <a:p>
            <a:r>
              <a:rPr lang="zh-CN" altLang="en-US" sz="3200" b="1" dirty="0">
                <a:latin typeface="宋体" panose="02010600030101010101" pitchFamily="2" charset="-122"/>
                <a:ea typeface="宋体" panose="02010600030101010101" pitchFamily="2" charset="-122"/>
              </a:rPr>
              <a:t>如何区分“真正”的”理解和“表面上的”理解？</a:t>
            </a:r>
            <a:endParaRPr lang="zh-CN" altLang="en-US" sz="32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9" name="内容占位符 13"/>
          <p:cNvSpPr txBox="1"/>
          <p:nvPr/>
        </p:nvSpPr>
        <p:spPr>
          <a:xfrm>
            <a:off x="1104900" y="1355007"/>
            <a:ext cx="4037372" cy="62189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四、理解的证据</a:t>
            </a:r>
            <a:endParaRPr lang="en-US" sz="3200" dirty="0"/>
          </a:p>
        </p:txBody>
      </p:sp>
      <p:sp>
        <p:nvSpPr>
          <p:cNvPr id="2" name="矩形 1"/>
          <p:cNvSpPr/>
          <p:nvPr/>
        </p:nvSpPr>
        <p:spPr>
          <a:xfrm>
            <a:off x="492697" y="2076895"/>
            <a:ext cx="1157148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误解：它是指</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学生</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在一个新情境下用貌似合理但</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不</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正确的方法解决问题</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p:cNvSpPr/>
          <p:nvPr/>
        </p:nvSpPr>
        <p:spPr>
          <a:xfrm>
            <a:off x="492697" y="2861735"/>
            <a:ext cx="11315844" cy="523220"/>
          </a:xfrm>
          <a:prstGeom prst="rect">
            <a:avLst/>
          </a:prstGeom>
        </p:spPr>
        <p:txBody>
          <a:bodyPr wrap="square">
            <a:spAutoFit/>
          </a:bodyPr>
          <a:lstStyle/>
          <a:p>
            <a:pPr algn="just">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学生的误解</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 → </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不成功</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的知识迁移</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有价值的反馈</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 → </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学生没有理解</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p:cNvSpPr txBox="1"/>
          <p:nvPr/>
        </p:nvSpPr>
        <p:spPr>
          <a:xfrm>
            <a:off x="620517" y="3512748"/>
            <a:ext cx="10956846"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学生已经学习的知识、技能</a:t>
            </a:r>
            <a:r>
              <a:rPr lang="zh-CN" altLang="en-US" sz="2800" b="1" dirty="0">
                <a:latin typeface="黑体" panose="02010609060101010101" pitchFamily="49" charset="-122"/>
                <a:ea typeface="黑体" panose="02010609060101010101" pitchFamily="49" charset="-122"/>
              </a:rPr>
              <a:t>不能</a:t>
            </a:r>
            <a:r>
              <a:rPr lang="zh-CN" altLang="en-US" sz="2800" dirty="0">
                <a:latin typeface="黑体" panose="02010609060101010101" pitchFamily="49" charset="-122"/>
                <a:ea typeface="黑体" panose="02010609060101010101" pitchFamily="49" charset="-122"/>
              </a:rPr>
              <a:t>在新情境下去应用 </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学生没有理解</a:t>
            </a:r>
            <a:endParaRPr lang="zh-CN" altLang="en-US" sz="2800" dirty="0">
              <a:latin typeface="黑体" panose="02010609060101010101" pitchFamily="49" charset="-122"/>
              <a:ea typeface="黑体" panose="02010609060101010101" pitchFamily="49" charset="-122"/>
            </a:endParaRPr>
          </a:p>
        </p:txBody>
      </p:sp>
      <p:sp>
        <p:nvSpPr>
          <p:cNvPr id="10" name="文本框 9"/>
          <p:cNvSpPr txBox="1"/>
          <p:nvPr/>
        </p:nvSpPr>
        <p:spPr>
          <a:xfrm>
            <a:off x="620517" y="4249076"/>
            <a:ext cx="9520555"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能考虑到学生误解的传统的测试 </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也能证明学生没有理解</a:t>
            </a:r>
            <a:endParaRPr lang="zh-CN" altLang="en-US" sz="2800" dirty="0">
              <a:latin typeface="黑体" panose="02010609060101010101" pitchFamily="49" charset="-122"/>
              <a:ea typeface="黑体" panose="02010609060101010101" pitchFamily="49" charset="-122"/>
            </a:endParaRPr>
          </a:p>
        </p:txBody>
      </p:sp>
      <p:sp>
        <p:nvSpPr>
          <p:cNvPr id="11" name="文本框 10"/>
          <p:cNvSpPr txBox="1"/>
          <p:nvPr/>
        </p:nvSpPr>
        <p:spPr>
          <a:xfrm>
            <a:off x="5928851" y="1445943"/>
            <a:ext cx="3185487" cy="369332"/>
          </a:xfrm>
          <a:prstGeom prst="rect">
            <a:avLst/>
          </a:prstGeom>
          <a:noFill/>
        </p:spPr>
        <p:txBody>
          <a:bodyPr wrap="none" rtlCol="0">
            <a:spAutoFit/>
          </a:bodyPr>
          <a:lstStyle/>
          <a:p>
            <a:r>
              <a:rPr lang="zh-CN" altLang="en-US" dirty="0"/>
              <a:t>理解证据？理解的程度判断？</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9" name="内容占位符 13"/>
          <p:cNvSpPr txBox="1"/>
          <p:nvPr/>
        </p:nvSpPr>
        <p:spPr>
          <a:xfrm>
            <a:off x="1104900" y="1355007"/>
            <a:ext cx="4037372" cy="62189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四、理解的证据</a:t>
            </a:r>
            <a:endParaRPr lang="en-US" sz="3200" dirty="0"/>
          </a:p>
        </p:txBody>
      </p:sp>
      <p:sp>
        <p:nvSpPr>
          <p:cNvPr id="2" name="矩形 1"/>
          <p:cNvSpPr/>
          <p:nvPr/>
        </p:nvSpPr>
        <p:spPr>
          <a:xfrm>
            <a:off x="667834" y="1976897"/>
            <a:ext cx="10854813" cy="1957524"/>
          </a:xfrm>
          <a:prstGeom prst="rect">
            <a:avLst/>
          </a:prstGeom>
        </p:spPr>
        <p:txBody>
          <a:bodyPr wrap="square">
            <a:spAutoFit/>
          </a:bodyPr>
          <a:lstStyle/>
          <a:p>
            <a:pPr algn="just">
              <a:lnSpc>
                <a:spcPct val="15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举例：进化论和自然选择产生的误解</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P58</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学生学完达尔文的自然选择学说后，</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仍然</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犯</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拉马克主义</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错误</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 </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矩形 2"/>
          <p:cNvSpPr/>
          <p:nvPr/>
        </p:nvSpPr>
        <p:spPr>
          <a:xfrm>
            <a:off x="513530" y="3832273"/>
            <a:ext cx="1918621" cy="1384995"/>
          </a:xfrm>
          <a:prstGeom prst="rect">
            <a:avLst/>
          </a:prstGeom>
        </p:spPr>
        <p:txBody>
          <a:bodyPr wrap="square">
            <a:spAutoFit/>
          </a:bodyPr>
          <a:lstStyle/>
          <a:p>
            <a:pPr algn="just">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对大概念</a:t>
            </a: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存在误解</a:t>
            </a: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或</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不理解</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p:cNvSpPr/>
          <p:nvPr/>
        </p:nvSpPr>
        <p:spPr>
          <a:xfrm>
            <a:off x="5388078" y="3959910"/>
            <a:ext cx="1918621" cy="1077218"/>
          </a:xfrm>
          <a:prstGeom prst="rect">
            <a:avLst/>
          </a:prstGeom>
        </p:spPr>
        <p:txBody>
          <a:bodyPr wrap="square">
            <a:spAutoFit/>
          </a:bodyPr>
          <a:lstStyle/>
          <a:p>
            <a:pPr algn="just">
              <a:spcAft>
                <a:spcPts val="0"/>
              </a:spcAft>
            </a:pP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大概念</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教学目标</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p:cNvSpPr/>
          <p:nvPr/>
        </p:nvSpPr>
        <p:spPr>
          <a:xfrm>
            <a:off x="2792267" y="4017702"/>
            <a:ext cx="2111572" cy="954107"/>
          </a:xfrm>
          <a:prstGeom prst="rect">
            <a:avLst/>
          </a:prstGeom>
        </p:spPr>
        <p:txBody>
          <a:bodyPr wrap="square">
            <a:spAutoFit/>
          </a:bodyPr>
          <a:lstStyle/>
          <a:p>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基于此</a:t>
            </a: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设计评估点</a:t>
            </a:r>
            <a:endParaRPr lang="zh-CN" altLang="en-US" sz="2800" dirty="0"/>
          </a:p>
        </p:txBody>
      </p:sp>
      <p:sp>
        <p:nvSpPr>
          <p:cNvPr id="7" name="文本框 6"/>
          <p:cNvSpPr txBox="1"/>
          <p:nvPr/>
        </p:nvSpPr>
        <p:spPr>
          <a:xfrm>
            <a:off x="434872" y="5381173"/>
            <a:ext cx="800219" cy="584775"/>
          </a:xfrm>
          <a:prstGeom prst="rect">
            <a:avLst/>
          </a:prstGeom>
          <a:noFill/>
        </p:spPr>
        <p:txBody>
          <a:bodyPr wrap="none" rtlCol="0">
            <a:spAutoFit/>
          </a:bodyPr>
          <a:lstStyle/>
          <a:p>
            <a:r>
              <a:rPr lang="en-US" altLang="zh-CN" sz="3200" dirty="0">
                <a:latin typeface="黑体" panose="02010609060101010101" pitchFamily="49" charset="-122"/>
                <a:ea typeface="黑体" panose="02010609060101010101" pitchFamily="49" charset="-122"/>
              </a:rPr>
              <a:t>P59</a:t>
            </a:r>
            <a:endParaRPr lang="zh-CN" altLang="en-US" sz="3200" dirty="0">
              <a:latin typeface="黑体" panose="02010609060101010101" pitchFamily="49" charset="-122"/>
              <a:ea typeface="黑体" panose="02010609060101010101" pitchFamily="49" charset="-122"/>
            </a:endParaRPr>
          </a:p>
        </p:txBody>
      </p:sp>
      <p:sp>
        <p:nvSpPr>
          <p:cNvPr id="8" name="矩形 7"/>
          <p:cNvSpPr/>
          <p:nvPr/>
        </p:nvSpPr>
        <p:spPr>
          <a:xfrm>
            <a:off x="7790939" y="4017702"/>
            <a:ext cx="2471688" cy="1077218"/>
          </a:xfrm>
          <a:prstGeom prst="rect">
            <a:avLst/>
          </a:prstGeom>
        </p:spPr>
        <p:txBody>
          <a:bodyPr wrap="square">
            <a:spAutoFit/>
          </a:bodyPr>
          <a:lstStyle/>
          <a:p>
            <a:pPr algn="just">
              <a:spcAft>
                <a:spcPts val="0"/>
              </a:spcAft>
            </a:pP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评价任务</a:t>
            </a:r>
            <a:endParaRPr lang="en-US" altLang="zh-CN" sz="32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（迁移应用）</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箭头: 右 13"/>
          <p:cNvSpPr/>
          <p:nvPr/>
        </p:nvSpPr>
        <p:spPr>
          <a:xfrm>
            <a:off x="2255170" y="4493763"/>
            <a:ext cx="35396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p:cNvSpPr/>
          <p:nvPr/>
        </p:nvSpPr>
        <p:spPr>
          <a:xfrm>
            <a:off x="4710777" y="4452494"/>
            <a:ext cx="35396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p:cNvSpPr/>
          <p:nvPr/>
        </p:nvSpPr>
        <p:spPr>
          <a:xfrm>
            <a:off x="7276078" y="4441655"/>
            <a:ext cx="35396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797360" y="4200701"/>
            <a:ext cx="902811" cy="523220"/>
          </a:xfrm>
          <a:prstGeom prst="rect">
            <a:avLst/>
          </a:prstGeom>
        </p:spPr>
        <p:txBody>
          <a:bodyPr wrap="none">
            <a:spAutoFit/>
          </a:bodyPr>
          <a:lstStyle/>
          <a:p>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评估</a:t>
            </a:r>
            <a:endParaRPr lang="zh-CN" altLang="en-US" sz="2800" dirty="0"/>
          </a:p>
        </p:txBody>
      </p:sp>
      <p:sp>
        <p:nvSpPr>
          <p:cNvPr id="21" name="箭头: 右 20"/>
          <p:cNvSpPr/>
          <p:nvPr/>
        </p:nvSpPr>
        <p:spPr>
          <a:xfrm>
            <a:off x="10246545" y="4416592"/>
            <a:ext cx="35396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4" grpId="0" animBg="1"/>
      <p:bldP spid="16" grpId="0" animBg="1"/>
      <p:bldP spid="18" grpId="0" animBg="1"/>
      <p:bldP spid="19" grpId="0"/>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4" name="内容占位符 13"/>
          <p:cNvSpPr>
            <a:spLocks noGrp="1"/>
          </p:cNvSpPr>
          <p:nvPr>
            <p:ph idx="1"/>
          </p:nvPr>
        </p:nvSpPr>
        <p:spPr>
          <a:xfrm>
            <a:off x="1104900" y="1492045"/>
            <a:ext cx="2375719" cy="621890"/>
          </a:xfrm>
        </p:spPr>
        <p:txBody>
          <a:bodyPr rtlCol="0">
            <a:noAutofit/>
          </a:bodyPr>
          <a:lstStyle/>
          <a:p>
            <a:pPr rtl="0"/>
            <a:r>
              <a:rPr lang="zh-CN" altLang="en-US" sz="3200" dirty="0">
                <a:latin typeface="微软雅黑" panose="020B0503020204020204" pitchFamily="34" charset="-122"/>
                <a:ea typeface="微软雅黑" panose="020B0503020204020204" pitchFamily="34" charset="-122"/>
              </a:rPr>
              <a:t>主要内容</a:t>
            </a:r>
            <a:endParaRPr lang="en-US" sz="3200" dirty="0">
              <a:latin typeface="微软雅黑" panose="020B0503020204020204" pitchFamily="34" charset="-122"/>
              <a:ea typeface="微软雅黑" panose="020B0503020204020204" pitchFamily="34" charset="-122"/>
            </a:endParaRPr>
          </a:p>
        </p:txBody>
      </p:sp>
      <p:pic>
        <p:nvPicPr>
          <p:cNvPr id="6" name="内容占位符 4"/>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l="10298" t="44712" r="3691" b="2357"/>
          <a:stretch>
            <a:fillRect/>
          </a:stretch>
        </p:blipFill>
        <p:spPr>
          <a:xfrm>
            <a:off x="3303639" y="1360228"/>
            <a:ext cx="6145161" cy="5411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4" name="内容占位符 13"/>
          <p:cNvSpPr>
            <a:spLocks noGrp="1"/>
          </p:cNvSpPr>
          <p:nvPr>
            <p:ph idx="1"/>
          </p:nvPr>
        </p:nvSpPr>
        <p:spPr>
          <a:xfrm>
            <a:off x="1219671" y="3946492"/>
            <a:ext cx="2375719" cy="621890"/>
          </a:xfrm>
        </p:spPr>
        <p:txBody>
          <a:bodyPr rtlCol="0">
            <a:noAutofit/>
          </a:bodyPr>
          <a:lstStyle/>
          <a:p>
            <a:pPr rtl="0"/>
            <a:r>
              <a:rPr lang="zh-CN" altLang="en-US" sz="3200" dirty="0">
                <a:latin typeface="微软雅黑" panose="020B0503020204020204" pitchFamily="34" charset="-122"/>
                <a:ea typeface="微软雅黑" panose="020B0503020204020204" pitchFamily="34" charset="-122"/>
              </a:rPr>
              <a:t>主要内容</a:t>
            </a:r>
            <a:endParaRPr lang="en-US" sz="3200" dirty="0">
              <a:latin typeface="微软雅黑" panose="020B0503020204020204" pitchFamily="34" charset="-122"/>
              <a:ea typeface="微软雅黑" panose="020B0503020204020204" pitchFamily="34" charset="-122"/>
            </a:endParaRPr>
          </a:p>
        </p:txBody>
      </p:sp>
      <p:sp>
        <p:nvSpPr>
          <p:cNvPr id="2" name="内容占位符 13"/>
          <p:cNvSpPr txBox="1"/>
          <p:nvPr/>
        </p:nvSpPr>
        <p:spPr>
          <a:xfrm>
            <a:off x="1553968" y="4568382"/>
            <a:ext cx="9071487" cy="1391265"/>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en-US" altLang="zh-CN" sz="3200" dirty="0"/>
              <a:t>1.</a:t>
            </a:r>
            <a:r>
              <a:rPr lang="zh-CN" altLang="en-US" sz="3200" dirty="0"/>
              <a:t>阶段</a:t>
            </a:r>
            <a:r>
              <a:rPr lang="en-US" altLang="zh-CN" sz="3200" dirty="0"/>
              <a:t>1</a:t>
            </a:r>
            <a:r>
              <a:rPr lang="zh-CN" altLang="en-US" sz="3200" dirty="0"/>
              <a:t>中的每个“预期结果”代表什么？</a:t>
            </a:r>
            <a:endParaRPr lang="en-US" altLang="zh-CN" sz="3200" dirty="0"/>
          </a:p>
          <a:p>
            <a:pPr marL="0" indent="0">
              <a:buFont typeface="Wingdings" panose="05000000000000000000" pitchFamily="2" charset="2"/>
              <a:buNone/>
            </a:pPr>
            <a:r>
              <a:rPr lang="en-US" altLang="zh-CN" sz="3200" dirty="0"/>
              <a:t>2.</a:t>
            </a:r>
            <a:r>
              <a:rPr lang="zh-CN" altLang="en-US" sz="3200" dirty="0"/>
              <a:t>为什么“预计结果”是必要的？</a:t>
            </a:r>
            <a:endParaRPr lang="en-US" sz="3200" dirty="0"/>
          </a:p>
        </p:txBody>
      </p:sp>
      <p:sp>
        <p:nvSpPr>
          <p:cNvPr id="3" name="文本框 2"/>
          <p:cNvSpPr txBox="1"/>
          <p:nvPr/>
        </p:nvSpPr>
        <p:spPr>
          <a:xfrm>
            <a:off x="1104900" y="1443743"/>
            <a:ext cx="9520555" cy="1952714"/>
          </a:xfrm>
          <a:prstGeom prst="rect">
            <a:avLst/>
          </a:prstGeom>
          <a:noFill/>
        </p:spPr>
        <p:txBody>
          <a:bodyPr wrap="none" rtlCol="0">
            <a:spAutoFit/>
          </a:bodyPr>
          <a:lstStyle/>
          <a:p>
            <a:pPr>
              <a:lnSpc>
                <a:spcPct val="150000"/>
              </a:lnSpc>
            </a:pPr>
            <a:r>
              <a:rPr lang="zh-CN" altLang="en-US" sz="2800" dirty="0">
                <a:solidFill>
                  <a:srgbClr val="FF0000"/>
                </a:solidFill>
              </a:rPr>
              <a:t>逆向设计</a:t>
            </a:r>
            <a:r>
              <a:rPr lang="zh-CN" altLang="en-US" sz="2800" dirty="0"/>
              <a:t>是以</a:t>
            </a:r>
            <a:r>
              <a:rPr lang="zh-CN" altLang="en-US" sz="2800" dirty="0">
                <a:solidFill>
                  <a:srgbClr val="FF0000"/>
                </a:solidFill>
              </a:rPr>
              <a:t>目标</a:t>
            </a:r>
            <a:r>
              <a:rPr lang="zh-CN" altLang="en-US" sz="2800" dirty="0"/>
              <a:t>为</a:t>
            </a:r>
            <a:r>
              <a:rPr lang="zh-CN" altLang="en-US" sz="2800" dirty="0">
                <a:solidFill>
                  <a:srgbClr val="FF0000"/>
                </a:solidFill>
              </a:rPr>
              <a:t>导向</a:t>
            </a:r>
            <a:r>
              <a:rPr lang="zh-CN" altLang="en-US" sz="2800" dirty="0"/>
              <a:t>的。我们</a:t>
            </a:r>
            <a:r>
              <a:rPr lang="zh-CN" altLang="en-US" sz="2800" u="sng" dirty="0">
                <a:solidFill>
                  <a:srgbClr val="FF0000"/>
                </a:solidFill>
              </a:rPr>
              <a:t>以具体的结果作为目标</a:t>
            </a:r>
            <a:r>
              <a:rPr lang="zh-CN" altLang="en-US" sz="2800" dirty="0"/>
              <a:t>。</a:t>
            </a:r>
            <a:endParaRPr lang="en-US" altLang="zh-CN" sz="2800" dirty="0"/>
          </a:p>
          <a:p>
            <a:pPr>
              <a:lnSpc>
                <a:spcPct val="150000"/>
              </a:lnSpc>
            </a:pPr>
            <a:r>
              <a:rPr lang="zh-CN" altLang="en-US" sz="2800" dirty="0"/>
              <a:t>逆向设计的过程是用一种成熟的方法帮助设计者</a:t>
            </a:r>
            <a:endParaRPr lang="en-US" altLang="zh-CN" sz="2800" dirty="0"/>
          </a:p>
          <a:p>
            <a:pPr>
              <a:lnSpc>
                <a:spcPct val="150000"/>
              </a:lnSpc>
            </a:pPr>
            <a:r>
              <a:rPr lang="zh-CN" altLang="en-US" sz="2800" dirty="0"/>
              <a:t>以更谨慎、更理性的态度</a:t>
            </a:r>
            <a:r>
              <a:rPr lang="zh-CN" altLang="en-US" sz="2800" dirty="0">
                <a:solidFill>
                  <a:srgbClr val="FF0000"/>
                </a:solidFill>
              </a:rPr>
              <a:t>思考</a:t>
            </a:r>
            <a:r>
              <a:rPr lang="zh-CN" altLang="en-US" sz="2800" u="sng" dirty="0">
                <a:solidFill>
                  <a:srgbClr val="FF0000"/>
                </a:solidFill>
              </a:rPr>
              <a:t>预期结果</a:t>
            </a:r>
            <a:r>
              <a:rPr lang="zh-CN" altLang="en-US" sz="2800" dirty="0"/>
              <a:t>。</a:t>
            </a:r>
            <a:endParaRPr lang="zh-CN" altLang="en-US" sz="2800" dirty="0"/>
          </a:p>
        </p:txBody>
      </p:sp>
      <p:sp>
        <p:nvSpPr>
          <p:cNvPr id="7" name="箭头: 右 6"/>
          <p:cNvSpPr/>
          <p:nvPr/>
        </p:nvSpPr>
        <p:spPr>
          <a:xfrm>
            <a:off x="4965291" y="815050"/>
            <a:ext cx="501445" cy="157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13"/>
          <p:cNvSpPr txBox="1"/>
          <p:nvPr/>
        </p:nvSpPr>
        <p:spPr>
          <a:xfrm>
            <a:off x="5329084" y="624681"/>
            <a:ext cx="2226535" cy="543094"/>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t>“预期结果”</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4" name="内容占位符 13"/>
          <p:cNvSpPr>
            <a:spLocks noGrp="1"/>
          </p:cNvSpPr>
          <p:nvPr>
            <p:ph idx="1"/>
          </p:nvPr>
        </p:nvSpPr>
        <p:spPr>
          <a:xfrm>
            <a:off x="1104900" y="1492045"/>
            <a:ext cx="4794455" cy="818536"/>
          </a:xfrm>
        </p:spPr>
        <p:txBody>
          <a:bodyPr rtlCol="0">
            <a:noAutofit/>
          </a:bodyPr>
          <a:lstStyle/>
          <a:p>
            <a:pPr rtl="0"/>
            <a:r>
              <a:rPr lang="zh-CN" altLang="en-US" sz="3200" dirty="0">
                <a:latin typeface="微软雅黑" panose="020B0503020204020204" pitchFamily="34" charset="-122"/>
                <a:ea typeface="微软雅黑" panose="020B0503020204020204" pitchFamily="34" charset="-122"/>
              </a:rPr>
              <a:t>阶段</a:t>
            </a:r>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确定预期结果</a:t>
            </a:r>
            <a:endParaRPr lang="en-US" sz="3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14062" t="15663" r="16067" b="21541"/>
          <a:stretch>
            <a:fillRect/>
          </a:stretch>
        </p:blipFill>
        <p:spPr>
          <a:xfrm>
            <a:off x="6620758" y="0"/>
            <a:ext cx="5571241" cy="6676103"/>
          </a:xfrm>
          <a:prstGeom prst="rect">
            <a:avLst/>
          </a:prstGeom>
        </p:spPr>
      </p:pic>
      <p:sp>
        <p:nvSpPr>
          <p:cNvPr id="3" name="文本框 2"/>
          <p:cNvSpPr txBox="1"/>
          <p:nvPr/>
        </p:nvSpPr>
        <p:spPr>
          <a:xfrm flipH="1">
            <a:off x="485391" y="2310581"/>
            <a:ext cx="6220207" cy="257666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所确定的</a:t>
            </a:r>
            <a:r>
              <a:rPr lang="zh-CN" altLang="en-US" sz="2800" dirty="0">
                <a:solidFill>
                  <a:srgbClr val="FF0000"/>
                </a:solidFill>
                <a:latin typeface="黑体" panose="02010609060101010101" pitchFamily="49" charset="-122"/>
                <a:ea typeface="黑体" panose="02010609060101010101" pitchFamily="49" charset="-122"/>
              </a:rPr>
              <a:t>目标</a:t>
            </a:r>
            <a:r>
              <a:rPr lang="zh-CN" altLang="en-US"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预期的</a:t>
            </a:r>
            <a:r>
              <a:rPr lang="zh-CN" altLang="en-US" sz="2800" dirty="0">
                <a:solidFill>
                  <a:srgbClr val="FF0000"/>
                </a:solidFill>
                <a:latin typeface="黑体" panose="02010609060101010101" pitchFamily="49" charset="-122"/>
                <a:ea typeface="黑体" panose="02010609060101010101" pitchFamily="49" charset="-122"/>
              </a:rPr>
              <a:t>理解</a:t>
            </a:r>
            <a:r>
              <a:rPr lang="zh-CN" altLang="en-US" sz="2800" dirty="0">
                <a:latin typeface="黑体" panose="02010609060101010101" pitchFamily="49" charset="-122"/>
                <a:ea typeface="黑体" panose="02010609060101010101" pitchFamily="49" charset="-122"/>
              </a:rPr>
              <a:t>是什么？</a:t>
            </a:r>
            <a:endParaRPr lang="en-US" altLang="zh-CN" sz="2800" dirty="0">
              <a:latin typeface="黑体" panose="02010609060101010101" pitchFamily="49" charset="-122"/>
              <a:ea typeface="黑体" panose="02010609060101010101" pitchFamily="49" charset="-122"/>
            </a:endParaRPr>
          </a:p>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我们需要思考哪些</a:t>
            </a:r>
            <a:r>
              <a:rPr lang="zh-CN" altLang="en-US" sz="2800" dirty="0">
                <a:solidFill>
                  <a:srgbClr val="FF0000"/>
                </a:solidFill>
                <a:latin typeface="黑体" panose="02010609060101010101" pitchFamily="49" charset="-122"/>
                <a:ea typeface="黑体" panose="02010609060101010101" pitchFamily="49" charset="-122"/>
              </a:rPr>
              <a:t>基本问题</a:t>
            </a:r>
            <a:r>
              <a:rPr lang="zh-CN" altLang="en-US"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学生将获得哪些</a:t>
            </a:r>
            <a:r>
              <a:rPr lang="zh-CN" altLang="en-US" sz="2800" dirty="0">
                <a:solidFill>
                  <a:srgbClr val="FF0000"/>
                </a:solidFill>
                <a:latin typeface="黑体" panose="02010609060101010101" pitchFamily="49" charset="-122"/>
                <a:ea typeface="黑体" panose="02010609060101010101" pitchFamily="49" charset="-122"/>
              </a:rPr>
              <a:t>重要的知识</a:t>
            </a:r>
            <a:r>
              <a:rPr lang="zh-CN" altLang="en-US" sz="2800" dirty="0">
                <a:latin typeface="黑体" panose="02010609060101010101" pitchFamily="49" charset="-122"/>
                <a:ea typeface="黑体" panose="02010609060101010101" pitchFamily="49" charset="-122"/>
              </a:rPr>
              <a:t>和</a:t>
            </a:r>
            <a:r>
              <a:rPr lang="zh-CN" altLang="en-US" sz="2800" dirty="0">
                <a:solidFill>
                  <a:srgbClr val="FF0000"/>
                </a:solidFill>
                <a:latin typeface="黑体" panose="02010609060101010101" pitchFamily="49" charset="-122"/>
                <a:ea typeface="黑体" panose="02010609060101010101" pitchFamily="49" charset="-122"/>
              </a:rPr>
              <a:t>技能</a:t>
            </a:r>
            <a:r>
              <a:rPr lang="zh-CN" altLang="en-US"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4" name="内容占位符 13"/>
          <p:cNvSpPr>
            <a:spLocks noGrp="1"/>
          </p:cNvSpPr>
          <p:nvPr>
            <p:ph idx="1"/>
          </p:nvPr>
        </p:nvSpPr>
        <p:spPr>
          <a:xfrm>
            <a:off x="916792" y="1616676"/>
            <a:ext cx="3221294" cy="548481"/>
          </a:xfrm>
        </p:spPr>
        <p:style>
          <a:lnRef idx="2">
            <a:schemeClr val="accent2"/>
          </a:lnRef>
          <a:fillRef idx="1">
            <a:schemeClr val="lt1"/>
          </a:fillRef>
          <a:effectRef idx="0">
            <a:schemeClr val="accent2"/>
          </a:effectRef>
          <a:fontRef idx="minor">
            <a:schemeClr val="dk1"/>
          </a:fontRef>
        </p:style>
        <p:txBody>
          <a:bodyPr rtlCol="0">
            <a:noAutofit/>
          </a:bodyPr>
          <a:lstStyle/>
          <a:p>
            <a:pPr marL="0" indent="0" rtl="0">
              <a:buNone/>
            </a:pPr>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所确定的目标</a:t>
            </a:r>
            <a:endParaRPr lang="en-US" sz="3200" dirty="0">
              <a:latin typeface="微软雅黑" panose="020B0503020204020204" pitchFamily="34" charset="-122"/>
              <a:ea typeface="微软雅黑" panose="020B0503020204020204" pitchFamily="34" charset="-122"/>
            </a:endParaRPr>
          </a:p>
        </p:txBody>
      </p:sp>
      <p:sp>
        <p:nvSpPr>
          <p:cNvPr id="5" name="内容占位符 13"/>
          <p:cNvSpPr txBox="1"/>
          <p:nvPr/>
        </p:nvSpPr>
        <p:spPr>
          <a:xfrm>
            <a:off x="847965" y="2245275"/>
            <a:ext cx="4651885" cy="548481"/>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latin typeface="黑体" panose="02010609060101010101" pitchFamily="49" charset="-122"/>
                <a:ea typeface="黑体" panose="02010609060101010101" pitchFamily="49" charset="-122"/>
              </a:rPr>
              <a:t>指正式的、长期的目标。</a:t>
            </a:r>
            <a:endParaRPr lang="en-US" sz="3200" dirty="0">
              <a:latin typeface="黑体" panose="02010609060101010101" pitchFamily="49" charset="-122"/>
              <a:ea typeface="黑体" panose="02010609060101010101" pitchFamily="49" charset="-122"/>
            </a:endParaRPr>
          </a:p>
        </p:txBody>
      </p:sp>
      <p:sp>
        <p:nvSpPr>
          <p:cNvPr id="2" name="内容占位符 13"/>
          <p:cNvSpPr txBox="1"/>
          <p:nvPr/>
        </p:nvSpPr>
        <p:spPr>
          <a:xfrm>
            <a:off x="5724767" y="2245275"/>
            <a:ext cx="5866170" cy="548481"/>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2800" dirty="0">
                <a:latin typeface="黑体" panose="02010609060101010101" pitchFamily="49" charset="-122"/>
                <a:ea typeface="黑体" panose="02010609060101010101" pitchFamily="49" charset="-122"/>
              </a:rPr>
              <a:t>国家规定的课程标准中的课程内容</a:t>
            </a:r>
            <a:endParaRPr lang="en-US" sz="2800" dirty="0">
              <a:latin typeface="黑体" panose="02010609060101010101" pitchFamily="49" charset="-122"/>
              <a:ea typeface="黑体" panose="02010609060101010101" pitchFamily="49" charset="-122"/>
            </a:endParaRPr>
          </a:p>
        </p:txBody>
      </p:sp>
      <p:sp>
        <p:nvSpPr>
          <p:cNvPr id="3" name="内容占位符 13"/>
          <p:cNvSpPr txBox="1"/>
          <p:nvPr/>
        </p:nvSpPr>
        <p:spPr>
          <a:xfrm>
            <a:off x="589936" y="4019755"/>
            <a:ext cx="11602064" cy="1427316"/>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latin typeface="华文楷体" panose="02010600040101010101" pitchFamily="2" charset="-122"/>
                <a:ea typeface="华文楷体" panose="02010600040101010101" pitchFamily="2" charset="-122"/>
              </a:rPr>
              <a:t>只有对学习最终目标的优先次序形成一致意见后，</a:t>
            </a:r>
            <a:endParaRPr lang="en-US" altLang="zh-CN" sz="3200" dirty="0">
              <a:latin typeface="华文楷体" panose="02010600040101010101" pitchFamily="2" charset="-122"/>
              <a:ea typeface="华文楷体" panose="02010600040101010101" pitchFamily="2" charset="-122"/>
            </a:endParaRPr>
          </a:p>
          <a:p>
            <a:pPr marL="0" indent="0">
              <a:buFont typeface="Wingdings" panose="05000000000000000000" pitchFamily="2" charset="2"/>
              <a:buNone/>
            </a:pPr>
            <a:r>
              <a:rPr lang="zh-CN" altLang="en-US" sz="3200" dirty="0">
                <a:latin typeface="华文楷体" panose="02010600040101010101" pitchFamily="2" charset="-122"/>
                <a:ea typeface="华文楷体" panose="02010600040101010101" pitchFamily="2" charset="-122"/>
              </a:rPr>
              <a:t>教师合理的判断教什么、不教什么、重点是什么和需要弱化什么。</a:t>
            </a:r>
            <a:endParaRPr lang="en-US" altLang="zh-CN" sz="3200" dirty="0">
              <a:latin typeface="华文楷体" panose="02010600040101010101" pitchFamily="2" charset="-122"/>
              <a:ea typeface="华文楷体" panose="02010600040101010101" pitchFamily="2" charset="-122"/>
            </a:endParaRPr>
          </a:p>
        </p:txBody>
      </p:sp>
      <p:sp>
        <p:nvSpPr>
          <p:cNvPr id="8" name="矩形 7"/>
          <p:cNvSpPr/>
          <p:nvPr/>
        </p:nvSpPr>
        <p:spPr>
          <a:xfrm>
            <a:off x="847965" y="3114368"/>
            <a:ext cx="6364243" cy="5847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a:spAutoFit/>
          </a:bodyPr>
          <a:lstStyle/>
          <a:p>
            <a:r>
              <a:rPr lang="zh-CN" altLang="en-US" sz="3200" b="1" dirty="0">
                <a:latin typeface="黑体" panose="02010609060101010101" pitchFamily="49" charset="-122"/>
                <a:ea typeface="黑体" panose="02010609060101010101" pitchFamily="49" charset="-122"/>
              </a:rPr>
              <a:t>确定长期目标优先次序的重要性：</a:t>
            </a:r>
            <a:endParaRPr lang="en-US" altLang="zh-CN" sz="32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3" name="内容占位符 13"/>
          <p:cNvSpPr txBox="1"/>
          <p:nvPr/>
        </p:nvSpPr>
        <p:spPr>
          <a:xfrm>
            <a:off x="944764" y="2806989"/>
            <a:ext cx="11087100" cy="2712257"/>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latin typeface="华文楷体" panose="02010600040101010101" pitchFamily="2" charset="-122"/>
                <a:ea typeface="华文楷体" panose="02010600040101010101" pitchFamily="2" charset="-122"/>
              </a:rPr>
              <a:t>帮助教师优化工作、聚焦主要目标、避免知识贫乏和支离破碎，</a:t>
            </a:r>
            <a:endParaRPr lang="en-US" altLang="zh-CN" sz="3200" dirty="0">
              <a:latin typeface="华文楷体" panose="02010600040101010101" pitchFamily="2" charset="-122"/>
              <a:ea typeface="华文楷体" panose="02010600040101010101" pitchFamily="2" charset="-122"/>
            </a:endParaRPr>
          </a:p>
          <a:p>
            <a:pPr marL="0" indent="0">
              <a:buFont typeface="Wingdings" panose="05000000000000000000" pitchFamily="2" charset="2"/>
              <a:buNone/>
            </a:pPr>
            <a:r>
              <a:rPr lang="zh-CN" altLang="en-US" sz="3200" dirty="0">
                <a:latin typeface="华文楷体" panose="02010600040101010101" pitchFamily="2" charset="-122"/>
                <a:ea typeface="华文楷体" panose="02010600040101010101" pitchFamily="2" charset="-122"/>
              </a:rPr>
              <a:t>关注重点内容，知识点之间的联系，</a:t>
            </a:r>
            <a:endParaRPr lang="en-US" altLang="zh-CN" sz="3200" dirty="0">
              <a:latin typeface="华文楷体" panose="02010600040101010101" pitchFamily="2" charset="-122"/>
              <a:ea typeface="华文楷体" panose="02010600040101010101" pitchFamily="2" charset="-122"/>
            </a:endParaRPr>
          </a:p>
          <a:p>
            <a:pPr marL="0" indent="0">
              <a:buFont typeface="Wingdings" panose="05000000000000000000" pitchFamily="2" charset="2"/>
              <a:buNone/>
            </a:pPr>
            <a:r>
              <a:rPr lang="zh-CN" altLang="en-US" sz="3200" dirty="0">
                <a:latin typeface="华文楷体" panose="02010600040101010101" pitchFamily="2" charset="-122"/>
                <a:ea typeface="华文楷体" panose="02010600040101010101" pitchFamily="2" charset="-122"/>
              </a:rPr>
              <a:t>对大概念的深入理解，</a:t>
            </a:r>
            <a:endParaRPr lang="en-US" altLang="zh-CN" sz="3200" dirty="0">
              <a:latin typeface="华文楷体" panose="02010600040101010101" pitchFamily="2" charset="-122"/>
              <a:ea typeface="华文楷体" panose="02010600040101010101" pitchFamily="2" charset="-122"/>
            </a:endParaRPr>
          </a:p>
          <a:p>
            <a:pPr marL="0" indent="0">
              <a:buFont typeface="Wingdings" panose="05000000000000000000" pitchFamily="2" charset="2"/>
              <a:buNone/>
            </a:pPr>
            <a:r>
              <a:rPr lang="zh-CN" altLang="en-US" sz="3200" dirty="0">
                <a:latin typeface="华文楷体" panose="02010600040101010101" pitchFamily="2" charset="-122"/>
                <a:ea typeface="华文楷体" panose="02010600040101010101" pitchFamily="2" charset="-122"/>
              </a:rPr>
              <a:t>培养完成核心表现性任务所需要的能力。</a:t>
            </a:r>
            <a:endParaRPr lang="en-US" altLang="zh-CN" sz="3200" dirty="0">
              <a:latin typeface="华文楷体" panose="02010600040101010101" pitchFamily="2" charset="-122"/>
              <a:ea typeface="华文楷体" panose="02010600040101010101" pitchFamily="2" charset="-122"/>
            </a:endParaRPr>
          </a:p>
        </p:txBody>
      </p:sp>
      <p:sp>
        <p:nvSpPr>
          <p:cNvPr id="8" name="矩形 7"/>
          <p:cNvSpPr/>
          <p:nvPr/>
        </p:nvSpPr>
        <p:spPr>
          <a:xfrm>
            <a:off x="944764" y="1872120"/>
            <a:ext cx="2656496" cy="5847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a:spAutoFit/>
          </a:bodyPr>
          <a:lstStyle/>
          <a:p>
            <a:r>
              <a:rPr lang="zh-CN" altLang="en-US" sz="3200" b="1" dirty="0">
                <a:latin typeface="黑体" panose="02010609060101010101" pitchFamily="49" charset="-122"/>
                <a:ea typeface="黑体" panose="02010609060101010101" pitchFamily="49" charset="-122"/>
              </a:rPr>
              <a:t>目标的作用：</a:t>
            </a:r>
            <a:endParaRPr lang="en-US" altLang="zh-CN" sz="32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104900" y="1623692"/>
            <a:ext cx="8640892" cy="1233607"/>
          </a:xfrm>
          <a:prstGeom prst="rect">
            <a:avLst/>
          </a:prstGeom>
          <a:noFill/>
        </p:spPr>
        <p:txBody>
          <a:bodyPr wrap="none" rtlCol="0">
            <a:spAutoFit/>
          </a:bodyPr>
          <a:lstStyle/>
          <a:p>
            <a:r>
              <a:rPr lang="zh-CN" altLang="zh-CN" sz="3200" dirty="0">
                <a:solidFill>
                  <a:srgbClr val="FF0000"/>
                </a:solidFill>
              </a:rPr>
              <a:t>虽然我</a:t>
            </a:r>
            <a:r>
              <a:rPr lang="zh-CN" altLang="en-US" sz="3200" dirty="0">
                <a:solidFill>
                  <a:srgbClr val="FF0000"/>
                </a:solidFill>
              </a:rPr>
              <a:t>们</a:t>
            </a:r>
            <a:r>
              <a:rPr lang="zh-CN" altLang="zh-CN" sz="3200" dirty="0">
                <a:solidFill>
                  <a:srgbClr val="FF0000"/>
                </a:solidFill>
              </a:rPr>
              <a:t>作为教师要求学生</a:t>
            </a:r>
            <a:r>
              <a:rPr lang="en-US" altLang="zh-CN" sz="3200" dirty="0">
                <a:solidFill>
                  <a:srgbClr val="FF0000"/>
                </a:solidFill>
              </a:rPr>
              <a:t> </a:t>
            </a:r>
            <a:r>
              <a:rPr lang="zh-CN" altLang="en-US" sz="3200" dirty="0">
                <a:solidFill>
                  <a:srgbClr val="FF0000"/>
                </a:solidFill>
              </a:rPr>
              <a:t>“</a:t>
            </a:r>
            <a:r>
              <a:rPr lang="zh-CN" altLang="zh-CN" sz="3200" b="1" dirty="0">
                <a:solidFill>
                  <a:srgbClr val="FF0000"/>
                </a:solidFill>
              </a:rPr>
              <a:t>理解</a:t>
            </a:r>
            <a:r>
              <a:rPr lang="zh-CN" altLang="en-US" sz="3200" b="1" dirty="0">
                <a:solidFill>
                  <a:srgbClr val="FF0000"/>
                </a:solidFill>
              </a:rPr>
              <a:t>” </a:t>
            </a:r>
            <a:r>
              <a:rPr lang="zh-CN" altLang="zh-CN" sz="3200" dirty="0">
                <a:solidFill>
                  <a:srgbClr val="FF0000"/>
                </a:solidFill>
              </a:rPr>
              <a:t>学习内容，</a:t>
            </a:r>
            <a:endParaRPr lang="en-US" altLang="zh-CN" sz="3200" dirty="0">
              <a:solidFill>
                <a:srgbClr val="FF0000"/>
              </a:solidFill>
            </a:endParaRPr>
          </a:p>
          <a:p>
            <a:pPr>
              <a:lnSpc>
                <a:spcPct val="150000"/>
              </a:lnSpc>
            </a:pPr>
            <a:r>
              <a:rPr lang="zh-CN" altLang="zh-CN" sz="3200" dirty="0">
                <a:solidFill>
                  <a:srgbClr val="FF0000"/>
                </a:solidFill>
              </a:rPr>
              <a:t>但我们自己却不能充分</a:t>
            </a:r>
            <a:r>
              <a:rPr lang="zh-CN" altLang="en-US" sz="3200" dirty="0">
                <a:solidFill>
                  <a:srgbClr val="FF0000"/>
                </a:solidFill>
              </a:rPr>
              <a:t>“</a:t>
            </a:r>
            <a:r>
              <a:rPr lang="zh-CN" altLang="zh-CN" sz="3200" b="1" dirty="0">
                <a:solidFill>
                  <a:srgbClr val="FF0000"/>
                </a:solidFill>
              </a:rPr>
              <a:t>理解</a:t>
            </a:r>
            <a:r>
              <a:rPr lang="zh-CN" altLang="en-US" sz="3200" b="1" dirty="0">
                <a:solidFill>
                  <a:srgbClr val="FF0000"/>
                </a:solidFill>
              </a:rPr>
              <a:t>”</a:t>
            </a:r>
            <a:r>
              <a:rPr lang="zh-CN" altLang="zh-CN" sz="3200" dirty="0">
                <a:solidFill>
                  <a:srgbClr val="FF0000"/>
                </a:solidFill>
              </a:rPr>
              <a:t>这个目标</a:t>
            </a:r>
            <a:r>
              <a:rPr lang="zh-CN" altLang="en-US" sz="3200" dirty="0">
                <a:solidFill>
                  <a:srgbClr val="FF0000"/>
                </a:solidFill>
              </a:rPr>
              <a:t>。</a:t>
            </a:r>
            <a:endParaRPr lang="zh-CN" altLang="zh-CN" sz="3200" dirty="0">
              <a:solidFill>
                <a:srgbClr val="FF0000"/>
              </a:solidFill>
            </a:endParaRPr>
          </a:p>
        </p:txBody>
      </p:sp>
      <p:sp>
        <p:nvSpPr>
          <p:cNvPr id="9" name="文本框 8"/>
          <p:cNvSpPr txBox="1"/>
          <p:nvPr/>
        </p:nvSpPr>
        <p:spPr>
          <a:xfrm>
            <a:off x="4545297" y="3307830"/>
            <a:ext cx="2271251" cy="2400657"/>
          </a:xfrm>
          <a:prstGeom prst="rect">
            <a:avLst/>
          </a:prstGeom>
          <a:noFill/>
        </p:spPr>
        <p:txBody>
          <a:bodyPr wrap="square" rtlCol="0">
            <a:spAutoFit/>
          </a:bodyPr>
          <a:lstStyle/>
          <a:p>
            <a:r>
              <a:rPr lang="en-US" altLang="zh-CN" sz="15000" dirty="0">
                <a:solidFill>
                  <a:srgbClr val="FF0000"/>
                </a:solidFill>
                <a:latin typeface="Arial Black" panose="020B0A04020102020204" pitchFamily="34" charset="0"/>
              </a:rPr>
              <a:t>?</a:t>
            </a:r>
            <a:endParaRPr lang="zh-CN" altLang="en-US" sz="15000" dirty="0">
              <a:solidFill>
                <a:srgbClr val="FF0000"/>
              </a:solidFill>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5" name="内容占位符 13"/>
          <p:cNvSpPr txBox="1"/>
          <p:nvPr/>
        </p:nvSpPr>
        <p:spPr>
          <a:xfrm>
            <a:off x="1006579" y="1621593"/>
            <a:ext cx="3221294" cy="548481"/>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buFont typeface="Wingdings" panose="05000000000000000000" pitchFamily="2" charset="2"/>
              <a:buNone/>
            </a:pPr>
            <a:r>
              <a:rPr lang="en-US" altLang="zh-CN" sz="3200" dirty="0"/>
              <a:t>2.</a:t>
            </a:r>
            <a:r>
              <a:rPr lang="zh-CN" altLang="en-US" sz="3200" dirty="0"/>
              <a:t>明确基本问题：</a:t>
            </a:r>
            <a:endParaRPr lang="en-US" sz="3200" dirty="0"/>
          </a:p>
        </p:txBody>
      </p:sp>
      <p:sp>
        <p:nvSpPr>
          <p:cNvPr id="6" name="内容占位符 13"/>
          <p:cNvSpPr txBox="1"/>
          <p:nvPr/>
        </p:nvSpPr>
        <p:spPr>
          <a:xfrm>
            <a:off x="937752" y="2250192"/>
            <a:ext cx="10147830" cy="964956"/>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latin typeface="黑体" panose="02010609060101010101" pitchFamily="49" charset="-122"/>
                <a:ea typeface="黑体" panose="02010609060101010101" pitchFamily="49" charset="-122"/>
              </a:rPr>
              <a:t>基本问题的提出就是为了</a:t>
            </a:r>
            <a:r>
              <a:rPr lang="zh-CN" altLang="en-US" sz="3200" dirty="0">
                <a:solidFill>
                  <a:srgbClr val="FF0000"/>
                </a:solidFill>
                <a:latin typeface="黑体" panose="02010609060101010101" pitchFamily="49" charset="-122"/>
                <a:ea typeface="黑体" panose="02010609060101010101" pitchFamily="49" charset="-122"/>
              </a:rPr>
              <a:t>强调大概念</a:t>
            </a:r>
            <a:r>
              <a:rPr lang="zh-CN" altLang="en-US" sz="3200" dirty="0">
                <a:latin typeface="黑体" panose="02010609060101010101" pitchFamily="49" charset="-122"/>
                <a:ea typeface="黑体" panose="02010609060101010101" pitchFamily="49" charset="-122"/>
              </a:rPr>
              <a:t>，大概念是教学设计的核心，同时学生也将围绕大概念开展学习。</a:t>
            </a:r>
            <a:endParaRPr lang="en-US" altLang="zh-CN" sz="3200" dirty="0">
              <a:latin typeface="黑体" panose="02010609060101010101" pitchFamily="49" charset="-122"/>
              <a:ea typeface="黑体" panose="02010609060101010101" pitchFamily="49" charset="-122"/>
            </a:endParaRPr>
          </a:p>
        </p:txBody>
      </p:sp>
      <p:sp>
        <p:nvSpPr>
          <p:cNvPr id="7" name="内容占位符 13"/>
          <p:cNvSpPr txBox="1"/>
          <p:nvPr/>
        </p:nvSpPr>
        <p:spPr>
          <a:xfrm>
            <a:off x="1006579" y="3416644"/>
            <a:ext cx="5158249" cy="504235"/>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2800" dirty="0">
                <a:latin typeface="黑体" panose="02010609060101010101" pitchFamily="49" charset="-122"/>
                <a:ea typeface="黑体" panose="02010609060101010101" pitchFamily="49" charset="-122"/>
              </a:rPr>
              <a:t>预期结果是认真探究问题。</a:t>
            </a:r>
            <a:endParaRPr lang="en-US" sz="2800" dirty="0">
              <a:latin typeface="黑体" panose="02010609060101010101" pitchFamily="49" charset="-122"/>
              <a:ea typeface="黑体" panose="02010609060101010101" pitchFamily="49" charset="-122"/>
            </a:endParaRPr>
          </a:p>
        </p:txBody>
      </p:sp>
      <p:sp>
        <p:nvSpPr>
          <p:cNvPr id="8" name="内容占位符 13"/>
          <p:cNvSpPr txBox="1"/>
          <p:nvPr/>
        </p:nvSpPr>
        <p:spPr>
          <a:xfrm>
            <a:off x="1498192" y="4248195"/>
            <a:ext cx="1815279" cy="1226574"/>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lnSpc>
                <a:spcPct val="100000"/>
              </a:lnSpc>
              <a:spcBef>
                <a:spcPts val="300"/>
              </a:spcBef>
              <a:buFont typeface="Wingdings" panose="05000000000000000000" pitchFamily="2" charset="2"/>
              <a:buNone/>
            </a:pPr>
            <a:r>
              <a:rPr lang="zh-CN" altLang="en-US" sz="2800" dirty="0">
                <a:latin typeface="黑体" panose="02010609060101010101" pitchFamily="49" charset="-122"/>
                <a:ea typeface="黑体" panose="02010609060101010101" pitchFamily="49" charset="-122"/>
              </a:rPr>
              <a:t>真实情境</a:t>
            </a:r>
            <a:endParaRPr lang="en-US" altLang="zh-CN" sz="2800" dirty="0">
              <a:latin typeface="黑体" panose="02010609060101010101" pitchFamily="49" charset="-122"/>
              <a:ea typeface="黑体" panose="02010609060101010101" pitchFamily="49" charset="-122"/>
            </a:endParaRPr>
          </a:p>
          <a:p>
            <a:pPr marL="0" indent="0">
              <a:lnSpc>
                <a:spcPct val="100000"/>
              </a:lnSpc>
              <a:spcBef>
                <a:spcPts val="300"/>
              </a:spcBef>
              <a:buFont typeface="Wingdings" panose="05000000000000000000" pitchFamily="2" charset="2"/>
              <a:buNone/>
            </a:pPr>
            <a:r>
              <a:rPr lang="zh-CN" altLang="en-US" sz="3200" dirty="0">
                <a:solidFill>
                  <a:srgbClr val="FF0000"/>
                </a:solidFill>
                <a:latin typeface="黑体" panose="02010609060101010101" pitchFamily="49" charset="-122"/>
                <a:ea typeface="黑体" panose="02010609060101010101" pitchFamily="49" charset="-122"/>
              </a:rPr>
              <a:t>真实问题</a:t>
            </a:r>
            <a:endParaRPr lang="en-US" sz="3200" dirty="0">
              <a:solidFill>
                <a:srgbClr val="FF0000"/>
              </a:solidFill>
              <a:latin typeface="黑体" panose="02010609060101010101" pitchFamily="49" charset="-122"/>
              <a:ea typeface="黑体" panose="02010609060101010101" pitchFamily="49" charset="-122"/>
            </a:endParaRPr>
          </a:p>
        </p:txBody>
      </p:sp>
      <p:sp>
        <p:nvSpPr>
          <p:cNvPr id="10" name="箭头: 右 9"/>
          <p:cNvSpPr/>
          <p:nvPr/>
        </p:nvSpPr>
        <p:spPr>
          <a:xfrm>
            <a:off x="3275987" y="4690978"/>
            <a:ext cx="2692194" cy="61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13"/>
          <p:cNvSpPr txBox="1"/>
          <p:nvPr/>
        </p:nvSpPr>
        <p:spPr>
          <a:xfrm>
            <a:off x="3946891" y="4122375"/>
            <a:ext cx="1884106" cy="504235"/>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2800" dirty="0">
                <a:latin typeface="黑体" panose="02010609060101010101" pitchFamily="49" charset="-122"/>
                <a:ea typeface="黑体" panose="02010609060101010101" pitchFamily="49" charset="-122"/>
              </a:rPr>
              <a:t>真实探究</a:t>
            </a:r>
            <a:endParaRPr lang="en-US" sz="2800" dirty="0">
              <a:latin typeface="黑体" panose="02010609060101010101" pitchFamily="49" charset="-122"/>
              <a:ea typeface="黑体" panose="02010609060101010101" pitchFamily="49" charset="-122"/>
            </a:endParaRPr>
          </a:p>
        </p:txBody>
      </p:sp>
      <p:sp>
        <p:nvSpPr>
          <p:cNvPr id="15" name="内容占位符 13"/>
          <p:cNvSpPr txBox="1"/>
          <p:nvPr/>
        </p:nvSpPr>
        <p:spPr>
          <a:xfrm>
            <a:off x="3700923" y="4859648"/>
            <a:ext cx="2037125" cy="1429053"/>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2800" dirty="0">
                <a:latin typeface="黑体" panose="02010609060101010101" pitchFamily="49" charset="-122"/>
                <a:ea typeface="黑体" panose="02010609060101010101" pitchFamily="49" charset="-122"/>
              </a:rPr>
              <a:t>讨论、反思、研究、辩论解决问题</a:t>
            </a:r>
            <a:endParaRPr lang="en-US" sz="2800" dirty="0">
              <a:latin typeface="黑体" panose="02010609060101010101" pitchFamily="49" charset="-122"/>
              <a:ea typeface="黑体" panose="02010609060101010101" pitchFamily="49" charset="-122"/>
            </a:endParaRPr>
          </a:p>
        </p:txBody>
      </p:sp>
      <p:sp>
        <p:nvSpPr>
          <p:cNvPr id="17" name="内容占位符 13"/>
          <p:cNvSpPr txBox="1"/>
          <p:nvPr/>
        </p:nvSpPr>
        <p:spPr>
          <a:xfrm>
            <a:off x="6164828" y="4562091"/>
            <a:ext cx="3112830" cy="903505"/>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lgn="ctr">
              <a:buFont typeface="Wingdings" panose="05000000000000000000" pitchFamily="2" charset="2"/>
              <a:buNone/>
            </a:pPr>
            <a:r>
              <a:rPr lang="zh-CN" altLang="en-US" sz="2800" dirty="0">
                <a:latin typeface="黑体" panose="02010609060101010101" pitchFamily="49" charset="-122"/>
                <a:ea typeface="黑体" panose="02010609060101010101" pitchFamily="49" charset="-122"/>
              </a:rPr>
              <a:t>深入</a:t>
            </a:r>
            <a:r>
              <a:rPr lang="zh-CN" altLang="en-US" sz="2800" dirty="0">
                <a:solidFill>
                  <a:srgbClr val="FF0000"/>
                </a:solidFill>
                <a:latin typeface="黑体" panose="02010609060101010101" pitchFamily="49" charset="-122"/>
                <a:ea typeface="黑体" panose="02010609060101010101" pitchFamily="49" charset="-122"/>
              </a:rPr>
              <a:t>理解</a:t>
            </a:r>
            <a:r>
              <a:rPr lang="zh-CN" altLang="en-US" sz="2800" dirty="0">
                <a:latin typeface="黑体" panose="02010609060101010101" pitchFamily="49" charset="-122"/>
                <a:ea typeface="黑体" panose="02010609060101010101" pitchFamily="49" charset="-122"/>
              </a:rPr>
              <a:t>基本概念的含义</a:t>
            </a:r>
            <a:endParaRPr 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5" name="内容占位符 13"/>
          <p:cNvSpPr txBox="1"/>
          <p:nvPr/>
        </p:nvSpPr>
        <p:spPr>
          <a:xfrm>
            <a:off x="1297858" y="2326953"/>
            <a:ext cx="8524567" cy="624993"/>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Font typeface="Wingdings" panose="05000000000000000000" pitchFamily="2" charset="2"/>
              <a:buNone/>
            </a:pPr>
            <a:r>
              <a:rPr lang="zh-CN" altLang="en-US" sz="3200" dirty="0">
                <a:solidFill>
                  <a:srgbClr val="FF0000"/>
                </a:solidFill>
                <a:latin typeface="黑体" panose="02010609060101010101" pitchFamily="49" charset="-122"/>
                <a:ea typeface="黑体" panose="02010609060101010101" pitchFamily="49" charset="-122"/>
              </a:rPr>
              <a:t>理解 </a:t>
            </a:r>
            <a:r>
              <a:rPr lang="zh-CN" altLang="en-US" sz="3200" dirty="0">
                <a:latin typeface="黑体" panose="02010609060101010101" pitchFamily="49" charset="-122"/>
                <a:ea typeface="黑体" panose="02010609060101010101" pitchFamily="49" charset="-122"/>
              </a:rPr>
              <a:t>被看作是任何探究和反思活动的</a:t>
            </a:r>
            <a:r>
              <a:rPr lang="zh-CN" altLang="en-US" sz="3200" dirty="0">
                <a:solidFill>
                  <a:srgbClr val="FF0000"/>
                </a:solidFill>
                <a:latin typeface="黑体" panose="02010609060101010101" pitchFamily="49" charset="-122"/>
                <a:ea typeface="黑体" panose="02010609060101010101" pitchFamily="49" charset="-122"/>
              </a:rPr>
              <a:t>预期结果</a:t>
            </a:r>
            <a:endParaRPr lang="en-US" sz="3200" dirty="0">
              <a:solidFill>
                <a:srgbClr val="FF0000"/>
              </a:solidFill>
              <a:latin typeface="黑体" panose="02010609060101010101" pitchFamily="49" charset="-122"/>
              <a:ea typeface="黑体" panose="02010609060101010101" pitchFamily="49" charset="-122"/>
            </a:endParaRPr>
          </a:p>
        </p:txBody>
      </p:sp>
      <p:sp>
        <p:nvSpPr>
          <p:cNvPr id="7" name="文本框 6"/>
          <p:cNvSpPr txBox="1"/>
          <p:nvPr/>
        </p:nvSpPr>
        <p:spPr>
          <a:xfrm>
            <a:off x="1297858" y="3320907"/>
            <a:ext cx="8524566" cy="1077218"/>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理解是学生通过探究、表现和反思来</a:t>
            </a:r>
            <a:r>
              <a:rPr lang="zh-CN" altLang="en-US" sz="3200" dirty="0">
                <a:solidFill>
                  <a:srgbClr val="FF0000"/>
                </a:solidFill>
                <a:latin typeface="黑体" panose="02010609060101010101" pitchFamily="49" charset="-122"/>
                <a:ea typeface="黑体" panose="02010609060101010101" pitchFamily="49" charset="-122"/>
              </a:rPr>
              <a:t>弄清楚</a:t>
            </a:r>
            <a:r>
              <a:rPr lang="zh-CN" altLang="en-US" sz="3200" dirty="0">
                <a:latin typeface="黑体" panose="02010609060101010101" pitchFamily="49" charset="-122"/>
                <a:ea typeface="黑体" panose="02010609060101010101" pitchFamily="49" charset="-122"/>
              </a:rPr>
              <a:t>所学内容和课程的</a:t>
            </a:r>
            <a:r>
              <a:rPr lang="zh-CN" altLang="en-US" sz="3200" dirty="0">
                <a:solidFill>
                  <a:srgbClr val="FF0000"/>
                </a:solidFill>
                <a:latin typeface="黑体" panose="02010609060101010101" pitchFamily="49" charset="-122"/>
                <a:ea typeface="黑体" panose="02010609060101010101" pitchFamily="49" charset="-122"/>
              </a:rPr>
              <a:t>含义</a:t>
            </a:r>
            <a:r>
              <a:rPr lang="zh-CN" altLang="en-US" sz="3200" dirty="0">
                <a:latin typeface="黑体" panose="02010609060101010101" pitchFamily="49" charset="-122"/>
                <a:ea typeface="黑体" panose="02010609060101010101" pitchFamily="49" charset="-122"/>
              </a:rPr>
              <a:t>，试图</a:t>
            </a:r>
            <a:r>
              <a:rPr lang="zh-CN" altLang="en-US" sz="3200" dirty="0">
                <a:solidFill>
                  <a:srgbClr val="FF0000"/>
                </a:solidFill>
                <a:latin typeface="黑体" panose="02010609060101010101" pitchFamily="49" charset="-122"/>
                <a:ea typeface="黑体" panose="02010609060101010101" pitchFamily="49" charset="-122"/>
              </a:rPr>
              <a:t>建构知识</a:t>
            </a:r>
            <a:r>
              <a:rPr lang="zh-CN" altLang="en-US" sz="3200" dirty="0">
                <a:latin typeface="黑体" panose="02010609060101010101" pitchFamily="49" charset="-122"/>
                <a:ea typeface="黑体" panose="02010609060101010101" pitchFamily="49" charset="-122"/>
              </a:rPr>
              <a:t>的结果。</a:t>
            </a:r>
            <a:endParaRPr lang="zh-CN" altLang="en-US" sz="3200" dirty="0">
              <a:latin typeface="黑体" panose="02010609060101010101" pitchFamily="49" charset="-122"/>
              <a:ea typeface="黑体" panose="02010609060101010101" pitchFamily="49" charset="-122"/>
            </a:endParaRPr>
          </a:p>
        </p:txBody>
      </p:sp>
      <p:sp>
        <p:nvSpPr>
          <p:cNvPr id="11" name="内容占位符 13"/>
          <p:cNvSpPr txBox="1"/>
          <p:nvPr/>
        </p:nvSpPr>
        <p:spPr>
          <a:xfrm>
            <a:off x="1006579" y="1621593"/>
            <a:ext cx="1480982" cy="548481"/>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buFont typeface="Wingdings" panose="05000000000000000000" pitchFamily="2" charset="2"/>
              <a:buNone/>
            </a:pPr>
            <a:r>
              <a:rPr lang="en-US" altLang="zh-CN" sz="3200" dirty="0"/>
              <a:t> 3.</a:t>
            </a:r>
            <a:r>
              <a:rPr lang="zh-CN" altLang="en-US" sz="3200" dirty="0"/>
              <a:t>理解</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946787" y="2414884"/>
            <a:ext cx="1005403" cy="1569660"/>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指导</a:t>
            </a:r>
            <a:endParaRPr lang="en-US" altLang="zh-CN" sz="3200" dirty="0">
              <a:latin typeface="黑体" panose="02010609060101010101" pitchFamily="49" charset="-122"/>
              <a:ea typeface="黑体" panose="02010609060101010101" pitchFamily="49" charset="-122"/>
            </a:endParaRPr>
          </a:p>
          <a:p>
            <a:r>
              <a:rPr lang="zh-CN" altLang="en-US" sz="3200" dirty="0">
                <a:latin typeface="黑体" panose="02010609060101010101" pitchFamily="49" charset="-122"/>
                <a:ea typeface="黑体" panose="02010609060101010101" pitchFamily="49" charset="-122"/>
              </a:rPr>
              <a:t>实践</a:t>
            </a:r>
            <a:endParaRPr lang="en-US" altLang="zh-CN" sz="3200" dirty="0">
              <a:latin typeface="黑体" panose="02010609060101010101" pitchFamily="49" charset="-122"/>
              <a:ea typeface="黑体" panose="02010609060101010101" pitchFamily="49" charset="-122"/>
            </a:endParaRPr>
          </a:p>
          <a:p>
            <a:r>
              <a:rPr lang="zh-CN" altLang="en-US" sz="3200" dirty="0">
                <a:latin typeface="黑体" panose="02010609060101010101" pitchFamily="49" charset="-122"/>
                <a:ea typeface="黑体" panose="02010609060101010101" pitchFamily="49" charset="-122"/>
              </a:rPr>
              <a:t>训练</a:t>
            </a:r>
            <a:endParaRPr lang="zh-CN" altLang="en-US" sz="3200" dirty="0">
              <a:latin typeface="黑体" panose="02010609060101010101" pitchFamily="49" charset="-122"/>
              <a:ea typeface="黑体" panose="02010609060101010101" pitchFamily="49" charset="-122"/>
            </a:endParaRPr>
          </a:p>
        </p:txBody>
      </p:sp>
      <p:sp>
        <p:nvSpPr>
          <p:cNvPr id="9" name="箭头: 右 8"/>
          <p:cNvSpPr/>
          <p:nvPr/>
        </p:nvSpPr>
        <p:spPr>
          <a:xfrm>
            <a:off x="3108459" y="2967783"/>
            <a:ext cx="53256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黑体" panose="02010609060101010101" pitchFamily="49" charset="-122"/>
              <a:ea typeface="黑体" panose="02010609060101010101" pitchFamily="49" charset="-122"/>
            </a:endParaRPr>
          </a:p>
        </p:txBody>
      </p:sp>
      <p:sp>
        <p:nvSpPr>
          <p:cNvPr id="10" name="文本框 9"/>
          <p:cNvSpPr txBox="1"/>
          <p:nvPr/>
        </p:nvSpPr>
        <p:spPr>
          <a:xfrm>
            <a:off x="3899883" y="2675395"/>
            <a:ext cx="1111162"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技能</a:t>
            </a:r>
            <a:endParaRPr lang="zh-CN" altLang="en-US" sz="3200" dirty="0">
              <a:latin typeface="黑体" panose="02010609060101010101" pitchFamily="49" charset="-122"/>
              <a:ea typeface="黑体" panose="02010609060101010101" pitchFamily="49" charset="-122"/>
            </a:endParaRPr>
          </a:p>
        </p:txBody>
      </p:sp>
      <p:sp>
        <p:nvSpPr>
          <p:cNvPr id="2" name="文本框 1"/>
          <p:cNvSpPr txBox="1"/>
          <p:nvPr/>
        </p:nvSpPr>
        <p:spPr>
          <a:xfrm>
            <a:off x="5171584" y="2414884"/>
            <a:ext cx="5171952" cy="1538883"/>
          </a:xfrm>
          <a:prstGeom prst="rect">
            <a:avLst/>
          </a:prstGeom>
          <a:noFill/>
        </p:spPr>
        <p:txBody>
          <a:bodyPr wrap="square" rtlCol="0">
            <a:spAutoFit/>
          </a:bodyPr>
          <a:lstStyle/>
          <a:p>
            <a:pPr>
              <a:spcBef>
                <a:spcPts val="600"/>
              </a:spcBef>
            </a:pPr>
            <a:r>
              <a:rPr lang="zh-CN" altLang="en-US" sz="2800" dirty="0">
                <a:latin typeface="黑体" panose="02010609060101010101" pitchFamily="49" charset="-122"/>
                <a:ea typeface="黑体" panose="02010609060101010101" pitchFamily="49" charset="-122"/>
              </a:rPr>
              <a:t>离散的技能</a:t>
            </a:r>
            <a:endParaRPr lang="en-US" altLang="zh-CN" sz="2800" dirty="0">
              <a:latin typeface="黑体" panose="02010609060101010101" pitchFamily="49" charset="-122"/>
              <a:ea typeface="黑体" panose="02010609060101010101" pitchFamily="49" charset="-122"/>
            </a:endParaRPr>
          </a:p>
          <a:p>
            <a:pPr>
              <a:spcBef>
                <a:spcPts val="600"/>
              </a:spcBef>
            </a:pPr>
            <a:r>
              <a:rPr lang="zh-CN" altLang="en-US" sz="2800" dirty="0">
                <a:latin typeface="黑体" panose="02010609060101010101" pitchFamily="49" charset="-122"/>
                <a:ea typeface="黑体" panose="02010609060101010101" pitchFamily="49" charset="-122"/>
              </a:rPr>
              <a:t>复杂的程序和方法</a:t>
            </a:r>
            <a:endParaRPr lang="en-US" altLang="zh-CN" sz="2800" dirty="0">
              <a:latin typeface="黑体" panose="02010609060101010101" pitchFamily="49" charset="-122"/>
              <a:ea typeface="黑体" panose="02010609060101010101" pitchFamily="49" charset="-122"/>
            </a:endParaRPr>
          </a:p>
          <a:p>
            <a:pPr>
              <a:spcBef>
                <a:spcPts val="600"/>
              </a:spcBef>
            </a:pPr>
            <a:r>
              <a:rPr lang="zh-CN" altLang="en-US" sz="2800" dirty="0">
                <a:latin typeface="黑体" panose="02010609060101010101" pitchFamily="49" charset="-122"/>
                <a:ea typeface="黑体" panose="02010609060101010101" pitchFamily="49" charset="-122"/>
              </a:rPr>
              <a:t>使能技能（例：使用</a:t>
            </a:r>
            <a:r>
              <a:rPr lang="en-US" altLang="zh-CN" sz="2800" dirty="0">
                <a:latin typeface="黑体" panose="02010609060101010101" pitchFamily="49" charset="-122"/>
                <a:ea typeface="黑体" panose="02010609060101010101" pitchFamily="49" charset="-122"/>
              </a:rPr>
              <a:t>PPT</a:t>
            </a:r>
            <a:r>
              <a:rPr lang="zh-CN" altLang="en-US" sz="2800" dirty="0">
                <a:latin typeface="黑体" panose="02010609060101010101" pitchFamily="49" charset="-122"/>
                <a:ea typeface="黑体" panose="02010609060101010101" pitchFamily="49" charset="-122"/>
              </a:rPr>
              <a:t>、演讲</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
        <p:nvSpPr>
          <p:cNvPr id="3" name="左大括号 2"/>
          <p:cNvSpPr/>
          <p:nvPr/>
        </p:nvSpPr>
        <p:spPr>
          <a:xfrm>
            <a:off x="4916129" y="2702917"/>
            <a:ext cx="245806" cy="1046847"/>
          </a:xfrm>
          <a:prstGeom prst="leftBrace">
            <a:avLst>
              <a:gd name="adj1" fmla="val 16333"/>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4" name="内容占位符 13"/>
          <p:cNvSpPr txBox="1"/>
          <p:nvPr/>
        </p:nvSpPr>
        <p:spPr>
          <a:xfrm>
            <a:off x="1006579" y="1621593"/>
            <a:ext cx="1530144" cy="548481"/>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buFont typeface="Wingdings" panose="05000000000000000000" pitchFamily="2" charset="2"/>
              <a:buNone/>
            </a:pPr>
            <a:r>
              <a:rPr lang="en-US" altLang="zh-CN" sz="3200" dirty="0"/>
              <a:t> 4.</a:t>
            </a:r>
            <a:r>
              <a:rPr lang="zh-CN" altLang="en-US" sz="3200" dirty="0"/>
              <a:t>技能</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889651" y="3491569"/>
            <a:ext cx="3057247"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不同类型的目标</a:t>
            </a:r>
            <a:endParaRPr lang="zh-CN" altLang="en-US" sz="3200" dirty="0">
              <a:latin typeface="黑体" panose="02010609060101010101" pitchFamily="49" charset="-122"/>
              <a:ea typeface="黑体" panose="02010609060101010101" pitchFamily="49" charset="-122"/>
            </a:endParaRPr>
          </a:p>
        </p:txBody>
      </p:sp>
      <p:sp>
        <p:nvSpPr>
          <p:cNvPr id="3" name="内容占位符 13"/>
          <p:cNvSpPr txBox="1"/>
          <p:nvPr/>
        </p:nvSpPr>
        <p:spPr>
          <a:xfrm>
            <a:off x="1409701" y="2683476"/>
            <a:ext cx="4155356" cy="5941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lnSpc>
                <a:spcPct val="100000"/>
              </a:lnSpc>
              <a:spcBef>
                <a:spcPts val="400"/>
              </a:spcBef>
              <a:buFont typeface="Wingdings" panose="05000000000000000000" pitchFamily="2" charset="2"/>
              <a:buNone/>
            </a:pPr>
            <a:r>
              <a:rPr lang="en-US" altLang="zh-CN" sz="3200" dirty="0"/>
              <a:t> </a:t>
            </a:r>
            <a:r>
              <a:rPr lang="zh-CN" altLang="en-US" sz="3200" dirty="0"/>
              <a:t>区别学习目标的意义：</a:t>
            </a:r>
            <a:endParaRPr lang="en-US" sz="3200" dirty="0"/>
          </a:p>
        </p:txBody>
      </p:sp>
      <p:sp>
        <p:nvSpPr>
          <p:cNvPr id="4" name="箭头: 右 3"/>
          <p:cNvSpPr/>
          <p:nvPr/>
        </p:nvSpPr>
        <p:spPr>
          <a:xfrm>
            <a:off x="5085561" y="3724845"/>
            <a:ext cx="53256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文本框 5"/>
          <p:cNvSpPr txBox="1"/>
          <p:nvPr/>
        </p:nvSpPr>
        <p:spPr>
          <a:xfrm>
            <a:off x="5756787" y="3486094"/>
            <a:ext cx="3057247" cy="1077218"/>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不同的教学方法</a:t>
            </a:r>
            <a:endParaRPr lang="en-US" altLang="zh-CN" sz="3200" dirty="0">
              <a:latin typeface="黑体" panose="02010609060101010101" pitchFamily="49" charset="-122"/>
              <a:ea typeface="黑体" panose="02010609060101010101" pitchFamily="49" charset="-122"/>
            </a:endParaRPr>
          </a:p>
          <a:p>
            <a:r>
              <a:rPr lang="zh-CN" altLang="en-US" sz="3200" dirty="0">
                <a:latin typeface="黑体" panose="02010609060101010101" pitchFamily="49" charset="-122"/>
                <a:ea typeface="黑体" panose="02010609060101010101" pitchFamily="49" charset="-122"/>
              </a:rPr>
              <a:t>不同的评估方法</a:t>
            </a:r>
            <a:endParaRPr lang="zh-CN" altLang="en-US" sz="3200" dirty="0">
              <a:latin typeface="黑体" panose="02010609060101010101" pitchFamily="49" charset="-122"/>
              <a:ea typeface="黑体" panose="02010609060101010101" pitchFamily="49" charset="-122"/>
            </a:endParaRPr>
          </a:p>
        </p:txBody>
      </p:sp>
      <p:sp>
        <p:nvSpPr>
          <p:cNvPr id="16" name="箭头: 上 15"/>
          <p:cNvSpPr/>
          <p:nvPr/>
        </p:nvSpPr>
        <p:spPr>
          <a:xfrm>
            <a:off x="3264310" y="2419599"/>
            <a:ext cx="108155" cy="2556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404390" y="1972337"/>
            <a:ext cx="2165978" cy="369332"/>
          </a:xfrm>
          <a:prstGeom prst="rect">
            <a:avLst/>
          </a:prstGeom>
          <a:noFill/>
        </p:spPr>
        <p:txBody>
          <a:bodyPr wrap="none" rtlCol="0">
            <a:spAutoFit/>
          </a:bodyPr>
          <a:lstStyle/>
          <a:p>
            <a:r>
              <a:rPr lang="zh-CN" altLang="en-US" dirty="0"/>
              <a:t>阶段</a:t>
            </a:r>
            <a:r>
              <a:rPr lang="en-US" altLang="zh-CN" dirty="0"/>
              <a:t>1</a:t>
            </a:r>
            <a:r>
              <a:rPr lang="zh-CN" altLang="en-US" dirty="0"/>
              <a:t>中的四个内容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16"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4" name="内容占位符 13"/>
          <p:cNvSpPr>
            <a:spLocks noGrp="1"/>
          </p:cNvSpPr>
          <p:nvPr>
            <p:ph idx="1"/>
          </p:nvPr>
        </p:nvSpPr>
        <p:spPr>
          <a:xfrm>
            <a:off x="1104900" y="1492045"/>
            <a:ext cx="2375719" cy="621890"/>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buNone/>
            </a:pPr>
            <a:r>
              <a:rPr lang="zh-CN" altLang="en-US" sz="3200" dirty="0"/>
              <a:t>一</a:t>
            </a:r>
            <a:r>
              <a:rPr lang="en-US" altLang="zh-CN" sz="3200" dirty="0"/>
              <a:t>.</a:t>
            </a:r>
            <a:r>
              <a:rPr lang="zh-CN" altLang="en-US" sz="3200" dirty="0"/>
              <a:t>标准制定</a:t>
            </a:r>
            <a:endParaRPr lang="en-US" sz="32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356852" y="2113935"/>
            <a:ext cx="6545382"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国家制定的学习目标存在</a:t>
            </a:r>
            <a:r>
              <a:rPr lang="en-US" altLang="zh-CN" sz="3200" dirty="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个问题：</a:t>
            </a:r>
            <a:endParaRPr lang="zh-CN" altLang="en-US" sz="3200" dirty="0">
              <a:latin typeface="黑体" panose="02010609060101010101" pitchFamily="49" charset="-122"/>
              <a:ea typeface="黑体" panose="02010609060101010101" pitchFamily="49" charset="-122"/>
            </a:endParaRPr>
          </a:p>
        </p:txBody>
      </p:sp>
      <p:sp>
        <p:nvSpPr>
          <p:cNvPr id="3" name="文本框 2"/>
          <p:cNvSpPr txBox="1"/>
          <p:nvPr/>
        </p:nvSpPr>
        <p:spPr>
          <a:xfrm>
            <a:off x="1946787" y="3045585"/>
            <a:ext cx="1877437" cy="584775"/>
          </a:xfrm>
          <a:prstGeom prst="rect">
            <a:avLst/>
          </a:prstGeom>
          <a:noFill/>
        </p:spPr>
        <p:txBody>
          <a:bodyPr wrap="none" rtlCol="0">
            <a:spAutoFit/>
          </a:bodyPr>
          <a:lstStyle/>
          <a:p>
            <a:pPr marL="457200" indent="-457200">
              <a:buFont typeface="Arial" panose="020B0604020202020204" pitchFamily="34" charset="0"/>
              <a:buChar char="•"/>
            </a:pPr>
            <a:r>
              <a:rPr lang="zh-CN" altLang="en-US" sz="3200" dirty="0">
                <a:latin typeface="黑体" panose="02010609060101010101" pitchFamily="49" charset="-122"/>
                <a:ea typeface="黑体" panose="02010609060101010101" pitchFamily="49" charset="-122"/>
              </a:rPr>
              <a:t>超负荷</a:t>
            </a:r>
            <a:endParaRPr lang="zh-CN" altLang="en-US" sz="3200" dirty="0">
              <a:latin typeface="黑体" panose="02010609060101010101" pitchFamily="49" charset="-122"/>
              <a:ea typeface="黑体" panose="02010609060101010101" pitchFamily="49" charset="-122"/>
            </a:endParaRPr>
          </a:p>
        </p:txBody>
      </p:sp>
      <p:sp>
        <p:nvSpPr>
          <p:cNvPr id="5" name="文本框 4"/>
          <p:cNvSpPr txBox="1"/>
          <p:nvPr/>
        </p:nvSpPr>
        <p:spPr>
          <a:xfrm>
            <a:off x="1946787" y="3853037"/>
            <a:ext cx="3929281" cy="584775"/>
          </a:xfrm>
          <a:prstGeom prst="rect">
            <a:avLst/>
          </a:prstGeom>
          <a:noFill/>
        </p:spPr>
        <p:txBody>
          <a:bodyPr wrap="none" rtlCol="0">
            <a:spAutoFit/>
          </a:bodyPr>
          <a:lstStyle/>
          <a:p>
            <a:pPr marL="457200" indent="-457200">
              <a:buFont typeface="Arial" panose="020B0604020202020204" pitchFamily="34" charset="0"/>
              <a:buChar char="•"/>
            </a:pPr>
            <a:r>
              <a:rPr lang="zh-CN" altLang="en-US" sz="3200" dirty="0">
                <a:latin typeface="黑体" panose="02010609060101010101" pitchFamily="49" charset="-122"/>
                <a:ea typeface="黑体" panose="02010609060101010101" pitchFamily="49" charset="-122"/>
              </a:rPr>
              <a:t>太宏观或范围太小</a:t>
            </a:r>
            <a:endParaRPr lang="zh-CN" altLang="en-US" sz="3200" dirty="0">
              <a:latin typeface="黑体" panose="02010609060101010101" pitchFamily="49" charset="-122"/>
              <a:ea typeface="黑体" panose="02010609060101010101" pitchFamily="49" charset="-122"/>
            </a:endParaRPr>
          </a:p>
        </p:txBody>
      </p:sp>
      <p:sp>
        <p:nvSpPr>
          <p:cNvPr id="6" name="文本框 5"/>
          <p:cNvSpPr txBox="1"/>
          <p:nvPr/>
        </p:nvSpPr>
        <p:spPr>
          <a:xfrm>
            <a:off x="1946787" y="4660490"/>
            <a:ext cx="2287806" cy="584775"/>
          </a:xfrm>
          <a:prstGeom prst="rect">
            <a:avLst/>
          </a:prstGeom>
          <a:noFill/>
        </p:spPr>
        <p:txBody>
          <a:bodyPr wrap="none" rtlCol="0">
            <a:spAutoFit/>
          </a:bodyPr>
          <a:lstStyle/>
          <a:p>
            <a:pPr marL="457200" indent="-457200">
              <a:buFont typeface="Arial" panose="020B0604020202020204" pitchFamily="34" charset="0"/>
              <a:buChar char="•"/>
            </a:pPr>
            <a:r>
              <a:rPr lang="zh-CN" altLang="en-US" sz="3200" dirty="0">
                <a:latin typeface="黑体" panose="02010609060101010101" pitchFamily="49" charset="-122"/>
                <a:ea typeface="黑体" panose="02010609060101010101" pitchFamily="49" charset="-122"/>
              </a:rPr>
              <a:t>表述模糊</a:t>
            </a:r>
            <a:endParaRPr lang="zh-CN" altLang="en-US" sz="32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6" name="内容占位符 13"/>
          <p:cNvSpPr txBox="1"/>
          <p:nvPr/>
        </p:nvSpPr>
        <p:spPr>
          <a:xfrm>
            <a:off x="1104900" y="1563329"/>
            <a:ext cx="2375719" cy="550606"/>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lnSpc>
                <a:spcPct val="100000"/>
              </a:lnSpc>
              <a:buFont typeface="Wingdings" panose="05000000000000000000" pitchFamily="2" charset="2"/>
              <a:buNone/>
            </a:pPr>
            <a:r>
              <a:rPr lang="zh-CN" altLang="en-US" sz="3200" dirty="0"/>
              <a:t>二</a:t>
            </a:r>
            <a:r>
              <a:rPr lang="en-US" altLang="zh-CN" sz="3200" dirty="0"/>
              <a:t>.</a:t>
            </a:r>
            <a:r>
              <a:rPr lang="zh-CN" altLang="en-US" sz="3200" dirty="0"/>
              <a:t>解析标准</a:t>
            </a:r>
            <a:endParaRPr lang="en-US" sz="3200" dirty="0"/>
          </a:p>
        </p:txBody>
      </p:sp>
      <p:sp>
        <p:nvSpPr>
          <p:cNvPr id="7" name="文本框 6"/>
          <p:cNvSpPr txBox="1"/>
          <p:nvPr/>
        </p:nvSpPr>
        <p:spPr>
          <a:xfrm>
            <a:off x="3745880" y="1367596"/>
            <a:ext cx="4698722" cy="1077218"/>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解析内容标准</a:t>
            </a:r>
            <a:endParaRPr lang="en-US" altLang="zh-CN" sz="3200" dirty="0">
              <a:latin typeface="黑体" panose="02010609060101010101" pitchFamily="49" charset="-122"/>
              <a:ea typeface="黑体" panose="02010609060101010101" pitchFamily="49" charset="-122"/>
            </a:endParaRPr>
          </a:p>
          <a:p>
            <a:r>
              <a:rPr lang="zh-CN" altLang="en-US" sz="3200" dirty="0">
                <a:solidFill>
                  <a:srgbClr val="FF0000"/>
                </a:solidFill>
                <a:latin typeface="黑体" panose="02010609060101010101" pitchFamily="49" charset="-122"/>
                <a:ea typeface="黑体" panose="02010609060101010101" pitchFamily="49" charset="-122"/>
              </a:rPr>
              <a:t>明确大概念和核心任务</a:t>
            </a:r>
            <a:r>
              <a:rPr lang="zh-CN" altLang="en-US"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
        <p:nvSpPr>
          <p:cNvPr id="5" name="文本框 4"/>
          <p:cNvSpPr txBox="1"/>
          <p:nvPr/>
        </p:nvSpPr>
        <p:spPr>
          <a:xfrm>
            <a:off x="1104900" y="2717626"/>
            <a:ext cx="9879628"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zh-CN" altLang="en-US" sz="2800" b="1" dirty="0">
                <a:latin typeface="黑体" panose="02010609060101010101" pitchFamily="49" charset="-122"/>
                <a:ea typeface="黑体" panose="02010609060101010101" pitchFamily="49" charset="-122"/>
              </a:rPr>
              <a:t>方法：</a:t>
            </a:r>
            <a:r>
              <a:rPr lang="zh-CN" altLang="en-US" sz="2800" dirty="0">
                <a:latin typeface="黑体" panose="02010609060101010101" pitchFamily="49" charset="-122"/>
                <a:ea typeface="黑体" panose="02010609060101010101" pitchFamily="49" charset="-122"/>
              </a:rPr>
              <a:t>查看内容标准中反复出现的关键名词、形容词和动词。</a:t>
            </a:r>
            <a:endParaRPr lang="en-US" altLang="zh-CN" sz="2800" dirty="0">
              <a:latin typeface="黑体" panose="02010609060101010101" pitchFamily="49" charset="-122"/>
              <a:ea typeface="黑体" panose="02010609060101010101" pitchFamily="49" charset="-122"/>
            </a:endParaRPr>
          </a:p>
        </p:txBody>
      </p:sp>
      <p:sp>
        <p:nvSpPr>
          <p:cNvPr id="8" name="矩形 7"/>
          <p:cNvSpPr/>
          <p:nvPr/>
        </p:nvSpPr>
        <p:spPr>
          <a:xfrm>
            <a:off x="426472" y="3661941"/>
            <a:ext cx="11618043" cy="1930337"/>
          </a:xfrm>
          <a:prstGeom prst="rect">
            <a:avLst/>
          </a:prstGeom>
        </p:spPr>
        <p:txBody>
          <a:bodyPr wrap="square">
            <a:spAutoFit/>
          </a:bodyPr>
          <a:lstStyle/>
          <a:p>
            <a:pPr>
              <a:lnSpc>
                <a:spcPct val="150000"/>
              </a:lnSpc>
            </a:pPr>
            <a:r>
              <a:rPr lang="zh-CN" altLang="en-US" sz="2800" b="1" dirty="0">
                <a:latin typeface="黑体" panose="02010609060101010101" pitchFamily="49" charset="-122"/>
                <a:ea typeface="黑体" panose="02010609060101010101" pitchFamily="49" charset="-122"/>
              </a:rPr>
              <a:t>优点：</a:t>
            </a:r>
            <a:r>
              <a:rPr lang="en-US" altLang="zh-CN" sz="2800" b="1" dirty="0">
                <a:latin typeface="黑体" panose="02010609060101010101" pitchFamily="49" charset="-122"/>
                <a:ea typeface="黑体" panose="02010609060101010101" pitchFamily="49" charset="-122"/>
              </a:rPr>
              <a:t>P69</a:t>
            </a:r>
            <a:endParaRPr lang="en-US" altLang="zh-CN" sz="2800" b="1" dirty="0">
              <a:latin typeface="黑体" panose="02010609060101010101" pitchFamily="49" charset="-122"/>
              <a:ea typeface="黑体" panose="02010609060101010101" pitchFamily="49" charset="-122"/>
            </a:endParaRPr>
          </a:p>
          <a:p>
            <a:pPr>
              <a:lnSpc>
                <a:spcPct val="150000"/>
              </a:lnSpc>
            </a:pP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实用。聚焦概念框架（大概念和核心任务）</a:t>
            </a:r>
            <a:r>
              <a:rPr lang="zh-CN" altLang="en-US" sz="2800" dirty="0">
                <a:latin typeface="黑体" panose="02010609060101010101" pitchFamily="49" charset="-122"/>
                <a:ea typeface="黑体" panose="02010609060101010101" pitchFamily="49" charset="-122"/>
                <a:cs typeface="Calibri" panose="020F0502020204030204" pitchFamily="34" charset="0"/>
              </a:rPr>
              <a:t>→</a:t>
            </a:r>
            <a:r>
              <a:rPr lang="zh-CN" altLang="en-US" sz="2800" dirty="0">
                <a:latin typeface="黑体" panose="02010609060101010101" pitchFamily="49" charset="-122"/>
                <a:ea typeface="黑体" panose="02010609060101010101" pitchFamily="49" charset="-122"/>
              </a:rPr>
              <a:t>掌控更大容量的教学内容。</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将信息组成概念框架，更有利于迁移。</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5" name="内容占位符 13"/>
          <p:cNvSpPr txBox="1"/>
          <p:nvPr/>
        </p:nvSpPr>
        <p:spPr>
          <a:xfrm>
            <a:off x="1104900" y="1460609"/>
            <a:ext cx="6554429" cy="584774"/>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lnSpc>
                <a:spcPct val="100000"/>
              </a:lnSpc>
              <a:spcBef>
                <a:spcPts val="600"/>
              </a:spcBef>
              <a:buFont typeface="Wingdings" panose="05000000000000000000" pitchFamily="2" charset="2"/>
              <a:buNone/>
            </a:pPr>
            <a:r>
              <a:rPr lang="zh-CN" altLang="en-US" sz="3200" dirty="0"/>
              <a:t>三</a:t>
            </a:r>
            <a:r>
              <a:rPr lang="en-US" altLang="zh-CN" sz="3200" dirty="0"/>
              <a:t>.</a:t>
            </a:r>
            <a:r>
              <a:rPr lang="zh-CN" altLang="en-US" sz="3200" dirty="0"/>
              <a:t>什么是真正的大概念和核心任务</a:t>
            </a:r>
            <a:endParaRPr lang="en-US" sz="3200" dirty="0"/>
          </a:p>
        </p:txBody>
      </p:sp>
      <p:sp>
        <p:nvSpPr>
          <p:cNvPr id="7" name="文本框 6"/>
          <p:cNvSpPr txBox="1"/>
          <p:nvPr/>
        </p:nvSpPr>
        <p:spPr>
          <a:xfrm>
            <a:off x="1009967" y="2167914"/>
            <a:ext cx="9388435" cy="954107"/>
          </a:xfrm>
          <a:prstGeom prst="rect">
            <a:avLst/>
          </a:prstGeom>
          <a:noFill/>
        </p:spPr>
        <p:txBody>
          <a:bodyPr wrap="square" rtlCol="0">
            <a:spAutoFit/>
          </a:bodyPr>
          <a:lstStyle/>
          <a:p>
            <a:r>
              <a:rPr lang="en-US" altLang="zh-CN" sz="2800" dirty="0">
                <a:latin typeface="黑体" panose="02010609060101010101" pitchFamily="49" charset="-122"/>
                <a:ea typeface="黑体" panose="02010609060101010101" pitchFamily="49" charset="-122"/>
              </a:rPr>
              <a:t>P73 </a:t>
            </a:r>
            <a:r>
              <a:rPr lang="zh-CN" altLang="en-US" sz="2800" dirty="0">
                <a:latin typeface="黑体" panose="02010609060101010101" pitchFamily="49" charset="-122"/>
                <a:ea typeface="黑体" panose="02010609060101010101" pitchFamily="49" charset="-122"/>
              </a:rPr>
              <a:t>大概念（温和威金斯）：</a:t>
            </a:r>
            <a:endParaRPr lang="en-US" altLang="zh-CN"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大概念能够强有力地解释现象，提供了对科学的综合考察。</a:t>
            </a:r>
            <a:endParaRPr lang="en-US" altLang="zh-CN" sz="2800" dirty="0">
              <a:latin typeface="黑体" panose="02010609060101010101" pitchFamily="49" charset="-122"/>
              <a:ea typeface="黑体" panose="02010609060101010101" pitchFamily="49" charset="-122"/>
            </a:endParaRPr>
          </a:p>
        </p:txBody>
      </p:sp>
      <p:sp>
        <p:nvSpPr>
          <p:cNvPr id="9" name="文本框 8"/>
          <p:cNvSpPr txBox="1"/>
          <p:nvPr/>
        </p:nvSpPr>
        <p:spPr>
          <a:xfrm>
            <a:off x="1009967" y="3301128"/>
            <a:ext cx="3416320"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zh-CN" altLang="en-US" sz="2800" dirty="0">
                <a:latin typeface="黑体" panose="02010609060101010101" pitchFamily="49" charset="-122"/>
                <a:ea typeface="黑体" panose="02010609060101010101" pitchFamily="49" charset="-122"/>
              </a:rPr>
              <a:t>大概念的核心价值：</a:t>
            </a:r>
            <a:endParaRPr lang="en-US" altLang="zh-CN" sz="2800" dirty="0">
              <a:latin typeface="黑体" panose="02010609060101010101" pitchFamily="49" charset="-122"/>
              <a:ea typeface="黑体" panose="02010609060101010101" pitchFamily="49" charset="-122"/>
            </a:endParaRPr>
          </a:p>
        </p:txBody>
      </p:sp>
      <p:sp>
        <p:nvSpPr>
          <p:cNvPr id="11" name="矩形 10"/>
          <p:cNvSpPr/>
          <p:nvPr/>
        </p:nvSpPr>
        <p:spPr>
          <a:xfrm>
            <a:off x="936297" y="4003455"/>
            <a:ext cx="10783754" cy="2554545"/>
          </a:xfrm>
          <a:prstGeom prst="rect">
            <a:avLst/>
          </a:prstGeom>
        </p:spPr>
        <p:txBody>
          <a:bodyPr wrap="square">
            <a:spAutoFit/>
          </a:bodyPr>
          <a:lstStyle/>
          <a:p>
            <a:pPr marL="457200" indent="-457200">
              <a:spcBef>
                <a:spcPts val="800"/>
              </a:spcBef>
              <a:buFont typeface="+mj-lt"/>
              <a:buAutoNum type="arabicPeriod"/>
            </a:pPr>
            <a:r>
              <a:rPr lang="zh-CN" altLang="en-US" sz="2800" dirty="0"/>
              <a:t>大概念是</a:t>
            </a:r>
            <a:r>
              <a:rPr lang="zh-CN" altLang="en-US" sz="2800" u="sng" dirty="0"/>
              <a:t>学科的“核心”</a:t>
            </a:r>
            <a:r>
              <a:rPr lang="zh-CN" altLang="en-US" sz="2800" dirty="0"/>
              <a:t>。</a:t>
            </a:r>
            <a:endParaRPr lang="en-US" altLang="zh-CN" sz="2800" dirty="0"/>
          </a:p>
          <a:p>
            <a:pPr marL="457200" indent="-457200">
              <a:spcBef>
                <a:spcPts val="800"/>
              </a:spcBef>
              <a:buFont typeface="+mj-lt"/>
              <a:buAutoNum type="arabicPeriod"/>
            </a:pPr>
            <a:r>
              <a:rPr lang="zh-CN" altLang="en-US" sz="2800" dirty="0"/>
              <a:t>在研究领域中，大概念既是各种条理清晰的关系的</a:t>
            </a:r>
            <a:r>
              <a:rPr lang="zh-CN" altLang="en-US" sz="2800" u="sng" dirty="0"/>
              <a:t>核心</a:t>
            </a:r>
            <a:r>
              <a:rPr lang="zh-CN" altLang="en-US" sz="2800" dirty="0"/>
              <a:t>，又是使事实更容易理解和有用的一个</a:t>
            </a:r>
            <a:r>
              <a:rPr lang="zh-CN" altLang="en-US" sz="2800" u="sng" dirty="0"/>
              <a:t>概念锚点</a:t>
            </a:r>
            <a:r>
              <a:rPr lang="zh-CN" altLang="en-US" sz="2800" dirty="0"/>
              <a:t>。</a:t>
            </a:r>
            <a:endParaRPr lang="en-US" altLang="zh-CN" sz="2800" dirty="0"/>
          </a:p>
          <a:p>
            <a:pPr marL="457200" indent="-457200">
              <a:spcBef>
                <a:spcPts val="800"/>
              </a:spcBef>
              <a:buFont typeface="+mj-lt"/>
              <a:buAutoNum type="arabicPeriod"/>
            </a:pPr>
            <a:r>
              <a:rPr lang="zh-CN" altLang="en-US" sz="2800" dirty="0"/>
              <a:t>大概念在相应领域中</a:t>
            </a:r>
            <a:r>
              <a:rPr lang="zh-CN" altLang="en-US" sz="2800" u="sng" dirty="0"/>
              <a:t>引发新的知识</a:t>
            </a:r>
            <a:r>
              <a:rPr lang="zh-CN" altLang="en-US" sz="2800" dirty="0"/>
              <a:t>，同时</a:t>
            </a:r>
            <a:r>
              <a:rPr lang="zh-CN" altLang="en-US" sz="2800" u="sng" dirty="0"/>
              <a:t>有助于</a:t>
            </a:r>
            <a:r>
              <a:rPr lang="zh-CN" altLang="en-US" sz="2800" dirty="0"/>
              <a:t>初学者的</a:t>
            </a:r>
            <a:r>
              <a:rPr lang="zh-CN" altLang="en-US" sz="2800" u="sng" dirty="0"/>
              <a:t>学习</a:t>
            </a:r>
            <a:r>
              <a:rPr lang="zh-CN" altLang="en-US" sz="2800" dirty="0"/>
              <a:t>。</a:t>
            </a:r>
            <a:endParaRPr lang="en-US" altLang="zh-CN" sz="2800" dirty="0"/>
          </a:p>
          <a:p>
            <a:pPr marL="457200" indent="-457200">
              <a:spcBef>
                <a:spcPts val="800"/>
              </a:spcBef>
              <a:buFont typeface="+mj-lt"/>
              <a:buAutoNum type="arabicPeriod"/>
            </a:pPr>
            <a:r>
              <a:rPr lang="zh-CN" altLang="en-US" sz="2800" dirty="0"/>
              <a:t>大概念可以被</a:t>
            </a:r>
            <a:r>
              <a:rPr lang="zh-CN" altLang="en-US" sz="2800" u="sng" dirty="0"/>
              <a:t>迁移</a:t>
            </a:r>
            <a:r>
              <a:rPr lang="zh-CN" altLang="en-US" sz="2800" dirty="0"/>
              <a:t>到其他可能存在类似问题的领域中。</a:t>
            </a:r>
            <a:endParaRPr lang="zh-CN" altLang="en-US" sz="2800" dirty="0"/>
          </a:p>
        </p:txBody>
      </p:sp>
      <p:sp>
        <p:nvSpPr>
          <p:cNvPr id="14" name="矩形 13"/>
          <p:cNvSpPr/>
          <p:nvPr/>
        </p:nvSpPr>
        <p:spPr>
          <a:xfrm>
            <a:off x="8037582" y="1396832"/>
            <a:ext cx="4006934" cy="923330"/>
          </a:xfrm>
          <a:prstGeom prst="rect">
            <a:avLst/>
          </a:prstGeom>
        </p:spPr>
        <p:txBody>
          <a:bodyPr wrap="square">
            <a:spAutoFit/>
          </a:bodyPr>
          <a:lstStyle/>
          <a:p>
            <a:r>
              <a:rPr lang="zh-CN" altLang="en-US" dirty="0">
                <a:latin typeface="FZLTZHK--GBK1-0"/>
              </a:rPr>
              <a:t>科学大概念是有组织、有结构的科学</a:t>
            </a:r>
            <a:endParaRPr lang="zh-CN" altLang="en-US" dirty="0">
              <a:latin typeface="FZLTZHK--GBK1-0"/>
            </a:endParaRPr>
          </a:p>
          <a:p>
            <a:r>
              <a:rPr lang="zh-CN" altLang="en-US" dirty="0">
                <a:latin typeface="FZLTZHK--GBK1-0"/>
              </a:rPr>
              <a:t>知识和模型。</a:t>
            </a:r>
            <a:r>
              <a:rPr lang="zh-CN" altLang="en-US" dirty="0"/>
              <a:t>它们能够解释较</a:t>
            </a:r>
            <a:endParaRPr lang="zh-CN" altLang="en-US" dirty="0"/>
          </a:p>
          <a:p>
            <a:r>
              <a:rPr lang="zh-CN" altLang="en-US" dirty="0"/>
              <a:t>大范围内的一系列相关现象</a:t>
            </a:r>
            <a:r>
              <a:rPr lang="en-US" altLang="zh-CN" dirty="0"/>
              <a:t>---</a:t>
            </a:r>
            <a:r>
              <a:rPr lang="zh-CN" altLang="en-US" dirty="0"/>
              <a:t>韦 钰</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4" name="内容占位符 13"/>
          <p:cNvSpPr>
            <a:spLocks noGrp="1"/>
          </p:cNvSpPr>
          <p:nvPr>
            <p:ph idx="1"/>
          </p:nvPr>
        </p:nvSpPr>
        <p:spPr>
          <a:xfrm>
            <a:off x="1104900" y="1415772"/>
            <a:ext cx="4548648" cy="533401"/>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buNone/>
            </a:pPr>
            <a:r>
              <a:rPr lang="zh-CN" altLang="en-US" sz="3000" dirty="0"/>
              <a:t>大概念有用的操作定义：</a:t>
            </a:r>
            <a:endParaRPr lang="en-US" sz="30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962679" y="2191783"/>
            <a:ext cx="3238387" cy="523220"/>
          </a:xfrm>
          <a:prstGeom prst="rect">
            <a:avLst/>
          </a:prstGeom>
          <a:noFill/>
        </p:spPr>
        <p:txBody>
          <a:bodyPr wrap="none" rtlCol="0">
            <a:spAutoFit/>
          </a:bodyPr>
          <a:lstStyle/>
          <a:p>
            <a:r>
              <a:rPr lang="zh-CN" altLang="en-US" sz="2800" dirty="0">
                <a:latin typeface="华文楷体" panose="02010600040101010101" pitchFamily="2" charset="-122"/>
                <a:ea typeface="华文楷体" panose="02010600040101010101" pitchFamily="2" charset="-122"/>
              </a:rPr>
              <a:t>（林恩</a:t>
            </a:r>
            <a:r>
              <a:rPr lang="en-US"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埃里克森）</a:t>
            </a:r>
            <a:endParaRPr lang="zh-CN" altLang="en-US" sz="2800" dirty="0">
              <a:latin typeface="华文楷体" panose="02010600040101010101" pitchFamily="2" charset="-122"/>
              <a:ea typeface="华文楷体" panose="02010600040101010101" pitchFamily="2" charset="-122"/>
            </a:endParaRPr>
          </a:p>
        </p:txBody>
      </p:sp>
      <p:sp>
        <p:nvSpPr>
          <p:cNvPr id="3" name="文本框 2"/>
          <p:cNvSpPr txBox="1"/>
          <p:nvPr/>
        </p:nvSpPr>
        <p:spPr>
          <a:xfrm>
            <a:off x="760772" y="2600113"/>
            <a:ext cx="4548648" cy="389170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广泛的、抽象的。</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用一个或两个词汇来表征</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在应用中通用。</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永恒的</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从古至今</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可以用 有着共同属性的不同例子来呈现。</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p:nvPr/>
        </p:nvSpPr>
        <p:spPr>
          <a:xfrm>
            <a:off x="6918020" y="1848816"/>
            <a:ext cx="2698175"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更普遍的说法：</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p:nvPr/>
        </p:nvSpPr>
        <p:spPr>
          <a:xfrm>
            <a:off x="6807489" y="2627848"/>
            <a:ext cx="3704860" cy="3245376"/>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zh-CN" altLang="en-US" sz="2800" dirty="0"/>
              <a:t>可聚焦的概念。</a:t>
            </a:r>
            <a:endParaRPr lang="en-US" altLang="zh-CN" sz="2800" dirty="0"/>
          </a:p>
          <a:p>
            <a:pPr marL="285750" indent="-285750">
              <a:lnSpc>
                <a:spcPct val="150000"/>
              </a:lnSpc>
              <a:buFont typeface="Wingdings" panose="05000000000000000000" pitchFamily="2" charset="2"/>
              <a:buChar char="Ø"/>
            </a:pPr>
            <a:r>
              <a:rPr lang="zh-CN" altLang="en-US" sz="2800" dirty="0"/>
              <a:t>作为理解的关键</a:t>
            </a:r>
            <a:endParaRPr lang="en-US" altLang="zh-CN" sz="2800" dirty="0"/>
          </a:p>
          <a:p>
            <a:pPr marL="285750" indent="-285750">
              <a:lnSpc>
                <a:spcPct val="150000"/>
              </a:lnSpc>
              <a:buFont typeface="Wingdings" panose="05000000000000000000" pitchFamily="2" charset="2"/>
              <a:buChar char="Ø"/>
            </a:pPr>
            <a:r>
              <a:rPr lang="zh-CN" altLang="en-US" sz="2800" dirty="0"/>
              <a:t>指向学科核心概念</a:t>
            </a:r>
            <a:endParaRPr lang="en-US" altLang="zh-CN" sz="2800" dirty="0"/>
          </a:p>
          <a:p>
            <a:pPr marL="285750" indent="-285750">
              <a:lnSpc>
                <a:spcPct val="150000"/>
              </a:lnSpc>
              <a:buFont typeface="Wingdings" panose="05000000000000000000" pitchFamily="2" charset="2"/>
              <a:buChar char="Ø"/>
            </a:pPr>
            <a:r>
              <a:rPr lang="zh-CN" altLang="en-US" sz="2800" dirty="0"/>
              <a:t>需要揭示</a:t>
            </a:r>
            <a:endParaRPr lang="en-US" altLang="zh-CN" sz="2800" dirty="0"/>
          </a:p>
          <a:p>
            <a:pPr marL="285750" indent="-285750">
              <a:lnSpc>
                <a:spcPct val="150000"/>
              </a:lnSpc>
              <a:buFont typeface="Wingdings" panose="05000000000000000000" pitchFamily="2" charset="2"/>
              <a:buChar char="Ø"/>
            </a:pPr>
            <a:r>
              <a:rPr lang="zh-CN" altLang="en-US" sz="2800" dirty="0"/>
              <a:t>有极大的迁移价值。</a:t>
            </a:r>
            <a:endParaRPr lang="en-US" altLang="zh-CN" sz="2800" dirty="0"/>
          </a:p>
        </p:txBody>
      </p:sp>
      <p:sp>
        <p:nvSpPr>
          <p:cNvPr id="7" name="矩形 6"/>
          <p:cNvSpPr/>
          <p:nvPr/>
        </p:nvSpPr>
        <p:spPr>
          <a:xfrm>
            <a:off x="6154126" y="6129036"/>
            <a:ext cx="6186309" cy="457305"/>
          </a:xfrm>
          <a:prstGeom prst="rect">
            <a:avLst/>
          </a:prstGeom>
        </p:spPr>
        <p:txBody>
          <a:bodyPr wrap="none">
            <a:spAutoFit/>
          </a:bodyPr>
          <a:lstStyle/>
          <a:p>
            <a:pPr>
              <a:lnSpc>
                <a:spcPct val="150000"/>
              </a:lnSpc>
            </a:pPr>
            <a:r>
              <a:rPr lang="zh-CN" altLang="en-US" dirty="0"/>
              <a:t>（布鲁姆和他的同事们：迁移是大概念的本质和价值所在）</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6" name="内容占位符 13"/>
          <p:cNvSpPr>
            <a:spLocks noGrp="1"/>
          </p:cNvSpPr>
          <p:nvPr>
            <p:ph idx="1"/>
          </p:nvPr>
        </p:nvSpPr>
        <p:spPr>
          <a:xfrm>
            <a:off x="1104899" y="1415773"/>
            <a:ext cx="8550378" cy="472022"/>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buNone/>
            </a:pPr>
            <a:r>
              <a:rPr lang="zh-CN" altLang="en-US" sz="3000" dirty="0"/>
              <a:t>在教学实践中，大概念通常表现为一个有用的：</a:t>
            </a:r>
            <a:endParaRPr lang="en-US" sz="30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498191" y="2130406"/>
            <a:ext cx="3704860" cy="3539430"/>
          </a:xfrm>
          <a:prstGeom prst="rect">
            <a:avLst/>
          </a:prstGeom>
          <a:noFill/>
        </p:spPr>
        <p:txBody>
          <a:bodyPr wrap="none" rtlCol="0">
            <a:spAutoFit/>
          </a:bodyPr>
          <a:lstStyle/>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概念</a:t>
            </a:r>
            <a:endParaRPr lang="en-US" altLang="zh-CN" sz="2800" dirty="0">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主题</a:t>
            </a:r>
            <a:endParaRPr lang="en-US" altLang="zh-CN" sz="2800" dirty="0">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有争议的结论和观点</a:t>
            </a:r>
            <a:endParaRPr lang="en-US" altLang="zh-CN" sz="2800" dirty="0">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反论</a:t>
            </a:r>
            <a:endParaRPr lang="en-US" altLang="zh-CN" sz="2800" dirty="0">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理论</a:t>
            </a:r>
            <a:endParaRPr lang="en-US" altLang="zh-CN" sz="2800" dirty="0">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基本假设</a:t>
            </a:r>
            <a:endParaRPr lang="en-US" altLang="zh-CN" sz="2800" dirty="0">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反复出现的问题</a:t>
            </a:r>
            <a:endParaRPr lang="en-US" altLang="zh-CN" sz="2800" dirty="0">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理解或原则。</a:t>
            </a:r>
            <a:endParaRPr lang="zh-CN" altLang="en-US" sz="2800" dirty="0">
              <a:latin typeface="黑体" panose="02010609060101010101" pitchFamily="49" charset="-122"/>
              <a:ea typeface="黑体" panose="02010609060101010101" pitchFamily="49" charset="-122"/>
            </a:endParaRPr>
          </a:p>
        </p:txBody>
      </p:sp>
      <p:sp>
        <p:nvSpPr>
          <p:cNvPr id="5" name="文本框 4"/>
          <p:cNvSpPr txBox="1"/>
          <p:nvPr/>
        </p:nvSpPr>
        <p:spPr>
          <a:xfrm>
            <a:off x="9999407" y="1518463"/>
            <a:ext cx="583814" cy="369332"/>
          </a:xfrm>
          <a:prstGeom prst="rect">
            <a:avLst/>
          </a:prstGeom>
          <a:noFill/>
        </p:spPr>
        <p:txBody>
          <a:bodyPr wrap="none" rtlCol="0">
            <a:spAutoFit/>
          </a:bodyPr>
          <a:lstStyle/>
          <a:p>
            <a:r>
              <a:rPr lang="en-US" altLang="zh-CN" dirty="0"/>
              <a:t>P77</a:t>
            </a:r>
            <a:endParaRPr lang="zh-CN" altLang="en-US" dirty="0"/>
          </a:p>
        </p:txBody>
      </p:sp>
      <p:sp>
        <p:nvSpPr>
          <p:cNvPr id="8" name="文本框 7"/>
          <p:cNvSpPr txBox="1"/>
          <p:nvPr/>
        </p:nvSpPr>
        <p:spPr>
          <a:xfrm>
            <a:off x="1307691" y="6076335"/>
            <a:ext cx="5724644" cy="369332"/>
          </a:xfrm>
          <a:prstGeom prst="rect">
            <a:avLst/>
          </a:prstGeom>
          <a:noFill/>
        </p:spPr>
        <p:txBody>
          <a:bodyPr wrap="none" rtlCol="0">
            <a:spAutoFit/>
          </a:bodyPr>
          <a:lstStyle/>
          <a:p>
            <a:r>
              <a:rPr lang="zh-CN" altLang="en-US" dirty="0"/>
              <a:t>形式体现：一个词，一个短语，一个句子或一个问题。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4" name="内容占位符 13"/>
          <p:cNvSpPr>
            <a:spLocks noGrp="1"/>
          </p:cNvSpPr>
          <p:nvPr>
            <p:ph idx="1"/>
          </p:nvPr>
        </p:nvSpPr>
        <p:spPr>
          <a:xfrm>
            <a:off x="1048299" y="1383193"/>
            <a:ext cx="5293507" cy="592351"/>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lnSpc>
                <a:spcPct val="100000"/>
              </a:lnSpc>
              <a:spcBef>
                <a:spcPts val="2800"/>
              </a:spcBef>
              <a:buNone/>
            </a:pPr>
            <a:r>
              <a:rPr lang="zh-CN" altLang="en-US" sz="3000" dirty="0">
                <a:latin typeface="微软雅黑" panose="020B0503020204020204" pitchFamily="34" charset="-122"/>
                <a:ea typeface="微软雅黑" panose="020B0503020204020204" pitchFamily="34" charset="-122"/>
              </a:rPr>
              <a:t>四</a:t>
            </a:r>
            <a:r>
              <a:rPr lang="en-US" altLang="zh-CN" sz="3000" dirty="0">
                <a:latin typeface="微软雅黑" panose="020B0503020204020204" pitchFamily="34" charset="-122"/>
                <a:ea typeface="微软雅黑" panose="020B0503020204020204" pitchFamily="34" charset="-122"/>
              </a:rPr>
              <a:t>.</a:t>
            </a:r>
            <a:r>
              <a:rPr lang="zh-CN" altLang="en-US" sz="3000" dirty="0">
                <a:latin typeface="微软雅黑" panose="020B0503020204020204" pitchFamily="34" charset="-122"/>
                <a:ea typeface="微软雅黑" panose="020B0503020204020204" pitchFamily="34" charset="-122"/>
              </a:rPr>
              <a:t>一个确定了优先次序的框架</a:t>
            </a:r>
            <a:endParaRPr lang="en-US" sz="3000"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98090" y="2153264"/>
            <a:ext cx="4640826" cy="4628535"/>
            <a:chOff x="6420464" y="2202425"/>
            <a:chExt cx="4630994" cy="4630994"/>
          </a:xfrm>
        </p:grpSpPr>
        <p:sp>
          <p:nvSpPr>
            <p:cNvPr id="14" name="椭圆 13"/>
            <p:cNvSpPr/>
            <p:nvPr/>
          </p:nvSpPr>
          <p:spPr>
            <a:xfrm>
              <a:off x="6420464" y="2202425"/>
              <a:ext cx="4630994" cy="4630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525999" y="2597319"/>
              <a:ext cx="2339102" cy="461665"/>
            </a:xfrm>
            <a:prstGeom prst="rect">
              <a:avLst/>
            </a:prstGeom>
            <a:noFill/>
          </p:spPr>
          <p:txBody>
            <a:bodyPr wrap="none" rtlCol="0">
              <a:spAutoFit/>
            </a:bodyPr>
            <a:lstStyle/>
            <a:p>
              <a:r>
                <a:rPr lang="zh-CN" altLang="en-US" sz="2400" dirty="0"/>
                <a:t>需要熟悉的知识</a:t>
              </a:r>
              <a:endParaRPr lang="zh-CN" altLang="en-US" sz="2400" dirty="0"/>
            </a:p>
          </p:txBody>
        </p:sp>
        <p:sp>
          <p:nvSpPr>
            <p:cNvPr id="17" name="椭圆 16"/>
            <p:cNvSpPr/>
            <p:nvPr/>
          </p:nvSpPr>
          <p:spPr>
            <a:xfrm>
              <a:off x="6853084" y="3372016"/>
              <a:ext cx="3883742" cy="3220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525999" y="3769339"/>
              <a:ext cx="2646878" cy="830997"/>
            </a:xfrm>
            <a:prstGeom prst="rect">
              <a:avLst/>
            </a:prstGeom>
            <a:noFill/>
          </p:spPr>
          <p:txBody>
            <a:bodyPr wrap="none" rtlCol="0">
              <a:spAutoFit/>
            </a:bodyPr>
            <a:lstStyle/>
            <a:p>
              <a:pPr algn="ctr"/>
              <a:r>
                <a:rPr lang="zh-CN" altLang="en-US" sz="2400" dirty="0"/>
                <a:t>需要掌握和完成的</a:t>
              </a:r>
              <a:endParaRPr lang="en-US" altLang="zh-CN" sz="2400" dirty="0"/>
            </a:p>
            <a:p>
              <a:pPr algn="ctr"/>
              <a:r>
                <a:rPr lang="zh-CN" altLang="en-US" sz="2400" dirty="0"/>
                <a:t>重要内容</a:t>
              </a:r>
              <a:endParaRPr lang="zh-CN" altLang="en-US" sz="2400" dirty="0"/>
            </a:p>
          </p:txBody>
        </p:sp>
        <p:sp>
          <p:nvSpPr>
            <p:cNvPr id="21" name="椭圆 20"/>
            <p:cNvSpPr/>
            <p:nvPr/>
          </p:nvSpPr>
          <p:spPr>
            <a:xfrm>
              <a:off x="7614082" y="4601497"/>
              <a:ext cx="2285999" cy="1857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049195" y="5114968"/>
              <a:ext cx="1415772" cy="830997"/>
            </a:xfrm>
            <a:prstGeom prst="rect">
              <a:avLst/>
            </a:prstGeom>
            <a:noFill/>
          </p:spPr>
          <p:txBody>
            <a:bodyPr wrap="none" rtlCol="0">
              <a:spAutoFit/>
            </a:bodyPr>
            <a:lstStyle/>
            <a:p>
              <a:pPr algn="ctr"/>
              <a:r>
                <a:rPr lang="zh-CN" altLang="en-US" sz="2400" dirty="0"/>
                <a:t>大概念</a:t>
              </a:r>
              <a:endParaRPr lang="en-US" altLang="zh-CN" sz="2400" dirty="0"/>
            </a:p>
            <a:p>
              <a:pPr algn="ctr"/>
              <a:r>
                <a:rPr lang="zh-CN" altLang="en-US" sz="2400" dirty="0"/>
                <a:t>核心任务</a:t>
              </a:r>
              <a:endParaRPr lang="zh-CN" altLang="en-US" sz="2400" dirty="0"/>
            </a:p>
          </p:txBody>
        </p:sp>
      </p:grpSp>
      <p:cxnSp>
        <p:nvCxnSpPr>
          <p:cNvPr id="26" name="直接连接符 25"/>
          <p:cNvCxnSpPr>
            <a:stCxn id="15" idx="3"/>
          </p:cNvCxnSpPr>
          <p:nvPr/>
        </p:nvCxnSpPr>
        <p:spPr>
          <a:xfrm>
            <a:off x="4150040" y="2778658"/>
            <a:ext cx="219176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446798" y="2547948"/>
            <a:ext cx="1415772" cy="461665"/>
          </a:xfrm>
          <a:prstGeom prst="rect">
            <a:avLst/>
          </a:prstGeom>
          <a:noFill/>
        </p:spPr>
        <p:txBody>
          <a:bodyPr wrap="none" rtlCol="0">
            <a:spAutoFit/>
          </a:bodyPr>
          <a:lstStyle/>
          <a:p>
            <a:r>
              <a:rPr lang="zh-CN" altLang="en-US" sz="2400" dirty="0"/>
              <a:t>所有知识</a:t>
            </a:r>
            <a:endParaRPr lang="zh-CN" altLang="en-US" sz="2400" dirty="0"/>
          </a:p>
        </p:txBody>
      </p:sp>
      <p:cxnSp>
        <p:nvCxnSpPr>
          <p:cNvPr id="30" name="直接连接符 29"/>
          <p:cNvCxnSpPr/>
          <p:nvPr/>
        </p:nvCxnSpPr>
        <p:spPr>
          <a:xfrm>
            <a:off x="4185094" y="4268245"/>
            <a:ext cx="219176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446798" y="3852746"/>
            <a:ext cx="5233925" cy="1200329"/>
          </a:xfrm>
          <a:prstGeom prst="rect">
            <a:avLst/>
          </a:prstGeom>
          <a:noFill/>
        </p:spPr>
        <p:txBody>
          <a:bodyPr wrap="square" rtlCol="0">
            <a:spAutoFit/>
          </a:bodyPr>
          <a:lstStyle/>
          <a:p>
            <a:r>
              <a:rPr lang="zh-CN" altLang="en-US" sz="2400" dirty="0"/>
              <a:t>重要的知识、技能和概念</a:t>
            </a:r>
            <a:endParaRPr lang="en-US" altLang="zh-CN" sz="2400" dirty="0"/>
          </a:p>
          <a:p>
            <a:r>
              <a:rPr lang="zh-CN" altLang="en-US" sz="2400" dirty="0"/>
              <a:t>关联和传递效力</a:t>
            </a:r>
            <a:r>
              <a:rPr lang="en-US" altLang="zh-CN" sz="2400" dirty="0"/>
              <a:t>/</a:t>
            </a:r>
            <a:r>
              <a:rPr lang="zh-CN" altLang="en-US" sz="2400" dirty="0"/>
              <a:t>确定学生的前需知识和技能</a:t>
            </a:r>
            <a:endParaRPr lang="zh-CN" altLang="en-US" sz="2400" dirty="0"/>
          </a:p>
        </p:txBody>
      </p:sp>
      <p:cxnSp>
        <p:nvCxnSpPr>
          <p:cNvPr id="32" name="直接连接符 31"/>
          <p:cNvCxnSpPr/>
          <p:nvPr/>
        </p:nvCxnSpPr>
        <p:spPr>
          <a:xfrm>
            <a:off x="3749057" y="5614936"/>
            <a:ext cx="259274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457154" y="5398921"/>
            <a:ext cx="4227871" cy="1200329"/>
          </a:xfrm>
          <a:prstGeom prst="rect">
            <a:avLst/>
          </a:prstGeom>
          <a:noFill/>
        </p:spPr>
        <p:txBody>
          <a:bodyPr wrap="square" rtlCol="0">
            <a:spAutoFit/>
          </a:bodyPr>
          <a:lstStyle/>
          <a:p>
            <a:pPr algn="ctr"/>
            <a:r>
              <a:rPr lang="zh-CN" altLang="en-US" sz="2400" dirty="0"/>
              <a:t>处于学科中心的</a:t>
            </a:r>
            <a:endParaRPr lang="en-US" altLang="zh-CN" sz="2400" dirty="0"/>
          </a:p>
          <a:p>
            <a:pPr algn="ctr"/>
            <a:r>
              <a:rPr lang="zh-CN" altLang="en-US" sz="2400" dirty="0"/>
              <a:t>大概念</a:t>
            </a:r>
            <a:endParaRPr lang="en-US" altLang="zh-CN" sz="2400" dirty="0"/>
          </a:p>
          <a:p>
            <a:pPr algn="ctr"/>
            <a:r>
              <a:rPr lang="zh-CN" altLang="en-US" sz="2400" dirty="0"/>
              <a:t>关键的迁移任务</a:t>
            </a:r>
            <a:endParaRPr lang="zh-CN" altLang="en-US" sz="2400" dirty="0"/>
          </a:p>
        </p:txBody>
      </p:sp>
      <p:sp>
        <p:nvSpPr>
          <p:cNvPr id="35" name="文本框 34"/>
          <p:cNvSpPr txBox="1"/>
          <p:nvPr/>
        </p:nvSpPr>
        <p:spPr>
          <a:xfrm>
            <a:off x="6446798" y="1427816"/>
            <a:ext cx="4493538" cy="461665"/>
          </a:xfrm>
          <a:prstGeom prst="rect">
            <a:avLst/>
          </a:prstGeom>
          <a:noFill/>
        </p:spPr>
        <p:txBody>
          <a:bodyPr wrap="none" rtlCol="0">
            <a:spAutoFit/>
          </a:bodyPr>
          <a:lstStyle/>
          <a:p>
            <a:r>
              <a:rPr lang="zh-CN" altLang="en-US" sz="2400" dirty="0"/>
              <a:t>围绕大概念确定教学优先次序。</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492045"/>
            <a:ext cx="2375719" cy="621890"/>
          </a:xfrm>
        </p:spPr>
        <p:txBody>
          <a:bodyPr rtlCol="0">
            <a:noAutofit/>
          </a:bodyPr>
          <a:lstStyle/>
          <a:p>
            <a:pPr rtl="0"/>
            <a:r>
              <a:rPr lang="zh-CN" altLang="en-US" sz="3200" dirty="0">
                <a:latin typeface="微软雅黑" panose="020B0503020204020204" pitchFamily="34" charset="-122"/>
                <a:ea typeface="微软雅黑" panose="020B0503020204020204" pitchFamily="34" charset="-122"/>
              </a:rPr>
              <a:t>主要内容</a:t>
            </a:r>
            <a:endParaRPr lang="en-US" sz="3200" dirty="0">
              <a:latin typeface="微软雅黑" panose="020B0503020204020204" pitchFamily="34" charset="-122"/>
              <a:ea typeface="微软雅黑" panose="020B0503020204020204" pitchFamily="34" charset="-122"/>
            </a:endParaRPr>
          </a:p>
        </p:txBody>
      </p:sp>
      <p:sp>
        <p:nvSpPr>
          <p:cNvPr id="4" name="矩形 3"/>
          <p:cNvSpPr/>
          <p:nvPr/>
        </p:nvSpPr>
        <p:spPr>
          <a:xfrm>
            <a:off x="839428" y="2113935"/>
            <a:ext cx="11228437" cy="3875100"/>
          </a:xfrm>
          <a:prstGeom prst="rect">
            <a:avLst/>
          </a:prstGeom>
        </p:spPr>
        <p:txBody>
          <a:bodyPr wrap="square">
            <a:spAutoFit/>
          </a:bodyPr>
          <a:lstStyle/>
          <a:p>
            <a:pPr algn="just">
              <a:lnSpc>
                <a:spcPts val="4300"/>
              </a:lnSpc>
              <a:spcAft>
                <a:spcPts val="0"/>
              </a:spcAft>
            </a:pP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解决以下</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问题：</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marL="514350" indent="-514350" algn="just">
              <a:lnSpc>
                <a:spcPts val="4300"/>
              </a:lnSpc>
              <a:spcAft>
                <a:spcPts val="0"/>
              </a:spcAft>
              <a:buFont typeface="+mj-lt"/>
              <a:buAutoNum type="arabicPeriod"/>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“知道”和“理解”有什么区别？</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marL="514350" indent="-514350" algn="just">
              <a:lnSpc>
                <a:spcPts val="4300"/>
              </a:lnSpc>
              <a:spcAft>
                <a:spcPts val="0"/>
              </a:spcAft>
              <a:buFont typeface="+mj-lt"/>
              <a:buAutoNum type="arabicPeriod"/>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什么是“理解”？</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marL="514350" indent="-514350" algn="just">
              <a:lnSpc>
                <a:spcPts val="4300"/>
              </a:lnSpc>
              <a:spcAft>
                <a:spcPts val="0"/>
              </a:spcAft>
              <a:buFont typeface="+mj-lt"/>
              <a:buAutoNum type="arabicPeriod"/>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我们对“理解”的理解程度如何？</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marL="514350" indent="-514350" algn="just">
              <a:lnSpc>
                <a:spcPts val="4300"/>
              </a:lnSpc>
              <a:spcAft>
                <a:spcPts val="0"/>
              </a:spcAft>
              <a:buFont typeface="+mj-lt"/>
              <a:buAutoNum type="arabicPeriod"/>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当我们要求学生理解知识点时，我们真正想要达到的目的是什么？</a:t>
            </a: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marL="514350" indent="-514350" algn="just">
              <a:lnSpc>
                <a:spcPts val="4300"/>
              </a:lnSpc>
              <a:buFont typeface="+mj-lt"/>
              <a:buAutoNum type="arabicPeriod"/>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如果学生</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对</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所学的知识更好的理解，我们会看到什么？</a:t>
            </a: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marL="514350" indent="-514350" algn="just">
              <a:lnSpc>
                <a:spcPts val="4300"/>
              </a:lnSpc>
              <a:buFont typeface="+mj-lt"/>
              <a:buAutoNum type="arabicPeriod"/>
            </a:pPr>
            <a:r>
              <a:rPr lang="zh-CN" altLang="zh-CN" sz="2800" dirty="0">
                <a:latin typeface="黑体" panose="02010609060101010101" pitchFamily="49" charset="-122"/>
                <a:ea typeface="黑体" panose="02010609060101010101" pitchFamily="49" charset="-122"/>
                <a:cs typeface="Times New Roman" panose="02020603050405020304" pitchFamily="18" charset="0"/>
              </a:rPr>
              <a:t>哪些可以作为理解的证据？</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6" name="内容占位符 13"/>
          <p:cNvSpPr>
            <a:spLocks noGrp="1"/>
          </p:cNvSpPr>
          <p:nvPr>
            <p:ph idx="1"/>
          </p:nvPr>
        </p:nvSpPr>
        <p:spPr>
          <a:xfrm>
            <a:off x="1048300" y="1383194"/>
            <a:ext cx="4624913" cy="534096"/>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lnSpc>
                <a:spcPct val="100000"/>
              </a:lnSpc>
              <a:buNone/>
            </a:pPr>
            <a:r>
              <a:rPr lang="zh-CN" altLang="en-US" sz="3000" dirty="0">
                <a:latin typeface="微软雅黑" panose="020B0503020204020204" pitchFamily="34" charset="-122"/>
                <a:ea typeface="微软雅黑" panose="020B0503020204020204" pitchFamily="34" charset="-122"/>
              </a:rPr>
              <a:t>五</a:t>
            </a:r>
            <a:r>
              <a:rPr lang="en-US" altLang="zh-CN" sz="3000" dirty="0">
                <a:latin typeface="微软雅黑" panose="020B0503020204020204" pitchFamily="34" charset="-122"/>
                <a:ea typeface="微软雅黑" panose="020B0503020204020204" pitchFamily="34" charset="-122"/>
              </a:rPr>
              <a:t>.</a:t>
            </a:r>
            <a:r>
              <a:rPr lang="zh-CN" altLang="en-US" sz="3000" dirty="0">
                <a:latin typeface="微软雅黑" panose="020B0503020204020204" pitchFamily="34" charset="-122"/>
                <a:ea typeface="微软雅黑" panose="020B0503020204020204" pitchFamily="34" charset="-122"/>
              </a:rPr>
              <a:t>发现大概念的更多建议</a:t>
            </a:r>
            <a:endParaRPr lang="en-US" sz="3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924234" y="2241755"/>
            <a:ext cx="10799508" cy="3770456"/>
          </a:xfrm>
          <a:prstGeom prst="rect">
            <a:avLst/>
          </a:prstGeom>
          <a:noFill/>
        </p:spPr>
        <p:txBody>
          <a:bodyPr wrap="square" rtlCol="0">
            <a:spAutoFit/>
          </a:bodyPr>
          <a:lstStyle/>
          <a:p>
            <a:pPr marL="285750" indent="-285750">
              <a:lnSpc>
                <a:spcPts val="4900"/>
              </a:lnSpc>
              <a:buFont typeface="Arial" panose="020B0604020202020204" pitchFamily="34" charset="0"/>
              <a:buChar char="•"/>
            </a:pPr>
            <a:r>
              <a:rPr lang="zh-CN" altLang="en-US" sz="3000" dirty="0">
                <a:latin typeface="黑体" panose="02010609060101010101" pitchFamily="49" charset="-122"/>
                <a:ea typeface="黑体" panose="02010609060101010101" pitchFamily="49" charset="-122"/>
              </a:rPr>
              <a:t>仔细研究内容标准</a:t>
            </a:r>
            <a:r>
              <a:rPr lang="en-US" altLang="zh-CN" sz="3000" dirty="0">
                <a:latin typeface="黑体" panose="02010609060101010101" pitchFamily="49" charset="-122"/>
                <a:ea typeface="黑体" panose="02010609060101010101" pitchFamily="49" charset="-122"/>
              </a:rPr>
              <a:t>——</a:t>
            </a:r>
            <a:r>
              <a:rPr lang="zh-CN" altLang="en-US" sz="3000" dirty="0">
                <a:solidFill>
                  <a:srgbClr val="FF0000"/>
                </a:solidFill>
                <a:latin typeface="黑体" panose="02010609060101010101" pitchFamily="49" charset="-122"/>
                <a:ea typeface="黑体" panose="02010609060101010101" pitchFamily="49" charset="-122"/>
              </a:rPr>
              <a:t>陈述</a:t>
            </a:r>
            <a:r>
              <a:rPr lang="zh-CN" altLang="en-US" sz="3000" dirty="0">
                <a:latin typeface="黑体" panose="02010609060101010101" pitchFamily="49" charset="-122"/>
                <a:ea typeface="黑体" panose="02010609060101010101" pitchFamily="49" charset="-122"/>
              </a:rPr>
              <a:t>或</a:t>
            </a:r>
            <a:r>
              <a:rPr lang="zh-CN" altLang="en-US" sz="3000" dirty="0">
                <a:solidFill>
                  <a:srgbClr val="FF0000"/>
                </a:solidFill>
                <a:latin typeface="黑体" panose="02010609060101010101" pitchFamily="49" charset="-122"/>
                <a:ea typeface="黑体" panose="02010609060101010101" pitchFamily="49" charset="-122"/>
              </a:rPr>
              <a:t>暗示</a:t>
            </a:r>
            <a:r>
              <a:rPr lang="zh-CN" altLang="en-US" sz="3000" dirty="0">
                <a:latin typeface="黑体" panose="02010609060101010101" pitchFamily="49" charset="-122"/>
                <a:ea typeface="黑体" panose="02010609060101010101" pitchFamily="49" charset="-122"/>
              </a:rPr>
              <a:t>了大概念</a:t>
            </a:r>
            <a:endParaRPr lang="en-US" altLang="zh-CN" sz="3000" dirty="0">
              <a:latin typeface="黑体" panose="02010609060101010101" pitchFamily="49" charset="-122"/>
              <a:ea typeface="黑体" panose="02010609060101010101" pitchFamily="49" charset="-122"/>
            </a:endParaRPr>
          </a:p>
          <a:p>
            <a:pPr marL="285750" indent="-285750">
              <a:lnSpc>
                <a:spcPts val="4900"/>
              </a:lnSpc>
              <a:buFont typeface="Arial" panose="020B0604020202020204" pitchFamily="34" charset="0"/>
              <a:buChar char="•"/>
            </a:pPr>
            <a:r>
              <a:rPr lang="zh-CN" altLang="en-US" sz="3000" dirty="0">
                <a:latin typeface="黑体" panose="02010609060101010101" pitchFamily="49" charset="-122"/>
                <a:ea typeface="黑体" panose="02010609060101010101" pitchFamily="49" charset="-122"/>
              </a:rPr>
              <a:t>标准文档中，</a:t>
            </a:r>
            <a:r>
              <a:rPr lang="zh-CN" altLang="en-US" sz="3000" dirty="0">
                <a:solidFill>
                  <a:srgbClr val="FF0000"/>
                </a:solidFill>
                <a:latin typeface="黑体" panose="02010609060101010101" pitchFamily="49" charset="-122"/>
                <a:ea typeface="黑体" panose="02010609060101010101" pitchFamily="49" charset="-122"/>
              </a:rPr>
              <a:t>反复出现</a:t>
            </a:r>
            <a:r>
              <a:rPr lang="zh-CN" altLang="en-US" sz="3000" dirty="0">
                <a:latin typeface="黑体" panose="02010609060101010101" pitchFamily="49" charset="-122"/>
                <a:ea typeface="黑体" panose="02010609060101010101" pitchFamily="49" charset="-122"/>
              </a:rPr>
              <a:t>的名词</a:t>
            </a:r>
            <a:r>
              <a:rPr lang="en-US" altLang="zh-CN" sz="3000" dirty="0">
                <a:latin typeface="黑体" panose="02010609060101010101" pitchFamily="49" charset="-122"/>
                <a:ea typeface="黑体" panose="02010609060101010101" pitchFamily="49" charset="-122"/>
              </a:rPr>
              <a:t>——</a:t>
            </a:r>
            <a:r>
              <a:rPr lang="zh-CN" altLang="en-US" sz="3000" dirty="0">
                <a:latin typeface="黑体" panose="02010609060101010101" pitchFamily="49" charset="-122"/>
                <a:ea typeface="黑体" panose="02010609060101010101" pitchFamily="49" charset="-122"/>
              </a:rPr>
              <a:t>大概念，动词</a:t>
            </a:r>
            <a:r>
              <a:rPr lang="en-US" altLang="zh-CN" sz="3000" dirty="0">
                <a:latin typeface="黑体" panose="02010609060101010101" pitchFamily="49" charset="-122"/>
                <a:ea typeface="黑体" panose="02010609060101010101" pitchFamily="49" charset="-122"/>
              </a:rPr>
              <a:t>——</a:t>
            </a:r>
            <a:r>
              <a:rPr lang="zh-CN" altLang="en-US" sz="3000" dirty="0">
                <a:latin typeface="黑体" panose="02010609060101010101" pitchFamily="49" charset="-122"/>
                <a:ea typeface="黑体" panose="02010609060101010101" pitchFamily="49" charset="-122"/>
              </a:rPr>
              <a:t>核心任务。</a:t>
            </a:r>
            <a:endParaRPr lang="en-US" altLang="zh-CN" sz="3000" dirty="0">
              <a:latin typeface="黑体" panose="02010609060101010101" pitchFamily="49" charset="-122"/>
              <a:ea typeface="黑体" panose="02010609060101010101" pitchFamily="49" charset="-122"/>
            </a:endParaRPr>
          </a:p>
          <a:p>
            <a:pPr marL="285750" indent="-285750">
              <a:lnSpc>
                <a:spcPts val="4900"/>
              </a:lnSpc>
              <a:buFont typeface="Arial" panose="020B0604020202020204" pitchFamily="34" charset="0"/>
              <a:buChar char="•"/>
            </a:pPr>
            <a:r>
              <a:rPr lang="zh-CN" altLang="en-US" sz="3000" dirty="0">
                <a:latin typeface="黑体" panose="02010609060101010101" pitchFamily="49" charset="-122"/>
                <a:ea typeface="黑体" panose="02010609060101010101" pitchFamily="49" charset="-122"/>
              </a:rPr>
              <a:t>参阅</a:t>
            </a:r>
            <a:r>
              <a:rPr lang="zh-CN" altLang="en-US" sz="3000" dirty="0">
                <a:solidFill>
                  <a:srgbClr val="FF0000"/>
                </a:solidFill>
                <a:latin typeface="黑体" panose="02010609060101010101" pitchFamily="49" charset="-122"/>
                <a:ea typeface="黑体" panose="02010609060101010101" pitchFamily="49" charset="-122"/>
              </a:rPr>
              <a:t>现有的</a:t>
            </a:r>
            <a:r>
              <a:rPr lang="zh-CN" altLang="en-US" sz="3000" dirty="0">
                <a:latin typeface="黑体" panose="02010609060101010101" pitchFamily="49" charset="-122"/>
                <a:ea typeface="黑体" panose="02010609060101010101" pitchFamily="49" charset="-122"/>
              </a:rPr>
              <a:t>可迁移概念列表。</a:t>
            </a:r>
            <a:endParaRPr lang="en-US" altLang="zh-CN" sz="3000" dirty="0">
              <a:latin typeface="黑体" panose="02010609060101010101" pitchFamily="49" charset="-122"/>
              <a:ea typeface="黑体" panose="02010609060101010101" pitchFamily="49" charset="-122"/>
            </a:endParaRPr>
          </a:p>
          <a:p>
            <a:pPr marL="285750" indent="-285750">
              <a:lnSpc>
                <a:spcPts val="4900"/>
              </a:lnSpc>
              <a:buFont typeface="Arial" panose="020B0604020202020204" pitchFamily="34" charset="0"/>
              <a:buChar char="•"/>
            </a:pPr>
            <a:r>
              <a:rPr lang="zh-CN" altLang="en-US" sz="3000" dirty="0">
                <a:latin typeface="黑体" panose="02010609060101010101" pitchFamily="49" charset="-122"/>
                <a:ea typeface="黑体" panose="02010609060101010101" pitchFamily="49" charset="-122"/>
              </a:rPr>
              <a:t>对主题或内容标准</a:t>
            </a:r>
            <a:r>
              <a:rPr lang="zh-CN" altLang="en-US" sz="3000" dirty="0">
                <a:solidFill>
                  <a:srgbClr val="FF0000"/>
                </a:solidFill>
                <a:latin typeface="黑体" panose="02010609060101010101" pitchFamily="49" charset="-122"/>
                <a:ea typeface="黑体" panose="02010609060101010101" pitchFamily="49" charset="-122"/>
              </a:rPr>
              <a:t>提出</a:t>
            </a:r>
            <a:r>
              <a:rPr lang="zh-CN" altLang="en-US" sz="3000" dirty="0">
                <a:latin typeface="黑体" panose="02010609060101010101" pitchFamily="49" charset="-122"/>
                <a:ea typeface="黑体" panose="02010609060101010101" pitchFamily="49" charset="-122"/>
              </a:rPr>
              <a:t>一个或多个</a:t>
            </a:r>
            <a:r>
              <a:rPr lang="zh-CN" altLang="en-US" sz="3000" dirty="0">
                <a:solidFill>
                  <a:srgbClr val="FF0000"/>
                </a:solidFill>
                <a:latin typeface="黑体" panose="02010609060101010101" pitchFamily="49" charset="-122"/>
                <a:ea typeface="黑体" panose="02010609060101010101" pitchFamily="49" charset="-122"/>
              </a:rPr>
              <a:t>问题</a:t>
            </a:r>
            <a:endParaRPr lang="en-US" altLang="zh-CN" sz="3000" dirty="0">
              <a:solidFill>
                <a:srgbClr val="FF0000"/>
              </a:solidFill>
              <a:latin typeface="黑体" panose="02010609060101010101" pitchFamily="49" charset="-122"/>
              <a:ea typeface="黑体" panose="02010609060101010101" pitchFamily="49" charset="-122"/>
            </a:endParaRPr>
          </a:p>
          <a:p>
            <a:pPr marL="285750" indent="-285750">
              <a:lnSpc>
                <a:spcPts val="4900"/>
              </a:lnSpc>
              <a:buFont typeface="Arial" panose="020B0604020202020204" pitchFamily="34" charset="0"/>
              <a:buChar char="•"/>
            </a:pPr>
            <a:r>
              <a:rPr lang="zh-CN" altLang="en-US" sz="3000" dirty="0">
                <a:latin typeface="黑体" panose="02010609060101010101" pitchFamily="49" charset="-122"/>
                <a:ea typeface="黑体" panose="02010609060101010101" pitchFamily="49" charset="-122"/>
              </a:rPr>
              <a:t>从相关且有提示性的一对词组中</a:t>
            </a:r>
            <a:r>
              <a:rPr lang="zh-CN" altLang="en-US" sz="3000" dirty="0">
                <a:solidFill>
                  <a:srgbClr val="FF0000"/>
                </a:solidFill>
                <a:latin typeface="黑体" panose="02010609060101010101" pitchFamily="49" charset="-122"/>
                <a:ea typeface="黑体" panose="02010609060101010101" pitchFamily="49" charset="-122"/>
              </a:rPr>
              <a:t>产生</a:t>
            </a:r>
            <a:r>
              <a:rPr lang="zh-CN" altLang="en-US" sz="3000" dirty="0">
                <a:latin typeface="黑体" panose="02010609060101010101" pitchFamily="49" charset="-122"/>
                <a:ea typeface="黑体" panose="02010609060101010101" pitchFamily="49" charset="-122"/>
              </a:rPr>
              <a:t>大概念。</a:t>
            </a:r>
            <a:endParaRPr lang="en-US" altLang="zh-CN" sz="3000" dirty="0">
              <a:latin typeface="黑体" panose="02010609060101010101" pitchFamily="49" charset="-122"/>
              <a:ea typeface="黑体" panose="02010609060101010101" pitchFamily="49" charset="-122"/>
            </a:endParaRPr>
          </a:p>
          <a:p>
            <a:pPr>
              <a:lnSpc>
                <a:spcPts val="4900"/>
              </a:lnSpc>
            </a:pPr>
            <a:r>
              <a:rPr lang="zh-CN" altLang="en-US" sz="3000" dirty="0">
                <a:latin typeface="黑体" panose="02010609060101010101" pitchFamily="49" charset="-122"/>
                <a:ea typeface="黑体" panose="02010609060101010101" pitchFamily="49" charset="-122"/>
              </a:rPr>
              <a:t>   （优点：学习者必须进行各种探究。要不断反思。）</a:t>
            </a:r>
            <a:endParaRPr lang="zh-CN" altLang="en-US" sz="30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6" name="内容占位符 13"/>
          <p:cNvSpPr>
            <a:spLocks noGrp="1"/>
          </p:cNvSpPr>
          <p:nvPr>
            <p:ph idx="1"/>
          </p:nvPr>
        </p:nvSpPr>
        <p:spPr>
          <a:xfrm>
            <a:off x="1048300" y="1383194"/>
            <a:ext cx="4624913" cy="534096"/>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buNone/>
            </a:pPr>
            <a:r>
              <a:rPr lang="zh-CN" altLang="en-US" sz="3000" dirty="0"/>
              <a:t>六</a:t>
            </a:r>
            <a:r>
              <a:rPr lang="en-US" altLang="zh-CN" sz="3000" dirty="0">
                <a:latin typeface="微软雅黑" panose="020B0503020204020204" pitchFamily="34" charset="-122"/>
                <a:ea typeface="微软雅黑" panose="020B0503020204020204" pitchFamily="34" charset="-122"/>
              </a:rPr>
              <a:t>.</a:t>
            </a:r>
            <a:r>
              <a:rPr lang="zh-CN" altLang="en-US" sz="3000" dirty="0">
                <a:latin typeface="微软雅黑" panose="020B0503020204020204" pitchFamily="34" charset="-122"/>
                <a:ea typeface="微软雅黑" panose="020B0503020204020204" pitchFamily="34" charset="-122"/>
              </a:rPr>
              <a:t>教师的“新装”？？？</a:t>
            </a:r>
            <a:endParaRPr lang="en-US" sz="3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48300" y="2127322"/>
            <a:ext cx="10255047" cy="1140377"/>
          </a:xfrm>
          <a:prstGeom prst="rect">
            <a:avLst/>
          </a:prstGeom>
          <a:noFill/>
        </p:spPr>
        <p:txBody>
          <a:bodyPr wrap="square" rtlCol="0">
            <a:spAutoFit/>
          </a:bodyPr>
          <a:lstStyle/>
          <a:p>
            <a:pPr marL="285750" indent="-28575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老师：“大概念”很有趣。</a:t>
            </a:r>
            <a:endParaRPr lang="en-US" altLang="zh-CN" sz="2800" dirty="0">
              <a:latin typeface="黑体" panose="02010609060101010101" pitchFamily="49" charset="-122"/>
              <a:ea typeface="黑体" panose="02010609060101010101" pitchFamily="49" charset="-122"/>
            </a:endParaRPr>
          </a:p>
          <a:p>
            <a:pPr marL="285750" indent="-28575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学生：看不见“大概念”（抽象不明显，枯燥无味，无意义）</a:t>
            </a:r>
            <a:endParaRPr lang="zh-CN" altLang="en-US" sz="2800" dirty="0">
              <a:latin typeface="黑体" panose="02010609060101010101" pitchFamily="49" charset="-122"/>
              <a:ea typeface="黑体" panose="02010609060101010101" pitchFamily="49" charset="-122"/>
            </a:endParaRPr>
          </a:p>
        </p:txBody>
      </p:sp>
      <p:sp>
        <p:nvSpPr>
          <p:cNvPr id="2" name="文本框 1"/>
          <p:cNvSpPr txBox="1"/>
          <p:nvPr/>
        </p:nvSpPr>
        <p:spPr>
          <a:xfrm>
            <a:off x="988599" y="3384436"/>
            <a:ext cx="3651519" cy="5761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ts val="4400"/>
              </a:lnSpc>
            </a:pPr>
            <a:r>
              <a:rPr lang="zh-CN" altLang="en-US" sz="2800" dirty="0">
                <a:latin typeface="黑体" panose="02010609060101010101" pitchFamily="49" charset="-122"/>
                <a:ea typeface="黑体" panose="02010609060101010101" pitchFamily="49" charset="-122"/>
              </a:rPr>
              <a:t>怎么解决这个问题？</a:t>
            </a:r>
            <a:endParaRPr lang="zh-CN" altLang="en-US" sz="2800" dirty="0">
              <a:latin typeface="黑体" panose="02010609060101010101" pitchFamily="49" charset="-122"/>
              <a:ea typeface="黑体" panose="02010609060101010101" pitchFamily="49" charset="-122"/>
            </a:endParaRPr>
          </a:p>
        </p:txBody>
      </p:sp>
      <p:sp>
        <p:nvSpPr>
          <p:cNvPr id="3" name="文本框 2"/>
          <p:cNvSpPr txBox="1"/>
          <p:nvPr/>
        </p:nvSpPr>
        <p:spPr>
          <a:xfrm>
            <a:off x="1104900" y="4333149"/>
            <a:ext cx="2275003" cy="576120"/>
          </a:xfrm>
          <a:prstGeom prst="rect">
            <a:avLst/>
          </a:prstGeom>
          <a:noFill/>
        </p:spPr>
        <p:txBody>
          <a:bodyPr wrap="square" rtlCol="0">
            <a:spAutoFit/>
          </a:bodyPr>
          <a:lstStyle/>
          <a:p>
            <a:pPr>
              <a:lnSpc>
                <a:spcPts val="4400"/>
              </a:lnSpc>
            </a:pPr>
            <a:r>
              <a:rPr lang="zh-CN" altLang="en-US" sz="2800" dirty="0">
                <a:latin typeface="黑体" panose="02010609060101010101" pitchFamily="49" charset="-122"/>
                <a:ea typeface="黑体" panose="02010609060101010101" pitchFamily="49" charset="-122"/>
              </a:rPr>
              <a:t>设计挑战：</a:t>
            </a:r>
            <a:endParaRPr lang="zh-CN" altLang="en-US" sz="2800" dirty="0">
              <a:latin typeface="黑体" panose="02010609060101010101" pitchFamily="49" charset="-122"/>
              <a:ea typeface="黑体" panose="02010609060101010101" pitchFamily="49" charset="-122"/>
            </a:endParaRPr>
          </a:p>
        </p:txBody>
      </p:sp>
      <p:sp>
        <p:nvSpPr>
          <p:cNvPr id="4" name="文本框 3"/>
          <p:cNvSpPr txBox="1"/>
          <p:nvPr/>
        </p:nvSpPr>
        <p:spPr>
          <a:xfrm>
            <a:off x="3099083" y="4305825"/>
            <a:ext cx="3221941" cy="2268891"/>
          </a:xfrm>
          <a:prstGeom prst="rect">
            <a:avLst/>
          </a:prstGeom>
          <a:noFill/>
        </p:spPr>
        <p:txBody>
          <a:bodyPr wrap="square" rtlCol="0">
            <a:spAutoFit/>
          </a:bodyPr>
          <a:lstStyle/>
          <a:p>
            <a:pPr>
              <a:lnSpc>
                <a:spcPts val="4400"/>
              </a:lnSpc>
            </a:pPr>
            <a:r>
              <a:rPr lang="zh-CN" altLang="en-US" sz="2800" dirty="0">
                <a:solidFill>
                  <a:srgbClr val="FF0000"/>
                </a:solidFill>
                <a:latin typeface="黑体" panose="02010609060101010101" pitchFamily="49" charset="-122"/>
                <a:ea typeface="黑体" panose="02010609060101010101" pitchFamily="49" charset="-122"/>
              </a:rPr>
              <a:t>设计问题</a:t>
            </a:r>
            <a:endParaRPr lang="en-US" altLang="zh-CN" sz="2800" dirty="0">
              <a:solidFill>
                <a:srgbClr val="FF0000"/>
              </a:solidFill>
              <a:latin typeface="黑体" panose="02010609060101010101" pitchFamily="49" charset="-122"/>
              <a:ea typeface="黑体" panose="02010609060101010101" pitchFamily="49" charset="-122"/>
            </a:endParaRPr>
          </a:p>
          <a:p>
            <a:pPr>
              <a:lnSpc>
                <a:spcPts val="4400"/>
              </a:lnSpc>
            </a:pPr>
            <a:r>
              <a:rPr lang="zh-CN" altLang="en-US" sz="2800" dirty="0">
                <a:latin typeface="宋体" panose="02010600030101010101" pitchFamily="2" charset="-122"/>
                <a:ea typeface="宋体" panose="02010600030101010101" pitchFamily="2" charset="-122"/>
              </a:rPr>
              <a:t>抽象概念融入生活，指向学生误解</a:t>
            </a:r>
            <a:endParaRPr lang="en-US" altLang="zh-CN" sz="2800" dirty="0">
              <a:latin typeface="宋体" panose="02010600030101010101" pitchFamily="2" charset="-122"/>
              <a:ea typeface="宋体" panose="02010600030101010101" pitchFamily="2" charset="-122"/>
            </a:endParaRPr>
          </a:p>
          <a:p>
            <a:pPr>
              <a:lnSpc>
                <a:spcPts val="4400"/>
              </a:lnSpc>
            </a:pPr>
            <a:r>
              <a:rPr lang="zh-CN" altLang="en-US" sz="2800" dirty="0">
                <a:latin typeface="宋体" panose="02010600030101010101" pitchFamily="2" charset="-122"/>
                <a:ea typeface="宋体" panose="02010600030101010101" pitchFamily="2" charset="-122"/>
              </a:rPr>
              <a:t>具有启发性</a:t>
            </a:r>
            <a:endParaRPr lang="zh-CN" altLang="en-US" sz="2800" dirty="0">
              <a:latin typeface="宋体" panose="02010600030101010101" pitchFamily="2" charset="-122"/>
              <a:ea typeface="宋体" panose="02010600030101010101" pitchFamily="2" charset="-122"/>
            </a:endParaRPr>
          </a:p>
        </p:txBody>
      </p:sp>
      <p:sp>
        <p:nvSpPr>
          <p:cNvPr id="10" name="箭头: 右 9"/>
          <p:cNvSpPr/>
          <p:nvPr/>
        </p:nvSpPr>
        <p:spPr>
          <a:xfrm flipV="1">
            <a:off x="5069694" y="4632304"/>
            <a:ext cx="2176681" cy="46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173287" y="4077293"/>
            <a:ext cx="2275003" cy="576120"/>
          </a:xfrm>
          <a:prstGeom prst="rect">
            <a:avLst/>
          </a:prstGeom>
          <a:noFill/>
        </p:spPr>
        <p:txBody>
          <a:bodyPr wrap="square" rtlCol="0">
            <a:spAutoFit/>
          </a:bodyPr>
          <a:lstStyle/>
          <a:p>
            <a:pPr>
              <a:lnSpc>
                <a:spcPts val="4400"/>
              </a:lnSpc>
            </a:pPr>
            <a:r>
              <a:rPr lang="zh-CN" altLang="en-US" sz="2800" dirty="0">
                <a:solidFill>
                  <a:srgbClr val="FF0000"/>
                </a:solidFill>
                <a:latin typeface="黑体" panose="02010609060101010101" pitchFamily="49" charset="-122"/>
                <a:ea typeface="黑体" panose="02010609060101010101" pitchFamily="49" charset="-122"/>
              </a:rPr>
              <a:t>用知识探究</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5" name="文本框 14"/>
          <p:cNvSpPr txBox="1"/>
          <p:nvPr/>
        </p:nvSpPr>
        <p:spPr>
          <a:xfrm>
            <a:off x="7551883" y="3741738"/>
            <a:ext cx="4134110" cy="2833148"/>
          </a:xfrm>
          <a:prstGeom prst="rect">
            <a:avLst/>
          </a:prstGeom>
          <a:noFill/>
        </p:spPr>
        <p:txBody>
          <a:bodyPr wrap="square" rtlCol="0">
            <a:spAutoFit/>
          </a:bodyPr>
          <a:lstStyle/>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形成大概念</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发展复杂思维</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培养技能</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对大概念的意义和价值永保探究的精神。</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animBg="1"/>
      <p:bldP spid="11"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6" name="内容占位符 13"/>
          <p:cNvSpPr>
            <a:spLocks noGrp="1"/>
          </p:cNvSpPr>
          <p:nvPr>
            <p:ph idx="1"/>
          </p:nvPr>
        </p:nvSpPr>
        <p:spPr>
          <a:xfrm>
            <a:off x="1048300" y="1383194"/>
            <a:ext cx="4624913" cy="534096"/>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buNone/>
            </a:pPr>
            <a:r>
              <a:rPr lang="zh-CN" altLang="en-US" sz="3000" dirty="0"/>
              <a:t>七</a:t>
            </a:r>
            <a:r>
              <a:rPr lang="en-US" altLang="zh-CN" sz="3000" dirty="0">
                <a:latin typeface="微软雅黑" panose="020B0503020204020204" pitchFamily="34" charset="-122"/>
                <a:ea typeface="微软雅黑" panose="020B0503020204020204" pitchFamily="34" charset="-122"/>
              </a:rPr>
              <a:t>.</a:t>
            </a:r>
            <a:r>
              <a:rPr lang="zh-CN" altLang="en-US" sz="3000" dirty="0">
                <a:latin typeface="微软雅黑" panose="020B0503020204020204" pitchFamily="34" charset="-122"/>
                <a:ea typeface="微软雅黑" panose="020B0503020204020204" pitchFamily="34" charset="-122"/>
              </a:rPr>
              <a:t>根据迁移任务制定目标</a:t>
            </a:r>
            <a:endParaRPr lang="en-US" sz="3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48300" y="2022306"/>
            <a:ext cx="10255047" cy="1140377"/>
          </a:xfrm>
          <a:prstGeom prst="rect">
            <a:avLst/>
          </a:prstGeom>
          <a:noFill/>
        </p:spPr>
        <p:txBody>
          <a:bodyPr wrap="square" rtlCol="0">
            <a:spAutoFit/>
          </a:bodyPr>
          <a:lstStyle/>
          <a:p>
            <a:pPr>
              <a:lnSpc>
                <a:spcPts val="4400"/>
              </a:lnSpc>
            </a:pPr>
            <a:r>
              <a:rPr lang="zh-CN" altLang="en-US" sz="2800" dirty="0">
                <a:latin typeface="黑体" panose="02010609060101010101" pitchFamily="49" charset="-122"/>
                <a:ea typeface="黑体" panose="02010609060101010101" pitchFamily="49" charset="-122"/>
              </a:rPr>
              <a:t>优先顺序的建立，还可以通过</a:t>
            </a:r>
            <a:r>
              <a:rPr lang="zh-CN" altLang="en-US" sz="2800" dirty="0">
                <a:solidFill>
                  <a:srgbClr val="FF0000"/>
                </a:solidFill>
                <a:latin typeface="黑体" panose="02010609060101010101" pitchFamily="49" charset="-122"/>
                <a:ea typeface="黑体" panose="02010609060101010101" pitchFamily="49" charset="-122"/>
              </a:rPr>
              <a:t>聚焦</a:t>
            </a:r>
            <a:r>
              <a:rPr lang="zh-CN" altLang="en-US" sz="2800" dirty="0">
                <a:latin typeface="黑体" panose="02010609060101010101" pitchFamily="49" charset="-122"/>
                <a:ea typeface="黑体" panose="02010609060101010101" pitchFamily="49" charset="-122"/>
              </a:rPr>
              <a:t>于该领域中具有</a:t>
            </a:r>
            <a:r>
              <a:rPr lang="zh-CN" altLang="en-US" sz="2800" dirty="0">
                <a:solidFill>
                  <a:srgbClr val="FF0000"/>
                </a:solidFill>
                <a:latin typeface="黑体" panose="02010609060101010101" pitchFamily="49" charset="-122"/>
                <a:ea typeface="黑体" panose="02010609060101010101" pitchFamily="49" charset="-122"/>
              </a:rPr>
              <a:t>真实</a:t>
            </a:r>
            <a:r>
              <a:rPr lang="zh-CN" altLang="en-US" sz="2800" dirty="0">
                <a:latin typeface="黑体" panose="02010609060101010101" pitchFamily="49" charset="-122"/>
                <a:ea typeface="黑体" panose="02010609060101010101" pitchFamily="49" charset="-122"/>
              </a:rPr>
              <a:t>挑战性的</a:t>
            </a:r>
            <a:r>
              <a:rPr lang="zh-CN" altLang="en-US" sz="2800" dirty="0">
                <a:solidFill>
                  <a:srgbClr val="FF0000"/>
                </a:solidFill>
                <a:latin typeface="黑体" panose="02010609060101010101" pitchFamily="49" charset="-122"/>
                <a:ea typeface="黑体" panose="02010609060101010101" pitchFamily="49" charset="-122"/>
              </a:rPr>
              <a:t>迁移任务</a:t>
            </a:r>
            <a:r>
              <a:rPr lang="zh-CN" altLang="en-US" sz="2800" dirty="0">
                <a:latin typeface="黑体" panose="02010609060101010101" pitchFamily="49" charset="-122"/>
                <a:ea typeface="黑体" panose="02010609060101010101" pitchFamily="49" charset="-122"/>
              </a:rPr>
              <a:t>来确定。核心任务是指任何领域中最重要的表现要求。</a:t>
            </a:r>
            <a:endParaRPr lang="zh-CN" altLang="en-US" sz="2800" dirty="0">
              <a:latin typeface="黑体" panose="02010609060101010101" pitchFamily="49" charset="-122"/>
              <a:ea typeface="黑体" panose="02010609060101010101" pitchFamily="49" charset="-122"/>
            </a:endParaRPr>
          </a:p>
        </p:txBody>
      </p:sp>
      <p:sp>
        <p:nvSpPr>
          <p:cNvPr id="2" name="文本框 1"/>
          <p:cNvSpPr txBox="1"/>
          <p:nvPr/>
        </p:nvSpPr>
        <p:spPr>
          <a:xfrm>
            <a:off x="905731" y="3284905"/>
            <a:ext cx="10801965" cy="576120"/>
          </a:xfrm>
          <a:prstGeom prst="rect">
            <a:avLst/>
          </a:prstGeom>
          <a:noFill/>
        </p:spPr>
        <p:txBody>
          <a:bodyPr wrap="square" rtlCol="0">
            <a:spAutoFit/>
          </a:bodyPr>
          <a:lstStyle/>
          <a:p>
            <a:pPr>
              <a:lnSpc>
                <a:spcPts val="4400"/>
              </a:lnSpc>
            </a:pPr>
            <a:r>
              <a:rPr lang="zh-CN" altLang="en-US" sz="2800" dirty="0">
                <a:latin typeface="黑体" panose="02010609060101010101" pitchFamily="49" charset="-122"/>
                <a:ea typeface="黑体" panose="02010609060101010101" pitchFamily="49" charset="-122"/>
              </a:rPr>
              <a:t>例如：科学学科的核心任务是从零开始对控制实验进行设计和调试。</a:t>
            </a:r>
            <a:endParaRPr lang="zh-CN" altLang="en-US" sz="2800" dirty="0">
              <a:latin typeface="黑体" panose="02010609060101010101" pitchFamily="49" charset="-122"/>
              <a:ea typeface="黑体" panose="02010609060101010101" pitchFamily="49" charset="-122"/>
            </a:endParaRPr>
          </a:p>
        </p:txBody>
      </p:sp>
      <p:sp>
        <p:nvSpPr>
          <p:cNvPr id="7" name="文本框 6"/>
          <p:cNvSpPr txBox="1"/>
          <p:nvPr/>
        </p:nvSpPr>
        <p:spPr>
          <a:xfrm>
            <a:off x="1048300" y="4227953"/>
            <a:ext cx="10516829" cy="1140377"/>
          </a:xfrm>
          <a:prstGeom prst="rect">
            <a:avLst/>
          </a:prstGeom>
          <a:noFill/>
        </p:spPr>
        <p:txBody>
          <a:bodyPr wrap="square" rtlCol="0">
            <a:spAutoFit/>
          </a:bodyPr>
          <a:lstStyle/>
          <a:p>
            <a:pPr>
              <a:lnSpc>
                <a:spcPts val="4400"/>
              </a:lnSpc>
            </a:pPr>
            <a:r>
              <a:rPr lang="zh-CN" altLang="en-US" sz="2800" dirty="0">
                <a:latin typeface="黑体" panose="02010609060101010101" pitchFamily="49" charset="-122"/>
                <a:ea typeface="黑体" panose="02010609060101010101" pitchFamily="49" charset="-122"/>
              </a:rPr>
              <a:t>真实性挑战：现实情境，尽可能地接近真实世界中的机遇和困难。</a:t>
            </a:r>
            <a:endParaRPr lang="en-US" altLang="zh-CN" sz="2800" dirty="0">
              <a:latin typeface="黑体" panose="02010609060101010101" pitchFamily="49" charset="-122"/>
              <a:ea typeface="黑体" panose="02010609060101010101" pitchFamily="49" charset="-122"/>
            </a:endParaRPr>
          </a:p>
          <a:p>
            <a:pPr>
              <a:lnSpc>
                <a:spcPts val="4400"/>
              </a:lnSpc>
            </a:pPr>
            <a:r>
              <a:rPr lang="zh-CN" altLang="en-US" sz="2800" dirty="0">
                <a:latin typeface="黑体" panose="02010609060101010101" pitchFamily="49" charset="-122"/>
                <a:ea typeface="黑体" panose="02010609060101010101" pitchFamily="49" charset="-122"/>
              </a:rPr>
              <a:t>            反映了大概念的迁移。</a:t>
            </a:r>
            <a:endParaRPr lang="zh-CN" altLang="en-US" sz="2800" dirty="0">
              <a:latin typeface="黑体" panose="02010609060101010101" pitchFamily="49" charset="-122"/>
              <a:ea typeface="黑体" panose="02010609060101010101" pitchFamily="49" charset="-122"/>
            </a:endParaRPr>
          </a:p>
        </p:txBody>
      </p:sp>
      <p:sp>
        <p:nvSpPr>
          <p:cNvPr id="8" name="文本框 7"/>
          <p:cNvSpPr txBox="1"/>
          <p:nvPr/>
        </p:nvSpPr>
        <p:spPr>
          <a:xfrm>
            <a:off x="1027550" y="5735258"/>
            <a:ext cx="9291326" cy="369332"/>
          </a:xfrm>
          <a:prstGeom prst="rect">
            <a:avLst/>
          </a:prstGeom>
          <a:noFill/>
        </p:spPr>
        <p:txBody>
          <a:bodyPr wrap="none" rtlCol="0">
            <a:spAutoFit/>
          </a:bodyPr>
          <a:lstStyle/>
          <a:p>
            <a:r>
              <a:rPr lang="zh-CN" altLang="en-US" dirty="0"/>
              <a:t>挑战性任务是一门学科的核心，这些任务能够清楚地帮助我们明确教学目标的优先顺序。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6" name="内容占位符 13"/>
          <p:cNvSpPr>
            <a:spLocks noGrp="1"/>
          </p:cNvSpPr>
          <p:nvPr>
            <p:ph idx="1"/>
          </p:nvPr>
        </p:nvSpPr>
        <p:spPr>
          <a:xfrm>
            <a:off x="1048300" y="1383194"/>
            <a:ext cx="4624913" cy="534096"/>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buNone/>
            </a:pPr>
            <a:r>
              <a:rPr lang="zh-CN" altLang="en-US" sz="3000" dirty="0"/>
              <a:t>七</a:t>
            </a:r>
            <a:r>
              <a:rPr lang="en-US" altLang="zh-CN" sz="3000" dirty="0">
                <a:latin typeface="微软雅黑" panose="020B0503020204020204" pitchFamily="34" charset="-122"/>
                <a:ea typeface="微软雅黑" panose="020B0503020204020204" pitchFamily="34" charset="-122"/>
              </a:rPr>
              <a:t>.</a:t>
            </a:r>
            <a:r>
              <a:rPr lang="zh-CN" altLang="en-US" sz="3000" dirty="0">
                <a:latin typeface="微软雅黑" panose="020B0503020204020204" pitchFamily="34" charset="-122"/>
                <a:ea typeface="微软雅黑" panose="020B0503020204020204" pitchFamily="34" charset="-122"/>
              </a:rPr>
              <a:t>根据迁移任务制定目标</a:t>
            </a:r>
            <a:endParaRPr lang="en-US" sz="3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967717" y="2245309"/>
            <a:ext cx="10255047" cy="3397405"/>
          </a:xfrm>
          <a:prstGeom prst="rect">
            <a:avLst/>
          </a:prstGeom>
          <a:noFill/>
        </p:spPr>
        <p:txBody>
          <a:bodyPr wrap="square" rtlCol="0">
            <a:spAutoFit/>
          </a:bodyPr>
          <a:lstStyle/>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具有真实挑战性的核心任务体现了我们的教育目标：</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学校教育的目标是使学生在真实世界能得心应手地生活。</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迁移，即对理解的反映，是指能够熟练地解决核心任务中的真实挑战，所学内容只是解决问题的一种手段。</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成功的迁移意味着学生在很少或没有教师手把手指导，没有提供线索的情况下表现良好。</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第三章  明确目标</a:t>
            </a:r>
            <a:endParaRPr lang="en-US" sz="3600" dirty="0">
              <a:latin typeface="微软雅黑" panose="020B0503020204020204" pitchFamily="34" charset="-122"/>
              <a:ea typeface="微软雅黑" panose="020B0503020204020204" pitchFamily="34" charset="-122"/>
            </a:endParaRPr>
          </a:p>
        </p:txBody>
      </p:sp>
      <p:sp>
        <p:nvSpPr>
          <p:cNvPr id="6" name="内容占位符 13"/>
          <p:cNvSpPr>
            <a:spLocks noGrp="1"/>
          </p:cNvSpPr>
          <p:nvPr>
            <p:ph idx="1"/>
          </p:nvPr>
        </p:nvSpPr>
        <p:spPr>
          <a:xfrm>
            <a:off x="1048300" y="1383194"/>
            <a:ext cx="4624913" cy="534096"/>
          </a:xfrm>
        </p:spPr>
        <p:style>
          <a:lnRef idx="2">
            <a:schemeClr val="accent6"/>
          </a:lnRef>
          <a:fillRef idx="1">
            <a:schemeClr val="lt1"/>
          </a:fillRef>
          <a:effectRef idx="0">
            <a:schemeClr val="accent6"/>
          </a:effectRef>
          <a:fontRef idx="minor">
            <a:schemeClr val="dk1"/>
          </a:fontRef>
        </p:style>
        <p:txBody>
          <a:bodyPr rtlCol="0">
            <a:noAutofit/>
          </a:bodyPr>
          <a:lstStyle/>
          <a:p>
            <a:pPr marL="0" indent="0" rtl="0">
              <a:buNone/>
            </a:pPr>
            <a:r>
              <a:rPr lang="zh-CN" altLang="en-US" sz="3000" dirty="0"/>
              <a:t>七</a:t>
            </a:r>
            <a:r>
              <a:rPr lang="en-US" altLang="zh-CN" sz="3000" dirty="0">
                <a:latin typeface="微软雅黑" panose="020B0503020204020204" pitchFamily="34" charset="-122"/>
                <a:ea typeface="微软雅黑" panose="020B0503020204020204" pitchFamily="34" charset="-122"/>
              </a:rPr>
              <a:t>.</a:t>
            </a:r>
            <a:r>
              <a:rPr lang="zh-CN" altLang="en-US" sz="3000" dirty="0">
                <a:latin typeface="微软雅黑" panose="020B0503020204020204" pitchFamily="34" charset="-122"/>
                <a:ea typeface="微软雅黑" panose="020B0503020204020204" pitchFamily="34" charset="-122"/>
              </a:rPr>
              <a:t>根据迁移任务制定目标</a:t>
            </a:r>
            <a:endParaRPr lang="en-US" sz="3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48301" y="2127322"/>
            <a:ext cx="3985816" cy="576120"/>
          </a:xfrm>
          <a:prstGeom prst="rect">
            <a:avLst/>
          </a:prstGeom>
          <a:noFill/>
        </p:spPr>
        <p:txBody>
          <a:bodyPr wrap="square" rtlCol="0">
            <a:spAutoFit/>
          </a:bodyPr>
          <a:lstStyle/>
          <a:p>
            <a:pPr>
              <a:lnSpc>
                <a:spcPts val="4400"/>
              </a:lnSpc>
            </a:pPr>
            <a:r>
              <a:rPr lang="zh-CN" altLang="en-US" sz="2800" dirty="0">
                <a:latin typeface="黑体" panose="02010609060101010101" pitchFamily="49" charset="-122"/>
                <a:ea typeface="黑体" panose="02010609060101010101" pitchFamily="49" charset="-122"/>
              </a:rPr>
              <a:t>迁移要求</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线索清晰度：</a:t>
            </a:r>
            <a:endParaRPr lang="zh-CN" altLang="en-US" sz="2800" dirty="0">
              <a:latin typeface="黑体" panose="02010609060101010101" pitchFamily="49" charset="-122"/>
              <a:ea typeface="黑体" panose="02010609060101010101" pitchFamily="49" charset="-122"/>
            </a:endParaRPr>
          </a:p>
        </p:txBody>
      </p:sp>
      <p:sp>
        <p:nvSpPr>
          <p:cNvPr id="7" name="文本框 6"/>
          <p:cNvSpPr txBox="1"/>
          <p:nvPr/>
        </p:nvSpPr>
        <p:spPr>
          <a:xfrm>
            <a:off x="1048300" y="2913474"/>
            <a:ext cx="6996882" cy="2268891"/>
          </a:xfrm>
          <a:prstGeom prst="rect">
            <a:avLst/>
          </a:prstGeom>
          <a:noFill/>
        </p:spPr>
        <p:txBody>
          <a:bodyPr wrap="square" rtlCol="0">
            <a:spAutoFit/>
          </a:bodyPr>
          <a:lstStyle/>
          <a:p>
            <a:pPr marL="457200" indent="-457200">
              <a:lnSpc>
                <a:spcPts val="4400"/>
              </a:lnSpc>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没有提供任何线索</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远迁移</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提供了一些线索或提示</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近迁移</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有明确的参考依据</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较小的迁移</a:t>
            </a:r>
            <a:endParaRPr lang="en-US" altLang="zh-CN" sz="2800" dirty="0">
              <a:latin typeface="黑体" panose="02010609060101010101" pitchFamily="49" charset="-122"/>
              <a:ea typeface="黑体" panose="02010609060101010101" pitchFamily="49" charset="-122"/>
            </a:endParaRPr>
          </a:p>
          <a:p>
            <a:pPr marL="457200" indent="-457200">
              <a:lnSpc>
                <a:spcPts val="4400"/>
              </a:lnSpc>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学生按照指示操作</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不需迁移</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4900" y="491612"/>
            <a:ext cx="2169242" cy="681549"/>
          </a:xfrm>
        </p:spPr>
        <p:txBody>
          <a:bodyPr>
            <a:normAutofit/>
          </a:bodyPr>
          <a:lstStyle/>
          <a:p>
            <a:r>
              <a:rPr lang="zh-CN" altLang="en-US" dirty="0"/>
              <a:t>待提升</a:t>
            </a:r>
            <a:r>
              <a:rPr lang="en-US" altLang="zh-CN" dirty="0"/>
              <a:t>……</a:t>
            </a:r>
            <a:endParaRPr lang="zh-CN" altLang="en-US" dirty="0"/>
          </a:p>
        </p:txBody>
      </p:sp>
      <p:sp>
        <p:nvSpPr>
          <p:cNvPr id="4" name="内容占位符 3"/>
          <p:cNvSpPr>
            <a:spLocks noGrp="1"/>
          </p:cNvSpPr>
          <p:nvPr>
            <p:ph idx="1"/>
          </p:nvPr>
        </p:nvSpPr>
        <p:spPr>
          <a:xfrm>
            <a:off x="292706" y="2206963"/>
            <a:ext cx="5148416" cy="2598174"/>
          </a:xfrm>
        </p:spPr>
        <p:txBody>
          <a:bodyPr>
            <a:noAutofit/>
          </a:bodyPr>
          <a:lstStyle/>
          <a:p>
            <a:r>
              <a:rPr lang="zh-CN" altLang="en-US" sz="2800" dirty="0">
                <a:latin typeface="黑体" panose="02010609060101010101" pitchFamily="49" charset="-122"/>
                <a:ea typeface="黑体" panose="02010609060101010101" pitchFamily="49" charset="-122"/>
              </a:rPr>
              <a:t>原因：</a:t>
            </a:r>
            <a:endParaRPr lang="en-US" altLang="zh-CN" sz="2800" dirty="0">
              <a:latin typeface="黑体" panose="02010609060101010101" pitchFamily="49" charset="-122"/>
              <a:ea typeface="黑体" panose="02010609060101010101" pitchFamily="49" charset="-122"/>
            </a:endParaRPr>
          </a:p>
          <a:p>
            <a:pPr marL="514350" indent="-514350">
              <a:buFont typeface="+mj-lt"/>
              <a:buAutoNum type="arabicPeriod"/>
            </a:pPr>
            <a:r>
              <a:rPr lang="zh-CN" altLang="en-US" sz="2800" dirty="0">
                <a:latin typeface="黑体" panose="02010609060101010101" pitchFamily="49" charset="-122"/>
                <a:ea typeface="黑体" panose="02010609060101010101" pitchFamily="49" charset="-122"/>
              </a:rPr>
              <a:t>外国作家表达方式与中国不同</a:t>
            </a:r>
            <a:endParaRPr lang="en-US" altLang="zh-CN" sz="2800" dirty="0">
              <a:latin typeface="黑体" panose="02010609060101010101" pitchFamily="49" charset="-122"/>
              <a:ea typeface="黑体" panose="02010609060101010101" pitchFamily="49" charset="-122"/>
            </a:endParaRPr>
          </a:p>
          <a:p>
            <a:pPr marL="514350" indent="-514350">
              <a:buFont typeface="+mj-lt"/>
              <a:buAutoNum type="arabicPeriod"/>
            </a:pPr>
            <a:r>
              <a:rPr lang="zh-CN" altLang="en-US" sz="2800" dirty="0">
                <a:latin typeface="黑体" panose="02010609060101010101" pitchFamily="49" charset="-122"/>
                <a:ea typeface="黑体" panose="02010609060101010101" pitchFamily="49" charset="-122"/>
              </a:rPr>
              <a:t>标题指向内容不清晰。</a:t>
            </a:r>
            <a:endParaRPr lang="en-US" altLang="zh-CN" sz="2800" dirty="0">
              <a:latin typeface="黑体" panose="02010609060101010101" pitchFamily="49" charset="-122"/>
              <a:ea typeface="黑体" panose="02010609060101010101" pitchFamily="49" charset="-122"/>
            </a:endParaRPr>
          </a:p>
          <a:p>
            <a:pPr marL="514350" indent="-514350">
              <a:buFont typeface="+mj-lt"/>
              <a:buAutoNum type="arabicPeriod"/>
            </a:pPr>
            <a:r>
              <a:rPr lang="zh-CN" altLang="en-US" sz="2800" dirty="0">
                <a:latin typeface="黑体" panose="02010609060101010101" pitchFamily="49" charset="-122"/>
                <a:ea typeface="黑体" panose="02010609060101010101" pitchFamily="49" charset="-122"/>
              </a:rPr>
              <a:t>理论知识欠缺，读书少。</a:t>
            </a:r>
            <a:endParaRPr lang="en-US" altLang="zh-CN" sz="2800" dirty="0">
              <a:latin typeface="黑体" panose="02010609060101010101" pitchFamily="49" charset="-122"/>
              <a:ea typeface="黑体" panose="02010609060101010101" pitchFamily="49" charset="-122"/>
            </a:endParaRPr>
          </a:p>
        </p:txBody>
      </p:sp>
      <p:sp>
        <p:nvSpPr>
          <p:cNvPr id="6" name="矩形 5"/>
          <p:cNvSpPr/>
          <p:nvPr/>
        </p:nvSpPr>
        <p:spPr>
          <a:xfrm>
            <a:off x="5781372" y="1951672"/>
            <a:ext cx="6410628" cy="3869329"/>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解决方法：</a:t>
            </a:r>
            <a:endParaRPr lang="en-US" altLang="zh-CN" sz="2800" dirty="0">
              <a:latin typeface="黑体" panose="02010609060101010101" pitchFamily="49" charset="-122"/>
              <a:ea typeface="黑体" panose="02010609060101010101" pitchFamily="49" charset="-122"/>
            </a:endParaRPr>
          </a:p>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将作者的表达转变成中国式的或自己熟悉的方式。</a:t>
            </a:r>
            <a:endParaRPr lang="en-US" altLang="zh-CN" sz="2800" dirty="0">
              <a:latin typeface="黑体" panose="02010609060101010101" pitchFamily="49" charset="-122"/>
              <a:ea typeface="黑体" panose="02010609060101010101" pitchFamily="49" charset="-122"/>
            </a:endParaRPr>
          </a:p>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画思维图</a:t>
            </a:r>
            <a:endParaRPr lang="en-US" altLang="zh-CN" sz="2800" dirty="0">
              <a:latin typeface="黑体" panose="02010609060101010101" pitchFamily="49" charset="-122"/>
              <a:ea typeface="黑体" panose="02010609060101010101" pitchFamily="49" charset="-122"/>
            </a:endParaRPr>
          </a:p>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反复阅读</a:t>
            </a:r>
            <a:endParaRPr lang="en-US" altLang="zh-CN" sz="2800" dirty="0">
              <a:latin typeface="黑体" panose="02010609060101010101" pitchFamily="49" charset="-122"/>
              <a:ea typeface="黑体" panose="02010609060101010101" pitchFamily="49" charset="-122"/>
            </a:endParaRPr>
          </a:p>
          <a:p>
            <a:pPr marL="457200" indent="-45720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寻找作者在章节中提到的问题的答案</a:t>
            </a:r>
            <a:endParaRPr lang="en-US" altLang="zh-CN" sz="2800" dirty="0">
              <a:latin typeface="黑体" panose="02010609060101010101" pitchFamily="49" charset="-122"/>
              <a:ea typeface="黑体" panose="02010609060101010101" pitchFamily="49" charset="-122"/>
            </a:endParaRPr>
          </a:p>
        </p:txBody>
      </p:sp>
      <p:sp>
        <p:nvSpPr>
          <p:cNvPr id="7" name="矩形 6"/>
          <p:cNvSpPr/>
          <p:nvPr/>
        </p:nvSpPr>
        <p:spPr>
          <a:xfrm>
            <a:off x="947584" y="1428452"/>
            <a:ext cx="4493538" cy="523220"/>
          </a:xfrm>
          <a:prstGeom prst="rect">
            <a:avLst/>
          </a:prstGeom>
        </p:spPr>
        <p:txBody>
          <a:bodyPr wrap="none">
            <a:spAutoFit/>
          </a:bodyPr>
          <a:lstStyle/>
          <a:p>
            <a:r>
              <a:rPr lang="zh-CN" altLang="en-US" sz="2800" dirty="0">
                <a:latin typeface="黑体" panose="02010609060101010101" pitchFamily="49" charset="-122"/>
                <a:ea typeface="黑体" panose="02010609060101010101" pitchFamily="49" charset="-122"/>
              </a:rPr>
              <a:t>书的内容难理解，难读懂：</a:t>
            </a:r>
            <a:endParaRPr lang="en-US" altLang="zh-CN" sz="2800" dirty="0">
              <a:latin typeface="黑体" panose="02010609060101010101" pitchFamily="49" charset="-122"/>
              <a:ea typeface="黑体" panose="02010609060101010101" pitchFamily="49" charset="-122"/>
            </a:endParaRPr>
          </a:p>
        </p:txBody>
      </p:sp>
      <p:cxnSp>
        <p:nvCxnSpPr>
          <p:cNvPr id="9" name="直接连接符 8"/>
          <p:cNvCxnSpPr/>
          <p:nvPr/>
        </p:nvCxnSpPr>
        <p:spPr>
          <a:xfrm>
            <a:off x="5710698" y="0"/>
            <a:ext cx="0" cy="6858000"/>
          </a:xfrm>
          <a:prstGeom prst="line">
            <a:avLst/>
          </a:prstGeom>
          <a:ln w="381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68229" y="1759975"/>
            <a:ext cx="5856339" cy="2608005"/>
          </a:xfrm>
        </p:spPr>
        <p:txBody>
          <a:bodyPr rtlCol="0">
            <a:noAutofit/>
          </a:bodyPr>
          <a:lstStyle/>
          <a:p>
            <a:pPr rtl="0"/>
            <a:r>
              <a:rPr lang="zh-CN" altLang="en-US" sz="7200" dirty="0">
                <a:latin typeface="微软雅黑" panose="020B0503020204020204" pitchFamily="34" charset="-122"/>
                <a:ea typeface="微软雅黑" panose="020B0503020204020204" pitchFamily="34" charset="-122"/>
              </a:rPr>
              <a:t>感 谢 聆 听 ！</a:t>
            </a:r>
            <a:br>
              <a:rPr lang="en-US" altLang="zh-CN" sz="7200" dirty="0">
                <a:latin typeface="微软雅黑" panose="020B0503020204020204" pitchFamily="34" charset="-122"/>
                <a:ea typeface="微软雅黑" panose="020B0503020204020204" pitchFamily="34" charset="-122"/>
              </a:rPr>
            </a:br>
            <a:r>
              <a:rPr lang="zh-CN" altLang="en-US" sz="7200" dirty="0"/>
              <a:t>请 多 指 教！</a:t>
            </a:r>
            <a:endParaRPr lang="en-US" sz="7200" dirty="0">
              <a:latin typeface="微软雅黑" panose="020B0503020204020204" pitchFamily="34" charset="-122"/>
              <a:ea typeface="微软雅黑" panose="020B0503020204020204" pitchFamily="34" charset="-122"/>
            </a:endParaRPr>
          </a:p>
        </p:txBody>
      </p:sp>
      <p:pic>
        <p:nvPicPr>
          <p:cNvPr id="5" name="图片占位符 4" descr="书架上书籍的特写，前景和背景中更多书籍模糊显示" title="示例图片"/>
          <p:cNvPicPr>
            <a:picLocks noGrp="1" noChangeAspect="1"/>
          </p:cNvPicPr>
          <p:nvPr>
            <p:ph type="pic" idx="1"/>
          </p:nvPr>
        </p:nvPicPr>
        <p:blipFill>
          <a:blip r:embed="rId1" cstate="print">
            <a:extLst>
              <a:ext uri="{28A0092B-C50C-407E-A947-70E740481C1C}">
                <a14:useLocalDpi xmlns:a14="http://schemas.microsoft.com/office/drawing/2010/main" val="0"/>
              </a:ext>
            </a:extLst>
          </a:blip>
          <a:srcRect l="3155" r="3155"/>
          <a:stretch>
            <a:fillRect/>
          </a:stretch>
        </p:blipFill>
        <p:spPr>
          <a:xfrm>
            <a:off x="8524568" y="4108597"/>
            <a:ext cx="3452373" cy="2454435"/>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1069777" y="1387025"/>
            <a:ext cx="7160935" cy="575157"/>
          </a:xfrm>
          <a:prstGeom prst="rect">
            <a:avLst/>
          </a:prstGeom>
        </p:spPr>
        <p:txBody>
          <a:bodyPr wrap="none">
            <a:spAutoFit/>
          </a:bodyPr>
          <a:lstStyle/>
          <a:p>
            <a:pPr algn="just">
              <a:lnSpc>
                <a:spcPts val="4300"/>
              </a:lnSpc>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一、</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“知道”和“理解”有什么区别？</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p:cNvSpPr/>
          <p:nvPr/>
        </p:nvSpPr>
        <p:spPr>
          <a:xfrm>
            <a:off x="1196735" y="5865313"/>
            <a:ext cx="8039380" cy="646331"/>
          </a:xfrm>
          <a:prstGeom prst="rect">
            <a:avLst/>
          </a:prstGeom>
        </p:spPr>
        <p:txBody>
          <a:bodyPr wrap="none">
            <a:spAutoFit/>
          </a:bodyPr>
          <a:lstStyle/>
          <a:p>
            <a:pPr algn="just">
              <a:spcAft>
                <a:spcPts val="0"/>
              </a:spcAft>
            </a:pPr>
            <a:r>
              <a:rPr lang="zh-CN" altLang="zh-CN" sz="3600" b="1" kern="100" dirty="0">
                <a:latin typeface="黑体" panose="02010609060101010101" pitchFamily="49" charset="-122"/>
                <a:ea typeface="黑体" panose="02010609060101010101" pitchFamily="49" charset="-122"/>
                <a:cs typeface="Times New Roman" panose="02020603050405020304" pitchFamily="18" charset="0"/>
              </a:rPr>
              <a:t>理解</a:t>
            </a:r>
            <a:r>
              <a:rPr lang="zh-CN" altLang="zh-CN" sz="3600" kern="100" dirty="0">
                <a:latin typeface="黑体" panose="02010609060101010101" pitchFamily="49" charset="-122"/>
                <a:ea typeface="黑体" panose="02010609060101010101" pitchFamily="49" charset="-122"/>
                <a:cs typeface="Times New Roman" panose="02020603050405020304" pitchFamily="18" charset="0"/>
              </a:rPr>
              <a:t>的含义更为广泛，</a:t>
            </a:r>
            <a:r>
              <a:rPr lang="zh-CN" altLang="zh-CN" sz="3600" b="1" kern="100" dirty="0">
                <a:latin typeface="黑体" panose="02010609060101010101" pitchFamily="49" charset="-122"/>
                <a:ea typeface="黑体" panose="02010609060101010101" pitchFamily="49" charset="-122"/>
                <a:cs typeface="Times New Roman" panose="02020603050405020304" pitchFamily="18" charset="0"/>
              </a:rPr>
              <a:t>知识</a:t>
            </a:r>
            <a:r>
              <a:rPr lang="zh-CN" altLang="zh-CN" sz="3600" kern="100" dirty="0">
                <a:latin typeface="黑体" panose="02010609060101010101" pitchFamily="49" charset="-122"/>
                <a:ea typeface="黑体" panose="02010609060101010101" pitchFamily="49" charset="-122"/>
                <a:cs typeface="Times New Roman" panose="02020603050405020304" pitchFamily="18" charset="0"/>
              </a:rPr>
              <a:t>是其子内容</a:t>
            </a:r>
            <a:endParaRPr lang="zh-CN" altLang="zh-CN" sz="3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文本框 5"/>
          <p:cNvSpPr txBox="1"/>
          <p:nvPr/>
        </p:nvSpPr>
        <p:spPr>
          <a:xfrm>
            <a:off x="137653" y="2775808"/>
            <a:ext cx="4852610" cy="1952714"/>
          </a:xfrm>
          <a:prstGeom prst="rect">
            <a:avLst/>
          </a:prstGeom>
          <a:noFill/>
        </p:spPr>
        <p:txBody>
          <a:bodyPr wrap="none" rtlCol="0">
            <a:spAutoFit/>
          </a:bodyPr>
          <a:lstStyle/>
          <a:p>
            <a:pPr>
              <a:lnSpc>
                <a:spcPct val="150000"/>
              </a:lnSpc>
            </a:pPr>
            <a:r>
              <a:rPr lang="zh-CN" altLang="en-US" sz="2800" dirty="0"/>
              <a:t>绿色植物光合作用制造有机物</a:t>
            </a:r>
            <a:endParaRPr lang="en-US" altLang="zh-CN" sz="2800" dirty="0"/>
          </a:p>
          <a:p>
            <a:pPr>
              <a:lnSpc>
                <a:spcPct val="150000"/>
              </a:lnSpc>
            </a:pPr>
            <a:r>
              <a:rPr lang="zh-CN" altLang="en-US" sz="2800" dirty="0"/>
              <a:t>动物需要现成的有机物生活，</a:t>
            </a:r>
            <a:endParaRPr lang="en-US" altLang="zh-CN" sz="2800" dirty="0"/>
          </a:p>
          <a:p>
            <a:pPr>
              <a:lnSpc>
                <a:spcPct val="150000"/>
              </a:lnSpc>
            </a:pPr>
            <a:r>
              <a:rPr lang="zh-CN" altLang="en-US" sz="2800" dirty="0"/>
              <a:t>动物不能制造有机物。</a:t>
            </a:r>
            <a:endParaRPr lang="en-US" altLang="zh-CN" sz="2800" dirty="0"/>
          </a:p>
        </p:txBody>
      </p:sp>
      <p:sp>
        <p:nvSpPr>
          <p:cNvPr id="7" name="文本框 6"/>
          <p:cNvSpPr txBox="1"/>
          <p:nvPr/>
        </p:nvSpPr>
        <p:spPr>
          <a:xfrm>
            <a:off x="941260" y="1898815"/>
            <a:ext cx="1005403" cy="741165"/>
          </a:xfrm>
          <a:prstGeom prst="rect">
            <a:avLst/>
          </a:prstGeom>
          <a:noFill/>
        </p:spPr>
        <p:txBody>
          <a:bodyPr wrap="none" rtlCol="0">
            <a:spAutoFit/>
          </a:bodyPr>
          <a:lstStyle/>
          <a:p>
            <a:pPr>
              <a:lnSpc>
                <a:spcPct val="150000"/>
              </a:lnSpc>
            </a:pPr>
            <a:r>
              <a:rPr lang="zh-CN" altLang="en-US" sz="3200" dirty="0"/>
              <a:t>知道</a:t>
            </a:r>
            <a:endParaRPr lang="en-US" altLang="zh-CN" sz="3200" dirty="0"/>
          </a:p>
        </p:txBody>
      </p:sp>
      <p:sp>
        <p:nvSpPr>
          <p:cNvPr id="8" name="箭头: 右 7"/>
          <p:cNvSpPr/>
          <p:nvPr/>
        </p:nvSpPr>
        <p:spPr>
          <a:xfrm>
            <a:off x="5098277" y="3567499"/>
            <a:ext cx="147936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809810" y="2775808"/>
            <a:ext cx="4852610" cy="2599045"/>
          </a:xfrm>
          <a:prstGeom prst="rect">
            <a:avLst/>
          </a:prstGeom>
          <a:noFill/>
        </p:spPr>
        <p:txBody>
          <a:bodyPr wrap="none" rtlCol="0">
            <a:spAutoFit/>
          </a:bodyPr>
          <a:lstStyle/>
          <a:p>
            <a:pPr>
              <a:lnSpc>
                <a:spcPct val="150000"/>
              </a:lnSpc>
            </a:pPr>
            <a:r>
              <a:rPr lang="zh-CN" altLang="en-US" sz="2800" dirty="0"/>
              <a:t>动物需要吃植物以获取有机物</a:t>
            </a:r>
            <a:endParaRPr lang="en-US" altLang="zh-CN" sz="2800" dirty="0"/>
          </a:p>
          <a:p>
            <a:pPr>
              <a:lnSpc>
                <a:spcPct val="150000"/>
              </a:lnSpc>
            </a:pPr>
            <a:r>
              <a:rPr lang="zh-CN" altLang="en-US" sz="2800" dirty="0"/>
              <a:t>没有绿色植物，动物就会灭亡</a:t>
            </a:r>
            <a:endParaRPr lang="en-US" altLang="zh-CN" sz="2800" dirty="0"/>
          </a:p>
          <a:p>
            <a:pPr>
              <a:lnSpc>
                <a:spcPct val="150000"/>
              </a:lnSpc>
            </a:pPr>
            <a:r>
              <a:rPr lang="zh-CN" altLang="en-US" sz="2800" dirty="0"/>
              <a:t>动物不能光合作用，</a:t>
            </a:r>
            <a:endParaRPr lang="en-US" altLang="zh-CN" sz="2800" dirty="0"/>
          </a:p>
          <a:p>
            <a:pPr>
              <a:lnSpc>
                <a:spcPct val="150000"/>
              </a:lnSpc>
            </a:pPr>
            <a:r>
              <a:rPr lang="zh-CN" altLang="en-US" sz="2800" dirty="0"/>
              <a:t>动物没有叶绿体</a:t>
            </a:r>
            <a:endParaRPr lang="en-US" altLang="zh-CN" sz="2800" dirty="0"/>
          </a:p>
        </p:txBody>
      </p:sp>
      <p:sp>
        <p:nvSpPr>
          <p:cNvPr id="11" name="文本框 10"/>
          <p:cNvSpPr txBox="1"/>
          <p:nvPr/>
        </p:nvSpPr>
        <p:spPr>
          <a:xfrm>
            <a:off x="8230712" y="1930498"/>
            <a:ext cx="1005403" cy="741165"/>
          </a:xfrm>
          <a:prstGeom prst="rect">
            <a:avLst/>
          </a:prstGeom>
          <a:noFill/>
        </p:spPr>
        <p:txBody>
          <a:bodyPr wrap="none" rtlCol="0">
            <a:spAutoFit/>
          </a:bodyPr>
          <a:lstStyle/>
          <a:p>
            <a:pPr>
              <a:lnSpc>
                <a:spcPct val="150000"/>
              </a:lnSpc>
            </a:pPr>
            <a:r>
              <a:rPr lang="zh-CN" altLang="en-US" sz="3200" dirty="0"/>
              <a:t>理解</a:t>
            </a:r>
            <a:endParaRPr lang="en-US" altLang="zh-CN" sz="3200" dirty="0"/>
          </a:p>
        </p:txBody>
      </p:sp>
      <p:sp>
        <p:nvSpPr>
          <p:cNvPr id="3" name="矩形 2"/>
          <p:cNvSpPr/>
          <p:nvPr/>
        </p:nvSpPr>
        <p:spPr>
          <a:xfrm>
            <a:off x="2157976" y="2025332"/>
            <a:ext cx="1008609" cy="584775"/>
          </a:xfrm>
          <a:prstGeom prst="rect">
            <a:avLst/>
          </a:prstGeom>
        </p:spPr>
        <p:txBody>
          <a:bodyPr wrap="none">
            <a:spAutoFit/>
          </a:bodyPr>
          <a:lstStyle/>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事实</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p:cNvSpPr/>
          <p:nvPr/>
        </p:nvSpPr>
        <p:spPr>
          <a:xfrm>
            <a:off x="9267446" y="2055205"/>
            <a:ext cx="2236510" cy="584775"/>
          </a:xfrm>
          <a:prstGeom prst="rect">
            <a:avLst/>
          </a:prstGeom>
        </p:spPr>
        <p:txBody>
          <a:bodyPr wrap="none">
            <a:spAutoFit/>
          </a:bodyPr>
          <a:lstStyle/>
          <a:p>
            <a:pPr algn="just">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事实的意义</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10" grpId="0"/>
      <p:bldP spid="11"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1069777" y="1387025"/>
            <a:ext cx="7160935" cy="575157"/>
          </a:xfrm>
          <a:prstGeom prst="rect">
            <a:avLst/>
          </a:prstGeom>
        </p:spPr>
        <p:txBody>
          <a:bodyPr wrap="none">
            <a:spAutoFit/>
          </a:bodyPr>
          <a:lstStyle/>
          <a:p>
            <a:pPr algn="just">
              <a:lnSpc>
                <a:spcPts val="4300"/>
              </a:lnSpc>
              <a:spcAft>
                <a:spcPts val="0"/>
              </a:spcAft>
            </a:pPr>
            <a:r>
              <a:rPr lang="zh-CN" altLang="en-US" sz="3200" kern="100" dirty="0">
                <a:latin typeface="黑体" panose="02010609060101010101" pitchFamily="49" charset="-122"/>
                <a:ea typeface="黑体" panose="02010609060101010101" pitchFamily="49" charset="-122"/>
                <a:cs typeface="Times New Roman" panose="02020603050405020304" pitchFamily="18" charset="0"/>
              </a:rPr>
              <a:t>一、</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“知道”和“理解”有什么区别？</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文本框 6"/>
          <p:cNvSpPr txBox="1"/>
          <p:nvPr/>
        </p:nvSpPr>
        <p:spPr>
          <a:xfrm>
            <a:off x="3425868" y="2922848"/>
            <a:ext cx="1107996" cy="793487"/>
          </a:xfrm>
          <a:prstGeom prst="rect">
            <a:avLst/>
          </a:prstGeom>
          <a:noFill/>
        </p:spPr>
        <p:txBody>
          <a:bodyPr wrap="none" rtlCol="0">
            <a:spAutoFit/>
          </a:bodyPr>
          <a:lstStyle/>
          <a:p>
            <a:pPr>
              <a:lnSpc>
                <a:spcPct val="150000"/>
              </a:lnSpc>
            </a:pPr>
            <a:r>
              <a:rPr lang="zh-CN" altLang="en-US" sz="3600" dirty="0">
                <a:latin typeface="黑体" panose="02010609060101010101" pitchFamily="49" charset="-122"/>
                <a:ea typeface="黑体" panose="02010609060101010101" pitchFamily="49" charset="-122"/>
              </a:rPr>
              <a:t>知道</a:t>
            </a:r>
            <a:endParaRPr lang="en-US" altLang="zh-CN" sz="3600" dirty="0">
              <a:latin typeface="黑体" panose="02010609060101010101" pitchFamily="49" charset="-122"/>
              <a:ea typeface="黑体" panose="02010609060101010101" pitchFamily="49" charset="-122"/>
            </a:endParaRPr>
          </a:p>
        </p:txBody>
      </p:sp>
      <p:sp>
        <p:nvSpPr>
          <p:cNvPr id="8" name="箭头: 右 7"/>
          <p:cNvSpPr/>
          <p:nvPr/>
        </p:nvSpPr>
        <p:spPr>
          <a:xfrm>
            <a:off x="4870645" y="3499211"/>
            <a:ext cx="228283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71401" y="3046160"/>
            <a:ext cx="1107996" cy="793487"/>
          </a:xfrm>
          <a:prstGeom prst="rect">
            <a:avLst/>
          </a:prstGeom>
          <a:noFill/>
        </p:spPr>
        <p:txBody>
          <a:bodyPr wrap="none" rtlCol="0">
            <a:spAutoFit/>
          </a:bodyPr>
          <a:lstStyle/>
          <a:p>
            <a:pPr>
              <a:lnSpc>
                <a:spcPct val="150000"/>
              </a:lnSpc>
            </a:pPr>
            <a:r>
              <a:rPr lang="zh-CN" altLang="en-US" sz="3600" dirty="0">
                <a:latin typeface="黑体" panose="02010609060101010101" pitchFamily="49" charset="-122"/>
                <a:ea typeface="黑体" panose="02010609060101010101" pitchFamily="49" charset="-122"/>
              </a:rPr>
              <a:t>理解</a:t>
            </a:r>
            <a:endParaRPr lang="en-US" altLang="zh-CN" sz="3600" dirty="0">
              <a:latin typeface="黑体" panose="02010609060101010101" pitchFamily="49" charset="-122"/>
              <a:ea typeface="黑体" panose="02010609060101010101" pitchFamily="49" charset="-122"/>
            </a:endParaRPr>
          </a:p>
        </p:txBody>
      </p:sp>
      <p:sp>
        <p:nvSpPr>
          <p:cNvPr id="3" name="矩形 2"/>
          <p:cNvSpPr/>
          <p:nvPr/>
        </p:nvSpPr>
        <p:spPr>
          <a:xfrm>
            <a:off x="4650244" y="2844225"/>
            <a:ext cx="2588396" cy="584775"/>
          </a:xfrm>
          <a:prstGeom prst="rect">
            <a:avLst/>
          </a:prstGeom>
        </p:spPr>
        <p:txBody>
          <a:bodyPr wrap="square">
            <a:spAutoFit/>
          </a:bodyPr>
          <a:lstStyle/>
          <a:p>
            <a:pPr algn="just">
              <a:spcAft>
                <a:spcPts val="0"/>
              </a:spcAft>
            </a:pPr>
            <a:r>
              <a:rPr lang="en-US" altLang="zh-CN" sz="3200" b="1"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3200" b="1" kern="100" dirty="0">
                <a:latin typeface="黑体" panose="02010609060101010101" pitchFamily="49" charset="-122"/>
                <a:ea typeface="黑体" panose="02010609060101010101" pitchFamily="49" charset="-122"/>
                <a:cs typeface="Times New Roman" panose="02020603050405020304" pitchFamily="18" charset="0"/>
              </a:rPr>
              <a:t>一系列推理</a:t>
            </a:r>
            <a:endParaRPr lang="zh-CN" altLang="zh-CN" sz="3200" b="1"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
        <p:nvSpPr>
          <p:cNvPr id="4" name="矩形 3"/>
          <p:cNvSpPr/>
          <p:nvPr/>
        </p:nvSpPr>
        <p:spPr>
          <a:xfrm>
            <a:off x="19666" y="1921748"/>
            <a:ext cx="12015020" cy="553998"/>
          </a:xfrm>
          <a:prstGeom prst="rect">
            <a:avLst/>
          </a:prstGeom>
        </p:spPr>
        <p:txBody>
          <a:bodyPr wrap="square">
            <a:spAutoFit/>
          </a:bodyPr>
          <a:lstStyle/>
          <a:p>
            <a:pPr algn="just">
              <a:spcAft>
                <a:spcPts val="0"/>
              </a:spcAft>
            </a:pPr>
            <a:r>
              <a:rPr lang="zh-CN" altLang="zh-CN" sz="3000" b="1" kern="100" dirty="0">
                <a:latin typeface="Calibri" panose="020F0502020204030204" pitchFamily="34" charset="0"/>
                <a:ea typeface="宋体" panose="02010600030101010101" pitchFamily="2" charset="-122"/>
                <a:cs typeface="Times New Roman" panose="02020603050405020304" pitchFamily="18" charset="0"/>
              </a:rPr>
              <a:t>足够的证据表明“理解”和“为理解而教”是</a:t>
            </a:r>
            <a:r>
              <a:rPr lang="zh-CN" altLang="zh-CN" sz="3000" b="1"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含糊的、不明确的</a:t>
            </a:r>
            <a:r>
              <a:rPr lang="zh-CN" altLang="zh-CN" sz="3000" b="1" kern="100" dirty="0">
                <a:latin typeface="Calibri" panose="020F0502020204030204" pitchFamily="34" charset="0"/>
                <a:ea typeface="宋体" panose="02010600030101010101" pitchFamily="2" charset="-122"/>
                <a:cs typeface="Times New Roman" panose="02020603050405020304" pitchFamily="18" charset="0"/>
              </a:rPr>
              <a:t>术语。</a:t>
            </a:r>
            <a:endParaRPr lang="zh-CN" altLang="zh-CN" sz="3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927919" y="2633471"/>
            <a:ext cx="9809096" cy="523220"/>
          </a:xfrm>
          <a:prstGeom prst="rect">
            <a:avLst/>
          </a:prstGeom>
          <a:noFill/>
        </p:spPr>
        <p:txBody>
          <a:bodyPr wrap="none" rtlCol="0">
            <a:spAutoFit/>
          </a:bodyPr>
          <a:lstStyle/>
          <a:p>
            <a:r>
              <a:rPr lang="zh-CN" altLang="en-US" sz="2800" dirty="0"/>
              <a:t>“充分掌握、彻底了解、内化知识、掌握核心本质、真正理解”</a:t>
            </a:r>
            <a:endParaRPr lang="zh-CN" altLang="en-US" sz="2800" dirty="0"/>
          </a:p>
        </p:txBody>
      </p:sp>
      <p:sp>
        <p:nvSpPr>
          <p:cNvPr id="7" name="文本框 6"/>
          <p:cNvSpPr txBox="1"/>
          <p:nvPr/>
        </p:nvSpPr>
        <p:spPr>
          <a:xfrm>
            <a:off x="4545297" y="3307830"/>
            <a:ext cx="2271251" cy="2400657"/>
          </a:xfrm>
          <a:prstGeom prst="rect">
            <a:avLst/>
          </a:prstGeom>
          <a:noFill/>
        </p:spPr>
        <p:txBody>
          <a:bodyPr wrap="square" rtlCol="0">
            <a:spAutoFit/>
          </a:bodyPr>
          <a:lstStyle/>
          <a:p>
            <a:r>
              <a:rPr lang="en-US" altLang="zh-CN" sz="15000" dirty="0">
                <a:solidFill>
                  <a:srgbClr val="FF0000"/>
                </a:solidFill>
                <a:latin typeface="Arial Black" panose="020B0A04020102020204" pitchFamily="34" charset="0"/>
              </a:rPr>
              <a:t>?</a:t>
            </a:r>
            <a:endParaRPr lang="zh-CN" altLang="en-US" sz="15000" dirty="0">
              <a:solidFill>
                <a:srgbClr val="FF0000"/>
              </a:solidFill>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417111" y="2266140"/>
            <a:ext cx="11356260" cy="4515660"/>
          </a:xfrm>
          <a:prstGeom prst="rect">
            <a:avLst/>
          </a:prstGeom>
        </p:spPr>
        <p:txBody>
          <a:bodyPr wrap="square">
            <a:spAutoFit/>
          </a:bodyPr>
          <a:lstStyle/>
          <a:p>
            <a:pPr algn="just">
              <a:lnSpc>
                <a:spcPct val="150000"/>
              </a:lnSpc>
              <a:spcAft>
                <a:spcPts val="0"/>
              </a:spcAf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P1</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序：理解的一个基本指标时能把所学的</a:t>
            </a:r>
            <a:r>
              <a:rPr lang="zh-CN" altLang="zh-CN" sz="2800" u="sng" kern="100" dirty="0">
                <a:latin typeface="黑体" panose="02010609060101010101" pitchFamily="49" charset="-122"/>
                <a:ea typeface="黑体" panose="02010609060101010101" pitchFamily="49" charset="-122"/>
                <a:cs typeface="Times New Roman" panose="02020603050405020304" pitchFamily="18" charset="0"/>
              </a:rPr>
              <a:t>知识迁移</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到</a:t>
            </a:r>
            <a:r>
              <a:rPr lang="zh-CN" altLang="zh-CN" sz="2800" u="sng" kern="100" dirty="0">
                <a:latin typeface="黑体" panose="02010609060101010101" pitchFamily="49" charset="-122"/>
                <a:ea typeface="黑体" panose="02010609060101010101" pitchFamily="49" charset="-122"/>
                <a:cs typeface="Times New Roman" panose="02020603050405020304" pitchFamily="18" charset="0"/>
              </a:rPr>
              <a:t>新的环境和挑战</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中。</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作者</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将</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“理解”概括为六侧面：解释、阐明、应用、洞察、神入、自知。</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P7 </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布鲁姆《目标分类法》</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理解：</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理解的核心是</a:t>
            </a:r>
            <a:r>
              <a:rPr lang="zh-CN" altLang="zh-CN" sz="2800" u="sng" kern="100" dirty="0">
                <a:latin typeface="黑体" panose="02010609060101010101" pitchFamily="49" charset="-122"/>
                <a:ea typeface="黑体" panose="02010609060101010101" pitchFamily="49" charset="-122"/>
                <a:cs typeface="Times New Roman" panose="02020603050405020304" pitchFamily="18" charset="0"/>
              </a:rPr>
              <a:t>表现性能力</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。理解意味这能够智慧地和</a:t>
            </a:r>
            <a:r>
              <a:rPr lang="zh-CN" altLang="zh-CN" sz="2800" u="sng" kern="100" dirty="0">
                <a:latin typeface="黑体" panose="02010609060101010101" pitchFamily="49" charset="-122"/>
                <a:ea typeface="黑体" panose="02010609060101010101" pitchFamily="49" charset="-122"/>
                <a:cs typeface="Times New Roman" panose="02020603050405020304" pitchFamily="18" charset="0"/>
              </a:rPr>
              <a:t>有效</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地</a:t>
            </a:r>
            <a:r>
              <a:rPr lang="zh-CN" altLang="zh-CN" sz="2800" u="sng" kern="100" dirty="0">
                <a:latin typeface="黑体" panose="02010609060101010101" pitchFamily="49" charset="-122"/>
                <a:ea typeface="黑体" panose="02010609060101010101" pitchFamily="49" charset="-122"/>
                <a:cs typeface="Times New Roman" panose="02020603050405020304" pitchFamily="18" charset="0"/>
              </a:rPr>
              <a:t>应用与迁移</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——在实际的任务和环境中，有效地运用知识和技能。有能力转化所学习的知识，有能力运用知识和技能，灵活自如地运用知识。）</a:t>
            </a: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9"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pPr rtl="0"/>
            <a:r>
              <a:rPr lang="zh-CN" altLang="en-US" sz="3600" dirty="0">
                <a:latin typeface="微软雅黑" panose="020B0503020204020204" pitchFamily="34" charset="-122"/>
                <a:ea typeface="微软雅黑" panose="020B0503020204020204" pitchFamily="34" charset="-122"/>
              </a:rPr>
              <a:t>第二章  理解“理解”</a:t>
            </a:r>
            <a:endParaRPr 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1104900" y="2229080"/>
            <a:ext cx="9815461" cy="2576667"/>
          </a:xfrm>
          <a:prstGeom prst="rect">
            <a:avLst/>
          </a:prstGeom>
        </p:spPr>
        <p:txBody>
          <a:bodyPr wrap="square">
            <a:spAutoFit/>
          </a:bodyPr>
          <a:lstStyle/>
          <a:p>
            <a:pPr algn="just">
              <a:lnSpc>
                <a:spcPct val="150000"/>
              </a:lnSpc>
              <a:spcAft>
                <a:spcPts val="0"/>
              </a:spcAft>
            </a:pPr>
            <a:r>
              <a:rPr lang="zh-CN" altLang="zh-CN" sz="2800" dirty="0">
                <a:latin typeface="黑体" panose="02010609060101010101" pitchFamily="49" charset="-122"/>
                <a:ea typeface="黑体" panose="02010609060101010101" pitchFamily="49" charset="-122"/>
              </a:rPr>
              <a:t>理解：是指</a:t>
            </a:r>
            <a:r>
              <a:rPr lang="zh-CN" altLang="zh-CN" sz="2800" u="sng" dirty="0">
                <a:latin typeface="黑体" panose="02010609060101010101" pitchFamily="49" charset="-122"/>
                <a:ea typeface="黑体" panose="02010609060101010101" pitchFamily="49" charset="-122"/>
              </a:rPr>
              <a:t>弄清楚</a:t>
            </a:r>
            <a:r>
              <a:rPr lang="zh-CN" altLang="zh-CN" sz="2800" dirty="0">
                <a:latin typeface="黑体" panose="02010609060101010101" pitchFamily="49" charset="-122"/>
                <a:ea typeface="黑体" panose="02010609060101010101" pitchFamily="49" charset="-122"/>
              </a:rPr>
              <a:t>事实的</a:t>
            </a:r>
            <a:r>
              <a:rPr lang="zh-CN" altLang="zh-CN" sz="2800" b="1" u="sng" dirty="0">
                <a:latin typeface="黑体" panose="02010609060101010101" pitchFamily="49" charset="-122"/>
                <a:ea typeface="黑体" panose="02010609060101010101" pitchFamily="49" charset="-122"/>
              </a:rPr>
              <a:t>意义</a:t>
            </a:r>
            <a:r>
              <a:rPr lang="zh-CN" altLang="zh-CN" sz="2800" dirty="0">
                <a:latin typeface="黑体" panose="02010609060101010101" pitchFamily="49" charset="-122"/>
                <a:ea typeface="黑体" panose="02010609060101010101" pitchFamily="49" charset="-122"/>
              </a:rPr>
              <a:t>以及将</a:t>
            </a:r>
            <a:r>
              <a:rPr lang="zh-CN" altLang="zh-CN" sz="2800" u="sng" dirty="0">
                <a:latin typeface="黑体" panose="02010609060101010101" pitchFamily="49" charset="-122"/>
                <a:ea typeface="黑体" panose="02010609060101010101" pitchFamily="49" charset="-122"/>
              </a:rPr>
              <a:t>知识</a:t>
            </a:r>
            <a:r>
              <a:rPr lang="zh-CN" altLang="zh-CN" sz="2800" b="1" u="sng" dirty="0">
                <a:latin typeface="黑体" panose="02010609060101010101" pitchFamily="49" charset="-122"/>
                <a:ea typeface="黑体" panose="02010609060101010101" pitchFamily="49" charset="-122"/>
              </a:rPr>
              <a:t>迁移</a:t>
            </a:r>
            <a:r>
              <a:rPr lang="zh-CN" altLang="zh-CN" sz="2800" dirty="0">
                <a:latin typeface="黑体" panose="02010609060101010101" pitchFamily="49" charset="-122"/>
                <a:ea typeface="黑体" panose="02010609060101010101" pitchFamily="49" charset="-122"/>
              </a:rPr>
              <a:t>到其他问题、</a:t>
            </a:r>
            <a:endParaRPr lang="en-US" altLang="zh-CN" sz="2800" dirty="0">
              <a:latin typeface="黑体" panose="02010609060101010101" pitchFamily="49" charset="-122"/>
              <a:ea typeface="黑体" panose="02010609060101010101" pitchFamily="49" charset="-122"/>
            </a:endParaRPr>
          </a:p>
          <a:p>
            <a:pPr algn="just">
              <a:lnSpc>
                <a:spcPct val="150000"/>
              </a:lnSpc>
              <a:spcAft>
                <a:spcPts val="0"/>
              </a:spcAft>
            </a:pPr>
            <a:r>
              <a:rPr lang="en-US" altLang="zh-CN" sz="2800"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任务和领域中</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P49</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zh-CN" sz="2800" dirty="0">
                <a:latin typeface="黑体" panose="02010609060101010101" pitchFamily="49" charset="-122"/>
                <a:ea typeface="黑体" panose="02010609060101010101" pitchFamily="49" charset="-122"/>
              </a:rPr>
              <a:t>戴维 珀金斯《为理解而教》定义“理解”：</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能够灵活</a:t>
            </a:r>
            <a:r>
              <a:rPr lang="zh-CN" altLang="zh-CN" sz="2800" u="sng" dirty="0">
                <a:latin typeface="黑体" panose="02010609060101010101" pitchFamily="49" charset="-122"/>
                <a:ea typeface="黑体" panose="02010609060101010101" pitchFamily="49" charset="-122"/>
              </a:rPr>
              <a:t>利用</a:t>
            </a:r>
            <a:r>
              <a:rPr lang="zh-CN" altLang="zh-CN" sz="2800" dirty="0">
                <a:latin typeface="黑体" panose="02010609060101010101" pitchFamily="49" charset="-122"/>
                <a:ea typeface="黑体" panose="02010609060101010101" pitchFamily="49" charset="-122"/>
              </a:rPr>
              <a:t>所学</a:t>
            </a:r>
            <a:r>
              <a:rPr lang="zh-CN" altLang="zh-CN" sz="2800" u="sng" dirty="0">
                <a:latin typeface="黑体" panose="02010609060101010101" pitchFamily="49" charset="-122"/>
                <a:ea typeface="黑体" panose="02010609060101010101" pitchFamily="49" charset="-122"/>
              </a:rPr>
              <a:t>知识</a:t>
            </a:r>
            <a:r>
              <a:rPr lang="zh-CN" altLang="zh-CN" sz="2800" dirty="0">
                <a:latin typeface="黑体" panose="02010609060101010101" pitchFamily="49" charset="-122"/>
                <a:ea typeface="黑体" panose="02010609060101010101" pitchFamily="49" charset="-122"/>
              </a:rPr>
              <a:t>进行</a:t>
            </a:r>
            <a:r>
              <a:rPr lang="zh-CN" altLang="zh-CN" sz="2800" u="sng" dirty="0">
                <a:latin typeface="黑体" panose="02010609060101010101" pitchFamily="49" charset="-122"/>
                <a:ea typeface="黑体" panose="02010609060101010101" pitchFamily="49" charset="-122"/>
              </a:rPr>
              <a:t>思考</a:t>
            </a:r>
            <a:r>
              <a:rPr lang="zh-CN" altLang="zh-CN" sz="2800" dirty="0">
                <a:latin typeface="黑体" panose="02010609060101010101" pitchFamily="49" charset="-122"/>
                <a:ea typeface="黑体" panose="02010609060101010101" pitchFamily="49" charset="-122"/>
              </a:rPr>
              <a:t>和</a:t>
            </a:r>
            <a:r>
              <a:rPr lang="zh-CN" altLang="zh-CN" sz="2800" u="sng" dirty="0">
                <a:latin typeface="黑体" panose="02010609060101010101" pitchFamily="49" charset="-122"/>
                <a:ea typeface="黑体" panose="02010609060101010101" pitchFamily="49" charset="-122"/>
              </a:rPr>
              <a:t>行动</a:t>
            </a:r>
            <a:r>
              <a:rPr lang="zh-CN" altLang="zh-CN" sz="2800" dirty="0">
                <a:latin typeface="黑体" panose="02010609060101010101" pitchFamily="49" charset="-122"/>
                <a:ea typeface="黑体" panose="02010609060101010101" pitchFamily="49" charset="-122"/>
              </a:rPr>
              <a:t>的能力。</a:t>
            </a:r>
            <a:r>
              <a:rPr lang="en-US" altLang="zh-CN" sz="2800" dirty="0">
                <a:latin typeface="黑体" panose="02010609060101010101" pitchFamily="49" charset="-122"/>
                <a:ea typeface="黑体" panose="02010609060101010101" pitchFamily="49" charset="-122"/>
              </a:rPr>
              <a:t>P51</a:t>
            </a:r>
            <a:endParaRPr lang="zh-CN" altLang="zh-CN" sz="2800" dirty="0">
              <a:latin typeface="黑体" panose="02010609060101010101" pitchFamily="49" charset="-122"/>
              <a:ea typeface="黑体" panose="02010609060101010101" pitchFamily="49" charset="-122"/>
            </a:endParaRPr>
          </a:p>
        </p:txBody>
      </p:sp>
      <p:sp>
        <p:nvSpPr>
          <p:cNvPr id="9" name="内容占位符 13"/>
          <p:cNvSpPr>
            <a:spLocks noGrp="1"/>
          </p:cNvSpPr>
          <p:nvPr>
            <p:ph idx="1"/>
          </p:nvPr>
        </p:nvSpPr>
        <p:spPr>
          <a:xfrm>
            <a:off x="1104900" y="1355007"/>
            <a:ext cx="4037372" cy="621890"/>
          </a:xfrm>
        </p:spPr>
        <p:txBody>
          <a:bodyPr rtlCol="0">
            <a:noAutofit/>
          </a:bodyPr>
          <a:lstStyle/>
          <a:p>
            <a:pPr marL="0" indent="0">
              <a:buNone/>
            </a:pPr>
            <a:r>
              <a:rPr lang="zh-CN" altLang="en-US" sz="3200" dirty="0"/>
              <a:t>二、什么是“理解” ？</a:t>
            </a:r>
            <a:endParaRPr 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学术文献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学术演示文稿、细条纹和丝带设计（宽屏）</Template>
  <TotalTime>0</TotalTime>
  <Words>4883</Words>
  <Application>WPS 演示</Application>
  <PresentationFormat>宽屏</PresentationFormat>
  <Paragraphs>631</Paragraphs>
  <Slides>46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宋体</vt:lpstr>
      <vt:lpstr>Wingdings</vt:lpstr>
      <vt:lpstr>微软雅黑</vt:lpstr>
      <vt:lpstr>Arial Black</vt:lpstr>
      <vt:lpstr>黑体</vt:lpstr>
      <vt:lpstr>Times New Roman</vt:lpstr>
      <vt:lpstr>Calibri</vt:lpstr>
      <vt:lpstr>Arial Unicode MS</vt:lpstr>
      <vt:lpstr>华文楷体</vt:lpstr>
      <vt:lpstr>FZLTZHK--GBK1-0</vt:lpstr>
      <vt:lpstr>Segoe Print</vt:lpstr>
      <vt:lpstr>Euphemia</vt:lpstr>
      <vt:lpstr>学术文献 16x9</vt:lpstr>
      <vt:lpstr>《追求理解的教学设计》 第二、三章内容分享</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第二章  理解“理解”</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第三章  明确目标</vt:lpstr>
      <vt:lpstr>待提升……</vt:lpstr>
      <vt:lpstr>感 谢 聆 听 ！ 请 多 指 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追求</dc:title>
  <dc:creator>HP</dc:creator>
  <cp:lastModifiedBy>曹华</cp:lastModifiedBy>
  <cp:revision>108</cp:revision>
  <dcterms:created xsi:type="dcterms:W3CDTF">2020-07-28T01:54:00Z</dcterms:created>
  <dcterms:modified xsi:type="dcterms:W3CDTF">2023-05-10T11:54:24Z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KSOProductBuildVer">
    <vt:lpwstr>2052-11.1.0.9021</vt:lpwstr>
  </property>
</Properties>
</file>