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0" r:id="rId3"/>
    <p:sldId id="257" r:id="rId4"/>
    <p:sldId id="282" r:id="rId5"/>
    <p:sldId id="283" r:id="rId6"/>
    <p:sldId id="285" r:id="rId7"/>
    <p:sldId id="284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yang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FF"/>
    <a:srgbClr val="CC00CC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-456" y="-84"/>
      </p:cViewPr>
      <p:guideLst>
        <p:guide orient="horz" pos="21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6" name="标题 3174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3174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1748" name="日期占位符 3174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9" name="页脚占位符 3174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0" name="灯片编号占位符 3174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ru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85115"/>
            <a:ext cx="9144000" cy="72510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8775" y="793115"/>
            <a:ext cx="80289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《追求理解的教学设计》</a:t>
            </a:r>
            <a:endParaRPr lang="zh-CN" altLang="en-US" sz="6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16125" y="1949450"/>
            <a:ext cx="68599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第十章和第十一章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96820" y="2921635"/>
            <a:ext cx="49168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读书交流会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75940" y="3978910"/>
            <a:ext cx="6617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新北区龙虎塘中学  吴秋萍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9575" y="1142365"/>
            <a:ext cx="856170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特别关注：</a:t>
            </a:r>
            <a:endParaRPr lang="zh-CN" altLang="en-US" sz="6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6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、教学类型与教学内容相关联</a:t>
            </a:r>
            <a:endParaRPr lang="zh-CN" altLang="en-US" sz="4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、谨防习惯和舒适引发的自我欺骗</a:t>
            </a:r>
            <a:endParaRPr lang="zh-CN" altLang="en-US" sz="4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 rot="20220000">
            <a:off x="-325437" y="543560"/>
            <a:ext cx="553910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该如何设计呢？</a:t>
            </a:r>
            <a:endParaRPr lang="zh-CN" altLang="en-US" sz="6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51660" y="2599690"/>
            <a:ext cx="35928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、设计思路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51660" y="4270375"/>
            <a:ext cx="3381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、反馈调整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1850" y="945515"/>
            <a:ext cx="70351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、从内容标准开始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、从考虑现实世界所需的应用开始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、从一种重要的资源和一次喜欢的活动开始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、从一项重要的技能开始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、从关键的评估开始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、从已有的单元开始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9735" y="338455"/>
            <a:ext cx="29813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设计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始：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7830" y="2364105"/>
            <a:ext cx="4781550" cy="4352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035" y="1745615"/>
            <a:ext cx="4458335" cy="36760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2880" y="423545"/>
            <a:ext cx="4834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时刻反馈，及时调整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17135" y="3964940"/>
            <a:ext cx="381762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在不断的反馈过程中，不断的调整教学设计，最终优化符合教学目标的学习结果。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59485" y="1354455"/>
            <a:ext cx="48494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感谢大家的耐心聆听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26870" y="2913380"/>
            <a:ext cx="6128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不足之处请大家批评指正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92780" y="4472940"/>
            <a:ext cx="27590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latin typeface="楷体" panose="02010609060101010101" charset="-122"/>
                <a:ea typeface="楷体" panose="02010609060101010101" charset="-122"/>
              </a:rPr>
              <a:t>谢谢指导</a:t>
            </a:r>
            <a:endParaRPr lang="zh-CN" altLang="en-US" sz="44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80365" y="591820"/>
            <a:ext cx="57816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逆向设计的三层次：</a:t>
            </a:r>
            <a:endParaRPr lang="zh-CN" altLang="en-US" sz="4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线形标注 1 2"/>
          <p:cNvSpPr/>
          <p:nvPr/>
        </p:nvSpPr>
        <p:spPr>
          <a:xfrm rot="5400000">
            <a:off x="7108825" y="4372610"/>
            <a:ext cx="1417955" cy="1584325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线形标注 1 3"/>
          <p:cNvSpPr/>
          <p:nvPr/>
        </p:nvSpPr>
        <p:spPr>
          <a:xfrm rot="5400000">
            <a:off x="4152265" y="3512185"/>
            <a:ext cx="1417955" cy="1584325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线形标注 1 4"/>
          <p:cNvSpPr/>
          <p:nvPr/>
        </p:nvSpPr>
        <p:spPr>
          <a:xfrm rot="5400000">
            <a:off x="1196975" y="2383155"/>
            <a:ext cx="1417955" cy="1584325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58265" y="2821940"/>
            <a:ext cx="1732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目标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46880" y="4045585"/>
            <a:ext cx="1580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评估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56145" y="4811395"/>
            <a:ext cx="15982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策略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5" grpId="1" animBg="1"/>
      <p:bldP spid="6" grpId="1"/>
      <p:bldP spid="4" grpId="0" animBg="1"/>
      <p:bldP spid="7" grpId="0"/>
      <p:bldP spid="4" grpId="1" animBg="1"/>
      <p:bldP spid="7" grpId="1"/>
      <p:bldP spid="3" grpId="0" animBg="1"/>
      <p:bldP spid="8" grpId="0"/>
      <p:bldP spid="3" grpId="1" animBg="1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8910" y="2571115"/>
            <a:ext cx="2416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教学方法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2413635" y="1699895"/>
            <a:ext cx="360045" cy="244856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73680" y="1551940"/>
            <a:ext cx="2596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灌输式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73680" y="3740150"/>
            <a:ext cx="19189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揭示式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00575" y="1551940"/>
            <a:ext cx="39243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在同一水平上对待所有知识，即知识是用来回忆的口头传授的材料。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0575" y="4077970"/>
            <a:ext cx="40671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给学生提供说明问题的体验，通过经验将概念与生活相联系，让学生理解容易。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1000" y="508000"/>
            <a:ext cx="1990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灌输式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3335" y="1721485"/>
            <a:ext cx="1560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肤浅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81120" y="1721485"/>
            <a:ext cx="1560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孤立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62395" y="1721485"/>
            <a:ext cx="1560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隐瞒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4056380" y="2672715"/>
            <a:ext cx="720090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924175" y="5666740"/>
            <a:ext cx="2984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学生理解困难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4056380" y="4690110"/>
            <a:ext cx="720090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402205" y="3790950"/>
            <a:ext cx="4028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健忘、惰性、误解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9" grpId="0"/>
      <p:bldP spid="8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1000" y="508000"/>
            <a:ext cx="1990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揭示式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3335" y="1721485"/>
            <a:ext cx="1560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深度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81120" y="1721485"/>
            <a:ext cx="1560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交融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62395" y="1721485"/>
            <a:ext cx="1560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揭露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4056380" y="2672715"/>
            <a:ext cx="720090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924175" y="5666740"/>
            <a:ext cx="2984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学生理解容易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4056380" y="4690110"/>
            <a:ext cx="720090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402205" y="3790950"/>
            <a:ext cx="4028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主动、深刻、灵活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9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33425" y="1156970"/>
            <a:ext cx="762000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优质教育关键在：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弄清楚重要问题是什么，并始终保持这些问题的生命力，对问题的持续思考。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3425" y="3597910"/>
            <a:ext cx="7534910" cy="2430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有效的揭示策略：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仔细寻找教材中那些可以重新组织成基本问题的表述，这些问题可以实现跨单元、课程以及其他关键主题的研究。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2275" y="704850"/>
            <a:ext cx="839343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揭示教学法的核心：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    在于设计学习内容开展质疑的学习。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19425" y="2426970"/>
            <a:ext cx="57962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隐藏了对理解主题的潜在不确定性、争论和细微差别，一旦对主题不感兴趣，就导致不进一步的调查研究。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2920" y="3020060"/>
            <a:ext cx="2468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过度简化：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1149350" y="3780155"/>
            <a:ext cx="648335" cy="14401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02920" y="5488940"/>
            <a:ext cx="2098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适度简化：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19425" y="5104765"/>
            <a:ext cx="57962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潜藏的和生成的问题对理解至关重要，不因时间有限弃之不顾。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4940" y="380365"/>
            <a:ext cx="2454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个人一些思考：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635" y="1890395"/>
            <a:ext cx="3865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血液的组成成分与功能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07180" y="1540510"/>
            <a:ext cx="48977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新闻报道：老人烫伤之后，用牙膏、酱油进行自救处理，引发严重后果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5600" y="4092575"/>
            <a:ext cx="3152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血管的类型与特征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59835" y="3400425"/>
            <a:ext cx="559181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自己生病挂水时，针插入的血管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跑步跌倒时，膝盖磨破之后渗血，受伤的血管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遇到分岔点如何判断血管的类型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21940" y="380365"/>
            <a:ext cx="2159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以七下为例：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67630" y="956945"/>
            <a:ext cx="1873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生活情境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0305" y="1086485"/>
            <a:ext cx="2085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教学内容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-772"/>
          <a:stretch>
            <a:fillRect/>
          </a:stretch>
        </p:blipFill>
        <p:spPr>
          <a:xfrm>
            <a:off x="369570" y="3520440"/>
            <a:ext cx="8627745" cy="30435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5" y="430530"/>
            <a:ext cx="8627110" cy="33718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305,&quot;width&quot;:9435}"/>
</p:tagLst>
</file>

<file path=ppt/theme/theme1.xml><?xml version="1.0" encoding="utf-8"?>
<a:theme xmlns:a="http://schemas.openxmlformats.org/drawingml/2006/main" name="复件 8-3人体概述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Settings\admin\Application Data\Microsoft\Templates\复件 8-3人体概述.pot</Template>
  <TotalTime>0</TotalTime>
  <Words>718</Words>
  <Application>WPS 演示</Application>
  <PresentationFormat>屏幕显示</PresentationFormat>
  <Paragraphs>113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楷体</vt:lpstr>
      <vt:lpstr>微软雅黑</vt:lpstr>
      <vt:lpstr>Arial Unicode MS</vt:lpstr>
      <vt:lpstr>Calibri</vt:lpstr>
      <vt:lpstr>复件 8-3人体概述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nnu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zhouyang</dc:creator>
  <cp:lastModifiedBy>Administrator</cp:lastModifiedBy>
  <cp:revision>54</cp:revision>
  <dcterms:created xsi:type="dcterms:W3CDTF">2006-06-26T02:04:00Z</dcterms:created>
  <dcterms:modified xsi:type="dcterms:W3CDTF">2020-09-06T01:30:15Z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2052-11.1.0.9926</vt:lpwstr>
  </property>
</Properties>
</file>