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7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01EA89-4758-4A04-8837-3EB08D37CB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668C3A-5FA8-419D-8ABC-28F4E1C3FD78}">
      <dgm:prSet phldrT="[文本]" custT="1"/>
      <dgm:spPr/>
      <dgm:t>
        <a:bodyPr/>
        <a:lstStyle/>
        <a:p>
          <a:r>
            <a:rPr lang="zh-CN" altLang="en-US" sz="2400" b="1" dirty="0"/>
            <a:t>选择</a:t>
          </a:r>
          <a:endParaRPr lang="en-US" altLang="zh-CN" sz="2400" b="1" dirty="0"/>
        </a:p>
        <a:p>
          <a:r>
            <a:rPr lang="zh-CN" altLang="en-US" sz="2400" b="1" dirty="0"/>
            <a:t>单元学习</a:t>
          </a:r>
          <a:r>
            <a:rPr lang="zh-CN" altLang="en-US" sz="2400" b="1" u="none" dirty="0">
              <a:solidFill>
                <a:srgbClr val="FFFF00"/>
              </a:solidFill>
            </a:rPr>
            <a:t>主题</a:t>
          </a:r>
        </a:p>
      </dgm:t>
    </dgm:pt>
    <dgm:pt modelId="{16BC8533-9A77-4DC6-9F29-6DAE0449824F}" type="parTrans" cxnId="{C4C14A0C-C46D-4FC8-AB7F-150AED1D0176}">
      <dgm:prSet/>
      <dgm:spPr/>
      <dgm:t>
        <a:bodyPr/>
        <a:lstStyle/>
        <a:p>
          <a:endParaRPr lang="zh-CN" altLang="en-US"/>
        </a:p>
      </dgm:t>
    </dgm:pt>
    <dgm:pt modelId="{7342EC0C-E4C0-45C5-83EC-B8261AC168B2}" type="sibTrans" cxnId="{C4C14A0C-C46D-4FC8-AB7F-150AED1D0176}">
      <dgm:prSet/>
      <dgm:spPr/>
      <dgm:t>
        <a:bodyPr/>
        <a:lstStyle/>
        <a:p>
          <a:endParaRPr lang="zh-CN" altLang="en-US"/>
        </a:p>
      </dgm:t>
    </dgm:pt>
    <dgm:pt modelId="{2EC313FF-4D15-48C3-8F7E-7786EE8F755A}">
      <dgm:prSet phldrT="[文本]" custT="1"/>
      <dgm:spPr/>
      <dgm:t>
        <a:bodyPr/>
        <a:lstStyle/>
        <a:p>
          <a:r>
            <a:rPr lang="zh-CN" altLang="en-US" sz="2400" b="1" dirty="0"/>
            <a:t>确定</a:t>
          </a:r>
          <a:endParaRPr lang="en-US" altLang="zh-CN" sz="2400" b="1" dirty="0"/>
        </a:p>
        <a:p>
          <a:r>
            <a:rPr lang="zh-CN" altLang="en-US" sz="2400" b="1" dirty="0"/>
            <a:t>单元学习</a:t>
          </a:r>
          <a:r>
            <a:rPr lang="zh-CN" altLang="en-US" sz="2400" b="1" dirty="0">
              <a:solidFill>
                <a:srgbClr val="FFFF00"/>
              </a:solidFill>
            </a:rPr>
            <a:t>目标</a:t>
          </a:r>
        </a:p>
      </dgm:t>
    </dgm:pt>
    <dgm:pt modelId="{338BE7B1-85DA-47C7-AF1A-754A34400BC8}" type="parTrans" cxnId="{4D2C71A8-EBE0-4B15-AFCF-6C0490AD681F}">
      <dgm:prSet/>
      <dgm:spPr/>
      <dgm:t>
        <a:bodyPr/>
        <a:lstStyle/>
        <a:p>
          <a:endParaRPr lang="zh-CN" altLang="en-US"/>
        </a:p>
      </dgm:t>
    </dgm:pt>
    <dgm:pt modelId="{B891F6FF-63C4-461F-B624-B6AB1012A6B7}" type="sibTrans" cxnId="{4D2C71A8-EBE0-4B15-AFCF-6C0490AD681F}">
      <dgm:prSet/>
      <dgm:spPr/>
      <dgm:t>
        <a:bodyPr/>
        <a:lstStyle/>
        <a:p>
          <a:endParaRPr lang="zh-CN" altLang="en-US"/>
        </a:p>
      </dgm:t>
    </dgm:pt>
    <dgm:pt modelId="{B513A26A-D08C-4B5C-8651-0F806F5F5899}">
      <dgm:prSet phldrT="[文本]" custT="1"/>
      <dgm:spPr/>
      <dgm:t>
        <a:bodyPr/>
        <a:lstStyle/>
        <a:p>
          <a:r>
            <a:rPr lang="zh-CN" altLang="en-US" sz="2400" b="1" dirty="0"/>
            <a:t>设计</a:t>
          </a:r>
          <a:endParaRPr lang="en-US" altLang="zh-CN" sz="2400" b="1" dirty="0"/>
        </a:p>
        <a:p>
          <a:r>
            <a:rPr lang="zh-CN" altLang="en-US" sz="2400" b="1" dirty="0"/>
            <a:t>单元</a:t>
          </a:r>
          <a:r>
            <a:rPr lang="zh-CN" altLang="en-US" sz="2400" b="1" dirty="0">
              <a:solidFill>
                <a:srgbClr val="FFFF00"/>
              </a:solidFill>
            </a:rPr>
            <a:t>学习活动</a:t>
          </a:r>
        </a:p>
      </dgm:t>
    </dgm:pt>
    <dgm:pt modelId="{87CAEEB9-F3BE-4F22-B307-223AEBDE56AD}" type="parTrans" cxnId="{66A2B62A-E1AC-42CA-BA74-2ABCEA5803AB}">
      <dgm:prSet/>
      <dgm:spPr/>
      <dgm:t>
        <a:bodyPr/>
        <a:lstStyle/>
        <a:p>
          <a:endParaRPr lang="zh-CN" altLang="en-US"/>
        </a:p>
      </dgm:t>
    </dgm:pt>
    <dgm:pt modelId="{3C7828FC-74A4-4E44-8880-D56E20CC2052}" type="sibTrans" cxnId="{66A2B62A-E1AC-42CA-BA74-2ABCEA5803AB}">
      <dgm:prSet/>
      <dgm:spPr/>
      <dgm:t>
        <a:bodyPr/>
        <a:lstStyle/>
        <a:p>
          <a:endParaRPr lang="zh-CN" altLang="en-US"/>
        </a:p>
      </dgm:t>
    </dgm:pt>
    <dgm:pt modelId="{C837979B-4939-4F61-B9DC-8579C783C9D9}">
      <dgm:prSet custT="1"/>
      <dgm:spPr/>
      <dgm:t>
        <a:bodyPr/>
        <a:lstStyle/>
        <a:p>
          <a:r>
            <a:rPr lang="zh-CN" altLang="en-US" sz="2400" b="1" dirty="0"/>
            <a:t>开展</a:t>
          </a:r>
          <a:endParaRPr lang="en-US" altLang="zh-CN" sz="2400" b="1" dirty="0"/>
        </a:p>
        <a:p>
          <a:r>
            <a:rPr lang="zh-CN" altLang="en-US" sz="2400" b="1" dirty="0"/>
            <a:t>持续性学习</a:t>
          </a:r>
          <a:r>
            <a:rPr lang="zh-CN" altLang="en-US" sz="2400" b="1" dirty="0">
              <a:solidFill>
                <a:srgbClr val="FFFF00"/>
              </a:solidFill>
            </a:rPr>
            <a:t>评价</a:t>
          </a:r>
        </a:p>
      </dgm:t>
    </dgm:pt>
    <dgm:pt modelId="{0F27B83E-3564-41AA-8D7F-A09BDA2173DB}" type="parTrans" cxnId="{E93DE91E-D96F-453E-B625-9440C9E7417E}">
      <dgm:prSet/>
      <dgm:spPr/>
      <dgm:t>
        <a:bodyPr/>
        <a:lstStyle/>
        <a:p>
          <a:endParaRPr lang="zh-CN" altLang="en-US"/>
        </a:p>
      </dgm:t>
    </dgm:pt>
    <dgm:pt modelId="{4CFE4944-5778-476D-82A8-4524447DEFB5}" type="sibTrans" cxnId="{E93DE91E-D96F-453E-B625-9440C9E7417E}">
      <dgm:prSet/>
      <dgm:spPr/>
      <dgm:t>
        <a:bodyPr/>
        <a:lstStyle/>
        <a:p>
          <a:endParaRPr lang="zh-CN" altLang="en-US"/>
        </a:p>
      </dgm:t>
    </dgm:pt>
    <dgm:pt modelId="{49341401-48CC-47EC-9C65-4826472C0514}" type="pres">
      <dgm:prSet presAssocID="{2501EA89-4758-4A04-8837-3EB08D37CBE9}" presName="Name0" presStyleCnt="0">
        <dgm:presLayoutVars>
          <dgm:dir/>
          <dgm:animLvl val="lvl"/>
          <dgm:resizeHandles val="exact"/>
        </dgm:presLayoutVars>
      </dgm:prSet>
      <dgm:spPr/>
    </dgm:pt>
    <dgm:pt modelId="{4710EC9D-5243-4E34-847B-D940EA072309}" type="pres">
      <dgm:prSet presAssocID="{DE668C3A-5FA8-419D-8ABC-28F4E1C3FD78}" presName="linNode" presStyleCnt="0"/>
      <dgm:spPr/>
    </dgm:pt>
    <dgm:pt modelId="{D890AD6F-2548-49A2-839D-E53BB5F25D2C}" type="pres">
      <dgm:prSet presAssocID="{DE668C3A-5FA8-419D-8ABC-28F4E1C3FD78}" presName="parentText" presStyleLbl="node1" presStyleIdx="0" presStyleCnt="4" custLinFactNeighborX="-83835" custLinFactNeighborY="14366">
        <dgm:presLayoutVars>
          <dgm:chMax val="1"/>
          <dgm:bulletEnabled val="1"/>
        </dgm:presLayoutVars>
      </dgm:prSet>
      <dgm:spPr/>
    </dgm:pt>
    <dgm:pt modelId="{DCDF990E-16B4-490F-A0BA-7CA9541F6415}" type="pres">
      <dgm:prSet presAssocID="{7342EC0C-E4C0-45C5-83EC-B8261AC168B2}" presName="sp" presStyleCnt="0"/>
      <dgm:spPr/>
    </dgm:pt>
    <dgm:pt modelId="{E05E4CDB-273F-42CF-A2D5-AEE8BC5D2C58}" type="pres">
      <dgm:prSet presAssocID="{2EC313FF-4D15-48C3-8F7E-7786EE8F755A}" presName="linNode" presStyleCnt="0"/>
      <dgm:spPr/>
    </dgm:pt>
    <dgm:pt modelId="{FAA3B39D-121C-4DD3-B552-26A897BF7CD9}" type="pres">
      <dgm:prSet presAssocID="{2EC313FF-4D15-48C3-8F7E-7786EE8F755A}" presName="parentText" presStyleLbl="node1" presStyleIdx="1" presStyleCnt="4" custLinFactNeighborX="68936" custLinFactNeighborY="-86924">
        <dgm:presLayoutVars>
          <dgm:chMax val="1"/>
          <dgm:bulletEnabled val="1"/>
        </dgm:presLayoutVars>
      </dgm:prSet>
      <dgm:spPr/>
    </dgm:pt>
    <dgm:pt modelId="{4D4DFE74-4CFC-43CE-97DE-FED220900ADD}" type="pres">
      <dgm:prSet presAssocID="{B891F6FF-63C4-461F-B624-B6AB1012A6B7}" presName="sp" presStyleCnt="0"/>
      <dgm:spPr/>
    </dgm:pt>
    <dgm:pt modelId="{B8711AA0-6AA2-43EE-AE0F-8B9663FC980A}" type="pres">
      <dgm:prSet presAssocID="{B513A26A-D08C-4B5C-8651-0F806F5F5899}" presName="linNode" presStyleCnt="0"/>
      <dgm:spPr/>
    </dgm:pt>
    <dgm:pt modelId="{4F652AF1-957D-4848-AC91-75D6D61D6527}" type="pres">
      <dgm:prSet presAssocID="{B513A26A-D08C-4B5C-8651-0F806F5F5899}" presName="parentText" presStyleLbl="node1" presStyleIdx="2" presStyleCnt="4" custLinFactNeighborX="-82767" custLinFactNeighborY="-33959">
        <dgm:presLayoutVars>
          <dgm:chMax val="1"/>
          <dgm:bulletEnabled val="1"/>
        </dgm:presLayoutVars>
      </dgm:prSet>
      <dgm:spPr/>
    </dgm:pt>
    <dgm:pt modelId="{68E4D950-E8FF-4D45-8B53-80C2A2A009A6}" type="pres">
      <dgm:prSet presAssocID="{3C7828FC-74A4-4E44-8880-D56E20CC2052}" presName="sp" presStyleCnt="0"/>
      <dgm:spPr/>
    </dgm:pt>
    <dgm:pt modelId="{C2338F2F-9A7E-4EC5-A82B-3429B06A8FF8}" type="pres">
      <dgm:prSet presAssocID="{C837979B-4939-4F61-B9DC-8579C783C9D9}" presName="linNode" presStyleCnt="0"/>
      <dgm:spPr/>
    </dgm:pt>
    <dgm:pt modelId="{C5AFE3FE-C695-40E2-882F-405065E79D52}" type="pres">
      <dgm:prSet presAssocID="{C837979B-4939-4F61-B9DC-8579C783C9D9}" presName="parentText" presStyleLbl="node1" presStyleIdx="3" presStyleCnt="4" custLinFactY="-38448" custLinFactNeighborX="68135" custLinFactNeighborY="-100000">
        <dgm:presLayoutVars>
          <dgm:chMax val="1"/>
          <dgm:bulletEnabled val="1"/>
        </dgm:presLayoutVars>
      </dgm:prSet>
      <dgm:spPr/>
    </dgm:pt>
  </dgm:ptLst>
  <dgm:cxnLst>
    <dgm:cxn modelId="{C4C14A0C-C46D-4FC8-AB7F-150AED1D0176}" srcId="{2501EA89-4758-4A04-8837-3EB08D37CBE9}" destId="{DE668C3A-5FA8-419D-8ABC-28F4E1C3FD78}" srcOrd="0" destOrd="0" parTransId="{16BC8533-9A77-4DC6-9F29-6DAE0449824F}" sibTransId="{7342EC0C-E4C0-45C5-83EC-B8261AC168B2}"/>
    <dgm:cxn modelId="{E93DE91E-D96F-453E-B625-9440C9E7417E}" srcId="{2501EA89-4758-4A04-8837-3EB08D37CBE9}" destId="{C837979B-4939-4F61-B9DC-8579C783C9D9}" srcOrd="3" destOrd="0" parTransId="{0F27B83E-3564-41AA-8D7F-A09BDA2173DB}" sibTransId="{4CFE4944-5778-476D-82A8-4524447DEFB5}"/>
    <dgm:cxn modelId="{66A2B62A-E1AC-42CA-BA74-2ABCEA5803AB}" srcId="{2501EA89-4758-4A04-8837-3EB08D37CBE9}" destId="{B513A26A-D08C-4B5C-8651-0F806F5F5899}" srcOrd="2" destOrd="0" parTransId="{87CAEEB9-F3BE-4F22-B307-223AEBDE56AD}" sibTransId="{3C7828FC-74A4-4E44-8880-D56E20CC2052}"/>
    <dgm:cxn modelId="{E516AB3B-BFFF-46B6-B854-4AABFBF7CF0F}" type="presOf" srcId="{C837979B-4939-4F61-B9DC-8579C783C9D9}" destId="{C5AFE3FE-C695-40E2-882F-405065E79D52}" srcOrd="0" destOrd="0" presId="urn:microsoft.com/office/officeart/2005/8/layout/vList5"/>
    <dgm:cxn modelId="{0788E863-25D6-4D6E-A6D3-56EB5041A48A}" type="presOf" srcId="{2EC313FF-4D15-48C3-8F7E-7786EE8F755A}" destId="{FAA3B39D-121C-4DD3-B552-26A897BF7CD9}" srcOrd="0" destOrd="0" presId="urn:microsoft.com/office/officeart/2005/8/layout/vList5"/>
    <dgm:cxn modelId="{64F0DB55-78E6-4C60-A9D5-0BCD5E6E4A67}" type="presOf" srcId="{2501EA89-4758-4A04-8837-3EB08D37CBE9}" destId="{49341401-48CC-47EC-9C65-4826472C0514}" srcOrd="0" destOrd="0" presId="urn:microsoft.com/office/officeart/2005/8/layout/vList5"/>
    <dgm:cxn modelId="{4D2C71A8-EBE0-4B15-AFCF-6C0490AD681F}" srcId="{2501EA89-4758-4A04-8837-3EB08D37CBE9}" destId="{2EC313FF-4D15-48C3-8F7E-7786EE8F755A}" srcOrd="1" destOrd="0" parTransId="{338BE7B1-85DA-47C7-AF1A-754A34400BC8}" sibTransId="{B891F6FF-63C4-461F-B624-B6AB1012A6B7}"/>
    <dgm:cxn modelId="{8A16C3C8-DFA5-4CCC-A2B1-CD41249AC803}" type="presOf" srcId="{DE668C3A-5FA8-419D-8ABC-28F4E1C3FD78}" destId="{D890AD6F-2548-49A2-839D-E53BB5F25D2C}" srcOrd="0" destOrd="0" presId="urn:microsoft.com/office/officeart/2005/8/layout/vList5"/>
    <dgm:cxn modelId="{0086F6CC-3A5F-4A6E-AFFC-A49C45689D57}" type="presOf" srcId="{B513A26A-D08C-4B5C-8651-0F806F5F5899}" destId="{4F652AF1-957D-4848-AC91-75D6D61D6527}" srcOrd="0" destOrd="0" presId="urn:microsoft.com/office/officeart/2005/8/layout/vList5"/>
    <dgm:cxn modelId="{ADDB70CF-AB2E-45BF-9D89-DDF83C3FA273}" type="presParOf" srcId="{49341401-48CC-47EC-9C65-4826472C0514}" destId="{4710EC9D-5243-4E34-847B-D940EA072309}" srcOrd="0" destOrd="0" presId="urn:microsoft.com/office/officeart/2005/8/layout/vList5"/>
    <dgm:cxn modelId="{5CB3B8F9-225C-4581-89A5-1DDA29721CD2}" type="presParOf" srcId="{4710EC9D-5243-4E34-847B-D940EA072309}" destId="{D890AD6F-2548-49A2-839D-E53BB5F25D2C}" srcOrd="0" destOrd="0" presId="urn:microsoft.com/office/officeart/2005/8/layout/vList5"/>
    <dgm:cxn modelId="{860FB1F6-746D-41AB-98F5-372A2185669F}" type="presParOf" srcId="{49341401-48CC-47EC-9C65-4826472C0514}" destId="{DCDF990E-16B4-490F-A0BA-7CA9541F6415}" srcOrd="1" destOrd="0" presId="urn:microsoft.com/office/officeart/2005/8/layout/vList5"/>
    <dgm:cxn modelId="{2CDA87BB-E199-480A-9199-7FB10BDF22AF}" type="presParOf" srcId="{49341401-48CC-47EC-9C65-4826472C0514}" destId="{E05E4CDB-273F-42CF-A2D5-AEE8BC5D2C58}" srcOrd="2" destOrd="0" presId="urn:microsoft.com/office/officeart/2005/8/layout/vList5"/>
    <dgm:cxn modelId="{12D67416-E515-453C-B7C9-D39195A612DE}" type="presParOf" srcId="{E05E4CDB-273F-42CF-A2D5-AEE8BC5D2C58}" destId="{FAA3B39D-121C-4DD3-B552-26A897BF7CD9}" srcOrd="0" destOrd="0" presId="urn:microsoft.com/office/officeart/2005/8/layout/vList5"/>
    <dgm:cxn modelId="{53DFA4AD-FA13-4D84-A4F4-5E83997EF53D}" type="presParOf" srcId="{49341401-48CC-47EC-9C65-4826472C0514}" destId="{4D4DFE74-4CFC-43CE-97DE-FED220900ADD}" srcOrd="3" destOrd="0" presId="urn:microsoft.com/office/officeart/2005/8/layout/vList5"/>
    <dgm:cxn modelId="{68DEC929-31D1-4C77-9F85-3EC3BAB261A2}" type="presParOf" srcId="{49341401-48CC-47EC-9C65-4826472C0514}" destId="{B8711AA0-6AA2-43EE-AE0F-8B9663FC980A}" srcOrd="4" destOrd="0" presId="urn:microsoft.com/office/officeart/2005/8/layout/vList5"/>
    <dgm:cxn modelId="{BD643330-569B-4870-82E4-806D3FCC5AE9}" type="presParOf" srcId="{B8711AA0-6AA2-43EE-AE0F-8B9663FC980A}" destId="{4F652AF1-957D-4848-AC91-75D6D61D6527}" srcOrd="0" destOrd="0" presId="urn:microsoft.com/office/officeart/2005/8/layout/vList5"/>
    <dgm:cxn modelId="{F2A79BFF-3A4C-45E4-B3FF-D3C79EF51351}" type="presParOf" srcId="{49341401-48CC-47EC-9C65-4826472C0514}" destId="{68E4D950-E8FF-4D45-8B53-80C2A2A009A6}" srcOrd="5" destOrd="0" presId="urn:microsoft.com/office/officeart/2005/8/layout/vList5"/>
    <dgm:cxn modelId="{C78DCC29-4982-451D-9E0E-DD6BFC1DD680}" type="presParOf" srcId="{49341401-48CC-47EC-9C65-4826472C0514}" destId="{C2338F2F-9A7E-4EC5-A82B-3429B06A8FF8}" srcOrd="6" destOrd="0" presId="urn:microsoft.com/office/officeart/2005/8/layout/vList5"/>
    <dgm:cxn modelId="{575B43F9-40CD-4C6B-AD54-36C0AE2A3C0A}" type="presParOf" srcId="{C2338F2F-9A7E-4EC5-A82B-3429B06A8FF8}" destId="{C5AFE3FE-C695-40E2-882F-405065E79D5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0AD6F-2548-49A2-839D-E53BB5F25D2C}">
      <dsp:nvSpPr>
        <dsp:cNvPr id="0" name=""/>
        <dsp:cNvSpPr/>
      </dsp:nvSpPr>
      <dsp:spPr>
        <a:xfrm>
          <a:off x="131538" y="154592"/>
          <a:ext cx="2602715" cy="1060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选择</a:t>
          </a:r>
          <a:endParaRPr lang="en-US" altLang="zh-CN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单元学习</a:t>
          </a:r>
          <a:r>
            <a:rPr lang="zh-CN" altLang="en-US" sz="2400" b="1" u="none" kern="1200" dirty="0">
              <a:solidFill>
                <a:srgbClr val="FFFF00"/>
              </a:solidFill>
            </a:rPr>
            <a:t>主题</a:t>
          </a:r>
        </a:p>
      </dsp:txBody>
      <dsp:txXfrm>
        <a:off x="183319" y="206373"/>
        <a:ext cx="2499153" cy="957185"/>
      </dsp:txXfrm>
    </dsp:sp>
    <dsp:sp modelId="{FAA3B39D-121C-4DD3-B552-26A897BF7CD9}">
      <dsp:nvSpPr>
        <dsp:cNvPr id="0" name=""/>
        <dsp:cNvSpPr/>
      </dsp:nvSpPr>
      <dsp:spPr>
        <a:xfrm>
          <a:off x="4107732" y="193946"/>
          <a:ext cx="2602715" cy="1060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确定</a:t>
          </a:r>
          <a:endParaRPr lang="en-US" altLang="zh-CN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单元学习</a:t>
          </a:r>
          <a:r>
            <a:rPr lang="zh-CN" altLang="en-US" sz="2400" b="1" kern="1200" dirty="0">
              <a:solidFill>
                <a:srgbClr val="FFFF00"/>
              </a:solidFill>
            </a:rPr>
            <a:t>目标</a:t>
          </a:r>
        </a:p>
      </dsp:txBody>
      <dsp:txXfrm>
        <a:off x="4159513" y="245727"/>
        <a:ext cx="2499153" cy="957185"/>
      </dsp:txXfrm>
    </dsp:sp>
    <dsp:sp modelId="{4F652AF1-957D-4848-AC91-75D6D61D6527}">
      <dsp:nvSpPr>
        <dsp:cNvPr id="0" name=""/>
        <dsp:cNvSpPr/>
      </dsp:nvSpPr>
      <dsp:spPr>
        <a:xfrm>
          <a:off x="159335" y="1869556"/>
          <a:ext cx="2602715" cy="1060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设计</a:t>
          </a:r>
          <a:endParaRPr lang="en-US" altLang="zh-CN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单元</a:t>
          </a:r>
          <a:r>
            <a:rPr lang="zh-CN" altLang="en-US" sz="2400" b="1" kern="1200" dirty="0">
              <a:solidFill>
                <a:srgbClr val="FFFF00"/>
              </a:solidFill>
            </a:rPr>
            <a:t>学习活动</a:t>
          </a:r>
        </a:p>
      </dsp:txBody>
      <dsp:txXfrm>
        <a:off x="211116" y="1921337"/>
        <a:ext cx="2499153" cy="957185"/>
      </dsp:txXfrm>
    </dsp:sp>
    <dsp:sp modelId="{C5AFE3FE-C695-40E2-882F-405065E79D52}">
      <dsp:nvSpPr>
        <dsp:cNvPr id="0" name=""/>
        <dsp:cNvSpPr/>
      </dsp:nvSpPr>
      <dsp:spPr>
        <a:xfrm>
          <a:off x="4086884" y="1874976"/>
          <a:ext cx="2602715" cy="1060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开展</a:t>
          </a:r>
          <a:endParaRPr lang="en-US" altLang="zh-CN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持续性学习</a:t>
          </a:r>
          <a:r>
            <a:rPr lang="zh-CN" altLang="en-US" sz="2400" b="1" kern="1200" dirty="0">
              <a:solidFill>
                <a:srgbClr val="FFFF00"/>
              </a:solidFill>
            </a:rPr>
            <a:t>评价</a:t>
          </a:r>
        </a:p>
      </dsp:txBody>
      <dsp:txXfrm>
        <a:off x="4138665" y="1926757"/>
        <a:ext cx="2499153" cy="957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/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6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7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63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3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5000"/>
        </a:lnSpc>
        <a:spcBef>
          <a:spcPct val="0"/>
        </a:spcBef>
        <a:buNone/>
        <a:defRPr sz="440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600" kern="1200" spc="1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200" kern="1200" spc="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54F79BC-F3FE-452E-B83B-E35B94402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A48E28-07C7-438E-885A-90EB9DE9A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68" y="2081766"/>
            <a:ext cx="7038860" cy="1773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DCE95E-CF8B-4559-8B05-81DF05DF8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153" y="325581"/>
            <a:ext cx="3273164" cy="49608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55B90D8-13BB-4D71-BF4A-D53AD42EF057}"/>
              </a:ext>
            </a:extLst>
          </p:cNvPr>
          <p:cNvSpPr txBox="1"/>
          <p:nvPr/>
        </p:nvSpPr>
        <p:spPr>
          <a:xfrm>
            <a:off x="220402" y="5425861"/>
            <a:ext cx="10436711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  <a:t>新北区朱俊名师工作室       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  <a:t>2021.8.15    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" panose="020B0602020104020603"/>
                <a:ea typeface="宋体" panose="02010600030101010101" pitchFamily="2" charset="-122"/>
                <a:cs typeface="+mn-cs"/>
              </a:rPr>
              <a:t>李盛曦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20BE72C-622C-40E3-BF39-57B339F92F44}"/>
              </a:ext>
            </a:extLst>
          </p:cNvPr>
          <p:cNvSpPr txBox="1"/>
          <p:nvPr/>
        </p:nvSpPr>
        <p:spPr>
          <a:xfrm>
            <a:off x="153783" y="1382342"/>
            <a:ext cx="4973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次读书交流</a:t>
            </a:r>
          </a:p>
        </p:txBody>
      </p:sp>
    </p:spTree>
    <p:extLst>
      <p:ext uri="{BB962C8B-B14F-4D97-AF65-F5344CB8AC3E}">
        <p14:creationId xmlns:p14="http://schemas.microsoft.com/office/powerpoint/2010/main" val="11338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04C40-FA57-4BCD-A9BA-65C09FB7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20102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三、抓住深度学习的四个</a:t>
            </a:r>
            <a:r>
              <a:rPr lang="zh-CN" altLang="en-US" sz="4900" b="1" dirty="0">
                <a:solidFill>
                  <a:srgbClr val="FF0000"/>
                </a:solidFill>
              </a:rPr>
              <a:t>关键策略</a:t>
            </a:r>
            <a:br>
              <a:rPr lang="zh-CN" altLang="en-US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FEA123-1FCD-4498-80A3-C458BC5D14AA}"/>
              </a:ext>
            </a:extLst>
          </p:cNvPr>
          <p:cNvSpPr txBox="1"/>
          <p:nvPr/>
        </p:nvSpPr>
        <p:spPr>
          <a:xfrm>
            <a:off x="864393" y="2014537"/>
            <a:ext cx="60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3B7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7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、学习过程的深度互动策略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391101F-CF91-455B-8029-0B582D6B15B3}"/>
              </a:ext>
            </a:extLst>
          </p:cNvPr>
          <p:cNvSpPr/>
          <p:nvPr/>
        </p:nvSpPr>
        <p:spPr>
          <a:xfrm>
            <a:off x="357188" y="2588335"/>
            <a:ext cx="10855071" cy="1731909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）教师设计富有挑战性的学习任务，促进学生与任务的深度互动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）教师指导学生完成挑战任务，增加学生与教师的深度互动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）教师组织学生研讨和交流，增加学生之间的深度互动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D81F82-340D-4184-8459-D9F8D445B174}"/>
              </a:ext>
            </a:extLst>
          </p:cNvPr>
          <p:cNvSpPr txBox="1"/>
          <p:nvPr/>
        </p:nvSpPr>
        <p:spPr>
          <a:xfrm>
            <a:off x="881065" y="4495800"/>
            <a:ext cx="60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3B7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B71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、团队教学研究的改进策略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475ECB7-6714-488B-B4E6-8C29A6EE66F7}"/>
              </a:ext>
            </a:extLst>
          </p:cNvPr>
          <p:cNvSpPr/>
          <p:nvPr/>
        </p:nvSpPr>
        <p:spPr>
          <a:xfrm>
            <a:off x="385764" y="5194576"/>
            <a:ext cx="10855071" cy="1063349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）教师要集体进行专业学习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2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ngXian"/>
                <a:ea typeface="+mn-ea"/>
                <a:cs typeface="+mn-cs"/>
              </a:rPr>
              <a:t>）教师要基于经验进行研究导向的教学改进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engXi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4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ED6D39-481B-457D-B5A5-B2B19B7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第三讲    怎样实现深度学习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3FFA64-1525-4CD6-8106-F97DB8213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041" y="2478024"/>
            <a:ext cx="10168128" cy="3694176"/>
          </a:xfrm>
        </p:spPr>
        <p:txBody>
          <a:bodyPr/>
          <a:lstStyle/>
          <a:p>
            <a:r>
              <a:rPr lang="zh-CN" altLang="en-US" dirty="0"/>
              <a:t>一、把握深度学习的四个</a:t>
            </a:r>
            <a:r>
              <a:rPr lang="zh-CN" altLang="en-US" sz="2800" dirty="0">
                <a:solidFill>
                  <a:srgbClr val="FF0000"/>
                </a:solidFill>
              </a:rPr>
              <a:t>重要环节</a:t>
            </a:r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二、实现深度学习有两个</a:t>
            </a:r>
            <a:r>
              <a:rPr lang="zh-CN" altLang="en-US" sz="2800" dirty="0">
                <a:solidFill>
                  <a:srgbClr val="FF0000"/>
                </a:solidFill>
              </a:rPr>
              <a:t>必要前提</a:t>
            </a:r>
            <a:endParaRPr lang="en-US" altLang="zh-CN" sz="2800" dirty="0">
              <a:solidFill>
                <a:srgbClr val="FF0000"/>
              </a:solidFill>
            </a:endParaRPr>
          </a:p>
          <a:p>
            <a:endParaRPr lang="en-US" altLang="zh-CN" sz="2800" dirty="0">
              <a:solidFill>
                <a:srgbClr val="FF0000"/>
              </a:solidFill>
            </a:endParaRPr>
          </a:p>
          <a:p>
            <a:r>
              <a:rPr lang="zh-CN" altLang="en-US" dirty="0"/>
              <a:t>三、抓住深度学习的四个</a:t>
            </a:r>
            <a:r>
              <a:rPr lang="zh-CN" altLang="en-US" sz="2800" dirty="0">
                <a:solidFill>
                  <a:srgbClr val="FF0000"/>
                </a:solidFill>
              </a:rPr>
              <a:t>关键策略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FE052B-9A9E-4ADF-9B68-66960C5E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659472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一、</a:t>
            </a:r>
            <a:r>
              <a:rPr lang="zh-CN" altLang="en-US" b="1" dirty="0"/>
              <a:t>把握深度学习的四个</a:t>
            </a:r>
            <a:r>
              <a:rPr lang="zh-CN" altLang="en-US" sz="4400" b="1" dirty="0">
                <a:solidFill>
                  <a:srgbClr val="FF0000"/>
                </a:solidFill>
              </a:rPr>
              <a:t>重要环节</a:t>
            </a:r>
            <a:br>
              <a:rPr lang="en-US" altLang="zh-CN" sz="4000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35CEF75-D901-49AD-B51D-C7509AFF37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7393972"/>
              </p:ext>
            </p:extLst>
          </p:nvPr>
        </p:nvGraphicFramePr>
        <p:xfrm>
          <a:off x="1547090" y="1998380"/>
          <a:ext cx="7229764" cy="440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椭圆 2">
            <a:extLst>
              <a:ext uri="{FF2B5EF4-FFF2-40B4-BE49-F238E27FC236}">
                <a16:creationId xmlns:a16="http://schemas.microsoft.com/office/drawing/2014/main" id="{BC2A47DA-CC1F-45D6-80CF-8478FAC0DE05}"/>
              </a:ext>
            </a:extLst>
          </p:cNvPr>
          <p:cNvSpPr/>
          <p:nvPr/>
        </p:nvSpPr>
        <p:spPr>
          <a:xfrm>
            <a:off x="1683327" y="2140527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31B8013C-986D-42CD-B427-FC9EE788F6C7}"/>
              </a:ext>
            </a:extLst>
          </p:cNvPr>
          <p:cNvSpPr/>
          <p:nvPr/>
        </p:nvSpPr>
        <p:spPr>
          <a:xfrm>
            <a:off x="5604163" y="2140527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2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E887E7EF-97C7-44BA-A709-D533E278E4C3}"/>
              </a:ext>
            </a:extLst>
          </p:cNvPr>
          <p:cNvSpPr/>
          <p:nvPr/>
        </p:nvSpPr>
        <p:spPr>
          <a:xfrm>
            <a:off x="1683327" y="3872346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3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3C6FCD1-1E7C-423C-BC19-B67B9116E5AC}"/>
              </a:ext>
            </a:extLst>
          </p:cNvPr>
          <p:cNvSpPr/>
          <p:nvPr/>
        </p:nvSpPr>
        <p:spPr>
          <a:xfrm>
            <a:off x="5604162" y="3872346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4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0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430C852E-9B92-4940-BDB3-9A693281BB9B}"/>
              </a:ext>
            </a:extLst>
          </p:cNvPr>
          <p:cNvGrpSpPr/>
          <p:nvPr/>
        </p:nvGrpSpPr>
        <p:grpSpPr>
          <a:xfrm>
            <a:off x="465097" y="557033"/>
            <a:ext cx="2602715" cy="1060747"/>
            <a:chOff x="131538" y="154592"/>
            <a:chExt cx="2602715" cy="106074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60C561A-3E65-4DFB-A7B2-DCBC864B599A}"/>
                </a:ext>
              </a:extLst>
            </p:cNvPr>
            <p:cNvSpPr/>
            <p:nvPr/>
          </p:nvSpPr>
          <p:spPr>
            <a:xfrm>
              <a:off x="131538" y="154592"/>
              <a:ext cx="2602715" cy="10607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矩形: 圆角 4">
              <a:extLst>
                <a:ext uri="{FF2B5EF4-FFF2-40B4-BE49-F238E27FC236}">
                  <a16:creationId xmlns:a16="http://schemas.microsoft.com/office/drawing/2014/main" id="{10DA6B1D-DA56-46BA-AB61-66077F63B34F}"/>
                </a:ext>
              </a:extLst>
            </p:cNvPr>
            <p:cNvSpPr txBox="1"/>
            <p:nvPr/>
          </p:nvSpPr>
          <p:spPr>
            <a:xfrm>
              <a:off x="183319" y="206373"/>
              <a:ext cx="2499153" cy="95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选择</a:t>
              </a:r>
              <a:endParaRPr lang="en-US" altLang="zh-CN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单元学习</a:t>
              </a:r>
              <a:r>
                <a:rPr lang="zh-CN" altLang="en-US" sz="2400" b="1" u="none" kern="1200" dirty="0">
                  <a:solidFill>
                    <a:srgbClr val="FFFF00"/>
                  </a:solidFill>
                </a:rPr>
                <a:t>主题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B0232DC8-C99A-4C3F-B6DA-4015E108A6FB}"/>
              </a:ext>
            </a:extLst>
          </p:cNvPr>
          <p:cNvSpPr/>
          <p:nvPr/>
        </p:nvSpPr>
        <p:spPr>
          <a:xfrm>
            <a:off x="465097" y="557033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1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5B8EFEE-3547-4AD8-B987-5571F1C26F22}"/>
              </a:ext>
            </a:extLst>
          </p:cNvPr>
          <p:cNvSpPr txBox="1"/>
          <p:nvPr/>
        </p:nvSpPr>
        <p:spPr>
          <a:xfrm>
            <a:off x="590756" y="2288645"/>
            <a:ext cx="10474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6"/>
                </a:solidFill>
              </a:rPr>
              <a:t>确定依据</a:t>
            </a:r>
            <a:r>
              <a:rPr lang="zh-CN" altLang="en-US" sz="2000" dirty="0"/>
              <a:t>：</a:t>
            </a:r>
            <a:r>
              <a:rPr lang="zh-CN" altLang="en-US" dirty="0"/>
              <a:t>学科</a:t>
            </a:r>
            <a:r>
              <a:rPr lang="zh-CN" altLang="en-US" dirty="0">
                <a:solidFill>
                  <a:srgbClr val="FF0000"/>
                </a:solidFill>
              </a:rPr>
              <a:t>课程标准</a:t>
            </a:r>
            <a:r>
              <a:rPr lang="zh-CN" altLang="en-US" dirty="0"/>
              <a:t>；学科</a:t>
            </a:r>
            <a:r>
              <a:rPr lang="zh-CN" altLang="en-US" dirty="0">
                <a:solidFill>
                  <a:srgbClr val="FF0000"/>
                </a:solidFill>
              </a:rPr>
              <a:t>教材</a:t>
            </a:r>
            <a:r>
              <a:rPr lang="zh-CN" altLang="en-US" dirty="0"/>
              <a:t>内容；</a:t>
            </a:r>
            <a:r>
              <a:rPr lang="zh-CN" altLang="en-US" dirty="0">
                <a:solidFill>
                  <a:srgbClr val="FF0000"/>
                </a:solidFill>
              </a:rPr>
              <a:t>核心素养</a:t>
            </a:r>
            <a:r>
              <a:rPr lang="zh-CN" altLang="en-US" dirty="0"/>
              <a:t>的进阶发展；</a:t>
            </a:r>
            <a:r>
              <a:rPr lang="zh-CN" altLang="en-US" dirty="0">
                <a:solidFill>
                  <a:srgbClr val="FF0000"/>
                </a:solidFill>
              </a:rPr>
              <a:t>学生</a:t>
            </a:r>
            <a:r>
              <a:rPr lang="zh-CN" altLang="en-US" dirty="0"/>
              <a:t>实际情况。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6"/>
                </a:solidFill>
              </a:rPr>
              <a:t>确定思路</a:t>
            </a:r>
            <a:r>
              <a:rPr lang="zh-CN" altLang="en-US" sz="2000" dirty="0"/>
              <a:t>：</a:t>
            </a:r>
            <a:r>
              <a:rPr lang="zh-CN" altLang="en-US" dirty="0"/>
              <a:t>按照</a:t>
            </a:r>
            <a:r>
              <a:rPr lang="zh-CN" altLang="en-US" dirty="0">
                <a:solidFill>
                  <a:srgbClr val="FF0000"/>
                </a:solidFill>
              </a:rPr>
              <a:t>教材</a:t>
            </a:r>
            <a:r>
              <a:rPr lang="zh-CN" altLang="en-US" dirty="0"/>
              <a:t>章节的主要内容来组织；</a:t>
            </a:r>
            <a:endParaRPr lang="en-US" altLang="zh-CN" dirty="0"/>
          </a:p>
          <a:p>
            <a:r>
              <a:rPr lang="en-US" altLang="zh-CN" dirty="0"/>
              <a:t>                          </a:t>
            </a:r>
            <a:r>
              <a:rPr lang="zh-CN" altLang="en-US" dirty="0"/>
              <a:t>按照学科</a:t>
            </a:r>
            <a:r>
              <a:rPr lang="zh-CN" altLang="en-US" dirty="0">
                <a:solidFill>
                  <a:srgbClr val="FF0000"/>
                </a:solidFill>
              </a:rPr>
              <a:t>核心素养</a:t>
            </a:r>
            <a:r>
              <a:rPr lang="zh-CN" altLang="en-US" dirty="0"/>
              <a:t>发展的进阶来组织；</a:t>
            </a:r>
            <a:endParaRPr lang="en-US" altLang="zh-CN" dirty="0"/>
          </a:p>
          <a:p>
            <a:r>
              <a:rPr lang="en-US" altLang="zh-CN" dirty="0"/>
              <a:t>                          </a:t>
            </a:r>
            <a:r>
              <a:rPr lang="zh-CN" altLang="en-US" dirty="0"/>
              <a:t>按照</a:t>
            </a:r>
            <a:r>
              <a:rPr lang="zh-CN" altLang="en-US" dirty="0">
                <a:solidFill>
                  <a:srgbClr val="FF0000"/>
                </a:solidFill>
              </a:rPr>
              <a:t>主题性任务</a:t>
            </a:r>
            <a:r>
              <a:rPr lang="zh-CN" altLang="en-US" dirty="0"/>
              <a:t>来组织；</a:t>
            </a:r>
            <a:endParaRPr lang="en-US" altLang="zh-CN" dirty="0"/>
          </a:p>
          <a:p>
            <a:r>
              <a:rPr lang="en-US" altLang="zh-CN" dirty="0"/>
              <a:t>                          </a:t>
            </a:r>
            <a:r>
              <a:rPr lang="zh-CN" altLang="en-US" dirty="0"/>
              <a:t>按照</a:t>
            </a:r>
            <a:r>
              <a:rPr lang="zh-CN" altLang="en-US" dirty="0">
                <a:solidFill>
                  <a:srgbClr val="FF0000"/>
                </a:solidFill>
              </a:rPr>
              <a:t>真实情境</a:t>
            </a:r>
            <a:r>
              <a:rPr lang="zh-CN" altLang="en-US" dirty="0"/>
              <a:t>下的学习任务跨学科来组织。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b="1" dirty="0">
                <a:solidFill>
                  <a:schemeClr val="accent6"/>
                </a:solidFill>
              </a:rPr>
              <a:t>3.  </a:t>
            </a:r>
            <a:r>
              <a:rPr lang="zh-CN" altLang="en-US" sz="2000" b="1" dirty="0">
                <a:solidFill>
                  <a:schemeClr val="accent6"/>
                </a:solidFill>
              </a:rPr>
              <a:t>关键步骤</a:t>
            </a:r>
            <a:r>
              <a:rPr lang="zh-CN" altLang="en-US" dirty="0"/>
              <a:t>：第一，</a:t>
            </a:r>
            <a:r>
              <a:rPr lang="zh-CN" altLang="en-US" dirty="0">
                <a:solidFill>
                  <a:srgbClr val="FF0000"/>
                </a:solidFill>
              </a:rPr>
              <a:t>分析</a:t>
            </a:r>
            <a:r>
              <a:rPr lang="zh-CN" altLang="en-US" dirty="0"/>
              <a:t>课程标准及教材内容，</a:t>
            </a:r>
            <a:r>
              <a:rPr lang="zh-CN" altLang="en-US" dirty="0">
                <a:solidFill>
                  <a:srgbClr val="FF0000"/>
                </a:solidFill>
              </a:rPr>
              <a:t>梳理</a:t>
            </a:r>
            <a:r>
              <a:rPr lang="zh-CN" altLang="en-US" dirty="0"/>
              <a:t>单元内容结构，找出单元学习内容</a:t>
            </a:r>
            <a:endParaRPr lang="en-US" altLang="zh-CN" dirty="0"/>
          </a:p>
          <a:p>
            <a:r>
              <a:rPr lang="zh-CN" altLang="en-US" dirty="0"/>
              <a:t>                         第二，对学生已有的学科知识，关键能力，学科观念，生活经验，思路方法等方面进行   探查，分析和诊断，并在此基础上筛选单元学习内容，</a:t>
            </a:r>
            <a:r>
              <a:rPr lang="zh-CN" altLang="en-US" dirty="0">
                <a:solidFill>
                  <a:srgbClr val="FF0000"/>
                </a:solidFill>
              </a:rPr>
              <a:t>初定单元学习主题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第三，结合相关信息来多方</a:t>
            </a:r>
            <a:r>
              <a:rPr lang="zh-CN" altLang="en-US" dirty="0">
                <a:solidFill>
                  <a:srgbClr val="FF0000"/>
                </a:solidFill>
              </a:rPr>
              <a:t>论证</a:t>
            </a:r>
            <a:r>
              <a:rPr lang="zh-CN" altLang="en-US" dirty="0"/>
              <a:t>，辨析单元学习的</a:t>
            </a:r>
            <a:r>
              <a:rPr lang="zh-CN" altLang="en-US" dirty="0">
                <a:solidFill>
                  <a:srgbClr val="FF0000"/>
                </a:solidFill>
              </a:rPr>
              <a:t>价值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rgbClr val="FF0000"/>
                </a:solidFill>
              </a:rPr>
              <a:t>最终确定单元学习主题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582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110651E-6A77-4ED9-8FA6-5EFAAAB7285B}"/>
              </a:ext>
            </a:extLst>
          </p:cNvPr>
          <p:cNvGrpSpPr/>
          <p:nvPr/>
        </p:nvGrpSpPr>
        <p:grpSpPr>
          <a:xfrm>
            <a:off x="485878" y="661117"/>
            <a:ext cx="2602715" cy="1060747"/>
            <a:chOff x="4107732" y="193946"/>
            <a:chExt cx="2602715" cy="106074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22264649-5F5F-4D33-ABFA-9A7F13FC93B6}"/>
                </a:ext>
              </a:extLst>
            </p:cNvPr>
            <p:cNvSpPr/>
            <p:nvPr/>
          </p:nvSpPr>
          <p:spPr>
            <a:xfrm>
              <a:off x="4107732" y="193946"/>
              <a:ext cx="2602715" cy="10607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矩形: 圆角 4">
              <a:extLst>
                <a:ext uri="{FF2B5EF4-FFF2-40B4-BE49-F238E27FC236}">
                  <a16:creationId xmlns:a16="http://schemas.microsoft.com/office/drawing/2014/main" id="{EDF81D28-6B37-4D39-B086-77E3B9EEA3CD}"/>
                </a:ext>
              </a:extLst>
            </p:cNvPr>
            <p:cNvSpPr txBox="1"/>
            <p:nvPr/>
          </p:nvSpPr>
          <p:spPr>
            <a:xfrm>
              <a:off x="4159513" y="245727"/>
              <a:ext cx="2499153" cy="95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确定</a:t>
              </a:r>
              <a:endParaRPr lang="en-US" altLang="zh-CN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单元学习</a:t>
              </a:r>
              <a:r>
                <a:rPr lang="zh-CN" altLang="en-US" sz="2400" b="1" kern="1200" dirty="0">
                  <a:solidFill>
                    <a:srgbClr val="FFFF00"/>
                  </a:solidFill>
                </a:rPr>
                <a:t>目标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6E8B1DAA-6ACC-46B7-8193-54521E2F9A17}"/>
              </a:ext>
            </a:extLst>
          </p:cNvPr>
          <p:cNvSpPr/>
          <p:nvPr/>
        </p:nvSpPr>
        <p:spPr>
          <a:xfrm>
            <a:off x="485878" y="647262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2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43CA1F-9100-4A7A-947A-074628692529}"/>
              </a:ext>
            </a:extLst>
          </p:cNvPr>
          <p:cNvSpPr txBox="1"/>
          <p:nvPr/>
        </p:nvSpPr>
        <p:spPr>
          <a:xfrm>
            <a:off x="590756" y="2309427"/>
            <a:ext cx="104740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6"/>
                </a:solidFill>
              </a:rPr>
              <a:t>考虑因素</a:t>
            </a:r>
            <a:r>
              <a:rPr lang="zh-CN" altLang="en-US" sz="2000" dirty="0"/>
              <a:t>：</a:t>
            </a:r>
            <a:r>
              <a:rPr lang="zh-CN" altLang="en-US" dirty="0">
                <a:solidFill>
                  <a:srgbClr val="FF0000"/>
                </a:solidFill>
              </a:rPr>
              <a:t>课程标准</a:t>
            </a:r>
            <a:r>
              <a:rPr lang="zh-CN" altLang="en-US" dirty="0"/>
              <a:t>要求；单元学习主题与</a:t>
            </a:r>
            <a:r>
              <a:rPr lang="zh-CN" altLang="en-US" dirty="0">
                <a:solidFill>
                  <a:srgbClr val="FF0000"/>
                </a:solidFill>
              </a:rPr>
              <a:t>核心内容</a:t>
            </a:r>
            <a:r>
              <a:rPr lang="zh-CN" altLang="en-US" dirty="0"/>
              <a:t>；单元所承载的学科</a:t>
            </a:r>
            <a:r>
              <a:rPr lang="zh-CN" altLang="en-US" dirty="0">
                <a:solidFill>
                  <a:srgbClr val="FF0000"/>
                </a:solidFill>
              </a:rPr>
              <a:t>核心素养</a:t>
            </a:r>
            <a:r>
              <a:rPr lang="zh-CN" altLang="en-US" dirty="0"/>
              <a:t>的进阶发展；</a:t>
            </a:r>
            <a:r>
              <a:rPr lang="zh-CN" altLang="en-US" dirty="0">
                <a:solidFill>
                  <a:srgbClr val="FF0000"/>
                </a:solidFill>
              </a:rPr>
              <a:t>学生</a:t>
            </a:r>
            <a:r>
              <a:rPr lang="zh-CN" altLang="en-US" dirty="0"/>
              <a:t>的学习基础和发展需求。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6"/>
                </a:solidFill>
              </a:rPr>
              <a:t>基本特征</a:t>
            </a:r>
            <a:r>
              <a:rPr lang="zh-CN" altLang="en-US" sz="2000" dirty="0"/>
              <a:t>：</a:t>
            </a:r>
            <a:r>
              <a:rPr lang="zh-CN" altLang="en-US" dirty="0">
                <a:solidFill>
                  <a:srgbClr val="FF0000"/>
                </a:solidFill>
              </a:rPr>
              <a:t>一致性</a:t>
            </a:r>
            <a:r>
              <a:rPr lang="zh-CN" altLang="en-US" dirty="0"/>
              <a:t>：与课程标准中学业质量要求相一致；</a:t>
            </a:r>
            <a:endParaRPr lang="en-US" altLang="zh-CN" dirty="0"/>
          </a:p>
          <a:p>
            <a:r>
              <a:rPr lang="zh-CN" altLang="en-US" dirty="0"/>
              <a:t>                          </a:t>
            </a:r>
            <a:r>
              <a:rPr lang="zh-CN" altLang="en-US" dirty="0">
                <a:solidFill>
                  <a:srgbClr val="FF0000"/>
                </a:solidFill>
              </a:rPr>
              <a:t>发展性</a:t>
            </a:r>
            <a:r>
              <a:rPr lang="zh-CN" altLang="en-US" dirty="0"/>
              <a:t>：既要符合学生实际，又指向学生未来发展，同时要指向对学科本质的理解；</a:t>
            </a:r>
            <a:endParaRPr lang="en-US" altLang="zh-CN" dirty="0"/>
          </a:p>
          <a:p>
            <a:r>
              <a:rPr lang="en-US" altLang="zh-CN" dirty="0"/>
              <a:t>                          </a:t>
            </a:r>
            <a:r>
              <a:rPr lang="zh-CN" altLang="en-US" dirty="0">
                <a:solidFill>
                  <a:srgbClr val="FF0000"/>
                </a:solidFill>
              </a:rPr>
              <a:t>结构化</a:t>
            </a:r>
            <a:r>
              <a:rPr lang="zh-CN" altLang="en-US" dirty="0"/>
              <a:t>：单元目标是学科总的育人目标的一部分，与其他单元目标相互关联、支撑；</a:t>
            </a:r>
            <a:endParaRPr lang="en-US" altLang="zh-CN" dirty="0"/>
          </a:p>
          <a:p>
            <a:r>
              <a:rPr lang="en-US" altLang="zh-CN" dirty="0"/>
              <a:t>                          </a:t>
            </a:r>
            <a:r>
              <a:rPr lang="zh-CN" altLang="en-US" dirty="0">
                <a:solidFill>
                  <a:srgbClr val="FF0000"/>
                </a:solidFill>
              </a:rPr>
              <a:t>重点突出</a:t>
            </a:r>
            <a:r>
              <a:rPr lang="zh-CN" altLang="en-US" dirty="0"/>
              <a:t>：单元学习目标的表述要具体、简洁、明确，不求大求全。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b="1" dirty="0">
                <a:solidFill>
                  <a:schemeClr val="accent6"/>
                </a:solidFill>
              </a:rPr>
              <a:t>3.  </a:t>
            </a:r>
            <a:r>
              <a:rPr lang="zh-CN" altLang="en-US" sz="2000" b="1" dirty="0">
                <a:solidFill>
                  <a:schemeClr val="accent6"/>
                </a:solidFill>
              </a:rPr>
              <a:t>关键步骤</a:t>
            </a:r>
            <a:r>
              <a:rPr lang="zh-CN" altLang="en-US" dirty="0"/>
              <a:t>：第一，围绕单元学习主题，依据课程标准要求，结合单元学习内容深入讨论分析，理清多个单元学习主题之间的关系，立足学科核心素养发展，明确学生应该学习的内容，</a:t>
            </a:r>
            <a:r>
              <a:rPr lang="zh-CN" altLang="en-US" dirty="0">
                <a:solidFill>
                  <a:srgbClr val="FF0000"/>
                </a:solidFill>
              </a:rPr>
              <a:t>整体设计</a:t>
            </a:r>
            <a:r>
              <a:rPr lang="zh-CN" altLang="en-US" dirty="0"/>
              <a:t>目标；</a:t>
            </a:r>
            <a:endParaRPr lang="en-US" altLang="zh-CN" dirty="0"/>
          </a:p>
          <a:p>
            <a:r>
              <a:rPr lang="zh-CN" altLang="en-US" dirty="0"/>
              <a:t>                         第二，分析本班学生已有学科水平、现阶思维特点和发展需求，明确表述本单元学习的学科核心素养</a:t>
            </a:r>
            <a:r>
              <a:rPr lang="zh-CN" altLang="en-US" dirty="0">
                <a:solidFill>
                  <a:srgbClr val="FF0000"/>
                </a:solidFill>
              </a:rPr>
              <a:t>整体目标及本单元内每课时的目标</a:t>
            </a:r>
            <a:r>
              <a:rPr lang="zh-CN" altLang="en-US" dirty="0"/>
              <a:t>，指向基础性、关键性问题的解决；</a:t>
            </a:r>
            <a:endParaRPr lang="en-US" altLang="zh-CN" dirty="0"/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第三，开放研讨，学校应打造教研共同体开展研讨，甚至组织校际研讨，多方听取意见，对单元学习目标进行</a:t>
            </a:r>
            <a:r>
              <a:rPr lang="zh-CN" altLang="en-US" dirty="0">
                <a:solidFill>
                  <a:srgbClr val="FF0000"/>
                </a:solidFill>
              </a:rPr>
              <a:t>检验、修订和完善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569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5C44B89-E53D-48EA-9483-AF7A442FEE47}"/>
              </a:ext>
            </a:extLst>
          </p:cNvPr>
          <p:cNvGrpSpPr/>
          <p:nvPr/>
        </p:nvGrpSpPr>
        <p:grpSpPr>
          <a:xfrm>
            <a:off x="492806" y="633408"/>
            <a:ext cx="2602715" cy="1060747"/>
            <a:chOff x="159335" y="1869556"/>
            <a:chExt cx="2602715" cy="106074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BB461933-4758-4935-8B88-A52002BF3F7D}"/>
                </a:ext>
              </a:extLst>
            </p:cNvPr>
            <p:cNvSpPr/>
            <p:nvPr/>
          </p:nvSpPr>
          <p:spPr>
            <a:xfrm>
              <a:off x="159335" y="1869556"/>
              <a:ext cx="2602715" cy="10607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矩形: 圆角 4">
              <a:extLst>
                <a:ext uri="{FF2B5EF4-FFF2-40B4-BE49-F238E27FC236}">
                  <a16:creationId xmlns:a16="http://schemas.microsoft.com/office/drawing/2014/main" id="{2F579081-1434-457D-A4DD-703668974A26}"/>
                </a:ext>
              </a:extLst>
            </p:cNvPr>
            <p:cNvSpPr txBox="1"/>
            <p:nvPr/>
          </p:nvSpPr>
          <p:spPr>
            <a:xfrm>
              <a:off x="262897" y="1921336"/>
              <a:ext cx="2499153" cy="95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设计</a:t>
              </a:r>
              <a:endParaRPr lang="en-US" altLang="zh-CN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单元</a:t>
              </a:r>
              <a:r>
                <a:rPr lang="zh-CN" altLang="en-US" sz="2400" b="1" kern="1200" dirty="0">
                  <a:solidFill>
                    <a:srgbClr val="FFFF00"/>
                  </a:solidFill>
                </a:rPr>
                <a:t>学习活动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6BC0CA99-ADBA-4A9F-A9F7-109416612C39}"/>
              </a:ext>
            </a:extLst>
          </p:cNvPr>
          <p:cNvSpPr/>
          <p:nvPr/>
        </p:nvSpPr>
        <p:spPr>
          <a:xfrm>
            <a:off x="492806" y="619552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3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FFB576-366A-4EFE-A1B0-F1453011C6C8}"/>
              </a:ext>
            </a:extLst>
          </p:cNvPr>
          <p:cNvSpPr txBox="1"/>
          <p:nvPr/>
        </p:nvSpPr>
        <p:spPr>
          <a:xfrm>
            <a:off x="590756" y="2309427"/>
            <a:ext cx="104740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6"/>
                </a:solidFill>
              </a:rPr>
              <a:t>特征</a:t>
            </a:r>
            <a:r>
              <a:rPr lang="zh-CN" altLang="en-US" sz="2000" dirty="0"/>
              <a:t>：</a:t>
            </a:r>
            <a:r>
              <a:rPr lang="zh-CN" altLang="en-US" dirty="0"/>
              <a:t>规划性和整体性；实践性和多样性；综合性和开发性；逻辑性和群体性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sz="2000" b="1" dirty="0">
                <a:solidFill>
                  <a:schemeClr val="accent6"/>
                </a:solidFill>
              </a:rPr>
              <a:t>2.  </a:t>
            </a:r>
            <a:r>
              <a:rPr lang="zh-CN" altLang="en-US" sz="2000" b="1" dirty="0">
                <a:solidFill>
                  <a:schemeClr val="accent6"/>
                </a:solidFill>
              </a:rPr>
              <a:t>关键步骤</a:t>
            </a:r>
            <a:r>
              <a:rPr lang="zh-CN" altLang="en-US" dirty="0"/>
              <a:t>：第一，</a:t>
            </a:r>
            <a:r>
              <a:rPr lang="zh-CN" altLang="en-US" dirty="0">
                <a:solidFill>
                  <a:srgbClr val="FF0000"/>
                </a:solidFill>
              </a:rPr>
              <a:t>设计具有挑战性的学习任务</a:t>
            </a:r>
            <a:r>
              <a:rPr lang="zh-CN" altLang="en-US" dirty="0"/>
              <a:t>，围绕单元学习目标和课时目标，结合学习内容的特点和学生的学习基础、学习障碍点、发展空间、学习兴趣，初步设计出系列具有深度学习特征的挑战性任务；</a:t>
            </a:r>
            <a:endParaRPr lang="en-US" altLang="zh-CN" dirty="0"/>
          </a:p>
          <a:p>
            <a:r>
              <a:rPr lang="zh-CN" altLang="en-US" dirty="0"/>
              <a:t>                         第二，对学生学习过程中的表现和可能遇到的困难做出</a:t>
            </a:r>
            <a:r>
              <a:rPr lang="zh-CN" altLang="en-US" dirty="0">
                <a:solidFill>
                  <a:srgbClr val="FF0000"/>
                </a:solidFill>
              </a:rPr>
              <a:t>预设</a:t>
            </a:r>
            <a:r>
              <a:rPr lang="zh-CN" altLang="en-US" dirty="0"/>
              <a:t>，给出基本的应对</a:t>
            </a:r>
            <a:r>
              <a:rPr lang="zh-CN" altLang="en-US" dirty="0">
                <a:solidFill>
                  <a:srgbClr val="FF0000"/>
                </a:solidFill>
              </a:rPr>
              <a:t>方案</a:t>
            </a:r>
            <a:r>
              <a:rPr lang="zh-CN" altLang="en-US" dirty="0"/>
              <a:t>，特别要注意学习活动应帮助学生内容与实际生活之间的关联；</a:t>
            </a:r>
            <a:endParaRPr lang="en-US" altLang="zh-CN" dirty="0"/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第三，</a:t>
            </a:r>
            <a:r>
              <a:rPr lang="zh-CN" altLang="en-US" dirty="0">
                <a:solidFill>
                  <a:srgbClr val="FF0000"/>
                </a:solidFill>
              </a:rPr>
              <a:t>团队</a:t>
            </a:r>
            <a:r>
              <a:rPr lang="zh-CN" altLang="en-US" dirty="0"/>
              <a:t>要对深度学习活动进行检验，将学习活动与前期确定的深度学习目标进行对照，检查这些活动是否有助于达成学习目标，讨论之后，</a:t>
            </a:r>
            <a:r>
              <a:rPr lang="zh-CN" altLang="en-US" dirty="0">
                <a:solidFill>
                  <a:srgbClr val="FF0000"/>
                </a:solidFill>
              </a:rPr>
              <a:t>优化学习活动的设计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324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87166C2-123D-45B7-8769-C5453F7D24D1}"/>
              </a:ext>
            </a:extLst>
          </p:cNvPr>
          <p:cNvGrpSpPr/>
          <p:nvPr/>
        </p:nvGrpSpPr>
        <p:grpSpPr>
          <a:xfrm>
            <a:off x="501248" y="684063"/>
            <a:ext cx="2602715" cy="1060747"/>
            <a:chOff x="4086884" y="1874976"/>
            <a:chExt cx="2602715" cy="106074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CBB4BDCE-9AC3-44AA-80B7-2B0A7110BB5A}"/>
                </a:ext>
              </a:extLst>
            </p:cNvPr>
            <p:cNvSpPr/>
            <p:nvPr/>
          </p:nvSpPr>
          <p:spPr>
            <a:xfrm>
              <a:off x="4086884" y="1874976"/>
              <a:ext cx="2602715" cy="106074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矩形: 圆角 4">
              <a:extLst>
                <a:ext uri="{FF2B5EF4-FFF2-40B4-BE49-F238E27FC236}">
                  <a16:creationId xmlns:a16="http://schemas.microsoft.com/office/drawing/2014/main" id="{63D9453F-06C2-40B6-8318-59F90D9875E4}"/>
                </a:ext>
              </a:extLst>
            </p:cNvPr>
            <p:cNvSpPr txBox="1"/>
            <p:nvPr/>
          </p:nvSpPr>
          <p:spPr>
            <a:xfrm>
              <a:off x="4138665" y="1926757"/>
              <a:ext cx="2499153" cy="957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开展</a:t>
              </a:r>
              <a:endParaRPr lang="en-US" altLang="zh-CN" sz="2400" b="1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持续性学习</a:t>
              </a:r>
              <a:r>
                <a:rPr lang="zh-CN" altLang="en-US" sz="2400" b="1" kern="1200" dirty="0">
                  <a:solidFill>
                    <a:srgbClr val="FFFF00"/>
                  </a:solidFill>
                </a:rPr>
                <a:t>评价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178DC532-1EBB-454C-BABB-947AB8EE6529}"/>
              </a:ext>
            </a:extLst>
          </p:cNvPr>
          <p:cNvSpPr/>
          <p:nvPr/>
        </p:nvSpPr>
        <p:spPr>
          <a:xfrm>
            <a:off x="501248" y="621940"/>
            <a:ext cx="408709" cy="4225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4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51A5407-0597-43B1-9B5F-2FE088BB0F80}"/>
              </a:ext>
            </a:extLst>
          </p:cNvPr>
          <p:cNvSpPr txBox="1"/>
          <p:nvPr/>
        </p:nvSpPr>
        <p:spPr>
          <a:xfrm>
            <a:off x="590756" y="2037959"/>
            <a:ext cx="1047403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CN" altLang="en-US" sz="2000" b="1" dirty="0">
                <a:solidFill>
                  <a:schemeClr val="accent6"/>
                </a:solidFill>
              </a:rPr>
              <a:t>意义和价值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r>
              <a:rPr lang="en-US" altLang="zh-CN" sz="2000" dirty="0"/>
              <a:t>          </a:t>
            </a:r>
            <a:r>
              <a:rPr lang="zh-CN" altLang="en-US" sz="1600" dirty="0"/>
              <a:t>（</a:t>
            </a:r>
            <a:r>
              <a:rPr lang="en-US" altLang="zh-CN" sz="1600" dirty="0"/>
              <a:t>1</a:t>
            </a:r>
            <a:r>
              <a:rPr lang="zh-CN" altLang="en-US" sz="1600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目的</a:t>
            </a:r>
            <a:r>
              <a:rPr lang="zh-CN" altLang="en-US" dirty="0"/>
              <a:t>：随时了解学习目标达成情况、监测与调控学习过程、反馈与指导改进教学</a:t>
            </a:r>
            <a:endParaRPr lang="en-US" altLang="zh-CN" dirty="0"/>
          </a:p>
          <a:p>
            <a:r>
              <a:rPr lang="en-US" altLang="zh-CN" sz="1600" dirty="0"/>
              <a:t>             </a:t>
            </a:r>
            <a:r>
              <a:rPr lang="zh-CN" altLang="en-US" sz="1600" dirty="0"/>
              <a:t>（</a:t>
            </a:r>
            <a:r>
              <a:rPr lang="en-US" altLang="zh-CN" sz="1600" dirty="0"/>
              <a:t>2</a:t>
            </a:r>
            <a:r>
              <a:rPr lang="zh-CN" altLang="en-US" sz="1600" dirty="0"/>
              <a:t>）持续性评价是一种</a:t>
            </a:r>
            <a:r>
              <a:rPr lang="zh-CN" altLang="en-US" sz="1600" dirty="0">
                <a:solidFill>
                  <a:srgbClr val="FF0000"/>
                </a:solidFill>
              </a:rPr>
              <a:t>形式多样</a:t>
            </a:r>
            <a:r>
              <a:rPr lang="zh-CN" altLang="en-US" sz="1600" dirty="0"/>
              <a:t>的、以学生发展为中心、以学科核心素养为导向的立体性评价，是综合素质评价的一部分；</a:t>
            </a:r>
            <a:endParaRPr lang="en-US" altLang="zh-CN" sz="1600" dirty="0"/>
          </a:p>
          <a:p>
            <a:r>
              <a:rPr lang="en-US" altLang="zh-CN" sz="1600" dirty="0"/>
              <a:t>             </a:t>
            </a:r>
            <a:r>
              <a:rPr lang="zh-CN" altLang="en-US" sz="1600" dirty="0"/>
              <a:t>（</a:t>
            </a:r>
            <a:r>
              <a:rPr lang="en-US" altLang="zh-CN" sz="1600" dirty="0"/>
              <a:t>3</a:t>
            </a:r>
            <a:r>
              <a:rPr lang="zh-CN" altLang="en-US" sz="1600" dirty="0"/>
              <a:t>）持续性评价是</a:t>
            </a:r>
            <a:r>
              <a:rPr lang="zh-CN" altLang="en-US" sz="1600" dirty="0">
                <a:solidFill>
                  <a:srgbClr val="FF0000"/>
                </a:solidFill>
              </a:rPr>
              <a:t>激励评价</a:t>
            </a:r>
            <a:r>
              <a:rPr lang="zh-CN" altLang="en-US" sz="1600" dirty="0"/>
              <a:t>，为不同的人定制不同的评价标准，让为一位学生都有出彩的机会，也可采用多元的评价方式。</a:t>
            </a:r>
            <a:endParaRPr lang="en-US" altLang="zh-CN" sz="1600" dirty="0"/>
          </a:p>
          <a:p>
            <a:r>
              <a:rPr lang="en-US" altLang="zh-CN" sz="1600" dirty="0"/>
              <a:t>             </a:t>
            </a:r>
            <a:r>
              <a:rPr lang="zh-CN" altLang="en-US" sz="1600" dirty="0"/>
              <a:t>（</a:t>
            </a:r>
            <a:r>
              <a:rPr lang="en-US" altLang="zh-CN" sz="1600" dirty="0"/>
              <a:t>4</a:t>
            </a:r>
            <a:r>
              <a:rPr lang="zh-CN" altLang="en-US" sz="1600" dirty="0"/>
              <a:t>）持续性评价更多的是</a:t>
            </a:r>
            <a:r>
              <a:rPr lang="zh-CN" altLang="en-US" sz="1600" dirty="0">
                <a:solidFill>
                  <a:srgbClr val="FF0000"/>
                </a:solidFill>
              </a:rPr>
              <a:t>形成性评价</a:t>
            </a:r>
            <a:r>
              <a:rPr lang="zh-CN" altLang="en-US" sz="1600" dirty="0"/>
              <a:t>，要贯穿学习的始终，随着教学进程的推进，通过评价唤起学生的元认知，让学生始终记得学习的目标是什么，并自主监控学习的目标是否达成，主动反思和调控学习进程。</a:t>
            </a:r>
            <a:endParaRPr lang="en-US" altLang="zh-CN" sz="1600" dirty="0"/>
          </a:p>
          <a:p>
            <a:endParaRPr lang="en-US" altLang="zh-CN" sz="2000" b="1" dirty="0">
              <a:solidFill>
                <a:schemeClr val="accent6"/>
              </a:solidFill>
            </a:endParaRPr>
          </a:p>
          <a:p>
            <a:r>
              <a:rPr lang="en-US" altLang="zh-CN" sz="2000" b="1" dirty="0">
                <a:solidFill>
                  <a:schemeClr val="accent6"/>
                </a:solidFill>
              </a:rPr>
              <a:t>2.  </a:t>
            </a:r>
            <a:r>
              <a:rPr lang="zh-CN" altLang="en-US" sz="2000" b="1" dirty="0">
                <a:solidFill>
                  <a:schemeClr val="accent6"/>
                </a:solidFill>
              </a:rPr>
              <a:t>关键步骤</a:t>
            </a:r>
            <a:r>
              <a:rPr lang="zh-CN" altLang="en-US" dirty="0"/>
              <a:t>：第一，</a:t>
            </a:r>
            <a:r>
              <a:rPr lang="zh-CN" altLang="en-US" dirty="0">
                <a:solidFill>
                  <a:srgbClr val="FF0000"/>
                </a:solidFill>
              </a:rPr>
              <a:t>制定</a:t>
            </a:r>
            <a:r>
              <a:rPr lang="zh-CN" altLang="en-US" dirty="0"/>
              <a:t>持续性评价方案；</a:t>
            </a:r>
            <a:endParaRPr lang="en-US" altLang="zh-CN" dirty="0"/>
          </a:p>
          <a:p>
            <a:r>
              <a:rPr lang="zh-CN" altLang="en-US" dirty="0"/>
              <a:t>                         第二，</a:t>
            </a:r>
            <a:r>
              <a:rPr lang="zh-CN" altLang="en-US" dirty="0">
                <a:solidFill>
                  <a:srgbClr val="FF0000"/>
                </a:solidFill>
              </a:rPr>
              <a:t>确定</a:t>
            </a:r>
            <a:r>
              <a:rPr lang="zh-CN" altLang="en-US" dirty="0"/>
              <a:t>持续性评价反馈的内容和方式；</a:t>
            </a:r>
            <a:endParaRPr lang="en-US" altLang="zh-CN" dirty="0"/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第三，</a:t>
            </a:r>
            <a:r>
              <a:rPr lang="zh-CN" altLang="en-US" dirty="0">
                <a:solidFill>
                  <a:srgbClr val="FF0000"/>
                </a:solidFill>
              </a:rPr>
              <a:t>论证</a:t>
            </a:r>
            <a:r>
              <a:rPr lang="zh-CN" altLang="en-US" dirty="0"/>
              <a:t>持续性评价方案；</a:t>
            </a:r>
            <a:endParaRPr lang="en-US" altLang="zh-CN" dirty="0"/>
          </a:p>
          <a:p>
            <a:r>
              <a:rPr lang="en-US" altLang="zh-CN" dirty="0"/>
              <a:t>                         </a:t>
            </a:r>
            <a:r>
              <a:rPr lang="zh-CN" altLang="en-US" dirty="0"/>
              <a:t>第四，</a:t>
            </a:r>
            <a:r>
              <a:rPr lang="zh-CN" altLang="en-US" dirty="0">
                <a:solidFill>
                  <a:srgbClr val="FF0000"/>
                </a:solidFill>
              </a:rPr>
              <a:t>公开</a:t>
            </a:r>
            <a:r>
              <a:rPr lang="zh-CN" altLang="en-US" dirty="0"/>
              <a:t>持续性评价标准。</a:t>
            </a:r>
          </a:p>
        </p:txBody>
      </p:sp>
    </p:spTree>
    <p:extLst>
      <p:ext uri="{BB962C8B-B14F-4D97-AF65-F5344CB8AC3E}">
        <p14:creationId xmlns:p14="http://schemas.microsoft.com/office/powerpoint/2010/main" val="6829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D7F877-6C62-47CC-BF2D-B1197353C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99" y="784383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二、实现深度学习有两个</a:t>
            </a:r>
            <a:r>
              <a:rPr lang="zh-CN" altLang="en-US" sz="4900" b="1" dirty="0">
                <a:solidFill>
                  <a:srgbClr val="FF0000"/>
                </a:solidFill>
              </a:rPr>
              <a:t>必要前提</a:t>
            </a:r>
            <a:br>
              <a:rPr lang="en-US" altLang="zh-CN" sz="4000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FCB4E1-220E-41C9-B13C-68237E1A8909}"/>
              </a:ext>
            </a:extLst>
          </p:cNvPr>
          <p:cNvSpPr txBox="1"/>
          <p:nvPr/>
        </p:nvSpPr>
        <p:spPr>
          <a:xfrm>
            <a:off x="864393" y="2014537"/>
            <a:ext cx="60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、教师要深刻理解学科育人价值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8F5591D-34DF-499B-A4F5-0B3FFD7124D2}"/>
              </a:ext>
            </a:extLst>
          </p:cNvPr>
          <p:cNvSpPr/>
          <p:nvPr/>
        </p:nvSpPr>
        <p:spPr>
          <a:xfrm>
            <a:off x="357188" y="2588335"/>
            <a:ext cx="10855071" cy="1731909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）要深刻理解学科对于学生成长的独特的育人价值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</a:rPr>
              <a:t>）要深刻理解课程标准可以带来更有灵魂的教学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</a:rPr>
              <a:t>）要深刻理解学科核心素养的具体表现和内涵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C61DB8-5E3B-4451-A4EE-2D09ECDC22B3}"/>
              </a:ext>
            </a:extLst>
          </p:cNvPr>
          <p:cNvSpPr txBox="1"/>
          <p:nvPr/>
        </p:nvSpPr>
        <p:spPr>
          <a:xfrm>
            <a:off x="881065" y="4495800"/>
            <a:ext cx="60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、教师要深刻理解并尊重学生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E43BD16-6A0B-4AE4-A7B7-60E8E19E1389}"/>
              </a:ext>
            </a:extLst>
          </p:cNvPr>
          <p:cNvSpPr/>
          <p:nvPr/>
        </p:nvSpPr>
        <p:spPr>
          <a:xfrm>
            <a:off x="385764" y="5026165"/>
            <a:ext cx="10855071" cy="131748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）教师只有读懂学生，才能设计出好的学习任务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</a:rPr>
              <a:t>）教师只有尊重差异，才能够兼顾各类学生</a:t>
            </a:r>
          </a:p>
        </p:txBody>
      </p:sp>
    </p:spTree>
    <p:extLst>
      <p:ext uri="{BB962C8B-B14F-4D97-AF65-F5344CB8AC3E}">
        <p14:creationId xmlns:p14="http://schemas.microsoft.com/office/powerpoint/2010/main" val="17391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04C40-FA57-4BCD-A9BA-65C09FB70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20102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zh-CN" altLang="en-US" sz="4400" b="1" dirty="0"/>
              <a:t>三、抓住深度学习的四个</a:t>
            </a:r>
            <a:r>
              <a:rPr lang="zh-CN" altLang="en-US" sz="4900" b="1" dirty="0">
                <a:solidFill>
                  <a:srgbClr val="FF0000"/>
                </a:solidFill>
              </a:rPr>
              <a:t>关键策略</a:t>
            </a:r>
            <a:br>
              <a:rPr lang="zh-CN" altLang="en-US" dirty="0">
                <a:solidFill>
                  <a:srgbClr val="FF0000"/>
                </a:solidFill>
              </a:rPr>
            </a:b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FEA123-1FCD-4498-80A3-C458BC5D14AA}"/>
              </a:ext>
            </a:extLst>
          </p:cNvPr>
          <p:cNvSpPr txBox="1"/>
          <p:nvPr/>
        </p:nvSpPr>
        <p:spPr>
          <a:xfrm>
            <a:off x="864393" y="2014537"/>
            <a:ext cx="60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、选择情境素材的链接策略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B391101F-CF91-455B-8029-0B582D6B15B3}"/>
              </a:ext>
            </a:extLst>
          </p:cNvPr>
          <p:cNvSpPr/>
          <p:nvPr/>
        </p:nvSpPr>
        <p:spPr>
          <a:xfrm>
            <a:off x="357188" y="2588335"/>
            <a:ext cx="10855071" cy="1731909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）多视角链接生活和生产策略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</a:rPr>
              <a:t>）链接学科发展和科技前言策略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</a:rPr>
              <a:t>）链接思想品德教育要素策略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D81F82-340D-4184-8459-D9F8D445B174}"/>
              </a:ext>
            </a:extLst>
          </p:cNvPr>
          <p:cNvSpPr txBox="1"/>
          <p:nvPr/>
        </p:nvSpPr>
        <p:spPr>
          <a:xfrm>
            <a:off x="881065" y="4495800"/>
            <a:ext cx="60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、学习过程中思维的外显策略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475ECB7-6714-488B-B4E6-8C29A6EE66F7}"/>
              </a:ext>
            </a:extLst>
          </p:cNvPr>
          <p:cNvSpPr/>
          <p:nvPr/>
        </p:nvSpPr>
        <p:spPr>
          <a:xfrm>
            <a:off x="385764" y="5026164"/>
            <a:ext cx="10855071" cy="1581805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）通过学生的自我分析让思维外显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</a:rPr>
              <a:t>）通过学生的质疑辩论让思维外显</a:t>
            </a:r>
            <a:endParaRPr lang="en-US" altLang="zh-CN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（</a:t>
            </a:r>
            <a:r>
              <a:rPr lang="en-US" altLang="zh-CN" sz="2000" b="1" dirty="0">
                <a:solidFill>
                  <a:schemeClr val="tx1"/>
                </a:solidFill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</a:rPr>
              <a:t>）通过教师的连续追问让思维外显</a:t>
            </a:r>
          </a:p>
        </p:txBody>
      </p:sp>
    </p:spTree>
    <p:extLst>
      <p:ext uri="{BB962C8B-B14F-4D97-AF65-F5344CB8AC3E}">
        <p14:creationId xmlns:p14="http://schemas.microsoft.com/office/powerpoint/2010/main" val="13991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61734"/>
      </a:dk2>
      <a:lt2>
        <a:srgbClr val="F0F3F2"/>
      </a:lt2>
      <a:accent1>
        <a:srgbClr val="C34D79"/>
      </a:accent1>
      <a:accent2>
        <a:srgbClr val="B13B98"/>
      </a:accent2>
      <a:accent3>
        <a:srgbClr val="AB4DC3"/>
      </a:accent3>
      <a:accent4>
        <a:srgbClr val="673BB1"/>
      </a:accent4>
      <a:accent5>
        <a:srgbClr val="4D51C3"/>
      </a:accent5>
      <a:accent6>
        <a:srgbClr val="3B71B1"/>
      </a:accent6>
      <a:hlink>
        <a:srgbClr val="6455C6"/>
      </a:hlink>
      <a:folHlink>
        <a:srgbClr val="7F7F7F"/>
      </a:folHlink>
    </a:clrScheme>
    <a:fontScheme name="Avenir">
      <a:majorFont>
        <a:latin typeface="DengXian"/>
        <a:ea typeface=""/>
        <a:cs typeface=""/>
      </a:majorFont>
      <a:minorFont>
        <a:latin typeface="DengXi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462</TotalTime>
  <Words>1144</Words>
  <Application>Microsoft Office PowerPoint</Application>
  <PresentationFormat>宽屏</PresentationFormat>
  <Paragraphs>93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DengXian</vt:lpstr>
      <vt:lpstr>黑体</vt:lpstr>
      <vt:lpstr>Arial</vt:lpstr>
      <vt:lpstr>Calibri</vt:lpstr>
      <vt:lpstr>Tw Cen MT</vt:lpstr>
      <vt:lpstr>AccentBoxVTI</vt:lpstr>
      <vt:lpstr>PowerPoint 演示文稿</vt:lpstr>
      <vt:lpstr>第三讲    怎样实现深度学习</vt:lpstr>
      <vt:lpstr>一、把握深度学习的四个重要环节 </vt:lpstr>
      <vt:lpstr>PowerPoint 演示文稿</vt:lpstr>
      <vt:lpstr>PowerPoint 演示文稿</vt:lpstr>
      <vt:lpstr>PowerPoint 演示文稿</vt:lpstr>
      <vt:lpstr>PowerPoint 演示文稿</vt:lpstr>
      <vt:lpstr>二、实现深度学习有两个必要前提 </vt:lpstr>
      <vt:lpstr>三、抓住深度学习的四个关键策略 </vt:lpstr>
      <vt:lpstr>三、抓住深度学习的四个关键策略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曦</dc:creator>
  <cp:lastModifiedBy>曦</cp:lastModifiedBy>
  <cp:revision>7</cp:revision>
  <dcterms:created xsi:type="dcterms:W3CDTF">2021-08-13T03:57:31Z</dcterms:created>
  <dcterms:modified xsi:type="dcterms:W3CDTF">2021-08-13T11:45:45Z</dcterms:modified>
</cp:coreProperties>
</file>