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15224" r:id="rId3"/>
    <p:sldId id="15225" r:id="rId4"/>
    <p:sldId id="15226" r:id="rId5"/>
    <p:sldId id="15254" r:id="rId6"/>
    <p:sldId id="15260" r:id="rId7"/>
    <p:sldId id="15279" r:id="rId8"/>
    <p:sldId id="15255" r:id="rId9"/>
    <p:sldId id="15227" r:id="rId10"/>
    <p:sldId id="15230" r:id="rId11"/>
    <p:sldId id="15229" r:id="rId12"/>
    <p:sldId id="15244" r:id="rId13"/>
    <p:sldId id="15256" r:id="rId14"/>
    <p:sldId id="15257" r:id="rId15"/>
    <p:sldId id="15238" r:id="rId16"/>
    <p:sldId id="15258" r:id="rId17"/>
    <p:sldId id="15259" r:id="rId18"/>
    <p:sldId id="15228" r:id="rId19"/>
    <p:sldId id="15231" r:id="rId20"/>
    <p:sldId id="15232" r:id="rId21"/>
    <p:sldId id="15233" r:id="rId22"/>
    <p:sldId id="15239" r:id="rId23"/>
    <p:sldId id="15235" r:id="rId24"/>
    <p:sldId id="15236" r:id="rId25"/>
    <p:sldId id="15237" r:id="rId26"/>
  </p:sldIdLst>
  <p:sldSz cx="12192000" cy="6858000"/>
  <p:notesSz cx="6858000" cy="9144000"/>
  <p:embeddedFontLst>
    <p:embeddedFont>
      <p:font typeface="微软雅黑" panose="020B0503020204020204" pitchFamily="34" charset="-122"/>
      <p:regular r:id="rId31"/>
    </p:embeddedFont>
    <p:embeddedFont>
      <p:font typeface="方正苏新诗柳楷简体" panose="02000000000000000000" pitchFamily="2" charset="-122"/>
      <p:regular r:id="rId32"/>
    </p:embeddedFont>
    <p:embeddedFont>
      <p:font typeface="方正清刻本悦宋简体" panose="02000000000000000000" pitchFamily="2" charset="-122"/>
      <p:regular r:id="rId33"/>
    </p:embeddedFont>
    <p:embeddedFont>
      <p:font typeface="Lato Light" panose="020F0302020204030203" charset="0"/>
      <p:regular r:id="rId34"/>
    </p:embeddedFont>
    <p:embeddedFont>
      <p:font typeface="等线" panose="02010600030101010101" charset="-122"/>
      <p:regular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楷体" panose="02010609060101010101" pitchFamily="49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8ABE"/>
    <a:srgbClr val="3879B7"/>
    <a:srgbClr val="2E72B9"/>
    <a:srgbClr val="2B73BA"/>
    <a:srgbClr val="54578E"/>
    <a:srgbClr val="0032AB"/>
    <a:srgbClr val="003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497"/>
        <p:guide pos="1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font" Target="fonts/font10.fntdata"/><Relationship Id="rId4" Type="http://schemas.openxmlformats.org/officeDocument/2006/relationships/slide" Target="slides/slide2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8891-727A-43AD-A5A2-0F04F4787D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B94F-84C3-41B3-9DF6-FBF09B41C0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6082503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9193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2192000" cy="6858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  <a:prstGeom prst="rect">
            <a:avLst/>
          </a:prstGeom>
        </p:spPr>
        <p:txBody>
          <a:bodyPr vert="horz" lIns="182917" tIns="91458" rIns="182917" bIns="9145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2"/>
            <a:ext cx="10972800" cy="4525962"/>
          </a:xfrm>
          <a:prstGeom prst="rect">
            <a:avLst/>
          </a:prstGeom>
        </p:spPr>
        <p:txBody>
          <a:bodyPr vert="horz" lIns="182917" tIns="91458" rIns="182917" bIns="9145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7"/>
          <p:cNvSpPr/>
          <p:nvPr/>
        </p:nvSpPr>
        <p:spPr>
          <a:xfrm>
            <a:off x="3492500" y="5200015"/>
            <a:ext cx="5573395" cy="431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6350">
            <a:solidFill>
              <a:srgbClr val="2E7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15690" y="5200015"/>
            <a:ext cx="5327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常州市新北区朱俊名师工作室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26037" y="6423037"/>
            <a:ext cx="539927" cy="17998"/>
          </a:xfrm>
          <a:prstGeom prst="rect">
            <a:avLst/>
          </a:prstGeom>
          <a:solidFill>
            <a:srgbClr val="387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49443" y="268253"/>
            <a:ext cx="5693115" cy="368300"/>
            <a:chOff x="3249443" y="268253"/>
            <a:chExt cx="5693115" cy="368300"/>
          </a:xfrm>
        </p:grpSpPr>
        <p:sp>
          <p:nvSpPr>
            <p:cNvPr id="9" name="文本框 8"/>
            <p:cNvSpPr txBox="1"/>
            <p:nvPr/>
          </p:nvSpPr>
          <p:spPr>
            <a:xfrm>
              <a:off x="4196836" y="268253"/>
              <a:ext cx="379832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1219200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书香教师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朱特送你一本书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49443" y="382088"/>
              <a:ext cx="9144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028158" y="382088"/>
              <a:ext cx="9144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0" y="938286"/>
            <a:ext cx="12192000" cy="268685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76580" y="1026795"/>
            <a:ext cx="11615420" cy="251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4800" b="1" cap="all" spc="-300" dirty="0">
                <a:solidFill>
                  <a:srgbClr val="2B73BA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4800" b="1" cap="all" spc="-300" dirty="0">
                <a:solidFill>
                  <a:srgbClr val="2B73BA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ea"/>
                <a:sym typeface="Arial" panose="020B0604020202020204" pitchFamily="34" charset="0"/>
              </a:rPr>
              <a:t>深度学习：走向核心素养</a:t>
            </a:r>
            <a:r>
              <a:rPr lang="en-US" altLang="zh-CN" sz="4800" b="1" cap="all" spc="-300" dirty="0">
                <a:solidFill>
                  <a:srgbClr val="2B73BA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ea"/>
                <a:sym typeface="Arial" panose="020B0604020202020204" pitchFamily="34" charset="0"/>
              </a:rPr>
              <a:t>》</a:t>
            </a:r>
            <a:endParaRPr lang="en-US" altLang="zh-CN" sz="4800" b="1" cap="all" spc="-300" dirty="0">
              <a:solidFill>
                <a:srgbClr val="2B73BA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ea"/>
              <a:sym typeface="Arial" panose="020B0604020202020204" pitchFamily="34" charset="0"/>
            </a:endParaRPr>
          </a:p>
          <a:p>
            <a:pPr algn="ctr" defTabSz="1219200">
              <a:buNone/>
            </a:pPr>
            <a:r>
              <a:rPr lang="zh-CN" altLang="en-US" sz="4800" b="1" cap="all" spc="-300" dirty="0">
                <a:solidFill>
                  <a:srgbClr val="2B73BA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ea"/>
                <a:sym typeface="Arial" panose="020B0604020202020204" pitchFamily="34" charset="0"/>
              </a:rPr>
              <a:t>第二讲 什么是深度学习？</a:t>
            </a:r>
            <a:endParaRPr lang="zh-CN" altLang="en-US" sz="4800" b="1" cap="all" spc="-300" dirty="0">
              <a:solidFill>
                <a:srgbClr val="2B73BA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ea"/>
              <a:sym typeface="Arial" panose="020B0604020202020204" pitchFamily="34" charset="0"/>
            </a:endParaRPr>
          </a:p>
          <a:p>
            <a:pPr algn="ctr" defTabSz="1219200">
              <a:buNone/>
            </a:pPr>
            <a:r>
              <a:rPr lang="zh-CN" altLang="en-US" sz="4800" b="1" cap="all" spc="-300" dirty="0">
                <a:solidFill>
                  <a:srgbClr val="2B73BA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ea"/>
                <a:sym typeface="Arial" panose="020B0604020202020204" pitchFamily="34" charset="0"/>
              </a:rPr>
              <a:t>读 后 感</a:t>
            </a:r>
            <a:endParaRPr lang="zh-CN" altLang="en-US" sz="4800" b="1" cap="all" spc="-300" dirty="0">
              <a:solidFill>
                <a:srgbClr val="2B73BA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84330" y="3956852"/>
            <a:ext cx="2022576" cy="451556"/>
            <a:chOff x="3984330" y="3731767"/>
            <a:chExt cx="2022576" cy="451556"/>
          </a:xfrm>
        </p:grpSpPr>
        <p:sp>
          <p:nvSpPr>
            <p:cNvPr id="15" name="图"/>
            <p:cNvSpPr/>
            <p:nvPr/>
          </p:nvSpPr>
          <p:spPr bwMode="auto">
            <a:xfrm>
              <a:off x="3984330" y="3731767"/>
              <a:ext cx="371781" cy="451556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rgbClr val="3879B7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380196" y="3772879"/>
              <a:ext cx="16267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分享人：於剑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1951" y="3997964"/>
            <a:ext cx="3075353" cy="410444"/>
            <a:chOff x="6091951" y="3772879"/>
            <a:chExt cx="3075353" cy="410444"/>
          </a:xfrm>
        </p:grpSpPr>
        <p:sp>
          <p:nvSpPr>
            <p:cNvPr id="18" name="图"/>
            <p:cNvSpPr/>
            <p:nvPr/>
          </p:nvSpPr>
          <p:spPr bwMode="auto">
            <a:xfrm>
              <a:off x="6091951" y="3828334"/>
              <a:ext cx="354398" cy="354989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3879B7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75817" y="3772879"/>
              <a:ext cx="259148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时间：</a:t>
              </a:r>
              <a:r>
                <a:rPr lang="en-US" altLang="zh-CN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2021</a:t>
              </a:r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</a:t>
              </a:r>
              <a:r>
                <a:rPr lang="en-US" altLang="zh-CN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7</a:t>
              </a:r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月</a:t>
              </a:r>
              <a:r>
                <a:rPr lang="en-US" altLang="zh-CN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30</a:t>
              </a:r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日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animBg="1"/>
      <p:bldP spid="12" grpId="0" bldLvl="0" animBg="1"/>
      <p:bldP spid="13" grpId="0" bldLvl="0" animBg="1"/>
      <p:bldP spid="1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94893" y="1233729"/>
            <a:ext cx="5992837" cy="494988"/>
            <a:chOff x="-1205849" y="505648"/>
            <a:chExt cx="6018741" cy="606996"/>
          </a:xfrm>
        </p:grpSpPr>
        <p:sp>
          <p:nvSpPr>
            <p:cNvPr id="8" name="任意多边形 7"/>
            <p:cNvSpPr/>
            <p:nvPr/>
          </p:nvSpPr>
          <p:spPr>
            <a:xfrm>
              <a:off x="-1205849" y="505648"/>
              <a:ext cx="6018741" cy="606996"/>
            </a:xfrm>
            <a:custGeom>
              <a:avLst/>
              <a:gdLst>
                <a:gd name="connsiteX0" fmla="*/ 2209800 w 3403600"/>
                <a:gd name="connsiteY0" fmla="*/ 0 h 745585"/>
                <a:gd name="connsiteX1" fmla="*/ 3403600 w 3403600"/>
                <a:gd name="connsiteY1" fmla="*/ 0 h 745585"/>
                <a:gd name="connsiteX2" fmla="*/ 3403600 w 3403600"/>
                <a:gd name="connsiteY2" fmla="*/ 745585 h 745585"/>
                <a:gd name="connsiteX3" fmla="*/ 2209800 w 3403600"/>
                <a:gd name="connsiteY3" fmla="*/ 745585 h 745585"/>
                <a:gd name="connsiteX4" fmla="*/ 2209800 w 3403600"/>
                <a:gd name="connsiteY4" fmla="*/ 712846 h 745585"/>
                <a:gd name="connsiteX5" fmla="*/ 3370861 w 3403600"/>
                <a:gd name="connsiteY5" fmla="*/ 712846 h 745585"/>
                <a:gd name="connsiteX6" fmla="*/ 3370861 w 3403600"/>
                <a:gd name="connsiteY6" fmla="*/ 32739 h 745585"/>
                <a:gd name="connsiteX7" fmla="*/ 2209800 w 3403600"/>
                <a:gd name="connsiteY7" fmla="*/ 32739 h 745585"/>
                <a:gd name="connsiteX8" fmla="*/ 0 w 3403600"/>
                <a:gd name="connsiteY8" fmla="*/ 0 h 745585"/>
                <a:gd name="connsiteX9" fmla="*/ 1193800 w 3403600"/>
                <a:gd name="connsiteY9" fmla="*/ 0 h 745585"/>
                <a:gd name="connsiteX10" fmla="*/ 1193800 w 3403600"/>
                <a:gd name="connsiteY10" fmla="*/ 32739 h 745585"/>
                <a:gd name="connsiteX11" fmla="*/ 32739 w 3403600"/>
                <a:gd name="connsiteY11" fmla="*/ 32739 h 745585"/>
                <a:gd name="connsiteX12" fmla="*/ 32739 w 3403600"/>
                <a:gd name="connsiteY12" fmla="*/ 712846 h 745585"/>
                <a:gd name="connsiteX13" fmla="*/ 1193800 w 3403600"/>
                <a:gd name="connsiteY13" fmla="*/ 712846 h 745585"/>
                <a:gd name="connsiteX14" fmla="*/ 1193800 w 3403600"/>
                <a:gd name="connsiteY14" fmla="*/ 745585 h 745585"/>
                <a:gd name="connsiteX15" fmla="*/ 0 w 3403600"/>
                <a:gd name="connsiteY15" fmla="*/ 745585 h 74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03600" h="745585">
                  <a:moveTo>
                    <a:pt x="2209800" y="0"/>
                  </a:moveTo>
                  <a:lnTo>
                    <a:pt x="3403600" y="0"/>
                  </a:lnTo>
                  <a:lnTo>
                    <a:pt x="3403600" y="745585"/>
                  </a:lnTo>
                  <a:lnTo>
                    <a:pt x="2209800" y="745585"/>
                  </a:lnTo>
                  <a:lnTo>
                    <a:pt x="2209800" y="712846"/>
                  </a:lnTo>
                  <a:lnTo>
                    <a:pt x="3370861" y="712846"/>
                  </a:lnTo>
                  <a:lnTo>
                    <a:pt x="3370861" y="32739"/>
                  </a:lnTo>
                  <a:lnTo>
                    <a:pt x="2209800" y="32739"/>
                  </a:lnTo>
                  <a:close/>
                  <a:moveTo>
                    <a:pt x="0" y="0"/>
                  </a:moveTo>
                  <a:lnTo>
                    <a:pt x="1193800" y="0"/>
                  </a:lnTo>
                  <a:lnTo>
                    <a:pt x="1193800" y="32739"/>
                  </a:lnTo>
                  <a:lnTo>
                    <a:pt x="32739" y="32739"/>
                  </a:lnTo>
                  <a:lnTo>
                    <a:pt x="32739" y="712846"/>
                  </a:lnTo>
                  <a:lnTo>
                    <a:pt x="1193800" y="712846"/>
                  </a:lnTo>
                  <a:lnTo>
                    <a:pt x="1193800" y="745585"/>
                  </a:lnTo>
                  <a:lnTo>
                    <a:pt x="0" y="74558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96790" y="544389"/>
              <a:ext cx="5002799" cy="564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我对深度学习的一些思考与反思</a:t>
              </a:r>
              <a:endParaRPr lang="zh-CN" altLang="en-US" sz="24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48093" y="1825581"/>
            <a:ext cx="9795849" cy="1546812"/>
            <a:chOff x="1048093" y="1825581"/>
            <a:chExt cx="9795849" cy="1546812"/>
          </a:xfrm>
        </p:grpSpPr>
        <p:sp>
          <p:nvSpPr>
            <p:cNvPr id="12" name="Freeform 5"/>
            <p:cNvSpPr/>
            <p:nvPr/>
          </p:nvSpPr>
          <p:spPr bwMode="auto">
            <a:xfrm>
              <a:off x="2413945" y="1825581"/>
              <a:ext cx="8429997" cy="1325582"/>
            </a:xfrm>
            <a:custGeom>
              <a:avLst/>
              <a:gdLst>
                <a:gd name="T0" fmla="*/ 0 w 11067"/>
                <a:gd name="T1" fmla="*/ 0 h 1500"/>
                <a:gd name="T2" fmla="*/ 9187 w 11067"/>
                <a:gd name="T3" fmla="*/ 0 h 1500"/>
                <a:gd name="T4" fmla="*/ 9792 w 11067"/>
                <a:gd name="T5" fmla="*/ 0 h 1500"/>
                <a:gd name="T6" fmla="*/ 10597 w 11067"/>
                <a:gd name="T7" fmla="*/ 0 h 1500"/>
                <a:gd name="T8" fmla="*/ 11067 w 11067"/>
                <a:gd name="T9" fmla="*/ 750 h 1500"/>
                <a:gd name="T10" fmla="*/ 10597 w 11067"/>
                <a:gd name="T11" fmla="*/ 1500 h 1500"/>
                <a:gd name="T12" fmla="*/ 9792 w 11067"/>
                <a:gd name="T13" fmla="*/ 1500 h 1500"/>
                <a:gd name="T14" fmla="*/ 9187 w 11067"/>
                <a:gd name="T15" fmla="*/ 1500 h 1500"/>
                <a:gd name="T16" fmla="*/ 0 w 11067"/>
                <a:gd name="T17" fmla="*/ 1500 h 1500"/>
                <a:gd name="T18" fmla="*/ 0 w 11067"/>
                <a:gd name="T1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67" h="1500">
                  <a:moveTo>
                    <a:pt x="0" y="0"/>
                  </a:moveTo>
                  <a:lnTo>
                    <a:pt x="9187" y="0"/>
                  </a:lnTo>
                  <a:lnTo>
                    <a:pt x="9792" y="0"/>
                  </a:lnTo>
                  <a:lnTo>
                    <a:pt x="10597" y="0"/>
                  </a:lnTo>
                  <a:lnTo>
                    <a:pt x="11067" y="750"/>
                  </a:lnTo>
                  <a:lnTo>
                    <a:pt x="10597" y="1500"/>
                  </a:lnTo>
                  <a:lnTo>
                    <a:pt x="9792" y="1500"/>
                  </a:lnTo>
                  <a:lnTo>
                    <a:pt x="9187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rgbClr val="B4B5B5"/>
              </a:solidFill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2B2E3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048093" y="1825581"/>
              <a:ext cx="1259819" cy="1325582"/>
            </a:xfrm>
            <a:prstGeom prst="rect">
              <a:avLst/>
            </a:prstGeom>
            <a:solidFill>
              <a:srgbClr val="3879B7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r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charset="-122"/>
                <a:cs typeface="+mn-ea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1369961" y="2295509"/>
              <a:ext cx="596589" cy="445856"/>
            </a:xfrm>
            <a:custGeom>
              <a:avLst/>
              <a:gdLst>
                <a:gd name="T0" fmla="*/ 160 w 782"/>
                <a:gd name="T1" fmla="*/ 307 h 582"/>
                <a:gd name="T2" fmla="*/ 285 w 782"/>
                <a:gd name="T3" fmla="*/ 87 h 582"/>
                <a:gd name="T4" fmla="*/ 317 w 782"/>
                <a:gd name="T5" fmla="*/ 51 h 582"/>
                <a:gd name="T6" fmla="*/ 604 w 782"/>
                <a:gd name="T7" fmla="*/ 74 h 582"/>
                <a:gd name="T8" fmla="*/ 587 w 782"/>
                <a:gd name="T9" fmla="*/ 39 h 582"/>
                <a:gd name="T10" fmla="*/ 653 w 782"/>
                <a:gd name="T11" fmla="*/ 19 h 582"/>
                <a:gd name="T12" fmla="*/ 698 w 782"/>
                <a:gd name="T13" fmla="*/ 22 h 582"/>
                <a:gd name="T14" fmla="*/ 684 w 782"/>
                <a:gd name="T15" fmla="*/ 87 h 582"/>
                <a:gd name="T16" fmla="*/ 660 w 782"/>
                <a:gd name="T17" fmla="*/ 123 h 582"/>
                <a:gd name="T18" fmla="*/ 496 w 782"/>
                <a:gd name="T19" fmla="*/ 274 h 582"/>
                <a:gd name="T20" fmla="*/ 495 w 782"/>
                <a:gd name="T21" fmla="*/ 274 h 582"/>
                <a:gd name="T22" fmla="*/ 758 w 782"/>
                <a:gd name="T23" fmla="*/ 533 h 582"/>
                <a:gd name="T24" fmla="*/ 758 w 782"/>
                <a:gd name="T25" fmla="*/ 582 h 582"/>
                <a:gd name="T26" fmla="*/ 607 w 782"/>
                <a:gd name="T27" fmla="*/ 582 h 582"/>
                <a:gd name="T28" fmla="*/ 443 w 782"/>
                <a:gd name="T29" fmla="*/ 582 h 582"/>
                <a:gd name="T30" fmla="*/ 281 w 782"/>
                <a:gd name="T31" fmla="*/ 582 h 582"/>
                <a:gd name="T32" fmla="*/ 118 w 782"/>
                <a:gd name="T33" fmla="*/ 582 h 582"/>
                <a:gd name="T34" fmla="*/ 1 w 782"/>
                <a:gd name="T35" fmla="*/ 557 h 582"/>
                <a:gd name="T36" fmla="*/ 25 w 782"/>
                <a:gd name="T37" fmla="*/ 0 h 582"/>
                <a:gd name="T38" fmla="*/ 50 w 782"/>
                <a:gd name="T39" fmla="*/ 533 h 582"/>
                <a:gd name="T40" fmla="*/ 118 w 782"/>
                <a:gd name="T41" fmla="*/ 422 h 582"/>
                <a:gd name="T42" fmla="*/ 188 w 782"/>
                <a:gd name="T43" fmla="*/ 397 h 582"/>
                <a:gd name="T44" fmla="*/ 213 w 782"/>
                <a:gd name="T45" fmla="*/ 533 h 582"/>
                <a:gd name="T46" fmla="*/ 281 w 782"/>
                <a:gd name="T47" fmla="*/ 252 h 582"/>
                <a:gd name="T48" fmla="*/ 351 w 782"/>
                <a:gd name="T49" fmla="*/ 227 h 582"/>
                <a:gd name="T50" fmla="*/ 376 w 782"/>
                <a:gd name="T51" fmla="*/ 533 h 582"/>
                <a:gd name="T52" fmla="*/ 443 w 782"/>
                <a:gd name="T53" fmla="*/ 335 h 582"/>
                <a:gd name="T54" fmla="*/ 514 w 782"/>
                <a:gd name="T55" fmla="*/ 311 h 582"/>
                <a:gd name="T56" fmla="*/ 539 w 782"/>
                <a:gd name="T57" fmla="*/ 533 h 582"/>
                <a:gd name="T58" fmla="*/ 607 w 782"/>
                <a:gd name="T59" fmla="*/ 195 h 582"/>
                <a:gd name="T60" fmla="*/ 677 w 782"/>
                <a:gd name="T61" fmla="*/ 170 h 582"/>
                <a:gd name="T62" fmla="*/ 701 w 782"/>
                <a:gd name="T63" fmla="*/ 53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2" h="582">
                  <a:moveTo>
                    <a:pt x="322" y="122"/>
                  </a:moveTo>
                  <a:lnTo>
                    <a:pt x="160" y="307"/>
                  </a:lnTo>
                  <a:lnTo>
                    <a:pt x="122" y="274"/>
                  </a:lnTo>
                  <a:lnTo>
                    <a:pt x="285" y="87"/>
                  </a:lnTo>
                  <a:lnTo>
                    <a:pt x="285" y="88"/>
                  </a:lnTo>
                  <a:lnTo>
                    <a:pt x="317" y="51"/>
                  </a:lnTo>
                  <a:lnTo>
                    <a:pt x="490" y="203"/>
                  </a:lnTo>
                  <a:lnTo>
                    <a:pt x="604" y="74"/>
                  </a:lnTo>
                  <a:lnTo>
                    <a:pt x="584" y="56"/>
                  </a:lnTo>
                  <a:cubicBezTo>
                    <a:pt x="576" y="50"/>
                    <a:pt x="578" y="42"/>
                    <a:pt x="587" y="39"/>
                  </a:cubicBezTo>
                  <a:lnTo>
                    <a:pt x="619" y="30"/>
                  </a:lnTo>
                  <a:cubicBezTo>
                    <a:pt x="628" y="27"/>
                    <a:pt x="644" y="22"/>
                    <a:pt x="653" y="19"/>
                  </a:cubicBezTo>
                  <a:lnTo>
                    <a:pt x="684" y="9"/>
                  </a:lnTo>
                  <a:cubicBezTo>
                    <a:pt x="694" y="7"/>
                    <a:pt x="700" y="12"/>
                    <a:pt x="698" y="22"/>
                  </a:cubicBezTo>
                  <a:lnTo>
                    <a:pt x="691" y="52"/>
                  </a:lnTo>
                  <a:cubicBezTo>
                    <a:pt x="689" y="61"/>
                    <a:pt x="686" y="77"/>
                    <a:pt x="684" y="87"/>
                  </a:cubicBezTo>
                  <a:lnTo>
                    <a:pt x="678" y="117"/>
                  </a:lnTo>
                  <a:cubicBezTo>
                    <a:pt x="676" y="127"/>
                    <a:pt x="668" y="129"/>
                    <a:pt x="660" y="123"/>
                  </a:cubicBezTo>
                  <a:lnTo>
                    <a:pt x="642" y="107"/>
                  </a:lnTo>
                  <a:lnTo>
                    <a:pt x="496" y="274"/>
                  </a:lnTo>
                  <a:lnTo>
                    <a:pt x="496" y="274"/>
                  </a:lnTo>
                  <a:lnTo>
                    <a:pt x="495" y="274"/>
                  </a:lnTo>
                  <a:lnTo>
                    <a:pt x="322" y="122"/>
                  </a:lnTo>
                  <a:close/>
                  <a:moveTo>
                    <a:pt x="758" y="533"/>
                  </a:moveTo>
                  <a:cubicBezTo>
                    <a:pt x="771" y="533"/>
                    <a:pt x="782" y="544"/>
                    <a:pt x="782" y="557"/>
                  </a:cubicBezTo>
                  <a:cubicBezTo>
                    <a:pt x="782" y="571"/>
                    <a:pt x="771" y="582"/>
                    <a:pt x="758" y="582"/>
                  </a:cubicBezTo>
                  <a:lnTo>
                    <a:pt x="701" y="582"/>
                  </a:lnTo>
                  <a:lnTo>
                    <a:pt x="607" y="582"/>
                  </a:lnTo>
                  <a:lnTo>
                    <a:pt x="539" y="582"/>
                  </a:lnTo>
                  <a:lnTo>
                    <a:pt x="443" y="582"/>
                  </a:lnTo>
                  <a:lnTo>
                    <a:pt x="376" y="582"/>
                  </a:lnTo>
                  <a:lnTo>
                    <a:pt x="281" y="582"/>
                  </a:lnTo>
                  <a:lnTo>
                    <a:pt x="213" y="582"/>
                  </a:lnTo>
                  <a:lnTo>
                    <a:pt x="118" y="582"/>
                  </a:lnTo>
                  <a:lnTo>
                    <a:pt x="25" y="582"/>
                  </a:lnTo>
                  <a:cubicBezTo>
                    <a:pt x="12" y="582"/>
                    <a:pt x="1" y="571"/>
                    <a:pt x="1" y="557"/>
                  </a:cubicBezTo>
                  <a:lnTo>
                    <a:pt x="0" y="25"/>
                  </a:ln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lnTo>
                    <a:pt x="50" y="533"/>
                  </a:lnTo>
                  <a:lnTo>
                    <a:pt x="118" y="533"/>
                  </a:lnTo>
                  <a:lnTo>
                    <a:pt x="118" y="422"/>
                  </a:lnTo>
                  <a:cubicBezTo>
                    <a:pt x="118" y="408"/>
                    <a:pt x="129" y="397"/>
                    <a:pt x="143" y="397"/>
                  </a:cubicBezTo>
                  <a:lnTo>
                    <a:pt x="188" y="397"/>
                  </a:lnTo>
                  <a:cubicBezTo>
                    <a:pt x="202" y="397"/>
                    <a:pt x="213" y="408"/>
                    <a:pt x="213" y="422"/>
                  </a:cubicBezTo>
                  <a:lnTo>
                    <a:pt x="213" y="533"/>
                  </a:lnTo>
                  <a:lnTo>
                    <a:pt x="281" y="533"/>
                  </a:lnTo>
                  <a:lnTo>
                    <a:pt x="281" y="252"/>
                  </a:lnTo>
                  <a:cubicBezTo>
                    <a:pt x="281" y="238"/>
                    <a:pt x="292" y="227"/>
                    <a:pt x="306" y="227"/>
                  </a:cubicBezTo>
                  <a:lnTo>
                    <a:pt x="351" y="227"/>
                  </a:lnTo>
                  <a:cubicBezTo>
                    <a:pt x="365" y="227"/>
                    <a:pt x="376" y="238"/>
                    <a:pt x="376" y="252"/>
                  </a:cubicBezTo>
                  <a:lnTo>
                    <a:pt x="376" y="533"/>
                  </a:lnTo>
                  <a:lnTo>
                    <a:pt x="443" y="533"/>
                  </a:lnTo>
                  <a:lnTo>
                    <a:pt x="443" y="335"/>
                  </a:lnTo>
                  <a:cubicBezTo>
                    <a:pt x="443" y="322"/>
                    <a:pt x="454" y="311"/>
                    <a:pt x="468" y="311"/>
                  </a:cubicBezTo>
                  <a:lnTo>
                    <a:pt x="514" y="311"/>
                  </a:lnTo>
                  <a:cubicBezTo>
                    <a:pt x="528" y="311"/>
                    <a:pt x="539" y="322"/>
                    <a:pt x="539" y="335"/>
                  </a:cubicBezTo>
                  <a:lnTo>
                    <a:pt x="539" y="533"/>
                  </a:lnTo>
                  <a:lnTo>
                    <a:pt x="607" y="533"/>
                  </a:lnTo>
                  <a:lnTo>
                    <a:pt x="607" y="195"/>
                  </a:lnTo>
                  <a:cubicBezTo>
                    <a:pt x="607" y="181"/>
                    <a:pt x="618" y="170"/>
                    <a:pt x="631" y="170"/>
                  </a:cubicBezTo>
                  <a:lnTo>
                    <a:pt x="677" y="170"/>
                  </a:lnTo>
                  <a:cubicBezTo>
                    <a:pt x="691" y="170"/>
                    <a:pt x="701" y="181"/>
                    <a:pt x="701" y="195"/>
                  </a:cubicBezTo>
                  <a:lnTo>
                    <a:pt x="701" y="533"/>
                  </a:lnTo>
                  <a:lnTo>
                    <a:pt x="758" y="5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2" tIns="45696" rIns="91392" bIns="45696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2B2E3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2696553" y="1932896"/>
              <a:ext cx="71621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1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、深度学习，关注学生的批判性思维、创造性思维、评价交流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TextBox 32"/>
            <p:cNvSpPr txBox="1"/>
            <p:nvPr/>
          </p:nvSpPr>
          <p:spPr>
            <a:xfrm>
              <a:off x="2728252" y="2242728"/>
              <a:ext cx="7513027" cy="112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批判，意味着学会识别区分观点或事实，能够反思学过的知识，经历过的事情，发现并提出问题；创造，意味着学会经受得住考验，茅塞顿开，推陈出新，体验创意的产生。评价交流，意味着学会相互合作沟通，向小伙伴学习。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0063299" y="1825581"/>
              <a:ext cx="780643" cy="1325582"/>
            </a:xfrm>
            <a:custGeom>
              <a:avLst/>
              <a:gdLst>
                <a:gd name="T0" fmla="*/ 0 w 1025"/>
                <a:gd name="T1" fmla="*/ 0 h 1500"/>
                <a:gd name="T2" fmla="*/ 555 w 1025"/>
                <a:gd name="T3" fmla="*/ 0 h 1500"/>
                <a:gd name="T4" fmla="*/ 1025 w 1025"/>
                <a:gd name="T5" fmla="*/ 750 h 1500"/>
                <a:gd name="T6" fmla="*/ 555 w 1025"/>
                <a:gd name="T7" fmla="*/ 1500 h 1500"/>
                <a:gd name="T8" fmla="*/ 0 w 1025"/>
                <a:gd name="T9" fmla="*/ 1500 h 1500"/>
                <a:gd name="T10" fmla="*/ 470 w 1025"/>
                <a:gd name="T11" fmla="*/ 750 h 1500"/>
                <a:gd name="T12" fmla="*/ 0 w 1025"/>
                <a:gd name="T1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5" h="1500">
                  <a:moveTo>
                    <a:pt x="0" y="0"/>
                  </a:moveTo>
                  <a:lnTo>
                    <a:pt x="555" y="0"/>
                  </a:lnTo>
                  <a:lnTo>
                    <a:pt x="1025" y="750"/>
                  </a:lnTo>
                  <a:lnTo>
                    <a:pt x="555" y="1500"/>
                  </a:lnTo>
                  <a:lnTo>
                    <a:pt x="0" y="1500"/>
                  </a:lnTo>
                  <a:lnTo>
                    <a:pt x="4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79B7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r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8093" y="3298953"/>
            <a:ext cx="9795849" cy="1546812"/>
            <a:chOff x="1048093" y="3298953"/>
            <a:chExt cx="9795849" cy="1546812"/>
          </a:xfrm>
        </p:grpSpPr>
        <p:sp>
          <p:nvSpPr>
            <p:cNvPr id="19" name="Freeform 5"/>
            <p:cNvSpPr/>
            <p:nvPr/>
          </p:nvSpPr>
          <p:spPr bwMode="auto">
            <a:xfrm>
              <a:off x="2413945" y="3298953"/>
              <a:ext cx="8429997" cy="1325582"/>
            </a:xfrm>
            <a:custGeom>
              <a:avLst/>
              <a:gdLst>
                <a:gd name="T0" fmla="*/ 0 w 11067"/>
                <a:gd name="T1" fmla="*/ 0 h 1500"/>
                <a:gd name="T2" fmla="*/ 9187 w 11067"/>
                <a:gd name="T3" fmla="*/ 0 h 1500"/>
                <a:gd name="T4" fmla="*/ 9792 w 11067"/>
                <a:gd name="T5" fmla="*/ 0 h 1500"/>
                <a:gd name="T6" fmla="*/ 10597 w 11067"/>
                <a:gd name="T7" fmla="*/ 0 h 1500"/>
                <a:gd name="T8" fmla="*/ 11067 w 11067"/>
                <a:gd name="T9" fmla="*/ 750 h 1500"/>
                <a:gd name="T10" fmla="*/ 10597 w 11067"/>
                <a:gd name="T11" fmla="*/ 1500 h 1500"/>
                <a:gd name="T12" fmla="*/ 9792 w 11067"/>
                <a:gd name="T13" fmla="*/ 1500 h 1500"/>
                <a:gd name="T14" fmla="*/ 9187 w 11067"/>
                <a:gd name="T15" fmla="*/ 1500 h 1500"/>
                <a:gd name="T16" fmla="*/ 0 w 11067"/>
                <a:gd name="T17" fmla="*/ 1500 h 1500"/>
                <a:gd name="T18" fmla="*/ 0 w 11067"/>
                <a:gd name="T1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67" h="1500">
                  <a:moveTo>
                    <a:pt x="0" y="0"/>
                  </a:moveTo>
                  <a:lnTo>
                    <a:pt x="9187" y="0"/>
                  </a:lnTo>
                  <a:lnTo>
                    <a:pt x="9792" y="0"/>
                  </a:lnTo>
                  <a:lnTo>
                    <a:pt x="10597" y="0"/>
                  </a:lnTo>
                  <a:lnTo>
                    <a:pt x="11067" y="750"/>
                  </a:lnTo>
                  <a:lnTo>
                    <a:pt x="10597" y="1500"/>
                  </a:lnTo>
                  <a:lnTo>
                    <a:pt x="9792" y="1500"/>
                  </a:lnTo>
                  <a:lnTo>
                    <a:pt x="9187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rgbClr val="B4B5B5"/>
              </a:solidFill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2B2E3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048093" y="3298953"/>
              <a:ext cx="1259819" cy="1325582"/>
            </a:xfrm>
            <a:prstGeom prst="rect">
              <a:avLst/>
            </a:prstGeom>
            <a:solidFill>
              <a:srgbClr val="3879B7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r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charset="-122"/>
                <a:cs typeface="+mn-ea"/>
              </a:endParaRPr>
            </a:p>
          </p:txBody>
        </p:sp>
        <p:sp>
          <p:nvSpPr>
            <p:cNvPr id="21" name="TextBox 31"/>
            <p:cNvSpPr txBox="1"/>
            <p:nvPr/>
          </p:nvSpPr>
          <p:spPr>
            <a:xfrm>
              <a:off x="2696553" y="3406268"/>
              <a:ext cx="736663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2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、深度学习，更多关注情感的体验、碰撞、共情、反思。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2728252" y="3716100"/>
              <a:ext cx="7513027" cy="112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人的情感有许多相通相似的地方，然而不得不承认，差异依然显著。如，对事物的喜爱，小孩会表现出爱憎分明，大人会表现成熟理智；古人会表现固守成规，现代人会表现直白明确。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063299" y="3298953"/>
              <a:ext cx="780643" cy="1325582"/>
            </a:xfrm>
            <a:custGeom>
              <a:avLst/>
              <a:gdLst>
                <a:gd name="T0" fmla="*/ 0 w 1025"/>
                <a:gd name="T1" fmla="*/ 0 h 1500"/>
                <a:gd name="T2" fmla="*/ 555 w 1025"/>
                <a:gd name="T3" fmla="*/ 0 h 1500"/>
                <a:gd name="T4" fmla="*/ 1025 w 1025"/>
                <a:gd name="T5" fmla="*/ 750 h 1500"/>
                <a:gd name="T6" fmla="*/ 555 w 1025"/>
                <a:gd name="T7" fmla="*/ 1500 h 1500"/>
                <a:gd name="T8" fmla="*/ 0 w 1025"/>
                <a:gd name="T9" fmla="*/ 1500 h 1500"/>
                <a:gd name="T10" fmla="*/ 470 w 1025"/>
                <a:gd name="T11" fmla="*/ 750 h 1500"/>
                <a:gd name="T12" fmla="*/ 0 w 1025"/>
                <a:gd name="T1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5" h="1500">
                  <a:moveTo>
                    <a:pt x="0" y="0"/>
                  </a:moveTo>
                  <a:lnTo>
                    <a:pt x="555" y="0"/>
                  </a:lnTo>
                  <a:lnTo>
                    <a:pt x="1025" y="750"/>
                  </a:lnTo>
                  <a:lnTo>
                    <a:pt x="555" y="1500"/>
                  </a:lnTo>
                  <a:lnTo>
                    <a:pt x="0" y="1500"/>
                  </a:lnTo>
                  <a:lnTo>
                    <a:pt x="4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79B7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r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endParaRPr>
            </a:p>
          </p:txBody>
        </p:sp>
        <p:sp>
          <p:nvSpPr>
            <p:cNvPr id="24" name="Freeform 48"/>
            <p:cNvSpPr>
              <a:spLocks noEditPoints="1"/>
            </p:cNvSpPr>
            <p:nvPr/>
          </p:nvSpPr>
          <p:spPr bwMode="auto">
            <a:xfrm>
              <a:off x="1343201" y="3777731"/>
              <a:ext cx="650108" cy="500510"/>
            </a:xfrm>
            <a:custGeom>
              <a:avLst/>
              <a:gdLst>
                <a:gd name="T0" fmla="*/ 42 w 910"/>
                <a:gd name="T1" fmla="*/ 459 h 701"/>
                <a:gd name="T2" fmla="*/ 0 w 910"/>
                <a:gd name="T3" fmla="*/ 660 h 701"/>
                <a:gd name="T4" fmla="*/ 200 w 910"/>
                <a:gd name="T5" fmla="*/ 701 h 701"/>
                <a:gd name="T6" fmla="*/ 242 w 910"/>
                <a:gd name="T7" fmla="*/ 501 h 701"/>
                <a:gd name="T8" fmla="*/ 534 w 910"/>
                <a:gd name="T9" fmla="*/ 459 h 701"/>
                <a:gd name="T10" fmla="*/ 376 w 910"/>
                <a:gd name="T11" fmla="*/ 459 h 701"/>
                <a:gd name="T12" fmla="*/ 334 w 910"/>
                <a:gd name="T13" fmla="*/ 660 h 701"/>
                <a:gd name="T14" fmla="*/ 534 w 910"/>
                <a:gd name="T15" fmla="*/ 701 h 701"/>
                <a:gd name="T16" fmla="*/ 576 w 910"/>
                <a:gd name="T17" fmla="*/ 501 h 701"/>
                <a:gd name="T18" fmla="*/ 868 w 910"/>
                <a:gd name="T19" fmla="*/ 459 h 701"/>
                <a:gd name="T20" fmla="*/ 710 w 910"/>
                <a:gd name="T21" fmla="*/ 459 h 701"/>
                <a:gd name="T22" fmla="*/ 668 w 910"/>
                <a:gd name="T23" fmla="*/ 660 h 701"/>
                <a:gd name="T24" fmla="*/ 868 w 910"/>
                <a:gd name="T25" fmla="*/ 701 h 701"/>
                <a:gd name="T26" fmla="*/ 910 w 910"/>
                <a:gd name="T27" fmla="*/ 501 h 701"/>
                <a:gd name="T28" fmla="*/ 534 w 910"/>
                <a:gd name="T29" fmla="*/ 267 h 701"/>
                <a:gd name="T30" fmla="*/ 702 w 910"/>
                <a:gd name="T31" fmla="*/ 435 h 701"/>
                <a:gd name="T32" fmla="*/ 777 w 910"/>
                <a:gd name="T33" fmla="*/ 434 h 701"/>
                <a:gd name="T34" fmla="*/ 534 w 910"/>
                <a:gd name="T35" fmla="*/ 267 h 701"/>
                <a:gd name="T36" fmla="*/ 339 w 910"/>
                <a:gd name="T37" fmla="*/ 220 h 701"/>
                <a:gd name="T38" fmla="*/ 343 w 910"/>
                <a:gd name="T39" fmla="*/ 226 h 701"/>
                <a:gd name="T40" fmla="*/ 352 w 910"/>
                <a:gd name="T41" fmla="*/ 234 h 701"/>
                <a:gd name="T42" fmla="*/ 358 w 910"/>
                <a:gd name="T43" fmla="*/ 238 h 701"/>
                <a:gd name="T44" fmla="*/ 366 w 910"/>
                <a:gd name="T45" fmla="*/ 241 h 701"/>
                <a:gd name="T46" fmla="*/ 376 w 910"/>
                <a:gd name="T47" fmla="*/ 242 h 701"/>
                <a:gd name="T48" fmla="*/ 544 w 910"/>
                <a:gd name="T49" fmla="*/ 241 h 701"/>
                <a:gd name="T50" fmla="*/ 552 w 910"/>
                <a:gd name="T51" fmla="*/ 238 h 701"/>
                <a:gd name="T52" fmla="*/ 561 w 910"/>
                <a:gd name="T53" fmla="*/ 233 h 701"/>
                <a:gd name="T54" fmla="*/ 568 w 910"/>
                <a:gd name="T55" fmla="*/ 225 h 701"/>
                <a:gd name="T56" fmla="*/ 576 w 910"/>
                <a:gd name="T57" fmla="*/ 200 h 701"/>
                <a:gd name="T58" fmla="*/ 534 w 910"/>
                <a:gd name="T59" fmla="*/ 0 h 701"/>
                <a:gd name="T60" fmla="*/ 334 w 910"/>
                <a:gd name="T61" fmla="*/ 42 h 701"/>
                <a:gd name="T62" fmla="*/ 339 w 910"/>
                <a:gd name="T63" fmla="*/ 220 h 701"/>
                <a:gd name="T64" fmla="*/ 361 w 910"/>
                <a:gd name="T65" fmla="*/ 265 h 701"/>
                <a:gd name="T66" fmla="*/ 318 w 910"/>
                <a:gd name="T67" fmla="*/ 233 h 701"/>
                <a:gd name="T68" fmla="*/ 192 w 910"/>
                <a:gd name="T69" fmla="*/ 434 h 701"/>
                <a:gd name="T70" fmla="*/ 485 w 910"/>
                <a:gd name="T71" fmla="*/ 434 h 701"/>
                <a:gd name="T72" fmla="*/ 485 w 910"/>
                <a:gd name="T73" fmla="*/ 267 h 701"/>
                <a:gd name="T74" fmla="*/ 425 w 910"/>
                <a:gd name="T75" fmla="*/ 43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0" h="701">
                  <a:moveTo>
                    <a:pt x="200" y="459"/>
                  </a:moveTo>
                  <a:lnTo>
                    <a:pt x="42" y="459"/>
                  </a:lnTo>
                  <a:cubicBezTo>
                    <a:pt x="19" y="459"/>
                    <a:pt x="0" y="478"/>
                    <a:pt x="0" y="501"/>
                  </a:cubicBezTo>
                  <a:lnTo>
                    <a:pt x="0" y="660"/>
                  </a:lnTo>
                  <a:cubicBezTo>
                    <a:pt x="0" y="683"/>
                    <a:pt x="19" y="701"/>
                    <a:pt x="42" y="701"/>
                  </a:cubicBezTo>
                  <a:lnTo>
                    <a:pt x="200" y="701"/>
                  </a:lnTo>
                  <a:cubicBezTo>
                    <a:pt x="223" y="701"/>
                    <a:pt x="242" y="683"/>
                    <a:pt x="242" y="660"/>
                  </a:cubicBezTo>
                  <a:lnTo>
                    <a:pt x="242" y="501"/>
                  </a:lnTo>
                  <a:cubicBezTo>
                    <a:pt x="242" y="478"/>
                    <a:pt x="223" y="459"/>
                    <a:pt x="200" y="459"/>
                  </a:cubicBezTo>
                  <a:close/>
                  <a:moveTo>
                    <a:pt x="534" y="459"/>
                  </a:moveTo>
                  <a:lnTo>
                    <a:pt x="534" y="459"/>
                  </a:lnTo>
                  <a:lnTo>
                    <a:pt x="376" y="459"/>
                  </a:lnTo>
                  <a:cubicBezTo>
                    <a:pt x="353" y="459"/>
                    <a:pt x="334" y="478"/>
                    <a:pt x="334" y="501"/>
                  </a:cubicBezTo>
                  <a:lnTo>
                    <a:pt x="334" y="660"/>
                  </a:lnTo>
                  <a:cubicBezTo>
                    <a:pt x="334" y="683"/>
                    <a:pt x="353" y="701"/>
                    <a:pt x="376" y="701"/>
                  </a:cubicBezTo>
                  <a:lnTo>
                    <a:pt x="534" y="701"/>
                  </a:lnTo>
                  <a:cubicBezTo>
                    <a:pt x="557" y="701"/>
                    <a:pt x="576" y="683"/>
                    <a:pt x="576" y="660"/>
                  </a:cubicBezTo>
                  <a:lnTo>
                    <a:pt x="576" y="501"/>
                  </a:lnTo>
                  <a:cubicBezTo>
                    <a:pt x="576" y="478"/>
                    <a:pt x="557" y="459"/>
                    <a:pt x="534" y="459"/>
                  </a:cubicBezTo>
                  <a:close/>
                  <a:moveTo>
                    <a:pt x="868" y="459"/>
                  </a:moveTo>
                  <a:lnTo>
                    <a:pt x="868" y="459"/>
                  </a:lnTo>
                  <a:lnTo>
                    <a:pt x="710" y="459"/>
                  </a:lnTo>
                  <a:cubicBezTo>
                    <a:pt x="687" y="459"/>
                    <a:pt x="668" y="478"/>
                    <a:pt x="668" y="501"/>
                  </a:cubicBezTo>
                  <a:lnTo>
                    <a:pt x="668" y="660"/>
                  </a:lnTo>
                  <a:cubicBezTo>
                    <a:pt x="668" y="683"/>
                    <a:pt x="687" y="701"/>
                    <a:pt x="710" y="701"/>
                  </a:cubicBezTo>
                  <a:lnTo>
                    <a:pt x="868" y="701"/>
                  </a:lnTo>
                  <a:cubicBezTo>
                    <a:pt x="891" y="701"/>
                    <a:pt x="910" y="683"/>
                    <a:pt x="910" y="660"/>
                  </a:cubicBezTo>
                  <a:lnTo>
                    <a:pt x="910" y="501"/>
                  </a:lnTo>
                  <a:cubicBezTo>
                    <a:pt x="910" y="478"/>
                    <a:pt x="891" y="459"/>
                    <a:pt x="868" y="459"/>
                  </a:cubicBezTo>
                  <a:close/>
                  <a:moveTo>
                    <a:pt x="534" y="267"/>
                  </a:moveTo>
                  <a:lnTo>
                    <a:pt x="534" y="267"/>
                  </a:lnTo>
                  <a:lnTo>
                    <a:pt x="702" y="435"/>
                  </a:lnTo>
                  <a:cubicBezTo>
                    <a:pt x="704" y="435"/>
                    <a:pt x="707" y="434"/>
                    <a:pt x="710" y="434"/>
                  </a:cubicBezTo>
                  <a:lnTo>
                    <a:pt x="777" y="434"/>
                  </a:lnTo>
                  <a:lnTo>
                    <a:pt x="585" y="243"/>
                  </a:lnTo>
                  <a:cubicBezTo>
                    <a:pt x="573" y="258"/>
                    <a:pt x="555" y="267"/>
                    <a:pt x="534" y="267"/>
                  </a:cubicBezTo>
                  <a:close/>
                  <a:moveTo>
                    <a:pt x="339" y="220"/>
                  </a:moveTo>
                  <a:lnTo>
                    <a:pt x="339" y="220"/>
                  </a:lnTo>
                  <a:cubicBezTo>
                    <a:pt x="340" y="222"/>
                    <a:pt x="341" y="224"/>
                    <a:pt x="342" y="225"/>
                  </a:cubicBezTo>
                  <a:cubicBezTo>
                    <a:pt x="343" y="225"/>
                    <a:pt x="343" y="226"/>
                    <a:pt x="343" y="226"/>
                  </a:cubicBezTo>
                  <a:cubicBezTo>
                    <a:pt x="345" y="229"/>
                    <a:pt x="348" y="231"/>
                    <a:pt x="350" y="233"/>
                  </a:cubicBezTo>
                  <a:cubicBezTo>
                    <a:pt x="351" y="234"/>
                    <a:pt x="351" y="234"/>
                    <a:pt x="352" y="234"/>
                  </a:cubicBezTo>
                  <a:cubicBezTo>
                    <a:pt x="353" y="235"/>
                    <a:pt x="354" y="236"/>
                    <a:pt x="355" y="236"/>
                  </a:cubicBezTo>
                  <a:cubicBezTo>
                    <a:pt x="356" y="237"/>
                    <a:pt x="357" y="238"/>
                    <a:pt x="358" y="238"/>
                  </a:cubicBezTo>
                  <a:cubicBezTo>
                    <a:pt x="359" y="239"/>
                    <a:pt x="360" y="239"/>
                    <a:pt x="361" y="239"/>
                  </a:cubicBezTo>
                  <a:cubicBezTo>
                    <a:pt x="363" y="240"/>
                    <a:pt x="364" y="240"/>
                    <a:pt x="366" y="241"/>
                  </a:cubicBezTo>
                  <a:cubicBezTo>
                    <a:pt x="366" y="241"/>
                    <a:pt x="367" y="241"/>
                    <a:pt x="368" y="241"/>
                  </a:cubicBezTo>
                  <a:cubicBezTo>
                    <a:pt x="371" y="242"/>
                    <a:pt x="373" y="242"/>
                    <a:pt x="376" y="242"/>
                  </a:cubicBezTo>
                  <a:lnTo>
                    <a:pt x="534" y="242"/>
                  </a:lnTo>
                  <a:cubicBezTo>
                    <a:pt x="538" y="242"/>
                    <a:pt x="541" y="242"/>
                    <a:pt x="544" y="241"/>
                  </a:cubicBezTo>
                  <a:cubicBezTo>
                    <a:pt x="544" y="241"/>
                    <a:pt x="545" y="241"/>
                    <a:pt x="546" y="240"/>
                  </a:cubicBezTo>
                  <a:cubicBezTo>
                    <a:pt x="548" y="240"/>
                    <a:pt x="550" y="239"/>
                    <a:pt x="552" y="238"/>
                  </a:cubicBezTo>
                  <a:cubicBezTo>
                    <a:pt x="553" y="237"/>
                    <a:pt x="554" y="237"/>
                    <a:pt x="554" y="237"/>
                  </a:cubicBezTo>
                  <a:cubicBezTo>
                    <a:pt x="557" y="236"/>
                    <a:pt x="559" y="234"/>
                    <a:pt x="561" y="233"/>
                  </a:cubicBezTo>
                  <a:cubicBezTo>
                    <a:pt x="561" y="232"/>
                    <a:pt x="561" y="232"/>
                    <a:pt x="562" y="232"/>
                  </a:cubicBezTo>
                  <a:cubicBezTo>
                    <a:pt x="564" y="230"/>
                    <a:pt x="566" y="228"/>
                    <a:pt x="568" y="225"/>
                  </a:cubicBezTo>
                  <a:lnTo>
                    <a:pt x="568" y="225"/>
                  </a:lnTo>
                  <a:cubicBezTo>
                    <a:pt x="573" y="218"/>
                    <a:pt x="576" y="210"/>
                    <a:pt x="576" y="200"/>
                  </a:cubicBezTo>
                  <a:lnTo>
                    <a:pt x="576" y="42"/>
                  </a:lnTo>
                  <a:cubicBezTo>
                    <a:pt x="576" y="19"/>
                    <a:pt x="557" y="0"/>
                    <a:pt x="534" y="0"/>
                  </a:cubicBezTo>
                  <a:lnTo>
                    <a:pt x="376" y="0"/>
                  </a:lnTo>
                  <a:cubicBezTo>
                    <a:pt x="353" y="0"/>
                    <a:pt x="334" y="19"/>
                    <a:pt x="334" y="42"/>
                  </a:cubicBezTo>
                  <a:lnTo>
                    <a:pt x="334" y="200"/>
                  </a:lnTo>
                  <a:cubicBezTo>
                    <a:pt x="334" y="207"/>
                    <a:pt x="336" y="214"/>
                    <a:pt x="339" y="220"/>
                  </a:cubicBezTo>
                  <a:cubicBezTo>
                    <a:pt x="339" y="220"/>
                    <a:pt x="339" y="220"/>
                    <a:pt x="339" y="220"/>
                  </a:cubicBezTo>
                  <a:close/>
                  <a:moveTo>
                    <a:pt x="361" y="265"/>
                  </a:moveTo>
                  <a:lnTo>
                    <a:pt x="361" y="265"/>
                  </a:lnTo>
                  <a:cubicBezTo>
                    <a:pt x="342" y="261"/>
                    <a:pt x="327" y="249"/>
                    <a:pt x="318" y="233"/>
                  </a:cubicBezTo>
                  <a:lnTo>
                    <a:pt x="117" y="434"/>
                  </a:lnTo>
                  <a:lnTo>
                    <a:pt x="192" y="434"/>
                  </a:lnTo>
                  <a:lnTo>
                    <a:pt x="361" y="265"/>
                  </a:lnTo>
                  <a:close/>
                  <a:moveTo>
                    <a:pt x="485" y="434"/>
                  </a:moveTo>
                  <a:lnTo>
                    <a:pt x="485" y="434"/>
                  </a:lnTo>
                  <a:lnTo>
                    <a:pt x="485" y="267"/>
                  </a:lnTo>
                  <a:lnTo>
                    <a:pt x="425" y="267"/>
                  </a:lnTo>
                  <a:lnTo>
                    <a:pt x="425" y="434"/>
                  </a:lnTo>
                  <a:lnTo>
                    <a:pt x="485" y="4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3A3A4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093" y="4772325"/>
            <a:ext cx="9795849" cy="1546812"/>
            <a:chOff x="1048093" y="4772325"/>
            <a:chExt cx="9795849" cy="1546812"/>
          </a:xfrm>
        </p:grpSpPr>
        <p:sp>
          <p:nvSpPr>
            <p:cNvPr id="26" name="Freeform 5"/>
            <p:cNvSpPr/>
            <p:nvPr/>
          </p:nvSpPr>
          <p:spPr bwMode="auto">
            <a:xfrm>
              <a:off x="2413945" y="4772325"/>
              <a:ext cx="8429997" cy="1325582"/>
            </a:xfrm>
            <a:custGeom>
              <a:avLst/>
              <a:gdLst>
                <a:gd name="T0" fmla="*/ 0 w 11067"/>
                <a:gd name="T1" fmla="*/ 0 h 1500"/>
                <a:gd name="T2" fmla="*/ 9187 w 11067"/>
                <a:gd name="T3" fmla="*/ 0 h 1500"/>
                <a:gd name="T4" fmla="*/ 9792 w 11067"/>
                <a:gd name="T5" fmla="*/ 0 h 1500"/>
                <a:gd name="T6" fmla="*/ 10597 w 11067"/>
                <a:gd name="T7" fmla="*/ 0 h 1500"/>
                <a:gd name="T8" fmla="*/ 11067 w 11067"/>
                <a:gd name="T9" fmla="*/ 750 h 1500"/>
                <a:gd name="T10" fmla="*/ 10597 w 11067"/>
                <a:gd name="T11" fmla="*/ 1500 h 1500"/>
                <a:gd name="T12" fmla="*/ 9792 w 11067"/>
                <a:gd name="T13" fmla="*/ 1500 h 1500"/>
                <a:gd name="T14" fmla="*/ 9187 w 11067"/>
                <a:gd name="T15" fmla="*/ 1500 h 1500"/>
                <a:gd name="T16" fmla="*/ 0 w 11067"/>
                <a:gd name="T17" fmla="*/ 1500 h 1500"/>
                <a:gd name="T18" fmla="*/ 0 w 11067"/>
                <a:gd name="T1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67" h="1500">
                  <a:moveTo>
                    <a:pt x="0" y="0"/>
                  </a:moveTo>
                  <a:lnTo>
                    <a:pt x="9187" y="0"/>
                  </a:lnTo>
                  <a:lnTo>
                    <a:pt x="9792" y="0"/>
                  </a:lnTo>
                  <a:lnTo>
                    <a:pt x="10597" y="0"/>
                  </a:lnTo>
                  <a:lnTo>
                    <a:pt x="11067" y="750"/>
                  </a:lnTo>
                  <a:lnTo>
                    <a:pt x="10597" y="1500"/>
                  </a:lnTo>
                  <a:lnTo>
                    <a:pt x="9792" y="1500"/>
                  </a:lnTo>
                  <a:lnTo>
                    <a:pt x="9187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rgbClr val="B4B5B5"/>
              </a:solidFill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2B2E3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048093" y="4772325"/>
              <a:ext cx="1259819" cy="1325582"/>
            </a:xfrm>
            <a:prstGeom prst="rect">
              <a:avLst/>
            </a:prstGeom>
            <a:solidFill>
              <a:srgbClr val="3879B7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r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charset="-122"/>
                <a:cs typeface="+mn-ea"/>
              </a:endParaRPr>
            </a:p>
          </p:txBody>
        </p:sp>
        <p:sp>
          <p:nvSpPr>
            <p:cNvPr id="28" name="TextBox 31"/>
            <p:cNvSpPr txBox="1"/>
            <p:nvPr/>
          </p:nvSpPr>
          <p:spPr>
            <a:xfrm>
              <a:off x="2696658" y="4879542"/>
              <a:ext cx="49139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3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、深度学习，强调更多的尊重、理解、表达。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9" name="TextBox 32"/>
            <p:cNvSpPr txBox="1"/>
            <p:nvPr/>
          </p:nvSpPr>
          <p:spPr>
            <a:xfrm>
              <a:off x="2728252" y="5189472"/>
              <a:ext cx="7513027" cy="112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教师对学生，没有尊重，无从谈教学；学生对教师，没有尊重，无从谈学习。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pPr lvl="0"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理解，永无止境。理解，可以跨越大海、跨越时空、还可以跨越人的心灵。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pPr lvl="0"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表达，需要以尊重与理解作为基础，表达的方式成千上万，适合对方的表达才是最好的。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0063299" y="4772325"/>
              <a:ext cx="780643" cy="1325582"/>
            </a:xfrm>
            <a:custGeom>
              <a:avLst/>
              <a:gdLst>
                <a:gd name="T0" fmla="*/ 0 w 1025"/>
                <a:gd name="T1" fmla="*/ 0 h 1500"/>
                <a:gd name="T2" fmla="*/ 555 w 1025"/>
                <a:gd name="T3" fmla="*/ 0 h 1500"/>
                <a:gd name="T4" fmla="*/ 1025 w 1025"/>
                <a:gd name="T5" fmla="*/ 750 h 1500"/>
                <a:gd name="T6" fmla="*/ 555 w 1025"/>
                <a:gd name="T7" fmla="*/ 1500 h 1500"/>
                <a:gd name="T8" fmla="*/ 0 w 1025"/>
                <a:gd name="T9" fmla="*/ 1500 h 1500"/>
                <a:gd name="T10" fmla="*/ 470 w 1025"/>
                <a:gd name="T11" fmla="*/ 750 h 1500"/>
                <a:gd name="T12" fmla="*/ 0 w 1025"/>
                <a:gd name="T1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5" h="1500">
                  <a:moveTo>
                    <a:pt x="0" y="0"/>
                  </a:moveTo>
                  <a:lnTo>
                    <a:pt x="555" y="0"/>
                  </a:lnTo>
                  <a:lnTo>
                    <a:pt x="1025" y="750"/>
                  </a:lnTo>
                  <a:lnTo>
                    <a:pt x="555" y="1500"/>
                  </a:lnTo>
                  <a:lnTo>
                    <a:pt x="0" y="1500"/>
                  </a:lnTo>
                  <a:lnTo>
                    <a:pt x="4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79B7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r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endParaRPr>
            </a:p>
          </p:txBody>
        </p:sp>
        <p:sp>
          <p:nvSpPr>
            <p:cNvPr id="31" name="Freeform 48"/>
            <p:cNvSpPr>
              <a:spLocks noEditPoints="1"/>
            </p:cNvSpPr>
            <p:nvPr/>
          </p:nvSpPr>
          <p:spPr bwMode="auto">
            <a:xfrm>
              <a:off x="1356339" y="5133200"/>
              <a:ext cx="623831" cy="597129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矩形 24"/>
          <p:cNvSpPr/>
          <p:nvPr/>
        </p:nvSpPr>
        <p:spPr>
          <a:xfrm>
            <a:off x="857673" y="613161"/>
            <a:ext cx="10476050" cy="5815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2020.11.24  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个人对深度学习的认识与理解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Gill Sans" charset="0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1.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从民族层面讲，深度学习重在激发民族学习思考的热情，排除各种各样的学习困惑；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Gill Sans" charset="0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2.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从公民层面看，深度学习提升适应社会所需要的各个学科关键能力，如显微操作技能，模型建构能力，实验探究设计能力等，提升适应社会发展的必备品格，树立正确的生物科学价值观；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Gill Sans" charset="0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3.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从教学层面看，深度学习旨在深化课程设计与落实，改革教师传统的以知识传授为重点的教学模式，转向以学科育人为教学落脚点；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Gill Sans" charset="0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4.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从学生层面看，深度学习重在改变“虚假学习”，走向真实学习；改变“浅层学习”，走向“高阶思维”。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-1000760"/>
            <a:ext cx="5438775" cy="11483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885" y="-1116965"/>
            <a:ext cx="5132070" cy="10835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170" y="-1116965"/>
            <a:ext cx="4513580" cy="953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" y="774700"/>
            <a:ext cx="12137390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49443" y="240117"/>
            <a:ext cx="5693115" cy="337185"/>
            <a:chOff x="3249443" y="240117"/>
            <a:chExt cx="5693115" cy="337185"/>
          </a:xfrm>
        </p:grpSpPr>
        <p:sp>
          <p:nvSpPr>
            <p:cNvPr id="8" name="文本框 7"/>
            <p:cNvSpPr txBox="1"/>
            <p:nvPr/>
          </p:nvSpPr>
          <p:spPr>
            <a:xfrm>
              <a:off x="4196836" y="240117"/>
              <a:ext cx="3798327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1219200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cs typeface="+mn-ea"/>
                  <a:sym typeface="Arial" panose="020B0604020202020204" pitchFamily="34" charset="0"/>
                </a:rPr>
                <a:t>书香教师</a:t>
              </a:r>
              <a:r>
                <a:rPr lang="en-US" altLang="zh-CN" sz="16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cs typeface="+mn-ea"/>
                  <a:sym typeface="Arial" panose="020B0604020202020204" pitchFamily="34" charset="0"/>
                </a:rPr>
                <a:t>·</a:t>
              </a:r>
              <a:r>
                <a:rPr lang="zh-CN" altLang="en-US" sz="16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cs typeface="+mn-ea"/>
                  <a:sym typeface="Arial" panose="020B0604020202020204" pitchFamily="34" charset="0"/>
                </a:rPr>
                <a:t>朱特</a:t>
              </a:r>
              <a:r>
                <a:rPr lang="zh-CN" altLang="en-US" sz="16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cs typeface="+mn-ea"/>
                  <a:sym typeface="Arial" panose="020B0604020202020204" pitchFamily="34" charset="0"/>
                </a:rPr>
                <a:t>送你一本书</a:t>
              </a:r>
              <a:endParaRPr lang="zh-CN" altLang="en-US" sz="1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3249443" y="382088"/>
              <a:ext cx="9144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028158" y="382088"/>
              <a:ext cx="9144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0" y="2067951"/>
            <a:ext cx="12192000" cy="268685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362326" y="2464931"/>
            <a:ext cx="547907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1219200">
              <a:buNone/>
            </a:pPr>
            <a:r>
              <a:rPr lang="zh-CN" altLang="en-US" sz="9600" b="1" cap="all" dirty="0">
                <a:solidFill>
                  <a:srgbClr val="2B73BA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ea"/>
                <a:sym typeface="Arial" panose="020B0604020202020204" pitchFamily="34" charset="0"/>
              </a:rPr>
              <a:t>感谢聆听</a:t>
            </a:r>
            <a:endParaRPr lang="zh-CN" altLang="en-US" sz="9600" b="1" cap="all" dirty="0">
              <a:solidFill>
                <a:srgbClr val="2B73BA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802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225" y="546100"/>
            <a:ext cx="5926455" cy="4305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二、深度实验探究教学的概念界定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51738" y="3963773"/>
            <a:ext cx="2415630" cy="641889"/>
            <a:chOff x="2151738" y="3963773"/>
            <a:chExt cx="2415630" cy="64188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203600" y="4605662"/>
              <a:ext cx="236376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6"/>
            <p:cNvSpPr txBox="1"/>
            <p:nvPr/>
          </p:nvSpPr>
          <p:spPr>
            <a:xfrm>
              <a:off x="2151738" y="3963773"/>
              <a:ext cx="2415630" cy="395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踌躇满志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203600" y="4605662"/>
              <a:ext cx="47399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4935686" y="3963773"/>
            <a:ext cx="2415630" cy="641889"/>
            <a:chOff x="4935686" y="3963773"/>
            <a:chExt cx="2415630" cy="641889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987548" y="4605662"/>
              <a:ext cx="236376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2"/>
            <p:cNvSpPr txBox="1"/>
            <p:nvPr/>
          </p:nvSpPr>
          <p:spPr>
            <a:xfrm>
              <a:off x="4935686" y="3963773"/>
              <a:ext cx="2415630" cy="395370"/>
            </a:xfrm>
            <a:prstGeom prst="rect">
              <a:avLst/>
            </a:prstGeom>
            <a:noFill/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应付了事或咬牙坚持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987548" y="4605662"/>
              <a:ext cx="47399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623635" y="3963773"/>
            <a:ext cx="2415630" cy="641889"/>
            <a:chOff x="7623635" y="3963773"/>
            <a:chExt cx="2415630" cy="641889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7675497" y="4605662"/>
              <a:ext cx="236376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8"/>
            <p:cNvSpPr txBox="1"/>
            <p:nvPr/>
          </p:nvSpPr>
          <p:spPr>
            <a:xfrm>
              <a:off x="7623635" y="3963773"/>
              <a:ext cx="2415630" cy="395370"/>
            </a:xfrm>
            <a:prstGeom prst="rect">
              <a:avLst/>
            </a:prstGeom>
            <a:noFill/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放弃行动或习惯养成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7675497" y="4605662"/>
              <a:ext cx="47399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2152398" y="2083053"/>
            <a:ext cx="2414970" cy="1416833"/>
            <a:chOff x="2152398" y="2083053"/>
            <a:chExt cx="2414970" cy="1416833"/>
          </a:xfrm>
        </p:grpSpPr>
        <p:sp>
          <p:nvSpPr>
            <p:cNvPr id="20" name="右箭头 20"/>
            <p:cNvSpPr/>
            <p:nvPr/>
          </p:nvSpPr>
          <p:spPr>
            <a:xfrm>
              <a:off x="2551405" y="2083053"/>
              <a:ext cx="2015963" cy="1416833"/>
            </a:xfrm>
            <a:custGeom>
              <a:avLst/>
              <a:gdLst/>
              <a:ahLst/>
              <a:cxnLst/>
              <a:rect l="l" t="t" r="r" b="b"/>
              <a:pathLst>
                <a:path w="1512169" h="1180421">
                  <a:moveTo>
                    <a:pt x="921959" y="0"/>
                  </a:moveTo>
                  <a:lnTo>
                    <a:pt x="1512169" y="590211"/>
                  </a:lnTo>
                  <a:lnTo>
                    <a:pt x="921959" y="1180421"/>
                  </a:lnTo>
                  <a:lnTo>
                    <a:pt x="921959" y="1019229"/>
                  </a:lnTo>
                  <a:lnTo>
                    <a:pt x="0" y="1019229"/>
                  </a:lnTo>
                  <a:lnTo>
                    <a:pt x="0" y="927603"/>
                  </a:lnTo>
                  <a:cubicBezTo>
                    <a:pt x="186338" y="927603"/>
                    <a:pt x="337394" y="776547"/>
                    <a:pt x="337394" y="590210"/>
                  </a:cubicBezTo>
                  <a:cubicBezTo>
                    <a:pt x="337394" y="403873"/>
                    <a:pt x="186338" y="252817"/>
                    <a:pt x="0" y="252817"/>
                  </a:cubicBezTo>
                  <a:lnTo>
                    <a:pt x="0" y="161192"/>
                  </a:lnTo>
                  <a:lnTo>
                    <a:pt x="921959" y="161192"/>
                  </a:lnTo>
                  <a:close/>
                </a:path>
              </a:pathLst>
            </a:cu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2931314" y="2588289"/>
              <a:ext cx="1482976" cy="426147"/>
            </a:xfrm>
            <a:prstGeom prst="rect">
              <a:avLst/>
            </a:prstGeom>
            <a:noFill/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第一阶段</a:t>
              </a:r>
              <a:endPara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152398" y="2432233"/>
              <a:ext cx="798013" cy="71847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2339106" y="2686343"/>
              <a:ext cx="424598" cy="210250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17226" tIns="58613" rIns="117226" bIns="58613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94143" y="2083053"/>
            <a:ext cx="2414970" cy="1416833"/>
            <a:chOff x="4936347" y="2083053"/>
            <a:chExt cx="2414970" cy="1416833"/>
          </a:xfrm>
        </p:grpSpPr>
        <p:sp>
          <p:nvSpPr>
            <p:cNvPr id="25" name="右箭头 20"/>
            <p:cNvSpPr/>
            <p:nvPr/>
          </p:nvSpPr>
          <p:spPr>
            <a:xfrm>
              <a:off x="5335354" y="2083053"/>
              <a:ext cx="2015963" cy="1416833"/>
            </a:xfrm>
            <a:custGeom>
              <a:avLst/>
              <a:gdLst/>
              <a:ahLst/>
              <a:cxnLst/>
              <a:rect l="l" t="t" r="r" b="b"/>
              <a:pathLst>
                <a:path w="1512169" h="1180421">
                  <a:moveTo>
                    <a:pt x="921959" y="0"/>
                  </a:moveTo>
                  <a:lnTo>
                    <a:pt x="1512169" y="590211"/>
                  </a:lnTo>
                  <a:lnTo>
                    <a:pt x="921959" y="1180421"/>
                  </a:lnTo>
                  <a:lnTo>
                    <a:pt x="921959" y="1019229"/>
                  </a:lnTo>
                  <a:lnTo>
                    <a:pt x="0" y="1019229"/>
                  </a:lnTo>
                  <a:lnTo>
                    <a:pt x="0" y="927603"/>
                  </a:lnTo>
                  <a:cubicBezTo>
                    <a:pt x="186338" y="927603"/>
                    <a:pt x="337394" y="776547"/>
                    <a:pt x="337394" y="590210"/>
                  </a:cubicBezTo>
                  <a:cubicBezTo>
                    <a:pt x="337394" y="403873"/>
                    <a:pt x="186338" y="252817"/>
                    <a:pt x="0" y="252817"/>
                  </a:cubicBezTo>
                  <a:lnTo>
                    <a:pt x="0" y="161192"/>
                  </a:lnTo>
                  <a:lnTo>
                    <a:pt x="921959" y="161192"/>
                  </a:lnTo>
                  <a:close/>
                </a:path>
              </a:pathLst>
            </a:cu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4936347" y="2432233"/>
              <a:ext cx="798013" cy="71847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156615" y="2584847"/>
              <a:ext cx="401540" cy="398000"/>
            </a:xfrm>
            <a:custGeom>
              <a:avLst/>
              <a:gdLst>
                <a:gd name="T0" fmla="*/ 1478682 w 5929"/>
                <a:gd name="T1" fmla="*/ 292493 h 6526"/>
                <a:gd name="T2" fmla="*/ 1443934 w 5929"/>
                <a:gd name="T3" fmla="*/ 257756 h 6526"/>
                <a:gd name="T4" fmla="*/ 395074 w 5929"/>
                <a:gd name="T5" fmla="*/ 34445 h 6526"/>
                <a:gd name="T6" fmla="*/ 274187 w 5929"/>
                <a:gd name="T7" fmla="*/ 203169 h 6526"/>
                <a:gd name="T8" fmla="*/ 195931 w 5929"/>
                <a:gd name="T9" fmla="*/ 389115 h 6526"/>
                <a:gd name="T10" fmla="*/ 160307 w 5929"/>
                <a:gd name="T11" fmla="*/ 585570 h 6526"/>
                <a:gd name="T12" fmla="*/ 167315 w 5929"/>
                <a:gd name="T13" fmla="*/ 784068 h 6526"/>
                <a:gd name="T14" fmla="*/ 217247 w 5929"/>
                <a:gd name="T15" fmla="*/ 977896 h 6526"/>
                <a:gd name="T16" fmla="*/ 309811 w 5929"/>
                <a:gd name="T17" fmla="*/ 1158880 h 6526"/>
                <a:gd name="T18" fmla="*/ 427778 w 5929"/>
                <a:gd name="T19" fmla="*/ 1303667 h 6526"/>
                <a:gd name="T20" fmla="*/ 591882 w 5929"/>
                <a:gd name="T21" fmla="*/ 1434150 h 6526"/>
                <a:gd name="T22" fmla="*/ 774673 w 5929"/>
                <a:gd name="T23" fmla="*/ 1521723 h 6526"/>
                <a:gd name="T24" fmla="*/ 969436 w 5929"/>
                <a:gd name="T25" fmla="*/ 1566677 h 6526"/>
                <a:gd name="T26" fmla="*/ 1167995 w 5929"/>
                <a:gd name="T27" fmla="*/ 1569012 h 6526"/>
                <a:gd name="T28" fmla="*/ 1363342 w 5929"/>
                <a:gd name="T29" fmla="*/ 1528729 h 6526"/>
                <a:gd name="T30" fmla="*/ 1548178 w 5929"/>
                <a:gd name="T31" fmla="*/ 1445827 h 6526"/>
                <a:gd name="T32" fmla="*/ 1714617 w 5929"/>
                <a:gd name="T33" fmla="*/ 1320014 h 6526"/>
                <a:gd name="T34" fmla="*/ 284991 w 5929"/>
                <a:gd name="T35" fmla="*/ 957754 h 6526"/>
                <a:gd name="T36" fmla="*/ 228635 w 5929"/>
                <a:gd name="T37" fmla="*/ 742033 h 6526"/>
                <a:gd name="T38" fmla="*/ 228051 w 5929"/>
                <a:gd name="T39" fmla="*/ 552292 h 6526"/>
                <a:gd name="T40" fmla="*/ 264843 w 5929"/>
                <a:gd name="T41" fmla="*/ 392326 h 6526"/>
                <a:gd name="T42" fmla="*/ 320323 w 5929"/>
                <a:gd name="T43" fmla="*/ 266221 h 6526"/>
                <a:gd name="T44" fmla="*/ 405002 w 5929"/>
                <a:gd name="T45" fmla="*/ 140992 h 6526"/>
                <a:gd name="T46" fmla="*/ 467782 w 5929"/>
                <a:gd name="T47" fmla="*/ 237030 h 6526"/>
                <a:gd name="T48" fmla="*/ 387190 w 5929"/>
                <a:gd name="T49" fmla="*/ 363719 h 6526"/>
                <a:gd name="T50" fmla="*/ 338427 w 5929"/>
                <a:gd name="T51" fmla="*/ 486029 h 6526"/>
                <a:gd name="T52" fmla="*/ 305723 w 5929"/>
                <a:gd name="T53" fmla="*/ 643076 h 6526"/>
                <a:gd name="T54" fmla="*/ 301635 w 5929"/>
                <a:gd name="T55" fmla="*/ 834569 h 6526"/>
                <a:gd name="T56" fmla="*/ 339887 w 5929"/>
                <a:gd name="T57" fmla="*/ 1060215 h 6526"/>
                <a:gd name="T58" fmla="*/ 566186 w 5929"/>
                <a:gd name="T59" fmla="*/ 1663591 h 6526"/>
                <a:gd name="T60" fmla="*/ 553922 w 5929"/>
                <a:gd name="T61" fmla="*/ 1538946 h 6526"/>
                <a:gd name="T62" fmla="*/ 519466 w 5929"/>
                <a:gd name="T63" fmla="*/ 1472099 h 6526"/>
                <a:gd name="T64" fmla="*/ 482966 w 5929"/>
                <a:gd name="T65" fmla="*/ 1447870 h 6526"/>
                <a:gd name="T66" fmla="*/ 430406 w 5929"/>
                <a:gd name="T67" fmla="*/ 1436778 h 6526"/>
                <a:gd name="T68" fmla="*/ 375802 w 5929"/>
                <a:gd name="T69" fmla="*/ 1439989 h 6526"/>
                <a:gd name="T70" fmla="*/ 330251 w 5929"/>
                <a:gd name="T71" fmla="*/ 1457503 h 6526"/>
                <a:gd name="T72" fmla="*/ 294919 w 5929"/>
                <a:gd name="T73" fmla="*/ 1494576 h 6526"/>
                <a:gd name="T74" fmla="*/ 270683 w 5929"/>
                <a:gd name="T75" fmla="*/ 1579229 h 6526"/>
                <a:gd name="T76" fmla="*/ 256083 w 5929"/>
                <a:gd name="T77" fmla="*/ 1702123 h 6526"/>
                <a:gd name="T78" fmla="*/ 212283 w 5929"/>
                <a:gd name="T79" fmla="*/ 1758462 h 6526"/>
                <a:gd name="T80" fmla="*/ 163811 w 5929"/>
                <a:gd name="T81" fmla="*/ 1784150 h 6526"/>
                <a:gd name="T82" fmla="*/ 70956 w 5929"/>
                <a:gd name="T83" fmla="*/ 1795826 h 6526"/>
                <a:gd name="T84" fmla="*/ 27448 w 5929"/>
                <a:gd name="T85" fmla="*/ 1814216 h 6526"/>
                <a:gd name="T86" fmla="*/ 5840 w 5929"/>
                <a:gd name="T87" fmla="*/ 1856251 h 6526"/>
                <a:gd name="T88" fmla="*/ 831905 w 5929"/>
                <a:gd name="T89" fmla="*/ 1895367 h 6526"/>
                <a:gd name="T90" fmla="*/ 818765 w 5929"/>
                <a:gd name="T91" fmla="*/ 1833190 h 6526"/>
                <a:gd name="T92" fmla="*/ 790733 w 5929"/>
                <a:gd name="T93" fmla="*/ 1804291 h 6526"/>
                <a:gd name="T94" fmla="*/ 711601 w 5929"/>
                <a:gd name="T95" fmla="*/ 1791739 h 6526"/>
                <a:gd name="T96" fmla="*/ 646485 w 5929"/>
                <a:gd name="T97" fmla="*/ 1775976 h 6526"/>
                <a:gd name="T98" fmla="*/ 599766 w 5929"/>
                <a:gd name="T99" fmla="*/ 1738028 h 6526"/>
                <a:gd name="T100" fmla="*/ 299299 w 5929"/>
                <a:gd name="T101" fmla="*/ 1676727 h 6526"/>
                <a:gd name="T102" fmla="*/ 297255 w 5929"/>
                <a:gd name="T103" fmla="*/ 1599663 h 6526"/>
                <a:gd name="T104" fmla="*/ 311563 w 5929"/>
                <a:gd name="T105" fmla="*/ 1537486 h 6526"/>
                <a:gd name="T106" fmla="*/ 336967 w 5929"/>
                <a:gd name="T107" fmla="*/ 1496619 h 6526"/>
                <a:gd name="T108" fmla="*/ 397702 w 5929"/>
                <a:gd name="T109" fmla="*/ 1461590 h 6526"/>
                <a:gd name="T110" fmla="*/ 430990 w 5929"/>
                <a:gd name="T111" fmla="*/ 1461006 h 6526"/>
                <a:gd name="T112" fmla="*/ 366751 w 5929"/>
                <a:gd name="T113" fmla="*/ 1534859 h 6526"/>
                <a:gd name="T114" fmla="*/ 315359 w 5929"/>
                <a:gd name="T115" fmla="*/ 1632941 h 65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929" h="6526">
                  <a:moveTo>
                    <a:pt x="5068" y="3604"/>
                  </a:moveTo>
                  <a:lnTo>
                    <a:pt x="5081" y="1083"/>
                  </a:lnTo>
                  <a:lnTo>
                    <a:pt x="5080" y="1071"/>
                  </a:lnTo>
                  <a:lnTo>
                    <a:pt x="5079" y="1061"/>
                  </a:lnTo>
                  <a:lnTo>
                    <a:pt x="5075" y="1041"/>
                  </a:lnTo>
                  <a:lnTo>
                    <a:pt x="5071" y="1022"/>
                  </a:lnTo>
                  <a:lnTo>
                    <a:pt x="5064" y="1002"/>
                  </a:lnTo>
                  <a:lnTo>
                    <a:pt x="5056" y="986"/>
                  </a:lnTo>
                  <a:lnTo>
                    <a:pt x="5047" y="969"/>
                  </a:lnTo>
                  <a:lnTo>
                    <a:pt x="5036" y="953"/>
                  </a:lnTo>
                  <a:lnTo>
                    <a:pt x="5024" y="937"/>
                  </a:lnTo>
                  <a:lnTo>
                    <a:pt x="5010" y="923"/>
                  </a:lnTo>
                  <a:lnTo>
                    <a:pt x="4995" y="911"/>
                  </a:lnTo>
                  <a:lnTo>
                    <a:pt x="4980" y="901"/>
                  </a:lnTo>
                  <a:lnTo>
                    <a:pt x="4963" y="891"/>
                  </a:lnTo>
                  <a:lnTo>
                    <a:pt x="4945" y="883"/>
                  </a:lnTo>
                  <a:lnTo>
                    <a:pt x="4925" y="876"/>
                  </a:lnTo>
                  <a:lnTo>
                    <a:pt x="4906" y="872"/>
                  </a:lnTo>
                  <a:lnTo>
                    <a:pt x="4887" y="869"/>
                  </a:lnTo>
                  <a:lnTo>
                    <a:pt x="4866" y="868"/>
                  </a:lnTo>
                  <a:lnTo>
                    <a:pt x="2333" y="868"/>
                  </a:lnTo>
                  <a:lnTo>
                    <a:pt x="1465" y="0"/>
                  </a:lnTo>
                  <a:lnTo>
                    <a:pt x="1409" y="58"/>
                  </a:lnTo>
                  <a:lnTo>
                    <a:pt x="1353" y="118"/>
                  </a:lnTo>
                  <a:lnTo>
                    <a:pt x="1300" y="179"/>
                  </a:lnTo>
                  <a:lnTo>
                    <a:pt x="1249" y="240"/>
                  </a:lnTo>
                  <a:lnTo>
                    <a:pt x="1199" y="302"/>
                  </a:lnTo>
                  <a:lnTo>
                    <a:pt x="1152" y="366"/>
                  </a:lnTo>
                  <a:lnTo>
                    <a:pt x="1105" y="430"/>
                  </a:lnTo>
                  <a:lnTo>
                    <a:pt x="1061" y="495"/>
                  </a:lnTo>
                  <a:lnTo>
                    <a:pt x="1018" y="561"/>
                  </a:lnTo>
                  <a:lnTo>
                    <a:pt x="978" y="628"/>
                  </a:lnTo>
                  <a:lnTo>
                    <a:pt x="939" y="696"/>
                  </a:lnTo>
                  <a:lnTo>
                    <a:pt x="902" y="764"/>
                  </a:lnTo>
                  <a:lnTo>
                    <a:pt x="867" y="833"/>
                  </a:lnTo>
                  <a:lnTo>
                    <a:pt x="833" y="903"/>
                  </a:lnTo>
                  <a:lnTo>
                    <a:pt x="802" y="973"/>
                  </a:lnTo>
                  <a:lnTo>
                    <a:pt x="772" y="1044"/>
                  </a:lnTo>
                  <a:lnTo>
                    <a:pt x="744" y="1116"/>
                  </a:lnTo>
                  <a:lnTo>
                    <a:pt x="718" y="1188"/>
                  </a:lnTo>
                  <a:lnTo>
                    <a:pt x="693" y="1261"/>
                  </a:lnTo>
                  <a:lnTo>
                    <a:pt x="671" y="1333"/>
                  </a:lnTo>
                  <a:lnTo>
                    <a:pt x="651" y="1406"/>
                  </a:lnTo>
                  <a:lnTo>
                    <a:pt x="631" y="1481"/>
                  </a:lnTo>
                  <a:lnTo>
                    <a:pt x="614" y="1555"/>
                  </a:lnTo>
                  <a:lnTo>
                    <a:pt x="599" y="1630"/>
                  </a:lnTo>
                  <a:lnTo>
                    <a:pt x="585" y="1704"/>
                  </a:lnTo>
                  <a:lnTo>
                    <a:pt x="573" y="1779"/>
                  </a:lnTo>
                  <a:lnTo>
                    <a:pt x="564" y="1854"/>
                  </a:lnTo>
                  <a:lnTo>
                    <a:pt x="555" y="1930"/>
                  </a:lnTo>
                  <a:lnTo>
                    <a:pt x="549" y="2006"/>
                  </a:lnTo>
                  <a:lnTo>
                    <a:pt x="545" y="2081"/>
                  </a:lnTo>
                  <a:lnTo>
                    <a:pt x="541" y="2157"/>
                  </a:lnTo>
                  <a:lnTo>
                    <a:pt x="541" y="2232"/>
                  </a:lnTo>
                  <a:lnTo>
                    <a:pt x="541" y="2308"/>
                  </a:lnTo>
                  <a:lnTo>
                    <a:pt x="545" y="2384"/>
                  </a:lnTo>
                  <a:lnTo>
                    <a:pt x="549" y="2459"/>
                  </a:lnTo>
                  <a:lnTo>
                    <a:pt x="555" y="2535"/>
                  </a:lnTo>
                  <a:lnTo>
                    <a:pt x="564" y="2610"/>
                  </a:lnTo>
                  <a:lnTo>
                    <a:pt x="573" y="2686"/>
                  </a:lnTo>
                  <a:lnTo>
                    <a:pt x="585" y="2761"/>
                  </a:lnTo>
                  <a:lnTo>
                    <a:pt x="599" y="2835"/>
                  </a:lnTo>
                  <a:lnTo>
                    <a:pt x="614" y="2910"/>
                  </a:lnTo>
                  <a:lnTo>
                    <a:pt x="631" y="2984"/>
                  </a:lnTo>
                  <a:lnTo>
                    <a:pt x="651" y="3058"/>
                  </a:lnTo>
                  <a:lnTo>
                    <a:pt x="671" y="3132"/>
                  </a:lnTo>
                  <a:lnTo>
                    <a:pt x="693" y="3204"/>
                  </a:lnTo>
                  <a:lnTo>
                    <a:pt x="718" y="3277"/>
                  </a:lnTo>
                  <a:lnTo>
                    <a:pt x="744" y="3350"/>
                  </a:lnTo>
                  <a:lnTo>
                    <a:pt x="772" y="3421"/>
                  </a:lnTo>
                  <a:lnTo>
                    <a:pt x="802" y="3492"/>
                  </a:lnTo>
                  <a:lnTo>
                    <a:pt x="833" y="3562"/>
                  </a:lnTo>
                  <a:lnTo>
                    <a:pt x="867" y="3632"/>
                  </a:lnTo>
                  <a:lnTo>
                    <a:pt x="902" y="3701"/>
                  </a:lnTo>
                  <a:lnTo>
                    <a:pt x="939" y="3769"/>
                  </a:lnTo>
                  <a:lnTo>
                    <a:pt x="978" y="3837"/>
                  </a:lnTo>
                  <a:lnTo>
                    <a:pt x="1018" y="3904"/>
                  </a:lnTo>
                  <a:lnTo>
                    <a:pt x="1061" y="3970"/>
                  </a:lnTo>
                  <a:lnTo>
                    <a:pt x="1105" y="4036"/>
                  </a:lnTo>
                  <a:lnTo>
                    <a:pt x="1152" y="4100"/>
                  </a:lnTo>
                  <a:lnTo>
                    <a:pt x="1199" y="4163"/>
                  </a:lnTo>
                  <a:lnTo>
                    <a:pt x="1249" y="4225"/>
                  </a:lnTo>
                  <a:lnTo>
                    <a:pt x="1300" y="4287"/>
                  </a:lnTo>
                  <a:lnTo>
                    <a:pt x="1353" y="4347"/>
                  </a:lnTo>
                  <a:lnTo>
                    <a:pt x="1409" y="4407"/>
                  </a:lnTo>
                  <a:lnTo>
                    <a:pt x="1465" y="4466"/>
                  </a:lnTo>
                  <a:lnTo>
                    <a:pt x="1524" y="4522"/>
                  </a:lnTo>
                  <a:lnTo>
                    <a:pt x="1584" y="4577"/>
                  </a:lnTo>
                  <a:lnTo>
                    <a:pt x="1643" y="4630"/>
                  </a:lnTo>
                  <a:lnTo>
                    <a:pt x="1705" y="4682"/>
                  </a:lnTo>
                  <a:lnTo>
                    <a:pt x="1768" y="4732"/>
                  </a:lnTo>
                  <a:lnTo>
                    <a:pt x="1831" y="4779"/>
                  </a:lnTo>
                  <a:lnTo>
                    <a:pt x="1895" y="4826"/>
                  </a:lnTo>
                  <a:lnTo>
                    <a:pt x="1960" y="4870"/>
                  </a:lnTo>
                  <a:lnTo>
                    <a:pt x="2027" y="4913"/>
                  </a:lnTo>
                  <a:lnTo>
                    <a:pt x="2094" y="4953"/>
                  </a:lnTo>
                  <a:lnTo>
                    <a:pt x="2161" y="4991"/>
                  </a:lnTo>
                  <a:lnTo>
                    <a:pt x="2230" y="5029"/>
                  </a:lnTo>
                  <a:lnTo>
                    <a:pt x="2299" y="5064"/>
                  </a:lnTo>
                  <a:lnTo>
                    <a:pt x="2369" y="5098"/>
                  </a:lnTo>
                  <a:lnTo>
                    <a:pt x="2439" y="5129"/>
                  </a:lnTo>
                  <a:lnTo>
                    <a:pt x="2510" y="5159"/>
                  </a:lnTo>
                  <a:lnTo>
                    <a:pt x="2581" y="5187"/>
                  </a:lnTo>
                  <a:lnTo>
                    <a:pt x="2653" y="5213"/>
                  </a:lnTo>
                  <a:lnTo>
                    <a:pt x="2725" y="5237"/>
                  </a:lnTo>
                  <a:lnTo>
                    <a:pt x="2799" y="5260"/>
                  </a:lnTo>
                  <a:lnTo>
                    <a:pt x="2872" y="5280"/>
                  </a:lnTo>
                  <a:lnTo>
                    <a:pt x="2947" y="5300"/>
                  </a:lnTo>
                  <a:lnTo>
                    <a:pt x="3020" y="5316"/>
                  </a:lnTo>
                  <a:lnTo>
                    <a:pt x="3094" y="5332"/>
                  </a:lnTo>
                  <a:lnTo>
                    <a:pt x="3170" y="5346"/>
                  </a:lnTo>
                  <a:lnTo>
                    <a:pt x="3244" y="5357"/>
                  </a:lnTo>
                  <a:lnTo>
                    <a:pt x="3320" y="5367"/>
                  </a:lnTo>
                  <a:lnTo>
                    <a:pt x="3396" y="5375"/>
                  </a:lnTo>
                  <a:lnTo>
                    <a:pt x="3471" y="5382"/>
                  </a:lnTo>
                  <a:lnTo>
                    <a:pt x="3547" y="5386"/>
                  </a:lnTo>
                  <a:lnTo>
                    <a:pt x="3622" y="5389"/>
                  </a:lnTo>
                  <a:lnTo>
                    <a:pt x="3698" y="5390"/>
                  </a:lnTo>
                  <a:lnTo>
                    <a:pt x="3773" y="5389"/>
                  </a:lnTo>
                  <a:lnTo>
                    <a:pt x="3849" y="5386"/>
                  </a:lnTo>
                  <a:lnTo>
                    <a:pt x="3925" y="5382"/>
                  </a:lnTo>
                  <a:lnTo>
                    <a:pt x="4000" y="5375"/>
                  </a:lnTo>
                  <a:lnTo>
                    <a:pt x="4076" y="5367"/>
                  </a:lnTo>
                  <a:lnTo>
                    <a:pt x="4151" y="5357"/>
                  </a:lnTo>
                  <a:lnTo>
                    <a:pt x="4226" y="5346"/>
                  </a:lnTo>
                  <a:lnTo>
                    <a:pt x="4300" y="5332"/>
                  </a:lnTo>
                  <a:lnTo>
                    <a:pt x="4375" y="5316"/>
                  </a:lnTo>
                  <a:lnTo>
                    <a:pt x="4449" y="5300"/>
                  </a:lnTo>
                  <a:lnTo>
                    <a:pt x="4523" y="5280"/>
                  </a:lnTo>
                  <a:lnTo>
                    <a:pt x="4596" y="5260"/>
                  </a:lnTo>
                  <a:lnTo>
                    <a:pt x="4669" y="5237"/>
                  </a:lnTo>
                  <a:lnTo>
                    <a:pt x="4741" y="5213"/>
                  </a:lnTo>
                  <a:lnTo>
                    <a:pt x="4814" y="5187"/>
                  </a:lnTo>
                  <a:lnTo>
                    <a:pt x="4886" y="5159"/>
                  </a:lnTo>
                  <a:lnTo>
                    <a:pt x="4957" y="5129"/>
                  </a:lnTo>
                  <a:lnTo>
                    <a:pt x="5027" y="5098"/>
                  </a:lnTo>
                  <a:lnTo>
                    <a:pt x="5097" y="5064"/>
                  </a:lnTo>
                  <a:lnTo>
                    <a:pt x="5166" y="5029"/>
                  </a:lnTo>
                  <a:lnTo>
                    <a:pt x="5235" y="4991"/>
                  </a:lnTo>
                  <a:lnTo>
                    <a:pt x="5302" y="4953"/>
                  </a:lnTo>
                  <a:lnTo>
                    <a:pt x="5369" y="4913"/>
                  </a:lnTo>
                  <a:lnTo>
                    <a:pt x="5434" y="4870"/>
                  </a:lnTo>
                  <a:lnTo>
                    <a:pt x="5500" y="4826"/>
                  </a:lnTo>
                  <a:lnTo>
                    <a:pt x="5564" y="4779"/>
                  </a:lnTo>
                  <a:lnTo>
                    <a:pt x="5627" y="4732"/>
                  </a:lnTo>
                  <a:lnTo>
                    <a:pt x="5690" y="4682"/>
                  </a:lnTo>
                  <a:lnTo>
                    <a:pt x="5751" y="4630"/>
                  </a:lnTo>
                  <a:lnTo>
                    <a:pt x="5812" y="4577"/>
                  </a:lnTo>
                  <a:lnTo>
                    <a:pt x="5872" y="4522"/>
                  </a:lnTo>
                  <a:lnTo>
                    <a:pt x="5929" y="4466"/>
                  </a:lnTo>
                  <a:lnTo>
                    <a:pt x="5068" y="3604"/>
                  </a:lnTo>
                  <a:close/>
                  <a:moveTo>
                    <a:pt x="1189" y="3725"/>
                  </a:moveTo>
                  <a:lnTo>
                    <a:pt x="1189" y="3725"/>
                  </a:lnTo>
                  <a:lnTo>
                    <a:pt x="1139" y="3634"/>
                  </a:lnTo>
                  <a:lnTo>
                    <a:pt x="1094" y="3545"/>
                  </a:lnTo>
                  <a:lnTo>
                    <a:pt x="1051" y="3456"/>
                  </a:lnTo>
                  <a:lnTo>
                    <a:pt x="1012" y="3368"/>
                  </a:lnTo>
                  <a:lnTo>
                    <a:pt x="976" y="3281"/>
                  </a:lnTo>
                  <a:lnTo>
                    <a:pt x="943" y="3195"/>
                  </a:lnTo>
                  <a:lnTo>
                    <a:pt x="913" y="3109"/>
                  </a:lnTo>
                  <a:lnTo>
                    <a:pt x="886" y="3026"/>
                  </a:lnTo>
                  <a:lnTo>
                    <a:pt x="863" y="2942"/>
                  </a:lnTo>
                  <a:lnTo>
                    <a:pt x="841" y="2860"/>
                  </a:lnTo>
                  <a:lnTo>
                    <a:pt x="823" y="2779"/>
                  </a:lnTo>
                  <a:lnTo>
                    <a:pt x="807" y="2698"/>
                  </a:lnTo>
                  <a:lnTo>
                    <a:pt x="794" y="2620"/>
                  </a:lnTo>
                  <a:lnTo>
                    <a:pt x="783" y="2542"/>
                  </a:lnTo>
                  <a:lnTo>
                    <a:pt x="775" y="2465"/>
                  </a:lnTo>
                  <a:lnTo>
                    <a:pt x="768" y="2389"/>
                  </a:lnTo>
                  <a:lnTo>
                    <a:pt x="765" y="2315"/>
                  </a:lnTo>
                  <a:lnTo>
                    <a:pt x="762" y="2241"/>
                  </a:lnTo>
                  <a:lnTo>
                    <a:pt x="762" y="2169"/>
                  </a:lnTo>
                  <a:lnTo>
                    <a:pt x="765" y="2098"/>
                  </a:lnTo>
                  <a:lnTo>
                    <a:pt x="768" y="2028"/>
                  </a:lnTo>
                  <a:lnTo>
                    <a:pt x="774" y="1959"/>
                  </a:lnTo>
                  <a:lnTo>
                    <a:pt x="781" y="1892"/>
                  </a:lnTo>
                  <a:lnTo>
                    <a:pt x="789" y="1826"/>
                  </a:lnTo>
                  <a:lnTo>
                    <a:pt x="801" y="1761"/>
                  </a:lnTo>
                  <a:lnTo>
                    <a:pt x="812" y="1698"/>
                  </a:lnTo>
                  <a:lnTo>
                    <a:pt x="824" y="1636"/>
                  </a:lnTo>
                  <a:lnTo>
                    <a:pt x="839" y="1575"/>
                  </a:lnTo>
                  <a:lnTo>
                    <a:pt x="855" y="1515"/>
                  </a:lnTo>
                  <a:lnTo>
                    <a:pt x="871" y="1456"/>
                  </a:lnTo>
                  <a:lnTo>
                    <a:pt x="889" y="1400"/>
                  </a:lnTo>
                  <a:lnTo>
                    <a:pt x="907" y="1344"/>
                  </a:lnTo>
                  <a:lnTo>
                    <a:pt x="926" y="1290"/>
                  </a:lnTo>
                  <a:lnTo>
                    <a:pt x="946" y="1238"/>
                  </a:lnTo>
                  <a:lnTo>
                    <a:pt x="966" y="1186"/>
                  </a:lnTo>
                  <a:lnTo>
                    <a:pt x="987" y="1137"/>
                  </a:lnTo>
                  <a:lnTo>
                    <a:pt x="1008" y="1089"/>
                  </a:lnTo>
                  <a:lnTo>
                    <a:pt x="1031" y="1043"/>
                  </a:lnTo>
                  <a:lnTo>
                    <a:pt x="1052" y="998"/>
                  </a:lnTo>
                  <a:lnTo>
                    <a:pt x="1075" y="954"/>
                  </a:lnTo>
                  <a:lnTo>
                    <a:pt x="1097" y="912"/>
                  </a:lnTo>
                  <a:lnTo>
                    <a:pt x="1120" y="872"/>
                  </a:lnTo>
                  <a:lnTo>
                    <a:pt x="1142" y="833"/>
                  </a:lnTo>
                  <a:lnTo>
                    <a:pt x="1164" y="796"/>
                  </a:lnTo>
                  <a:lnTo>
                    <a:pt x="1208" y="727"/>
                  </a:lnTo>
                  <a:lnTo>
                    <a:pt x="1250" y="664"/>
                  </a:lnTo>
                  <a:lnTo>
                    <a:pt x="1289" y="609"/>
                  </a:lnTo>
                  <a:lnTo>
                    <a:pt x="1326" y="559"/>
                  </a:lnTo>
                  <a:lnTo>
                    <a:pt x="1359" y="517"/>
                  </a:lnTo>
                  <a:lnTo>
                    <a:pt x="1387" y="483"/>
                  </a:lnTo>
                  <a:lnTo>
                    <a:pt x="1411" y="456"/>
                  </a:lnTo>
                  <a:lnTo>
                    <a:pt x="1428" y="437"/>
                  </a:lnTo>
                  <a:lnTo>
                    <a:pt x="1443" y="421"/>
                  </a:lnTo>
                  <a:lnTo>
                    <a:pt x="1698" y="705"/>
                  </a:lnTo>
                  <a:lnTo>
                    <a:pt x="1685" y="717"/>
                  </a:lnTo>
                  <a:lnTo>
                    <a:pt x="1652" y="753"/>
                  </a:lnTo>
                  <a:lnTo>
                    <a:pt x="1629" y="779"/>
                  </a:lnTo>
                  <a:lnTo>
                    <a:pt x="1602" y="812"/>
                  </a:lnTo>
                  <a:lnTo>
                    <a:pt x="1571" y="850"/>
                  </a:lnTo>
                  <a:lnTo>
                    <a:pt x="1537" y="895"/>
                  </a:lnTo>
                  <a:lnTo>
                    <a:pt x="1502" y="946"/>
                  </a:lnTo>
                  <a:lnTo>
                    <a:pt x="1465" y="1002"/>
                  </a:lnTo>
                  <a:lnTo>
                    <a:pt x="1426" y="1065"/>
                  </a:lnTo>
                  <a:lnTo>
                    <a:pt x="1386" y="1132"/>
                  </a:lnTo>
                  <a:lnTo>
                    <a:pt x="1367" y="1168"/>
                  </a:lnTo>
                  <a:lnTo>
                    <a:pt x="1347" y="1207"/>
                  </a:lnTo>
                  <a:lnTo>
                    <a:pt x="1326" y="1246"/>
                  </a:lnTo>
                  <a:lnTo>
                    <a:pt x="1307" y="1287"/>
                  </a:lnTo>
                  <a:lnTo>
                    <a:pt x="1287" y="1329"/>
                  </a:lnTo>
                  <a:lnTo>
                    <a:pt x="1268" y="1373"/>
                  </a:lnTo>
                  <a:lnTo>
                    <a:pt x="1249" y="1418"/>
                  </a:lnTo>
                  <a:lnTo>
                    <a:pt x="1230" y="1464"/>
                  </a:lnTo>
                  <a:lnTo>
                    <a:pt x="1211" y="1511"/>
                  </a:lnTo>
                  <a:lnTo>
                    <a:pt x="1194" y="1561"/>
                  </a:lnTo>
                  <a:lnTo>
                    <a:pt x="1176" y="1612"/>
                  </a:lnTo>
                  <a:lnTo>
                    <a:pt x="1159" y="1665"/>
                  </a:lnTo>
                  <a:lnTo>
                    <a:pt x="1144" y="1719"/>
                  </a:lnTo>
                  <a:lnTo>
                    <a:pt x="1128" y="1774"/>
                  </a:lnTo>
                  <a:lnTo>
                    <a:pt x="1114" y="1831"/>
                  </a:lnTo>
                  <a:lnTo>
                    <a:pt x="1100" y="1889"/>
                  </a:lnTo>
                  <a:lnTo>
                    <a:pt x="1087" y="1949"/>
                  </a:lnTo>
                  <a:lnTo>
                    <a:pt x="1076" y="2010"/>
                  </a:lnTo>
                  <a:lnTo>
                    <a:pt x="1065" y="2073"/>
                  </a:lnTo>
                  <a:lnTo>
                    <a:pt x="1056" y="2137"/>
                  </a:lnTo>
                  <a:lnTo>
                    <a:pt x="1047" y="2203"/>
                  </a:lnTo>
                  <a:lnTo>
                    <a:pt x="1040" y="2270"/>
                  </a:lnTo>
                  <a:lnTo>
                    <a:pt x="1033" y="2339"/>
                  </a:lnTo>
                  <a:lnTo>
                    <a:pt x="1029" y="2408"/>
                  </a:lnTo>
                  <a:lnTo>
                    <a:pt x="1025" y="2480"/>
                  </a:lnTo>
                  <a:lnTo>
                    <a:pt x="1024" y="2553"/>
                  </a:lnTo>
                  <a:lnTo>
                    <a:pt x="1024" y="2626"/>
                  </a:lnTo>
                  <a:lnTo>
                    <a:pt x="1025" y="2703"/>
                  </a:lnTo>
                  <a:lnTo>
                    <a:pt x="1029" y="2780"/>
                  </a:lnTo>
                  <a:lnTo>
                    <a:pt x="1033" y="2859"/>
                  </a:lnTo>
                  <a:lnTo>
                    <a:pt x="1040" y="2939"/>
                  </a:lnTo>
                  <a:lnTo>
                    <a:pt x="1048" y="3020"/>
                  </a:lnTo>
                  <a:lnTo>
                    <a:pt x="1058" y="3104"/>
                  </a:lnTo>
                  <a:lnTo>
                    <a:pt x="1070" y="3188"/>
                  </a:lnTo>
                  <a:lnTo>
                    <a:pt x="1085" y="3274"/>
                  </a:lnTo>
                  <a:lnTo>
                    <a:pt x="1101" y="3361"/>
                  </a:lnTo>
                  <a:lnTo>
                    <a:pt x="1120" y="3450"/>
                  </a:lnTo>
                  <a:lnTo>
                    <a:pt x="1140" y="3540"/>
                  </a:lnTo>
                  <a:lnTo>
                    <a:pt x="1164" y="3632"/>
                  </a:lnTo>
                  <a:lnTo>
                    <a:pt x="1189" y="3725"/>
                  </a:lnTo>
                  <a:close/>
                  <a:moveTo>
                    <a:pt x="4632" y="3167"/>
                  </a:moveTo>
                  <a:lnTo>
                    <a:pt x="2763" y="1298"/>
                  </a:lnTo>
                  <a:lnTo>
                    <a:pt x="4632" y="1298"/>
                  </a:lnTo>
                  <a:lnTo>
                    <a:pt x="4632" y="3167"/>
                  </a:lnTo>
                  <a:close/>
                  <a:moveTo>
                    <a:pt x="1942" y="5769"/>
                  </a:moveTo>
                  <a:lnTo>
                    <a:pt x="1942" y="5769"/>
                  </a:lnTo>
                  <a:lnTo>
                    <a:pt x="1939" y="5699"/>
                  </a:lnTo>
                  <a:lnTo>
                    <a:pt x="1937" y="5628"/>
                  </a:lnTo>
                  <a:lnTo>
                    <a:pt x="1933" y="5555"/>
                  </a:lnTo>
                  <a:lnTo>
                    <a:pt x="1929" y="5482"/>
                  </a:lnTo>
                  <a:lnTo>
                    <a:pt x="1925" y="5446"/>
                  </a:lnTo>
                  <a:lnTo>
                    <a:pt x="1921" y="5410"/>
                  </a:lnTo>
                  <a:lnTo>
                    <a:pt x="1916" y="5375"/>
                  </a:lnTo>
                  <a:lnTo>
                    <a:pt x="1911" y="5340"/>
                  </a:lnTo>
                  <a:lnTo>
                    <a:pt x="1904" y="5306"/>
                  </a:lnTo>
                  <a:lnTo>
                    <a:pt x="1897" y="5272"/>
                  </a:lnTo>
                  <a:lnTo>
                    <a:pt x="1887" y="5240"/>
                  </a:lnTo>
                  <a:lnTo>
                    <a:pt x="1877" y="5208"/>
                  </a:lnTo>
                  <a:lnTo>
                    <a:pt x="1866" y="5178"/>
                  </a:lnTo>
                  <a:lnTo>
                    <a:pt x="1852" y="5148"/>
                  </a:lnTo>
                  <a:lnTo>
                    <a:pt x="1836" y="5120"/>
                  </a:lnTo>
                  <a:lnTo>
                    <a:pt x="1819" y="5093"/>
                  </a:lnTo>
                  <a:lnTo>
                    <a:pt x="1800" y="5067"/>
                  </a:lnTo>
                  <a:lnTo>
                    <a:pt x="1789" y="5056"/>
                  </a:lnTo>
                  <a:lnTo>
                    <a:pt x="1779" y="5043"/>
                  </a:lnTo>
                  <a:lnTo>
                    <a:pt x="1768" y="5033"/>
                  </a:lnTo>
                  <a:lnTo>
                    <a:pt x="1755" y="5022"/>
                  </a:lnTo>
                  <a:lnTo>
                    <a:pt x="1743" y="5012"/>
                  </a:lnTo>
                  <a:lnTo>
                    <a:pt x="1729" y="5002"/>
                  </a:lnTo>
                  <a:lnTo>
                    <a:pt x="1716" y="4993"/>
                  </a:lnTo>
                  <a:lnTo>
                    <a:pt x="1701" y="4984"/>
                  </a:lnTo>
                  <a:lnTo>
                    <a:pt x="1686" y="4976"/>
                  </a:lnTo>
                  <a:lnTo>
                    <a:pt x="1670" y="4968"/>
                  </a:lnTo>
                  <a:lnTo>
                    <a:pt x="1654" y="4960"/>
                  </a:lnTo>
                  <a:lnTo>
                    <a:pt x="1637" y="4954"/>
                  </a:lnTo>
                  <a:lnTo>
                    <a:pt x="1619" y="4947"/>
                  </a:lnTo>
                  <a:lnTo>
                    <a:pt x="1601" y="4942"/>
                  </a:lnTo>
                  <a:lnTo>
                    <a:pt x="1581" y="4937"/>
                  </a:lnTo>
                  <a:lnTo>
                    <a:pt x="1561" y="4933"/>
                  </a:lnTo>
                  <a:lnTo>
                    <a:pt x="1541" y="4929"/>
                  </a:lnTo>
                  <a:lnTo>
                    <a:pt x="1519" y="4926"/>
                  </a:lnTo>
                  <a:lnTo>
                    <a:pt x="1497" y="4924"/>
                  </a:lnTo>
                  <a:lnTo>
                    <a:pt x="1474" y="4922"/>
                  </a:lnTo>
                  <a:lnTo>
                    <a:pt x="1450" y="4922"/>
                  </a:lnTo>
                  <a:lnTo>
                    <a:pt x="1426" y="4920"/>
                  </a:lnTo>
                  <a:lnTo>
                    <a:pt x="1400" y="4922"/>
                  </a:lnTo>
                  <a:lnTo>
                    <a:pt x="1376" y="4922"/>
                  </a:lnTo>
                  <a:lnTo>
                    <a:pt x="1352" y="4924"/>
                  </a:lnTo>
                  <a:lnTo>
                    <a:pt x="1330" y="4926"/>
                  </a:lnTo>
                  <a:lnTo>
                    <a:pt x="1308" y="4929"/>
                  </a:lnTo>
                  <a:lnTo>
                    <a:pt x="1287" y="4933"/>
                  </a:lnTo>
                  <a:lnTo>
                    <a:pt x="1267" y="4937"/>
                  </a:lnTo>
                  <a:lnTo>
                    <a:pt x="1247" y="4942"/>
                  </a:lnTo>
                  <a:lnTo>
                    <a:pt x="1228" y="4947"/>
                  </a:lnTo>
                  <a:lnTo>
                    <a:pt x="1210" y="4954"/>
                  </a:lnTo>
                  <a:lnTo>
                    <a:pt x="1193" y="4960"/>
                  </a:lnTo>
                  <a:lnTo>
                    <a:pt x="1176" y="4968"/>
                  </a:lnTo>
                  <a:lnTo>
                    <a:pt x="1161" y="4976"/>
                  </a:lnTo>
                  <a:lnTo>
                    <a:pt x="1146" y="4984"/>
                  </a:lnTo>
                  <a:lnTo>
                    <a:pt x="1131" y="4993"/>
                  </a:lnTo>
                  <a:lnTo>
                    <a:pt x="1118" y="5002"/>
                  </a:lnTo>
                  <a:lnTo>
                    <a:pt x="1104" y="5012"/>
                  </a:lnTo>
                  <a:lnTo>
                    <a:pt x="1092" y="5022"/>
                  </a:lnTo>
                  <a:lnTo>
                    <a:pt x="1079" y="5033"/>
                  </a:lnTo>
                  <a:lnTo>
                    <a:pt x="1068" y="5043"/>
                  </a:lnTo>
                  <a:lnTo>
                    <a:pt x="1057" y="5056"/>
                  </a:lnTo>
                  <a:lnTo>
                    <a:pt x="1047" y="5067"/>
                  </a:lnTo>
                  <a:lnTo>
                    <a:pt x="1027" y="5093"/>
                  </a:lnTo>
                  <a:lnTo>
                    <a:pt x="1010" y="5120"/>
                  </a:lnTo>
                  <a:lnTo>
                    <a:pt x="995" y="5148"/>
                  </a:lnTo>
                  <a:lnTo>
                    <a:pt x="981" y="5178"/>
                  </a:lnTo>
                  <a:lnTo>
                    <a:pt x="970" y="5208"/>
                  </a:lnTo>
                  <a:lnTo>
                    <a:pt x="960" y="5240"/>
                  </a:lnTo>
                  <a:lnTo>
                    <a:pt x="951" y="5272"/>
                  </a:lnTo>
                  <a:lnTo>
                    <a:pt x="943" y="5306"/>
                  </a:lnTo>
                  <a:lnTo>
                    <a:pt x="937" y="5340"/>
                  </a:lnTo>
                  <a:lnTo>
                    <a:pt x="932" y="5375"/>
                  </a:lnTo>
                  <a:lnTo>
                    <a:pt x="927" y="5410"/>
                  </a:lnTo>
                  <a:lnTo>
                    <a:pt x="924" y="5446"/>
                  </a:lnTo>
                  <a:lnTo>
                    <a:pt x="921" y="5482"/>
                  </a:lnTo>
                  <a:lnTo>
                    <a:pt x="917" y="5555"/>
                  </a:lnTo>
                  <a:lnTo>
                    <a:pt x="913" y="5628"/>
                  </a:lnTo>
                  <a:lnTo>
                    <a:pt x="911" y="5699"/>
                  </a:lnTo>
                  <a:lnTo>
                    <a:pt x="908" y="5769"/>
                  </a:lnTo>
                  <a:lnTo>
                    <a:pt x="893" y="5801"/>
                  </a:lnTo>
                  <a:lnTo>
                    <a:pt x="877" y="5831"/>
                  </a:lnTo>
                  <a:lnTo>
                    <a:pt x="863" y="5859"/>
                  </a:lnTo>
                  <a:lnTo>
                    <a:pt x="846" y="5885"/>
                  </a:lnTo>
                  <a:lnTo>
                    <a:pt x="830" y="5910"/>
                  </a:lnTo>
                  <a:lnTo>
                    <a:pt x="813" y="5933"/>
                  </a:lnTo>
                  <a:lnTo>
                    <a:pt x="796" y="5954"/>
                  </a:lnTo>
                  <a:lnTo>
                    <a:pt x="779" y="5974"/>
                  </a:lnTo>
                  <a:lnTo>
                    <a:pt x="762" y="5992"/>
                  </a:lnTo>
                  <a:lnTo>
                    <a:pt x="744" y="6009"/>
                  </a:lnTo>
                  <a:lnTo>
                    <a:pt x="727" y="6024"/>
                  </a:lnTo>
                  <a:lnTo>
                    <a:pt x="709" y="6039"/>
                  </a:lnTo>
                  <a:lnTo>
                    <a:pt x="691" y="6051"/>
                  </a:lnTo>
                  <a:lnTo>
                    <a:pt x="673" y="6064"/>
                  </a:lnTo>
                  <a:lnTo>
                    <a:pt x="654" y="6074"/>
                  </a:lnTo>
                  <a:lnTo>
                    <a:pt x="636" y="6084"/>
                  </a:lnTo>
                  <a:lnTo>
                    <a:pt x="618" y="6092"/>
                  </a:lnTo>
                  <a:lnTo>
                    <a:pt x="599" y="6100"/>
                  </a:lnTo>
                  <a:lnTo>
                    <a:pt x="581" y="6106"/>
                  </a:lnTo>
                  <a:lnTo>
                    <a:pt x="561" y="6112"/>
                  </a:lnTo>
                  <a:lnTo>
                    <a:pt x="543" y="6118"/>
                  </a:lnTo>
                  <a:lnTo>
                    <a:pt x="524" y="6122"/>
                  </a:lnTo>
                  <a:lnTo>
                    <a:pt x="487" y="6129"/>
                  </a:lnTo>
                  <a:lnTo>
                    <a:pt x="451" y="6133"/>
                  </a:lnTo>
                  <a:lnTo>
                    <a:pt x="415" y="6138"/>
                  </a:lnTo>
                  <a:lnTo>
                    <a:pt x="344" y="6143"/>
                  </a:lnTo>
                  <a:lnTo>
                    <a:pt x="309" y="6145"/>
                  </a:lnTo>
                  <a:lnTo>
                    <a:pt x="276" y="6148"/>
                  </a:lnTo>
                  <a:lnTo>
                    <a:pt x="243" y="6152"/>
                  </a:lnTo>
                  <a:lnTo>
                    <a:pt x="213" y="6157"/>
                  </a:lnTo>
                  <a:lnTo>
                    <a:pt x="184" y="6165"/>
                  </a:lnTo>
                  <a:lnTo>
                    <a:pt x="170" y="6170"/>
                  </a:lnTo>
                  <a:lnTo>
                    <a:pt x="156" y="6174"/>
                  </a:lnTo>
                  <a:lnTo>
                    <a:pt x="143" y="6181"/>
                  </a:lnTo>
                  <a:lnTo>
                    <a:pt x="130" y="6188"/>
                  </a:lnTo>
                  <a:lnTo>
                    <a:pt x="118" y="6196"/>
                  </a:lnTo>
                  <a:lnTo>
                    <a:pt x="106" y="6205"/>
                  </a:lnTo>
                  <a:lnTo>
                    <a:pt x="94" y="6215"/>
                  </a:lnTo>
                  <a:lnTo>
                    <a:pt x="84" y="6225"/>
                  </a:lnTo>
                  <a:lnTo>
                    <a:pt x="74" y="6237"/>
                  </a:lnTo>
                  <a:lnTo>
                    <a:pt x="64" y="6251"/>
                  </a:lnTo>
                  <a:lnTo>
                    <a:pt x="55" y="6264"/>
                  </a:lnTo>
                  <a:lnTo>
                    <a:pt x="47" y="6280"/>
                  </a:lnTo>
                  <a:lnTo>
                    <a:pt x="39" y="6298"/>
                  </a:lnTo>
                  <a:lnTo>
                    <a:pt x="31" y="6316"/>
                  </a:lnTo>
                  <a:lnTo>
                    <a:pt x="26" y="6337"/>
                  </a:lnTo>
                  <a:lnTo>
                    <a:pt x="20" y="6359"/>
                  </a:lnTo>
                  <a:lnTo>
                    <a:pt x="14" y="6382"/>
                  </a:lnTo>
                  <a:lnTo>
                    <a:pt x="10" y="6408"/>
                  </a:lnTo>
                  <a:lnTo>
                    <a:pt x="6" y="6434"/>
                  </a:lnTo>
                  <a:lnTo>
                    <a:pt x="3" y="6463"/>
                  </a:lnTo>
                  <a:lnTo>
                    <a:pt x="1" y="6493"/>
                  </a:lnTo>
                  <a:lnTo>
                    <a:pt x="0" y="6526"/>
                  </a:lnTo>
                  <a:lnTo>
                    <a:pt x="2852" y="6526"/>
                  </a:lnTo>
                  <a:lnTo>
                    <a:pt x="2849" y="6493"/>
                  </a:lnTo>
                  <a:lnTo>
                    <a:pt x="2847" y="6463"/>
                  </a:lnTo>
                  <a:lnTo>
                    <a:pt x="2845" y="6434"/>
                  </a:lnTo>
                  <a:lnTo>
                    <a:pt x="2842" y="6408"/>
                  </a:lnTo>
                  <a:lnTo>
                    <a:pt x="2837" y="6382"/>
                  </a:lnTo>
                  <a:lnTo>
                    <a:pt x="2831" y="6359"/>
                  </a:lnTo>
                  <a:lnTo>
                    <a:pt x="2826" y="6337"/>
                  </a:lnTo>
                  <a:lnTo>
                    <a:pt x="2819" y="6316"/>
                  </a:lnTo>
                  <a:lnTo>
                    <a:pt x="2812" y="6298"/>
                  </a:lnTo>
                  <a:lnTo>
                    <a:pt x="2804" y="6280"/>
                  </a:lnTo>
                  <a:lnTo>
                    <a:pt x="2796" y="6264"/>
                  </a:lnTo>
                  <a:lnTo>
                    <a:pt x="2787" y="6251"/>
                  </a:lnTo>
                  <a:lnTo>
                    <a:pt x="2777" y="6237"/>
                  </a:lnTo>
                  <a:lnTo>
                    <a:pt x="2767" y="6225"/>
                  </a:lnTo>
                  <a:lnTo>
                    <a:pt x="2756" y="6215"/>
                  </a:lnTo>
                  <a:lnTo>
                    <a:pt x="2745" y="6205"/>
                  </a:lnTo>
                  <a:lnTo>
                    <a:pt x="2733" y="6196"/>
                  </a:lnTo>
                  <a:lnTo>
                    <a:pt x="2721" y="6188"/>
                  </a:lnTo>
                  <a:lnTo>
                    <a:pt x="2708" y="6181"/>
                  </a:lnTo>
                  <a:lnTo>
                    <a:pt x="2695" y="6174"/>
                  </a:lnTo>
                  <a:lnTo>
                    <a:pt x="2681" y="6170"/>
                  </a:lnTo>
                  <a:lnTo>
                    <a:pt x="2668" y="6165"/>
                  </a:lnTo>
                  <a:lnTo>
                    <a:pt x="2638" y="6157"/>
                  </a:lnTo>
                  <a:lnTo>
                    <a:pt x="2607" y="6152"/>
                  </a:lnTo>
                  <a:lnTo>
                    <a:pt x="2575" y="6148"/>
                  </a:lnTo>
                  <a:lnTo>
                    <a:pt x="2541" y="6145"/>
                  </a:lnTo>
                  <a:lnTo>
                    <a:pt x="2508" y="6143"/>
                  </a:lnTo>
                  <a:lnTo>
                    <a:pt x="2437" y="6138"/>
                  </a:lnTo>
                  <a:lnTo>
                    <a:pt x="2400" y="6133"/>
                  </a:lnTo>
                  <a:lnTo>
                    <a:pt x="2363" y="6129"/>
                  </a:lnTo>
                  <a:lnTo>
                    <a:pt x="2326" y="6122"/>
                  </a:lnTo>
                  <a:lnTo>
                    <a:pt x="2308" y="6118"/>
                  </a:lnTo>
                  <a:lnTo>
                    <a:pt x="2289" y="6112"/>
                  </a:lnTo>
                  <a:lnTo>
                    <a:pt x="2271" y="6106"/>
                  </a:lnTo>
                  <a:lnTo>
                    <a:pt x="2252" y="6100"/>
                  </a:lnTo>
                  <a:lnTo>
                    <a:pt x="2233" y="6092"/>
                  </a:lnTo>
                  <a:lnTo>
                    <a:pt x="2214" y="6084"/>
                  </a:lnTo>
                  <a:lnTo>
                    <a:pt x="2196" y="6074"/>
                  </a:lnTo>
                  <a:lnTo>
                    <a:pt x="2178" y="6064"/>
                  </a:lnTo>
                  <a:lnTo>
                    <a:pt x="2160" y="6051"/>
                  </a:lnTo>
                  <a:lnTo>
                    <a:pt x="2142" y="6039"/>
                  </a:lnTo>
                  <a:lnTo>
                    <a:pt x="2124" y="6024"/>
                  </a:lnTo>
                  <a:lnTo>
                    <a:pt x="2106" y="6009"/>
                  </a:lnTo>
                  <a:lnTo>
                    <a:pt x="2089" y="5992"/>
                  </a:lnTo>
                  <a:lnTo>
                    <a:pt x="2071" y="5974"/>
                  </a:lnTo>
                  <a:lnTo>
                    <a:pt x="2054" y="5954"/>
                  </a:lnTo>
                  <a:lnTo>
                    <a:pt x="2037" y="5933"/>
                  </a:lnTo>
                  <a:lnTo>
                    <a:pt x="2021" y="5910"/>
                  </a:lnTo>
                  <a:lnTo>
                    <a:pt x="2004" y="5885"/>
                  </a:lnTo>
                  <a:lnTo>
                    <a:pt x="1989" y="5859"/>
                  </a:lnTo>
                  <a:lnTo>
                    <a:pt x="1973" y="5831"/>
                  </a:lnTo>
                  <a:lnTo>
                    <a:pt x="1958" y="5801"/>
                  </a:lnTo>
                  <a:lnTo>
                    <a:pt x="1942" y="5769"/>
                  </a:lnTo>
                  <a:close/>
                  <a:moveTo>
                    <a:pt x="1025" y="5744"/>
                  </a:moveTo>
                  <a:lnTo>
                    <a:pt x="1025" y="5744"/>
                  </a:lnTo>
                  <a:lnTo>
                    <a:pt x="1021" y="5707"/>
                  </a:lnTo>
                  <a:lnTo>
                    <a:pt x="1018" y="5671"/>
                  </a:lnTo>
                  <a:lnTo>
                    <a:pt x="1016" y="5636"/>
                  </a:lnTo>
                  <a:lnTo>
                    <a:pt x="1015" y="5602"/>
                  </a:lnTo>
                  <a:lnTo>
                    <a:pt x="1015" y="5570"/>
                  </a:lnTo>
                  <a:lnTo>
                    <a:pt x="1015" y="5539"/>
                  </a:lnTo>
                  <a:lnTo>
                    <a:pt x="1016" y="5508"/>
                  </a:lnTo>
                  <a:lnTo>
                    <a:pt x="1018" y="5480"/>
                  </a:lnTo>
                  <a:lnTo>
                    <a:pt x="1022" y="5452"/>
                  </a:lnTo>
                  <a:lnTo>
                    <a:pt x="1025" y="5425"/>
                  </a:lnTo>
                  <a:lnTo>
                    <a:pt x="1030" y="5400"/>
                  </a:lnTo>
                  <a:lnTo>
                    <a:pt x="1034" y="5375"/>
                  </a:lnTo>
                  <a:lnTo>
                    <a:pt x="1040" y="5351"/>
                  </a:lnTo>
                  <a:lnTo>
                    <a:pt x="1045" y="5329"/>
                  </a:lnTo>
                  <a:lnTo>
                    <a:pt x="1052" y="5307"/>
                  </a:lnTo>
                  <a:lnTo>
                    <a:pt x="1059" y="5286"/>
                  </a:lnTo>
                  <a:lnTo>
                    <a:pt x="1067" y="5267"/>
                  </a:lnTo>
                  <a:lnTo>
                    <a:pt x="1075" y="5248"/>
                  </a:lnTo>
                  <a:lnTo>
                    <a:pt x="1084" y="5230"/>
                  </a:lnTo>
                  <a:lnTo>
                    <a:pt x="1092" y="5213"/>
                  </a:lnTo>
                  <a:lnTo>
                    <a:pt x="1102" y="5196"/>
                  </a:lnTo>
                  <a:lnTo>
                    <a:pt x="1111" y="5181"/>
                  </a:lnTo>
                  <a:lnTo>
                    <a:pt x="1121" y="5166"/>
                  </a:lnTo>
                  <a:lnTo>
                    <a:pt x="1131" y="5153"/>
                  </a:lnTo>
                  <a:lnTo>
                    <a:pt x="1142" y="5139"/>
                  </a:lnTo>
                  <a:lnTo>
                    <a:pt x="1154" y="5127"/>
                  </a:lnTo>
                  <a:lnTo>
                    <a:pt x="1175" y="5104"/>
                  </a:lnTo>
                  <a:lnTo>
                    <a:pt x="1199" y="5084"/>
                  </a:lnTo>
                  <a:lnTo>
                    <a:pt x="1223" y="5067"/>
                  </a:lnTo>
                  <a:lnTo>
                    <a:pt x="1246" y="5052"/>
                  </a:lnTo>
                  <a:lnTo>
                    <a:pt x="1270" y="5039"/>
                  </a:lnTo>
                  <a:lnTo>
                    <a:pt x="1295" y="5029"/>
                  </a:lnTo>
                  <a:lnTo>
                    <a:pt x="1317" y="5020"/>
                  </a:lnTo>
                  <a:lnTo>
                    <a:pt x="1341" y="5013"/>
                  </a:lnTo>
                  <a:lnTo>
                    <a:pt x="1362" y="5007"/>
                  </a:lnTo>
                  <a:lnTo>
                    <a:pt x="1384" y="5003"/>
                  </a:lnTo>
                  <a:lnTo>
                    <a:pt x="1403" y="4999"/>
                  </a:lnTo>
                  <a:lnTo>
                    <a:pt x="1421" y="4997"/>
                  </a:lnTo>
                  <a:lnTo>
                    <a:pt x="1438" y="4996"/>
                  </a:lnTo>
                  <a:lnTo>
                    <a:pt x="1464" y="4995"/>
                  </a:lnTo>
                  <a:lnTo>
                    <a:pt x="1482" y="4996"/>
                  </a:lnTo>
                  <a:lnTo>
                    <a:pt x="1488" y="4996"/>
                  </a:lnTo>
                  <a:lnTo>
                    <a:pt x="1476" y="5005"/>
                  </a:lnTo>
                  <a:lnTo>
                    <a:pt x="1462" y="5016"/>
                  </a:lnTo>
                  <a:lnTo>
                    <a:pt x="1443" y="5033"/>
                  </a:lnTo>
                  <a:lnTo>
                    <a:pt x="1420" y="5055"/>
                  </a:lnTo>
                  <a:lnTo>
                    <a:pt x="1393" y="5083"/>
                  </a:lnTo>
                  <a:lnTo>
                    <a:pt x="1362" y="5117"/>
                  </a:lnTo>
                  <a:lnTo>
                    <a:pt x="1330" y="5157"/>
                  </a:lnTo>
                  <a:lnTo>
                    <a:pt x="1294" y="5204"/>
                  </a:lnTo>
                  <a:lnTo>
                    <a:pt x="1276" y="5230"/>
                  </a:lnTo>
                  <a:lnTo>
                    <a:pt x="1256" y="5258"/>
                  </a:lnTo>
                  <a:lnTo>
                    <a:pt x="1237" y="5287"/>
                  </a:lnTo>
                  <a:lnTo>
                    <a:pt x="1218" y="5319"/>
                  </a:lnTo>
                  <a:lnTo>
                    <a:pt x="1199" y="5351"/>
                  </a:lnTo>
                  <a:lnTo>
                    <a:pt x="1179" y="5388"/>
                  </a:lnTo>
                  <a:lnTo>
                    <a:pt x="1159" y="5425"/>
                  </a:lnTo>
                  <a:lnTo>
                    <a:pt x="1139" y="5464"/>
                  </a:lnTo>
                  <a:lnTo>
                    <a:pt x="1120" y="5505"/>
                  </a:lnTo>
                  <a:lnTo>
                    <a:pt x="1101" y="5549"/>
                  </a:lnTo>
                  <a:lnTo>
                    <a:pt x="1080" y="5594"/>
                  </a:lnTo>
                  <a:lnTo>
                    <a:pt x="1062" y="5641"/>
                  </a:lnTo>
                  <a:lnTo>
                    <a:pt x="1043" y="5691"/>
                  </a:lnTo>
                  <a:lnTo>
                    <a:pt x="1025" y="57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17226" tIns="58613" rIns="117226" bIns="58613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TextBox 24"/>
            <p:cNvSpPr txBox="1"/>
            <p:nvPr/>
          </p:nvSpPr>
          <p:spPr>
            <a:xfrm>
              <a:off x="5734360" y="2594117"/>
              <a:ext cx="1397960" cy="426147"/>
            </a:xfrm>
            <a:prstGeom prst="rect">
              <a:avLst/>
            </a:prstGeom>
            <a:noFill/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第二阶段</a:t>
              </a:r>
              <a:endPara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24295" y="2083053"/>
            <a:ext cx="2414970" cy="1416833"/>
            <a:chOff x="7624295" y="2083053"/>
            <a:chExt cx="2414970" cy="1416833"/>
          </a:xfrm>
        </p:grpSpPr>
        <p:sp>
          <p:nvSpPr>
            <p:cNvPr id="30" name="右箭头 20"/>
            <p:cNvSpPr/>
            <p:nvPr/>
          </p:nvSpPr>
          <p:spPr>
            <a:xfrm>
              <a:off x="8023302" y="2083053"/>
              <a:ext cx="2015963" cy="1416833"/>
            </a:xfrm>
            <a:custGeom>
              <a:avLst/>
              <a:gdLst/>
              <a:ahLst/>
              <a:cxnLst/>
              <a:rect l="l" t="t" r="r" b="b"/>
              <a:pathLst>
                <a:path w="1512169" h="1180421">
                  <a:moveTo>
                    <a:pt x="921959" y="0"/>
                  </a:moveTo>
                  <a:lnTo>
                    <a:pt x="1512169" y="590211"/>
                  </a:lnTo>
                  <a:lnTo>
                    <a:pt x="921959" y="1180421"/>
                  </a:lnTo>
                  <a:lnTo>
                    <a:pt x="921959" y="1019229"/>
                  </a:lnTo>
                  <a:lnTo>
                    <a:pt x="0" y="1019229"/>
                  </a:lnTo>
                  <a:lnTo>
                    <a:pt x="0" y="927603"/>
                  </a:lnTo>
                  <a:cubicBezTo>
                    <a:pt x="186338" y="927603"/>
                    <a:pt x="337394" y="776547"/>
                    <a:pt x="337394" y="590210"/>
                  </a:cubicBezTo>
                  <a:cubicBezTo>
                    <a:pt x="337394" y="403873"/>
                    <a:pt x="186338" y="252817"/>
                    <a:pt x="0" y="252817"/>
                  </a:cubicBezTo>
                  <a:lnTo>
                    <a:pt x="0" y="161192"/>
                  </a:lnTo>
                  <a:lnTo>
                    <a:pt x="921959" y="161192"/>
                  </a:lnTo>
                  <a:close/>
                </a:path>
              </a:pathLst>
            </a:cu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624295" y="2432233"/>
              <a:ext cx="798013" cy="71847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KSO_Shape"/>
            <p:cNvSpPr>
              <a:spLocks noChangeArrowheads="1"/>
            </p:cNvSpPr>
            <p:nvPr/>
          </p:nvSpPr>
          <p:spPr bwMode="auto">
            <a:xfrm>
              <a:off x="7843360" y="2622712"/>
              <a:ext cx="359884" cy="337513"/>
            </a:xfrm>
            <a:custGeom>
              <a:avLst/>
              <a:gdLst>
                <a:gd name="T0" fmla="*/ 1661596 w 1354137"/>
                <a:gd name="T1" fmla="*/ 0 h 1411287"/>
                <a:gd name="T2" fmla="*/ 1755001 w 1354137"/>
                <a:gd name="T3" fmla="*/ 311572 h 1411287"/>
                <a:gd name="T4" fmla="*/ 92982 w 1354137"/>
                <a:gd name="T5" fmla="*/ 807857 h 1411287"/>
                <a:gd name="T6" fmla="*/ 1827857 w 1354137"/>
                <a:gd name="T7" fmla="*/ 807857 h 1411287"/>
                <a:gd name="T8" fmla="*/ 1827857 w 1354137"/>
                <a:gd name="T9" fmla="*/ 1905000 h 1411287"/>
                <a:gd name="T10" fmla="*/ 92142 w 1354137"/>
                <a:gd name="T11" fmla="*/ 1905000 h 1411287"/>
                <a:gd name="T12" fmla="*/ 92142 w 1354137"/>
                <a:gd name="T13" fmla="*/ 807857 h 1411287"/>
                <a:gd name="T14" fmla="*/ 92978 w 1354137"/>
                <a:gd name="T15" fmla="*/ 807857 h 1411287"/>
                <a:gd name="T16" fmla="*/ 0 w 1354137"/>
                <a:gd name="T17" fmla="*/ 495858 h 1411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4137" h="1411287">
                  <a:moveTo>
                    <a:pt x="1230965" y="0"/>
                  </a:moveTo>
                  <a:lnTo>
                    <a:pt x="1300163" y="230823"/>
                  </a:lnTo>
                  <a:lnTo>
                    <a:pt x="68884" y="598487"/>
                  </a:lnTo>
                  <a:lnTo>
                    <a:pt x="1354137" y="598487"/>
                  </a:lnTo>
                  <a:lnTo>
                    <a:pt x="1354137" y="1411287"/>
                  </a:lnTo>
                  <a:lnTo>
                    <a:pt x="68262" y="1411287"/>
                  </a:lnTo>
                  <a:lnTo>
                    <a:pt x="68262" y="598487"/>
                  </a:lnTo>
                  <a:lnTo>
                    <a:pt x="68881" y="598487"/>
                  </a:lnTo>
                  <a:lnTo>
                    <a:pt x="0" y="367348"/>
                  </a:lnTo>
                  <a:lnTo>
                    <a:pt x="12309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17226" tIns="923040" rIns="117226" bIns="58613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TextBox 24"/>
            <p:cNvSpPr txBox="1"/>
            <p:nvPr/>
          </p:nvSpPr>
          <p:spPr>
            <a:xfrm>
              <a:off x="8420672" y="2615543"/>
              <a:ext cx="1432222" cy="426147"/>
            </a:xfrm>
            <a:prstGeom prst="rect">
              <a:avLst/>
            </a:prstGeom>
            <a:noFill/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第三阶段</a:t>
              </a:r>
              <a:endPara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94893" y="1034579"/>
            <a:ext cx="5992837" cy="694138"/>
            <a:chOff x="-1205849" y="261433"/>
            <a:chExt cx="6018741" cy="851211"/>
          </a:xfrm>
        </p:grpSpPr>
        <p:sp>
          <p:nvSpPr>
            <p:cNvPr id="35" name="任意多边形 7"/>
            <p:cNvSpPr/>
            <p:nvPr/>
          </p:nvSpPr>
          <p:spPr>
            <a:xfrm>
              <a:off x="-1205849" y="505648"/>
              <a:ext cx="6018741" cy="606996"/>
            </a:xfrm>
            <a:custGeom>
              <a:avLst/>
              <a:gdLst>
                <a:gd name="connsiteX0" fmla="*/ 2209800 w 3403600"/>
                <a:gd name="connsiteY0" fmla="*/ 0 h 745585"/>
                <a:gd name="connsiteX1" fmla="*/ 3403600 w 3403600"/>
                <a:gd name="connsiteY1" fmla="*/ 0 h 745585"/>
                <a:gd name="connsiteX2" fmla="*/ 3403600 w 3403600"/>
                <a:gd name="connsiteY2" fmla="*/ 745585 h 745585"/>
                <a:gd name="connsiteX3" fmla="*/ 2209800 w 3403600"/>
                <a:gd name="connsiteY3" fmla="*/ 745585 h 745585"/>
                <a:gd name="connsiteX4" fmla="*/ 2209800 w 3403600"/>
                <a:gd name="connsiteY4" fmla="*/ 712846 h 745585"/>
                <a:gd name="connsiteX5" fmla="*/ 3370861 w 3403600"/>
                <a:gd name="connsiteY5" fmla="*/ 712846 h 745585"/>
                <a:gd name="connsiteX6" fmla="*/ 3370861 w 3403600"/>
                <a:gd name="connsiteY6" fmla="*/ 32739 h 745585"/>
                <a:gd name="connsiteX7" fmla="*/ 2209800 w 3403600"/>
                <a:gd name="connsiteY7" fmla="*/ 32739 h 745585"/>
                <a:gd name="connsiteX8" fmla="*/ 0 w 3403600"/>
                <a:gd name="connsiteY8" fmla="*/ 0 h 745585"/>
                <a:gd name="connsiteX9" fmla="*/ 1193800 w 3403600"/>
                <a:gd name="connsiteY9" fmla="*/ 0 h 745585"/>
                <a:gd name="connsiteX10" fmla="*/ 1193800 w 3403600"/>
                <a:gd name="connsiteY10" fmla="*/ 32739 h 745585"/>
                <a:gd name="connsiteX11" fmla="*/ 32739 w 3403600"/>
                <a:gd name="connsiteY11" fmla="*/ 32739 h 745585"/>
                <a:gd name="connsiteX12" fmla="*/ 32739 w 3403600"/>
                <a:gd name="connsiteY12" fmla="*/ 712846 h 745585"/>
                <a:gd name="connsiteX13" fmla="*/ 1193800 w 3403600"/>
                <a:gd name="connsiteY13" fmla="*/ 712846 h 745585"/>
                <a:gd name="connsiteX14" fmla="*/ 1193800 w 3403600"/>
                <a:gd name="connsiteY14" fmla="*/ 745585 h 745585"/>
                <a:gd name="connsiteX15" fmla="*/ 0 w 3403600"/>
                <a:gd name="connsiteY15" fmla="*/ 745585 h 74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03600" h="745585">
                  <a:moveTo>
                    <a:pt x="2209800" y="0"/>
                  </a:moveTo>
                  <a:lnTo>
                    <a:pt x="3403600" y="0"/>
                  </a:lnTo>
                  <a:lnTo>
                    <a:pt x="3403600" y="745585"/>
                  </a:lnTo>
                  <a:lnTo>
                    <a:pt x="2209800" y="745585"/>
                  </a:lnTo>
                  <a:lnTo>
                    <a:pt x="2209800" y="712846"/>
                  </a:lnTo>
                  <a:lnTo>
                    <a:pt x="3370861" y="712846"/>
                  </a:lnTo>
                  <a:lnTo>
                    <a:pt x="3370861" y="32739"/>
                  </a:lnTo>
                  <a:lnTo>
                    <a:pt x="2209800" y="32739"/>
                  </a:lnTo>
                  <a:close/>
                  <a:moveTo>
                    <a:pt x="0" y="0"/>
                  </a:moveTo>
                  <a:lnTo>
                    <a:pt x="1193800" y="0"/>
                  </a:lnTo>
                  <a:lnTo>
                    <a:pt x="1193800" y="32739"/>
                  </a:lnTo>
                  <a:lnTo>
                    <a:pt x="32739" y="32739"/>
                  </a:lnTo>
                  <a:lnTo>
                    <a:pt x="32739" y="712846"/>
                  </a:lnTo>
                  <a:lnTo>
                    <a:pt x="1193800" y="712846"/>
                  </a:lnTo>
                  <a:lnTo>
                    <a:pt x="1193800" y="745585"/>
                  </a:lnTo>
                  <a:lnTo>
                    <a:pt x="0" y="74558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-596790" y="544389"/>
              <a:ext cx="5002799" cy="566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持续行动中经历的三个阶段</a:t>
              </a:r>
              <a:endParaRPr lang="zh-CN" altLang="en-US" sz="24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02701" y="261433"/>
              <a:ext cx="952500" cy="3396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2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刻意学习</a:t>
              </a:r>
              <a:endParaRPr lang="en-US" altLang="zh-CN" sz="12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11044323" y="4540136"/>
            <a:ext cx="530224" cy="491662"/>
            <a:chOff x="664889" y="4461681"/>
            <a:chExt cx="530224" cy="491662"/>
          </a:xfrm>
          <a:solidFill>
            <a:srgbClr val="3879B7"/>
          </a:solidFill>
        </p:grpSpPr>
        <p:sp>
          <p:nvSpPr>
            <p:cNvPr id="39" name="Freeform 324"/>
            <p:cNvSpPr/>
            <p:nvPr/>
          </p:nvSpPr>
          <p:spPr bwMode="auto">
            <a:xfrm rot="10800000" flipH="1" flipV="1">
              <a:off x="978202" y="4461681"/>
              <a:ext cx="216911" cy="491662"/>
            </a:xfrm>
            <a:custGeom>
              <a:avLst/>
              <a:gdLst>
                <a:gd name="T0" fmla="*/ 0 w 118"/>
                <a:gd name="T1" fmla="*/ 147 h 265"/>
                <a:gd name="T2" fmla="*/ 0 w 118"/>
                <a:gd name="T3" fmla="*/ 150 h 265"/>
                <a:gd name="T4" fmla="*/ 0 w 118"/>
                <a:gd name="T5" fmla="*/ 248 h 265"/>
                <a:gd name="T6" fmla="*/ 17 w 118"/>
                <a:gd name="T7" fmla="*/ 265 h 265"/>
                <a:gd name="T8" fmla="*/ 101 w 118"/>
                <a:gd name="T9" fmla="*/ 265 h 265"/>
                <a:gd name="T10" fmla="*/ 118 w 118"/>
                <a:gd name="T11" fmla="*/ 248 h 265"/>
                <a:gd name="T12" fmla="*/ 118 w 118"/>
                <a:gd name="T13" fmla="*/ 150 h 265"/>
                <a:gd name="T14" fmla="*/ 101 w 118"/>
                <a:gd name="T15" fmla="*/ 133 h 265"/>
                <a:gd name="T16" fmla="*/ 70 w 118"/>
                <a:gd name="T17" fmla="*/ 133 h 265"/>
                <a:gd name="T18" fmla="*/ 71 w 118"/>
                <a:gd name="T19" fmla="*/ 133 h 265"/>
                <a:gd name="T20" fmla="*/ 118 w 118"/>
                <a:gd name="T21" fmla="*/ 59 h 265"/>
                <a:gd name="T22" fmla="*/ 118 w 118"/>
                <a:gd name="T23" fmla="*/ 0 h 265"/>
                <a:gd name="T24" fmla="*/ 0 w 118"/>
                <a:gd name="T25" fmla="*/ 1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265">
                  <a:moveTo>
                    <a:pt x="0" y="147"/>
                  </a:moveTo>
                  <a:cubicBezTo>
                    <a:pt x="0" y="148"/>
                    <a:pt x="0" y="149"/>
                    <a:pt x="0" y="15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7"/>
                    <a:pt x="7" y="265"/>
                    <a:pt x="17" y="265"/>
                  </a:cubicBezTo>
                  <a:cubicBezTo>
                    <a:pt x="101" y="265"/>
                    <a:pt x="101" y="265"/>
                    <a:pt x="101" y="265"/>
                  </a:cubicBezTo>
                  <a:cubicBezTo>
                    <a:pt x="111" y="265"/>
                    <a:pt x="118" y="257"/>
                    <a:pt x="118" y="248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41"/>
                    <a:pt x="111" y="133"/>
                    <a:pt x="101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1" y="83"/>
                    <a:pt x="84" y="59"/>
                    <a:pt x="118" y="59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7" y="6"/>
                    <a:pt x="1" y="73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25"/>
            <p:cNvSpPr/>
            <p:nvPr/>
          </p:nvSpPr>
          <p:spPr bwMode="auto">
            <a:xfrm rot="10800000" flipH="1" flipV="1">
              <a:off x="664889" y="4461681"/>
              <a:ext cx="221730" cy="491662"/>
            </a:xfrm>
            <a:custGeom>
              <a:avLst/>
              <a:gdLst>
                <a:gd name="T0" fmla="*/ 1 w 119"/>
                <a:gd name="T1" fmla="*/ 147 h 265"/>
                <a:gd name="T2" fmla="*/ 0 w 119"/>
                <a:gd name="T3" fmla="*/ 150 h 265"/>
                <a:gd name="T4" fmla="*/ 0 w 119"/>
                <a:gd name="T5" fmla="*/ 248 h 265"/>
                <a:gd name="T6" fmla="*/ 17 w 119"/>
                <a:gd name="T7" fmla="*/ 265 h 265"/>
                <a:gd name="T8" fmla="*/ 102 w 119"/>
                <a:gd name="T9" fmla="*/ 265 h 265"/>
                <a:gd name="T10" fmla="*/ 119 w 119"/>
                <a:gd name="T11" fmla="*/ 248 h 265"/>
                <a:gd name="T12" fmla="*/ 119 w 119"/>
                <a:gd name="T13" fmla="*/ 150 h 265"/>
                <a:gd name="T14" fmla="*/ 102 w 119"/>
                <a:gd name="T15" fmla="*/ 133 h 265"/>
                <a:gd name="T16" fmla="*/ 71 w 119"/>
                <a:gd name="T17" fmla="*/ 133 h 265"/>
                <a:gd name="T18" fmla="*/ 72 w 119"/>
                <a:gd name="T19" fmla="*/ 133 h 265"/>
                <a:gd name="T20" fmla="*/ 119 w 119"/>
                <a:gd name="T21" fmla="*/ 59 h 265"/>
                <a:gd name="T22" fmla="*/ 119 w 119"/>
                <a:gd name="T23" fmla="*/ 0 h 265"/>
                <a:gd name="T24" fmla="*/ 1 w 119"/>
                <a:gd name="T25" fmla="*/ 1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65">
                  <a:moveTo>
                    <a:pt x="1" y="147"/>
                  </a:moveTo>
                  <a:cubicBezTo>
                    <a:pt x="1" y="148"/>
                    <a:pt x="0" y="149"/>
                    <a:pt x="0" y="15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7"/>
                    <a:pt x="8" y="265"/>
                    <a:pt x="17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11" y="265"/>
                    <a:pt x="119" y="257"/>
                    <a:pt x="119" y="248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1"/>
                    <a:pt x="111" y="133"/>
                    <a:pt x="10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2" y="83"/>
                    <a:pt x="85" y="59"/>
                    <a:pt x="119" y="59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8" y="6"/>
                    <a:pt x="1" y="73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12785" y="4933473"/>
            <a:ext cx="9727241" cy="377372"/>
            <a:chOff x="1448884" y="4722453"/>
            <a:chExt cx="9727241" cy="377372"/>
          </a:xfrm>
        </p:grpSpPr>
        <p:sp>
          <p:nvSpPr>
            <p:cNvPr id="42" name="矩形 41"/>
            <p:cNvSpPr/>
            <p:nvPr/>
          </p:nvSpPr>
          <p:spPr>
            <a:xfrm>
              <a:off x="2168531" y="4740659"/>
              <a:ext cx="90075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只要先养成持续去做的习惯，然后循序渐进，慢慢就能坚持下来，反而学习成了一件快乐的事。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448884" y="4722453"/>
              <a:ext cx="652408" cy="377372"/>
              <a:chOff x="784658" y="3992049"/>
              <a:chExt cx="652408" cy="377372"/>
            </a:xfrm>
          </p:grpSpPr>
          <p:sp>
            <p:nvSpPr>
              <p:cNvPr id="44" name="Rounded Rectangle 4"/>
              <p:cNvSpPr/>
              <p:nvPr/>
            </p:nvSpPr>
            <p:spPr>
              <a:xfrm>
                <a:off x="784658" y="3992049"/>
                <a:ext cx="652408" cy="377372"/>
              </a:xfrm>
              <a:prstGeom prst="roundRect">
                <a:avLst>
                  <a:gd name="adj" fmla="val 50000"/>
                </a:avLst>
              </a:prstGeom>
              <a:solidFill>
                <a:srgbClr val="3879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45" name="TextBox 26"/>
              <p:cNvSpPr txBox="1"/>
              <p:nvPr/>
            </p:nvSpPr>
            <p:spPr>
              <a:xfrm>
                <a:off x="924281" y="4073169"/>
                <a:ext cx="437367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ONE</a:t>
                </a:r>
                <a:endParaRPr kumimoji="0" lang="id-ID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012785" y="5475755"/>
            <a:ext cx="10285955" cy="377372"/>
            <a:chOff x="1448884" y="5264735"/>
            <a:chExt cx="10285955" cy="377372"/>
          </a:xfrm>
        </p:grpSpPr>
        <p:sp>
          <p:nvSpPr>
            <p:cNvPr id="47" name="矩形 46"/>
            <p:cNvSpPr/>
            <p:nvPr/>
          </p:nvSpPr>
          <p:spPr>
            <a:xfrm>
              <a:off x="2114454" y="5271653"/>
              <a:ext cx="96203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你在工作上的成长，能力的提升以及潜在的发展机会，很大程度上依赖于你对于自己成长的投入和训练。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448884" y="5264735"/>
              <a:ext cx="651600" cy="377372"/>
              <a:chOff x="4651978" y="3998591"/>
              <a:chExt cx="651600" cy="377372"/>
            </a:xfrm>
          </p:grpSpPr>
          <p:sp>
            <p:nvSpPr>
              <p:cNvPr id="49" name="Rounded Rectangle 17"/>
              <p:cNvSpPr/>
              <p:nvPr/>
            </p:nvSpPr>
            <p:spPr>
              <a:xfrm>
                <a:off x="4651978" y="3998591"/>
                <a:ext cx="651600" cy="377372"/>
              </a:xfrm>
              <a:prstGeom prst="roundRect">
                <a:avLst>
                  <a:gd name="adj" fmla="val 50000"/>
                </a:avLst>
              </a:prstGeom>
              <a:solidFill>
                <a:srgbClr val="3879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50" name="TextBox 27"/>
              <p:cNvSpPr txBox="1"/>
              <p:nvPr/>
            </p:nvSpPr>
            <p:spPr>
              <a:xfrm>
                <a:off x="4760462" y="4064165"/>
                <a:ext cx="5388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TWO</a:t>
                </a:r>
                <a:endPara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425" y="545918"/>
            <a:ext cx="546124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三、刻意学习，学到真正的知识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4704" y="2201794"/>
            <a:ext cx="956810" cy="956814"/>
            <a:chOff x="604703" y="1772529"/>
            <a:chExt cx="1400136" cy="1400140"/>
          </a:xfrm>
        </p:grpSpPr>
        <p:sp>
          <p:nvSpPr>
            <p:cNvPr id="8" name="矩形 7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16970" y="1860098"/>
              <a:ext cx="1125609" cy="126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执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47405" y="2214116"/>
            <a:ext cx="956810" cy="956814"/>
            <a:chOff x="604703" y="1772529"/>
            <a:chExt cx="1400136" cy="1400140"/>
          </a:xfrm>
        </p:grpSpPr>
        <p:sp>
          <p:nvSpPr>
            <p:cNvPr id="13" name="矩形 12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716970" y="1860098"/>
              <a:ext cx="1125609" cy="126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87075" y="2219598"/>
            <a:ext cx="956810" cy="956814"/>
            <a:chOff x="604703" y="1772529"/>
            <a:chExt cx="1400136" cy="1400140"/>
          </a:xfrm>
        </p:grpSpPr>
        <p:sp>
          <p:nvSpPr>
            <p:cNvPr id="18" name="矩形 17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16970" y="1860098"/>
              <a:ext cx="1125609" cy="126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29776" y="2231920"/>
            <a:ext cx="956810" cy="956814"/>
            <a:chOff x="604703" y="1772529"/>
            <a:chExt cx="1400136" cy="1400140"/>
          </a:xfrm>
        </p:grpSpPr>
        <p:sp>
          <p:nvSpPr>
            <p:cNvPr id="23" name="矩形 22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16970" y="1860098"/>
              <a:ext cx="1125609" cy="126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基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66467" y="2231920"/>
            <a:ext cx="956810" cy="956814"/>
            <a:chOff x="604703" y="1772529"/>
            <a:chExt cx="1400136" cy="1400140"/>
          </a:xfrm>
        </p:grpSpPr>
        <p:sp>
          <p:nvSpPr>
            <p:cNvPr id="28" name="矩形 27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716970" y="1860098"/>
              <a:ext cx="1125609" cy="126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础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96113" y="2261636"/>
            <a:ext cx="956810" cy="956814"/>
            <a:chOff x="604703" y="1772529"/>
            <a:chExt cx="1400136" cy="1400140"/>
          </a:xfrm>
        </p:grpSpPr>
        <p:sp>
          <p:nvSpPr>
            <p:cNvPr id="33" name="矩形 32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716970" y="1860098"/>
              <a:ext cx="1125609" cy="126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细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38814" y="2273958"/>
            <a:ext cx="956810" cy="956814"/>
            <a:chOff x="604703" y="1772529"/>
            <a:chExt cx="1400136" cy="1400140"/>
          </a:xfrm>
        </p:grpSpPr>
        <p:sp>
          <p:nvSpPr>
            <p:cNvPr id="38" name="矩形 37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716970" y="1860098"/>
              <a:ext cx="1125609" cy="126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节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478484" y="2279440"/>
            <a:ext cx="956810" cy="956814"/>
            <a:chOff x="604703" y="1772529"/>
            <a:chExt cx="1400136" cy="1400140"/>
          </a:xfrm>
        </p:grpSpPr>
        <p:sp>
          <p:nvSpPr>
            <p:cNvPr id="43" name="矩形 42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716970" y="1860098"/>
              <a:ext cx="1125609" cy="126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521185" y="2291762"/>
            <a:ext cx="956810" cy="956814"/>
            <a:chOff x="604703" y="1772529"/>
            <a:chExt cx="1400136" cy="1400140"/>
          </a:xfrm>
        </p:grpSpPr>
        <p:sp>
          <p:nvSpPr>
            <p:cNvPr id="48" name="矩形 47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716970" y="1860098"/>
              <a:ext cx="1125609" cy="126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57876" y="2291762"/>
            <a:ext cx="956810" cy="956814"/>
            <a:chOff x="604703" y="1772529"/>
            <a:chExt cx="1400136" cy="1400140"/>
          </a:xfrm>
        </p:grpSpPr>
        <p:sp>
          <p:nvSpPr>
            <p:cNvPr id="53" name="矩形 52"/>
            <p:cNvSpPr/>
            <p:nvPr/>
          </p:nvSpPr>
          <p:spPr>
            <a:xfrm>
              <a:off x="604703" y="1772529"/>
              <a:ext cx="1400136" cy="1400140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304771" y="1772529"/>
              <a:ext cx="0" cy="140014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4703" y="2472599"/>
              <a:ext cx="140013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716970" y="1860098"/>
              <a:ext cx="1125609" cy="126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solidFill>
                    <a:srgbClr val="3879B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键</a:t>
              </a:r>
              <a:endParaRPr lang="zh-CN" altLang="en-US" sz="5000" b="1" dirty="0">
                <a:solidFill>
                  <a:srgbClr val="3879B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94893" y="1034579"/>
            <a:ext cx="5992837" cy="694138"/>
            <a:chOff x="-1205849" y="261433"/>
            <a:chExt cx="6018741" cy="851211"/>
          </a:xfrm>
        </p:grpSpPr>
        <p:sp>
          <p:nvSpPr>
            <p:cNvPr id="58" name="任意多边形 7"/>
            <p:cNvSpPr/>
            <p:nvPr/>
          </p:nvSpPr>
          <p:spPr>
            <a:xfrm>
              <a:off x="-1205849" y="505648"/>
              <a:ext cx="6018741" cy="606996"/>
            </a:xfrm>
            <a:custGeom>
              <a:avLst/>
              <a:gdLst>
                <a:gd name="connsiteX0" fmla="*/ 2209800 w 3403600"/>
                <a:gd name="connsiteY0" fmla="*/ 0 h 745585"/>
                <a:gd name="connsiteX1" fmla="*/ 3403600 w 3403600"/>
                <a:gd name="connsiteY1" fmla="*/ 0 h 745585"/>
                <a:gd name="connsiteX2" fmla="*/ 3403600 w 3403600"/>
                <a:gd name="connsiteY2" fmla="*/ 745585 h 745585"/>
                <a:gd name="connsiteX3" fmla="*/ 2209800 w 3403600"/>
                <a:gd name="connsiteY3" fmla="*/ 745585 h 745585"/>
                <a:gd name="connsiteX4" fmla="*/ 2209800 w 3403600"/>
                <a:gd name="connsiteY4" fmla="*/ 712846 h 745585"/>
                <a:gd name="connsiteX5" fmla="*/ 3370861 w 3403600"/>
                <a:gd name="connsiteY5" fmla="*/ 712846 h 745585"/>
                <a:gd name="connsiteX6" fmla="*/ 3370861 w 3403600"/>
                <a:gd name="connsiteY6" fmla="*/ 32739 h 745585"/>
                <a:gd name="connsiteX7" fmla="*/ 2209800 w 3403600"/>
                <a:gd name="connsiteY7" fmla="*/ 32739 h 745585"/>
                <a:gd name="connsiteX8" fmla="*/ 0 w 3403600"/>
                <a:gd name="connsiteY8" fmla="*/ 0 h 745585"/>
                <a:gd name="connsiteX9" fmla="*/ 1193800 w 3403600"/>
                <a:gd name="connsiteY9" fmla="*/ 0 h 745585"/>
                <a:gd name="connsiteX10" fmla="*/ 1193800 w 3403600"/>
                <a:gd name="connsiteY10" fmla="*/ 32739 h 745585"/>
                <a:gd name="connsiteX11" fmla="*/ 32739 w 3403600"/>
                <a:gd name="connsiteY11" fmla="*/ 32739 h 745585"/>
                <a:gd name="connsiteX12" fmla="*/ 32739 w 3403600"/>
                <a:gd name="connsiteY12" fmla="*/ 712846 h 745585"/>
                <a:gd name="connsiteX13" fmla="*/ 1193800 w 3403600"/>
                <a:gd name="connsiteY13" fmla="*/ 712846 h 745585"/>
                <a:gd name="connsiteX14" fmla="*/ 1193800 w 3403600"/>
                <a:gd name="connsiteY14" fmla="*/ 745585 h 745585"/>
                <a:gd name="connsiteX15" fmla="*/ 0 w 3403600"/>
                <a:gd name="connsiteY15" fmla="*/ 745585 h 74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03600" h="745585">
                  <a:moveTo>
                    <a:pt x="2209800" y="0"/>
                  </a:moveTo>
                  <a:lnTo>
                    <a:pt x="3403600" y="0"/>
                  </a:lnTo>
                  <a:lnTo>
                    <a:pt x="3403600" y="745585"/>
                  </a:lnTo>
                  <a:lnTo>
                    <a:pt x="2209800" y="745585"/>
                  </a:lnTo>
                  <a:lnTo>
                    <a:pt x="2209800" y="712846"/>
                  </a:lnTo>
                  <a:lnTo>
                    <a:pt x="3370861" y="712846"/>
                  </a:lnTo>
                  <a:lnTo>
                    <a:pt x="3370861" y="32739"/>
                  </a:lnTo>
                  <a:lnTo>
                    <a:pt x="2209800" y="32739"/>
                  </a:lnTo>
                  <a:close/>
                  <a:moveTo>
                    <a:pt x="0" y="0"/>
                  </a:moveTo>
                  <a:lnTo>
                    <a:pt x="1193800" y="0"/>
                  </a:lnTo>
                  <a:lnTo>
                    <a:pt x="1193800" y="32739"/>
                  </a:lnTo>
                  <a:lnTo>
                    <a:pt x="32739" y="32739"/>
                  </a:lnTo>
                  <a:lnTo>
                    <a:pt x="32739" y="712846"/>
                  </a:lnTo>
                  <a:lnTo>
                    <a:pt x="1193800" y="712846"/>
                  </a:lnTo>
                  <a:lnTo>
                    <a:pt x="1193800" y="745585"/>
                  </a:lnTo>
                  <a:lnTo>
                    <a:pt x="0" y="74558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-695691" y="544388"/>
              <a:ext cx="5002799" cy="5661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不进步的背后必然有不到位的执行</a:t>
              </a:r>
              <a:endParaRPr lang="zh-CN" altLang="en-US" sz="24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02701" y="261433"/>
              <a:ext cx="952500" cy="3396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2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刻意学习</a:t>
              </a:r>
              <a:endParaRPr lang="en-US" altLang="zh-CN" sz="12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74183" y="3653709"/>
            <a:ext cx="5080050" cy="1570925"/>
            <a:chOff x="3574183" y="3456757"/>
            <a:chExt cx="5080050" cy="1570925"/>
          </a:xfrm>
        </p:grpSpPr>
        <p:sp>
          <p:nvSpPr>
            <p:cNvPr id="62" name="矩形 61"/>
            <p:cNvSpPr/>
            <p:nvPr/>
          </p:nvSpPr>
          <p:spPr>
            <a:xfrm rot="2700000">
              <a:off x="3574183" y="3518335"/>
              <a:ext cx="1383359" cy="1383359"/>
            </a:xfrm>
            <a:prstGeom prst="rect">
              <a:avLst/>
            </a:prstGeom>
            <a:solidFill>
              <a:srgbClr val="3879B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2700000">
              <a:off x="5390274" y="3541310"/>
              <a:ext cx="1364326" cy="1364326"/>
            </a:xfrm>
            <a:prstGeom prst="rect">
              <a:avLst/>
            </a:prstGeom>
            <a:solidFill>
              <a:srgbClr val="3879B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700000">
              <a:off x="7187802" y="3519470"/>
              <a:ext cx="1382419" cy="1382419"/>
            </a:xfrm>
            <a:prstGeom prst="rect">
              <a:avLst/>
            </a:prstGeom>
            <a:solidFill>
              <a:srgbClr val="3879B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5" name="TextBox 28"/>
            <p:cNvSpPr txBox="1"/>
            <p:nvPr/>
          </p:nvSpPr>
          <p:spPr>
            <a:xfrm>
              <a:off x="3614607" y="4080541"/>
              <a:ext cx="13025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defRPr sz="26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目标不明确</a:t>
              </a:r>
              <a:endParaRPr lang="zh-CN" altLang="en-US" sz="1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6" name="矩形 17"/>
            <p:cNvSpPr/>
            <p:nvPr/>
          </p:nvSpPr>
          <p:spPr>
            <a:xfrm rot="2700000">
              <a:off x="4977018" y="3456758"/>
              <a:ext cx="388728" cy="388727"/>
            </a:xfrm>
            <a:custGeom>
              <a:avLst/>
              <a:gdLst>
                <a:gd name="connsiteX0" fmla="*/ 0 w 2032000"/>
                <a:gd name="connsiteY0" fmla="*/ 0 h 2032000"/>
                <a:gd name="connsiteX1" fmla="*/ 2032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  <a:gd name="connsiteX4" fmla="*/ 0 w 2032000"/>
                <a:gd name="connsiteY4" fmla="*/ 0 h 2032000"/>
                <a:gd name="connsiteX0-1" fmla="*/ 0 w 2032000"/>
                <a:gd name="connsiteY0-2" fmla="*/ 0 h 2032000"/>
                <a:gd name="connsiteX1-3" fmla="*/ 2032000 w 2032000"/>
                <a:gd name="connsiteY1-4" fmla="*/ 0 h 2032000"/>
                <a:gd name="connsiteX2-5" fmla="*/ 2032000 w 2032000"/>
                <a:gd name="connsiteY2-6" fmla="*/ 2032000 h 2032000"/>
                <a:gd name="connsiteX3-7" fmla="*/ 0 w 2032000"/>
                <a:gd name="connsiteY3-8" fmla="*/ 2032000 h 2032000"/>
                <a:gd name="connsiteX4-9" fmla="*/ 91440 w 2032000"/>
                <a:gd name="connsiteY4-10" fmla="*/ 91440 h 2032000"/>
                <a:gd name="connsiteX0-11" fmla="*/ 2032000 w 2032000"/>
                <a:gd name="connsiteY0-12" fmla="*/ 0 h 2032000"/>
                <a:gd name="connsiteX1-13" fmla="*/ 2032000 w 2032000"/>
                <a:gd name="connsiteY1-14" fmla="*/ 2032000 h 2032000"/>
                <a:gd name="connsiteX2-15" fmla="*/ 0 w 2032000"/>
                <a:gd name="connsiteY2-16" fmla="*/ 2032000 h 2032000"/>
                <a:gd name="connsiteX3-17" fmla="*/ 91440 w 2032000"/>
                <a:gd name="connsiteY3-18" fmla="*/ 91440 h 2032000"/>
                <a:gd name="connsiteX0-19" fmla="*/ 2032000 w 2032000"/>
                <a:gd name="connsiteY0-20" fmla="*/ 0 h 2032000"/>
                <a:gd name="connsiteX1-21" fmla="*/ 2032000 w 2032000"/>
                <a:gd name="connsiteY1-22" fmla="*/ 2032000 h 2032000"/>
                <a:gd name="connsiteX2-23" fmla="*/ 0 w 2032000"/>
                <a:gd name="connsiteY2-24" fmla="*/ 2032000 h 203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32000" h="2032000">
                  <a:moveTo>
                    <a:pt x="2032000" y="0"/>
                  </a:moveTo>
                  <a:lnTo>
                    <a:pt x="2032000" y="2032000"/>
                  </a:lnTo>
                  <a:lnTo>
                    <a:pt x="0" y="2032000"/>
                  </a:lnTo>
                </a:path>
              </a:pathLst>
            </a:custGeom>
            <a:noFill/>
            <a:ln>
              <a:solidFill>
                <a:srgbClr val="3879B7"/>
              </a:solidFill>
              <a:prstDash val="sysDash"/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7" name="矩形 17"/>
            <p:cNvSpPr/>
            <p:nvPr/>
          </p:nvSpPr>
          <p:spPr>
            <a:xfrm rot="2700000">
              <a:off x="6789308" y="3456757"/>
              <a:ext cx="388728" cy="388727"/>
            </a:xfrm>
            <a:custGeom>
              <a:avLst/>
              <a:gdLst>
                <a:gd name="connsiteX0" fmla="*/ 0 w 2032000"/>
                <a:gd name="connsiteY0" fmla="*/ 0 h 2032000"/>
                <a:gd name="connsiteX1" fmla="*/ 2032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  <a:gd name="connsiteX4" fmla="*/ 0 w 2032000"/>
                <a:gd name="connsiteY4" fmla="*/ 0 h 2032000"/>
                <a:gd name="connsiteX0-1" fmla="*/ 0 w 2032000"/>
                <a:gd name="connsiteY0-2" fmla="*/ 0 h 2032000"/>
                <a:gd name="connsiteX1-3" fmla="*/ 2032000 w 2032000"/>
                <a:gd name="connsiteY1-4" fmla="*/ 0 h 2032000"/>
                <a:gd name="connsiteX2-5" fmla="*/ 2032000 w 2032000"/>
                <a:gd name="connsiteY2-6" fmla="*/ 2032000 h 2032000"/>
                <a:gd name="connsiteX3-7" fmla="*/ 0 w 2032000"/>
                <a:gd name="connsiteY3-8" fmla="*/ 2032000 h 2032000"/>
                <a:gd name="connsiteX4-9" fmla="*/ 91440 w 2032000"/>
                <a:gd name="connsiteY4-10" fmla="*/ 91440 h 2032000"/>
                <a:gd name="connsiteX0-11" fmla="*/ 2032000 w 2032000"/>
                <a:gd name="connsiteY0-12" fmla="*/ 0 h 2032000"/>
                <a:gd name="connsiteX1-13" fmla="*/ 2032000 w 2032000"/>
                <a:gd name="connsiteY1-14" fmla="*/ 2032000 h 2032000"/>
                <a:gd name="connsiteX2-15" fmla="*/ 0 w 2032000"/>
                <a:gd name="connsiteY2-16" fmla="*/ 2032000 h 2032000"/>
                <a:gd name="connsiteX3-17" fmla="*/ 91440 w 2032000"/>
                <a:gd name="connsiteY3-18" fmla="*/ 91440 h 2032000"/>
                <a:gd name="connsiteX0-19" fmla="*/ 2032000 w 2032000"/>
                <a:gd name="connsiteY0-20" fmla="*/ 0 h 2032000"/>
                <a:gd name="connsiteX1-21" fmla="*/ 2032000 w 2032000"/>
                <a:gd name="connsiteY1-22" fmla="*/ 2032000 h 2032000"/>
                <a:gd name="connsiteX2-23" fmla="*/ 0 w 2032000"/>
                <a:gd name="connsiteY2-24" fmla="*/ 2032000 h 203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32000" h="2032000">
                  <a:moveTo>
                    <a:pt x="2032000" y="0"/>
                  </a:moveTo>
                  <a:lnTo>
                    <a:pt x="2032000" y="2032000"/>
                  </a:lnTo>
                  <a:lnTo>
                    <a:pt x="0" y="2032000"/>
                  </a:lnTo>
                </a:path>
              </a:pathLst>
            </a:custGeom>
            <a:noFill/>
            <a:ln>
              <a:solidFill>
                <a:srgbClr val="3879B7"/>
              </a:solidFill>
              <a:prstDash val="sysDash"/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8" name="矩形 17"/>
            <p:cNvSpPr/>
            <p:nvPr/>
          </p:nvSpPr>
          <p:spPr>
            <a:xfrm rot="18900000" flipV="1">
              <a:off x="4977017" y="4638955"/>
              <a:ext cx="388728" cy="388727"/>
            </a:xfrm>
            <a:custGeom>
              <a:avLst/>
              <a:gdLst>
                <a:gd name="connsiteX0" fmla="*/ 0 w 2032000"/>
                <a:gd name="connsiteY0" fmla="*/ 0 h 2032000"/>
                <a:gd name="connsiteX1" fmla="*/ 2032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  <a:gd name="connsiteX4" fmla="*/ 0 w 2032000"/>
                <a:gd name="connsiteY4" fmla="*/ 0 h 2032000"/>
                <a:gd name="connsiteX0-1" fmla="*/ 0 w 2032000"/>
                <a:gd name="connsiteY0-2" fmla="*/ 0 h 2032000"/>
                <a:gd name="connsiteX1-3" fmla="*/ 2032000 w 2032000"/>
                <a:gd name="connsiteY1-4" fmla="*/ 0 h 2032000"/>
                <a:gd name="connsiteX2-5" fmla="*/ 2032000 w 2032000"/>
                <a:gd name="connsiteY2-6" fmla="*/ 2032000 h 2032000"/>
                <a:gd name="connsiteX3-7" fmla="*/ 0 w 2032000"/>
                <a:gd name="connsiteY3-8" fmla="*/ 2032000 h 2032000"/>
                <a:gd name="connsiteX4-9" fmla="*/ 91440 w 2032000"/>
                <a:gd name="connsiteY4-10" fmla="*/ 91440 h 2032000"/>
                <a:gd name="connsiteX0-11" fmla="*/ 2032000 w 2032000"/>
                <a:gd name="connsiteY0-12" fmla="*/ 0 h 2032000"/>
                <a:gd name="connsiteX1-13" fmla="*/ 2032000 w 2032000"/>
                <a:gd name="connsiteY1-14" fmla="*/ 2032000 h 2032000"/>
                <a:gd name="connsiteX2-15" fmla="*/ 0 w 2032000"/>
                <a:gd name="connsiteY2-16" fmla="*/ 2032000 h 2032000"/>
                <a:gd name="connsiteX3-17" fmla="*/ 91440 w 2032000"/>
                <a:gd name="connsiteY3-18" fmla="*/ 91440 h 2032000"/>
                <a:gd name="connsiteX0-19" fmla="*/ 2032000 w 2032000"/>
                <a:gd name="connsiteY0-20" fmla="*/ 0 h 2032000"/>
                <a:gd name="connsiteX1-21" fmla="*/ 2032000 w 2032000"/>
                <a:gd name="connsiteY1-22" fmla="*/ 2032000 h 2032000"/>
                <a:gd name="connsiteX2-23" fmla="*/ 0 w 2032000"/>
                <a:gd name="connsiteY2-24" fmla="*/ 2032000 h 203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32000" h="2032000">
                  <a:moveTo>
                    <a:pt x="2032000" y="0"/>
                  </a:moveTo>
                  <a:lnTo>
                    <a:pt x="2032000" y="2032000"/>
                  </a:lnTo>
                  <a:lnTo>
                    <a:pt x="0" y="2032000"/>
                  </a:lnTo>
                </a:path>
              </a:pathLst>
            </a:custGeom>
            <a:noFill/>
            <a:ln>
              <a:solidFill>
                <a:srgbClr val="3879B7"/>
              </a:solidFill>
              <a:prstDash val="sysDash"/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9" name="矩形 17"/>
            <p:cNvSpPr/>
            <p:nvPr/>
          </p:nvSpPr>
          <p:spPr>
            <a:xfrm rot="18900000" flipV="1">
              <a:off x="6789307" y="4638954"/>
              <a:ext cx="388728" cy="388727"/>
            </a:xfrm>
            <a:custGeom>
              <a:avLst/>
              <a:gdLst>
                <a:gd name="connsiteX0" fmla="*/ 0 w 2032000"/>
                <a:gd name="connsiteY0" fmla="*/ 0 h 2032000"/>
                <a:gd name="connsiteX1" fmla="*/ 2032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  <a:gd name="connsiteX4" fmla="*/ 0 w 2032000"/>
                <a:gd name="connsiteY4" fmla="*/ 0 h 2032000"/>
                <a:gd name="connsiteX0-1" fmla="*/ 0 w 2032000"/>
                <a:gd name="connsiteY0-2" fmla="*/ 0 h 2032000"/>
                <a:gd name="connsiteX1-3" fmla="*/ 2032000 w 2032000"/>
                <a:gd name="connsiteY1-4" fmla="*/ 0 h 2032000"/>
                <a:gd name="connsiteX2-5" fmla="*/ 2032000 w 2032000"/>
                <a:gd name="connsiteY2-6" fmla="*/ 2032000 h 2032000"/>
                <a:gd name="connsiteX3-7" fmla="*/ 0 w 2032000"/>
                <a:gd name="connsiteY3-8" fmla="*/ 2032000 h 2032000"/>
                <a:gd name="connsiteX4-9" fmla="*/ 91440 w 2032000"/>
                <a:gd name="connsiteY4-10" fmla="*/ 91440 h 2032000"/>
                <a:gd name="connsiteX0-11" fmla="*/ 2032000 w 2032000"/>
                <a:gd name="connsiteY0-12" fmla="*/ 0 h 2032000"/>
                <a:gd name="connsiteX1-13" fmla="*/ 2032000 w 2032000"/>
                <a:gd name="connsiteY1-14" fmla="*/ 2032000 h 2032000"/>
                <a:gd name="connsiteX2-15" fmla="*/ 0 w 2032000"/>
                <a:gd name="connsiteY2-16" fmla="*/ 2032000 h 2032000"/>
                <a:gd name="connsiteX3-17" fmla="*/ 91440 w 2032000"/>
                <a:gd name="connsiteY3-18" fmla="*/ 91440 h 2032000"/>
                <a:gd name="connsiteX0-19" fmla="*/ 2032000 w 2032000"/>
                <a:gd name="connsiteY0-20" fmla="*/ 0 h 2032000"/>
                <a:gd name="connsiteX1-21" fmla="*/ 2032000 w 2032000"/>
                <a:gd name="connsiteY1-22" fmla="*/ 2032000 h 2032000"/>
                <a:gd name="connsiteX2-23" fmla="*/ 0 w 2032000"/>
                <a:gd name="connsiteY2-24" fmla="*/ 2032000 h 203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32000" h="2032000">
                  <a:moveTo>
                    <a:pt x="2032000" y="0"/>
                  </a:moveTo>
                  <a:lnTo>
                    <a:pt x="2032000" y="2032000"/>
                  </a:lnTo>
                  <a:lnTo>
                    <a:pt x="0" y="2032000"/>
                  </a:lnTo>
                </a:path>
              </a:pathLst>
            </a:custGeom>
            <a:noFill/>
            <a:ln>
              <a:solidFill>
                <a:srgbClr val="3879B7"/>
              </a:solidFill>
              <a:prstDash val="sysDash"/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0" name="TextBox 28"/>
            <p:cNvSpPr txBox="1"/>
            <p:nvPr/>
          </p:nvSpPr>
          <p:spPr>
            <a:xfrm>
              <a:off x="5432790" y="4080541"/>
              <a:ext cx="132661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defRPr sz="26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自觉性不足</a:t>
              </a:r>
              <a:endParaRPr lang="zh-CN" altLang="en-US" sz="1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1" name="TextBox 28"/>
            <p:cNvSpPr txBox="1"/>
            <p:nvPr/>
          </p:nvSpPr>
          <p:spPr>
            <a:xfrm>
              <a:off x="7107502" y="4080541"/>
              <a:ext cx="154673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defRPr sz="26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环境氛围影响</a:t>
              </a:r>
              <a:endParaRPr lang="zh-CN" altLang="en-US" sz="1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4722590" y="5567770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执行不到位的主要原因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>
            <a:off x="623392" y="2396232"/>
            <a:ext cx="4085782" cy="1100555"/>
          </a:xfrm>
          <a:custGeom>
            <a:avLst/>
            <a:gdLst>
              <a:gd name="T0" fmla="*/ 86 w 743"/>
              <a:gd name="T1" fmla="*/ 103 h 103"/>
              <a:gd name="T2" fmla="*/ 86 w 743"/>
              <a:gd name="T3" fmla="*/ 103 h 103"/>
              <a:gd name="T4" fmla="*/ 75 w 743"/>
              <a:gd name="T5" fmla="*/ 100 h 103"/>
              <a:gd name="T6" fmla="*/ 18 w 743"/>
              <a:gd name="T7" fmla="*/ 69 h 103"/>
              <a:gd name="T8" fmla="*/ 18 w 743"/>
              <a:gd name="T9" fmla="*/ 35 h 103"/>
              <a:gd name="T10" fmla="*/ 75 w 743"/>
              <a:gd name="T11" fmla="*/ 4 h 103"/>
              <a:gd name="T12" fmla="*/ 86 w 743"/>
              <a:gd name="T13" fmla="*/ 0 h 103"/>
              <a:gd name="T14" fmla="*/ 86 w 743"/>
              <a:gd name="T15" fmla="*/ 0 h 103"/>
              <a:gd name="T16" fmla="*/ 743 w 743"/>
              <a:gd name="T17" fmla="*/ 0 h 103"/>
              <a:gd name="T18" fmla="*/ 673 w 743"/>
              <a:gd name="T19" fmla="*/ 103 h 103"/>
              <a:gd name="T20" fmla="*/ 86 w 743"/>
              <a:gd name="T21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3" h="103">
                <a:moveTo>
                  <a:pt x="86" y="103"/>
                </a:moveTo>
                <a:cubicBezTo>
                  <a:pt x="86" y="103"/>
                  <a:pt x="86" y="103"/>
                  <a:pt x="86" y="103"/>
                </a:cubicBezTo>
                <a:cubicBezTo>
                  <a:pt x="83" y="103"/>
                  <a:pt x="79" y="102"/>
                  <a:pt x="75" y="100"/>
                </a:cubicBezTo>
                <a:cubicBezTo>
                  <a:pt x="18" y="69"/>
                  <a:pt x="18" y="69"/>
                  <a:pt x="18" y="69"/>
                </a:cubicBezTo>
                <a:cubicBezTo>
                  <a:pt x="0" y="60"/>
                  <a:pt x="0" y="44"/>
                  <a:pt x="18" y="35"/>
                </a:cubicBezTo>
                <a:cubicBezTo>
                  <a:pt x="75" y="4"/>
                  <a:pt x="75" y="4"/>
                  <a:pt x="75" y="4"/>
                </a:cubicBezTo>
                <a:cubicBezTo>
                  <a:pt x="79" y="2"/>
                  <a:pt x="83" y="1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43" y="0"/>
                  <a:pt x="743" y="0"/>
                  <a:pt x="743" y="0"/>
                </a:cubicBezTo>
                <a:cubicBezTo>
                  <a:pt x="673" y="103"/>
                  <a:pt x="673" y="103"/>
                  <a:pt x="673" y="103"/>
                </a:cubicBezTo>
                <a:lnTo>
                  <a:pt x="86" y="103"/>
                </a:lnTo>
                <a:close/>
              </a:path>
            </a:pathLst>
          </a:custGeom>
          <a:solidFill>
            <a:srgbClr val="3879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文本框 29"/>
          <p:cNvSpPr txBox="1"/>
          <p:nvPr/>
        </p:nvSpPr>
        <p:spPr>
          <a:xfrm flipH="1">
            <a:off x="911425" y="2454588"/>
            <a:ext cx="572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en-US" altLang="zh-CN" sz="4800" baseline="300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#</a:t>
            </a:r>
            <a:endParaRPr lang="zh-CN" altLang="en-US" sz="4400" baseline="30000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>
            <a:off x="7452346" y="2388990"/>
            <a:ext cx="4116262" cy="1115036"/>
          </a:xfrm>
          <a:custGeom>
            <a:avLst/>
            <a:gdLst>
              <a:gd name="T0" fmla="*/ 88 w 754"/>
              <a:gd name="T1" fmla="*/ 104 h 104"/>
              <a:gd name="T2" fmla="*/ 88 w 754"/>
              <a:gd name="T3" fmla="*/ 104 h 104"/>
              <a:gd name="T4" fmla="*/ 76 w 754"/>
              <a:gd name="T5" fmla="*/ 100 h 104"/>
              <a:gd name="T6" fmla="*/ 18 w 754"/>
              <a:gd name="T7" fmla="*/ 69 h 104"/>
              <a:gd name="T8" fmla="*/ 18 w 754"/>
              <a:gd name="T9" fmla="*/ 35 h 104"/>
              <a:gd name="T10" fmla="*/ 75 w 754"/>
              <a:gd name="T11" fmla="*/ 4 h 104"/>
              <a:gd name="T12" fmla="*/ 88 w 754"/>
              <a:gd name="T13" fmla="*/ 1 h 104"/>
              <a:gd name="T14" fmla="*/ 88 w 754"/>
              <a:gd name="T15" fmla="*/ 0 h 104"/>
              <a:gd name="T16" fmla="*/ 754 w 754"/>
              <a:gd name="T17" fmla="*/ 0 h 104"/>
              <a:gd name="T18" fmla="*/ 684 w 754"/>
              <a:gd name="T19" fmla="*/ 104 h 104"/>
              <a:gd name="T20" fmla="*/ 88 w 754"/>
              <a:gd name="T2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4" h="104">
                <a:moveTo>
                  <a:pt x="88" y="104"/>
                </a:moveTo>
                <a:cubicBezTo>
                  <a:pt x="88" y="104"/>
                  <a:pt x="88" y="104"/>
                  <a:pt x="88" y="104"/>
                </a:cubicBezTo>
                <a:cubicBezTo>
                  <a:pt x="84" y="104"/>
                  <a:pt x="80" y="103"/>
                  <a:pt x="76" y="100"/>
                </a:cubicBezTo>
                <a:cubicBezTo>
                  <a:pt x="18" y="69"/>
                  <a:pt x="18" y="69"/>
                  <a:pt x="18" y="69"/>
                </a:cubicBezTo>
                <a:cubicBezTo>
                  <a:pt x="0" y="60"/>
                  <a:pt x="0" y="45"/>
                  <a:pt x="18" y="35"/>
                </a:cubicBezTo>
                <a:cubicBezTo>
                  <a:pt x="75" y="4"/>
                  <a:pt x="75" y="4"/>
                  <a:pt x="75" y="4"/>
                </a:cubicBezTo>
                <a:cubicBezTo>
                  <a:pt x="80" y="2"/>
                  <a:pt x="84" y="1"/>
                  <a:pt x="88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684" y="104"/>
                  <a:pt x="684" y="104"/>
                  <a:pt x="684" y="104"/>
                </a:cubicBezTo>
                <a:lnTo>
                  <a:pt x="88" y="104"/>
                </a:lnTo>
                <a:close/>
              </a:path>
            </a:pathLst>
          </a:custGeom>
          <a:solidFill>
            <a:srgbClr val="3879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32"/>
          <p:cNvSpPr txBox="1"/>
          <p:nvPr/>
        </p:nvSpPr>
        <p:spPr>
          <a:xfrm>
            <a:off x="10576410" y="2480125"/>
            <a:ext cx="627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en-US" altLang="zh-CN" sz="4800" baseline="300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#</a:t>
            </a:r>
            <a:endParaRPr lang="zh-CN" altLang="en-US" sz="4400" baseline="30000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23392" y="3544405"/>
            <a:ext cx="4195334" cy="1100555"/>
          </a:xfrm>
          <a:custGeom>
            <a:avLst/>
            <a:gdLst>
              <a:gd name="T0" fmla="*/ 17 w 763"/>
              <a:gd name="T1" fmla="*/ 35 h 103"/>
              <a:gd name="T2" fmla="*/ 75 w 763"/>
              <a:gd name="T3" fmla="*/ 4 h 103"/>
              <a:gd name="T4" fmla="*/ 86 w 763"/>
              <a:gd name="T5" fmla="*/ 0 h 103"/>
              <a:gd name="T6" fmla="*/ 86 w 763"/>
              <a:gd name="T7" fmla="*/ 0 h 103"/>
              <a:gd name="T8" fmla="*/ 167 w 763"/>
              <a:gd name="T9" fmla="*/ 0 h 103"/>
              <a:gd name="T10" fmla="*/ 167 w 763"/>
              <a:gd name="T11" fmla="*/ 0 h 103"/>
              <a:gd name="T12" fmla="*/ 763 w 763"/>
              <a:gd name="T13" fmla="*/ 0 h 103"/>
              <a:gd name="T14" fmla="*/ 693 w 763"/>
              <a:gd name="T15" fmla="*/ 103 h 103"/>
              <a:gd name="T16" fmla="*/ 86 w 763"/>
              <a:gd name="T17" fmla="*/ 103 h 103"/>
              <a:gd name="T18" fmla="*/ 86 w 763"/>
              <a:gd name="T19" fmla="*/ 103 h 103"/>
              <a:gd name="T20" fmla="*/ 75 w 763"/>
              <a:gd name="T21" fmla="*/ 100 h 103"/>
              <a:gd name="T22" fmla="*/ 17 w 763"/>
              <a:gd name="T23" fmla="*/ 69 h 103"/>
              <a:gd name="T24" fmla="*/ 17 w 763"/>
              <a:gd name="T25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3" h="103">
                <a:moveTo>
                  <a:pt x="17" y="35"/>
                </a:moveTo>
                <a:cubicBezTo>
                  <a:pt x="75" y="4"/>
                  <a:pt x="75" y="4"/>
                  <a:pt x="75" y="4"/>
                </a:cubicBezTo>
                <a:cubicBezTo>
                  <a:pt x="79" y="2"/>
                  <a:pt x="82" y="1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763" y="0"/>
                  <a:pt x="763" y="0"/>
                  <a:pt x="763" y="0"/>
                </a:cubicBezTo>
                <a:cubicBezTo>
                  <a:pt x="693" y="103"/>
                  <a:pt x="693" y="103"/>
                  <a:pt x="693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2" y="103"/>
                  <a:pt x="79" y="102"/>
                  <a:pt x="75" y="100"/>
                </a:cubicBezTo>
                <a:cubicBezTo>
                  <a:pt x="17" y="69"/>
                  <a:pt x="17" y="69"/>
                  <a:pt x="17" y="69"/>
                </a:cubicBezTo>
                <a:cubicBezTo>
                  <a:pt x="0" y="60"/>
                  <a:pt x="0" y="44"/>
                  <a:pt x="17" y="35"/>
                </a:cubicBezTo>
                <a:close/>
              </a:path>
            </a:pathLst>
          </a:custGeom>
          <a:solidFill>
            <a:srgbClr val="3879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文本框 31"/>
          <p:cNvSpPr txBox="1"/>
          <p:nvPr/>
        </p:nvSpPr>
        <p:spPr>
          <a:xfrm flipH="1">
            <a:off x="989118" y="3653836"/>
            <a:ext cx="627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en-US" altLang="zh-CN" sz="4800" baseline="300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#</a:t>
            </a:r>
            <a:endParaRPr lang="zh-CN" altLang="en-US" sz="4400" baseline="30000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7396720" y="3556645"/>
            <a:ext cx="4171888" cy="1115036"/>
          </a:xfrm>
          <a:custGeom>
            <a:avLst/>
            <a:gdLst>
              <a:gd name="T0" fmla="*/ 18 w 764"/>
              <a:gd name="T1" fmla="*/ 35 h 104"/>
              <a:gd name="T2" fmla="*/ 75 w 764"/>
              <a:gd name="T3" fmla="*/ 4 h 104"/>
              <a:gd name="T4" fmla="*/ 86 w 764"/>
              <a:gd name="T5" fmla="*/ 1 h 104"/>
              <a:gd name="T6" fmla="*/ 86 w 764"/>
              <a:gd name="T7" fmla="*/ 0 h 104"/>
              <a:gd name="T8" fmla="*/ 168 w 764"/>
              <a:gd name="T9" fmla="*/ 0 h 104"/>
              <a:gd name="T10" fmla="*/ 168 w 764"/>
              <a:gd name="T11" fmla="*/ 0 h 104"/>
              <a:gd name="T12" fmla="*/ 764 w 764"/>
              <a:gd name="T13" fmla="*/ 0 h 104"/>
              <a:gd name="T14" fmla="*/ 694 w 764"/>
              <a:gd name="T15" fmla="*/ 104 h 104"/>
              <a:gd name="T16" fmla="*/ 86 w 764"/>
              <a:gd name="T17" fmla="*/ 104 h 104"/>
              <a:gd name="T18" fmla="*/ 86 w 764"/>
              <a:gd name="T19" fmla="*/ 104 h 104"/>
              <a:gd name="T20" fmla="*/ 76 w 764"/>
              <a:gd name="T21" fmla="*/ 100 h 104"/>
              <a:gd name="T22" fmla="*/ 18 w 764"/>
              <a:gd name="T23" fmla="*/ 69 h 104"/>
              <a:gd name="T24" fmla="*/ 18 w 764"/>
              <a:gd name="T25" fmla="*/ 3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4" h="104">
                <a:moveTo>
                  <a:pt x="18" y="35"/>
                </a:moveTo>
                <a:cubicBezTo>
                  <a:pt x="75" y="4"/>
                  <a:pt x="75" y="4"/>
                  <a:pt x="75" y="4"/>
                </a:cubicBezTo>
                <a:cubicBezTo>
                  <a:pt x="79" y="2"/>
                  <a:pt x="83" y="1"/>
                  <a:pt x="86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694" y="104"/>
                  <a:pt x="694" y="104"/>
                  <a:pt x="694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3" y="103"/>
                  <a:pt x="79" y="102"/>
                  <a:pt x="76" y="100"/>
                </a:cubicBezTo>
                <a:cubicBezTo>
                  <a:pt x="18" y="69"/>
                  <a:pt x="18" y="69"/>
                  <a:pt x="18" y="69"/>
                </a:cubicBezTo>
                <a:cubicBezTo>
                  <a:pt x="0" y="60"/>
                  <a:pt x="0" y="45"/>
                  <a:pt x="18" y="35"/>
                </a:cubicBezTo>
                <a:close/>
              </a:path>
            </a:pathLst>
          </a:custGeom>
          <a:solidFill>
            <a:srgbClr val="3879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30"/>
          <p:cNvSpPr txBox="1"/>
          <p:nvPr/>
        </p:nvSpPr>
        <p:spPr>
          <a:xfrm>
            <a:off x="10557361" y="3653836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4</a:t>
            </a:r>
            <a:r>
              <a:rPr lang="en-US" altLang="zh-CN" sz="4800" baseline="300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#</a:t>
            </a:r>
            <a:endParaRPr lang="zh-CN" altLang="en-US" sz="4400" baseline="30000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3" name="Group 30"/>
          <p:cNvGrpSpPr/>
          <p:nvPr/>
        </p:nvGrpSpPr>
        <p:grpSpPr>
          <a:xfrm>
            <a:off x="1847528" y="2476525"/>
            <a:ext cx="2016224" cy="914038"/>
            <a:chOff x="1315498" y="938094"/>
            <a:chExt cx="1776844" cy="914038"/>
          </a:xfrm>
        </p:grpSpPr>
        <p:sp>
          <p:nvSpPr>
            <p:cNvPr id="14" name="Text Placeholder 3"/>
            <p:cNvSpPr txBox="1"/>
            <p:nvPr/>
          </p:nvSpPr>
          <p:spPr>
            <a:xfrm>
              <a:off x="1315499" y="938094"/>
              <a:ext cx="1582205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定义明确的目标</a:t>
              </a:r>
              <a:endParaRPr lang="en-US" sz="20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1315498" y="1298134"/>
              <a:ext cx="177684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微软雅黑" panose="020B0503020204020204" pitchFamily="34" charset="-122"/>
                </a:rPr>
                <a:t>目标不明确，方向错误，再多的练习也是徒劳，这是刻意练习的前提。</a:t>
              </a:r>
              <a:endParaRPr lang="en-US" sz="12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1847528" y="3628653"/>
            <a:ext cx="2016224" cy="914038"/>
            <a:chOff x="1315498" y="938094"/>
            <a:chExt cx="1776844" cy="914038"/>
          </a:xfrm>
        </p:grpSpPr>
        <p:sp>
          <p:nvSpPr>
            <p:cNvPr id="17" name="Text Placeholder 3"/>
            <p:cNvSpPr txBox="1"/>
            <p:nvPr/>
          </p:nvSpPr>
          <p:spPr>
            <a:xfrm>
              <a:off x="1315499" y="938094"/>
              <a:ext cx="452059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反馈</a:t>
              </a:r>
              <a:endParaRPr lang="en-US" sz="20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1315498" y="1298134"/>
              <a:ext cx="177684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微软雅黑" panose="020B0503020204020204" pitchFamily="34" charset="-122"/>
                </a:rPr>
                <a:t>反馈和复盘是学习知识的重要过程，而忽略了质以及失误点，就会导致在某个点会一错再错</a:t>
              </a:r>
              <a:r>
                <a:rPr lang="en-US" altLang="zh-CN" sz="1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微软雅黑" panose="020B0503020204020204" pitchFamily="34" charset="-122"/>
                </a:rPr>
                <a:t>.</a:t>
              </a:r>
              <a:endParaRPr lang="en-US" sz="12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8328248" y="2476525"/>
            <a:ext cx="2016224" cy="914038"/>
            <a:chOff x="1315498" y="938094"/>
            <a:chExt cx="1776844" cy="914038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1315499" y="938094"/>
              <a:ext cx="1130146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注意力集中</a:t>
              </a:r>
              <a:endParaRPr lang="en-US" sz="20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1315498" y="1298134"/>
              <a:ext cx="177684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微软雅黑" panose="020B0503020204020204" pitchFamily="34" charset="-122"/>
                </a:rPr>
                <a:t>互联网时代，信息繁杂多样，学习内容更新很快，我们在学习过程中很容易被打断</a:t>
              </a:r>
              <a:r>
                <a:rPr lang="en-US" altLang="zh-CN" sz="1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微软雅黑" panose="020B0503020204020204" pitchFamily="34" charset="-122"/>
                </a:rPr>
                <a:t>.</a:t>
              </a:r>
              <a:endParaRPr lang="en-US" sz="12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8328248" y="3628653"/>
            <a:ext cx="2016224" cy="914038"/>
            <a:chOff x="1315498" y="938094"/>
            <a:chExt cx="1776844" cy="914038"/>
          </a:xfrm>
        </p:grpSpPr>
        <p:sp>
          <p:nvSpPr>
            <p:cNvPr id="23" name="Text Placeholder 3"/>
            <p:cNvSpPr txBox="1"/>
            <p:nvPr/>
          </p:nvSpPr>
          <p:spPr>
            <a:xfrm>
              <a:off x="1315499" y="938094"/>
              <a:ext cx="1130146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走出舒适区</a:t>
              </a:r>
              <a:endParaRPr lang="en-US" sz="20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1315498" y="1298134"/>
              <a:ext cx="177684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微软雅黑" panose="020B0503020204020204" pitchFamily="34" charset="-122"/>
                </a:rPr>
                <a:t>走出你的舒适区，以专注的方式制订明确的目标，为达到那些目标制订一个计划</a:t>
              </a:r>
              <a:r>
                <a:rPr lang="en-US" altLang="zh-CN" sz="1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微软雅黑" panose="020B0503020204020204" pitchFamily="34" charset="-122"/>
                </a:rPr>
                <a:t>.</a:t>
              </a:r>
              <a:endParaRPr lang="en-US" sz="1200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01042" y="2105437"/>
            <a:ext cx="5947287" cy="3325345"/>
            <a:chOff x="3101042" y="1556793"/>
            <a:chExt cx="5947287" cy="3325345"/>
          </a:xfrm>
        </p:grpSpPr>
        <p:grpSp>
          <p:nvGrpSpPr>
            <p:cNvPr id="27" name="Group 22"/>
            <p:cNvGrpSpPr/>
            <p:nvPr/>
          </p:nvGrpSpPr>
          <p:grpSpPr>
            <a:xfrm>
              <a:off x="3101042" y="1556793"/>
              <a:ext cx="5947287" cy="3325345"/>
              <a:chOff x="1763688" y="1124744"/>
              <a:chExt cx="5652564" cy="3166095"/>
            </a:xfrm>
          </p:grpSpPr>
          <p:sp>
            <p:nvSpPr>
              <p:cNvPr id="29" name="Rectangle 26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gency FB" panose="020B0503020202020204" pitchFamily="34" charset="0"/>
                </a:endParaRPr>
              </a:p>
            </p:txBody>
          </p:sp>
          <p:pic>
            <p:nvPicPr>
              <p:cNvPr id="30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5178" y="1869101"/>
              <a:ext cx="3598662" cy="2316170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2360295" y="976630"/>
            <a:ext cx="7463155" cy="1129030"/>
            <a:chOff x="-1205849" y="261433"/>
            <a:chExt cx="6018741" cy="851211"/>
          </a:xfrm>
        </p:grpSpPr>
        <p:sp>
          <p:nvSpPr>
            <p:cNvPr id="32" name="任意多边形 7"/>
            <p:cNvSpPr/>
            <p:nvPr/>
          </p:nvSpPr>
          <p:spPr>
            <a:xfrm>
              <a:off x="-1205849" y="505648"/>
              <a:ext cx="6018741" cy="606996"/>
            </a:xfrm>
            <a:custGeom>
              <a:avLst/>
              <a:gdLst>
                <a:gd name="connsiteX0" fmla="*/ 2209800 w 3403600"/>
                <a:gd name="connsiteY0" fmla="*/ 0 h 745585"/>
                <a:gd name="connsiteX1" fmla="*/ 3403600 w 3403600"/>
                <a:gd name="connsiteY1" fmla="*/ 0 h 745585"/>
                <a:gd name="connsiteX2" fmla="*/ 3403600 w 3403600"/>
                <a:gd name="connsiteY2" fmla="*/ 745585 h 745585"/>
                <a:gd name="connsiteX3" fmla="*/ 2209800 w 3403600"/>
                <a:gd name="connsiteY3" fmla="*/ 745585 h 745585"/>
                <a:gd name="connsiteX4" fmla="*/ 2209800 w 3403600"/>
                <a:gd name="connsiteY4" fmla="*/ 712846 h 745585"/>
                <a:gd name="connsiteX5" fmla="*/ 3370861 w 3403600"/>
                <a:gd name="connsiteY5" fmla="*/ 712846 h 745585"/>
                <a:gd name="connsiteX6" fmla="*/ 3370861 w 3403600"/>
                <a:gd name="connsiteY6" fmla="*/ 32739 h 745585"/>
                <a:gd name="connsiteX7" fmla="*/ 2209800 w 3403600"/>
                <a:gd name="connsiteY7" fmla="*/ 32739 h 745585"/>
                <a:gd name="connsiteX8" fmla="*/ 0 w 3403600"/>
                <a:gd name="connsiteY8" fmla="*/ 0 h 745585"/>
                <a:gd name="connsiteX9" fmla="*/ 1193800 w 3403600"/>
                <a:gd name="connsiteY9" fmla="*/ 0 h 745585"/>
                <a:gd name="connsiteX10" fmla="*/ 1193800 w 3403600"/>
                <a:gd name="connsiteY10" fmla="*/ 32739 h 745585"/>
                <a:gd name="connsiteX11" fmla="*/ 32739 w 3403600"/>
                <a:gd name="connsiteY11" fmla="*/ 32739 h 745585"/>
                <a:gd name="connsiteX12" fmla="*/ 32739 w 3403600"/>
                <a:gd name="connsiteY12" fmla="*/ 712846 h 745585"/>
                <a:gd name="connsiteX13" fmla="*/ 1193800 w 3403600"/>
                <a:gd name="connsiteY13" fmla="*/ 712846 h 745585"/>
                <a:gd name="connsiteX14" fmla="*/ 1193800 w 3403600"/>
                <a:gd name="connsiteY14" fmla="*/ 745585 h 745585"/>
                <a:gd name="connsiteX15" fmla="*/ 0 w 3403600"/>
                <a:gd name="connsiteY15" fmla="*/ 745585 h 74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03600" h="745585">
                  <a:moveTo>
                    <a:pt x="2209800" y="0"/>
                  </a:moveTo>
                  <a:lnTo>
                    <a:pt x="3403600" y="0"/>
                  </a:lnTo>
                  <a:lnTo>
                    <a:pt x="3403600" y="745585"/>
                  </a:lnTo>
                  <a:lnTo>
                    <a:pt x="2209800" y="745585"/>
                  </a:lnTo>
                  <a:lnTo>
                    <a:pt x="2209800" y="712846"/>
                  </a:lnTo>
                  <a:lnTo>
                    <a:pt x="3370861" y="712846"/>
                  </a:lnTo>
                  <a:lnTo>
                    <a:pt x="3370861" y="32739"/>
                  </a:lnTo>
                  <a:lnTo>
                    <a:pt x="2209800" y="32739"/>
                  </a:lnTo>
                  <a:close/>
                  <a:moveTo>
                    <a:pt x="0" y="0"/>
                  </a:moveTo>
                  <a:lnTo>
                    <a:pt x="1193800" y="0"/>
                  </a:lnTo>
                  <a:lnTo>
                    <a:pt x="1193800" y="32739"/>
                  </a:lnTo>
                  <a:lnTo>
                    <a:pt x="32739" y="32739"/>
                  </a:lnTo>
                  <a:lnTo>
                    <a:pt x="32739" y="712846"/>
                  </a:lnTo>
                  <a:lnTo>
                    <a:pt x="1193800" y="712846"/>
                  </a:lnTo>
                  <a:lnTo>
                    <a:pt x="1193800" y="745585"/>
                  </a:lnTo>
                  <a:lnTo>
                    <a:pt x="0" y="74558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695691" y="544388"/>
              <a:ext cx="5002799" cy="347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摆脱执行不到位的几个步骤</a:t>
              </a:r>
              <a:endParaRPr lang="zh-CN" altLang="en-US" sz="24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02701" y="261433"/>
              <a:ext cx="952500" cy="2077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2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刻意学习</a:t>
              </a:r>
              <a:endParaRPr lang="en-US" altLang="zh-CN" sz="12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11425" y="545918"/>
            <a:ext cx="5461240" cy="4305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二、深度实验探究教学的概念界定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89868" y="2042056"/>
            <a:ext cx="1213633" cy="1934370"/>
            <a:chOff x="1647726" y="2463708"/>
            <a:chExt cx="1214106" cy="1935126"/>
          </a:xfrm>
        </p:grpSpPr>
        <p:sp>
          <p:nvSpPr>
            <p:cNvPr id="22" name="文本框 18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1098437" y="3174228"/>
              <a:ext cx="1613963" cy="51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879B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CONTENTS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879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38142" y="2650261"/>
              <a:ext cx="923690" cy="161902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3879B7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目  录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3879B7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650977" y="2463708"/>
              <a:ext cx="764768" cy="1935126"/>
            </a:xfrm>
            <a:custGeom>
              <a:avLst/>
              <a:gdLst>
                <a:gd name="connsiteX0" fmla="*/ 0 w 914399"/>
                <a:gd name="connsiteY0" fmla="*/ 0 h 2000250"/>
                <a:gd name="connsiteX1" fmla="*/ 914399 w 914399"/>
                <a:gd name="connsiteY1" fmla="*/ 0 h 2000250"/>
                <a:gd name="connsiteX2" fmla="*/ 914399 w 914399"/>
                <a:gd name="connsiteY2" fmla="*/ 240159 h 2000250"/>
                <a:gd name="connsiteX3" fmla="*/ 571500 w 914399"/>
                <a:gd name="connsiteY3" fmla="*/ 240159 h 2000250"/>
                <a:gd name="connsiteX4" fmla="*/ 571500 w 914399"/>
                <a:gd name="connsiteY4" fmla="*/ 1771650 h 2000250"/>
                <a:gd name="connsiteX5" fmla="*/ 914399 w 914399"/>
                <a:gd name="connsiteY5" fmla="*/ 1771650 h 2000250"/>
                <a:gd name="connsiteX6" fmla="*/ 914399 w 914399"/>
                <a:gd name="connsiteY6" fmla="*/ 2000250 h 2000250"/>
                <a:gd name="connsiteX7" fmla="*/ 0 w 914399"/>
                <a:gd name="connsiteY7" fmla="*/ 2000250 h 2000250"/>
                <a:gd name="connsiteX0-1" fmla="*/ 571500 w 914399"/>
                <a:gd name="connsiteY0-2" fmla="*/ 1771650 h 2000250"/>
                <a:gd name="connsiteX1-3" fmla="*/ 914399 w 914399"/>
                <a:gd name="connsiteY1-4" fmla="*/ 1771650 h 2000250"/>
                <a:gd name="connsiteX2-5" fmla="*/ 914399 w 914399"/>
                <a:gd name="connsiteY2-6" fmla="*/ 2000250 h 2000250"/>
                <a:gd name="connsiteX3-7" fmla="*/ 0 w 914399"/>
                <a:gd name="connsiteY3-8" fmla="*/ 2000250 h 2000250"/>
                <a:gd name="connsiteX4-9" fmla="*/ 0 w 914399"/>
                <a:gd name="connsiteY4-10" fmla="*/ 0 h 2000250"/>
                <a:gd name="connsiteX5-11" fmla="*/ 914399 w 914399"/>
                <a:gd name="connsiteY5-12" fmla="*/ 0 h 2000250"/>
                <a:gd name="connsiteX6-13" fmla="*/ 914399 w 914399"/>
                <a:gd name="connsiteY6-14" fmla="*/ 240159 h 2000250"/>
                <a:gd name="connsiteX7-15" fmla="*/ 662940 w 914399"/>
                <a:gd name="connsiteY7-16" fmla="*/ 331599 h 2000250"/>
                <a:gd name="connsiteX0-17" fmla="*/ 571500 w 914399"/>
                <a:gd name="connsiteY0-18" fmla="*/ 1771650 h 2000250"/>
                <a:gd name="connsiteX1-19" fmla="*/ 914399 w 914399"/>
                <a:gd name="connsiteY1-20" fmla="*/ 1771650 h 2000250"/>
                <a:gd name="connsiteX2-21" fmla="*/ 914399 w 914399"/>
                <a:gd name="connsiteY2-22" fmla="*/ 2000250 h 2000250"/>
                <a:gd name="connsiteX3-23" fmla="*/ 0 w 914399"/>
                <a:gd name="connsiteY3-24" fmla="*/ 2000250 h 2000250"/>
                <a:gd name="connsiteX4-25" fmla="*/ 0 w 914399"/>
                <a:gd name="connsiteY4-26" fmla="*/ 0 h 2000250"/>
                <a:gd name="connsiteX5-27" fmla="*/ 914399 w 914399"/>
                <a:gd name="connsiteY5-28" fmla="*/ 0 h 2000250"/>
                <a:gd name="connsiteX6-29" fmla="*/ 914399 w 914399"/>
                <a:gd name="connsiteY6-30" fmla="*/ 240159 h 2000250"/>
                <a:gd name="connsiteX0-31" fmla="*/ 914399 w 914399"/>
                <a:gd name="connsiteY0-32" fmla="*/ 1771650 h 2000250"/>
                <a:gd name="connsiteX1-33" fmla="*/ 914399 w 914399"/>
                <a:gd name="connsiteY1-34" fmla="*/ 2000250 h 2000250"/>
                <a:gd name="connsiteX2-35" fmla="*/ 0 w 914399"/>
                <a:gd name="connsiteY2-36" fmla="*/ 2000250 h 2000250"/>
                <a:gd name="connsiteX3-37" fmla="*/ 0 w 914399"/>
                <a:gd name="connsiteY3-38" fmla="*/ 0 h 2000250"/>
                <a:gd name="connsiteX4-39" fmla="*/ 914399 w 914399"/>
                <a:gd name="connsiteY4-40" fmla="*/ 0 h 2000250"/>
                <a:gd name="connsiteX5-41" fmla="*/ 914399 w 914399"/>
                <a:gd name="connsiteY5-42" fmla="*/ 240159 h 20002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399" h="2000250">
                  <a:moveTo>
                    <a:pt x="914399" y="1771650"/>
                  </a:moveTo>
                  <a:lnTo>
                    <a:pt x="914399" y="2000250"/>
                  </a:lnTo>
                  <a:lnTo>
                    <a:pt x="0" y="2000250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240159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06350" y="1078007"/>
            <a:ext cx="8334927" cy="668076"/>
            <a:chOff x="2258045" y="993599"/>
            <a:chExt cx="8334927" cy="668076"/>
          </a:xfrm>
        </p:grpSpPr>
        <p:sp>
          <p:nvSpPr>
            <p:cNvPr id="26" name="Freeform 10"/>
            <p:cNvSpPr/>
            <p:nvPr/>
          </p:nvSpPr>
          <p:spPr bwMode="auto">
            <a:xfrm>
              <a:off x="2258045" y="993599"/>
              <a:ext cx="645861" cy="668076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879B7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2973728" y="993599"/>
              <a:ext cx="7619244" cy="668076"/>
            </a:xfrm>
            <a:custGeom>
              <a:avLst/>
              <a:gdLst>
                <a:gd name="T0" fmla="*/ 84 w 6854"/>
                <a:gd name="T1" fmla="*/ 0 h 839"/>
                <a:gd name="T2" fmla="*/ 6770 w 6854"/>
                <a:gd name="T3" fmla="*/ 0 h 839"/>
                <a:gd name="T4" fmla="*/ 6854 w 6854"/>
                <a:gd name="T5" fmla="*/ 84 h 839"/>
                <a:gd name="T6" fmla="*/ 6854 w 6854"/>
                <a:gd name="T7" fmla="*/ 755 h 839"/>
                <a:gd name="T8" fmla="*/ 6770 w 6854"/>
                <a:gd name="T9" fmla="*/ 839 h 839"/>
                <a:gd name="T10" fmla="*/ 84 w 6854"/>
                <a:gd name="T11" fmla="*/ 839 h 839"/>
                <a:gd name="T12" fmla="*/ 0 w 6854"/>
                <a:gd name="T13" fmla="*/ 755 h 839"/>
                <a:gd name="T14" fmla="*/ 0 w 6854"/>
                <a:gd name="T15" fmla="*/ 84 h 839"/>
                <a:gd name="T16" fmla="*/ 84 w 6854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54" h="839">
                  <a:moveTo>
                    <a:pt x="84" y="0"/>
                  </a:moveTo>
                  <a:lnTo>
                    <a:pt x="6770" y="0"/>
                  </a:lnTo>
                  <a:cubicBezTo>
                    <a:pt x="6816" y="0"/>
                    <a:pt x="6854" y="38"/>
                    <a:pt x="6854" y="84"/>
                  </a:cubicBezTo>
                  <a:lnTo>
                    <a:pt x="6854" y="755"/>
                  </a:lnTo>
                  <a:cubicBezTo>
                    <a:pt x="6854" y="801"/>
                    <a:pt x="6816" y="839"/>
                    <a:pt x="6770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10019167" y="1191958"/>
              <a:ext cx="255488" cy="265008"/>
            </a:xfrm>
            <a:custGeom>
              <a:avLst/>
              <a:gdLst>
                <a:gd name="T0" fmla="*/ 166 w 333"/>
                <a:gd name="T1" fmla="*/ 10 h 332"/>
                <a:gd name="T2" fmla="*/ 323 w 333"/>
                <a:gd name="T3" fmla="*/ 166 h 332"/>
                <a:gd name="T4" fmla="*/ 166 w 333"/>
                <a:gd name="T5" fmla="*/ 322 h 332"/>
                <a:gd name="T6" fmla="*/ 10 w 333"/>
                <a:gd name="T7" fmla="*/ 166 h 332"/>
                <a:gd name="T8" fmla="*/ 166 w 333"/>
                <a:gd name="T9" fmla="*/ 10 h 332"/>
                <a:gd name="T10" fmla="*/ 187 w 333"/>
                <a:gd name="T11" fmla="*/ 146 h 332"/>
                <a:gd name="T12" fmla="*/ 187 w 333"/>
                <a:gd name="T13" fmla="*/ 146 h 332"/>
                <a:gd name="T14" fmla="*/ 248 w 333"/>
                <a:gd name="T15" fmla="*/ 146 h 332"/>
                <a:gd name="T16" fmla="*/ 248 w 333"/>
                <a:gd name="T17" fmla="*/ 186 h 332"/>
                <a:gd name="T18" fmla="*/ 187 w 333"/>
                <a:gd name="T19" fmla="*/ 186 h 332"/>
                <a:gd name="T20" fmla="*/ 187 w 333"/>
                <a:gd name="T21" fmla="*/ 247 h 332"/>
                <a:gd name="T22" fmla="*/ 146 w 333"/>
                <a:gd name="T23" fmla="*/ 247 h 332"/>
                <a:gd name="T24" fmla="*/ 146 w 333"/>
                <a:gd name="T25" fmla="*/ 186 h 332"/>
                <a:gd name="T26" fmla="*/ 85 w 333"/>
                <a:gd name="T27" fmla="*/ 186 h 332"/>
                <a:gd name="T28" fmla="*/ 85 w 333"/>
                <a:gd name="T29" fmla="*/ 146 h 332"/>
                <a:gd name="T30" fmla="*/ 146 w 333"/>
                <a:gd name="T31" fmla="*/ 146 h 332"/>
                <a:gd name="T32" fmla="*/ 146 w 333"/>
                <a:gd name="T33" fmla="*/ 85 h 332"/>
                <a:gd name="T34" fmla="*/ 187 w 333"/>
                <a:gd name="T35" fmla="*/ 85 h 332"/>
                <a:gd name="T36" fmla="*/ 187 w 333"/>
                <a:gd name="T37" fmla="*/ 146 h 332"/>
                <a:gd name="T38" fmla="*/ 166 w 333"/>
                <a:gd name="T39" fmla="*/ 0 h 332"/>
                <a:gd name="T40" fmla="*/ 333 w 333"/>
                <a:gd name="T41" fmla="*/ 166 h 332"/>
                <a:gd name="T42" fmla="*/ 166 w 333"/>
                <a:gd name="T43" fmla="*/ 332 h 332"/>
                <a:gd name="T44" fmla="*/ 0 w 333"/>
                <a:gd name="T45" fmla="*/ 166 h 332"/>
                <a:gd name="T46" fmla="*/ 166 w 333"/>
                <a:gd name="T4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3" h="332">
                  <a:moveTo>
                    <a:pt x="166" y="10"/>
                  </a:moveTo>
                  <a:cubicBezTo>
                    <a:pt x="253" y="10"/>
                    <a:pt x="323" y="80"/>
                    <a:pt x="323" y="166"/>
                  </a:cubicBezTo>
                  <a:cubicBezTo>
                    <a:pt x="323" y="252"/>
                    <a:pt x="253" y="322"/>
                    <a:pt x="166" y="322"/>
                  </a:cubicBezTo>
                  <a:cubicBezTo>
                    <a:pt x="80" y="322"/>
                    <a:pt x="10" y="252"/>
                    <a:pt x="10" y="166"/>
                  </a:cubicBezTo>
                  <a:cubicBezTo>
                    <a:pt x="10" y="80"/>
                    <a:pt x="80" y="10"/>
                    <a:pt x="166" y="10"/>
                  </a:cubicBezTo>
                  <a:close/>
                  <a:moveTo>
                    <a:pt x="187" y="146"/>
                  </a:moveTo>
                  <a:lnTo>
                    <a:pt x="187" y="146"/>
                  </a:lnTo>
                  <a:lnTo>
                    <a:pt x="248" y="146"/>
                  </a:lnTo>
                  <a:lnTo>
                    <a:pt x="248" y="186"/>
                  </a:lnTo>
                  <a:lnTo>
                    <a:pt x="187" y="186"/>
                  </a:lnTo>
                  <a:lnTo>
                    <a:pt x="187" y="247"/>
                  </a:lnTo>
                  <a:lnTo>
                    <a:pt x="146" y="247"/>
                  </a:lnTo>
                  <a:lnTo>
                    <a:pt x="146" y="186"/>
                  </a:lnTo>
                  <a:lnTo>
                    <a:pt x="85" y="186"/>
                  </a:lnTo>
                  <a:lnTo>
                    <a:pt x="85" y="146"/>
                  </a:lnTo>
                  <a:lnTo>
                    <a:pt x="146" y="146"/>
                  </a:lnTo>
                  <a:lnTo>
                    <a:pt x="146" y="85"/>
                  </a:lnTo>
                  <a:lnTo>
                    <a:pt x="187" y="85"/>
                  </a:lnTo>
                  <a:lnTo>
                    <a:pt x="187" y="146"/>
                  </a:lnTo>
                  <a:close/>
                  <a:moveTo>
                    <a:pt x="166" y="0"/>
                  </a:moveTo>
                  <a:cubicBezTo>
                    <a:pt x="258" y="0"/>
                    <a:pt x="333" y="74"/>
                    <a:pt x="333" y="166"/>
                  </a:cubicBezTo>
                  <a:cubicBezTo>
                    <a:pt x="333" y="258"/>
                    <a:pt x="258" y="332"/>
                    <a:pt x="166" y="332"/>
                  </a:cubicBezTo>
                  <a:cubicBezTo>
                    <a:pt x="75" y="332"/>
                    <a:pt x="0" y="258"/>
                    <a:pt x="0" y="166"/>
                  </a:cubicBezTo>
                  <a:cubicBezTo>
                    <a:pt x="0" y="74"/>
                    <a:pt x="75" y="0"/>
                    <a:pt x="1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157205" y="1090754"/>
              <a:ext cx="6733540" cy="49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深度学习是培养核心素养的重要途径</a:t>
              </a:r>
              <a:endPara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31785" y="1089532"/>
              <a:ext cx="526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一</a:t>
              </a:r>
              <a:endParaRPr lang="zh-CN" altLang="en-US" sz="2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06350" y="2148347"/>
            <a:ext cx="8334927" cy="668076"/>
            <a:chOff x="2258045" y="2063939"/>
            <a:chExt cx="8334927" cy="668076"/>
          </a:xfrm>
        </p:grpSpPr>
        <p:sp>
          <p:nvSpPr>
            <p:cNvPr id="32" name="Freeform 10"/>
            <p:cNvSpPr/>
            <p:nvPr/>
          </p:nvSpPr>
          <p:spPr bwMode="auto">
            <a:xfrm>
              <a:off x="2258045" y="2063939"/>
              <a:ext cx="645861" cy="668076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879B7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2973728" y="2063939"/>
              <a:ext cx="7619244" cy="668076"/>
            </a:xfrm>
            <a:custGeom>
              <a:avLst/>
              <a:gdLst>
                <a:gd name="T0" fmla="*/ 84 w 6854"/>
                <a:gd name="T1" fmla="*/ 0 h 839"/>
                <a:gd name="T2" fmla="*/ 6770 w 6854"/>
                <a:gd name="T3" fmla="*/ 0 h 839"/>
                <a:gd name="T4" fmla="*/ 6854 w 6854"/>
                <a:gd name="T5" fmla="*/ 84 h 839"/>
                <a:gd name="T6" fmla="*/ 6854 w 6854"/>
                <a:gd name="T7" fmla="*/ 755 h 839"/>
                <a:gd name="T8" fmla="*/ 6770 w 6854"/>
                <a:gd name="T9" fmla="*/ 839 h 839"/>
                <a:gd name="T10" fmla="*/ 84 w 6854"/>
                <a:gd name="T11" fmla="*/ 839 h 839"/>
                <a:gd name="T12" fmla="*/ 0 w 6854"/>
                <a:gd name="T13" fmla="*/ 755 h 839"/>
                <a:gd name="T14" fmla="*/ 0 w 6854"/>
                <a:gd name="T15" fmla="*/ 84 h 839"/>
                <a:gd name="T16" fmla="*/ 84 w 6854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54" h="839">
                  <a:moveTo>
                    <a:pt x="84" y="0"/>
                  </a:moveTo>
                  <a:lnTo>
                    <a:pt x="6770" y="0"/>
                  </a:lnTo>
                  <a:cubicBezTo>
                    <a:pt x="6816" y="0"/>
                    <a:pt x="6854" y="38"/>
                    <a:pt x="6854" y="84"/>
                  </a:cubicBezTo>
                  <a:lnTo>
                    <a:pt x="6854" y="755"/>
                  </a:lnTo>
                  <a:cubicBezTo>
                    <a:pt x="6854" y="801"/>
                    <a:pt x="6816" y="839"/>
                    <a:pt x="6770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10019167" y="2262298"/>
              <a:ext cx="255488" cy="265008"/>
            </a:xfrm>
            <a:custGeom>
              <a:avLst/>
              <a:gdLst>
                <a:gd name="T0" fmla="*/ 166 w 333"/>
                <a:gd name="T1" fmla="*/ 10 h 332"/>
                <a:gd name="T2" fmla="*/ 323 w 333"/>
                <a:gd name="T3" fmla="*/ 166 h 332"/>
                <a:gd name="T4" fmla="*/ 166 w 333"/>
                <a:gd name="T5" fmla="*/ 322 h 332"/>
                <a:gd name="T6" fmla="*/ 10 w 333"/>
                <a:gd name="T7" fmla="*/ 166 h 332"/>
                <a:gd name="T8" fmla="*/ 166 w 333"/>
                <a:gd name="T9" fmla="*/ 10 h 332"/>
                <a:gd name="T10" fmla="*/ 187 w 333"/>
                <a:gd name="T11" fmla="*/ 146 h 332"/>
                <a:gd name="T12" fmla="*/ 187 w 333"/>
                <a:gd name="T13" fmla="*/ 146 h 332"/>
                <a:gd name="T14" fmla="*/ 248 w 333"/>
                <a:gd name="T15" fmla="*/ 146 h 332"/>
                <a:gd name="T16" fmla="*/ 248 w 333"/>
                <a:gd name="T17" fmla="*/ 186 h 332"/>
                <a:gd name="T18" fmla="*/ 187 w 333"/>
                <a:gd name="T19" fmla="*/ 186 h 332"/>
                <a:gd name="T20" fmla="*/ 187 w 333"/>
                <a:gd name="T21" fmla="*/ 247 h 332"/>
                <a:gd name="T22" fmla="*/ 146 w 333"/>
                <a:gd name="T23" fmla="*/ 247 h 332"/>
                <a:gd name="T24" fmla="*/ 146 w 333"/>
                <a:gd name="T25" fmla="*/ 186 h 332"/>
                <a:gd name="T26" fmla="*/ 85 w 333"/>
                <a:gd name="T27" fmla="*/ 186 h 332"/>
                <a:gd name="T28" fmla="*/ 85 w 333"/>
                <a:gd name="T29" fmla="*/ 146 h 332"/>
                <a:gd name="T30" fmla="*/ 146 w 333"/>
                <a:gd name="T31" fmla="*/ 146 h 332"/>
                <a:gd name="T32" fmla="*/ 146 w 333"/>
                <a:gd name="T33" fmla="*/ 85 h 332"/>
                <a:gd name="T34" fmla="*/ 187 w 333"/>
                <a:gd name="T35" fmla="*/ 85 h 332"/>
                <a:gd name="T36" fmla="*/ 187 w 333"/>
                <a:gd name="T37" fmla="*/ 146 h 332"/>
                <a:gd name="T38" fmla="*/ 166 w 333"/>
                <a:gd name="T39" fmla="*/ 0 h 332"/>
                <a:gd name="T40" fmla="*/ 333 w 333"/>
                <a:gd name="T41" fmla="*/ 166 h 332"/>
                <a:gd name="T42" fmla="*/ 166 w 333"/>
                <a:gd name="T43" fmla="*/ 332 h 332"/>
                <a:gd name="T44" fmla="*/ 0 w 333"/>
                <a:gd name="T45" fmla="*/ 166 h 332"/>
                <a:gd name="T46" fmla="*/ 166 w 333"/>
                <a:gd name="T4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3" h="332">
                  <a:moveTo>
                    <a:pt x="166" y="10"/>
                  </a:moveTo>
                  <a:cubicBezTo>
                    <a:pt x="253" y="10"/>
                    <a:pt x="323" y="80"/>
                    <a:pt x="323" y="166"/>
                  </a:cubicBezTo>
                  <a:cubicBezTo>
                    <a:pt x="323" y="252"/>
                    <a:pt x="253" y="322"/>
                    <a:pt x="166" y="322"/>
                  </a:cubicBezTo>
                  <a:cubicBezTo>
                    <a:pt x="80" y="322"/>
                    <a:pt x="10" y="252"/>
                    <a:pt x="10" y="166"/>
                  </a:cubicBezTo>
                  <a:cubicBezTo>
                    <a:pt x="10" y="80"/>
                    <a:pt x="80" y="10"/>
                    <a:pt x="166" y="10"/>
                  </a:cubicBezTo>
                  <a:close/>
                  <a:moveTo>
                    <a:pt x="187" y="146"/>
                  </a:moveTo>
                  <a:lnTo>
                    <a:pt x="187" y="146"/>
                  </a:lnTo>
                  <a:lnTo>
                    <a:pt x="248" y="146"/>
                  </a:lnTo>
                  <a:lnTo>
                    <a:pt x="248" y="186"/>
                  </a:lnTo>
                  <a:lnTo>
                    <a:pt x="187" y="186"/>
                  </a:lnTo>
                  <a:lnTo>
                    <a:pt x="187" y="247"/>
                  </a:lnTo>
                  <a:lnTo>
                    <a:pt x="146" y="247"/>
                  </a:lnTo>
                  <a:lnTo>
                    <a:pt x="146" y="186"/>
                  </a:lnTo>
                  <a:lnTo>
                    <a:pt x="85" y="186"/>
                  </a:lnTo>
                  <a:lnTo>
                    <a:pt x="85" y="146"/>
                  </a:lnTo>
                  <a:lnTo>
                    <a:pt x="146" y="146"/>
                  </a:lnTo>
                  <a:lnTo>
                    <a:pt x="146" y="85"/>
                  </a:lnTo>
                  <a:lnTo>
                    <a:pt x="187" y="85"/>
                  </a:lnTo>
                  <a:lnTo>
                    <a:pt x="187" y="146"/>
                  </a:lnTo>
                  <a:close/>
                  <a:moveTo>
                    <a:pt x="166" y="0"/>
                  </a:moveTo>
                  <a:cubicBezTo>
                    <a:pt x="258" y="0"/>
                    <a:pt x="333" y="74"/>
                    <a:pt x="333" y="166"/>
                  </a:cubicBezTo>
                  <a:cubicBezTo>
                    <a:pt x="333" y="258"/>
                    <a:pt x="258" y="332"/>
                    <a:pt x="166" y="332"/>
                  </a:cubicBezTo>
                  <a:cubicBezTo>
                    <a:pt x="75" y="332"/>
                    <a:pt x="0" y="258"/>
                    <a:pt x="0" y="166"/>
                  </a:cubicBezTo>
                  <a:cubicBezTo>
                    <a:pt x="0" y="74"/>
                    <a:pt x="75" y="0"/>
                    <a:pt x="1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317717" y="2144128"/>
              <a:ext cx="526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二</a:t>
              </a:r>
              <a:endParaRPr lang="zh-CN" altLang="en-US" sz="2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157205" y="2181414"/>
              <a:ext cx="5033645" cy="49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深度学习是触及学生心灵的教学</a:t>
              </a:r>
              <a:endPara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06350" y="3190916"/>
            <a:ext cx="8334927" cy="668076"/>
            <a:chOff x="2258045" y="3106508"/>
            <a:chExt cx="8334927" cy="668076"/>
          </a:xfrm>
        </p:grpSpPr>
        <p:sp>
          <p:nvSpPr>
            <p:cNvPr id="38" name="Freeform 10"/>
            <p:cNvSpPr/>
            <p:nvPr/>
          </p:nvSpPr>
          <p:spPr bwMode="auto">
            <a:xfrm>
              <a:off x="2258045" y="3106508"/>
              <a:ext cx="645861" cy="668076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879B7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2973728" y="3106508"/>
              <a:ext cx="7619244" cy="668076"/>
            </a:xfrm>
            <a:custGeom>
              <a:avLst/>
              <a:gdLst>
                <a:gd name="T0" fmla="*/ 84 w 6854"/>
                <a:gd name="T1" fmla="*/ 0 h 839"/>
                <a:gd name="T2" fmla="*/ 6770 w 6854"/>
                <a:gd name="T3" fmla="*/ 0 h 839"/>
                <a:gd name="T4" fmla="*/ 6854 w 6854"/>
                <a:gd name="T5" fmla="*/ 84 h 839"/>
                <a:gd name="T6" fmla="*/ 6854 w 6854"/>
                <a:gd name="T7" fmla="*/ 755 h 839"/>
                <a:gd name="T8" fmla="*/ 6770 w 6854"/>
                <a:gd name="T9" fmla="*/ 839 h 839"/>
                <a:gd name="T10" fmla="*/ 84 w 6854"/>
                <a:gd name="T11" fmla="*/ 839 h 839"/>
                <a:gd name="T12" fmla="*/ 0 w 6854"/>
                <a:gd name="T13" fmla="*/ 755 h 839"/>
                <a:gd name="T14" fmla="*/ 0 w 6854"/>
                <a:gd name="T15" fmla="*/ 84 h 839"/>
                <a:gd name="T16" fmla="*/ 84 w 6854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54" h="839">
                  <a:moveTo>
                    <a:pt x="84" y="0"/>
                  </a:moveTo>
                  <a:lnTo>
                    <a:pt x="6770" y="0"/>
                  </a:lnTo>
                  <a:cubicBezTo>
                    <a:pt x="6816" y="0"/>
                    <a:pt x="6854" y="38"/>
                    <a:pt x="6854" y="84"/>
                  </a:cubicBezTo>
                  <a:lnTo>
                    <a:pt x="6854" y="755"/>
                  </a:lnTo>
                  <a:cubicBezTo>
                    <a:pt x="6854" y="801"/>
                    <a:pt x="6816" y="839"/>
                    <a:pt x="6770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10033235" y="3304867"/>
              <a:ext cx="255488" cy="265008"/>
            </a:xfrm>
            <a:custGeom>
              <a:avLst/>
              <a:gdLst>
                <a:gd name="T0" fmla="*/ 166 w 333"/>
                <a:gd name="T1" fmla="*/ 10 h 332"/>
                <a:gd name="T2" fmla="*/ 323 w 333"/>
                <a:gd name="T3" fmla="*/ 166 h 332"/>
                <a:gd name="T4" fmla="*/ 166 w 333"/>
                <a:gd name="T5" fmla="*/ 322 h 332"/>
                <a:gd name="T6" fmla="*/ 10 w 333"/>
                <a:gd name="T7" fmla="*/ 166 h 332"/>
                <a:gd name="T8" fmla="*/ 166 w 333"/>
                <a:gd name="T9" fmla="*/ 10 h 332"/>
                <a:gd name="T10" fmla="*/ 187 w 333"/>
                <a:gd name="T11" fmla="*/ 146 h 332"/>
                <a:gd name="T12" fmla="*/ 187 w 333"/>
                <a:gd name="T13" fmla="*/ 146 h 332"/>
                <a:gd name="T14" fmla="*/ 248 w 333"/>
                <a:gd name="T15" fmla="*/ 146 h 332"/>
                <a:gd name="T16" fmla="*/ 248 w 333"/>
                <a:gd name="T17" fmla="*/ 186 h 332"/>
                <a:gd name="T18" fmla="*/ 187 w 333"/>
                <a:gd name="T19" fmla="*/ 186 h 332"/>
                <a:gd name="T20" fmla="*/ 187 w 333"/>
                <a:gd name="T21" fmla="*/ 247 h 332"/>
                <a:gd name="T22" fmla="*/ 146 w 333"/>
                <a:gd name="T23" fmla="*/ 247 h 332"/>
                <a:gd name="T24" fmla="*/ 146 w 333"/>
                <a:gd name="T25" fmla="*/ 186 h 332"/>
                <a:gd name="T26" fmla="*/ 85 w 333"/>
                <a:gd name="T27" fmla="*/ 186 h 332"/>
                <a:gd name="T28" fmla="*/ 85 w 333"/>
                <a:gd name="T29" fmla="*/ 146 h 332"/>
                <a:gd name="T30" fmla="*/ 146 w 333"/>
                <a:gd name="T31" fmla="*/ 146 h 332"/>
                <a:gd name="T32" fmla="*/ 146 w 333"/>
                <a:gd name="T33" fmla="*/ 85 h 332"/>
                <a:gd name="T34" fmla="*/ 187 w 333"/>
                <a:gd name="T35" fmla="*/ 85 h 332"/>
                <a:gd name="T36" fmla="*/ 187 w 333"/>
                <a:gd name="T37" fmla="*/ 146 h 332"/>
                <a:gd name="T38" fmla="*/ 166 w 333"/>
                <a:gd name="T39" fmla="*/ 0 h 332"/>
                <a:gd name="T40" fmla="*/ 333 w 333"/>
                <a:gd name="T41" fmla="*/ 166 h 332"/>
                <a:gd name="T42" fmla="*/ 166 w 333"/>
                <a:gd name="T43" fmla="*/ 332 h 332"/>
                <a:gd name="T44" fmla="*/ 0 w 333"/>
                <a:gd name="T45" fmla="*/ 166 h 332"/>
                <a:gd name="T46" fmla="*/ 166 w 333"/>
                <a:gd name="T4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3" h="332">
                  <a:moveTo>
                    <a:pt x="166" y="10"/>
                  </a:moveTo>
                  <a:cubicBezTo>
                    <a:pt x="253" y="10"/>
                    <a:pt x="323" y="80"/>
                    <a:pt x="323" y="166"/>
                  </a:cubicBezTo>
                  <a:cubicBezTo>
                    <a:pt x="323" y="252"/>
                    <a:pt x="253" y="322"/>
                    <a:pt x="166" y="322"/>
                  </a:cubicBezTo>
                  <a:cubicBezTo>
                    <a:pt x="80" y="322"/>
                    <a:pt x="10" y="252"/>
                    <a:pt x="10" y="166"/>
                  </a:cubicBezTo>
                  <a:cubicBezTo>
                    <a:pt x="10" y="80"/>
                    <a:pt x="80" y="10"/>
                    <a:pt x="166" y="10"/>
                  </a:cubicBezTo>
                  <a:close/>
                  <a:moveTo>
                    <a:pt x="187" y="146"/>
                  </a:moveTo>
                  <a:lnTo>
                    <a:pt x="187" y="146"/>
                  </a:lnTo>
                  <a:lnTo>
                    <a:pt x="248" y="146"/>
                  </a:lnTo>
                  <a:lnTo>
                    <a:pt x="248" y="186"/>
                  </a:lnTo>
                  <a:lnTo>
                    <a:pt x="187" y="186"/>
                  </a:lnTo>
                  <a:lnTo>
                    <a:pt x="187" y="247"/>
                  </a:lnTo>
                  <a:lnTo>
                    <a:pt x="146" y="247"/>
                  </a:lnTo>
                  <a:lnTo>
                    <a:pt x="146" y="186"/>
                  </a:lnTo>
                  <a:lnTo>
                    <a:pt x="85" y="186"/>
                  </a:lnTo>
                  <a:lnTo>
                    <a:pt x="85" y="146"/>
                  </a:lnTo>
                  <a:lnTo>
                    <a:pt x="146" y="146"/>
                  </a:lnTo>
                  <a:lnTo>
                    <a:pt x="146" y="85"/>
                  </a:lnTo>
                  <a:lnTo>
                    <a:pt x="187" y="85"/>
                  </a:lnTo>
                  <a:lnTo>
                    <a:pt x="187" y="146"/>
                  </a:lnTo>
                  <a:close/>
                  <a:moveTo>
                    <a:pt x="166" y="0"/>
                  </a:moveTo>
                  <a:cubicBezTo>
                    <a:pt x="258" y="0"/>
                    <a:pt x="333" y="74"/>
                    <a:pt x="333" y="166"/>
                  </a:cubicBezTo>
                  <a:cubicBezTo>
                    <a:pt x="333" y="258"/>
                    <a:pt x="258" y="332"/>
                    <a:pt x="166" y="332"/>
                  </a:cubicBezTo>
                  <a:cubicBezTo>
                    <a:pt x="75" y="332"/>
                    <a:pt x="0" y="258"/>
                    <a:pt x="0" y="166"/>
                  </a:cubicBezTo>
                  <a:cubicBezTo>
                    <a:pt x="0" y="74"/>
                    <a:pt x="75" y="0"/>
                    <a:pt x="1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329741" y="3200122"/>
              <a:ext cx="526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三</a:t>
              </a:r>
              <a:endParaRPr lang="zh-CN" altLang="en-US" sz="2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157205" y="3190963"/>
              <a:ext cx="6734175" cy="49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深度学习是教师充分发挥主导作用的活动</a:t>
              </a:r>
              <a:endPara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03501" y="5258814"/>
            <a:ext cx="8337467" cy="668076"/>
            <a:chOff x="2255196" y="5174406"/>
            <a:chExt cx="8337467" cy="668076"/>
          </a:xfrm>
        </p:grpSpPr>
        <p:sp>
          <p:nvSpPr>
            <p:cNvPr id="44" name="Freeform 10"/>
            <p:cNvSpPr/>
            <p:nvPr/>
          </p:nvSpPr>
          <p:spPr bwMode="auto">
            <a:xfrm>
              <a:off x="2255196" y="5174406"/>
              <a:ext cx="645861" cy="668076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879B7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2973419" y="5174406"/>
              <a:ext cx="7619244" cy="668076"/>
            </a:xfrm>
            <a:custGeom>
              <a:avLst/>
              <a:gdLst>
                <a:gd name="T0" fmla="*/ 84 w 6854"/>
                <a:gd name="T1" fmla="*/ 0 h 839"/>
                <a:gd name="T2" fmla="*/ 6770 w 6854"/>
                <a:gd name="T3" fmla="*/ 0 h 839"/>
                <a:gd name="T4" fmla="*/ 6854 w 6854"/>
                <a:gd name="T5" fmla="*/ 84 h 839"/>
                <a:gd name="T6" fmla="*/ 6854 w 6854"/>
                <a:gd name="T7" fmla="*/ 755 h 839"/>
                <a:gd name="T8" fmla="*/ 6770 w 6854"/>
                <a:gd name="T9" fmla="*/ 839 h 839"/>
                <a:gd name="T10" fmla="*/ 84 w 6854"/>
                <a:gd name="T11" fmla="*/ 839 h 839"/>
                <a:gd name="T12" fmla="*/ 0 w 6854"/>
                <a:gd name="T13" fmla="*/ 755 h 839"/>
                <a:gd name="T14" fmla="*/ 0 w 6854"/>
                <a:gd name="T15" fmla="*/ 84 h 839"/>
                <a:gd name="T16" fmla="*/ 84 w 6854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54" h="839">
                  <a:moveTo>
                    <a:pt x="84" y="0"/>
                  </a:moveTo>
                  <a:lnTo>
                    <a:pt x="6770" y="0"/>
                  </a:lnTo>
                  <a:cubicBezTo>
                    <a:pt x="6816" y="0"/>
                    <a:pt x="6854" y="38"/>
                    <a:pt x="6854" y="84"/>
                  </a:cubicBezTo>
                  <a:lnTo>
                    <a:pt x="6854" y="755"/>
                  </a:lnTo>
                  <a:cubicBezTo>
                    <a:pt x="6854" y="801"/>
                    <a:pt x="6816" y="839"/>
                    <a:pt x="6770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10030386" y="5372765"/>
              <a:ext cx="255488" cy="265008"/>
            </a:xfrm>
            <a:custGeom>
              <a:avLst/>
              <a:gdLst>
                <a:gd name="T0" fmla="*/ 166 w 333"/>
                <a:gd name="T1" fmla="*/ 10 h 332"/>
                <a:gd name="T2" fmla="*/ 323 w 333"/>
                <a:gd name="T3" fmla="*/ 166 h 332"/>
                <a:gd name="T4" fmla="*/ 166 w 333"/>
                <a:gd name="T5" fmla="*/ 322 h 332"/>
                <a:gd name="T6" fmla="*/ 10 w 333"/>
                <a:gd name="T7" fmla="*/ 166 h 332"/>
                <a:gd name="T8" fmla="*/ 166 w 333"/>
                <a:gd name="T9" fmla="*/ 10 h 332"/>
                <a:gd name="T10" fmla="*/ 187 w 333"/>
                <a:gd name="T11" fmla="*/ 146 h 332"/>
                <a:gd name="T12" fmla="*/ 187 w 333"/>
                <a:gd name="T13" fmla="*/ 146 h 332"/>
                <a:gd name="T14" fmla="*/ 248 w 333"/>
                <a:gd name="T15" fmla="*/ 146 h 332"/>
                <a:gd name="T16" fmla="*/ 248 w 333"/>
                <a:gd name="T17" fmla="*/ 186 h 332"/>
                <a:gd name="T18" fmla="*/ 187 w 333"/>
                <a:gd name="T19" fmla="*/ 186 h 332"/>
                <a:gd name="T20" fmla="*/ 187 w 333"/>
                <a:gd name="T21" fmla="*/ 247 h 332"/>
                <a:gd name="T22" fmla="*/ 146 w 333"/>
                <a:gd name="T23" fmla="*/ 247 h 332"/>
                <a:gd name="T24" fmla="*/ 146 w 333"/>
                <a:gd name="T25" fmla="*/ 186 h 332"/>
                <a:gd name="T26" fmla="*/ 85 w 333"/>
                <a:gd name="T27" fmla="*/ 186 h 332"/>
                <a:gd name="T28" fmla="*/ 85 w 333"/>
                <a:gd name="T29" fmla="*/ 146 h 332"/>
                <a:gd name="T30" fmla="*/ 146 w 333"/>
                <a:gd name="T31" fmla="*/ 146 h 332"/>
                <a:gd name="T32" fmla="*/ 146 w 333"/>
                <a:gd name="T33" fmla="*/ 85 h 332"/>
                <a:gd name="T34" fmla="*/ 187 w 333"/>
                <a:gd name="T35" fmla="*/ 85 h 332"/>
                <a:gd name="T36" fmla="*/ 187 w 333"/>
                <a:gd name="T37" fmla="*/ 146 h 332"/>
                <a:gd name="T38" fmla="*/ 166 w 333"/>
                <a:gd name="T39" fmla="*/ 0 h 332"/>
                <a:gd name="T40" fmla="*/ 333 w 333"/>
                <a:gd name="T41" fmla="*/ 166 h 332"/>
                <a:gd name="T42" fmla="*/ 166 w 333"/>
                <a:gd name="T43" fmla="*/ 332 h 332"/>
                <a:gd name="T44" fmla="*/ 0 w 333"/>
                <a:gd name="T45" fmla="*/ 166 h 332"/>
                <a:gd name="T46" fmla="*/ 166 w 333"/>
                <a:gd name="T4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3" h="332">
                  <a:moveTo>
                    <a:pt x="166" y="10"/>
                  </a:moveTo>
                  <a:cubicBezTo>
                    <a:pt x="253" y="10"/>
                    <a:pt x="323" y="80"/>
                    <a:pt x="323" y="166"/>
                  </a:cubicBezTo>
                  <a:cubicBezTo>
                    <a:pt x="323" y="252"/>
                    <a:pt x="253" y="322"/>
                    <a:pt x="166" y="322"/>
                  </a:cubicBezTo>
                  <a:cubicBezTo>
                    <a:pt x="80" y="322"/>
                    <a:pt x="10" y="252"/>
                    <a:pt x="10" y="166"/>
                  </a:cubicBezTo>
                  <a:cubicBezTo>
                    <a:pt x="10" y="80"/>
                    <a:pt x="80" y="10"/>
                    <a:pt x="166" y="10"/>
                  </a:cubicBezTo>
                  <a:close/>
                  <a:moveTo>
                    <a:pt x="187" y="146"/>
                  </a:moveTo>
                  <a:lnTo>
                    <a:pt x="187" y="146"/>
                  </a:lnTo>
                  <a:lnTo>
                    <a:pt x="248" y="146"/>
                  </a:lnTo>
                  <a:lnTo>
                    <a:pt x="248" y="186"/>
                  </a:lnTo>
                  <a:lnTo>
                    <a:pt x="187" y="186"/>
                  </a:lnTo>
                  <a:lnTo>
                    <a:pt x="187" y="247"/>
                  </a:lnTo>
                  <a:lnTo>
                    <a:pt x="146" y="247"/>
                  </a:lnTo>
                  <a:lnTo>
                    <a:pt x="146" y="186"/>
                  </a:lnTo>
                  <a:lnTo>
                    <a:pt x="85" y="186"/>
                  </a:lnTo>
                  <a:lnTo>
                    <a:pt x="85" y="146"/>
                  </a:lnTo>
                  <a:lnTo>
                    <a:pt x="146" y="146"/>
                  </a:lnTo>
                  <a:lnTo>
                    <a:pt x="146" y="85"/>
                  </a:lnTo>
                  <a:lnTo>
                    <a:pt x="187" y="85"/>
                  </a:lnTo>
                  <a:lnTo>
                    <a:pt x="187" y="146"/>
                  </a:lnTo>
                  <a:close/>
                  <a:moveTo>
                    <a:pt x="166" y="0"/>
                  </a:moveTo>
                  <a:cubicBezTo>
                    <a:pt x="258" y="0"/>
                    <a:pt x="333" y="74"/>
                    <a:pt x="333" y="166"/>
                  </a:cubicBezTo>
                  <a:cubicBezTo>
                    <a:pt x="333" y="258"/>
                    <a:pt x="258" y="332"/>
                    <a:pt x="166" y="332"/>
                  </a:cubicBezTo>
                  <a:cubicBezTo>
                    <a:pt x="75" y="332"/>
                    <a:pt x="0" y="258"/>
                    <a:pt x="0" y="166"/>
                  </a:cubicBezTo>
                  <a:cubicBezTo>
                    <a:pt x="0" y="74"/>
                    <a:pt x="75" y="0"/>
                    <a:pt x="1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322276" y="5243659"/>
              <a:ext cx="526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五</a:t>
              </a:r>
              <a:endParaRPr lang="zh-CN" altLang="en-US" sz="2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156896" y="5291881"/>
              <a:ext cx="5765800" cy="49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深度学习的理论价值与实践意义</a:t>
              </a:r>
              <a:endPara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906350" y="4224865"/>
            <a:ext cx="8334927" cy="668076"/>
            <a:chOff x="2258045" y="4140457"/>
            <a:chExt cx="8334927" cy="668076"/>
          </a:xfrm>
        </p:grpSpPr>
        <p:sp>
          <p:nvSpPr>
            <p:cNvPr id="50" name="Freeform 10"/>
            <p:cNvSpPr/>
            <p:nvPr/>
          </p:nvSpPr>
          <p:spPr bwMode="auto">
            <a:xfrm>
              <a:off x="2258045" y="4140457"/>
              <a:ext cx="645861" cy="668076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879B7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2973728" y="4140457"/>
              <a:ext cx="7619244" cy="668076"/>
            </a:xfrm>
            <a:custGeom>
              <a:avLst/>
              <a:gdLst>
                <a:gd name="T0" fmla="*/ 84 w 6854"/>
                <a:gd name="T1" fmla="*/ 0 h 839"/>
                <a:gd name="T2" fmla="*/ 6770 w 6854"/>
                <a:gd name="T3" fmla="*/ 0 h 839"/>
                <a:gd name="T4" fmla="*/ 6854 w 6854"/>
                <a:gd name="T5" fmla="*/ 84 h 839"/>
                <a:gd name="T6" fmla="*/ 6854 w 6854"/>
                <a:gd name="T7" fmla="*/ 755 h 839"/>
                <a:gd name="T8" fmla="*/ 6770 w 6854"/>
                <a:gd name="T9" fmla="*/ 839 h 839"/>
                <a:gd name="T10" fmla="*/ 84 w 6854"/>
                <a:gd name="T11" fmla="*/ 839 h 839"/>
                <a:gd name="T12" fmla="*/ 0 w 6854"/>
                <a:gd name="T13" fmla="*/ 755 h 839"/>
                <a:gd name="T14" fmla="*/ 0 w 6854"/>
                <a:gd name="T15" fmla="*/ 84 h 839"/>
                <a:gd name="T16" fmla="*/ 84 w 6854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54" h="839">
                  <a:moveTo>
                    <a:pt x="84" y="0"/>
                  </a:moveTo>
                  <a:lnTo>
                    <a:pt x="6770" y="0"/>
                  </a:lnTo>
                  <a:cubicBezTo>
                    <a:pt x="6816" y="0"/>
                    <a:pt x="6854" y="38"/>
                    <a:pt x="6854" y="84"/>
                  </a:cubicBezTo>
                  <a:lnTo>
                    <a:pt x="6854" y="755"/>
                  </a:lnTo>
                  <a:cubicBezTo>
                    <a:pt x="6854" y="801"/>
                    <a:pt x="6816" y="839"/>
                    <a:pt x="6770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0033235" y="4338816"/>
              <a:ext cx="255488" cy="265008"/>
            </a:xfrm>
            <a:custGeom>
              <a:avLst/>
              <a:gdLst>
                <a:gd name="T0" fmla="*/ 166 w 333"/>
                <a:gd name="T1" fmla="*/ 10 h 332"/>
                <a:gd name="T2" fmla="*/ 323 w 333"/>
                <a:gd name="T3" fmla="*/ 166 h 332"/>
                <a:gd name="T4" fmla="*/ 166 w 333"/>
                <a:gd name="T5" fmla="*/ 322 h 332"/>
                <a:gd name="T6" fmla="*/ 10 w 333"/>
                <a:gd name="T7" fmla="*/ 166 h 332"/>
                <a:gd name="T8" fmla="*/ 166 w 333"/>
                <a:gd name="T9" fmla="*/ 10 h 332"/>
                <a:gd name="T10" fmla="*/ 187 w 333"/>
                <a:gd name="T11" fmla="*/ 146 h 332"/>
                <a:gd name="T12" fmla="*/ 187 w 333"/>
                <a:gd name="T13" fmla="*/ 146 h 332"/>
                <a:gd name="T14" fmla="*/ 248 w 333"/>
                <a:gd name="T15" fmla="*/ 146 h 332"/>
                <a:gd name="T16" fmla="*/ 248 w 333"/>
                <a:gd name="T17" fmla="*/ 186 h 332"/>
                <a:gd name="T18" fmla="*/ 187 w 333"/>
                <a:gd name="T19" fmla="*/ 186 h 332"/>
                <a:gd name="T20" fmla="*/ 187 w 333"/>
                <a:gd name="T21" fmla="*/ 247 h 332"/>
                <a:gd name="T22" fmla="*/ 146 w 333"/>
                <a:gd name="T23" fmla="*/ 247 h 332"/>
                <a:gd name="T24" fmla="*/ 146 w 333"/>
                <a:gd name="T25" fmla="*/ 186 h 332"/>
                <a:gd name="T26" fmla="*/ 85 w 333"/>
                <a:gd name="T27" fmla="*/ 186 h 332"/>
                <a:gd name="T28" fmla="*/ 85 w 333"/>
                <a:gd name="T29" fmla="*/ 146 h 332"/>
                <a:gd name="T30" fmla="*/ 146 w 333"/>
                <a:gd name="T31" fmla="*/ 146 h 332"/>
                <a:gd name="T32" fmla="*/ 146 w 333"/>
                <a:gd name="T33" fmla="*/ 85 h 332"/>
                <a:gd name="T34" fmla="*/ 187 w 333"/>
                <a:gd name="T35" fmla="*/ 85 h 332"/>
                <a:gd name="T36" fmla="*/ 187 w 333"/>
                <a:gd name="T37" fmla="*/ 146 h 332"/>
                <a:gd name="T38" fmla="*/ 166 w 333"/>
                <a:gd name="T39" fmla="*/ 0 h 332"/>
                <a:gd name="T40" fmla="*/ 333 w 333"/>
                <a:gd name="T41" fmla="*/ 166 h 332"/>
                <a:gd name="T42" fmla="*/ 166 w 333"/>
                <a:gd name="T43" fmla="*/ 332 h 332"/>
                <a:gd name="T44" fmla="*/ 0 w 333"/>
                <a:gd name="T45" fmla="*/ 166 h 332"/>
                <a:gd name="T46" fmla="*/ 166 w 333"/>
                <a:gd name="T4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3" h="332">
                  <a:moveTo>
                    <a:pt x="166" y="10"/>
                  </a:moveTo>
                  <a:cubicBezTo>
                    <a:pt x="253" y="10"/>
                    <a:pt x="323" y="80"/>
                    <a:pt x="323" y="166"/>
                  </a:cubicBezTo>
                  <a:cubicBezTo>
                    <a:pt x="323" y="252"/>
                    <a:pt x="253" y="322"/>
                    <a:pt x="166" y="322"/>
                  </a:cubicBezTo>
                  <a:cubicBezTo>
                    <a:pt x="80" y="322"/>
                    <a:pt x="10" y="252"/>
                    <a:pt x="10" y="166"/>
                  </a:cubicBezTo>
                  <a:cubicBezTo>
                    <a:pt x="10" y="80"/>
                    <a:pt x="80" y="10"/>
                    <a:pt x="166" y="10"/>
                  </a:cubicBezTo>
                  <a:close/>
                  <a:moveTo>
                    <a:pt x="187" y="146"/>
                  </a:moveTo>
                  <a:lnTo>
                    <a:pt x="187" y="146"/>
                  </a:lnTo>
                  <a:lnTo>
                    <a:pt x="248" y="146"/>
                  </a:lnTo>
                  <a:lnTo>
                    <a:pt x="248" y="186"/>
                  </a:lnTo>
                  <a:lnTo>
                    <a:pt x="187" y="186"/>
                  </a:lnTo>
                  <a:lnTo>
                    <a:pt x="187" y="247"/>
                  </a:lnTo>
                  <a:lnTo>
                    <a:pt x="146" y="247"/>
                  </a:lnTo>
                  <a:lnTo>
                    <a:pt x="146" y="186"/>
                  </a:lnTo>
                  <a:lnTo>
                    <a:pt x="85" y="186"/>
                  </a:lnTo>
                  <a:lnTo>
                    <a:pt x="85" y="146"/>
                  </a:lnTo>
                  <a:lnTo>
                    <a:pt x="146" y="146"/>
                  </a:lnTo>
                  <a:lnTo>
                    <a:pt x="146" y="85"/>
                  </a:lnTo>
                  <a:lnTo>
                    <a:pt x="187" y="85"/>
                  </a:lnTo>
                  <a:lnTo>
                    <a:pt x="187" y="146"/>
                  </a:lnTo>
                  <a:close/>
                  <a:moveTo>
                    <a:pt x="166" y="0"/>
                  </a:moveTo>
                  <a:cubicBezTo>
                    <a:pt x="258" y="0"/>
                    <a:pt x="333" y="74"/>
                    <a:pt x="333" y="166"/>
                  </a:cubicBezTo>
                  <a:cubicBezTo>
                    <a:pt x="333" y="258"/>
                    <a:pt x="258" y="332"/>
                    <a:pt x="166" y="332"/>
                  </a:cubicBezTo>
                  <a:cubicBezTo>
                    <a:pt x="75" y="332"/>
                    <a:pt x="0" y="258"/>
                    <a:pt x="0" y="166"/>
                  </a:cubicBezTo>
                  <a:cubicBezTo>
                    <a:pt x="0" y="74"/>
                    <a:pt x="75" y="0"/>
                    <a:pt x="1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9300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325125" y="4209710"/>
              <a:ext cx="526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四</a:t>
              </a:r>
              <a:endParaRPr lang="zh-CN" altLang="en-US" sz="2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156993" y="4246352"/>
              <a:ext cx="5213284" cy="49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四岁半简体" panose="02010600010101010101" charset="-122"/>
                </a:rPr>
                <a:t>深度学习的五个特征</a:t>
              </a:r>
              <a:endPara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四岁半简体" panose="0201060001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425" y="545918"/>
            <a:ext cx="546124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四、投资自己，坐等风起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152021" y="2001896"/>
            <a:ext cx="650240" cy="650240"/>
          </a:xfrm>
          <a:prstGeom prst="ellipse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869350" y="4237708"/>
            <a:ext cx="650240" cy="650240"/>
          </a:xfrm>
          <a:prstGeom prst="ellipse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48347" y="1757519"/>
            <a:ext cx="350521" cy="3505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810087" y="1842274"/>
            <a:ext cx="323249" cy="323249"/>
          </a:xfrm>
          <a:prstGeom prst="ellipse">
            <a:avLst/>
          </a:prstGeom>
          <a:solidFill>
            <a:srgbClr val="FFC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916590" y="4526119"/>
            <a:ext cx="350521" cy="3505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648462" y="5647194"/>
            <a:ext cx="323249" cy="323249"/>
          </a:xfrm>
          <a:prstGeom prst="ellipse">
            <a:avLst/>
          </a:prstGeom>
          <a:solidFill>
            <a:srgbClr val="FFC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642939" y="5250019"/>
            <a:ext cx="273651" cy="273651"/>
          </a:xfrm>
          <a:prstGeom prst="ellipse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TextBox 25"/>
          <p:cNvSpPr txBox="1"/>
          <p:nvPr/>
        </p:nvSpPr>
        <p:spPr>
          <a:xfrm>
            <a:off x="717708" y="2047670"/>
            <a:ext cx="32562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just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rPr>
              <a:t>拖延症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717708" y="1493843"/>
            <a:ext cx="33578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rPr>
              <a:t>产生的原因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717707" y="2559137"/>
            <a:ext cx="4991730" cy="347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5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rPr>
              <a:t>心理原因：完美主义，害怕达不到完美的结果；害怕失败，不想承担失败的后果；动力不足，能拖就脱 。</a:t>
            </a:r>
            <a:endParaRPr lang="en-US" altLang="zh-CN" sz="150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rPr>
              <a:t>外部原因：外部诱惑太多，玩手机，玩游戏，聊天等诱惑，过度的占用了大量时间和注意力，一个充满诱惑的环境会增加行动的难度。</a:t>
            </a:r>
            <a:endParaRPr lang="en-US" altLang="zh-CN" sz="150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rPr>
              <a:t>历史原因：习惯性拖延的恶性循环。以往就有多次因为拖延误事，下次还是同样的逻辑和结果，形成了恶性循环。当循环的次数多了之后，会产生一种习惯，不由自主拖延。</a:t>
            </a:r>
            <a:endParaRPr lang="en-US" altLang="zh-CN" sz="150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7708" y="1880436"/>
            <a:ext cx="3240000" cy="126316"/>
          </a:xfrm>
          <a:prstGeom prst="rect">
            <a:avLst/>
          </a:prstGeom>
          <a:solidFill>
            <a:srgbClr val="387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20327" y="1191099"/>
            <a:ext cx="1625600" cy="1625600"/>
            <a:chOff x="6920327" y="1191099"/>
            <a:chExt cx="1625600" cy="1625600"/>
          </a:xfrm>
        </p:grpSpPr>
        <p:sp>
          <p:nvSpPr>
            <p:cNvPr id="19" name="椭圆 18"/>
            <p:cNvSpPr/>
            <p:nvPr/>
          </p:nvSpPr>
          <p:spPr>
            <a:xfrm>
              <a:off x="6920327" y="1191099"/>
              <a:ext cx="1625600" cy="162560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7275374" y="1482605"/>
              <a:ext cx="965644" cy="1086772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宋体" panose="02010600030101010101" pitchFamily="2" charset="-122"/>
                </a:rPr>
                <a:t>心理</a:t>
              </a:r>
              <a:endPara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endParaRPr>
            </a:p>
            <a:p>
              <a:pPr lvl="0" algn="just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宋体" panose="02010600030101010101" pitchFamily="2" charset="-122"/>
                </a:rPr>
                <a:t>原因</a:t>
              </a:r>
              <a:endParaRPr lang="zh-CN" altLang="en-US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49767" y="2991959"/>
            <a:ext cx="2047240" cy="2047240"/>
            <a:chOff x="6249767" y="2991959"/>
            <a:chExt cx="2047240" cy="2047240"/>
          </a:xfrm>
        </p:grpSpPr>
        <p:sp>
          <p:nvSpPr>
            <p:cNvPr id="22" name="椭圆 21"/>
            <p:cNvSpPr/>
            <p:nvPr/>
          </p:nvSpPr>
          <p:spPr>
            <a:xfrm>
              <a:off x="6249767" y="2991959"/>
              <a:ext cx="2047240" cy="204724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6372665" y="3472193"/>
              <a:ext cx="1711407" cy="1086772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宋体" panose="02010600030101010101" pitchFamily="2" charset="-122"/>
                </a:rPr>
                <a:t>拖延的</a:t>
              </a:r>
              <a:endPara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宋体" panose="02010600030101010101" pitchFamily="2" charset="-122"/>
                </a:rPr>
                <a:t>恶性循环</a:t>
              </a:r>
              <a:endParaRPr lang="zh-CN" altLang="en-US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73207" y="2306159"/>
            <a:ext cx="2219960" cy="2219960"/>
            <a:chOff x="8373207" y="2306159"/>
            <a:chExt cx="2219960" cy="2219960"/>
          </a:xfrm>
        </p:grpSpPr>
        <p:sp>
          <p:nvSpPr>
            <p:cNvPr id="25" name="椭圆 24"/>
            <p:cNvSpPr/>
            <p:nvPr/>
          </p:nvSpPr>
          <p:spPr>
            <a:xfrm>
              <a:off x="8373207" y="2306159"/>
              <a:ext cx="2219960" cy="221996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2"/>
            <p:cNvSpPr txBox="1"/>
            <p:nvPr/>
          </p:nvSpPr>
          <p:spPr>
            <a:xfrm flipH="1">
              <a:off x="8634253" y="2543483"/>
              <a:ext cx="1704256" cy="179709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宋体" panose="02010600030101010101" pitchFamily="2" charset="-122"/>
                </a:rPr>
                <a:t>外部</a:t>
              </a:r>
              <a:endParaRPr lang="en-US" altLang="zh-CN" sz="4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宋体" panose="02010600030101010101" pitchFamily="2" charset="-122"/>
                </a:rPr>
                <a:t>诱惑</a:t>
              </a:r>
              <a:endParaRPr lang="zh-CN" altLang="en-US" sz="4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502632" y="3979350"/>
            <a:ext cx="1245998" cy="1197009"/>
            <a:chOff x="10502632" y="3979350"/>
            <a:chExt cx="1245998" cy="1197009"/>
          </a:xfrm>
        </p:grpSpPr>
        <p:sp>
          <p:nvSpPr>
            <p:cNvPr id="28" name="椭圆 27"/>
            <p:cNvSpPr/>
            <p:nvPr/>
          </p:nvSpPr>
          <p:spPr>
            <a:xfrm>
              <a:off x="10527127" y="3979350"/>
              <a:ext cx="1197009" cy="1197009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 flipH="1">
              <a:off x="10502632" y="4168245"/>
              <a:ext cx="1245998" cy="83099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动力</a:t>
              </a:r>
              <a:endParaRPr lang="en-US" altLang="zh-CN" sz="2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不足</a:t>
              </a:r>
              <a:endParaRPr lang="en-US" altLang="zh-CN" sz="2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5761463" y="3451205"/>
            <a:ext cx="415172" cy="415172"/>
          </a:xfrm>
          <a:prstGeom prst="ellipse">
            <a:avLst/>
          </a:prstGeom>
          <a:solidFill>
            <a:schemeClr val="accent3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build="p"/>
      <p:bldP spid="17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94893" y="1034579"/>
            <a:ext cx="5992837" cy="694139"/>
            <a:chOff x="-1205849" y="261433"/>
            <a:chExt cx="6018741" cy="851211"/>
          </a:xfrm>
        </p:grpSpPr>
        <p:sp>
          <p:nvSpPr>
            <p:cNvPr id="7" name="任意多边形 7"/>
            <p:cNvSpPr/>
            <p:nvPr/>
          </p:nvSpPr>
          <p:spPr>
            <a:xfrm>
              <a:off x="-1205849" y="505648"/>
              <a:ext cx="6018741" cy="606996"/>
            </a:xfrm>
            <a:custGeom>
              <a:avLst/>
              <a:gdLst>
                <a:gd name="connsiteX0" fmla="*/ 2209800 w 3403600"/>
                <a:gd name="connsiteY0" fmla="*/ 0 h 745585"/>
                <a:gd name="connsiteX1" fmla="*/ 3403600 w 3403600"/>
                <a:gd name="connsiteY1" fmla="*/ 0 h 745585"/>
                <a:gd name="connsiteX2" fmla="*/ 3403600 w 3403600"/>
                <a:gd name="connsiteY2" fmla="*/ 745585 h 745585"/>
                <a:gd name="connsiteX3" fmla="*/ 2209800 w 3403600"/>
                <a:gd name="connsiteY3" fmla="*/ 745585 h 745585"/>
                <a:gd name="connsiteX4" fmla="*/ 2209800 w 3403600"/>
                <a:gd name="connsiteY4" fmla="*/ 712846 h 745585"/>
                <a:gd name="connsiteX5" fmla="*/ 3370861 w 3403600"/>
                <a:gd name="connsiteY5" fmla="*/ 712846 h 745585"/>
                <a:gd name="connsiteX6" fmla="*/ 3370861 w 3403600"/>
                <a:gd name="connsiteY6" fmla="*/ 32739 h 745585"/>
                <a:gd name="connsiteX7" fmla="*/ 2209800 w 3403600"/>
                <a:gd name="connsiteY7" fmla="*/ 32739 h 745585"/>
                <a:gd name="connsiteX8" fmla="*/ 0 w 3403600"/>
                <a:gd name="connsiteY8" fmla="*/ 0 h 745585"/>
                <a:gd name="connsiteX9" fmla="*/ 1193800 w 3403600"/>
                <a:gd name="connsiteY9" fmla="*/ 0 h 745585"/>
                <a:gd name="connsiteX10" fmla="*/ 1193800 w 3403600"/>
                <a:gd name="connsiteY10" fmla="*/ 32739 h 745585"/>
                <a:gd name="connsiteX11" fmla="*/ 32739 w 3403600"/>
                <a:gd name="connsiteY11" fmla="*/ 32739 h 745585"/>
                <a:gd name="connsiteX12" fmla="*/ 32739 w 3403600"/>
                <a:gd name="connsiteY12" fmla="*/ 712846 h 745585"/>
                <a:gd name="connsiteX13" fmla="*/ 1193800 w 3403600"/>
                <a:gd name="connsiteY13" fmla="*/ 712846 h 745585"/>
                <a:gd name="connsiteX14" fmla="*/ 1193800 w 3403600"/>
                <a:gd name="connsiteY14" fmla="*/ 745585 h 745585"/>
                <a:gd name="connsiteX15" fmla="*/ 0 w 3403600"/>
                <a:gd name="connsiteY15" fmla="*/ 745585 h 74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03600" h="745585">
                  <a:moveTo>
                    <a:pt x="2209800" y="0"/>
                  </a:moveTo>
                  <a:lnTo>
                    <a:pt x="3403600" y="0"/>
                  </a:lnTo>
                  <a:lnTo>
                    <a:pt x="3403600" y="745585"/>
                  </a:lnTo>
                  <a:lnTo>
                    <a:pt x="2209800" y="745585"/>
                  </a:lnTo>
                  <a:lnTo>
                    <a:pt x="2209800" y="712846"/>
                  </a:lnTo>
                  <a:lnTo>
                    <a:pt x="3370861" y="712846"/>
                  </a:lnTo>
                  <a:lnTo>
                    <a:pt x="3370861" y="32739"/>
                  </a:lnTo>
                  <a:lnTo>
                    <a:pt x="2209800" y="32739"/>
                  </a:lnTo>
                  <a:close/>
                  <a:moveTo>
                    <a:pt x="0" y="0"/>
                  </a:moveTo>
                  <a:lnTo>
                    <a:pt x="1193800" y="0"/>
                  </a:lnTo>
                  <a:lnTo>
                    <a:pt x="1193800" y="32739"/>
                  </a:lnTo>
                  <a:lnTo>
                    <a:pt x="32739" y="32739"/>
                  </a:lnTo>
                  <a:lnTo>
                    <a:pt x="32739" y="712846"/>
                  </a:lnTo>
                  <a:lnTo>
                    <a:pt x="1193800" y="712846"/>
                  </a:lnTo>
                  <a:lnTo>
                    <a:pt x="1193800" y="745585"/>
                  </a:lnTo>
                  <a:lnTo>
                    <a:pt x="0" y="74558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695691" y="544388"/>
              <a:ext cx="5002799" cy="566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搞定拖延症的几个小贴士</a:t>
              </a:r>
              <a:endParaRPr lang="zh-CN" altLang="en-US" sz="24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02701" y="261433"/>
              <a:ext cx="952500" cy="3396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2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刻意学习</a:t>
              </a:r>
              <a:endParaRPr lang="en-US" altLang="zh-CN" sz="12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911425" y="545918"/>
            <a:ext cx="546124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四、投资自己，坐等风起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449068" y="2407307"/>
            <a:ext cx="2937530" cy="3888784"/>
            <a:chOff x="1449068" y="2407307"/>
            <a:chExt cx="2937530" cy="3888784"/>
          </a:xfrm>
        </p:grpSpPr>
        <p:sp>
          <p:nvSpPr>
            <p:cNvPr id="27" name="矩形: 圆角 26"/>
            <p:cNvSpPr/>
            <p:nvPr/>
          </p:nvSpPr>
          <p:spPr>
            <a:xfrm>
              <a:off x="1449068" y="2407307"/>
              <a:ext cx="2937530" cy="3888784"/>
            </a:xfrm>
            <a:prstGeom prst="roundRect">
              <a:avLst>
                <a:gd name="adj" fmla="val 949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2665236" y="2735167"/>
              <a:ext cx="533331" cy="546029"/>
              <a:chOff x="5232514" y="2092501"/>
              <a:chExt cx="533331" cy="546029"/>
            </a:xfrm>
          </p:grpSpPr>
          <p:sp>
            <p:nvSpPr>
              <p:cNvPr id="32" name="Freeform 11"/>
              <p:cNvSpPr/>
              <p:nvPr/>
            </p:nvSpPr>
            <p:spPr bwMode="auto">
              <a:xfrm>
                <a:off x="5440448" y="2148055"/>
                <a:ext cx="117460" cy="152380"/>
              </a:xfrm>
              <a:custGeom>
                <a:avLst/>
                <a:gdLst>
                  <a:gd name="T0" fmla="*/ 21 w 41"/>
                  <a:gd name="T1" fmla="*/ 0 h 53"/>
                  <a:gd name="T2" fmla="*/ 0 w 41"/>
                  <a:gd name="T3" fmla="*/ 53 h 53"/>
                  <a:gd name="T4" fmla="*/ 41 w 41"/>
                  <a:gd name="T5" fmla="*/ 53 h 53"/>
                  <a:gd name="T6" fmla="*/ 21 w 41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53">
                    <a:moveTo>
                      <a:pt x="21" y="0"/>
                    </a:moveTo>
                    <a:cubicBezTo>
                      <a:pt x="11" y="0"/>
                      <a:pt x="1" y="21"/>
                      <a:pt x="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0" y="21"/>
                      <a:pt x="30" y="0"/>
                      <a:pt x="21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2"/>
              <p:cNvSpPr/>
              <p:nvPr/>
            </p:nvSpPr>
            <p:spPr bwMode="auto">
              <a:xfrm>
                <a:off x="5440448" y="2322659"/>
                <a:ext cx="117460" cy="150793"/>
              </a:xfrm>
              <a:custGeom>
                <a:avLst/>
                <a:gdLst>
                  <a:gd name="T0" fmla="*/ 0 w 41"/>
                  <a:gd name="T1" fmla="*/ 0 h 53"/>
                  <a:gd name="T2" fmla="*/ 21 w 41"/>
                  <a:gd name="T3" fmla="*/ 53 h 53"/>
                  <a:gd name="T4" fmla="*/ 41 w 41"/>
                  <a:gd name="T5" fmla="*/ 0 h 53"/>
                  <a:gd name="T6" fmla="*/ 0 w 41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53">
                    <a:moveTo>
                      <a:pt x="0" y="0"/>
                    </a:moveTo>
                    <a:cubicBezTo>
                      <a:pt x="1" y="31"/>
                      <a:pt x="11" y="53"/>
                      <a:pt x="21" y="53"/>
                    </a:cubicBezTo>
                    <a:cubicBezTo>
                      <a:pt x="30" y="53"/>
                      <a:pt x="40" y="31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3"/>
              <p:cNvSpPr/>
              <p:nvPr/>
            </p:nvSpPr>
            <p:spPr bwMode="auto">
              <a:xfrm>
                <a:off x="5335688" y="2154405"/>
                <a:ext cx="119047" cy="146031"/>
              </a:xfrm>
              <a:custGeom>
                <a:avLst/>
                <a:gdLst>
                  <a:gd name="T0" fmla="*/ 29 w 42"/>
                  <a:gd name="T1" fmla="*/ 51 h 51"/>
                  <a:gd name="T2" fmla="*/ 42 w 42"/>
                  <a:gd name="T3" fmla="*/ 0 h 51"/>
                  <a:gd name="T4" fmla="*/ 0 w 42"/>
                  <a:gd name="T5" fmla="*/ 51 h 51"/>
                  <a:gd name="T6" fmla="*/ 29 w 4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1">
                    <a:moveTo>
                      <a:pt x="29" y="51"/>
                    </a:moveTo>
                    <a:cubicBezTo>
                      <a:pt x="30" y="29"/>
                      <a:pt x="35" y="10"/>
                      <a:pt x="42" y="0"/>
                    </a:cubicBezTo>
                    <a:cubicBezTo>
                      <a:pt x="19" y="6"/>
                      <a:pt x="2" y="26"/>
                      <a:pt x="0" y="51"/>
                    </a:cubicBezTo>
                    <a:lnTo>
                      <a:pt x="29" y="5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>
                <a:off x="5543623" y="2154405"/>
                <a:ext cx="119047" cy="146031"/>
              </a:xfrm>
              <a:custGeom>
                <a:avLst/>
                <a:gdLst>
                  <a:gd name="T0" fmla="*/ 13 w 42"/>
                  <a:gd name="T1" fmla="*/ 51 h 51"/>
                  <a:gd name="T2" fmla="*/ 42 w 42"/>
                  <a:gd name="T3" fmla="*/ 51 h 51"/>
                  <a:gd name="T4" fmla="*/ 0 w 42"/>
                  <a:gd name="T5" fmla="*/ 0 h 51"/>
                  <a:gd name="T6" fmla="*/ 13 w 4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1">
                    <a:moveTo>
                      <a:pt x="13" y="51"/>
                    </a:moveTo>
                    <a:cubicBezTo>
                      <a:pt x="42" y="51"/>
                      <a:pt x="42" y="51"/>
                      <a:pt x="42" y="51"/>
                    </a:cubicBezTo>
                    <a:cubicBezTo>
                      <a:pt x="40" y="26"/>
                      <a:pt x="23" y="6"/>
                      <a:pt x="0" y="0"/>
                    </a:cubicBezTo>
                    <a:cubicBezTo>
                      <a:pt x="7" y="10"/>
                      <a:pt x="12" y="29"/>
                      <a:pt x="13" y="5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5232514" y="2092501"/>
                <a:ext cx="533331" cy="546029"/>
              </a:xfrm>
              <a:custGeom>
                <a:avLst/>
                <a:gdLst>
                  <a:gd name="T0" fmla="*/ 171 w 187"/>
                  <a:gd name="T1" fmla="*/ 0 h 192"/>
                  <a:gd name="T2" fmla="*/ 16 w 187"/>
                  <a:gd name="T3" fmla="*/ 0 h 192"/>
                  <a:gd name="T4" fmla="*/ 0 w 187"/>
                  <a:gd name="T5" fmla="*/ 18 h 192"/>
                  <a:gd name="T6" fmla="*/ 0 w 187"/>
                  <a:gd name="T7" fmla="*/ 136 h 192"/>
                  <a:gd name="T8" fmla="*/ 16 w 187"/>
                  <a:gd name="T9" fmla="*/ 154 h 192"/>
                  <a:gd name="T10" fmla="*/ 88 w 187"/>
                  <a:gd name="T11" fmla="*/ 154 h 192"/>
                  <a:gd name="T12" fmla="*/ 88 w 187"/>
                  <a:gd name="T13" fmla="*/ 154 h 192"/>
                  <a:gd name="T14" fmla="*/ 88 w 187"/>
                  <a:gd name="T15" fmla="*/ 180 h 192"/>
                  <a:gd name="T16" fmla="*/ 43 w 187"/>
                  <a:gd name="T17" fmla="*/ 180 h 192"/>
                  <a:gd name="T18" fmla="*/ 38 w 187"/>
                  <a:gd name="T19" fmla="*/ 186 h 192"/>
                  <a:gd name="T20" fmla="*/ 43 w 187"/>
                  <a:gd name="T21" fmla="*/ 192 h 192"/>
                  <a:gd name="T22" fmla="*/ 144 w 187"/>
                  <a:gd name="T23" fmla="*/ 192 h 192"/>
                  <a:gd name="T24" fmla="*/ 150 w 187"/>
                  <a:gd name="T25" fmla="*/ 186 h 192"/>
                  <a:gd name="T26" fmla="*/ 144 w 187"/>
                  <a:gd name="T27" fmla="*/ 180 h 192"/>
                  <a:gd name="T28" fmla="*/ 99 w 187"/>
                  <a:gd name="T29" fmla="*/ 180 h 192"/>
                  <a:gd name="T30" fmla="*/ 99 w 187"/>
                  <a:gd name="T31" fmla="*/ 154 h 192"/>
                  <a:gd name="T32" fmla="*/ 99 w 187"/>
                  <a:gd name="T33" fmla="*/ 154 h 192"/>
                  <a:gd name="T34" fmla="*/ 171 w 187"/>
                  <a:gd name="T35" fmla="*/ 154 h 192"/>
                  <a:gd name="T36" fmla="*/ 187 w 187"/>
                  <a:gd name="T37" fmla="*/ 136 h 192"/>
                  <a:gd name="T38" fmla="*/ 187 w 187"/>
                  <a:gd name="T39" fmla="*/ 18 h 192"/>
                  <a:gd name="T40" fmla="*/ 171 w 187"/>
                  <a:gd name="T41" fmla="*/ 0 h 192"/>
                  <a:gd name="T42" fmla="*/ 94 w 187"/>
                  <a:gd name="T43" fmla="*/ 142 h 192"/>
                  <a:gd name="T44" fmla="*/ 28 w 187"/>
                  <a:gd name="T45" fmla="*/ 77 h 192"/>
                  <a:gd name="T46" fmla="*/ 94 w 187"/>
                  <a:gd name="T47" fmla="*/ 12 h 192"/>
                  <a:gd name="T48" fmla="*/ 159 w 187"/>
                  <a:gd name="T49" fmla="*/ 77 h 192"/>
                  <a:gd name="T50" fmla="*/ 94 w 187"/>
                  <a:gd name="T51" fmla="*/ 14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92">
                    <a:moveTo>
                      <a:pt x="171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6"/>
                      <a:pt x="7" y="154"/>
                      <a:pt x="16" y="154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88" y="180"/>
                      <a:pt x="88" y="180"/>
                      <a:pt x="88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0" y="180"/>
                      <a:pt x="38" y="183"/>
                      <a:pt x="38" y="186"/>
                    </a:cubicBezTo>
                    <a:cubicBezTo>
                      <a:pt x="38" y="189"/>
                      <a:pt x="40" y="192"/>
                      <a:pt x="43" y="192"/>
                    </a:cubicBezTo>
                    <a:cubicBezTo>
                      <a:pt x="144" y="192"/>
                      <a:pt x="144" y="192"/>
                      <a:pt x="144" y="192"/>
                    </a:cubicBezTo>
                    <a:cubicBezTo>
                      <a:pt x="147" y="192"/>
                      <a:pt x="150" y="189"/>
                      <a:pt x="150" y="186"/>
                    </a:cubicBezTo>
                    <a:cubicBezTo>
                      <a:pt x="150" y="183"/>
                      <a:pt x="147" y="180"/>
                      <a:pt x="144" y="18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80" y="154"/>
                      <a:pt x="187" y="146"/>
                      <a:pt x="187" y="136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8"/>
                      <a:pt x="180" y="0"/>
                      <a:pt x="171" y="0"/>
                    </a:cubicBezTo>
                    <a:close/>
                    <a:moveTo>
                      <a:pt x="94" y="142"/>
                    </a:moveTo>
                    <a:cubicBezTo>
                      <a:pt x="58" y="142"/>
                      <a:pt x="28" y="113"/>
                      <a:pt x="28" y="77"/>
                    </a:cubicBezTo>
                    <a:cubicBezTo>
                      <a:pt x="28" y="41"/>
                      <a:pt x="58" y="12"/>
                      <a:pt x="94" y="12"/>
                    </a:cubicBezTo>
                    <a:cubicBezTo>
                      <a:pt x="130" y="12"/>
                      <a:pt x="159" y="41"/>
                      <a:pt x="159" y="77"/>
                    </a:cubicBezTo>
                    <a:cubicBezTo>
                      <a:pt x="159" y="113"/>
                      <a:pt x="130" y="142"/>
                      <a:pt x="94" y="1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"/>
              <p:cNvSpPr/>
              <p:nvPr/>
            </p:nvSpPr>
            <p:spPr bwMode="auto">
              <a:xfrm>
                <a:off x="5543623" y="2322659"/>
                <a:ext cx="119047" cy="146031"/>
              </a:xfrm>
              <a:custGeom>
                <a:avLst/>
                <a:gdLst>
                  <a:gd name="T0" fmla="*/ 13 w 42"/>
                  <a:gd name="T1" fmla="*/ 0 h 51"/>
                  <a:gd name="T2" fmla="*/ 0 w 42"/>
                  <a:gd name="T3" fmla="*/ 51 h 51"/>
                  <a:gd name="T4" fmla="*/ 42 w 42"/>
                  <a:gd name="T5" fmla="*/ 0 h 51"/>
                  <a:gd name="T6" fmla="*/ 13 w 42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1">
                    <a:moveTo>
                      <a:pt x="13" y="0"/>
                    </a:moveTo>
                    <a:cubicBezTo>
                      <a:pt x="12" y="22"/>
                      <a:pt x="7" y="40"/>
                      <a:pt x="0" y="51"/>
                    </a:cubicBezTo>
                    <a:cubicBezTo>
                      <a:pt x="23" y="45"/>
                      <a:pt x="40" y="24"/>
                      <a:pt x="42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7"/>
              <p:cNvSpPr/>
              <p:nvPr/>
            </p:nvSpPr>
            <p:spPr bwMode="auto">
              <a:xfrm>
                <a:off x="5335688" y="2322659"/>
                <a:ext cx="119047" cy="146031"/>
              </a:xfrm>
              <a:custGeom>
                <a:avLst/>
                <a:gdLst>
                  <a:gd name="T0" fmla="*/ 29 w 42"/>
                  <a:gd name="T1" fmla="*/ 0 h 51"/>
                  <a:gd name="T2" fmla="*/ 0 w 42"/>
                  <a:gd name="T3" fmla="*/ 0 h 51"/>
                  <a:gd name="T4" fmla="*/ 42 w 42"/>
                  <a:gd name="T5" fmla="*/ 51 h 51"/>
                  <a:gd name="T6" fmla="*/ 29 w 42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1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19" y="45"/>
                      <a:pt x="42" y="51"/>
                    </a:cubicBezTo>
                    <a:cubicBezTo>
                      <a:pt x="35" y="40"/>
                      <a:pt x="30" y="22"/>
                      <a:pt x="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913025" y="3601235"/>
              <a:ext cx="20398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518AB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不积攒小问题</a:t>
              </a:r>
              <a:endParaRPr lang="zh-CN" altLang="en-US" b="1" dirty="0">
                <a:solidFill>
                  <a:srgbClr val="518AB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50112" y="4061213"/>
              <a:ext cx="2369645" cy="178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很简单的工作一拖再拖，结果小问题积攒起来了，变很难解决的大问题，所以，能解决的马上解决不要留到明天。</a:t>
              </a:r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748195" y="2407307"/>
            <a:ext cx="2937530" cy="3888784"/>
            <a:chOff x="7748195" y="2407307"/>
            <a:chExt cx="2937530" cy="3888784"/>
          </a:xfrm>
        </p:grpSpPr>
        <p:sp>
          <p:nvSpPr>
            <p:cNvPr id="28" name="矩形: 圆角 27"/>
            <p:cNvSpPr/>
            <p:nvPr/>
          </p:nvSpPr>
          <p:spPr>
            <a:xfrm>
              <a:off x="7748195" y="2407307"/>
              <a:ext cx="2937530" cy="3888784"/>
            </a:xfrm>
            <a:prstGeom prst="roundRect">
              <a:avLst>
                <a:gd name="adj" fmla="val 949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999704" y="2852843"/>
              <a:ext cx="546029" cy="438093"/>
              <a:chOff x="6411872" y="2146469"/>
              <a:chExt cx="546029" cy="438093"/>
            </a:xfrm>
            <a:solidFill>
              <a:srgbClr val="518ABE"/>
            </a:solidFill>
          </p:grpSpPr>
          <p:sp>
            <p:nvSpPr>
              <p:cNvPr id="42" name="Freeform 34"/>
              <p:cNvSpPr/>
              <p:nvPr/>
            </p:nvSpPr>
            <p:spPr bwMode="auto">
              <a:xfrm>
                <a:off x="6778537" y="2287737"/>
                <a:ext cx="28571" cy="63492"/>
              </a:xfrm>
              <a:custGeom>
                <a:avLst/>
                <a:gdLst>
                  <a:gd name="T0" fmla="*/ 6 w 10"/>
                  <a:gd name="T1" fmla="*/ 10 h 22"/>
                  <a:gd name="T2" fmla="*/ 2 w 10"/>
                  <a:gd name="T3" fmla="*/ 6 h 22"/>
                  <a:gd name="T4" fmla="*/ 5 w 10"/>
                  <a:gd name="T5" fmla="*/ 4 h 22"/>
                  <a:gd name="T6" fmla="*/ 9 w 10"/>
                  <a:gd name="T7" fmla="*/ 5 h 22"/>
                  <a:gd name="T8" fmla="*/ 9 w 10"/>
                  <a:gd name="T9" fmla="*/ 3 h 22"/>
                  <a:gd name="T10" fmla="*/ 6 w 10"/>
                  <a:gd name="T11" fmla="*/ 2 h 22"/>
                  <a:gd name="T12" fmla="*/ 6 w 10"/>
                  <a:gd name="T13" fmla="*/ 0 h 22"/>
                  <a:gd name="T14" fmla="*/ 4 w 10"/>
                  <a:gd name="T15" fmla="*/ 0 h 22"/>
                  <a:gd name="T16" fmla="*/ 4 w 10"/>
                  <a:gd name="T17" fmla="*/ 2 h 22"/>
                  <a:gd name="T18" fmla="*/ 0 w 10"/>
                  <a:gd name="T19" fmla="*/ 7 h 22"/>
                  <a:gd name="T20" fmla="*/ 4 w 10"/>
                  <a:gd name="T21" fmla="*/ 12 h 22"/>
                  <a:gd name="T22" fmla="*/ 8 w 10"/>
                  <a:gd name="T23" fmla="*/ 15 h 22"/>
                  <a:gd name="T24" fmla="*/ 4 w 10"/>
                  <a:gd name="T25" fmla="*/ 18 h 22"/>
                  <a:gd name="T26" fmla="*/ 0 w 10"/>
                  <a:gd name="T27" fmla="*/ 16 h 22"/>
                  <a:gd name="T28" fmla="*/ 0 w 10"/>
                  <a:gd name="T29" fmla="*/ 18 h 22"/>
                  <a:gd name="T30" fmla="*/ 4 w 10"/>
                  <a:gd name="T31" fmla="*/ 20 h 22"/>
                  <a:gd name="T32" fmla="*/ 4 w 10"/>
                  <a:gd name="T33" fmla="*/ 22 h 22"/>
                  <a:gd name="T34" fmla="*/ 6 w 10"/>
                  <a:gd name="T35" fmla="*/ 22 h 22"/>
                  <a:gd name="T36" fmla="*/ 6 w 10"/>
                  <a:gd name="T37" fmla="*/ 19 h 22"/>
                  <a:gd name="T38" fmla="*/ 10 w 10"/>
                  <a:gd name="T39" fmla="*/ 15 h 22"/>
                  <a:gd name="T40" fmla="*/ 6 w 10"/>
                  <a:gd name="T4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2">
                    <a:moveTo>
                      <a:pt x="6" y="10"/>
                    </a:moveTo>
                    <a:cubicBezTo>
                      <a:pt x="3" y="9"/>
                      <a:pt x="2" y="8"/>
                      <a:pt x="2" y="6"/>
                    </a:cubicBezTo>
                    <a:cubicBezTo>
                      <a:pt x="2" y="5"/>
                      <a:pt x="3" y="4"/>
                      <a:pt x="5" y="4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7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9"/>
                      <a:pt x="2" y="11"/>
                      <a:pt x="4" y="12"/>
                    </a:cubicBezTo>
                    <a:cubicBezTo>
                      <a:pt x="7" y="12"/>
                      <a:pt x="8" y="13"/>
                      <a:pt x="8" y="15"/>
                    </a:cubicBezTo>
                    <a:cubicBezTo>
                      <a:pt x="8" y="16"/>
                      <a:pt x="6" y="18"/>
                      <a:pt x="4" y="18"/>
                    </a:cubicBezTo>
                    <a:cubicBezTo>
                      <a:pt x="3" y="18"/>
                      <a:pt x="1" y="17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9"/>
                      <a:pt x="4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9"/>
                      <a:pt x="10" y="17"/>
                      <a:pt x="10" y="15"/>
                    </a:cubicBezTo>
                    <a:cubicBezTo>
                      <a:pt x="10" y="12"/>
                      <a:pt x="9" y="1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5"/>
              <p:cNvSpPr/>
              <p:nvPr/>
            </p:nvSpPr>
            <p:spPr bwMode="auto">
              <a:xfrm>
                <a:off x="6411872" y="2146469"/>
                <a:ext cx="420633" cy="438093"/>
              </a:xfrm>
              <a:custGeom>
                <a:avLst/>
                <a:gdLst>
                  <a:gd name="T0" fmla="*/ 68 w 148"/>
                  <a:gd name="T1" fmla="*/ 21 h 154"/>
                  <a:gd name="T2" fmla="*/ 148 w 148"/>
                  <a:gd name="T3" fmla="*/ 21 h 154"/>
                  <a:gd name="T4" fmla="*/ 148 w 148"/>
                  <a:gd name="T5" fmla="*/ 14 h 154"/>
                  <a:gd name="T6" fmla="*/ 135 w 148"/>
                  <a:gd name="T7" fmla="*/ 0 h 154"/>
                  <a:gd name="T8" fmla="*/ 13 w 148"/>
                  <a:gd name="T9" fmla="*/ 0 h 154"/>
                  <a:gd name="T10" fmla="*/ 0 w 148"/>
                  <a:gd name="T11" fmla="*/ 14 h 154"/>
                  <a:gd name="T12" fmla="*/ 0 w 148"/>
                  <a:gd name="T13" fmla="*/ 108 h 154"/>
                  <a:gd name="T14" fmla="*/ 13 w 148"/>
                  <a:gd name="T15" fmla="*/ 122 h 154"/>
                  <a:gd name="T16" fmla="*/ 68 w 148"/>
                  <a:gd name="T17" fmla="*/ 122 h 154"/>
                  <a:gd name="T18" fmla="*/ 68 w 148"/>
                  <a:gd name="T19" fmla="*/ 123 h 154"/>
                  <a:gd name="T20" fmla="*/ 68 w 148"/>
                  <a:gd name="T21" fmla="*/ 142 h 154"/>
                  <a:gd name="T22" fmla="*/ 34 w 148"/>
                  <a:gd name="T23" fmla="*/ 142 h 154"/>
                  <a:gd name="T24" fmla="*/ 28 w 148"/>
                  <a:gd name="T25" fmla="*/ 148 h 154"/>
                  <a:gd name="T26" fmla="*/ 34 w 148"/>
                  <a:gd name="T27" fmla="*/ 154 h 154"/>
                  <a:gd name="T28" fmla="*/ 114 w 148"/>
                  <a:gd name="T29" fmla="*/ 154 h 154"/>
                  <a:gd name="T30" fmla="*/ 120 w 148"/>
                  <a:gd name="T31" fmla="*/ 148 h 154"/>
                  <a:gd name="T32" fmla="*/ 114 w 148"/>
                  <a:gd name="T33" fmla="*/ 142 h 154"/>
                  <a:gd name="T34" fmla="*/ 80 w 148"/>
                  <a:gd name="T35" fmla="*/ 142 h 154"/>
                  <a:gd name="T36" fmla="*/ 80 w 148"/>
                  <a:gd name="T37" fmla="*/ 123 h 154"/>
                  <a:gd name="T38" fmla="*/ 80 w 148"/>
                  <a:gd name="T39" fmla="*/ 122 h 154"/>
                  <a:gd name="T40" fmla="*/ 135 w 148"/>
                  <a:gd name="T41" fmla="*/ 122 h 154"/>
                  <a:gd name="T42" fmla="*/ 148 w 148"/>
                  <a:gd name="T43" fmla="*/ 108 h 154"/>
                  <a:gd name="T44" fmla="*/ 148 w 148"/>
                  <a:gd name="T45" fmla="*/ 102 h 154"/>
                  <a:gd name="T46" fmla="*/ 68 w 148"/>
                  <a:gd name="T47" fmla="*/ 102 h 154"/>
                  <a:gd name="T48" fmla="*/ 68 w 148"/>
                  <a:gd name="T49" fmla="*/ 2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" h="154">
                    <a:moveTo>
                      <a:pt x="68" y="21"/>
                    </a:moveTo>
                    <a:cubicBezTo>
                      <a:pt x="148" y="21"/>
                      <a:pt x="148" y="21"/>
                      <a:pt x="148" y="21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8" y="6"/>
                      <a:pt x="142" y="0"/>
                      <a:pt x="13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6"/>
                      <a:pt x="0" y="14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6"/>
                      <a:pt x="5" y="122"/>
                      <a:pt x="13" y="122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8" y="122"/>
                      <a:pt x="68" y="123"/>
                      <a:pt x="68" y="123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34" y="142"/>
                      <a:pt x="34" y="142"/>
                      <a:pt x="34" y="142"/>
                    </a:cubicBezTo>
                    <a:cubicBezTo>
                      <a:pt x="31" y="142"/>
                      <a:pt x="28" y="144"/>
                      <a:pt x="28" y="148"/>
                    </a:cubicBezTo>
                    <a:cubicBezTo>
                      <a:pt x="28" y="151"/>
                      <a:pt x="31" y="154"/>
                      <a:pt x="34" y="154"/>
                    </a:cubicBezTo>
                    <a:cubicBezTo>
                      <a:pt x="114" y="154"/>
                      <a:pt x="114" y="154"/>
                      <a:pt x="114" y="154"/>
                    </a:cubicBezTo>
                    <a:cubicBezTo>
                      <a:pt x="117" y="154"/>
                      <a:pt x="120" y="151"/>
                      <a:pt x="120" y="148"/>
                    </a:cubicBezTo>
                    <a:cubicBezTo>
                      <a:pt x="120" y="144"/>
                      <a:pt x="117" y="142"/>
                      <a:pt x="114" y="142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0" y="123"/>
                      <a:pt x="80" y="122"/>
                      <a:pt x="80" y="12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42" y="122"/>
                      <a:pt x="148" y="116"/>
                      <a:pt x="148" y="108"/>
                    </a:cubicBezTo>
                    <a:cubicBezTo>
                      <a:pt x="148" y="102"/>
                      <a:pt x="148" y="102"/>
                      <a:pt x="148" y="102"/>
                    </a:cubicBezTo>
                    <a:cubicBezTo>
                      <a:pt x="68" y="102"/>
                      <a:pt x="68" y="102"/>
                      <a:pt x="68" y="102"/>
                    </a:cubicBezTo>
                    <a:lnTo>
                      <a:pt x="6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6"/>
              <p:cNvSpPr>
                <a:spLocks noEditPoints="1"/>
              </p:cNvSpPr>
              <p:nvPr/>
            </p:nvSpPr>
            <p:spPr bwMode="auto">
              <a:xfrm>
                <a:off x="6627744" y="2229008"/>
                <a:ext cx="330157" cy="182539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64 h 64"/>
                  <a:gd name="T4" fmla="*/ 116 w 116"/>
                  <a:gd name="T5" fmla="*/ 64 h 64"/>
                  <a:gd name="T6" fmla="*/ 116 w 116"/>
                  <a:gd name="T7" fmla="*/ 0 h 64"/>
                  <a:gd name="T8" fmla="*/ 0 w 116"/>
                  <a:gd name="T9" fmla="*/ 0 h 64"/>
                  <a:gd name="T10" fmla="*/ 17 w 116"/>
                  <a:gd name="T11" fmla="*/ 35 h 64"/>
                  <a:gd name="T12" fmla="*/ 14 w 116"/>
                  <a:gd name="T13" fmla="*/ 32 h 64"/>
                  <a:gd name="T14" fmla="*/ 17 w 116"/>
                  <a:gd name="T15" fmla="*/ 30 h 64"/>
                  <a:gd name="T16" fmla="*/ 19 w 116"/>
                  <a:gd name="T17" fmla="*/ 32 h 64"/>
                  <a:gd name="T18" fmla="*/ 17 w 116"/>
                  <a:gd name="T19" fmla="*/ 35 h 64"/>
                  <a:gd name="T20" fmla="*/ 58 w 116"/>
                  <a:gd name="T21" fmla="*/ 50 h 64"/>
                  <a:gd name="T22" fmla="*/ 41 w 116"/>
                  <a:gd name="T23" fmla="*/ 32 h 64"/>
                  <a:gd name="T24" fmla="*/ 58 w 116"/>
                  <a:gd name="T25" fmla="*/ 14 h 64"/>
                  <a:gd name="T26" fmla="*/ 75 w 116"/>
                  <a:gd name="T27" fmla="*/ 32 h 64"/>
                  <a:gd name="T28" fmla="*/ 58 w 116"/>
                  <a:gd name="T29" fmla="*/ 50 h 64"/>
                  <a:gd name="T30" fmla="*/ 99 w 116"/>
                  <a:gd name="T31" fmla="*/ 35 h 64"/>
                  <a:gd name="T32" fmla="*/ 97 w 116"/>
                  <a:gd name="T33" fmla="*/ 32 h 64"/>
                  <a:gd name="T34" fmla="*/ 99 w 116"/>
                  <a:gd name="T35" fmla="*/ 30 h 64"/>
                  <a:gd name="T36" fmla="*/ 102 w 116"/>
                  <a:gd name="T37" fmla="*/ 32 h 64"/>
                  <a:gd name="T38" fmla="*/ 99 w 116"/>
                  <a:gd name="T39" fmla="*/ 3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0" y="0"/>
                    </a:lnTo>
                    <a:close/>
                    <a:moveTo>
                      <a:pt x="17" y="35"/>
                    </a:moveTo>
                    <a:cubicBezTo>
                      <a:pt x="15" y="35"/>
                      <a:pt x="14" y="34"/>
                      <a:pt x="14" y="32"/>
                    </a:cubicBezTo>
                    <a:cubicBezTo>
                      <a:pt x="14" y="31"/>
                      <a:pt x="15" y="30"/>
                      <a:pt x="17" y="30"/>
                    </a:cubicBezTo>
                    <a:cubicBezTo>
                      <a:pt x="18" y="30"/>
                      <a:pt x="19" y="31"/>
                      <a:pt x="19" y="32"/>
                    </a:cubicBezTo>
                    <a:cubicBezTo>
                      <a:pt x="19" y="34"/>
                      <a:pt x="18" y="35"/>
                      <a:pt x="17" y="35"/>
                    </a:cubicBezTo>
                    <a:close/>
                    <a:moveTo>
                      <a:pt x="58" y="50"/>
                    </a:moveTo>
                    <a:cubicBezTo>
                      <a:pt x="49" y="50"/>
                      <a:pt x="41" y="42"/>
                      <a:pt x="41" y="32"/>
                    </a:cubicBezTo>
                    <a:cubicBezTo>
                      <a:pt x="41" y="22"/>
                      <a:pt x="49" y="14"/>
                      <a:pt x="58" y="14"/>
                    </a:cubicBezTo>
                    <a:cubicBezTo>
                      <a:pt x="67" y="14"/>
                      <a:pt x="75" y="22"/>
                      <a:pt x="75" y="32"/>
                    </a:cubicBezTo>
                    <a:cubicBezTo>
                      <a:pt x="75" y="42"/>
                      <a:pt x="67" y="50"/>
                      <a:pt x="58" y="50"/>
                    </a:cubicBezTo>
                    <a:close/>
                    <a:moveTo>
                      <a:pt x="99" y="35"/>
                    </a:moveTo>
                    <a:cubicBezTo>
                      <a:pt x="98" y="35"/>
                      <a:pt x="97" y="34"/>
                      <a:pt x="97" y="32"/>
                    </a:cubicBezTo>
                    <a:cubicBezTo>
                      <a:pt x="97" y="31"/>
                      <a:pt x="98" y="30"/>
                      <a:pt x="99" y="30"/>
                    </a:cubicBezTo>
                    <a:cubicBezTo>
                      <a:pt x="101" y="30"/>
                      <a:pt x="102" y="31"/>
                      <a:pt x="102" y="32"/>
                    </a:cubicBezTo>
                    <a:cubicBezTo>
                      <a:pt x="102" y="34"/>
                      <a:pt x="101" y="35"/>
                      <a:pt x="9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8281768" y="3597035"/>
              <a:ext cx="20398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518AB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设置提醒闹钟</a:t>
              </a:r>
              <a:endParaRPr lang="zh-CN" altLang="en-US" b="1" dirty="0">
                <a:solidFill>
                  <a:srgbClr val="518AB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133647" y="4080751"/>
              <a:ext cx="2369645" cy="178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把时间都设置在手机上，当时间到了，手机会自动提醒你，这样一种强制性提醒，会让你逼迫自己加快速度，自然会成为习惯。</a:t>
              </a:r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02190" y="1826335"/>
            <a:ext cx="3531348" cy="4469756"/>
            <a:chOff x="4302190" y="1826335"/>
            <a:chExt cx="3531348" cy="4469756"/>
          </a:xfrm>
        </p:grpSpPr>
        <p:sp>
          <p:nvSpPr>
            <p:cNvPr id="26" name="矩形: 圆角 25"/>
            <p:cNvSpPr/>
            <p:nvPr/>
          </p:nvSpPr>
          <p:spPr>
            <a:xfrm>
              <a:off x="4302190" y="1826335"/>
              <a:ext cx="3531348" cy="4469756"/>
            </a:xfrm>
            <a:prstGeom prst="roundRect">
              <a:avLst>
                <a:gd name="adj" fmla="val 9496"/>
              </a:avLst>
            </a:prstGeom>
            <a:solidFill>
              <a:srgbClr val="51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5831466" y="2054175"/>
              <a:ext cx="533331" cy="546029"/>
            </a:xfrm>
            <a:custGeom>
              <a:avLst/>
              <a:gdLst>
                <a:gd name="T0" fmla="*/ 171 w 187"/>
                <a:gd name="T1" fmla="*/ 0 h 192"/>
                <a:gd name="T2" fmla="*/ 16 w 187"/>
                <a:gd name="T3" fmla="*/ 0 h 192"/>
                <a:gd name="T4" fmla="*/ 0 w 187"/>
                <a:gd name="T5" fmla="*/ 18 h 192"/>
                <a:gd name="T6" fmla="*/ 0 w 187"/>
                <a:gd name="T7" fmla="*/ 136 h 192"/>
                <a:gd name="T8" fmla="*/ 16 w 187"/>
                <a:gd name="T9" fmla="*/ 154 h 192"/>
                <a:gd name="T10" fmla="*/ 88 w 187"/>
                <a:gd name="T11" fmla="*/ 154 h 192"/>
                <a:gd name="T12" fmla="*/ 88 w 187"/>
                <a:gd name="T13" fmla="*/ 154 h 192"/>
                <a:gd name="T14" fmla="*/ 88 w 187"/>
                <a:gd name="T15" fmla="*/ 180 h 192"/>
                <a:gd name="T16" fmla="*/ 43 w 187"/>
                <a:gd name="T17" fmla="*/ 180 h 192"/>
                <a:gd name="T18" fmla="*/ 38 w 187"/>
                <a:gd name="T19" fmla="*/ 186 h 192"/>
                <a:gd name="T20" fmla="*/ 43 w 187"/>
                <a:gd name="T21" fmla="*/ 192 h 192"/>
                <a:gd name="T22" fmla="*/ 144 w 187"/>
                <a:gd name="T23" fmla="*/ 192 h 192"/>
                <a:gd name="T24" fmla="*/ 150 w 187"/>
                <a:gd name="T25" fmla="*/ 186 h 192"/>
                <a:gd name="T26" fmla="*/ 144 w 187"/>
                <a:gd name="T27" fmla="*/ 180 h 192"/>
                <a:gd name="T28" fmla="*/ 99 w 187"/>
                <a:gd name="T29" fmla="*/ 180 h 192"/>
                <a:gd name="T30" fmla="*/ 99 w 187"/>
                <a:gd name="T31" fmla="*/ 154 h 192"/>
                <a:gd name="T32" fmla="*/ 99 w 187"/>
                <a:gd name="T33" fmla="*/ 154 h 192"/>
                <a:gd name="T34" fmla="*/ 171 w 187"/>
                <a:gd name="T35" fmla="*/ 154 h 192"/>
                <a:gd name="T36" fmla="*/ 187 w 187"/>
                <a:gd name="T37" fmla="*/ 136 h 192"/>
                <a:gd name="T38" fmla="*/ 187 w 187"/>
                <a:gd name="T39" fmla="*/ 18 h 192"/>
                <a:gd name="T40" fmla="*/ 171 w 187"/>
                <a:gd name="T41" fmla="*/ 0 h 192"/>
                <a:gd name="T42" fmla="*/ 134 w 187"/>
                <a:gd name="T43" fmla="*/ 19 h 192"/>
                <a:gd name="T44" fmla="*/ 140 w 187"/>
                <a:gd name="T45" fmla="*/ 13 h 192"/>
                <a:gd name="T46" fmla="*/ 146 w 187"/>
                <a:gd name="T47" fmla="*/ 19 h 192"/>
                <a:gd name="T48" fmla="*/ 146 w 187"/>
                <a:gd name="T49" fmla="*/ 120 h 192"/>
                <a:gd name="T50" fmla="*/ 140 w 187"/>
                <a:gd name="T51" fmla="*/ 126 h 192"/>
                <a:gd name="T52" fmla="*/ 134 w 187"/>
                <a:gd name="T53" fmla="*/ 120 h 192"/>
                <a:gd name="T54" fmla="*/ 134 w 187"/>
                <a:gd name="T55" fmla="*/ 19 h 192"/>
                <a:gd name="T56" fmla="*/ 102 w 187"/>
                <a:gd name="T57" fmla="*/ 37 h 192"/>
                <a:gd name="T58" fmla="*/ 108 w 187"/>
                <a:gd name="T59" fmla="*/ 31 h 192"/>
                <a:gd name="T60" fmla="*/ 114 w 187"/>
                <a:gd name="T61" fmla="*/ 37 h 192"/>
                <a:gd name="T62" fmla="*/ 114 w 187"/>
                <a:gd name="T63" fmla="*/ 120 h 192"/>
                <a:gd name="T64" fmla="*/ 108 w 187"/>
                <a:gd name="T65" fmla="*/ 126 h 192"/>
                <a:gd name="T66" fmla="*/ 102 w 187"/>
                <a:gd name="T67" fmla="*/ 120 h 192"/>
                <a:gd name="T68" fmla="*/ 102 w 187"/>
                <a:gd name="T69" fmla="*/ 37 h 192"/>
                <a:gd name="T70" fmla="*/ 70 w 187"/>
                <a:gd name="T71" fmla="*/ 54 h 192"/>
                <a:gd name="T72" fmla="*/ 76 w 187"/>
                <a:gd name="T73" fmla="*/ 48 h 192"/>
                <a:gd name="T74" fmla="*/ 82 w 187"/>
                <a:gd name="T75" fmla="*/ 54 h 192"/>
                <a:gd name="T76" fmla="*/ 82 w 187"/>
                <a:gd name="T77" fmla="*/ 120 h 192"/>
                <a:gd name="T78" fmla="*/ 76 w 187"/>
                <a:gd name="T79" fmla="*/ 126 h 192"/>
                <a:gd name="T80" fmla="*/ 70 w 187"/>
                <a:gd name="T81" fmla="*/ 120 h 192"/>
                <a:gd name="T82" fmla="*/ 70 w 187"/>
                <a:gd name="T83" fmla="*/ 54 h 192"/>
                <a:gd name="T84" fmla="*/ 38 w 187"/>
                <a:gd name="T85" fmla="*/ 86 h 192"/>
                <a:gd name="T86" fmla="*/ 44 w 187"/>
                <a:gd name="T87" fmla="*/ 80 h 192"/>
                <a:gd name="T88" fmla="*/ 50 w 187"/>
                <a:gd name="T89" fmla="*/ 86 h 192"/>
                <a:gd name="T90" fmla="*/ 50 w 187"/>
                <a:gd name="T91" fmla="*/ 120 h 192"/>
                <a:gd name="T92" fmla="*/ 44 w 187"/>
                <a:gd name="T93" fmla="*/ 126 h 192"/>
                <a:gd name="T94" fmla="*/ 38 w 187"/>
                <a:gd name="T95" fmla="*/ 120 h 192"/>
                <a:gd name="T96" fmla="*/ 38 w 187"/>
                <a:gd name="T97" fmla="*/ 86 h 192"/>
                <a:gd name="T98" fmla="*/ 149 w 187"/>
                <a:gd name="T99" fmla="*/ 141 h 192"/>
                <a:gd name="T100" fmla="*/ 38 w 187"/>
                <a:gd name="T101" fmla="*/ 141 h 192"/>
                <a:gd name="T102" fmla="*/ 32 w 187"/>
                <a:gd name="T103" fmla="*/ 135 h 192"/>
                <a:gd name="T104" fmla="*/ 38 w 187"/>
                <a:gd name="T105" fmla="*/ 129 h 192"/>
                <a:gd name="T106" fmla="*/ 149 w 187"/>
                <a:gd name="T107" fmla="*/ 129 h 192"/>
                <a:gd name="T108" fmla="*/ 155 w 187"/>
                <a:gd name="T109" fmla="*/ 135 h 192"/>
                <a:gd name="T110" fmla="*/ 149 w 187"/>
                <a:gd name="T111" fmla="*/ 1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" h="192">
                  <a:moveTo>
                    <a:pt x="171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6"/>
                    <a:pt x="7" y="154"/>
                    <a:pt x="16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0" y="180"/>
                    <a:pt x="38" y="183"/>
                    <a:pt x="38" y="186"/>
                  </a:cubicBezTo>
                  <a:cubicBezTo>
                    <a:pt x="38" y="189"/>
                    <a:pt x="40" y="192"/>
                    <a:pt x="43" y="192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7" y="192"/>
                    <a:pt x="150" y="189"/>
                    <a:pt x="150" y="186"/>
                  </a:cubicBezTo>
                  <a:cubicBezTo>
                    <a:pt x="150" y="183"/>
                    <a:pt x="147" y="180"/>
                    <a:pt x="144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80" y="154"/>
                    <a:pt x="187" y="146"/>
                    <a:pt x="187" y="136"/>
                  </a:cubicBezTo>
                  <a:cubicBezTo>
                    <a:pt x="187" y="18"/>
                    <a:pt x="187" y="18"/>
                    <a:pt x="187" y="18"/>
                  </a:cubicBezTo>
                  <a:cubicBezTo>
                    <a:pt x="187" y="8"/>
                    <a:pt x="180" y="0"/>
                    <a:pt x="171" y="0"/>
                  </a:cubicBezTo>
                  <a:close/>
                  <a:moveTo>
                    <a:pt x="134" y="19"/>
                  </a:moveTo>
                  <a:cubicBezTo>
                    <a:pt x="134" y="15"/>
                    <a:pt x="137" y="13"/>
                    <a:pt x="140" y="13"/>
                  </a:cubicBezTo>
                  <a:cubicBezTo>
                    <a:pt x="144" y="13"/>
                    <a:pt x="146" y="15"/>
                    <a:pt x="146" y="19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23"/>
                    <a:pt x="144" y="126"/>
                    <a:pt x="140" y="126"/>
                  </a:cubicBezTo>
                  <a:cubicBezTo>
                    <a:pt x="137" y="126"/>
                    <a:pt x="134" y="123"/>
                    <a:pt x="134" y="120"/>
                  </a:cubicBezTo>
                  <a:lnTo>
                    <a:pt x="134" y="19"/>
                  </a:lnTo>
                  <a:close/>
                  <a:moveTo>
                    <a:pt x="102" y="37"/>
                  </a:moveTo>
                  <a:cubicBezTo>
                    <a:pt x="102" y="33"/>
                    <a:pt x="105" y="31"/>
                    <a:pt x="108" y="31"/>
                  </a:cubicBezTo>
                  <a:cubicBezTo>
                    <a:pt x="111" y="31"/>
                    <a:pt x="114" y="33"/>
                    <a:pt x="114" y="37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3"/>
                    <a:pt x="111" y="126"/>
                    <a:pt x="108" y="126"/>
                  </a:cubicBezTo>
                  <a:cubicBezTo>
                    <a:pt x="105" y="126"/>
                    <a:pt x="102" y="123"/>
                    <a:pt x="102" y="120"/>
                  </a:cubicBezTo>
                  <a:lnTo>
                    <a:pt x="102" y="37"/>
                  </a:lnTo>
                  <a:close/>
                  <a:moveTo>
                    <a:pt x="70" y="54"/>
                  </a:moveTo>
                  <a:cubicBezTo>
                    <a:pt x="70" y="50"/>
                    <a:pt x="73" y="48"/>
                    <a:pt x="76" y="48"/>
                  </a:cubicBezTo>
                  <a:cubicBezTo>
                    <a:pt x="79" y="48"/>
                    <a:pt x="82" y="50"/>
                    <a:pt x="82" y="54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3"/>
                    <a:pt x="79" y="126"/>
                    <a:pt x="76" y="126"/>
                  </a:cubicBezTo>
                  <a:cubicBezTo>
                    <a:pt x="73" y="126"/>
                    <a:pt x="70" y="123"/>
                    <a:pt x="70" y="120"/>
                  </a:cubicBezTo>
                  <a:lnTo>
                    <a:pt x="70" y="54"/>
                  </a:lnTo>
                  <a:close/>
                  <a:moveTo>
                    <a:pt x="38" y="86"/>
                  </a:moveTo>
                  <a:cubicBezTo>
                    <a:pt x="38" y="83"/>
                    <a:pt x="40" y="80"/>
                    <a:pt x="44" y="80"/>
                  </a:cubicBezTo>
                  <a:cubicBezTo>
                    <a:pt x="47" y="80"/>
                    <a:pt x="50" y="83"/>
                    <a:pt x="50" y="86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3"/>
                    <a:pt x="47" y="126"/>
                    <a:pt x="44" y="126"/>
                  </a:cubicBezTo>
                  <a:cubicBezTo>
                    <a:pt x="40" y="126"/>
                    <a:pt x="38" y="123"/>
                    <a:pt x="38" y="120"/>
                  </a:cubicBezTo>
                  <a:lnTo>
                    <a:pt x="38" y="86"/>
                  </a:lnTo>
                  <a:close/>
                  <a:moveTo>
                    <a:pt x="149" y="141"/>
                  </a:moveTo>
                  <a:cubicBezTo>
                    <a:pt x="38" y="141"/>
                    <a:pt x="38" y="141"/>
                    <a:pt x="38" y="141"/>
                  </a:cubicBezTo>
                  <a:cubicBezTo>
                    <a:pt x="35" y="141"/>
                    <a:pt x="32" y="138"/>
                    <a:pt x="32" y="135"/>
                  </a:cubicBezTo>
                  <a:cubicBezTo>
                    <a:pt x="32" y="132"/>
                    <a:pt x="35" y="129"/>
                    <a:pt x="38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2" y="129"/>
                    <a:pt x="155" y="132"/>
                    <a:pt x="155" y="135"/>
                  </a:cubicBezTo>
                  <a:cubicBezTo>
                    <a:pt x="155" y="138"/>
                    <a:pt x="152" y="141"/>
                    <a:pt x="149" y="14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78441" y="2813538"/>
              <a:ext cx="20398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518AB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让自己处于紧张中</a:t>
              </a:r>
              <a:endParaRPr lang="zh-CN" altLang="en-US" b="1" dirty="0">
                <a:solidFill>
                  <a:srgbClr val="518AB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742981" y="3475108"/>
              <a:ext cx="2705105" cy="178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当一个人处于一种紧张的状态下，其行为和状态一定会是快速的，而且工作效率非常高，当放松姿态时，状态是懒散且没有任何效率。</a:t>
              </a:r>
              <a:endParaRPr lang="zh-CN" altLang="en-US" sz="15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425" y="545918"/>
            <a:ext cx="546124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五、我们应该用什么心态对待成长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695400" y="1344103"/>
            <a:ext cx="4896544" cy="17745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没有一种成长成就于不劳而获</a:t>
            </a:r>
            <a:endParaRPr lang="en-US" altLang="zh-CN" sz="1800" b="1" dirty="0">
              <a:solidFill>
                <a:srgbClr val="3879B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Gill Sans" charset="0"/>
              </a:rPr>
              <a:t>对于目前信息高速传播，节奏越来越快，知识竞争日益深度化的当下，除了自己的进行知识的收集、分析、收集，我们更可以通过付费的方式，短时间内找寻到高质量高水平的知识模块。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Gill Sans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3351" y="3284984"/>
            <a:ext cx="4698122" cy="230425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59506" y="1557338"/>
            <a:ext cx="6104247" cy="4031902"/>
          </a:xfrm>
          <a:prstGeom prst="rect">
            <a:avLst/>
          </a:prstGeom>
          <a:solidFill>
            <a:srgbClr val="3879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74874" y="1586694"/>
            <a:ext cx="5621720" cy="3797710"/>
            <a:chOff x="5874874" y="1586694"/>
            <a:chExt cx="5621720" cy="3797710"/>
          </a:xfrm>
        </p:grpSpPr>
        <p:grpSp>
          <p:nvGrpSpPr>
            <p:cNvPr id="11" name="组合 10"/>
            <p:cNvGrpSpPr/>
            <p:nvPr/>
          </p:nvGrpSpPr>
          <p:grpSpPr>
            <a:xfrm>
              <a:off x="5874874" y="1916832"/>
              <a:ext cx="908630" cy="487680"/>
              <a:chOff x="5294050" y="1813560"/>
              <a:chExt cx="908630" cy="48768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715000" y="1813560"/>
                <a:ext cx="487680" cy="487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3" name="文本框 2"/>
              <p:cNvSpPr txBox="1"/>
              <p:nvPr/>
            </p:nvSpPr>
            <p:spPr>
              <a:xfrm>
                <a:off x="5294050" y="182656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6825344" y="2130636"/>
              <a:ext cx="25908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5889302" y="2876955"/>
              <a:ext cx="931072" cy="487680"/>
              <a:chOff x="5271608" y="1813560"/>
              <a:chExt cx="931072" cy="48768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715000" y="1813560"/>
                <a:ext cx="487680" cy="487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1" name="文本框 21"/>
              <p:cNvSpPr txBox="1"/>
              <p:nvPr/>
            </p:nvSpPr>
            <p:spPr>
              <a:xfrm>
                <a:off x="5271608" y="1826568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6825344" y="3090759"/>
              <a:ext cx="25908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5902126" y="3837078"/>
              <a:ext cx="927866" cy="487680"/>
              <a:chOff x="5274814" y="1813560"/>
              <a:chExt cx="927866" cy="48768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715000" y="1813560"/>
                <a:ext cx="487680" cy="487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9" name="文本框 26"/>
              <p:cNvSpPr txBox="1"/>
              <p:nvPr/>
            </p:nvSpPr>
            <p:spPr>
              <a:xfrm>
                <a:off x="5274814" y="182656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>
              <a:off x="6825344" y="4050882"/>
              <a:ext cx="25908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5894111" y="4797201"/>
              <a:ext cx="926263" cy="487680"/>
              <a:chOff x="5276417" y="1813560"/>
              <a:chExt cx="926263" cy="48768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715000" y="1813560"/>
                <a:ext cx="487680" cy="487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7" name="文本框 31"/>
              <p:cNvSpPr txBox="1"/>
              <p:nvPr/>
            </p:nvSpPr>
            <p:spPr>
              <a:xfrm>
                <a:off x="5276417" y="1826568"/>
                <a:ext cx="388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04</a:t>
                </a:r>
                <a:endParaRPr lang="zh-CN" altLang="en-US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6825344" y="5011005"/>
              <a:ext cx="25908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510979" y="2432666"/>
              <a:ext cx="0" cy="3388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510979" y="4359126"/>
              <a:ext cx="0" cy="3388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510979" y="3395896"/>
              <a:ext cx="0" cy="3388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7144223" y="1586694"/>
              <a:ext cx="4352371" cy="1092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Gill Sans" charset="0"/>
                </a:rPr>
                <a:t>任何的成长，都必须是主动参与和投入。成长是一种向上的改善和提升，而参与和投入是能去改变的核心变量。</a:t>
              </a:r>
              <a:endParaRPr lang="zh-CN" altLang="en-US" sz="15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144223" y="2717863"/>
              <a:ext cx="4352359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Gill Sans" charset="0"/>
                </a:rPr>
                <a:t>没有用心对待，没有努力付出的过程，其实是对自己的不负责任。</a:t>
              </a:r>
              <a:endParaRPr lang="zh-CN" altLang="en-US" sz="15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144224" y="3677986"/>
              <a:ext cx="4352358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Gill Sans" charset="0"/>
                </a:rPr>
                <a:t>每个人的成长阶层和高度在每个阶段都会不一样，最终成长的结果亦未知。</a:t>
              </a:r>
              <a:endParaRPr lang="zh-CN" altLang="en-US" sz="15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144223" y="4638109"/>
              <a:ext cx="4352357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Gill Sans" charset="0"/>
                </a:rPr>
                <a:t>我们需要明白“凡事发生，必有价值，必将有利于我”，需要初心不改，才能方得始终。</a:t>
              </a:r>
              <a:endParaRPr lang="zh-CN" altLang="en-US" sz="15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425" y="545918"/>
            <a:ext cx="546124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五、我们应该用什么心态对待成长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94893" y="1315933"/>
            <a:ext cx="5992837" cy="694139"/>
            <a:chOff x="-1205849" y="261433"/>
            <a:chExt cx="6018741" cy="851211"/>
          </a:xfrm>
        </p:grpSpPr>
        <p:sp>
          <p:nvSpPr>
            <p:cNvPr id="8" name="任意多边形 7"/>
            <p:cNvSpPr/>
            <p:nvPr/>
          </p:nvSpPr>
          <p:spPr>
            <a:xfrm>
              <a:off x="-1205849" y="505648"/>
              <a:ext cx="6018741" cy="606996"/>
            </a:xfrm>
            <a:custGeom>
              <a:avLst/>
              <a:gdLst>
                <a:gd name="connsiteX0" fmla="*/ 2209800 w 3403600"/>
                <a:gd name="connsiteY0" fmla="*/ 0 h 745585"/>
                <a:gd name="connsiteX1" fmla="*/ 3403600 w 3403600"/>
                <a:gd name="connsiteY1" fmla="*/ 0 h 745585"/>
                <a:gd name="connsiteX2" fmla="*/ 3403600 w 3403600"/>
                <a:gd name="connsiteY2" fmla="*/ 745585 h 745585"/>
                <a:gd name="connsiteX3" fmla="*/ 2209800 w 3403600"/>
                <a:gd name="connsiteY3" fmla="*/ 745585 h 745585"/>
                <a:gd name="connsiteX4" fmla="*/ 2209800 w 3403600"/>
                <a:gd name="connsiteY4" fmla="*/ 712846 h 745585"/>
                <a:gd name="connsiteX5" fmla="*/ 3370861 w 3403600"/>
                <a:gd name="connsiteY5" fmla="*/ 712846 h 745585"/>
                <a:gd name="connsiteX6" fmla="*/ 3370861 w 3403600"/>
                <a:gd name="connsiteY6" fmla="*/ 32739 h 745585"/>
                <a:gd name="connsiteX7" fmla="*/ 2209800 w 3403600"/>
                <a:gd name="connsiteY7" fmla="*/ 32739 h 745585"/>
                <a:gd name="connsiteX8" fmla="*/ 0 w 3403600"/>
                <a:gd name="connsiteY8" fmla="*/ 0 h 745585"/>
                <a:gd name="connsiteX9" fmla="*/ 1193800 w 3403600"/>
                <a:gd name="connsiteY9" fmla="*/ 0 h 745585"/>
                <a:gd name="connsiteX10" fmla="*/ 1193800 w 3403600"/>
                <a:gd name="connsiteY10" fmla="*/ 32739 h 745585"/>
                <a:gd name="connsiteX11" fmla="*/ 32739 w 3403600"/>
                <a:gd name="connsiteY11" fmla="*/ 32739 h 745585"/>
                <a:gd name="connsiteX12" fmla="*/ 32739 w 3403600"/>
                <a:gd name="connsiteY12" fmla="*/ 712846 h 745585"/>
                <a:gd name="connsiteX13" fmla="*/ 1193800 w 3403600"/>
                <a:gd name="connsiteY13" fmla="*/ 712846 h 745585"/>
                <a:gd name="connsiteX14" fmla="*/ 1193800 w 3403600"/>
                <a:gd name="connsiteY14" fmla="*/ 745585 h 745585"/>
                <a:gd name="connsiteX15" fmla="*/ 0 w 3403600"/>
                <a:gd name="connsiteY15" fmla="*/ 745585 h 74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03600" h="745585">
                  <a:moveTo>
                    <a:pt x="2209800" y="0"/>
                  </a:moveTo>
                  <a:lnTo>
                    <a:pt x="3403600" y="0"/>
                  </a:lnTo>
                  <a:lnTo>
                    <a:pt x="3403600" y="745585"/>
                  </a:lnTo>
                  <a:lnTo>
                    <a:pt x="2209800" y="745585"/>
                  </a:lnTo>
                  <a:lnTo>
                    <a:pt x="2209800" y="712846"/>
                  </a:lnTo>
                  <a:lnTo>
                    <a:pt x="3370861" y="712846"/>
                  </a:lnTo>
                  <a:lnTo>
                    <a:pt x="3370861" y="32739"/>
                  </a:lnTo>
                  <a:lnTo>
                    <a:pt x="2209800" y="32739"/>
                  </a:lnTo>
                  <a:close/>
                  <a:moveTo>
                    <a:pt x="0" y="0"/>
                  </a:moveTo>
                  <a:lnTo>
                    <a:pt x="1193800" y="0"/>
                  </a:lnTo>
                  <a:lnTo>
                    <a:pt x="1193800" y="32739"/>
                  </a:lnTo>
                  <a:lnTo>
                    <a:pt x="32739" y="32739"/>
                  </a:lnTo>
                  <a:lnTo>
                    <a:pt x="32739" y="712846"/>
                  </a:lnTo>
                  <a:lnTo>
                    <a:pt x="1193800" y="712846"/>
                  </a:lnTo>
                  <a:lnTo>
                    <a:pt x="1193800" y="745585"/>
                  </a:lnTo>
                  <a:lnTo>
                    <a:pt x="0" y="74558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824377" y="544388"/>
              <a:ext cx="5258645" cy="566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为什么说愿意付费的人，成长得更快</a:t>
              </a:r>
              <a:endParaRPr lang="zh-CN" altLang="en-US" sz="24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02701" y="261433"/>
              <a:ext cx="952500" cy="3396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200" b="1" dirty="0">
                  <a:solidFill>
                    <a:srgbClr val="3879B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刻意学习</a:t>
              </a:r>
              <a:endParaRPr lang="en-US" altLang="zh-CN" sz="12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9522278" y="2274318"/>
            <a:ext cx="914400" cy="914400"/>
            <a:chOff x="9521484" y="1810084"/>
            <a:chExt cx="914400" cy="914400"/>
          </a:xfrm>
        </p:grpSpPr>
        <p:sp>
          <p:nvSpPr>
            <p:cNvPr id="1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7"/>
          <p:cNvGrpSpPr/>
          <p:nvPr/>
        </p:nvGrpSpPr>
        <p:grpSpPr>
          <a:xfrm>
            <a:off x="6933822" y="2274318"/>
            <a:ext cx="914400" cy="914400"/>
            <a:chOff x="6933028" y="1810084"/>
            <a:chExt cx="914400" cy="914400"/>
          </a:xfrm>
        </p:grpSpPr>
        <p:sp>
          <p:nvSpPr>
            <p:cNvPr id="15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5"/>
          <p:cNvGrpSpPr/>
          <p:nvPr/>
        </p:nvGrpSpPr>
        <p:grpSpPr>
          <a:xfrm>
            <a:off x="1756910" y="2274318"/>
            <a:ext cx="914400" cy="914400"/>
            <a:chOff x="1756116" y="1810084"/>
            <a:chExt cx="914400" cy="914400"/>
          </a:xfrm>
        </p:grpSpPr>
        <p:sp>
          <p:nvSpPr>
            <p:cNvPr id="18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16"/>
          <p:cNvGrpSpPr/>
          <p:nvPr/>
        </p:nvGrpSpPr>
        <p:grpSpPr>
          <a:xfrm>
            <a:off x="4345366" y="2274318"/>
            <a:ext cx="914400" cy="914400"/>
            <a:chOff x="4344572" y="1810084"/>
            <a:chExt cx="914400" cy="914400"/>
          </a:xfrm>
        </p:grpSpPr>
        <p:sp>
          <p:nvSpPr>
            <p:cNvPr id="21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rgbClr val="38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864000" y="4960149"/>
            <a:ext cx="1571676" cy="1292916"/>
            <a:chOff x="5329238" y="1931988"/>
            <a:chExt cx="550862" cy="498475"/>
          </a:xfrm>
          <a:solidFill>
            <a:srgbClr val="3879B7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68847" y="332633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节省搜索资源的时间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59261" y="332215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更好的接触到优质的资源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82583" y="33221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提升效率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00446" y="4067799"/>
            <a:ext cx="1385543" cy="369332"/>
          </a:xfrm>
          <a:prstGeom prst="rect">
            <a:avLst/>
          </a:prstGeom>
          <a:solidFill>
            <a:srgbClr val="3879B7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我的经验</a:t>
            </a:r>
            <a:endParaRPr lang="zh-CN" altLang="en-US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80666" y="4668046"/>
            <a:ext cx="874077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3879B7"/>
              </a:buClr>
              <a:buFont typeface="Wingdings" panose="05000000000000000000" pitchFamily="2" charset="2"/>
              <a:buChar char="l"/>
              <a:defRPr/>
            </a:pPr>
            <a:r>
              <a:rPr kumimoji="0" lang="en-US" altLang="zh-CN" sz="1600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#1-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为一切优质内容付费：订阅喜欢的时尚杂志，以求找准风格穿得端庄得体；买视频网站会员，节省广告和搜索时间；请一个很欣赏的朋友吃饭，聆听经验教训；拿来买专业书籍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endParaRPr kumimoji="0" lang="zh-CN" altLang="en-US" sz="1600" i="0" u="none" strike="noStrike" kern="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453616" y="33324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拓展人脉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780666" y="5479239"/>
            <a:ext cx="874077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3879B7"/>
              </a:buClr>
              <a:buFont typeface="Wingdings" panose="05000000000000000000" pitchFamily="2" charset="2"/>
              <a:buChar char="l"/>
              <a:defRPr/>
            </a:pPr>
            <a:r>
              <a:rPr kumimoji="0" lang="en-US" altLang="zh-CN" sz="1600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#2-</a:t>
            </a:r>
            <a:r>
              <a:rPr kumimoji="0" lang="zh-CN" altLang="en-US" sz="1600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远离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商业社会中的消费诱饵：如超市门口大甩卖抢购，通讯公司号称送给你的手机，免费的美容院试用卡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endParaRPr lang="zh-CN" alt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1" grpId="0"/>
      <p:bldP spid="32" grpId="0"/>
      <p:bldP spid="33" grpId="0"/>
      <p:bldP spid="34" grpId="0" animBg="1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425" y="545918"/>
            <a:ext cx="546124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五、我们应该用什么心态对待成长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 descr="图片包含 水, 天空&#10;&#10;已生成极高可信度的说明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817488"/>
            <a:ext cx="6663397" cy="484562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78198" y="1585426"/>
            <a:ext cx="2464327" cy="4599145"/>
            <a:chOff x="1483657" y="1340094"/>
            <a:chExt cx="2464327" cy="4599145"/>
          </a:xfrm>
        </p:grpSpPr>
        <p:sp>
          <p:nvSpPr>
            <p:cNvPr id="9" name="PA_任意多边形 24"/>
            <p:cNvSpPr/>
            <p:nvPr>
              <p:custDataLst>
                <p:tags r:id="rId3"/>
              </p:custDataLst>
            </p:nvPr>
          </p:nvSpPr>
          <p:spPr>
            <a:xfrm>
              <a:off x="1483657" y="1340094"/>
              <a:ext cx="2397401" cy="4543540"/>
            </a:xfrm>
            <a:custGeom>
              <a:avLst/>
              <a:gdLst/>
              <a:ahLst/>
              <a:cxnLst/>
              <a:rect l="l" t="t" r="r" b="b"/>
              <a:pathLst>
                <a:path w="339574" h="643559">
                  <a:moveTo>
                    <a:pt x="0" y="0"/>
                  </a:moveTo>
                  <a:lnTo>
                    <a:pt x="339574" y="0"/>
                  </a:lnTo>
                  <a:lnTo>
                    <a:pt x="339574" y="338803"/>
                  </a:lnTo>
                  <a:cubicBezTo>
                    <a:pt x="322187" y="483901"/>
                    <a:pt x="245612" y="585486"/>
                    <a:pt x="109851" y="643559"/>
                  </a:cubicBezTo>
                  <a:lnTo>
                    <a:pt x="8095" y="564415"/>
                  </a:lnTo>
                  <a:cubicBezTo>
                    <a:pt x="104883" y="506000"/>
                    <a:pt x="153278" y="433708"/>
                    <a:pt x="153278" y="347540"/>
                  </a:cubicBezTo>
                  <a:lnTo>
                    <a:pt x="0" y="3475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PA_任意多边形 24"/>
            <p:cNvSpPr/>
            <p:nvPr>
              <p:custDataLst>
                <p:tags r:id="rId4"/>
              </p:custDataLst>
            </p:nvPr>
          </p:nvSpPr>
          <p:spPr>
            <a:xfrm>
              <a:off x="1550583" y="1395699"/>
              <a:ext cx="2397401" cy="4543540"/>
            </a:xfrm>
            <a:custGeom>
              <a:avLst/>
              <a:gdLst/>
              <a:ahLst/>
              <a:cxnLst/>
              <a:rect l="l" t="t" r="r" b="b"/>
              <a:pathLst>
                <a:path w="339574" h="643559">
                  <a:moveTo>
                    <a:pt x="0" y="0"/>
                  </a:moveTo>
                  <a:lnTo>
                    <a:pt x="339574" y="0"/>
                  </a:lnTo>
                  <a:lnTo>
                    <a:pt x="339574" y="338803"/>
                  </a:lnTo>
                  <a:cubicBezTo>
                    <a:pt x="322187" y="483901"/>
                    <a:pt x="245612" y="585486"/>
                    <a:pt x="109851" y="643559"/>
                  </a:cubicBezTo>
                  <a:lnTo>
                    <a:pt x="8095" y="564415"/>
                  </a:lnTo>
                  <a:cubicBezTo>
                    <a:pt x="104883" y="506000"/>
                    <a:pt x="153278" y="433708"/>
                    <a:pt x="153278" y="347540"/>
                  </a:cubicBezTo>
                  <a:lnTo>
                    <a:pt x="0" y="3475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79837" y="1890584"/>
              <a:ext cx="15985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最 后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94562" y="2662468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AT  LAST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53924" y="3031800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—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903848" y="1594270"/>
            <a:ext cx="7188591" cy="1528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      笔者说：“我个人理解，成长是由个体主动发起，以突破局部为导向，持续演进的行为过程”。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      成长意味着做出决定并落地执行，过程中必然面临各种阻力、各种意外，需具备丰富的经验知识和坚强的意志等素质才能轻松克服这些问题。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92476" y="3625271"/>
            <a:ext cx="6542573" cy="1594860"/>
            <a:chOff x="3235985" y="3703028"/>
            <a:chExt cx="6542573" cy="1594860"/>
          </a:xfrm>
        </p:grpSpPr>
        <p:sp>
          <p:nvSpPr>
            <p:cNvPr id="16" name="矩形 15"/>
            <p:cNvSpPr/>
            <p:nvPr/>
          </p:nvSpPr>
          <p:spPr>
            <a:xfrm>
              <a:off x="3716286" y="3703028"/>
              <a:ext cx="6062272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始终对变化保持</a:t>
              </a:r>
              <a:r>
                <a:rPr kumimoji="0" lang="zh-CN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敏锐性</a:t>
              </a:r>
              <a:endParaRPr kumimoji="0" lang="zh-CN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235985" y="4528447"/>
              <a:ext cx="367280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落地</a:t>
              </a:r>
              <a:r>
                <a:rPr lang="zh-CN" altLang="en-US" sz="4400" b="1" i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</a:t>
              </a:r>
              <a:r>
                <a:rPr lang="zh-CN" altLang="en-US" sz="2400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才是王道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9800" y="1506855"/>
            <a:ext cx="6938010" cy="2120719"/>
            <a:chOff x="1472075" y="2030899"/>
            <a:chExt cx="4435863" cy="1889941"/>
          </a:xfrm>
        </p:grpSpPr>
        <p:sp>
          <p:nvSpPr>
            <p:cNvPr id="8" name="任意多边形: 形状 22"/>
            <p:cNvSpPr/>
            <p:nvPr/>
          </p:nvSpPr>
          <p:spPr>
            <a:xfrm>
              <a:off x="1472075" y="2030899"/>
              <a:ext cx="4435863" cy="1889941"/>
            </a:xfrm>
            <a:custGeom>
              <a:avLst/>
              <a:gdLst>
                <a:gd name="connsiteX0" fmla="*/ 0 w 4552951"/>
                <a:gd name="connsiteY0" fmla="*/ 179601 h 1889941"/>
                <a:gd name="connsiteX1" fmla="*/ 127818 w 4552951"/>
                <a:gd name="connsiteY1" fmla="*/ 179601 h 1889941"/>
                <a:gd name="connsiteX2" fmla="*/ 124378 w 4552951"/>
                <a:gd name="connsiteY2" fmla="*/ 186085 h 1889941"/>
                <a:gd name="connsiteX3" fmla="*/ 108725 w 4552951"/>
                <a:gd name="connsiteY3" fmla="*/ 281282 h 1889941"/>
                <a:gd name="connsiteX4" fmla="*/ 143712 w 4552951"/>
                <a:gd name="connsiteY4" fmla="*/ 386589 h 1889941"/>
                <a:gd name="connsiteX5" fmla="*/ 230660 w 4552951"/>
                <a:gd name="connsiteY5" fmla="*/ 429543 h 1889941"/>
                <a:gd name="connsiteX6" fmla="*/ 310159 w 4552951"/>
                <a:gd name="connsiteY6" fmla="*/ 399059 h 1889941"/>
                <a:gd name="connsiteX7" fmla="*/ 338738 w 4552951"/>
                <a:gd name="connsiteY7" fmla="*/ 327007 h 1889941"/>
                <a:gd name="connsiteX8" fmla="*/ 312065 w 4552951"/>
                <a:gd name="connsiteY8" fmla="*/ 255128 h 1889941"/>
                <a:gd name="connsiteX9" fmla="*/ 241745 w 4552951"/>
                <a:gd name="connsiteY9" fmla="*/ 225857 h 1889941"/>
                <a:gd name="connsiteX10" fmla="*/ 224598 w 4552951"/>
                <a:gd name="connsiteY10" fmla="*/ 228281 h 1889941"/>
                <a:gd name="connsiteX11" fmla="*/ 212646 w 4552951"/>
                <a:gd name="connsiteY11" fmla="*/ 232785 h 1889941"/>
                <a:gd name="connsiteX12" fmla="*/ 233512 w 4552951"/>
                <a:gd name="connsiteY12" fmla="*/ 179601 h 1889941"/>
                <a:gd name="connsiteX13" fmla="*/ 409099 w 4552951"/>
                <a:gd name="connsiteY13" fmla="*/ 179601 h 1889941"/>
                <a:gd name="connsiteX14" fmla="*/ 405659 w 4552951"/>
                <a:gd name="connsiteY14" fmla="*/ 186085 h 1889941"/>
                <a:gd name="connsiteX15" fmla="*/ 390006 w 4552951"/>
                <a:gd name="connsiteY15" fmla="*/ 281282 h 1889941"/>
                <a:gd name="connsiteX16" fmla="*/ 424993 w 4552951"/>
                <a:gd name="connsiteY16" fmla="*/ 386589 h 1889941"/>
                <a:gd name="connsiteX17" fmla="*/ 511941 w 4552951"/>
                <a:gd name="connsiteY17" fmla="*/ 429543 h 1889941"/>
                <a:gd name="connsiteX18" fmla="*/ 591961 w 4552951"/>
                <a:gd name="connsiteY18" fmla="*/ 399059 h 1889941"/>
                <a:gd name="connsiteX19" fmla="*/ 620019 w 4552951"/>
                <a:gd name="connsiteY19" fmla="*/ 327007 h 1889941"/>
                <a:gd name="connsiteX20" fmla="*/ 593520 w 4552951"/>
                <a:gd name="connsiteY20" fmla="*/ 255128 h 1889941"/>
                <a:gd name="connsiteX21" fmla="*/ 524412 w 4552951"/>
                <a:gd name="connsiteY21" fmla="*/ 225857 h 1889941"/>
                <a:gd name="connsiteX22" fmla="*/ 506052 w 4552951"/>
                <a:gd name="connsiteY22" fmla="*/ 228281 h 1889941"/>
                <a:gd name="connsiteX23" fmla="*/ 493928 w 4552951"/>
                <a:gd name="connsiteY23" fmla="*/ 232785 h 1889941"/>
                <a:gd name="connsiteX24" fmla="*/ 514906 w 4552951"/>
                <a:gd name="connsiteY24" fmla="*/ 179601 h 1889941"/>
                <a:gd name="connsiteX25" fmla="*/ 4552951 w 4552951"/>
                <a:gd name="connsiteY25" fmla="*/ 179601 h 1889941"/>
                <a:gd name="connsiteX26" fmla="*/ 4552951 w 4552951"/>
                <a:gd name="connsiteY26" fmla="*/ 1889941 h 1889941"/>
                <a:gd name="connsiteX27" fmla="*/ 0 w 4552951"/>
                <a:gd name="connsiteY27" fmla="*/ 1889941 h 1889941"/>
                <a:gd name="connsiteX28" fmla="*/ 581222 w 4552951"/>
                <a:gd name="connsiteY28" fmla="*/ 0 h 1889941"/>
                <a:gd name="connsiteX29" fmla="*/ 621405 w 4552951"/>
                <a:gd name="connsiteY29" fmla="*/ 73438 h 1889941"/>
                <a:gd name="connsiteX30" fmla="*/ 525970 w 4552951"/>
                <a:gd name="connsiteY30" fmla="*/ 151553 h 1889941"/>
                <a:gd name="connsiteX31" fmla="*/ 514906 w 4552951"/>
                <a:gd name="connsiteY31" fmla="*/ 179601 h 1889941"/>
                <a:gd name="connsiteX32" fmla="*/ 409099 w 4552951"/>
                <a:gd name="connsiteY32" fmla="*/ 179601 h 1889941"/>
                <a:gd name="connsiteX33" fmla="*/ 447683 w 4552951"/>
                <a:gd name="connsiteY33" fmla="*/ 106866 h 1889941"/>
                <a:gd name="connsiteX34" fmla="*/ 581222 w 4552951"/>
                <a:gd name="connsiteY34" fmla="*/ 0 h 1889941"/>
                <a:gd name="connsiteX35" fmla="*/ 299941 w 4552951"/>
                <a:gd name="connsiteY35" fmla="*/ 0 h 1889941"/>
                <a:gd name="connsiteX36" fmla="*/ 338738 w 4552951"/>
                <a:gd name="connsiteY36" fmla="*/ 73438 h 1889941"/>
                <a:gd name="connsiteX37" fmla="*/ 244516 w 4552951"/>
                <a:gd name="connsiteY37" fmla="*/ 151553 h 1889941"/>
                <a:gd name="connsiteX38" fmla="*/ 233512 w 4552951"/>
                <a:gd name="connsiteY38" fmla="*/ 179601 h 1889941"/>
                <a:gd name="connsiteX39" fmla="*/ 127818 w 4552951"/>
                <a:gd name="connsiteY39" fmla="*/ 179601 h 1889941"/>
                <a:gd name="connsiteX40" fmla="*/ 166401 w 4552951"/>
                <a:gd name="connsiteY40" fmla="*/ 106866 h 1889941"/>
                <a:gd name="connsiteX41" fmla="*/ 299941 w 4552951"/>
                <a:gd name="connsiteY41" fmla="*/ 0 h 188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552951" h="1889941">
                  <a:moveTo>
                    <a:pt x="0" y="179601"/>
                  </a:moveTo>
                  <a:lnTo>
                    <a:pt x="127818" y="179601"/>
                  </a:lnTo>
                  <a:lnTo>
                    <a:pt x="124378" y="186085"/>
                  </a:lnTo>
                  <a:cubicBezTo>
                    <a:pt x="114765" y="215154"/>
                    <a:pt x="109548" y="246886"/>
                    <a:pt x="108725" y="281282"/>
                  </a:cubicBezTo>
                  <a:cubicBezTo>
                    <a:pt x="109476" y="323832"/>
                    <a:pt x="121138" y="358934"/>
                    <a:pt x="143712" y="386589"/>
                  </a:cubicBezTo>
                  <a:cubicBezTo>
                    <a:pt x="166286" y="414243"/>
                    <a:pt x="195268" y="428562"/>
                    <a:pt x="230660" y="429543"/>
                  </a:cubicBezTo>
                  <a:cubicBezTo>
                    <a:pt x="264867" y="428735"/>
                    <a:pt x="291367" y="418573"/>
                    <a:pt x="310159" y="399059"/>
                  </a:cubicBezTo>
                  <a:cubicBezTo>
                    <a:pt x="328952" y="379545"/>
                    <a:pt x="338478" y="355528"/>
                    <a:pt x="338738" y="327007"/>
                  </a:cubicBezTo>
                  <a:cubicBezTo>
                    <a:pt x="338334" y="297938"/>
                    <a:pt x="329443" y="273978"/>
                    <a:pt x="312065" y="255128"/>
                  </a:cubicBezTo>
                  <a:cubicBezTo>
                    <a:pt x="294687" y="236277"/>
                    <a:pt x="271247" y="226521"/>
                    <a:pt x="241745" y="225857"/>
                  </a:cubicBezTo>
                  <a:cubicBezTo>
                    <a:pt x="235422" y="225972"/>
                    <a:pt x="229707" y="226780"/>
                    <a:pt x="224598" y="228281"/>
                  </a:cubicBezTo>
                  <a:cubicBezTo>
                    <a:pt x="219488" y="229782"/>
                    <a:pt x="215504" y="231283"/>
                    <a:pt x="212646" y="232785"/>
                  </a:cubicBezTo>
                  <a:lnTo>
                    <a:pt x="233512" y="179601"/>
                  </a:lnTo>
                  <a:lnTo>
                    <a:pt x="409099" y="179601"/>
                  </a:lnTo>
                  <a:lnTo>
                    <a:pt x="405659" y="186085"/>
                  </a:lnTo>
                  <a:cubicBezTo>
                    <a:pt x="396047" y="215154"/>
                    <a:pt x="390829" y="246886"/>
                    <a:pt x="390006" y="281282"/>
                  </a:cubicBezTo>
                  <a:cubicBezTo>
                    <a:pt x="390757" y="323832"/>
                    <a:pt x="402419" y="358934"/>
                    <a:pt x="424993" y="386589"/>
                  </a:cubicBezTo>
                  <a:cubicBezTo>
                    <a:pt x="447567" y="414243"/>
                    <a:pt x="476550" y="428562"/>
                    <a:pt x="511941" y="429543"/>
                  </a:cubicBezTo>
                  <a:cubicBezTo>
                    <a:pt x="546755" y="428735"/>
                    <a:pt x="573428" y="418573"/>
                    <a:pt x="591961" y="399059"/>
                  </a:cubicBezTo>
                  <a:cubicBezTo>
                    <a:pt x="610494" y="379545"/>
                    <a:pt x="619846" y="355528"/>
                    <a:pt x="620019" y="327007"/>
                  </a:cubicBezTo>
                  <a:cubicBezTo>
                    <a:pt x="619587" y="297938"/>
                    <a:pt x="610753" y="273978"/>
                    <a:pt x="593520" y="255128"/>
                  </a:cubicBezTo>
                  <a:cubicBezTo>
                    <a:pt x="576286" y="236277"/>
                    <a:pt x="553250" y="226521"/>
                    <a:pt x="524412" y="225857"/>
                  </a:cubicBezTo>
                  <a:cubicBezTo>
                    <a:pt x="517426" y="225972"/>
                    <a:pt x="511306" y="226780"/>
                    <a:pt x="506052" y="228281"/>
                  </a:cubicBezTo>
                  <a:cubicBezTo>
                    <a:pt x="500798" y="229782"/>
                    <a:pt x="496757" y="231283"/>
                    <a:pt x="493928" y="232785"/>
                  </a:cubicBezTo>
                  <a:lnTo>
                    <a:pt x="514906" y="179601"/>
                  </a:lnTo>
                  <a:lnTo>
                    <a:pt x="4552951" y="179601"/>
                  </a:lnTo>
                  <a:lnTo>
                    <a:pt x="4552951" y="1889941"/>
                  </a:lnTo>
                  <a:lnTo>
                    <a:pt x="0" y="1889941"/>
                  </a:lnTo>
                  <a:close/>
                  <a:moveTo>
                    <a:pt x="581222" y="0"/>
                  </a:moveTo>
                  <a:lnTo>
                    <a:pt x="621405" y="73438"/>
                  </a:lnTo>
                  <a:cubicBezTo>
                    <a:pt x="579115" y="94367"/>
                    <a:pt x="547303" y="120405"/>
                    <a:pt x="525970" y="151553"/>
                  </a:cubicBezTo>
                  <a:lnTo>
                    <a:pt x="514906" y="179601"/>
                  </a:lnTo>
                  <a:lnTo>
                    <a:pt x="409099" y="179601"/>
                  </a:lnTo>
                  <a:lnTo>
                    <a:pt x="447683" y="106866"/>
                  </a:lnTo>
                  <a:cubicBezTo>
                    <a:pt x="484488" y="59380"/>
                    <a:pt x="529001" y="23758"/>
                    <a:pt x="581222" y="0"/>
                  </a:cubicBezTo>
                  <a:close/>
                  <a:moveTo>
                    <a:pt x="299941" y="0"/>
                  </a:moveTo>
                  <a:lnTo>
                    <a:pt x="338738" y="73438"/>
                  </a:lnTo>
                  <a:cubicBezTo>
                    <a:pt x="297112" y="94367"/>
                    <a:pt x="265704" y="120405"/>
                    <a:pt x="244516" y="151553"/>
                  </a:cubicBezTo>
                  <a:lnTo>
                    <a:pt x="233512" y="179601"/>
                  </a:lnTo>
                  <a:lnTo>
                    <a:pt x="127818" y="179601"/>
                  </a:lnTo>
                  <a:lnTo>
                    <a:pt x="166401" y="106866"/>
                  </a:lnTo>
                  <a:cubicBezTo>
                    <a:pt x="203207" y="59380"/>
                    <a:pt x="247720" y="23758"/>
                    <a:pt x="299941" y="0"/>
                  </a:cubicBezTo>
                  <a:close/>
                </a:path>
              </a:pathLst>
            </a:custGeom>
            <a:solidFill>
              <a:srgbClr val="3879B7">
                <a:alpha val="40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  <a:alpha val="40000"/>
                  </a:prst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512094" y="2523187"/>
              <a:ext cx="4355823" cy="1315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深度学习，指在教师引领下，学生围绕着具有挑战性的学习主题，全身心积极参与、体验成功、获得发展的有意义的学习过程。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3970" y="726893"/>
            <a:ext cx="4659381" cy="4305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一、深度学习的概念界定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7870" y="3778885"/>
            <a:ext cx="665543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这个过程中，学生掌握学科的核心知识，理解学习的过程，把握学科的本质及思想方法，形成积极的内在学习动机、高级的社会性情感、积极的态度、正确的价值观、成为既具有独立性、批判性、创造性又有合作精神、基础扎实的优秀的学习者，成为未来社会历史实践的主人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2890" y="989965"/>
            <a:ext cx="6655435" cy="5169535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wrap="square">
            <a:spAutoFit/>
          </a:bodyPr>
          <a:p>
            <a:pPr lvl="0" algn="l">
              <a:lnSpc>
                <a:spcPct val="150000"/>
              </a:lnSpc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崔允漷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：深度学习并不能自然发生，它需要促发条件。其中，先决条件是教师的自觉引导，此外，至少还依赖以下条件：第一，学生思考和操作的学习对象，必是经过教师精心设计、具有教学意图的结构化的教学材料；第二，教学过程必须有预先设计的方案，要在有限的时空下，有计划、有序地实现丰富而复杂的教学目的。笔者比较认同此观点。为了讨论的便利，笔者在此基础上，界定了深度学习的基本内涵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l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深度学习是指学生基于教师预设的专业方案，经历有指导、有挑战、高投入、高认知的学习过程，并获得有意义的学习结果。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2" grpId="0" bldLvl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" y="83820"/>
            <a:ext cx="7211060" cy="6492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8965" y="5867400"/>
            <a:ext cx="1824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陈静静：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75" y="83820"/>
            <a:ext cx="4594225" cy="8269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-164465"/>
            <a:ext cx="5860415" cy="9389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045" y="-807720"/>
            <a:ext cx="4854575" cy="1025144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577965" y="139700"/>
            <a:ext cx="4864100" cy="12160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875030"/>
            <a:ext cx="9356725" cy="622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860" y="438150"/>
            <a:ext cx="11476355" cy="5496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0340" y="-106680"/>
            <a:ext cx="7002780" cy="6762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90" y="-248920"/>
            <a:ext cx="5571490" cy="11764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330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0805" y="1049473"/>
            <a:ext cx="5461240" cy="4305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机器的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深度学习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”</a:t>
            </a:r>
            <a:endParaRPr lang="en-US" altLang="zh-CN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9" t="14435" r="30178"/>
          <a:stretch>
            <a:fillRect/>
          </a:stretch>
        </p:blipFill>
        <p:spPr>
          <a:xfrm>
            <a:off x="8243668" y="1049885"/>
            <a:ext cx="3620085" cy="54318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14691" y="1049885"/>
            <a:ext cx="1071953" cy="5431803"/>
          </a:xfrm>
          <a:prstGeom prst="rect">
            <a:avLst/>
          </a:prstGeom>
          <a:solidFill>
            <a:srgbClr val="387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Freeform 79"/>
          <p:cNvSpPr>
            <a:spLocks noEditPoints="1"/>
          </p:cNvSpPr>
          <p:nvPr/>
        </p:nvSpPr>
        <p:spPr bwMode="auto">
          <a:xfrm>
            <a:off x="7828668" y="4361399"/>
            <a:ext cx="436733" cy="440252"/>
          </a:xfrm>
          <a:custGeom>
            <a:avLst/>
            <a:gdLst>
              <a:gd name="T0" fmla="*/ 34 w 225"/>
              <a:gd name="T1" fmla="*/ 4 h 226"/>
              <a:gd name="T2" fmla="*/ 4 w 225"/>
              <a:gd name="T3" fmla="*/ 34 h 226"/>
              <a:gd name="T4" fmla="*/ 0 w 225"/>
              <a:gd name="T5" fmla="*/ 169 h 226"/>
              <a:gd name="T6" fmla="*/ 17 w 225"/>
              <a:gd name="T7" fmla="*/ 210 h 226"/>
              <a:gd name="T8" fmla="*/ 56 w 225"/>
              <a:gd name="T9" fmla="*/ 226 h 226"/>
              <a:gd name="T10" fmla="*/ 191 w 225"/>
              <a:gd name="T11" fmla="*/ 222 h 226"/>
              <a:gd name="T12" fmla="*/ 221 w 225"/>
              <a:gd name="T13" fmla="*/ 191 h 226"/>
              <a:gd name="T14" fmla="*/ 225 w 225"/>
              <a:gd name="T15" fmla="*/ 56 h 226"/>
              <a:gd name="T16" fmla="*/ 208 w 225"/>
              <a:gd name="T17" fmla="*/ 17 h 226"/>
              <a:gd name="T18" fmla="*/ 169 w 225"/>
              <a:gd name="T19" fmla="*/ 0 h 226"/>
              <a:gd name="T20" fmla="*/ 83 w 225"/>
              <a:gd name="T21" fmla="*/ 183 h 226"/>
              <a:gd name="T22" fmla="*/ 58 w 225"/>
              <a:gd name="T23" fmla="*/ 177 h 226"/>
              <a:gd name="T24" fmla="*/ 44 w 225"/>
              <a:gd name="T25" fmla="*/ 156 h 226"/>
              <a:gd name="T26" fmla="*/ 55 w 225"/>
              <a:gd name="T27" fmla="*/ 135 h 226"/>
              <a:gd name="T28" fmla="*/ 94 w 225"/>
              <a:gd name="T29" fmla="*/ 125 h 226"/>
              <a:gd name="T30" fmla="*/ 89 w 225"/>
              <a:gd name="T31" fmla="*/ 108 h 226"/>
              <a:gd name="T32" fmla="*/ 90 w 225"/>
              <a:gd name="T33" fmla="*/ 105 h 226"/>
              <a:gd name="T34" fmla="*/ 84 w 225"/>
              <a:gd name="T35" fmla="*/ 105 h 226"/>
              <a:gd name="T36" fmla="*/ 54 w 225"/>
              <a:gd name="T37" fmla="*/ 75 h 226"/>
              <a:gd name="T38" fmla="*/ 81 w 225"/>
              <a:gd name="T39" fmla="*/ 42 h 226"/>
              <a:gd name="T40" fmla="*/ 97 w 225"/>
              <a:gd name="T41" fmla="*/ 40 h 226"/>
              <a:gd name="T42" fmla="*/ 123 w 225"/>
              <a:gd name="T43" fmla="*/ 47 h 226"/>
              <a:gd name="T44" fmla="*/ 121 w 225"/>
              <a:gd name="T45" fmla="*/ 57 h 226"/>
              <a:gd name="T46" fmla="*/ 124 w 225"/>
              <a:gd name="T47" fmla="*/ 72 h 226"/>
              <a:gd name="T48" fmla="*/ 118 w 225"/>
              <a:gd name="T49" fmla="*/ 91 h 226"/>
              <a:gd name="T50" fmla="*/ 105 w 225"/>
              <a:gd name="T51" fmla="*/ 108 h 226"/>
              <a:gd name="T52" fmla="*/ 118 w 225"/>
              <a:gd name="T53" fmla="*/ 123 h 226"/>
              <a:gd name="T54" fmla="*/ 131 w 225"/>
              <a:gd name="T55" fmla="*/ 147 h 226"/>
              <a:gd name="T56" fmla="*/ 83 w 225"/>
              <a:gd name="T57" fmla="*/ 183 h 226"/>
              <a:gd name="T58" fmla="*/ 164 w 225"/>
              <a:gd name="T59" fmla="*/ 73 h 226"/>
              <a:gd name="T60" fmla="*/ 153 w 225"/>
              <a:gd name="T61" fmla="*/ 95 h 226"/>
              <a:gd name="T62" fmla="*/ 131 w 225"/>
              <a:gd name="T63" fmla="*/ 73 h 226"/>
              <a:gd name="T64" fmla="*/ 153 w 225"/>
              <a:gd name="T65" fmla="*/ 62 h 226"/>
              <a:gd name="T66" fmla="*/ 164 w 225"/>
              <a:gd name="T67" fmla="*/ 40 h 226"/>
              <a:gd name="T68" fmla="*/ 186 w 225"/>
              <a:gd name="T69" fmla="*/ 62 h 226"/>
              <a:gd name="T70" fmla="*/ 102 w 225"/>
              <a:gd name="T71" fmla="*/ 59 h 226"/>
              <a:gd name="T72" fmla="*/ 85 w 225"/>
              <a:gd name="T73" fmla="*/ 46 h 226"/>
              <a:gd name="T74" fmla="*/ 69 w 225"/>
              <a:gd name="T75" fmla="*/ 66 h 226"/>
              <a:gd name="T76" fmla="*/ 75 w 225"/>
              <a:gd name="T77" fmla="*/ 88 h 226"/>
              <a:gd name="T78" fmla="*/ 92 w 225"/>
              <a:gd name="T79" fmla="*/ 100 h 226"/>
              <a:gd name="T80" fmla="*/ 108 w 225"/>
              <a:gd name="T81" fmla="*/ 81 h 226"/>
              <a:gd name="T82" fmla="*/ 114 w 225"/>
              <a:gd name="T83" fmla="*/ 142 h 226"/>
              <a:gd name="T84" fmla="*/ 109 w 225"/>
              <a:gd name="T85" fmla="*/ 138 h 226"/>
              <a:gd name="T86" fmla="*/ 104 w 225"/>
              <a:gd name="T87" fmla="*/ 134 h 226"/>
              <a:gd name="T88" fmla="*/ 98 w 225"/>
              <a:gd name="T89" fmla="*/ 130 h 226"/>
              <a:gd name="T90" fmla="*/ 76 w 225"/>
              <a:gd name="T91" fmla="*/ 132 h 226"/>
              <a:gd name="T92" fmla="*/ 59 w 225"/>
              <a:gd name="T93" fmla="*/ 152 h 226"/>
              <a:gd name="T94" fmla="*/ 70 w 225"/>
              <a:gd name="T95" fmla="*/ 170 h 226"/>
              <a:gd name="T96" fmla="*/ 91 w 225"/>
              <a:gd name="T97" fmla="*/ 175 h 226"/>
              <a:gd name="T98" fmla="*/ 110 w 225"/>
              <a:gd name="T99" fmla="*/ 170 h 226"/>
              <a:gd name="T100" fmla="*/ 118 w 225"/>
              <a:gd name="T101" fmla="*/ 155 h 226"/>
              <a:gd name="T102" fmla="*/ 117 w 225"/>
              <a:gd name="T103" fmla="*/ 148 h 226"/>
              <a:gd name="T104" fmla="*/ 114 w 225"/>
              <a:gd name="T105" fmla="*/ 14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5" h="226">
                <a:moveTo>
                  <a:pt x="56" y="0"/>
                </a:moveTo>
                <a:cubicBezTo>
                  <a:pt x="49" y="0"/>
                  <a:pt x="41" y="1"/>
                  <a:pt x="34" y="4"/>
                </a:cubicBezTo>
                <a:cubicBezTo>
                  <a:pt x="28" y="7"/>
                  <a:pt x="22" y="11"/>
                  <a:pt x="17" y="17"/>
                </a:cubicBezTo>
                <a:cubicBezTo>
                  <a:pt x="11" y="22"/>
                  <a:pt x="7" y="28"/>
                  <a:pt x="4" y="34"/>
                </a:cubicBezTo>
                <a:cubicBezTo>
                  <a:pt x="2" y="41"/>
                  <a:pt x="0" y="49"/>
                  <a:pt x="0" y="56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7"/>
                  <a:pt x="2" y="185"/>
                  <a:pt x="4" y="191"/>
                </a:cubicBezTo>
                <a:cubicBezTo>
                  <a:pt x="7" y="198"/>
                  <a:pt x="11" y="204"/>
                  <a:pt x="17" y="210"/>
                </a:cubicBezTo>
                <a:cubicBezTo>
                  <a:pt x="22" y="215"/>
                  <a:pt x="28" y="219"/>
                  <a:pt x="34" y="222"/>
                </a:cubicBezTo>
                <a:cubicBezTo>
                  <a:pt x="41" y="225"/>
                  <a:pt x="49" y="226"/>
                  <a:pt x="56" y="226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77" y="226"/>
                  <a:pt x="184" y="225"/>
                  <a:pt x="191" y="222"/>
                </a:cubicBezTo>
                <a:cubicBezTo>
                  <a:pt x="197" y="219"/>
                  <a:pt x="203" y="215"/>
                  <a:pt x="208" y="210"/>
                </a:cubicBezTo>
                <a:cubicBezTo>
                  <a:pt x="214" y="204"/>
                  <a:pt x="218" y="198"/>
                  <a:pt x="221" y="191"/>
                </a:cubicBezTo>
                <a:cubicBezTo>
                  <a:pt x="224" y="185"/>
                  <a:pt x="225" y="177"/>
                  <a:pt x="225" y="169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5" y="49"/>
                  <a:pt x="224" y="41"/>
                  <a:pt x="221" y="34"/>
                </a:cubicBezTo>
                <a:cubicBezTo>
                  <a:pt x="218" y="28"/>
                  <a:pt x="214" y="22"/>
                  <a:pt x="208" y="17"/>
                </a:cubicBezTo>
                <a:cubicBezTo>
                  <a:pt x="203" y="11"/>
                  <a:pt x="197" y="7"/>
                  <a:pt x="191" y="4"/>
                </a:cubicBezTo>
                <a:cubicBezTo>
                  <a:pt x="184" y="1"/>
                  <a:pt x="177" y="0"/>
                  <a:pt x="169" y="0"/>
                </a:cubicBezTo>
                <a:lnTo>
                  <a:pt x="56" y="0"/>
                </a:lnTo>
                <a:close/>
                <a:moveTo>
                  <a:pt x="83" y="183"/>
                </a:moveTo>
                <a:cubicBezTo>
                  <a:pt x="79" y="183"/>
                  <a:pt x="75" y="182"/>
                  <a:pt x="70" y="181"/>
                </a:cubicBezTo>
                <a:cubicBezTo>
                  <a:pt x="66" y="180"/>
                  <a:pt x="62" y="179"/>
                  <a:pt x="58" y="177"/>
                </a:cubicBezTo>
                <a:cubicBezTo>
                  <a:pt x="54" y="175"/>
                  <a:pt x="50" y="172"/>
                  <a:pt x="48" y="169"/>
                </a:cubicBezTo>
                <a:cubicBezTo>
                  <a:pt x="45" y="165"/>
                  <a:pt x="44" y="161"/>
                  <a:pt x="44" y="156"/>
                </a:cubicBezTo>
                <a:cubicBezTo>
                  <a:pt x="44" y="152"/>
                  <a:pt x="45" y="149"/>
                  <a:pt x="47" y="145"/>
                </a:cubicBezTo>
                <a:cubicBezTo>
                  <a:pt x="49" y="141"/>
                  <a:pt x="52" y="138"/>
                  <a:pt x="55" y="135"/>
                </a:cubicBezTo>
                <a:cubicBezTo>
                  <a:pt x="59" y="132"/>
                  <a:pt x="63" y="130"/>
                  <a:pt x="68" y="129"/>
                </a:cubicBezTo>
                <a:cubicBezTo>
                  <a:pt x="77" y="126"/>
                  <a:pt x="86" y="125"/>
                  <a:pt x="94" y="125"/>
                </a:cubicBezTo>
                <a:cubicBezTo>
                  <a:pt x="90" y="120"/>
                  <a:pt x="88" y="116"/>
                  <a:pt x="88" y="112"/>
                </a:cubicBezTo>
                <a:cubicBezTo>
                  <a:pt x="88" y="111"/>
                  <a:pt x="89" y="109"/>
                  <a:pt x="89" y="108"/>
                </a:cubicBezTo>
                <a:cubicBezTo>
                  <a:pt x="89" y="108"/>
                  <a:pt x="89" y="107"/>
                  <a:pt x="90" y="10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9" y="105"/>
                  <a:pt x="88" y="105"/>
                  <a:pt x="87" y="105"/>
                </a:cubicBezTo>
                <a:cubicBezTo>
                  <a:pt x="86" y="105"/>
                  <a:pt x="85" y="105"/>
                  <a:pt x="84" y="105"/>
                </a:cubicBezTo>
                <a:cubicBezTo>
                  <a:pt x="76" y="105"/>
                  <a:pt x="68" y="102"/>
                  <a:pt x="62" y="96"/>
                </a:cubicBezTo>
                <a:cubicBezTo>
                  <a:pt x="56" y="91"/>
                  <a:pt x="54" y="84"/>
                  <a:pt x="54" y="75"/>
                </a:cubicBezTo>
                <a:cubicBezTo>
                  <a:pt x="54" y="67"/>
                  <a:pt x="56" y="60"/>
                  <a:pt x="62" y="54"/>
                </a:cubicBezTo>
                <a:cubicBezTo>
                  <a:pt x="67" y="47"/>
                  <a:pt x="74" y="43"/>
                  <a:pt x="81" y="42"/>
                </a:cubicBezTo>
                <a:cubicBezTo>
                  <a:pt x="84" y="41"/>
                  <a:pt x="87" y="41"/>
                  <a:pt x="90" y="40"/>
                </a:cubicBezTo>
                <a:cubicBezTo>
                  <a:pt x="92" y="40"/>
                  <a:pt x="95" y="40"/>
                  <a:pt x="97" y="40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6" y="49"/>
                  <a:pt x="119" y="53"/>
                  <a:pt x="121" y="57"/>
                </a:cubicBezTo>
                <a:cubicBezTo>
                  <a:pt x="122" y="60"/>
                  <a:pt x="123" y="62"/>
                  <a:pt x="124" y="65"/>
                </a:cubicBezTo>
                <a:cubicBezTo>
                  <a:pt x="124" y="67"/>
                  <a:pt x="124" y="70"/>
                  <a:pt x="124" y="72"/>
                </a:cubicBezTo>
                <a:cubicBezTo>
                  <a:pt x="124" y="76"/>
                  <a:pt x="124" y="80"/>
                  <a:pt x="122" y="83"/>
                </a:cubicBezTo>
                <a:cubicBezTo>
                  <a:pt x="121" y="87"/>
                  <a:pt x="120" y="89"/>
                  <a:pt x="118" y="91"/>
                </a:cubicBezTo>
                <a:cubicBezTo>
                  <a:pt x="115" y="94"/>
                  <a:pt x="112" y="97"/>
                  <a:pt x="109" y="100"/>
                </a:cubicBezTo>
                <a:cubicBezTo>
                  <a:pt x="107" y="102"/>
                  <a:pt x="105" y="105"/>
                  <a:pt x="105" y="108"/>
                </a:cubicBezTo>
                <a:cubicBezTo>
                  <a:pt x="105" y="110"/>
                  <a:pt x="107" y="113"/>
                  <a:pt x="109" y="115"/>
                </a:cubicBezTo>
                <a:cubicBezTo>
                  <a:pt x="112" y="117"/>
                  <a:pt x="115" y="120"/>
                  <a:pt x="118" y="123"/>
                </a:cubicBezTo>
                <a:cubicBezTo>
                  <a:pt x="121" y="126"/>
                  <a:pt x="124" y="129"/>
                  <a:pt x="127" y="133"/>
                </a:cubicBezTo>
                <a:cubicBezTo>
                  <a:pt x="130" y="136"/>
                  <a:pt x="131" y="141"/>
                  <a:pt x="131" y="147"/>
                </a:cubicBezTo>
                <a:cubicBezTo>
                  <a:pt x="131" y="156"/>
                  <a:pt x="127" y="165"/>
                  <a:pt x="119" y="172"/>
                </a:cubicBezTo>
                <a:cubicBezTo>
                  <a:pt x="110" y="179"/>
                  <a:pt x="98" y="183"/>
                  <a:pt x="83" y="183"/>
                </a:cubicBezTo>
                <a:close/>
                <a:moveTo>
                  <a:pt x="186" y="73"/>
                </a:moveTo>
                <a:cubicBezTo>
                  <a:pt x="164" y="73"/>
                  <a:pt x="164" y="73"/>
                  <a:pt x="164" y="73"/>
                </a:cubicBezTo>
                <a:cubicBezTo>
                  <a:pt x="164" y="95"/>
                  <a:pt x="164" y="95"/>
                  <a:pt x="164" y="95"/>
                </a:cubicBezTo>
                <a:cubicBezTo>
                  <a:pt x="153" y="95"/>
                  <a:pt x="153" y="95"/>
                  <a:pt x="153" y="95"/>
                </a:cubicBezTo>
                <a:cubicBezTo>
                  <a:pt x="153" y="73"/>
                  <a:pt x="153" y="73"/>
                  <a:pt x="153" y="73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53" y="62"/>
                  <a:pt x="153" y="62"/>
                  <a:pt x="153" y="62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86" y="62"/>
                  <a:pt x="186" y="62"/>
                  <a:pt x="186" y="62"/>
                </a:cubicBezTo>
                <a:lnTo>
                  <a:pt x="186" y="73"/>
                </a:lnTo>
                <a:close/>
                <a:moveTo>
                  <a:pt x="102" y="59"/>
                </a:moveTo>
                <a:cubicBezTo>
                  <a:pt x="101" y="55"/>
                  <a:pt x="98" y="52"/>
                  <a:pt x="95" y="50"/>
                </a:cubicBezTo>
                <a:cubicBezTo>
                  <a:pt x="92" y="47"/>
                  <a:pt x="89" y="46"/>
                  <a:pt x="85" y="46"/>
                </a:cubicBezTo>
                <a:cubicBezTo>
                  <a:pt x="80" y="46"/>
                  <a:pt x="76" y="48"/>
                  <a:pt x="73" y="52"/>
                </a:cubicBezTo>
                <a:cubicBezTo>
                  <a:pt x="70" y="56"/>
                  <a:pt x="69" y="60"/>
                  <a:pt x="69" y="66"/>
                </a:cubicBezTo>
                <a:cubicBezTo>
                  <a:pt x="69" y="69"/>
                  <a:pt x="69" y="73"/>
                  <a:pt x="70" y="77"/>
                </a:cubicBezTo>
                <a:cubicBezTo>
                  <a:pt x="71" y="81"/>
                  <a:pt x="73" y="84"/>
                  <a:pt x="75" y="88"/>
                </a:cubicBezTo>
                <a:cubicBezTo>
                  <a:pt x="77" y="91"/>
                  <a:pt x="79" y="94"/>
                  <a:pt x="82" y="96"/>
                </a:cubicBezTo>
                <a:cubicBezTo>
                  <a:pt x="85" y="99"/>
                  <a:pt x="88" y="100"/>
                  <a:pt x="92" y="100"/>
                </a:cubicBezTo>
                <a:cubicBezTo>
                  <a:pt x="98" y="100"/>
                  <a:pt x="102" y="98"/>
                  <a:pt x="104" y="95"/>
                </a:cubicBezTo>
                <a:cubicBezTo>
                  <a:pt x="107" y="91"/>
                  <a:pt x="108" y="87"/>
                  <a:pt x="108" y="81"/>
                </a:cubicBezTo>
                <a:cubicBezTo>
                  <a:pt x="108" y="74"/>
                  <a:pt x="106" y="66"/>
                  <a:pt x="102" y="59"/>
                </a:cubicBezTo>
                <a:close/>
                <a:moveTo>
                  <a:pt x="114" y="142"/>
                </a:moveTo>
                <a:cubicBezTo>
                  <a:pt x="113" y="142"/>
                  <a:pt x="112" y="141"/>
                  <a:pt x="111" y="140"/>
                </a:cubicBezTo>
                <a:cubicBezTo>
                  <a:pt x="109" y="138"/>
                  <a:pt x="109" y="138"/>
                  <a:pt x="109" y="138"/>
                </a:cubicBezTo>
                <a:cubicBezTo>
                  <a:pt x="108" y="137"/>
                  <a:pt x="107" y="137"/>
                  <a:pt x="106" y="136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3" y="133"/>
                  <a:pt x="102" y="133"/>
                  <a:pt x="101" y="132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6" y="130"/>
                  <a:pt x="94" y="130"/>
                </a:cubicBezTo>
                <a:cubicBezTo>
                  <a:pt x="88" y="130"/>
                  <a:pt x="82" y="131"/>
                  <a:pt x="76" y="132"/>
                </a:cubicBezTo>
                <a:cubicBezTo>
                  <a:pt x="71" y="134"/>
                  <a:pt x="67" y="136"/>
                  <a:pt x="64" y="139"/>
                </a:cubicBezTo>
                <a:cubicBezTo>
                  <a:pt x="61" y="142"/>
                  <a:pt x="59" y="147"/>
                  <a:pt x="59" y="152"/>
                </a:cubicBezTo>
                <a:cubicBezTo>
                  <a:pt x="59" y="156"/>
                  <a:pt x="60" y="159"/>
                  <a:pt x="62" y="162"/>
                </a:cubicBezTo>
                <a:cubicBezTo>
                  <a:pt x="64" y="165"/>
                  <a:pt x="67" y="168"/>
                  <a:pt x="70" y="170"/>
                </a:cubicBezTo>
                <a:cubicBezTo>
                  <a:pt x="73" y="171"/>
                  <a:pt x="77" y="173"/>
                  <a:pt x="81" y="174"/>
                </a:cubicBezTo>
                <a:cubicBezTo>
                  <a:pt x="84" y="174"/>
                  <a:pt x="88" y="175"/>
                  <a:pt x="91" y="175"/>
                </a:cubicBezTo>
                <a:cubicBezTo>
                  <a:pt x="95" y="175"/>
                  <a:pt x="98" y="174"/>
                  <a:pt x="101" y="174"/>
                </a:cubicBezTo>
                <a:cubicBezTo>
                  <a:pt x="104" y="173"/>
                  <a:pt x="107" y="172"/>
                  <a:pt x="110" y="170"/>
                </a:cubicBezTo>
                <a:cubicBezTo>
                  <a:pt x="112" y="169"/>
                  <a:pt x="114" y="167"/>
                  <a:pt x="116" y="164"/>
                </a:cubicBezTo>
                <a:cubicBezTo>
                  <a:pt x="118" y="162"/>
                  <a:pt x="118" y="158"/>
                  <a:pt x="118" y="155"/>
                </a:cubicBezTo>
                <a:cubicBezTo>
                  <a:pt x="118" y="153"/>
                  <a:pt x="118" y="152"/>
                  <a:pt x="118" y="151"/>
                </a:cubicBezTo>
                <a:cubicBezTo>
                  <a:pt x="118" y="150"/>
                  <a:pt x="117" y="149"/>
                  <a:pt x="117" y="148"/>
                </a:cubicBezTo>
                <a:cubicBezTo>
                  <a:pt x="117" y="147"/>
                  <a:pt x="116" y="146"/>
                  <a:pt x="115" y="145"/>
                </a:cubicBezTo>
                <a:cubicBezTo>
                  <a:pt x="115" y="144"/>
                  <a:pt x="114" y="143"/>
                  <a:pt x="114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1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Freeform 80"/>
          <p:cNvSpPr>
            <a:spLocks noEditPoints="1"/>
          </p:cNvSpPr>
          <p:nvPr/>
        </p:nvSpPr>
        <p:spPr bwMode="auto">
          <a:xfrm>
            <a:off x="7833191" y="1628801"/>
            <a:ext cx="442765" cy="437739"/>
          </a:xfrm>
          <a:custGeom>
            <a:avLst/>
            <a:gdLst>
              <a:gd name="T0" fmla="*/ 81 w 324"/>
              <a:gd name="T1" fmla="*/ 0 h 320"/>
              <a:gd name="T2" fmla="*/ 50 w 324"/>
              <a:gd name="T3" fmla="*/ 6 h 320"/>
              <a:gd name="T4" fmla="*/ 24 w 324"/>
              <a:gd name="T5" fmla="*/ 23 h 320"/>
              <a:gd name="T6" fmla="*/ 6 w 324"/>
              <a:gd name="T7" fmla="*/ 49 h 320"/>
              <a:gd name="T8" fmla="*/ 0 w 324"/>
              <a:gd name="T9" fmla="*/ 80 h 320"/>
              <a:gd name="T10" fmla="*/ 0 w 324"/>
              <a:gd name="T11" fmla="*/ 240 h 320"/>
              <a:gd name="T12" fmla="*/ 6 w 324"/>
              <a:gd name="T13" fmla="*/ 271 h 320"/>
              <a:gd name="T14" fmla="*/ 24 w 324"/>
              <a:gd name="T15" fmla="*/ 296 h 320"/>
              <a:gd name="T16" fmla="*/ 50 w 324"/>
              <a:gd name="T17" fmla="*/ 314 h 320"/>
              <a:gd name="T18" fmla="*/ 81 w 324"/>
              <a:gd name="T19" fmla="*/ 320 h 320"/>
              <a:gd name="T20" fmla="*/ 243 w 324"/>
              <a:gd name="T21" fmla="*/ 320 h 320"/>
              <a:gd name="T22" fmla="*/ 274 w 324"/>
              <a:gd name="T23" fmla="*/ 314 h 320"/>
              <a:gd name="T24" fmla="*/ 300 w 324"/>
              <a:gd name="T25" fmla="*/ 296 h 320"/>
              <a:gd name="T26" fmla="*/ 318 w 324"/>
              <a:gd name="T27" fmla="*/ 271 h 320"/>
              <a:gd name="T28" fmla="*/ 324 w 324"/>
              <a:gd name="T29" fmla="*/ 240 h 320"/>
              <a:gd name="T30" fmla="*/ 324 w 324"/>
              <a:gd name="T31" fmla="*/ 80 h 320"/>
              <a:gd name="T32" fmla="*/ 318 w 324"/>
              <a:gd name="T33" fmla="*/ 49 h 320"/>
              <a:gd name="T34" fmla="*/ 300 w 324"/>
              <a:gd name="T35" fmla="*/ 23 h 320"/>
              <a:gd name="T36" fmla="*/ 274 w 324"/>
              <a:gd name="T37" fmla="*/ 6 h 320"/>
              <a:gd name="T38" fmla="*/ 243 w 324"/>
              <a:gd name="T39" fmla="*/ 0 h 320"/>
              <a:gd name="T40" fmla="*/ 81 w 324"/>
              <a:gd name="T41" fmla="*/ 0 h 320"/>
              <a:gd name="T42" fmla="*/ 239 w 324"/>
              <a:gd name="T43" fmla="*/ 125 h 320"/>
              <a:gd name="T44" fmla="*/ 232 w 324"/>
              <a:gd name="T45" fmla="*/ 165 h 320"/>
              <a:gd name="T46" fmla="*/ 210 w 324"/>
              <a:gd name="T47" fmla="*/ 200 h 320"/>
              <a:gd name="T48" fmla="*/ 175 w 324"/>
              <a:gd name="T49" fmla="*/ 226 h 320"/>
              <a:gd name="T50" fmla="*/ 127 w 324"/>
              <a:gd name="T51" fmla="*/ 236 h 320"/>
              <a:gd name="T52" fmla="*/ 95 w 324"/>
              <a:gd name="T53" fmla="*/ 232 h 320"/>
              <a:gd name="T54" fmla="*/ 67 w 324"/>
              <a:gd name="T55" fmla="*/ 219 h 320"/>
              <a:gd name="T56" fmla="*/ 72 w 324"/>
              <a:gd name="T57" fmla="*/ 219 h 320"/>
              <a:gd name="T58" fmla="*/ 77 w 324"/>
              <a:gd name="T59" fmla="*/ 219 h 320"/>
              <a:gd name="T60" fmla="*/ 103 w 324"/>
              <a:gd name="T61" fmla="*/ 215 h 320"/>
              <a:gd name="T62" fmla="*/ 125 w 324"/>
              <a:gd name="T63" fmla="*/ 203 h 320"/>
              <a:gd name="T64" fmla="*/ 102 w 324"/>
              <a:gd name="T65" fmla="*/ 195 h 320"/>
              <a:gd name="T66" fmla="*/ 89 w 324"/>
              <a:gd name="T67" fmla="*/ 175 h 320"/>
              <a:gd name="T68" fmla="*/ 92 w 324"/>
              <a:gd name="T69" fmla="*/ 176 h 320"/>
              <a:gd name="T70" fmla="*/ 96 w 324"/>
              <a:gd name="T71" fmla="*/ 176 h 320"/>
              <a:gd name="T72" fmla="*/ 106 w 324"/>
              <a:gd name="T73" fmla="*/ 175 h 320"/>
              <a:gd name="T74" fmla="*/ 84 w 324"/>
              <a:gd name="T75" fmla="*/ 162 h 320"/>
              <a:gd name="T76" fmla="*/ 75 w 324"/>
              <a:gd name="T77" fmla="*/ 137 h 320"/>
              <a:gd name="T78" fmla="*/ 75 w 324"/>
              <a:gd name="T79" fmla="*/ 136 h 320"/>
              <a:gd name="T80" fmla="*/ 83 w 324"/>
              <a:gd name="T81" fmla="*/ 140 h 320"/>
              <a:gd name="T82" fmla="*/ 93 w 324"/>
              <a:gd name="T83" fmla="*/ 141 h 320"/>
              <a:gd name="T84" fmla="*/ 80 w 324"/>
              <a:gd name="T85" fmla="*/ 127 h 320"/>
              <a:gd name="T86" fmla="*/ 75 w 324"/>
              <a:gd name="T87" fmla="*/ 109 h 320"/>
              <a:gd name="T88" fmla="*/ 81 w 324"/>
              <a:gd name="T89" fmla="*/ 89 h 320"/>
              <a:gd name="T90" fmla="*/ 116 w 324"/>
              <a:gd name="T91" fmla="*/ 118 h 320"/>
              <a:gd name="T92" fmla="*/ 161 w 324"/>
              <a:gd name="T93" fmla="*/ 130 h 320"/>
              <a:gd name="T94" fmla="*/ 161 w 324"/>
              <a:gd name="T95" fmla="*/ 126 h 320"/>
              <a:gd name="T96" fmla="*/ 161 w 324"/>
              <a:gd name="T97" fmla="*/ 121 h 320"/>
              <a:gd name="T98" fmla="*/ 164 w 324"/>
              <a:gd name="T99" fmla="*/ 106 h 320"/>
              <a:gd name="T100" fmla="*/ 172 w 324"/>
              <a:gd name="T101" fmla="*/ 94 h 320"/>
              <a:gd name="T102" fmla="*/ 184 w 324"/>
              <a:gd name="T103" fmla="*/ 85 h 320"/>
              <a:gd name="T104" fmla="*/ 200 w 324"/>
              <a:gd name="T105" fmla="*/ 82 h 320"/>
              <a:gd name="T106" fmla="*/ 229 w 324"/>
              <a:gd name="T107" fmla="*/ 94 h 320"/>
              <a:gd name="T108" fmla="*/ 254 w 324"/>
              <a:gd name="T109" fmla="*/ 85 h 320"/>
              <a:gd name="T110" fmla="*/ 236 w 324"/>
              <a:gd name="T111" fmla="*/ 107 h 320"/>
              <a:gd name="T112" fmla="*/ 248 w 324"/>
              <a:gd name="T113" fmla="*/ 104 h 320"/>
              <a:gd name="T114" fmla="*/ 259 w 324"/>
              <a:gd name="T115" fmla="*/ 101 h 320"/>
              <a:gd name="T116" fmla="*/ 239 w 324"/>
              <a:gd name="T117" fmla="*/ 120 h 320"/>
              <a:gd name="T118" fmla="*/ 239 w 324"/>
              <a:gd name="T119" fmla="*/ 12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4" h="320">
                <a:moveTo>
                  <a:pt x="81" y="0"/>
                </a:moveTo>
                <a:cubicBezTo>
                  <a:pt x="70" y="0"/>
                  <a:pt x="59" y="2"/>
                  <a:pt x="50" y="6"/>
                </a:cubicBezTo>
                <a:cubicBezTo>
                  <a:pt x="40" y="10"/>
                  <a:pt x="31" y="16"/>
                  <a:pt x="24" y="23"/>
                </a:cubicBezTo>
                <a:cubicBezTo>
                  <a:pt x="16" y="31"/>
                  <a:pt x="11" y="39"/>
                  <a:pt x="6" y="49"/>
                </a:cubicBezTo>
                <a:cubicBezTo>
                  <a:pt x="2" y="59"/>
                  <a:pt x="0" y="69"/>
                  <a:pt x="0" y="8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51"/>
                  <a:pt x="2" y="261"/>
                  <a:pt x="6" y="271"/>
                </a:cubicBezTo>
                <a:cubicBezTo>
                  <a:pt x="11" y="281"/>
                  <a:pt x="16" y="289"/>
                  <a:pt x="24" y="296"/>
                </a:cubicBezTo>
                <a:cubicBezTo>
                  <a:pt x="31" y="304"/>
                  <a:pt x="40" y="309"/>
                  <a:pt x="50" y="314"/>
                </a:cubicBezTo>
                <a:cubicBezTo>
                  <a:pt x="59" y="318"/>
                  <a:pt x="70" y="320"/>
                  <a:pt x="81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54" y="320"/>
                  <a:pt x="265" y="318"/>
                  <a:pt x="274" y="314"/>
                </a:cubicBezTo>
                <a:cubicBezTo>
                  <a:pt x="284" y="309"/>
                  <a:pt x="293" y="304"/>
                  <a:pt x="300" y="296"/>
                </a:cubicBezTo>
                <a:cubicBezTo>
                  <a:pt x="307" y="289"/>
                  <a:pt x="313" y="281"/>
                  <a:pt x="318" y="271"/>
                </a:cubicBezTo>
                <a:cubicBezTo>
                  <a:pt x="322" y="261"/>
                  <a:pt x="324" y="251"/>
                  <a:pt x="324" y="240"/>
                </a:cubicBezTo>
                <a:cubicBezTo>
                  <a:pt x="324" y="80"/>
                  <a:pt x="324" y="80"/>
                  <a:pt x="324" y="80"/>
                </a:cubicBezTo>
                <a:cubicBezTo>
                  <a:pt x="324" y="69"/>
                  <a:pt x="322" y="59"/>
                  <a:pt x="318" y="49"/>
                </a:cubicBezTo>
                <a:cubicBezTo>
                  <a:pt x="313" y="39"/>
                  <a:pt x="307" y="31"/>
                  <a:pt x="300" y="23"/>
                </a:cubicBezTo>
                <a:cubicBezTo>
                  <a:pt x="293" y="16"/>
                  <a:pt x="284" y="10"/>
                  <a:pt x="274" y="6"/>
                </a:cubicBezTo>
                <a:cubicBezTo>
                  <a:pt x="265" y="2"/>
                  <a:pt x="254" y="0"/>
                  <a:pt x="243" y="0"/>
                </a:cubicBezTo>
                <a:lnTo>
                  <a:pt x="81" y="0"/>
                </a:lnTo>
                <a:close/>
                <a:moveTo>
                  <a:pt x="239" y="125"/>
                </a:moveTo>
                <a:cubicBezTo>
                  <a:pt x="239" y="138"/>
                  <a:pt x="237" y="151"/>
                  <a:pt x="232" y="165"/>
                </a:cubicBezTo>
                <a:cubicBezTo>
                  <a:pt x="227" y="178"/>
                  <a:pt x="220" y="190"/>
                  <a:pt x="210" y="200"/>
                </a:cubicBezTo>
                <a:cubicBezTo>
                  <a:pt x="201" y="211"/>
                  <a:pt x="189" y="219"/>
                  <a:pt x="175" y="226"/>
                </a:cubicBezTo>
                <a:cubicBezTo>
                  <a:pt x="161" y="233"/>
                  <a:pt x="145" y="236"/>
                  <a:pt x="127" y="236"/>
                </a:cubicBezTo>
                <a:cubicBezTo>
                  <a:pt x="116" y="236"/>
                  <a:pt x="106" y="235"/>
                  <a:pt x="95" y="232"/>
                </a:cubicBezTo>
                <a:cubicBezTo>
                  <a:pt x="85" y="229"/>
                  <a:pt x="76" y="224"/>
                  <a:pt x="67" y="219"/>
                </a:cubicBezTo>
                <a:cubicBezTo>
                  <a:pt x="69" y="219"/>
                  <a:pt x="70" y="219"/>
                  <a:pt x="72" y="219"/>
                </a:cubicBezTo>
                <a:cubicBezTo>
                  <a:pt x="73" y="219"/>
                  <a:pt x="75" y="219"/>
                  <a:pt x="77" y="219"/>
                </a:cubicBezTo>
                <a:cubicBezTo>
                  <a:pt x="86" y="219"/>
                  <a:pt x="94" y="218"/>
                  <a:pt x="103" y="215"/>
                </a:cubicBezTo>
                <a:cubicBezTo>
                  <a:pt x="111" y="212"/>
                  <a:pt x="119" y="208"/>
                  <a:pt x="125" y="203"/>
                </a:cubicBezTo>
                <a:cubicBezTo>
                  <a:pt x="117" y="202"/>
                  <a:pt x="109" y="200"/>
                  <a:pt x="102" y="195"/>
                </a:cubicBezTo>
                <a:cubicBezTo>
                  <a:pt x="96" y="190"/>
                  <a:pt x="91" y="183"/>
                  <a:pt x="89" y="175"/>
                </a:cubicBezTo>
                <a:cubicBezTo>
                  <a:pt x="90" y="176"/>
                  <a:pt x="91" y="176"/>
                  <a:pt x="92" y="176"/>
                </a:cubicBezTo>
                <a:cubicBezTo>
                  <a:pt x="93" y="176"/>
                  <a:pt x="95" y="176"/>
                  <a:pt x="96" y="176"/>
                </a:cubicBezTo>
                <a:cubicBezTo>
                  <a:pt x="99" y="176"/>
                  <a:pt x="103" y="176"/>
                  <a:pt x="106" y="175"/>
                </a:cubicBezTo>
                <a:cubicBezTo>
                  <a:pt x="97" y="173"/>
                  <a:pt x="90" y="169"/>
                  <a:pt x="84" y="162"/>
                </a:cubicBezTo>
                <a:cubicBezTo>
                  <a:pt x="78" y="154"/>
                  <a:pt x="75" y="146"/>
                  <a:pt x="75" y="137"/>
                </a:cubicBezTo>
                <a:cubicBezTo>
                  <a:pt x="75" y="136"/>
                  <a:pt x="75" y="136"/>
                  <a:pt x="75" y="136"/>
                </a:cubicBezTo>
                <a:cubicBezTo>
                  <a:pt x="78" y="138"/>
                  <a:pt x="80" y="139"/>
                  <a:pt x="83" y="140"/>
                </a:cubicBezTo>
                <a:cubicBezTo>
                  <a:pt x="86" y="141"/>
                  <a:pt x="89" y="141"/>
                  <a:pt x="93" y="141"/>
                </a:cubicBezTo>
                <a:cubicBezTo>
                  <a:pt x="87" y="137"/>
                  <a:pt x="83" y="133"/>
                  <a:pt x="80" y="127"/>
                </a:cubicBezTo>
                <a:cubicBezTo>
                  <a:pt x="77" y="122"/>
                  <a:pt x="75" y="116"/>
                  <a:pt x="75" y="109"/>
                </a:cubicBezTo>
                <a:cubicBezTo>
                  <a:pt x="75" y="102"/>
                  <a:pt x="77" y="95"/>
                  <a:pt x="81" y="89"/>
                </a:cubicBezTo>
                <a:cubicBezTo>
                  <a:pt x="90" y="101"/>
                  <a:pt x="102" y="111"/>
                  <a:pt x="116" y="118"/>
                </a:cubicBezTo>
                <a:cubicBezTo>
                  <a:pt x="130" y="125"/>
                  <a:pt x="145" y="129"/>
                  <a:pt x="161" y="130"/>
                </a:cubicBezTo>
                <a:cubicBezTo>
                  <a:pt x="161" y="128"/>
                  <a:pt x="161" y="127"/>
                  <a:pt x="161" y="126"/>
                </a:cubicBezTo>
                <a:cubicBezTo>
                  <a:pt x="161" y="124"/>
                  <a:pt x="161" y="123"/>
                  <a:pt x="161" y="121"/>
                </a:cubicBezTo>
                <a:cubicBezTo>
                  <a:pt x="161" y="116"/>
                  <a:pt x="162" y="111"/>
                  <a:pt x="164" y="106"/>
                </a:cubicBezTo>
                <a:cubicBezTo>
                  <a:pt x="166" y="101"/>
                  <a:pt x="169" y="97"/>
                  <a:pt x="172" y="94"/>
                </a:cubicBezTo>
                <a:cubicBezTo>
                  <a:pt x="176" y="90"/>
                  <a:pt x="180" y="87"/>
                  <a:pt x="184" y="85"/>
                </a:cubicBezTo>
                <a:cubicBezTo>
                  <a:pt x="189" y="83"/>
                  <a:pt x="194" y="82"/>
                  <a:pt x="200" y="82"/>
                </a:cubicBezTo>
                <a:cubicBezTo>
                  <a:pt x="211" y="82"/>
                  <a:pt x="221" y="86"/>
                  <a:pt x="229" y="94"/>
                </a:cubicBezTo>
                <a:cubicBezTo>
                  <a:pt x="238" y="93"/>
                  <a:pt x="246" y="90"/>
                  <a:pt x="254" y="85"/>
                </a:cubicBezTo>
                <a:cubicBezTo>
                  <a:pt x="251" y="94"/>
                  <a:pt x="245" y="101"/>
                  <a:pt x="236" y="107"/>
                </a:cubicBezTo>
                <a:cubicBezTo>
                  <a:pt x="240" y="106"/>
                  <a:pt x="244" y="105"/>
                  <a:pt x="248" y="104"/>
                </a:cubicBezTo>
                <a:cubicBezTo>
                  <a:pt x="252" y="103"/>
                  <a:pt x="255" y="102"/>
                  <a:pt x="259" y="101"/>
                </a:cubicBezTo>
                <a:cubicBezTo>
                  <a:pt x="253" y="109"/>
                  <a:pt x="247" y="115"/>
                  <a:pt x="239" y="120"/>
                </a:cubicBezTo>
                <a:lnTo>
                  <a:pt x="239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1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Freeform 81"/>
          <p:cNvSpPr>
            <a:spLocks noEditPoints="1"/>
          </p:cNvSpPr>
          <p:nvPr/>
        </p:nvSpPr>
        <p:spPr bwMode="auto">
          <a:xfrm>
            <a:off x="7833190" y="2996952"/>
            <a:ext cx="432210" cy="432210"/>
          </a:xfrm>
          <a:custGeom>
            <a:avLst/>
            <a:gdLst>
              <a:gd name="T0" fmla="*/ 72 w 288"/>
              <a:gd name="T1" fmla="*/ 0 h 288"/>
              <a:gd name="T2" fmla="*/ 44 w 288"/>
              <a:gd name="T3" fmla="*/ 6 h 288"/>
              <a:gd name="T4" fmla="*/ 21 w 288"/>
              <a:gd name="T5" fmla="*/ 21 h 288"/>
              <a:gd name="T6" fmla="*/ 6 w 288"/>
              <a:gd name="T7" fmla="*/ 44 h 288"/>
              <a:gd name="T8" fmla="*/ 0 w 288"/>
              <a:gd name="T9" fmla="*/ 72 h 288"/>
              <a:gd name="T10" fmla="*/ 0 w 288"/>
              <a:gd name="T11" fmla="*/ 216 h 288"/>
              <a:gd name="T12" fmla="*/ 6 w 288"/>
              <a:gd name="T13" fmla="*/ 244 h 288"/>
              <a:gd name="T14" fmla="*/ 21 w 288"/>
              <a:gd name="T15" fmla="*/ 267 h 288"/>
              <a:gd name="T16" fmla="*/ 44 w 288"/>
              <a:gd name="T17" fmla="*/ 282 h 288"/>
              <a:gd name="T18" fmla="*/ 72 w 288"/>
              <a:gd name="T19" fmla="*/ 288 h 288"/>
              <a:gd name="T20" fmla="*/ 216 w 288"/>
              <a:gd name="T21" fmla="*/ 288 h 288"/>
              <a:gd name="T22" fmla="*/ 244 w 288"/>
              <a:gd name="T23" fmla="*/ 282 h 288"/>
              <a:gd name="T24" fmla="*/ 267 w 288"/>
              <a:gd name="T25" fmla="*/ 267 h 288"/>
              <a:gd name="T26" fmla="*/ 282 w 288"/>
              <a:gd name="T27" fmla="*/ 244 h 288"/>
              <a:gd name="T28" fmla="*/ 288 w 288"/>
              <a:gd name="T29" fmla="*/ 216 h 288"/>
              <a:gd name="T30" fmla="*/ 288 w 288"/>
              <a:gd name="T31" fmla="*/ 72 h 288"/>
              <a:gd name="T32" fmla="*/ 282 w 288"/>
              <a:gd name="T33" fmla="*/ 44 h 288"/>
              <a:gd name="T34" fmla="*/ 267 w 288"/>
              <a:gd name="T35" fmla="*/ 21 h 288"/>
              <a:gd name="T36" fmla="*/ 244 w 288"/>
              <a:gd name="T37" fmla="*/ 6 h 288"/>
              <a:gd name="T38" fmla="*/ 216 w 288"/>
              <a:gd name="T39" fmla="*/ 0 h 288"/>
              <a:gd name="T40" fmla="*/ 72 w 288"/>
              <a:gd name="T41" fmla="*/ 0 h 288"/>
              <a:gd name="T42" fmla="*/ 198 w 288"/>
              <a:gd name="T43" fmla="*/ 99 h 288"/>
              <a:gd name="T44" fmla="*/ 171 w 288"/>
              <a:gd name="T45" fmla="*/ 99 h 288"/>
              <a:gd name="T46" fmla="*/ 165 w 288"/>
              <a:gd name="T47" fmla="*/ 101 h 288"/>
              <a:gd name="T48" fmla="*/ 162 w 288"/>
              <a:gd name="T49" fmla="*/ 108 h 288"/>
              <a:gd name="T50" fmla="*/ 162 w 288"/>
              <a:gd name="T51" fmla="*/ 117 h 288"/>
              <a:gd name="T52" fmla="*/ 189 w 288"/>
              <a:gd name="T53" fmla="*/ 117 h 288"/>
              <a:gd name="T54" fmla="*/ 189 w 288"/>
              <a:gd name="T55" fmla="*/ 153 h 288"/>
              <a:gd name="T56" fmla="*/ 162 w 288"/>
              <a:gd name="T57" fmla="*/ 153 h 288"/>
              <a:gd name="T58" fmla="*/ 162 w 288"/>
              <a:gd name="T59" fmla="*/ 225 h 288"/>
              <a:gd name="T60" fmla="*/ 126 w 288"/>
              <a:gd name="T61" fmla="*/ 225 h 288"/>
              <a:gd name="T62" fmla="*/ 126 w 288"/>
              <a:gd name="T63" fmla="*/ 153 h 288"/>
              <a:gd name="T64" fmla="*/ 99 w 288"/>
              <a:gd name="T65" fmla="*/ 153 h 288"/>
              <a:gd name="T66" fmla="*/ 99 w 288"/>
              <a:gd name="T67" fmla="*/ 117 h 288"/>
              <a:gd name="T68" fmla="*/ 126 w 288"/>
              <a:gd name="T69" fmla="*/ 117 h 288"/>
              <a:gd name="T70" fmla="*/ 126 w 288"/>
              <a:gd name="T71" fmla="*/ 99 h 288"/>
              <a:gd name="T72" fmla="*/ 129 w 288"/>
              <a:gd name="T73" fmla="*/ 86 h 288"/>
              <a:gd name="T74" fmla="*/ 138 w 288"/>
              <a:gd name="T75" fmla="*/ 74 h 288"/>
              <a:gd name="T76" fmla="*/ 151 w 288"/>
              <a:gd name="T77" fmla="*/ 66 h 288"/>
              <a:gd name="T78" fmla="*/ 168 w 288"/>
              <a:gd name="T79" fmla="*/ 63 h 288"/>
              <a:gd name="T80" fmla="*/ 198 w 288"/>
              <a:gd name="T81" fmla="*/ 63 h 288"/>
              <a:gd name="T82" fmla="*/ 198 w 288"/>
              <a:gd name="T83" fmla="*/ 9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8" h="288">
                <a:moveTo>
                  <a:pt x="72" y="0"/>
                </a:moveTo>
                <a:cubicBezTo>
                  <a:pt x="62" y="0"/>
                  <a:pt x="53" y="2"/>
                  <a:pt x="44" y="6"/>
                </a:cubicBezTo>
                <a:cubicBezTo>
                  <a:pt x="35" y="9"/>
                  <a:pt x="28" y="15"/>
                  <a:pt x="21" y="21"/>
                </a:cubicBezTo>
                <a:cubicBezTo>
                  <a:pt x="15" y="28"/>
                  <a:pt x="9" y="35"/>
                  <a:pt x="6" y="44"/>
                </a:cubicBezTo>
                <a:cubicBezTo>
                  <a:pt x="2" y="53"/>
                  <a:pt x="0" y="62"/>
                  <a:pt x="0" y="7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26"/>
                  <a:pt x="2" y="235"/>
                  <a:pt x="6" y="244"/>
                </a:cubicBezTo>
                <a:cubicBezTo>
                  <a:pt x="9" y="253"/>
                  <a:pt x="15" y="260"/>
                  <a:pt x="21" y="267"/>
                </a:cubicBezTo>
                <a:cubicBezTo>
                  <a:pt x="28" y="273"/>
                  <a:pt x="35" y="278"/>
                  <a:pt x="44" y="282"/>
                </a:cubicBezTo>
                <a:cubicBezTo>
                  <a:pt x="53" y="286"/>
                  <a:pt x="62" y="288"/>
                  <a:pt x="72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26" y="288"/>
                  <a:pt x="235" y="286"/>
                  <a:pt x="244" y="282"/>
                </a:cubicBezTo>
                <a:cubicBezTo>
                  <a:pt x="253" y="278"/>
                  <a:pt x="260" y="273"/>
                  <a:pt x="267" y="267"/>
                </a:cubicBezTo>
                <a:cubicBezTo>
                  <a:pt x="273" y="260"/>
                  <a:pt x="279" y="253"/>
                  <a:pt x="282" y="244"/>
                </a:cubicBezTo>
                <a:cubicBezTo>
                  <a:pt x="286" y="235"/>
                  <a:pt x="288" y="226"/>
                  <a:pt x="288" y="216"/>
                </a:cubicBezTo>
                <a:cubicBezTo>
                  <a:pt x="288" y="72"/>
                  <a:pt x="288" y="72"/>
                  <a:pt x="288" y="72"/>
                </a:cubicBezTo>
                <a:cubicBezTo>
                  <a:pt x="288" y="62"/>
                  <a:pt x="286" y="53"/>
                  <a:pt x="282" y="44"/>
                </a:cubicBezTo>
                <a:cubicBezTo>
                  <a:pt x="279" y="35"/>
                  <a:pt x="273" y="28"/>
                  <a:pt x="267" y="21"/>
                </a:cubicBezTo>
                <a:cubicBezTo>
                  <a:pt x="260" y="15"/>
                  <a:pt x="253" y="9"/>
                  <a:pt x="244" y="6"/>
                </a:cubicBezTo>
                <a:cubicBezTo>
                  <a:pt x="235" y="2"/>
                  <a:pt x="226" y="0"/>
                  <a:pt x="216" y="0"/>
                </a:cubicBezTo>
                <a:lnTo>
                  <a:pt x="72" y="0"/>
                </a:lnTo>
                <a:close/>
                <a:moveTo>
                  <a:pt x="198" y="99"/>
                </a:moveTo>
                <a:cubicBezTo>
                  <a:pt x="171" y="99"/>
                  <a:pt x="171" y="99"/>
                  <a:pt x="171" y="99"/>
                </a:cubicBezTo>
                <a:cubicBezTo>
                  <a:pt x="169" y="99"/>
                  <a:pt x="168" y="100"/>
                  <a:pt x="165" y="101"/>
                </a:cubicBezTo>
                <a:cubicBezTo>
                  <a:pt x="163" y="103"/>
                  <a:pt x="162" y="105"/>
                  <a:pt x="162" y="108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189" y="117"/>
                  <a:pt x="189" y="117"/>
                  <a:pt x="189" y="117"/>
                </a:cubicBezTo>
                <a:cubicBezTo>
                  <a:pt x="189" y="153"/>
                  <a:pt x="189" y="153"/>
                  <a:pt x="189" y="153"/>
                </a:cubicBezTo>
                <a:cubicBezTo>
                  <a:pt x="162" y="153"/>
                  <a:pt x="162" y="153"/>
                  <a:pt x="162" y="153"/>
                </a:cubicBezTo>
                <a:cubicBezTo>
                  <a:pt x="162" y="225"/>
                  <a:pt x="162" y="225"/>
                  <a:pt x="162" y="225"/>
                </a:cubicBezTo>
                <a:cubicBezTo>
                  <a:pt x="126" y="225"/>
                  <a:pt x="126" y="225"/>
                  <a:pt x="126" y="225"/>
                </a:cubicBezTo>
                <a:cubicBezTo>
                  <a:pt x="126" y="153"/>
                  <a:pt x="126" y="153"/>
                  <a:pt x="126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6" y="94"/>
                  <a:pt x="127" y="90"/>
                  <a:pt x="129" y="86"/>
                </a:cubicBezTo>
                <a:cubicBezTo>
                  <a:pt x="131" y="81"/>
                  <a:pt x="134" y="77"/>
                  <a:pt x="138" y="74"/>
                </a:cubicBezTo>
                <a:cubicBezTo>
                  <a:pt x="142" y="71"/>
                  <a:pt x="146" y="68"/>
                  <a:pt x="151" y="66"/>
                </a:cubicBezTo>
                <a:cubicBezTo>
                  <a:pt x="156" y="64"/>
                  <a:pt x="162" y="63"/>
                  <a:pt x="168" y="63"/>
                </a:cubicBezTo>
                <a:cubicBezTo>
                  <a:pt x="198" y="63"/>
                  <a:pt x="198" y="63"/>
                  <a:pt x="198" y="63"/>
                </a:cubicBezTo>
                <a:lnTo>
                  <a:pt x="198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1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7514690" y="2103053"/>
            <a:ext cx="1080120" cy="401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持续</a:t>
            </a:r>
            <a:endParaRPr lang="zh-CN" altLang="en-US" sz="18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7514690" y="3501682"/>
            <a:ext cx="1080120" cy="401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行动</a:t>
            </a:r>
            <a:endParaRPr lang="zh-CN" altLang="en-US" sz="18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标题 4"/>
          <p:cNvSpPr txBox="1"/>
          <p:nvPr/>
        </p:nvSpPr>
        <p:spPr>
          <a:xfrm>
            <a:off x="7514690" y="4869834"/>
            <a:ext cx="1080120" cy="401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学习</a:t>
            </a:r>
            <a:endParaRPr lang="zh-CN" altLang="en-US" sz="18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2121421" y="2061827"/>
            <a:ext cx="2030095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2006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Hinton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提出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839416" y="2684376"/>
            <a:ext cx="5017770" cy="74549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/>
            <a:r>
              <a:rPr lang="zh-CN" altLang="en-US" sz="4400" b="1" spc="-150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卷积、循环神经网络</a:t>
            </a:r>
            <a:endParaRPr lang="zh-CN" altLang="en-US" sz="4400" b="1" spc="-150" dirty="0">
              <a:solidFill>
                <a:srgbClr val="3879B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839417" y="1700809"/>
            <a:ext cx="711761" cy="700777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3879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 rot="10800000">
            <a:off x="5767588" y="2974828"/>
            <a:ext cx="976484" cy="1073704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3879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030605" y="3786505"/>
            <a:ext cx="473646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Meiryo UI" panose="020B0604030504040204" pitchFamily="34" charset="-128"/>
              </a:rPr>
              <a:t>自动驾驶、阿尔法狗、数据挖掘、计算机视觉、自然语言处理、生物特征识别、医学诊断、证券市场分析、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Meiryo UI" panose="020B0604030504040204" pitchFamily="34" charset="-128"/>
              </a:rPr>
              <a:t>DNA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Meiryo UI" panose="020B0604030504040204" pitchFamily="34" charset="-128"/>
              </a:rPr>
              <a:t>序列测序、搜索引擎、游戏和机器人领域。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Meiryo UI" panose="020B0604030504040204" pitchFamily="34" charset="-128"/>
            </a:endParaRPr>
          </a:p>
        </p:txBody>
      </p:sp>
      <p:sp>
        <p:nvSpPr>
          <p:cNvPr id="20" name="TextBox 106"/>
          <p:cNvSpPr txBox="1"/>
          <p:nvPr/>
        </p:nvSpPr>
        <p:spPr>
          <a:xfrm>
            <a:off x="635000" y="5399405"/>
            <a:ext cx="6879590" cy="44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Lato Light" panose="020F0302020204030203" charset="0"/>
                <a:sym typeface="Lato Light" panose="020F0302020204030203" charset="0"/>
              </a:rPr>
              <a:t>机器的深度学习三大驱动力，数据、算法、算力。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-240704" y="3684718"/>
            <a:ext cx="10801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bldLvl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247" y="376312"/>
            <a:ext cx="11535508" cy="61053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623392" y="532762"/>
            <a:ext cx="114300" cy="457200"/>
          </a:xfrm>
          <a:prstGeom prst="rect">
            <a:avLst/>
          </a:prstGeom>
          <a:solidFill>
            <a:srgbClr val="387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8070" y="559253"/>
            <a:ext cx="5461240" cy="4305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比较与分析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 l="7205" r="2766" b="57680"/>
          <a:stretch>
            <a:fillRect/>
          </a:stretch>
        </p:blipFill>
        <p:spPr>
          <a:xfrm>
            <a:off x="1790701" y="1464733"/>
            <a:ext cx="3249084" cy="196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rcRect l="7205" r="2766" b="57680"/>
          <a:stretch>
            <a:fillRect/>
          </a:stretch>
        </p:blipFill>
        <p:spPr>
          <a:xfrm>
            <a:off x="7253817" y="1466852"/>
            <a:ext cx="3249083" cy="1968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 l="7205" t="57680" r="2766"/>
          <a:stretch>
            <a:fillRect/>
          </a:stretch>
        </p:blipFill>
        <p:spPr>
          <a:xfrm>
            <a:off x="7253817" y="5755218"/>
            <a:ext cx="3249083" cy="1968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 l="7205" t="57680" r="2766"/>
          <a:stretch>
            <a:fillRect/>
          </a:stretch>
        </p:blipFill>
        <p:spPr>
          <a:xfrm>
            <a:off x="1778001" y="5755218"/>
            <a:ext cx="3249084" cy="19684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 bwMode="auto">
          <a:xfrm>
            <a:off x="3405718" y="897466"/>
            <a:ext cx="3088217" cy="1989668"/>
            <a:chOff x="2553997" y="673380"/>
            <a:chExt cx="2316037" cy="1492297"/>
          </a:xfrm>
          <a:solidFill>
            <a:srgbClr val="3879B7"/>
          </a:solidFill>
        </p:grpSpPr>
        <p:grpSp>
          <p:nvGrpSpPr>
            <p:cNvPr id="12" name="组合 2"/>
            <p:cNvGrpSpPr/>
            <p:nvPr/>
          </p:nvGrpSpPr>
          <p:grpSpPr bwMode="auto">
            <a:xfrm>
              <a:off x="2553997" y="673380"/>
              <a:ext cx="2316037" cy="1455537"/>
              <a:chOff x="2553997" y="673380"/>
              <a:chExt cx="2316037" cy="1455537"/>
            </a:xfrm>
            <a:grpFill/>
          </p:grpSpPr>
          <p:sp>
            <p:nvSpPr>
              <p:cNvPr id="14" name="饼形 6"/>
              <p:cNvSpPr/>
              <p:nvPr/>
            </p:nvSpPr>
            <p:spPr>
              <a:xfrm rot="18000000">
                <a:off x="2509502" y="730576"/>
                <a:ext cx="1119223" cy="1030231"/>
              </a:xfrm>
              <a:prstGeom prst="pie">
                <a:avLst>
                  <a:gd name="adj1" fmla="val 14391128"/>
                  <a:gd name="adj2" fmla="val 16989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右箭头 4"/>
              <p:cNvSpPr/>
              <p:nvPr/>
            </p:nvSpPr>
            <p:spPr>
              <a:xfrm rot="2510246">
                <a:off x="2627018" y="673380"/>
                <a:ext cx="2243016" cy="1455784"/>
              </a:xfrm>
              <a:custGeom>
                <a:avLst/>
                <a:gdLst>
                  <a:gd name="connsiteX0" fmla="*/ 0 w 1475967"/>
                  <a:gd name="connsiteY0" fmla="*/ 363884 h 1455537"/>
                  <a:gd name="connsiteX1" fmla="*/ 748199 w 1475967"/>
                  <a:gd name="connsiteY1" fmla="*/ 363884 h 1455537"/>
                  <a:gd name="connsiteX2" fmla="*/ 748199 w 1475967"/>
                  <a:gd name="connsiteY2" fmla="*/ 0 h 1455537"/>
                  <a:gd name="connsiteX3" fmla="*/ 1475967 w 1475967"/>
                  <a:gd name="connsiteY3" fmla="*/ 727769 h 1455537"/>
                  <a:gd name="connsiteX4" fmla="*/ 748199 w 1475967"/>
                  <a:gd name="connsiteY4" fmla="*/ 1455537 h 1455537"/>
                  <a:gd name="connsiteX5" fmla="*/ 748199 w 1475967"/>
                  <a:gd name="connsiteY5" fmla="*/ 1091653 h 1455537"/>
                  <a:gd name="connsiteX6" fmla="*/ 0 w 1475967"/>
                  <a:gd name="connsiteY6" fmla="*/ 1091653 h 1455537"/>
                  <a:gd name="connsiteX7" fmla="*/ 0 w 1475967"/>
                  <a:gd name="connsiteY7" fmla="*/ 363884 h 1455537"/>
                  <a:gd name="connsiteX0-1" fmla="*/ 762655 w 2238622"/>
                  <a:gd name="connsiteY0-2" fmla="*/ 363884 h 1455537"/>
                  <a:gd name="connsiteX1-3" fmla="*/ 1510854 w 2238622"/>
                  <a:gd name="connsiteY1-4" fmla="*/ 363884 h 1455537"/>
                  <a:gd name="connsiteX2-5" fmla="*/ 1510854 w 2238622"/>
                  <a:gd name="connsiteY2-6" fmla="*/ 0 h 1455537"/>
                  <a:gd name="connsiteX3-7" fmla="*/ 2238622 w 2238622"/>
                  <a:gd name="connsiteY3-8" fmla="*/ 727769 h 1455537"/>
                  <a:gd name="connsiteX4-9" fmla="*/ 1510854 w 2238622"/>
                  <a:gd name="connsiteY4-10" fmla="*/ 1455537 h 1455537"/>
                  <a:gd name="connsiteX5-11" fmla="*/ 1510854 w 2238622"/>
                  <a:gd name="connsiteY5-12" fmla="*/ 1091653 h 1455537"/>
                  <a:gd name="connsiteX6-13" fmla="*/ 0 w 2238622"/>
                  <a:gd name="connsiteY6-14" fmla="*/ 1058508 h 1455537"/>
                  <a:gd name="connsiteX7-15" fmla="*/ 762655 w 2238622"/>
                  <a:gd name="connsiteY7-16" fmla="*/ 363884 h 1455537"/>
                  <a:gd name="connsiteX0-17" fmla="*/ 767420 w 2243387"/>
                  <a:gd name="connsiteY0-18" fmla="*/ 363884 h 1455537"/>
                  <a:gd name="connsiteX1-19" fmla="*/ 1515619 w 2243387"/>
                  <a:gd name="connsiteY1-20" fmla="*/ 363884 h 1455537"/>
                  <a:gd name="connsiteX2-21" fmla="*/ 1515619 w 2243387"/>
                  <a:gd name="connsiteY2-22" fmla="*/ 0 h 1455537"/>
                  <a:gd name="connsiteX3-23" fmla="*/ 2243387 w 2243387"/>
                  <a:gd name="connsiteY3-24" fmla="*/ 727769 h 1455537"/>
                  <a:gd name="connsiteX4-25" fmla="*/ 1515619 w 2243387"/>
                  <a:gd name="connsiteY4-26" fmla="*/ 1455537 h 1455537"/>
                  <a:gd name="connsiteX5-27" fmla="*/ 1515619 w 2243387"/>
                  <a:gd name="connsiteY5-28" fmla="*/ 1091653 h 1455537"/>
                  <a:gd name="connsiteX6-29" fmla="*/ 0 w 2243387"/>
                  <a:gd name="connsiteY6-30" fmla="*/ 1053186 h 1455537"/>
                  <a:gd name="connsiteX7-31" fmla="*/ 767420 w 2243387"/>
                  <a:gd name="connsiteY7-32" fmla="*/ 363884 h 14555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43387" h="1455537">
                    <a:moveTo>
                      <a:pt x="767420" y="363884"/>
                    </a:moveTo>
                    <a:lnTo>
                      <a:pt x="1515619" y="363884"/>
                    </a:lnTo>
                    <a:lnTo>
                      <a:pt x="1515619" y="0"/>
                    </a:lnTo>
                    <a:lnTo>
                      <a:pt x="2243387" y="727769"/>
                    </a:lnTo>
                    <a:lnTo>
                      <a:pt x="1515619" y="1455537"/>
                    </a:lnTo>
                    <a:lnTo>
                      <a:pt x="1515619" y="1091653"/>
                    </a:lnTo>
                    <a:lnTo>
                      <a:pt x="0" y="1053186"/>
                    </a:lnTo>
                    <a:lnTo>
                      <a:pt x="767420" y="3638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2400"/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2881004" y="898812"/>
              <a:ext cx="1336603" cy="1266865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 bwMode="auto">
          <a:xfrm>
            <a:off x="5786968" y="897466"/>
            <a:ext cx="3088217" cy="1989668"/>
            <a:chOff x="4340240" y="673380"/>
            <a:chExt cx="2316030" cy="1492297"/>
          </a:xfrm>
          <a:solidFill>
            <a:srgbClr val="3879B7"/>
          </a:solidFill>
        </p:grpSpPr>
        <p:sp>
          <p:nvSpPr>
            <p:cNvPr id="17" name="饼形 10"/>
            <p:cNvSpPr/>
            <p:nvPr/>
          </p:nvSpPr>
          <p:spPr>
            <a:xfrm rot="3600000" flipH="1">
              <a:off x="5581544" y="730578"/>
              <a:ext cx="1119223" cy="1030229"/>
            </a:xfrm>
            <a:prstGeom prst="pie">
              <a:avLst>
                <a:gd name="adj1" fmla="val 14391128"/>
                <a:gd name="adj2" fmla="val 169897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" name="右箭头 4"/>
            <p:cNvSpPr/>
            <p:nvPr/>
          </p:nvSpPr>
          <p:spPr>
            <a:xfrm rot="19089754" flipH="1">
              <a:off x="4340240" y="673380"/>
              <a:ext cx="2243009" cy="1455784"/>
            </a:xfrm>
            <a:custGeom>
              <a:avLst/>
              <a:gdLst>
                <a:gd name="connsiteX0" fmla="*/ 0 w 1475967"/>
                <a:gd name="connsiteY0" fmla="*/ 363884 h 1455537"/>
                <a:gd name="connsiteX1" fmla="*/ 748199 w 1475967"/>
                <a:gd name="connsiteY1" fmla="*/ 363884 h 1455537"/>
                <a:gd name="connsiteX2" fmla="*/ 748199 w 1475967"/>
                <a:gd name="connsiteY2" fmla="*/ 0 h 1455537"/>
                <a:gd name="connsiteX3" fmla="*/ 1475967 w 1475967"/>
                <a:gd name="connsiteY3" fmla="*/ 727769 h 1455537"/>
                <a:gd name="connsiteX4" fmla="*/ 748199 w 1475967"/>
                <a:gd name="connsiteY4" fmla="*/ 1455537 h 1455537"/>
                <a:gd name="connsiteX5" fmla="*/ 748199 w 1475967"/>
                <a:gd name="connsiteY5" fmla="*/ 1091653 h 1455537"/>
                <a:gd name="connsiteX6" fmla="*/ 0 w 1475967"/>
                <a:gd name="connsiteY6" fmla="*/ 1091653 h 1455537"/>
                <a:gd name="connsiteX7" fmla="*/ 0 w 1475967"/>
                <a:gd name="connsiteY7" fmla="*/ 363884 h 1455537"/>
                <a:gd name="connsiteX0-1" fmla="*/ 762655 w 2238622"/>
                <a:gd name="connsiteY0-2" fmla="*/ 363884 h 1455537"/>
                <a:gd name="connsiteX1-3" fmla="*/ 1510854 w 2238622"/>
                <a:gd name="connsiteY1-4" fmla="*/ 363884 h 1455537"/>
                <a:gd name="connsiteX2-5" fmla="*/ 1510854 w 2238622"/>
                <a:gd name="connsiteY2-6" fmla="*/ 0 h 1455537"/>
                <a:gd name="connsiteX3-7" fmla="*/ 2238622 w 2238622"/>
                <a:gd name="connsiteY3-8" fmla="*/ 727769 h 1455537"/>
                <a:gd name="connsiteX4-9" fmla="*/ 1510854 w 2238622"/>
                <a:gd name="connsiteY4-10" fmla="*/ 1455537 h 1455537"/>
                <a:gd name="connsiteX5-11" fmla="*/ 1510854 w 2238622"/>
                <a:gd name="connsiteY5-12" fmla="*/ 1091653 h 1455537"/>
                <a:gd name="connsiteX6-13" fmla="*/ 0 w 2238622"/>
                <a:gd name="connsiteY6-14" fmla="*/ 1058508 h 1455537"/>
                <a:gd name="connsiteX7-15" fmla="*/ 762655 w 2238622"/>
                <a:gd name="connsiteY7-16" fmla="*/ 363884 h 1455537"/>
                <a:gd name="connsiteX0-17" fmla="*/ 767420 w 2243387"/>
                <a:gd name="connsiteY0-18" fmla="*/ 363884 h 1455537"/>
                <a:gd name="connsiteX1-19" fmla="*/ 1515619 w 2243387"/>
                <a:gd name="connsiteY1-20" fmla="*/ 363884 h 1455537"/>
                <a:gd name="connsiteX2-21" fmla="*/ 1515619 w 2243387"/>
                <a:gd name="connsiteY2-22" fmla="*/ 0 h 1455537"/>
                <a:gd name="connsiteX3-23" fmla="*/ 2243387 w 2243387"/>
                <a:gd name="connsiteY3-24" fmla="*/ 727769 h 1455537"/>
                <a:gd name="connsiteX4-25" fmla="*/ 1515619 w 2243387"/>
                <a:gd name="connsiteY4-26" fmla="*/ 1455537 h 1455537"/>
                <a:gd name="connsiteX5-27" fmla="*/ 1515619 w 2243387"/>
                <a:gd name="connsiteY5-28" fmla="*/ 1091653 h 1455537"/>
                <a:gd name="connsiteX6-29" fmla="*/ 0 w 2243387"/>
                <a:gd name="connsiteY6-30" fmla="*/ 1053186 h 1455537"/>
                <a:gd name="connsiteX7-31" fmla="*/ 767420 w 2243387"/>
                <a:gd name="connsiteY7-32" fmla="*/ 363884 h 14555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43387" h="1455537">
                  <a:moveTo>
                    <a:pt x="767420" y="363884"/>
                  </a:moveTo>
                  <a:lnTo>
                    <a:pt x="1515619" y="363884"/>
                  </a:lnTo>
                  <a:lnTo>
                    <a:pt x="1515619" y="0"/>
                  </a:lnTo>
                  <a:lnTo>
                    <a:pt x="2243387" y="727769"/>
                  </a:lnTo>
                  <a:lnTo>
                    <a:pt x="1515619" y="1455537"/>
                  </a:lnTo>
                  <a:lnTo>
                    <a:pt x="1515619" y="1091653"/>
                  </a:lnTo>
                  <a:lnTo>
                    <a:pt x="0" y="1053186"/>
                  </a:lnTo>
                  <a:lnTo>
                    <a:pt x="767420" y="3638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2400"/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968854" y="898812"/>
              <a:ext cx="1336598" cy="1266865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 bwMode="auto">
          <a:xfrm>
            <a:off x="3405718" y="4542367"/>
            <a:ext cx="3088217" cy="1976965"/>
            <a:chOff x="2553997" y="3407351"/>
            <a:chExt cx="2316037" cy="1482079"/>
          </a:xfrm>
          <a:solidFill>
            <a:srgbClr val="3879B7"/>
          </a:solidFill>
        </p:grpSpPr>
        <p:sp>
          <p:nvSpPr>
            <p:cNvPr id="21" name="饼形 13"/>
            <p:cNvSpPr/>
            <p:nvPr/>
          </p:nvSpPr>
          <p:spPr>
            <a:xfrm rot="3600000" flipV="1">
              <a:off x="2509763" y="3802270"/>
              <a:ext cx="1118699" cy="1030231"/>
            </a:xfrm>
            <a:prstGeom prst="pie">
              <a:avLst>
                <a:gd name="adj1" fmla="val 14391128"/>
                <a:gd name="adj2" fmla="val 169897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22" name="右箭头 4"/>
            <p:cNvSpPr/>
            <p:nvPr/>
          </p:nvSpPr>
          <p:spPr>
            <a:xfrm rot="19089754" flipV="1">
              <a:off x="2627018" y="3434327"/>
              <a:ext cx="2243016" cy="1455103"/>
            </a:xfrm>
            <a:custGeom>
              <a:avLst/>
              <a:gdLst>
                <a:gd name="connsiteX0" fmla="*/ 0 w 1475967"/>
                <a:gd name="connsiteY0" fmla="*/ 363884 h 1455537"/>
                <a:gd name="connsiteX1" fmla="*/ 748199 w 1475967"/>
                <a:gd name="connsiteY1" fmla="*/ 363884 h 1455537"/>
                <a:gd name="connsiteX2" fmla="*/ 748199 w 1475967"/>
                <a:gd name="connsiteY2" fmla="*/ 0 h 1455537"/>
                <a:gd name="connsiteX3" fmla="*/ 1475967 w 1475967"/>
                <a:gd name="connsiteY3" fmla="*/ 727769 h 1455537"/>
                <a:gd name="connsiteX4" fmla="*/ 748199 w 1475967"/>
                <a:gd name="connsiteY4" fmla="*/ 1455537 h 1455537"/>
                <a:gd name="connsiteX5" fmla="*/ 748199 w 1475967"/>
                <a:gd name="connsiteY5" fmla="*/ 1091653 h 1455537"/>
                <a:gd name="connsiteX6" fmla="*/ 0 w 1475967"/>
                <a:gd name="connsiteY6" fmla="*/ 1091653 h 1455537"/>
                <a:gd name="connsiteX7" fmla="*/ 0 w 1475967"/>
                <a:gd name="connsiteY7" fmla="*/ 363884 h 1455537"/>
                <a:gd name="connsiteX0-1" fmla="*/ 762655 w 2238622"/>
                <a:gd name="connsiteY0-2" fmla="*/ 363884 h 1455537"/>
                <a:gd name="connsiteX1-3" fmla="*/ 1510854 w 2238622"/>
                <a:gd name="connsiteY1-4" fmla="*/ 363884 h 1455537"/>
                <a:gd name="connsiteX2-5" fmla="*/ 1510854 w 2238622"/>
                <a:gd name="connsiteY2-6" fmla="*/ 0 h 1455537"/>
                <a:gd name="connsiteX3-7" fmla="*/ 2238622 w 2238622"/>
                <a:gd name="connsiteY3-8" fmla="*/ 727769 h 1455537"/>
                <a:gd name="connsiteX4-9" fmla="*/ 1510854 w 2238622"/>
                <a:gd name="connsiteY4-10" fmla="*/ 1455537 h 1455537"/>
                <a:gd name="connsiteX5-11" fmla="*/ 1510854 w 2238622"/>
                <a:gd name="connsiteY5-12" fmla="*/ 1091653 h 1455537"/>
                <a:gd name="connsiteX6-13" fmla="*/ 0 w 2238622"/>
                <a:gd name="connsiteY6-14" fmla="*/ 1058508 h 1455537"/>
                <a:gd name="connsiteX7-15" fmla="*/ 762655 w 2238622"/>
                <a:gd name="connsiteY7-16" fmla="*/ 363884 h 1455537"/>
                <a:gd name="connsiteX0-17" fmla="*/ 767420 w 2243387"/>
                <a:gd name="connsiteY0-18" fmla="*/ 363884 h 1455537"/>
                <a:gd name="connsiteX1-19" fmla="*/ 1515619 w 2243387"/>
                <a:gd name="connsiteY1-20" fmla="*/ 363884 h 1455537"/>
                <a:gd name="connsiteX2-21" fmla="*/ 1515619 w 2243387"/>
                <a:gd name="connsiteY2-22" fmla="*/ 0 h 1455537"/>
                <a:gd name="connsiteX3-23" fmla="*/ 2243387 w 2243387"/>
                <a:gd name="connsiteY3-24" fmla="*/ 727769 h 1455537"/>
                <a:gd name="connsiteX4-25" fmla="*/ 1515619 w 2243387"/>
                <a:gd name="connsiteY4-26" fmla="*/ 1455537 h 1455537"/>
                <a:gd name="connsiteX5-27" fmla="*/ 1515619 w 2243387"/>
                <a:gd name="connsiteY5-28" fmla="*/ 1091653 h 1455537"/>
                <a:gd name="connsiteX6-29" fmla="*/ 0 w 2243387"/>
                <a:gd name="connsiteY6-30" fmla="*/ 1053186 h 1455537"/>
                <a:gd name="connsiteX7-31" fmla="*/ 767420 w 2243387"/>
                <a:gd name="connsiteY7-32" fmla="*/ 363884 h 14555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43387" h="1455537">
                  <a:moveTo>
                    <a:pt x="767420" y="363884"/>
                  </a:moveTo>
                  <a:lnTo>
                    <a:pt x="1515619" y="363884"/>
                  </a:lnTo>
                  <a:lnTo>
                    <a:pt x="1515619" y="0"/>
                  </a:lnTo>
                  <a:lnTo>
                    <a:pt x="2243387" y="727769"/>
                  </a:lnTo>
                  <a:lnTo>
                    <a:pt x="1515619" y="1455537"/>
                  </a:lnTo>
                  <a:lnTo>
                    <a:pt x="1515619" y="1091653"/>
                  </a:lnTo>
                  <a:lnTo>
                    <a:pt x="0" y="1053186"/>
                  </a:lnTo>
                  <a:lnTo>
                    <a:pt x="767420" y="3638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2400"/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2881004" y="3407351"/>
              <a:ext cx="1336603" cy="1266273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 bwMode="auto">
          <a:xfrm>
            <a:off x="5786968" y="4542367"/>
            <a:ext cx="3088217" cy="1976965"/>
            <a:chOff x="4340240" y="3407351"/>
            <a:chExt cx="2316030" cy="1482079"/>
          </a:xfrm>
          <a:solidFill>
            <a:srgbClr val="3879B7"/>
          </a:solidFill>
        </p:grpSpPr>
        <p:sp>
          <p:nvSpPr>
            <p:cNvPr id="25" name="饼形 16"/>
            <p:cNvSpPr/>
            <p:nvPr/>
          </p:nvSpPr>
          <p:spPr>
            <a:xfrm rot="18000000" flipH="1" flipV="1">
              <a:off x="5581805" y="3802272"/>
              <a:ext cx="1118699" cy="1030229"/>
            </a:xfrm>
            <a:prstGeom prst="pie">
              <a:avLst>
                <a:gd name="adj1" fmla="val 14391128"/>
                <a:gd name="adj2" fmla="val 169897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26" name="右箭头 4"/>
            <p:cNvSpPr/>
            <p:nvPr/>
          </p:nvSpPr>
          <p:spPr>
            <a:xfrm rot="2510246" flipH="1" flipV="1">
              <a:off x="4340240" y="3434327"/>
              <a:ext cx="2243009" cy="1455103"/>
            </a:xfrm>
            <a:custGeom>
              <a:avLst/>
              <a:gdLst>
                <a:gd name="connsiteX0" fmla="*/ 0 w 1475967"/>
                <a:gd name="connsiteY0" fmla="*/ 363884 h 1455537"/>
                <a:gd name="connsiteX1" fmla="*/ 748199 w 1475967"/>
                <a:gd name="connsiteY1" fmla="*/ 363884 h 1455537"/>
                <a:gd name="connsiteX2" fmla="*/ 748199 w 1475967"/>
                <a:gd name="connsiteY2" fmla="*/ 0 h 1455537"/>
                <a:gd name="connsiteX3" fmla="*/ 1475967 w 1475967"/>
                <a:gd name="connsiteY3" fmla="*/ 727769 h 1455537"/>
                <a:gd name="connsiteX4" fmla="*/ 748199 w 1475967"/>
                <a:gd name="connsiteY4" fmla="*/ 1455537 h 1455537"/>
                <a:gd name="connsiteX5" fmla="*/ 748199 w 1475967"/>
                <a:gd name="connsiteY5" fmla="*/ 1091653 h 1455537"/>
                <a:gd name="connsiteX6" fmla="*/ 0 w 1475967"/>
                <a:gd name="connsiteY6" fmla="*/ 1091653 h 1455537"/>
                <a:gd name="connsiteX7" fmla="*/ 0 w 1475967"/>
                <a:gd name="connsiteY7" fmla="*/ 363884 h 1455537"/>
                <a:gd name="connsiteX0-1" fmla="*/ 762655 w 2238622"/>
                <a:gd name="connsiteY0-2" fmla="*/ 363884 h 1455537"/>
                <a:gd name="connsiteX1-3" fmla="*/ 1510854 w 2238622"/>
                <a:gd name="connsiteY1-4" fmla="*/ 363884 h 1455537"/>
                <a:gd name="connsiteX2-5" fmla="*/ 1510854 w 2238622"/>
                <a:gd name="connsiteY2-6" fmla="*/ 0 h 1455537"/>
                <a:gd name="connsiteX3-7" fmla="*/ 2238622 w 2238622"/>
                <a:gd name="connsiteY3-8" fmla="*/ 727769 h 1455537"/>
                <a:gd name="connsiteX4-9" fmla="*/ 1510854 w 2238622"/>
                <a:gd name="connsiteY4-10" fmla="*/ 1455537 h 1455537"/>
                <a:gd name="connsiteX5-11" fmla="*/ 1510854 w 2238622"/>
                <a:gd name="connsiteY5-12" fmla="*/ 1091653 h 1455537"/>
                <a:gd name="connsiteX6-13" fmla="*/ 0 w 2238622"/>
                <a:gd name="connsiteY6-14" fmla="*/ 1058508 h 1455537"/>
                <a:gd name="connsiteX7-15" fmla="*/ 762655 w 2238622"/>
                <a:gd name="connsiteY7-16" fmla="*/ 363884 h 1455537"/>
                <a:gd name="connsiteX0-17" fmla="*/ 767420 w 2243387"/>
                <a:gd name="connsiteY0-18" fmla="*/ 363884 h 1455537"/>
                <a:gd name="connsiteX1-19" fmla="*/ 1515619 w 2243387"/>
                <a:gd name="connsiteY1-20" fmla="*/ 363884 h 1455537"/>
                <a:gd name="connsiteX2-21" fmla="*/ 1515619 w 2243387"/>
                <a:gd name="connsiteY2-22" fmla="*/ 0 h 1455537"/>
                <a:gd name="connsiteX3-23" fmla="*/ 2243387 w 2243387"/>
                <a:gd name="connsiteY3-24" fmla="*/ 727769 h 1455537"/>
                <a:gd name="connsiteX4-25" fmla="*/ 1515619 w 2243387"/>
                <a:gd name="connsiteY4-26" fmla="*/ 1455537 h 1455537"/>
                <a:gd name="connsiteX5-27" fmla="*/ 1515619 w 2243387"/>
                <a:gd name="connsiteY5-28" fmla="*/ 1091653 h 1455537"/>
                <a:gd name="connsiteX6-29" fmla="*/ 0 w 2243387"/>
                <a:gd name="connsiteY6-30" fmla="*/ 1053186 h 1455537"/>
                <a:gd name="connsiteX7-31" fmla="*/ 767420 w 2243387"/>
                <a:gd name="connsiteY7-32" fmla="*/ 363884 h 14555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43387" h="1455537">
                  <a:moveTo>
                    <a:pt x="767420" y="363884"/>
                  </a:moveTo>
                  <a:lnTo>
                    <a:pt x="1515619" y="363884"/>
                  </a:lnTo>
                  <a:lnTo>
                    <a:pt x="1515619" y="0"/>
                  </a:lnTo>
                  <a:lnTo>
                    <a:pt x="2243387" y="727769"/>
                  </a:lnTo>
                  <a:lnTo>
                    <a:pt x="1515619" y="1455537"/>
                  </a:lnTo>
                  <a:lnTo>
                    <a:pt x="1515619" y="1091653"/>
                  </a:lnTo>
                  <a:lnTo>
                    <a:pt x="0" y="1053186"/>
                  </a:lnTo>
                  <a:lnTo>
                    <a:pt x="767420" y="3638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2400"/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 flipV="1">
              <a:off x="4968854" y="3407351"/>
              <a:ext cx="1336598" cy="1266273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31"/>
          <p:cNvSpPr/>
          <p:nvPr/>
        </p:nvSpPr>
        <p:spPr>
          <a:xfrm>
            <a:off x="4372785" y="3350685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879B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对照之下几点反思</a:t>
            </a:r>
            <a:endParaRPr lang="zh-CN" altLang="en-US" sz="3200" b="1" dirty="0">
              <a:solidFill>
                <a:srgbClr val="3879B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9" name="文本框 33"/>
          <p:cNvSpPr txBox="1"/>
          <p:nvPr/>
        </p:nvSpPr>
        <p:spPr>
          <a:xfrm>
            <a:off x="953137" y="1881717"/>
            <a:ext cx="3780269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、机器开始具有学习反思能力，未来的青年、教师不应该更加提早训练深度学习能力？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0" name="文本框 33"/>
          <p:cNvSpPr txBox="1"/>
          <p:nvPr/>
        </p:nvSpPr>
        <p:spPr>
          <a:xfrm>
            <a:off x="961852" y="3793386"/>
            <a:ext cx="3757486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、面对人工智能，人类只能学会充分认识并理解深度学习等新机器程序如何编制、调试、运用，无法再选择逃避或忽略。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21930" y="1661795"/>
            <a:ext cx="392557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机器的深度学习无外乎经历信息输入（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input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），信息处理，再到信息输出（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output)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的过程。唯一不同，是对信息处理的要求作了提升， 能够按照处理者提出的要求进行处理，说到底，机器的深度学习仍然是人创造出来的一种运行程序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21614" y="4293205"/>
            <a:ext cx="352298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4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、教育中的深度学习，指向学生，指向人，指向有真实体验、情感、三观的人。因而，这种深度学习定然有机器的深度学习无法替代的层面：情感态度价值观教育。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149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p="http://schemas.openxmlformats.org/presentationml/2006/main">
  <p:tag name="MH" val="20170109233147"/>
  <p:tag name="MH_LIBRARY" val="GRAPHIC"/>
  <p:tag name="MH_ORDER" val="文本框 18"/>
</p:tagLst>
</file>

<file path=ppt/tags/tag2.xml><?xml version="1.0" encoding="utf-8"?>
<p:tagLst xmlns:p="http://schemas.openxmlformats.org/presentationml/2006/main">
  <p:tag name="PA" val="v4.1.6"/>
</p:tagLst>
</file>

<file path=ppt/tags/tag3.xml><?xml version="1.0" encoding="utf-8"?>
<p:tagLst xmlns:p="http://schemas.openxmlformats.org/presentationml/2006/main">
  <p:tag name="PA" val="v4.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ewtcil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3157</Words>
  <Application>WPS 演示</Application>
  <PresentationFormat>宽屏</PresentationFormat>
  <Paragraphs>287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Calibri</vt:lpstr>
      <vt:lpstr>方正苏新诗柳楷简体</vt:lpstr>
      <vt:lpstr>方正清刻本悦宋简体</vt:lpstr>
      <vt:lpstr>Arial</vt:lpstr>
      <vt:lpstr>方正四岁半简体</vt:lpstr>
      <vt:lpstr>仿宋_GB2312</vt:lpstr>
      <vt:lpstr>Meiryo UI</vt:lpstr>
      <vt:lpstr>Yu Gothic UI</vt:lpstr>
      <vt:lpstr>Lato Light</vt:lpstr>
      <vt:lpstr>微软雅黑 Light</vt:lpstr>
      <vt:lpstr>Gill Sans</vt:lpstr>
      <vt:lpstr>Segoe Print</vt:lpstr>
      <vt:lpstr>Arial Unicode MS</vt:lpstr>
      <vt:lpstr>等线</vt:lpstr>
      <vt:lpstr>Century Gothic</vt:lpstr>
      <vt:lpstr>Impact</vt:lpstr>
      <vt:lpstr>楷体</vt:lpstr>
      <vt:lpstr>Times New Roman</vt:lpstr>
      <vt:lpstr>Agency FB</vt:lpstr>
      <vt:lpstr>黑体</vt:lpstr>
      <vt:lpstr>NumberOnly</vt:lpstr>
      <vt:lpstr>仿宋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朝若晨曦</cp:lastModifiedBy>
  <cp:revision>139</cp:revision>
  <dcterms:created xsi:type="dcterms:W3CDTF">2019-09-25T04:17:00Z</dcterms:created>
  <dcterms:modified xsi:type="dcterms:W3CDTF">2021-08-05T09:41:40Z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KSOTemplateUUID">
    <vt:lpwstr>v1.0_mb_q/VZMMeWHJDk+yFdMOSWow==</vt:lpwstr>
  </property>
</Properties>
</file>