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handoutMasterIdLst>
    <p:handoutMasterId r:id="rId27"/>
  </p:handoutMasterIdLst>
  <p:sldIdLst>
    <p:sldId id="264" r:id="rId5"/>
    <p:sldId id="281" r:id="rId6"/>
    <p:sldId id="270" r:id="rId7"/>
    <p:sldId id="304" r:id="rId8"/>
    <p:sldId id="315" r:id="rId9"/>
    <p:sldId id="316" r:id="rId10"/>
    <p:sldId id="317" r:id="rId11"/>
    <p:sldId id="318" r:id="rId12"/>
    <p:sldId id="319" r:id="rId13"/>
    <p:sldId id="320" r:id="rId14"/>
    <p:sldId id="306" r:id="rId15"/>
    <p:sldId id="307" r:id="rId16"/>
    <p:sldId id="321" r:id="rId17"/>
    <p:sldId id="308" r:id="rId18"/>
    <p:sldId id="309" r:id="rId19"/>
    <p:sldId id="310" r:id="rId20"/>
    <p:sldId id="311" r:id="rId21"/>
    <p:sldId id="312" r:id="rId22"/>
    <p:sldId id="313" r:id="rId23"/>
    <p:sldId id="322" r:id="rId24"/>
    <p:sldId id="314" r:id="rId25"/>
  </p:sldIdLst>
  <p:sldSz cx="12192000" cy="6858000"/>
  <p:notesSz cx="6858000" cy="9144000"/>
  <p:defaultTextStyle>
    <a:defPPr rtl="0">
      <a:defRPr lang="x-none"/>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40"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howGuides="1">
      <p:cViewPr>
        <p:scale>
          <a:sx n="76" d="100"/>
          <a:sy n="76" d="100"/>
        </p:scale>
        <p:origin x="43" y="-34"/>
      </p:cViewPr>
      <p:guideLst>
        <p:guide pos="3840"/>
        <p:guide orient="horz" pos="2160"/>
      </p:guideLst>
    </p:cSldViewPr>
  </p:slideViewPr>
  <p:notesTextViewPr>
    <p:cViewPr>
      <p:scale>
        <a:sx n="1" d="1"/>
        <a:sy n="1" d="1"/>
      </p:scale>
      <p:origin x="0" y="0"/>
    </p:cViewPr>
  </p:notesTextViewPr>
  <p:notesViewPr>
    <p:cSldViewPr>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7178B13D-69C5-48FF-B4BC-F91E5DF1D623}" type="datetime1">
              <a:rPr lang="zh-CN" altLang="en-US" smtClean="0">
                <a:solidFill>
                  <a:schemeClr val="tx2"/>
                </a:solidFill>
                <a:latin typeface="微软雅黑" panose="020B0503020204020204" pitchFamily="34" charset="-122"/>
                <a:ea typeface="微软雅黑" panose="020B0503020204020204" pitchFamily="34" charset="-122"/>
              </a:rPr>
              <a:pPr algn="r" rtl="0"/>
              <a:t>2021/1/5</a:t>
            </a:fld>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en-US" altLang="zh-CN" smtClean="0">
                <a:solidFill>
                  <a:schemeClr val="tx2"/>
                </a:solidFill>
                <a:latin typeface="微软雅黑" panose="020B0503020204020204" pitchFamily="34" charset="-122"/>
                <a:ea typeface="微软雅黑" panose="020B0503020204020204" pitchFamily="34" charset="-122"/>
              </a:rPr>
              <a:pPr algn="r" rtl="0"/>
              <a:t>‹#›</a:t>
            </a:fld>
            <a:endParaRPr lang="zh-CN" altLang="en-US"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latin typeface="微软雅黑" panose="020B0503020204020204" pitchFamily="34" charset="-122"/>
                <a:ea typeface="微软雅黑" panose="020B0503020204020204" pitchFamily="34" charset="-122"/>
              </a:defRPr>
            </a:lvl1pPr>
          </a:lstStyle>
          <a:p>
            <a:fld id="{06B449BB-9F99-43EE-A1AA-ED1E313F74C2}" type="datetime1">
              <a:rPr lang="zh-CN" altLang="en-US" smtClean="0"/>
              <a:pPr/>
              <a:t>2021/1/5</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latin typeface="微软雅黑" panose="020B0503020204020204" pitchFamily="34" charset="-122"/>
                <a:ea typeface="微软雅黑" panose="020B0503020204020204" pitchFamily="34" charset="-122"/>
              </a:defRPr>
            </a:lvl1pPr>
          </a:lstStyle>
          <a:p>
            <a:fld id="{B8796F01-7154-41E0-B48B-A6921757531A}" type="slidenum">
              <a:rPr lang="en-US" altLang="zh-CN" smtClean="0"/>
              <a:pPr/>
              <a:t>‹#›</a:t>
            </a:fld>
            <a:endParaRPr lang="zh-CN" altLang="en-US"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1pPr>
    <a:lvl2pPr marL="609493"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2pPr>
    <a:lvl3pPr marL="1218987"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3pPr>
    <a:lvl4pPr marL="1828480"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4pPr>
    <a:lvl5pPr marL="2437973"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zh-CN" altLang="en-US" dirty="0"/>
              <a:t>虚拟情境：打破时空限制，化抽象为直观，化微观为宏观 化静为动。</a:t>
            </a:r>
          </a:p>
          <a:p>
            <a:endParaRPr lang="zh-CN" altLang="en-US" dirty="0"/>
          </a:p>
        </p:txBody>
      </p:sp>
      <p:sp>
        <p:nvSpPr>
          <p:cNvPr id="4" name="灯片编号占位符 3"/>
          <p:cNvSpPr>
            <a:spLocks noGrp="1"/>
          </p:cNvSpPr>
          <p:nvPr>
            <p:ph type="sldNum" sz="quarter" idx="5"/>
          </p:nvPr>
        </p:nvSpPr>
        <p:spPr/>
        <p:txBody>
          <a:bodyPr/>
          <a:lstStyle/>
          <a:p>
            <a:fld id="{B8796F01-7154-41E0-B48B-A6921757531A}" type="slidenum">
              <a:rPr lang="en-US" altLang="zh-CN" smtClean="0"/>
              <a:pPr/>
              <a:t>6</a:t>
            </a:fld>
            <a:endParaRPr lang="zh-CN" altLang="en-US" dirty="0"/>
          </a:p>
        </p:txBody>
      </p:sp>
    </p:spTree>
    <p:extLst>
      <p:ext uri="{BB962C8B-B14F-4D97-AF65-F5344CB8AC3E}">
        <p14:creationId xmlns:p14="http://schemas.microsoft.com/office/powerpoint/2010/main" val="272417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796F01-7154-41E0-B48B-A6921757531A}" type="slidenum">
              <a:rPr lang="en-US" altLang="zh-CN" smtClean="0"/>
              <a:pPr/>
              <a:t>16</a:t>
            </a:fld>
            <a:endParaRPr lang="zh-CN" altLang="en-US" dirty="0"/>
          </a:p>
        </p:txBody>
      </p:sp>
    </p:spTree>
    <p:extLst>
      <p:ext uri="{BB962C8B-B14F-4D97-AF65-F5344CB8AC3E}">
        <p14:creationId xmlns:p14="http://schemas.microsoft.com/office/powerpoint/2010/main" val="325999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673600" y="1498603"/>
            <a:ext cx="7010400" cy="3298825"/>
          </a:xfrm>
        </p:spPr>
        <p:txBody>
          <a:bodyPr rtlCol="0">
            <a:normAutofit/>
          </a:bodyPr>
          <a:lstStyle>
            <a:lvl1pPr algn="l" rtl="0">
              <a:lnSpc>
                <a:spcPct val="90000"/>
              </a:lnSpc>
              <a:defRPr sz="4051" cap="none" baseline="0"/>
            </a:lvl1pPr>
          </a:lstStyle>
          <a:p>
            <a:pPr rtl="0"/>
            <a:r>
              <a:rPr lang="zh-CN" altLang="en-US" noProof="0"/>
              <a:t>单击此处编辑母版标题样式</a:t>
            </a:r>
            <a:endParaRPr lang="zh-CN" altLang="en-US" noProof="0" dirty="0"/>
          </a:p>
        </p:txBody>
      </p:sp>
      <p:sp>
        <p:nvSpPr>
          <p:cNvPr id="3" name="副标题 2"/>
          <p:cNvSpPr>
            <a:spLocks noGrp="1"/>
          </p:cNvSpPr>
          <p:nvPr>
            <p:ph type="subTitle" idx="1"/>
          </p:nvPr>
        </p:nvSpPr>
        <p:spPr>
          <a:xfrm>
            <a:off x="4673600" y="4927600"/>
            <a:ext cx="7010400" cy="1244600"/>
          </a:xfrm>
        </p:spPr>
        <p:txBody>
          <a:bodyPr rtlCol="0">
            <a:normAutofit/>
          </a:bodyPr>
          <a:lstStyle>
            <a:lvl1pPr marL="0" indent="0" algn="l" rtl="0">
              <a:spcBef>
                <a:spcPts val="0"/>
              </a:spcBef>
              <a:buNone/>
              <a:defRPr sz="2101" b="0">
                <a:solidFill>
                  <a:schemeClr val="tx1"/>
                </a:solidFill>
              </a:defRPr>
            </a:lvl1pPr>
            <a:lvl2pPr marL="457242" indent="0" algn="ctr" rtl="0">
              <a:buNone/>
              <a:defRPr>
                <a:solidFill>
                  <a:schemeClr val="tx1">
                    <a:tint val="75000"/>
                  </a:schemeClr>
                </a:solidFill>
              </a:defRPr>
            </a:lvl2pPr>
            <a:lvl3pPr marL="914484" indent="0" algn="ctr" rtl="0">
              <a:buNone/>
              <a:defRPr>
                <a:solidFill>
                  <a:schemeClr val="tx1">
                    <a:tint val="75000"/>
                  </a:schemeClr>
                </a:solidFill>
              </a:defRPr>
            </a:lvl3pPr>
            <a:lvl4pPr marL="1371726" indent="0" algn="ctr" rtl="0">
              <a:buNone/>
              <a:defRPr>
                <a:solidFill>
                  <a:schemeClr val="tx1">
                    <a:tint val="75000"/>
                  </a:schemeClr>
                </a:solidFill>
              </a:defRPr>
            </a:lvl4pPr>
            <a:lvl5pPr marL="1828967" indent="0" algn="ctr" rtl="0">
              <a:buNone/>
              <a:defRPr>
                <a:solidFill>
                  <a:schemeClr val="tx1">
                    <a:tint val="75000"/>
                  </a:schemeClr>
                </a:solidFill>
              </a:defRPr>
            </a:lvl5pPr>
            <a:lvl6pPr marL="2286210" indent="0" algn="ctr" rtl="0">
              <a:buNone/>
              <a:defRPr>
                <a:solidFill>
                  <a:schemeClr val="tx1">
                    <a:tint val="75000"/>
                  </a:schemeClr>
                </a:solidFill>
              </a:defRPr>
            </a:lvl6pPr>
            <a:lvl7pPr marL="2743451" indent="0" algn="ctr" rtl="0">
              <a:buNone/>
              <a:defRPr>
                <a:solidFill>
                  <a:schemeClr val="tx1">
                    <a:tint val="75000"/>
                  </a:schemeClr>
                </a:solidFill>
              </a:defRPr>
            </a:lvl7pPr>
            <a:lvl8pPr marL="3200693" indent="0" algn="ctr" rtl="0">
              <a:buNone/>
              <a:defRPr>
                <a:solidFill>
                  <a:schemeClr val="tx1">
                    <a:tint val="75000"/>
                  </a:schemeClr>
                </a:solidFill>
              </a:defRPr>
            </a:lvl8pPr>
            <a:lvl9pPr marL="3657935" indent="0" algn="ctr" rtl="0">
              <a:buNone/>
              <a:defRPr>
                <a:solidFill>
                  <a:schemeClr val="tx1">
                    <a:tint val="75000"/>
                  </a:schemeClr>
                </a:solidFill>
              </a:defRPr>
            </a:lvl9pPr>
          </a:lstStyle>
          <a:p>
            <a:pPr rtl="0"/>
            <a:r>
              <a:rPr lang="zh-CN" altLang="en-US" noProof="0"/>
              <a:t>单击此处编辑母版副标题样式</a:t>
            </a:r>
            <a:endParaRPr lang="zh-CN" altLang="en-US"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竖排文字占位符 2"/>
          <p:cNvSpPr>
            <a:spLocks noGrp="1"/>
          </p:cNvSpPr>
          <p:nvPr>
            <p:ph type="body" orient="vert" idx="1"/>
          </p:nvPr>
        </p:nvSpPr>
        <p:spPr/>
        <p:txBody>
          <a:bodyPr vert="eaVert"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p:txBody>
          <a:bodyPr rtlCol="0"/>
          <a:lstStyle>
            <a:lvl1pPr>
              <a:defRPr/>
            </a:lvl1pPr>
          </a:lstStyle>
          <a:p>
            <a:fld id="{55677D0B-F53C-4787-A85A-18D33BC3BEA1}" type="datetime1">
              <a:rPr lang="zh-CN" altLang="en-US" smtClean="0"/>
              <a:pPr/>
              <a:t>2021/1/5</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591C5AD9-787D-40FA-8A4D-16A055B9AF81}" type="slidenum">
              <a:rPr lang="en-US" altLang="zh-CN" noProof="0" smtClean="0"/>
              <a:t>‹#›</a:t>
            </a:fld>
            <a:endParaRPr lang="zh-CN" altLang="en-US"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9855200" y="274640"/>
            <a:ext cx="1422400" cy="5897561"/>
          </a:xfrm>
        </p:spPr>
        <p:txBody>
          <a:bodyPr vert="eaVert" rtlCol="0"/>
          <a:lstStyle/>
          <a:p>
            <a:pPr rtl="0"/>
            <a:r>
              <a:rPr lang="zh-CN" altLang="en-US" noProof="0"/>
              <a:t>单击此处编辑母版标题样式</a:t>
            </a:r>
            <a:endParaRPr lang="zh-CN" altLang="en-US" noProof="0" dirty="0"/>
          </a:p>
        </p:txBody>
      </p:sp>
      <p:sp>
        <p:nvSpPr>
          <p:cNvPr id="3" name="竖排文字占位符 2"/>
          <p:cNvSpPr>
            <a:spLocks noGrp="1"/>
          </p:cNvSpPr>
          <p:nvPr>
            <p:ph type="body" orient="vert" idx="1"/>
          </p:nvPr>
        </p:nvSpPr>
        <p:spPr>
          <a:xfrm>
            <a:off x="1117600" y="274640"/>
            <a:ext cx="8534400" cy="5897561"/>
          </a:xfrm>
        </p:spPr>
        <p:txBody>
          <a:bodyPr vert="eaVert" rtlCol="0"/>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p:txBody>
          <a:bodyPr rtlCol="0"/>
          <a:lstStyle>
            <a:lvl1pPr>
              <a:defRPr/>
            </a:lvl1pPr>
          </a:lstStyle>
          <a:p>
            <a:fld id="{54B89B6B-C640-4814-94E3-C138F9C73EE7}" type="datetime1">
              <a:rPr lang="zh-CN" altLang="en-US" smtClean="0"/>
              <a:pPr/>
              <a:t>2021/1/5</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591C5AD9-787D-40FA-8A4D-16A055B9AF81}" type="slidenum">
              <a:rPr lang="en-US" altLang="zh-CN" noProof="0" smtClean="0"/>
              <a:t>‹#›</a:t>
            </a:fld>
            <a:endParaRPr lang="zh-CN" altLang="en-US"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idx="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日期占位符 3"/>
          <p:cNvSpPr>
            <a:spLocks noGrp="1"/>
          </p:cNvSpPr>
          <p:nvPr>
            <p:ph type="dt" sz="half" idx="10"/>
          </p:nvPr>
        </p:nvSpPr>
        <p:spPr/>
        <p:txBody>
          <a:bodyPr rtlCol="0"/>
          <a:lstStyle>
            <a:lvl1pPr>
              <a:defRPr/>
            </a:lvl1pPr>
          </a:lstStyle>
          <a:p>
            <a:fld id="{3D2BB3D5-B3F4-4256-B6ED-4B874E5DE258}" type="datetime1">
              <a:rPr lang="zh-CN" altLang="en-US" smtClean="0"/>
              <a:pPr/>
              <a:t>2021/1/5</a:t>
            </a:fld>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DA60BA0E-20D0-4E7C-B286-26C960A6788F}" type="slidenum">
              <a:rPr lang="en-US" altLang="zh-CN" noProof="0" smtClean="0"/>
              <a:t>‹#›</a:t>
            </a:fld>
            <a:endParaRPr lang="en-US" altLang="zh-CN"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12800" y="4445000"/>
            <a:ext cx="7010400" cy="1930400"/>
          </a:xfrm>
        </p:spPr>
        <p:txBody>
          <a:bodyPr rtlCol="0" anchor="t">
            <a:normAutofit/>
          </a:bodyPr>
          <a:lstStyle>
            <a:lvl1pPr algn="l" rtl="0">
              <a:defRPr sz="4051" b="0" cap="none" baseline="0"/>
            </a:lvl1pPr>
          </a:lstStyle>
          <a:p>
            <a:pPr rtl="0"/>
            <a:r>
              <a:rPr lang="zh-CN" altLang="en-US" noProof="0"/>
              <a:t>单击此处编辑母版标题样式</a:t>
            </a:r>
            <a:endParaRPr lang="zh-CN" altLang="en-US" noProof="0" dirty="0"/>
          </a:p>
        </p:txBody>
      </p:sp>
      <p:sp>
        <p:nvSpPr>
          <p:cNvPr id="3" name="文本占位符 2"/>
          <p:cNvSpPr>
            <a:spLocks noGrp="1"/>
          </p:cNvSpPr>
          <p:nvPr>
            <p:ph type="body" idx="1"/>
          </p:nvPr>
        </p:nvSpPr>
        <p:spPr>
          <a:xfrm>
            <a:off x="812800" y="3124201"/>
            <a:ext cx="7010400" cy="1296987"/>
          </a:xfrm>
        </p:spPr>
        <p:txBody>
          <a:bodyPr rtlCol="0" anchor="b">
            <a:normAutofit/>
          </a:bodyPr>
          <a:lstStyle>
            <a:lvl1pPr marL="0" indent="0" algn="l" rtl="0">
              <a:spcBef>
                <a:spcPts val="0"/>
              </a:spcBef>
              <a:buNone/>
              <a:defRPr sz="2101">
                <a:solidFill>
                  <a:schemeClr val="tx1"/>
                </a:solidFill>
              </a:defRPr>
            </a:lvl1pPr>
            <a:lvl2pPr marL="457242" indent="0" algn="l" rtl="0">
              <a:buNone/>
              <a:defRPr sz="1800">
                <a:solidFill>
                  <a:schemeClr val="tx1">
                    <a:tint val="75000"/>
                  </a:schemeClr>
                </a:solidFill>
              </a:defRPr>
            </a:lvl2pPr>
            <a:lvl3pPr marL="914484" indent="0" algn="l" rtl="0">
              <a:buNone/>
              <a:defRPr sz="1575">
                <a:solidFill>
                  <a:schemeClr val="tx1">
                    <a:tint val="75000"/>
                  </a:schemeClr>
                </a:solidFill>
              </a:defRPr>
            </a:lvl3pPr>
            <a:lvl4pPr marL="1371726" indent="0" algn="l" rtl="0">
              <a:buNone/>
              <a:defRPr sz="1425">
                <a:solidFill>
                  <a:schemeClr val="tx1">
                    <a:tint val="75000"/>
                  </a:schemeClr>
                </a:solidFill>
              </a:defRPr>
            </a:lvl4pPr>
            <a:lvl5pPr marL="1828967" indent="0" algn="l" rtl="0">
              <a:buNone/>
              <a:defRPr sz="1425">
                <a:solidFill>
                  <a:schemeClr val="tx1">
                    <a:tint val="75000"/>
                  </a:schemeClr>
                </a:solidFill>
              </a:defRPr>
            </a:lvl5pPr>
            <a:lvl6pPr marL="2286210" indent="0" algn="l" rtl="0">
              <a:buNone/>
              <a:defRPr sz="1425">
                <a:solidFill>
                  <a:schemeClr val="tx1">
                    <a:tint val="75000"/>
                  </a:schemeClr>
                </a:solidFill>
              </a:defRPr>
            </a:lvl6pPr>
            <a:lvl7pPr marL="2743451" indent="0" algn="l" rtl="0">
              <a:buNone/>
              <a:defRPr sz="1425">
                <a:solidFill>
                  <a:schemeClr val="tx1">
                    <a:tint val="75000"/>
                  </a:schemeClr>
                </a:solidFill>
              </a:defRPr>
            </a:lvl7pPr>
            <a:lvl8pPr marL="3200693" indent="0" algn="l" rtl="0">
              <a:buNone/>
              <a:defRPr sz="1425">
                <a:solidFill>
                  <a:schemeClr val="tx1">
                    <a:tint val="75000"/>
                  </a:schemeClr>
                </a:solidFill>
              </a:defRPr>
            </a:lvl8pPr>
            <a:lvl9pPr marL="3657935" indent="0" algn="l" rtl="0">
              <a:buNone/>
              <a:defRPr sz="1425">
                <a:solidFill>
                  <a:schemeClr val="tx1">
                    <a:tint val="75000"/>
                  </a:schemeClr>
                </a:solidFill>
              </a:defRPr>
            </a:lvl9pPr>
          </a:lstStyle>
          <a:p>
            <a:pPr lvl="0" rtl="0"/>
            <a:r>
              <a:rPr lang="zh-CN" altLang="en-US" noProof="0"/>
              <a:t>单击此处编辑母版文本样式</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sz="half" idx="1"/>
          </p:nvPr>
        </p:nvSpPr>
        <p:spPr>
          <a:xfrm>
            <a:off x="1117600" y="1701800"/>
            <a:ext cx="4978400" cy="4470400"/>
          </a:xfrm>
        </p:spPr>
        <p:txBody>
          <a:bodyPr rtlCol="0">
            <a:normAutofit/>
          </a:bodyPr>
          <a:lstStyle>
            <a:lvl1pPr algn="l" rtl="0">
              <a:defRPr sz="1800"/>
            </a:lvl1pPr>
            <a:lvl2pPr algn="l" rtl="0">
              <a:defRPr sz="1500"/>
            </a:lvl2pPr>
            <a:lvl3pPr algn="l" rtl="0">
              <a:defRPr sz="1350"/>
            </a:lvl3pPr>
            <a:lvl4pPr algn="l" rtl="0">
              <a:defRPr sz="1350"/>
            </a:lvl4pPr>
            <a:lvl5pPr marL="1508898" algn="l" rtl="0">
              <a:defRPr sz="1350"/>
            </a:lvl5pPr>
            <a:lvl6pPr marL="1508898" algn="l" rtl="0">
              <a:defRPr sz="1350"/>
            </a:lvl6pPr>
            <a:lvl7pPr marL="1508898" algn="l" rtl="0">
              <a:defRPr sz="1350"/>
            </a:lvl7pPr>
            <a:lvl8pPr marL="1508898" algn="l" rtl="0">
              <a:defRPr sz="1350"/>
            </a:lvl8pPr>
            <a:lvl9pPr marL="1508898" algn="l" rtl="0">
              <a:defRPr sz="135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内容占位符 3"/>
          <p:cNvSpPr>
            <a:spLocks noGrp="1"/>
          </p:cNvSpPr>
          <p:nvPr>
            <p:ph sz="half" idx="2"/>
          </p:nvPr>
        </p:nvSpPr>
        <p:spPr>
          <a:xfrm>
            <a:off x="6299200" y="1701800"/>
            <a:ext cx="4978400" cy="4470400"/>
          </a:xfrm>
        </p:spPr>
        <p:txBody>
          <a:bodyPr rtlCol="0">
            <a:normAutofit/>
          </a:bodyPr>
          <a:lstStyle>
            <a:lvl1pPr algn="l" rtl="0">
              <a:defRPr sz="1800"/>
            </a:lvl1pPr>
            <a:lvl2pPr algn="l" rtl="0">
              <a:defRPr sz="1500"/>
            </a:lvl2pPr>
            <a:lvl3pPr algn="l" rtl="0">
              <a:defRPr sz="1350"/>
            </a:lvl3pPr>
            <a:lvl4pPr algn="l" rtl="0">
              <a:defRPr sz="1350"/>
            </a:lvl4pPr>
            <a:lvl5pPr marL="1508898" algn="l" rtl="0">
              <a:defRPr sz="1350"/>
            </a:lvl5pPr>
            <a:lvl6pPr marL="1508898" algn="l" rtl="0">
              <a:defRPr sz="1350"/>
            </a:lvl6pPr>
            <a:lvl7pPr marL="1508898" algn="l" rtl="0">
              <a:defRPr sz="1350"/>
            </a:lvl7pPr>
            <a:lvl8pPr marL="1508898" algn="l" rtl="0">
              <a:defRPr sz="1350"/>
            </a:lvl8pPr>
            <a:lvl9pPr marL="1508898" algn="l" rtl="0">
              <a:defRPr sz="135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5" name="日期占位符 4"/>
          <p:cNvSpPr>
            <a:spLocks noGrp="1"/>
          </p:cNvSpPr>
          <p:nvPr>
            <p:ph type="dt" sz="half" idx="10"/>
          </p:nvPr>
        </p:nvSpPr>
        <p:spPr/>
        <p:txBody>
          <a:bodyPr rtlCol="0"/>
          <a:lstStyle>
            <a:lvl1pPr>
              <a:defRPr/>
            </a:lvl1pPr>
          </a:lstStyle>
          <a:p>
            <a:fld id="{109DE028-75A5-419A-B395-C2EDFBD58642}" type="datetime1">
              <a:rPr lang="zh-CN" altLang="en-US" smtClean="0"/>
              <a:pPr/>
              <a:t>2021/1/5</a:t>
            </a:fld>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p:txBody>
          <a:bodyPr rtlCol="0"/>
          <a:lstStyle/>
          <a:p>
            <a:pPr rtl="0"/>
            <a:fld id="{EB37DED6-D4C7-42EE-AB49-D2E39E64FDE4}" type="slidenum">
              <a:rPr lang="en-US" altLang="zh-CN" noProof="0" smtClean="0"/>
              <a:t>‹#›</a:t>
            </a:fld>
            <a:endParaRPr lang="en-US" altLang="zh-CN"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lgn="l" rtl="0">
              <a:defRPr/>
            </a:lvl1pPr>
          </a:lstStyle>
          <a:p>
            <a:pPr rtl="0"/>
            <a:r>
              <a:rPr lang="zh-CN" altLang="en-US" noProof="0"/>
              <a:t>单击此处编辑母版标题样式</a:t>
            </a:r>
            <a:endParaRPr lang="zh-CN" altLang="en-US" noProof="0" dirty="0"/>
          </a:p>
        </p:txBody>
      </p:sp>
      <p:sp>
        <p:nvSpPr>
          <p:cNvPr id="3" name="文本占位符 2"/>
          <p:cNvSpPr>
            <a:spLocks noGrp="1"/>
          </p:cNvSpPr>
          <p:nvPr>
            <p:ph type="body" idx="1"/>
          </p:nvPr>
        </p:nvSpPr>
        <p:spPr>
          <a:xfrm>
            <a:off x="1121665" y="1608836"/>
            <a:ext cx="4974336" cy="512064"/>
          </a:xfrm>
        </p:spPr>
        <p:txBody>
          <a:bodyPr rtlCol="0" anchor="b">
            <a:noAutofit/>
          </a:bodyPr>
          <a:lstStyle>
            <a:lvl1pPr marL="0" indent="0" algn="l" rtl="0">
              <a:spcBef>
                <a:spcPts val="0"/>
              </a:spcBef>
              <a:buNone/>
              <a:defRPr sz="1800" b="1"/>
            </a:lvl1pPr>
            <a:lvl2pPr marL="457242" indent="0" algn="l" rtl="0">
              <a:buNone/>
              <a:defRPr sz="2026" b="1"/>
            </a:lvl2pPr>
            <a:lvl3pPr marL="914484" indent="0" algn="l" rtl="0">
              <a:buNone/>
              <a:defRPr sz="1800" b="1"/>
            </a:lvl3pPr>
            <a:lvl4pPr marL="1371726" indent="0" algn="l" rtl="0">
              <a:buNone/>
              <a:defRPr sz="1575" b="1"/>
            </a:lvl4pPr>
            <a:lvl5pPr marL="1828967" indent="0" algn="l" rtl="0">
              <a:buNone/>
              <a:defRPr sz="1575" b="1"/>
            </a:lvl5pPr>
            <a:lvl6pPr marL="2286210" indent="0" algn="l" rtl="0">
              <a:buNone/>
              <a:defRPr sz="1575" b="1"/>
            </a:lvl6pPr>
            <a:lvl7pPr marL="2743451" indent="0" algn="l" rtl="0">
              <a:buNone/>
              <a:defRPr sz="1575" b="1"/>
            </a:lvl7pPr>
            <a:lvl8pPr marL="3200693" indent="0" algn="l" rtl="0">
              <a:buNone/>
              <a:defRPr sz="1575" b="1"/>
            </a:lvl8pPr>
            <a:lvl9pPr marL="3657935" indent="0" algn="l" rtl="0">
              <a:buNone/>
              <a:defRPr sz="1575" b="1"/>
            </a:lvl9pPr>
          </a:lstStyle>
          <a:p>
            <a:pPr lvl="0" rtl="0"/>
            <a:r>
              <a:rPr lang="zh-CN" altLang="en-US" noProof="0"/>
              <a:t>单击此处编辑母版文本样式</a:t>
            </a:r>
          </a:p>
        </p:txBody>
      </p:sp>
      <p:sp>
        <p:nvSpPr>
          <p:cNvPr id="4" name="内容占位符 3"/>
          <p:cNvSpPr>
            <a:spLocks noGrp="1"/>
          </p:cNvSpPr>
          <p:nvPr>
            <p:ph sz="half" idx="2"/>
          </p:nvPr>
        </p:nvSpPr>
        <p:spPr>
          <a:xfrm>
            <a:off x="1117600" y="2209800"/>
            <a:ext cx="4978400" cy="3962400"/>
          </a:xfrm>
        </p:spPr>
        <p:txBody>
          <a:bodyPr rtlCol="0">
            <a:normAutofit/>
          </a:bodyPr>
          <a:lstStyle>
            <a:lvl1pPr algn="l" rtl="0">
              <a:defRPr sz="1500"/>
            </a:lvl1pPr>
            <a:lvl2pPr algn="l" rtl="0">
              <a:defRPr sz="1350"/>
            </a:lvl2pPr>
            <a:lvl3pPr algn="l" rtl="0">
              <a:defRPr sz="1350"/>
            </a:lvl3pPr>
            <a:lvl4pPr algn="l" rtl="0">
              <a:defRPr sz="1350"/>
            </a:lvl4pPr>
            <a:lvl5pPr marL="1508898" algn="l" rtl="0">
              <a:defRPr sz="1350"/>
            </a:lvl5pPr>
            <a:lvl6pPr marL="1508898" algn="l" rtl="0">
              <a:defRPr sz="1350"/>
            </a:lvl6pPr>
            <a:lvl7pPr marL="1508898" algn="l" rtl="0">
              <a:defRPr sz="1350"/>
            </a:lvl7pPr>
            <a:lvl8pPr marL="1508898" algn="l" rtl="0">
              <a:defRPr sz="1350"/>
            </a:lvl8pPr>
            <a:lvl9pPr marL="1508898" algn="l" rtl="0">
              <a:defRPr sz="135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5" name="文本占位符 4"/>
          <p:cNvSpPr>
            <a:spLocks noGrp="1"/>
          </p:cNvSpPr>
          <p:nvPr>
            <p:ph type="body" sz="quarter" idx="3"/>
          </p:nvPr>
        </p:nvSpPr>
        <p:spPr>
          <a:xfrm>
            <a:off x="6303264" y="1608836"/>
            <a:ext cx="4974336" cy="512064"/>
          </a:xfrm>
        </p:spPr>
        <p:txBody>
          <a:bodyPr rtlCol="0" anchor="b">
            <a:noAutofit/>
          </a:bodyPr>
          <a:lstStyle>
            <a:lvl1pPr marL="0" indent="0" algn="l" rtl="0">
              <a:spcBef>
                <a:spcPts val="0"/>
              </a:spcBef>
              <a:buNone/>
              <a:defRPr sz="1800" b="1"/>
            </a:lvl1pPr>
            <a:lvl2pPr marL="457242" indent="0" algn="l" rtl="0">
              <a:buNone/>
              <a:defRPr sz="2026" b="1"/>
            </a:lvl2pPr>
            <a:lvl3pPr marL="914484" indent="0" algn="l" rtl="0">
              <a:buNone/>
              <a:defRPr sz="1800" b="1"/>
            </a:lvl3pPr>
            <a:lvl4pPr marL="1371726" indent="0" algn="l" rtl="0">
              <a:buNone/>
              <a:defRPr sz="1575" b="1"/>
            </a:lvl4pPr>
            <a:lvl5pPr marL="1828967" indent="0" algn="l" rtl="0">
              <a:buNone/>
              <a:defRPr sz="1575" b="1"/>
            </a:lvl5pPr>
            <a:lvl6pPr marL="2286210" indent="0" algn="l" rtl="0">
              <a:buNone/>
              <a:defRPr sz="1575" b="1"/>
            </a:lvl6pPr>
            <a:lvl7pPr marL="2743451" indent="0" algn="l" rtl="0">
              <a:buNone/>
              <a:defRPr sz="1575" b="1"/>
            </a:lvl7pPr>
            <a:lvl8pPr marL="3200693" indent="0" algn="l" rtl="0">
              <a:buNone/>
              <a:defRPr sz="1575" b="1"/>
            </a:lvl8pPr>
            <a:lvl9pPr marL="3657935" indent="0" algn="l" rtl="0">
              <a:buNone/>
              <a:defRPr sz="1575" b="1"/>
            </a:lvl9pPr>
          </a:lstStyle>
          <a:p>
            <a:pPr lvl="0" rtl="0"/>
            <a:r>
              <a:rPr lang="zh-CN" altLang="en-US" noProof="0"/>
              <a:t>单击此处编辑母版文本样式</a:t>
            </a:r>
          </a:p>
        </p:txBody>
      </p:sp>
      <p:sp>
        <p:nvSpPr>
          <p:cNvPr id="6" name="内容占位符 5"/>
          <p:cNvSpPr>
            <a:spLocks noGrp="1"/>
          </p:cNvSpPr>
          <p:nvPr>
            <p:ph sz="quarter" idx="4"/>
          </p:nvPr>
        </p:nvSpPr>
        <p:spPr>
          <a:xfrm>
            <a:off x="6299200" y="2209800"/>
            <a:ext cx="4978400" cy="3962400"/>
          </a:xfrm>
        </p:spPr>
        <p:txBody>
          <a:bodyPr rtlCol="0">
            <a:normAutofit/>
          </a:bodyPr>
          <a:lstStyle>
            <a:lvl1pPr algn="l" rtl="0">
              <a:defRPr sz="1500"/>
            </a:lvl1pPr>
            <a:lvl2pPr algn="l" rtl="0">
              <a:defRPr sz="1350"/>
            </a:lvl2pPr>
            <a:lvl3pPr algn="l" rtl="0">
              <a:defRPr sz="1350"/>
            </a:lvl3pPr>
            <a:lvl4pPr algn="l" rtl="0">
              <a:defRPr sz="1350"/>
            </a:lvl4pPr>
            <a:lvl5pPr marL="1508898" algn="l" rtl="0">
              <a:defRPr sz="1350"/>
            </a:lvl5pPr>
            <a:lvl6pPr marL="1508898" algn="l" rtl="0">
              <a:defRPr sz="1350"/>
            </a:lvl6pPr>
            <a:lvl7pPr marL="1508898" algn="l" rtl="0">
              <a:defRPr sz="1350"/>
            </a:lvl7pPr>
            <a:lvl8pPr marL="1508898" algn="l" rtl="0">
              <a:defRPr sz="1350"/>
            </a:lvl8pPr>
            <a:lvl9pPr marL="1508898" algn="l" rtl="0">
              <a:defRPr sz="135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7" name="日期占位符 6"/>
          <p:cNvSpPr>
            <a:spLocks noGrp="1"/>
          </p:cNvSpPr>
          <p:nvPr>
            <p:ph type="dt" sz="half" idx="10"/>
          </p:nvPr>
        </p:nvSpPr>
        <p:spPr/>
        <p:txBody>
          <a:bodyPr rtlCol="0"/>
          <a:lstStyle>
            <a:lvl1pPr>
              <a:defRPr/>
            </a:lvl1pPr>
          </a:lstStyle>
          <a:p>
            <a:fld id="{6DB54F77-3742-4919-9EAD-96757A014E94}" type="datetime1">
              <a:rPr lang="zh-CN" altLang="en-US" smtClean="0"/>
              <a:pPr/>
              <a:t>2021/1/5</a:t>
            </a:fld>
            <a:endParaRPr lang="zh-CN" altLang="en-US" dirty="0"/>
          </a:p>
        </p:txBody>
      </p:sp>
      <p:sp>
        <p:nvSpPr>
          <p:cNvPr id="8" name="页脚占位符 7"/>
          <p:cNvSpPr>
            <a:spLocks noGrp="1"/>
          </p:cNvSpPr>
          <p:nvPr>
            <p:ph type="ftr" sz="quarter" idx="11"/>
          </p:nvPr>
        </p:nvSpPr>
        <p:spPr/>
        <p:txBody>
          <a:bodyPr rtlCol="0"/>
          <a:lstStyle/>
          <a:p>
            <a:pPr rtl="0"/>
            <a:endParaRPr lang="zh-CN" altLang="en-US" noProof="0" dirty="0"/>
          </a:p>
        </p:txBody>
      </p:sp>
      <p:sp>
        <p:nvSpPr>
          <p:cNvPr id="9" name="灯片编号占位符 8"/>
          <p:cNvSpPr>
            <a:spLocks noGrp="1"/>
          </p:cNvSpPr>
          <p:nvPr>
            <p:ph type="sldNum" sz="quarter" idx="12"/>
          </p:nvPr>
        </p:nvSpPr>
        <p:spPr/>
        <p:txBody>
          <a:bodyPr rtlCol="0"/>
          <a:lstStyle/>
          <a:p>
            <a:pPr rtl="0"/>
            <a:fld id="{EB37DED6-D4C7-42EE-AB49-D2E39E64FDE4}" type="slidenum">
              <a:rPr lang="en-US" altLang="zh-CN" noProof="0" smtClean="0"/>
              <a:t>‹#›</a:t>
            </a:fld>
            <a:endParaRPr lang="en-US" altLang="zh-CN"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日期占位符 2"/>
          <p:cNvSpPr>
            <a:spLocks noGrp="1"/>
          </p:cNvSpPr>
          <p:nvPr>
            <p:ph type="dt" sz="half" idx="10"/>
          </p:nvPr>
        </p:nvSpPr>
        <p:spPr/>
        <p:txBody>
          <a:bodyPr rtlCol="0"/>
          <a:lstStyle>
            <a:lvl1pPr>
              <a:defRPr/>
            </a:lvl1pPr>
          </a:lstStyle>
          <a:p>
            <a:fld id="{9C6EB163-526A-4855-8844-4C6501B96975}" type="datetime1">
              <a:rPr lang="zh-CN" altLang="en-US" smtClean="0"/>
              <a:pPr/>
              <a:t>2021/1/5</a:t>
            </a:fld>
            <a:endParaRPr lang="zh-CN" altLang="en-US" dirty="0"/>
          </a:p>
        </p:txBody>
      </p:sp>
      <p:sp>
        <p:nvSpPr>
          <p:cNvPr id="4" name="页脚占位符 3"/>
          <p:cNvSpPr>
            <a:spLocks noGrp="1"/>
          </p:cNvSpPr>
          <p:nvPr>
            <p:ph type="ftr" sz="quarter" idx="11"/>
          </p:nvPr>
        </p:nvSpPr>
        <p:spPr/>
        <p:txBody>
          <a:bodyPr rtlCol="0"/>
          <a:lstStyle/>
          <a:p>
            <a:pPr rtl="0"/>
            <a:endParaRPr lang="zh-CN" altLang="en-US" noProof="0" dirty="0"/>
          </a:p>
        </p:txBody>
      </p:sp>
      <p:sp>
        <p:nvSpPr>
          <p:cNvPr id="5" name="灯片编号占位符 4"/>
          <p:cNvSpPr>
            <a:spLocks noGrp="1"/>
          </p:cNvSpPr>
          <p:nvPr>
            <p:ph type="sldNum" sz="quarter" idx="12"/>
          </p:nvPr>
        </p:nvSpPr>
        <p:spPr/>
        <p:txBody>
          <a:bodyPr rtlCol="0"/>
          <a:lstStyle/>
          <a:p>
            <a:pPr rtl="0"/>
            <a:fld id="{EB37DED6-D4C7-42EE-AB49-D2E39E64FDE4}" type="slidenum">
              <a:rPr lang="en-US" altLang="zh-CN" noProof="0" smtClean="0"/>
              <a:t>‹#›</a:t>
            </a:fld>
            <a:endParaRPr lang="zh-CN" altLang="en-US"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lvl1pPr>
          </a:lstStyle>
          <a:p>
            <a:fld id="{4E9B638C-251D-44EC-B8B2-08EC45208A21}" type="datetime1">
              <a:rPr lang="zh-CN" altLang="en-US" smtClean="0"/>
              <a:pPr/>
              <a:t>2021/1/5</a:t>
            </a:fld>
            <a:endParaRPr lang="zh-CN" altLang="en-US" dirty="0"/>
          </a:p>
        </p:txBody>
      </p:sp>
      <p:sp>
        <p:nvSpPr>
          <p:cNvPr id="3" name="页脚占位符 2"/>
          <p:cNvSpPr>
            <a:spLocks noGrp="1"/>
          </p:cNvSpPr>
          <p:nvPr>
            <p:ph type="ftr" sz="quarter" idx="11"/>
          </p:nvPr>
        </p:nvSpPr>
        <p:spPr/>
        <p:txBody>
          <a:bodyPr rtlCol="0"/>
          <a:lstStyle/>
          <a:p>
            <a:pPr rtl="0"/>
            <a:endParaRPr lang="zh-CN" altLang="en-US" noProof="0" dirty="0"/>
          </a:p>
        </p:txBody>
      </p:sp>
      <p:sp>
        <p:nvSpPr>
          <p:cNvPr id="4" name="灯片编号占位符 3"/>
          <p:cNvSpPr>
            <a:spLocks noGrp="1"/>
          </p:cNvSpPr>
          <p:nvPr>
            <p:ph type="sldNum" sz="quarter" idx="12"/>
          </p:nvPr>
        </p:nvSpPr>
        <p:spPr/>
        <p:txBody>
          <a:bodyPr rtlCol="0"/>
          <a:lstStyle/>
          <a:p>
            <a:pPr rtl="0"/>
            <a:fld id="{EB37DED6-D4C7-42EE-AB49-D2E39E64FDE4}" type="slidenum">
              <a:rPr lang="en-US" altLang="zh-CN" noProof="0" smtClean="0"/>
              <a:t>‹#›</a:t>
            </a:fld>
            <a:endParaRPr lang="zh-CN" altLang="en-US"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题注的内容">
    <p:spTree>
      <p:nvGrpSpPr>
        <p:cNvPr id="1" name=""/>
        <p:cNvGrpSpPr/>
        <p:nvPr/>
      </p:nvGrpSpPr>
      <p:grpSpPr>
        <a:xfrm>
          <a:off x="0" y="0"/>
          <a:ext cx="0" cy="0"/>
          <a:chOff x="0" y="0"/>
          <a:chExt cx="0" cy="0"/>
        </a:xfrm>
      </p:grpSpPr>
      <p:sp>
        <p:nvSpPr>
          <p:cNvPr id="8" name="矩形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zh-CN" altLang="en-US" sz="1800" noProof="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304801" y="1701800"/>
            <a:ext cx="3352800" cy="2844800"/>
          </a:xfrm>
        </p:spPr>
        <p:txBody>
          <a:bodyPr rtlCol="0" anchor="b">
            <a:normAutofit/>
          </a:bodyPr>
          <a:lstStyle>
            <a:lvl1pPr algn="l" rtl="0">
              <a:defRPr sz="1500" b="1">
                <a:latin typeface="微软雅黑" panose="020B0503020204020204" pitchFamily="34" charset="-122"/>
                <a:ea typeface="微软雅黑" panose="020B0503020204020204" pitchFamily="34" charset="-122"/>
              </a:defRPr>
            </a:lvl1pPr>
          </a:lstStyle>
          <a:p>
            <a:pPr rtl="0"/>
            <a:r>
              <a:rPr lang="zh-CN" altLang="en-US" noProof="0"/>
              <a:t>单击此处编辑母版标题样式</a:t>
            </a:r>
            <a:endParaRPr lang="zh-CN" altLang="en-US" noProof="0" dirty="0"/>
          </a:p>
        </p:txBody>
      </p:sp>
      <p:sp>
        <p:nvSpPr>
          <p:cNvPr id="3" name="内容占位符 2"/>
          <p:cNvSpPr>
            <a:spLocks noGrp="1"/>
          </p:cNvSpPr>
          <p:nvPr>
            <p:ph idx="1"/>
          </p:nvPr>
        </p:nvSpPr>
        <p:spPr>
          <a:xfrm>
            <a:off x="4470400" y="482600"/>
            <a:ext cx="6807200" cy="5892800"/>
          </a:xfrm>
        </p:spPr>
        <p:txBody>
          <a:bodyPr rtlCol="0">
            <a:normAutofit/>
          </a:bodyPr>
          <a:lstStyle>
            <a:lvl1pPr algn="l" rtl="0">
              <a:defRPr sz="1800">
                <a:latin typeface="微软雅黑" panose="020B0503020204020204" pitchFamily="34" charset="-122"/>
                <a:ea typeface="微软雅黑" panose="020B0503020204020204" pitchFamily="34" charset="-122"/>
              </a:defRPr>
            </a:lvl1pPr>
            <a:lvl2pPr algn="l" rtl="0">
              <a:defRPr sz="1500">
                <a:latin typeface="微软雅黑" panose="020B0503020204020204" pitchFamily="34" charset="-122"/>
                <a:ea typeface="微软雅黑" panose="020B0503020204020204" pitchFamily="34" charset="-122"/>
              </a:defRPr>
            </a:lvl2pPr>
            <a:lvl3pPr algn="l" rtl="0">
              <a:defRPr sz="1350">
                <a:latin typeface="微软雅黑" panose="020B0503020204020204" pitchFamily="34" charset="-122"/>
                <a:ea typeface="微软雅黑" panose="020B0503020204020204" pitchFamily="34" charset="-122"/>
              </a:defRPr>
            </a:lvl3pPr>
            <a:lvl4pPr algn="l" rtl="0">
              <a:defRPr sz="1350">
                <a:latin typeface="微软雅黑" panose="020B0503020204020204" pitchFamily="34" charset="-122"/>
                <a:ea typeface="微软雅黑" panose="020B0503020204020204" pitchFamily="34" charset="-122"/>
              </a:defRPr>
            </a:lvl4pPr>
            <a:lvl5pPr algn="l" rtl="0">
              <a:defRPr sz="1350">
                <a:latin typeface="微软雅黑" panose="020B0503020204020204" pitchFamily="34" charset="-122"/>
                <a:ea typeface="微软雅黑" panose="020B0503020204020204" pitchFamily="34" charset="-122"/>
              </a:defRPr>
            </a:lvl5pPr>
            <a:lvl6pPr algn="l" rtl="0">
              <a:defRPr sz="1350"/>
            </a:lvl6pPr>
            <a:lvl7pPr algn="l" rtl="0">
              <a:defRPr sz="1350"/>
            </a:lvl7pPr>
            <a:lvl8pPr algn="l" rtl="0">
              <a:defRPr sz="1350"/>
            </a:lvl8pPr>
            <a:lvl9pPr algn="l" rtl="0">
              <a:defRPr sz="135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4" name="文本占位符 3"/>
          <p:cNvSpPr>
            <a:spLocks noGrp="1"/>
          </p:cNvSpPr>
          <p:nvPr>
            <p:ph type="body" sz="half" idx="2"/>
          </p:nvPr>
        </p:nvSpPr>
        <p:spPr>
          <a:xfrm>
            <a:off x="304801" y="4648200"/>
            <a:ext cx="3352800" cy="1727200"/>
          </a:xfrm>
        </p:spPr>
        <p:txBody>
          <a:bodyPr rtlCol="0">
            <a:normAutofit/>
          </a:bodyPr>
          <a:lstStyle>
            <a:lvl1pPr marL="0" indent="0" algn="l" rtl="0">
              <a:spcBef>
                <a:spcPts val="900"/>
              </a:spcBef>
              <a:buNone/>
              <a:defRPr sz="1200">
                <a:latin typeface="微软雅黑" panose="020B0503020204020204" pitchFamily="34" charset="-122"/>
                <a:ea typeface="微软雅黑" panose="020B0503020204020204" pitchFamily="34" charset="-122"/>
              </a:defRPr>
            </a:lvl1pPr>
            <a:lvl2pPr marL="457242" indent="0" algn="l" rtl="0">
              <a:buNone/>
              <a:defRPr sz="1200"/>
            </a:lvl2pPr>
            <a:lvl3pPr marL="914484" indent="0" algn="l" rtl="0">
              <a:buNone/>
              <a:defRPr sz="975"/>
            </a:lvl3pPr>
            <a:lvl4pPr marL="1371726" indent="0" algn="l" rtl="0">
              <a:buNone/>
              <a:defRPr sz="900"/>
            </a:lvl4pPr>
            <a:lvl5pPr marL="1828967" indent="0" algn="l" rtl="0">
              <a:buNone/>
              <a:defRPr sz="900"/>
            </a:lvl5pPr>
            <a:lvl6pPr marL="2286210" indent="0" algn="l" rtl="0">
              <a:buNone/>
              <a:defRPr sz="900"/>
            </a:lvl6pPr>
            <a:lvl7pPr marL="2743451" indent="0" algn="l" rtl="0">
              <a:buNone/>
              <a:defRPr sz="900"/>
            </a:lvl7pPr>
            <a:lvl8pPr marL="3200693" indent="0" algn="l" rtl="0">
              <a:buNone/>
              <a:defRPr sz="900"/>
            </a:lvl8pPr>
            <a:lvl9pPr marL="3657935" indent="0" algn="l" rtl="0">
              <a:buNone/>
              <a:defRPr sz="9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atin typeface="微软雅黑" panose="020B0503020204020204" pitchFamily="34" charset="-122"/>
                <a:ea typeface="微软雅黑" panose="020B0503020204020204" pitchFamily="34" charset="-122"/>
              </a:defRPr>
            </a:lvl1pPr>
          </a:lstStyle>
          <a:p>
            <a:fld id="{0D005F57-EA56-4A95-B718-20B6AA09091F}" type="datetime1">
              <a:rPr lang="zh-CN" altLang="en-US" smtClean="0"/>
              <a:pPr/>
              <a:t>2021/1/5</a:t>
            </a:fld>
            <a:endParaRPr lang="zh-CN" altLang="en-US" dirty="0"/>
          </a:p>
        </p:txBody>
      </p:sp>
      <p:sp>
        <p:nvSpPr>
          <p:cNvPr id="6" name="页脚占位符 5"/>
          <p:cNvSpPr>
            <a:spLocks noGrp="1"/>
          </p:cNvSpPr>
          <p:nvPr>
            <p:ph type="ftr" sz="quarter" idx="11"/>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rtlCol="0"/>
          <a:lstStyle>
            <a:lvl1pPr>
              <a:defRPr>
                <a:latin typeface="微软雅黑" panose="020B0503020204020204" pitchFamily="34" charset="-122"/>
                <a:ea typeface="微软雅黑" panose="020B0503020204020204" pitchFamily="34" charset="-122"/>
              </a:defRPr>
            </a:lvl1pPr>
          </a:lstStyle>
          <a:p>
            <a:fld id="{2DFBB78A-01B4-41F2-96B0-677A4A282832}" type="slidenum">
              <a:rPr lang="en-US" altLang="zh-CN" smtClean="0"/>
              <a:pPr/>
              <a:t>‹#›</a:t>
            </a:fld>
            <a:endParaRPr lang="zh-CN" altLang="en-US"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题注的图片">
    <p:spTree>
      <p:nvGrpSpPr>
        <p:cNvPr id="1" name=""/>
        <p:cNvGrpSpPr/>
        <p:nvPr/>
      </p:nvGrpSpPr>
      <p:grpSpPr>
        <a:xfrm>
          <a:off x="0" y="0"/>
          <a:ext cx="0" cy="0"/>
          <a:chOff x="0" y="0"/>
          <a:chExt cx="0" cy="0"/>
        </a:xfrm>
      </p:grpSpPr>
      <p:sp>
        <p:nvSpPr>
          <p:cNvPr id="8" name="矩形 7"/>
          <p:cNvSpPr/>
          <p:nvPr/>
        </p:nvSpPr>
        <p:spPr>
          <a:xfrm>
            <a:off x="2082800"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zh-CN" altLang="en-US" sz="1800" noProof="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2438400" y="4800600"/>
            <a:ext cx="7315200" cy="762000"/>
          </a:xfrm>
        </p:spPr>
        <p:txBody>
          <a:bodyPr rtlCol="0" anchor="b">
            <a:normAutofit/>
          </a:bodyPr>
          <a:lstStyle>
            <a:lvl1pPr algn="l" rtl="0">
              <a:defRPr sz="1500" b="1">
                <a:latin typeface="微软雅黑" panose="020B0503020204020204" pitchFamily="34" charset="-122"/>
                <a:ea typeface="微软雅黑" panose="020B0503020204020204" pitchFamily="34" charset="-122"/>
              </a:defRPr>
            </a:lvl1pPr>
          </a:lstStyle>
          <a:p>
            <a:pPr rtl="0"/>
            <a:r>
              <a:rPr lang="zh-CN" altLang="en-US" noProof="0"/>
              <a:t>单击此处编辑母版标题样式</a:t>
            </a:r>
            <a:endParaRPr lang="zh-CN" altLang="en-US" noProof="0" dirty="0"/>
          </a:p>
        </p:txBody>
      </p:sp>
      <p:sp>
        <p:nvSpPr>
          <p:cNvPr id="3" name="图片占位符 2"/>
          <p:cNvSpPr>
            <a:spLocks noGrp="1"/>
          </p:cNvSpPr>
          <p:nvPr>
            <p:ph type="pic" idx="1"/>
          </p:nvPr>
        </p:nvSpPr>
        <p:spPr>
          <a:xfrm>
            <a:off x="2438400" y="279403"/>
            <a:ext cx="7315200" cy="4448175"/>
          </a:xfrm>
        </p:spPr>
        <p:txBody>
          <a:bodyPr rtlCol="0">
            <a:normAutofit/>
          </a:bodyPr>
          <a:lstStyle>
            <a:lvl1pPr marL="0" indent="0" algn="l" rtl="0">
              <a:buNone/>
              <a:defRPr sz="2101">
                <a:latin typeface="微软雅黑" panose="020B0503020204020204" pitchFamily="34" charset="-122"/>
                <a:ea typeface="微软雅黑" panose="020B0503020204020204" pitchFamily="34" charset="-122"/>
              </a:defRPr>
            </a:lvl1pPr>
            <a:lvl2pPr marL="457242" indent="0" algn="l" rtl="0">
              <a:buNone/>
              <a:defRPr sz="2776"/>
            </a:lvl2pPr>
            <a:lvl3pPr marL="914484" indent="0" algn="l" rtl="0">
              <a:buNone/>
              <a:defRPr sz="2401"/>
            </a:lvl3pPr>
            <a:lvl4pPr marL="1371726" indent="0" algn="l" rtl="0">
              <a:buNone/>
              <a:defRPr sz="2026"/>
            </a:lvl4pPr>
            <a:lvl5pPr marL="1828967" indent="0" algn="l" rtl="0">
              <a:buNone/>
              <a:defRPr sz="2026"/>
            </a:lvl5pPr>
            <a:lvl6pPr marL="2286210" indent="0" algn="l" rtl="0">
              <a:buNone/>
              <a:defRPr sz="2026"/>
            </a:lvl6pPr>
            <a:lvl7pPr marL="2743451" indent="0" algn="l" rtl="0">
              <a:buNone/>
              <a:defRPr sz="2026"/>
            </a:lvl7pPr>
            <a:lvl8pPr marL="3200693" indent="0" algn="l" rtl="0">
              <a:buNone/>
              <a:defRPr sz="2026"/>
            </a:lvl8pPr>
            <a:lvl9pPr marL="3657935" indent="0" algn="l" rtl="0">
              <a:buNone/>
              <a:defRPr sz="2026"/>
            </a:lvl9pPr>
          </a:lstStyle>
          <a:p>
            <a:pPr rtl="0"/>
            <a:r>
              <a:rPr lang="zh-CN" altLang="en-US" noProof="0"/>
              <a:t>单击图标添加图片</a:t>
            </a:r>
            <a:endParaRPr lang="zh-CN" altLang="en-US" noProof="0" dirty="0"/>
          </a:p>
        </p:txBody>
      </p:sp>
      <p:sp>
        <p:nvSpPr>
          <p:cNvPr id="4" name="文本占位符 3"/>
          <p:cNvSpPr>
            <a:spLocks noGrp="1"/>
          </p:cNvSpPr>
          <p:nvPr>
            <p:ph type="body" sz="half" idx="2"/>
          </p:nvPr>
        </p:nvSpPr>
        <p:spPr>
          <a:xfrm>
            <a:off x="2438400" y="5562600"/>
            <a:ext cx="7315200" cy="812800"/>
          </a:xfrm>
        </p:spPr>
        <p:txBody>
          <a:bodyPr rtlCol="0">
            <a:normAutofit/>
          </a:bodyPr>
          <a:lstStyle>
            <a:lvl1pPr marL="0" indent="0" algn="l" rtl="0">
              <a:spcBef>
                <a:spcPts val="0"/>
              </a:spcBef>
              <a:buNone/>
              <a:defRPr sz="1200">
                <a:latin typeface="微软雅黑" panose="020B0503020204020204" pitchFamily="34" charset="-122"/>
                <a:ea typeface="微软雅黑" panose="020B0503020204020204" pitchFamily="34" charset="-122"/>
              </a:defRPr>
            </a:lvl1pPr>
            <a:lvl2pPr marL="457242" indent="0" algn="l" rtl="0">
              <a:buNone/>
              <a:defRPr sz="1200"/>
            </a:lvl2pPr>
            <a:lvl3pPr marL="914484" indent="0" algn="l" rtl="0">
              <a:buNone/>
              <a:defRPr sz="975"/>
            </a:lvl3pPr>
            <a:lvl4pPr marL="1371726" indent="0" algn="l" rtl="0">
              <a:buNone/>
              <a:defRPr sz="900"/>
            </a:lvl4pPr>
            <a:lvl5pPr marL="1828967" indent="0" algn="l" rtl="0">
              <a:buNone/>
              <a:defRPr sz="900"/>
            </a:lvl5pPr>
            <a:lvl6pPr marL="2286210" indent="0" algn="l" rtl="0">
              <a:buNone/>
              <a:defRPr sz="900"/>
            </a:lvl6pPr>
            <a:lvl7pPr marL="2743451" indent="0" algn="l" rtl="0">
              <a:buNone/>
              <a:defRPr sz="900"/>
            </a:lvl7pPr>
            <a:lvl8pPr marL="3200693" indent="0" algn="l" rtl="0">
              <a:buNone/>
              <a:defRPr sz="900"/>
            </a:lvl8pPr>
            <a:lvl9pPr marL="3657935" indent="0" algn="l" rtl="0">
              <a:buNone/>
              <a:defRPr sz="9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lvl1pPr>
              <a:defRPr>
                <a:latin typeface="微软雅黑" panose="020B0503020204020204" pitchFamily="34" charset="-122"/>
                <a:ea typeface="微软雅黑" panose="020B0503020204020204" pitchFamily="34" charset="-122"/>
              </a:defRPr>
            </a:lvl1pPr>
          </a:lstStyle>
          <a:p>
            <a:fld id="{06F99FFF-1AD8-41BA-A4C2-05782CB95A16}" type="datetime1">
              <a:rPr lang="zh-CN" altLang="en-US" smtClean="0"/>
              <a:pPr/>
              <a:t>2021/1/5</a:t>
            </a:fld>
            <a:endParaRPr lang="zh-CN" altLang="en-US" dirty="0"/>
          </a:p>
        </p:txBody>
      </p:sp>
      <p:sp>
        <p:nvSpPr>
          <p:cNvPr id="6" name="页脚占位符 5"/>
          <p:cNvSpPr>
            <a:spLocks noGrp="1"/>
          </p:cNvSpPr>
          <p:nvPr>
            <p:ph type="ftr" sz="quarter" idx="11"/>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noProof="0" dirty="0"/>
          </a:p>
        </p:txBody>
      </p:sp>
      <p:sp>
        <p:nvSpPr>
          <p:cNvPr id="7" name="灯片编号占位符 6"/>
          <p:cNvSpPr>
            <a:spLocks noGrp="1"/>
          </p:cNvSpPr>
          <p:nvPr>
            <p:ph type="sldNum" sz="quarter" idx="12"/>
          </p:nvPr>
        </p:nvSpPr>
        <p:spPr/>
        <p:txBody>
          <a:bodyPr rtlCol="0"/>
          <a:lstStyle>
            <a:lvl1pPr>
              <a:defRPr>
                <a:latin typeface="微软雅黑" panose="020B0503020204020204" pitchFamily="34" charset="-122"/>
                <a:ea typeface="微软雅黑" panose="020B0503020204020204" pitchFamily="34" charset="-122"/>
              </a:defRPr>
            </a:lvl1pPr>
          </a:lstStyle>
          <a:p>
            <a:fld id="{2DFBB78A-01B4-41F2-96B0-677A4A282832}" type="slidenum">
              <a:rPr lang="en-US" altLang="zh-CN" noProof="0" smtClean="0"/>
              <a:pPr/>
              <a:t>‹#›</a:t>
            </a:fld>
            <a:endParaRPr lang="zh-CN" altLang="en-US"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304800"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zh-CN" altLang="en-US" sz="1800" noProof="0" dirty="0">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pPr rtl="0"/>
            <a:r>
              <a:rPr lang="zh-CN" altLang="en-US" noProof="0" dirty="0"/>
              <a:t>单击此处编辑母版标题样式</a:t>
            </a:r>
          </a:p>
        </p:txBody>
      </p:sp>
      <p:sp>
        <p:nvSpPr>
          <p:cNvPr id="3" name="文本占位符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4" name="日期占位符 3"/>
          <p:cNvSpPr>
            <a:spLocks noGrp="1"/>
          </p:cNvSpPr>
          <p:nvPr>
            <p:ph type="dt" sz="half" idx="2"/>
          </p:nvPr>
        </p:nvSpPr>
        <p:spPr>
          <a:xfrm>
            <a:off x="1117600" y="6400803"/>
            <a:ext cx="2743200" cy="320675"/>
          </a:xfrm>
          <a:prstGeom prst="rect">
            <a:avLst/>
          </a:prstGeom>
        </p:spPr>
        <p:txBody>
          <a:bodyPr vert="horz" lIns="121899" tIns="60949" rIns="121899" bIns="60949" rtlCol="0" anchor="b"/>
          <a:lstStyle>
            <a:lvl1pPr algn="l" rtl="0">
              <a:defRPr sz="900">
                <a:solidFill>
                  <a:schemeClr val="tx2">
                    <a:lumMod val="50000"/>
                    <a:lumOff val="50000"/>
                  </a:schemeClr>
                </a:solidFill>
                <a:latin typeface="微软雅黑" panose="020B0503020204020204" pitchFamily="34" charset="-122"/>
                <a:ea typeface="微软雅黑" panose="020B0503020204020204" pitchFamily="34" charset="-122"/>
              </a:defRPr>
            </a:lvl1pPr>
          </a:lstStyle>
          <a:p>
            <a:fld id="{474EC2AD-E193-40F2-8E09-6DD726A8C215}" type="datetime1">
              <a:rPr lang="zh-CN" altLang="en-US" smtClean="0"/>
              <a:pPr/>
              <a:t>2021/1/5</a:t>
            </a:fld>
            <a:endParaRPr lang="zh-CN" altLang="en-US" dirty="0"/>
          </a:p>
        </p:txBody>
      </p:sp>
      <p:sp>
        <p:nvSpPr>
          <p:cNvPr id="5" name="页脚占位符 4"/>
          <p:cNvSpPr>
            <a:spLocks noGrp="1"/>
          </p:cNvSpPr>
          <p:nvPr>
            <p:ph type="ftr" sz="quarter" idx="3"/>
          </p:nvPr>
        </p:nvSpPr>
        <p:spPr>
          <a:xfrm>
            <a:off x="3908860" y="6400803"/>
            <a:ext cx="6217920" cy="320675"/>
          </a:xfrm>
          <a:prstGeom prst="rect">
            <a:avLst/>
          </a:prstGeom>
        </p:spPr>
        <p:txBody>
          <a:bodyPr vert="horz" lIns="121899" tIns="60949" rIns="121899" bIns="60949" rtlCol="0" anchor="b"/>
          <a:lstStyle>
            <a:lvl1pPr algn="ctr" rtl="0">
              <a:defRPr sz="900">
                <a:solidFill>
                  <a:schemeClr val="tx2">
                    <a:lumMod val="50000"/>
                    <a:lumOff val="50000"/>
                  </a:schemeClr>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6" name="灯片编号占位符 5"/>
          <p:cNvSpPr>
            <a:spLocks noGrp="1"/>
          </p:cNvSpPr>
          <p:nvPr>
            <p:ph type="sldNum" sz="quarter" idx="4"/>
          </p:nvPr>
        </p:nvSpPr>
        <p:spPr>
          <a:xfrm>
            <a:off x="10169795" y="6400803"/>
            <a:ext cx="1107807" cy="320675"/>
          </a:xfrm>
          <a:prstGeom prst="rect">
            <a:avLst/>
          </a:prstGeom>
        </p:spPr>
        <p:txBody>
          <a:bodyPr vert="horz" lIns="121899" tIns="60949" rIns="121899" bIns="60949" rtlCol="0" anchor="b"/>
          <a:lstStyle>
            <a:lvl1pPr algn="r" rtl="0">
              <a:defRPr sz="900">
                <a:solidFill>
                  <a:schemeClr val="tx2">
                    <a:lumMod val="50000"/>
                    <a:lumOff val="50000"/>
                  </a:schemeClr>
                </a:solidFill>
                <a:latin typeface="微软雅黑" panose="020B0503020204020204" pitchFamily="34" charset="-122"/>
                <a:ea typeface="微软雅黑" panose="020B0503020204020204" pitchFamily="34" charset="-122"/>
              </a:defRPr>
            </a:lvl1pPr>
          </a:lstStyle>
          <a:p>
            <a:fld id="{EB37DED6-D4C7-42EE-AB49-D2E39E64FDE4}" type="slidenum">
              <a:rPr lang="en-US" altLang="zh-CN" smtClean="0"/>
              <a:pPr/>
              <a:t>‹#›</a:t>
            </a:fld>
            <a:endParaRPr lang="zh-CN" altLang="en-US"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p:titleStyle>
    <p:bodyStyle>
      <a:lvl1pPr marL="228621" indent="-228621" algn="l" defTabSz="914484" rtl="0" eaLnBrk="1" latinLnBrk="0" hangingPunct="1">
        <a:lnSpc>
          <a:spcPct val="95000"/>
        </a:lnSpc>
        <a:spcBef>
          <a:spcPts val="1400"/>
        </a:spcBef>
        <a:buSzPct val="100000"/>
        <a:buFont typeface="Arial"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1pPr>
      <a:lvl2pPr marL="548690" indent="-228621" algn="l" defTabSz="914484" rtl="0" eaLnBrk="1" latinLnBrk="0" hangingPunct="1">
        <a:lnSpc>
          <a:spcPct val="95000"/>
        </a:lnSpc>
        <a:spcBef>
          <a:spcPts val="800"/>
        </a:spcBef>
        <a:buSzPct val="100000"/>
        <a:buFont typeface="Century Gothic" pitchFamily="34" charset="0"/>
        <a:buChar char="–"/>
        <a:defRPr sz="1500" kern="1200">
          <a:solidFill>
            <a:schemeClr val="tx1"/>
          </a:solidFill>
          <a:latin typeface="微软雅黑" panose="020B0503020204020204" pitchFamily="34" charset="-122"/>
          <a:ea typeface="微软雅黑" panose="020B0503020204020204" pitchFamily="34" charset="-122"/>
          <a:cs typeface="+mn-cs"/>
        </a:defRPr>
      </a:lvl2pPr>
      <a:lvl3pPr marL="868759" indent="-228621" algn="l" defTabSz="914484" rtl="0" eaLnBrk="1" latinLnBrk="0" hangingPunct="1">
        <a:lnSpc>
          <a:spcPct val="95000"/>
        </a:lnSpc>
        <a:spcBef>
          <a:spcPts val="800"/>
        </a:spcBef>
        <a:buSzPct val="100000"/>
        <a:buFont typeface="Century Gothic" pitchFamily="34" charset="0"/>
        <a:buChar char="–"/>
        <a:defRPr sz="1350" kern="1200">
          <a:solidFill>
            <a:schemeClr val="tx1"/>
          </a:solidFill>
          <a:latin typeface="微软雅黑" panose="020B0503020204020204" pitchFamily="34" charset="-122"/>
          <a:ea typeface="微软雅黑" panose="020B0503020204020204" pitchFamily="34" charset="-122"/>
          <a:cs typeface="+mn-cs"/>
        </a:defRPr>
      </a:lvl3pPr>
      <a:lvl4pPr marL="1188829" indent="-228621" algn="l" defTabSz="914484" rtl="0" eaLnBrk="1" latinLnBrk="0" hangingPunct="1">
        <a:lnSpc>
          <a:spcPct val="95000"/>
        </a:lnSpc>
        <a:spcBef>
          <a:spcPts val="800"/>
        </a:spcBef>
        <a:buSzPct val="100000"/>
        <a:buFont typeface="Century Gothic" pitchFamily="34" charset="0"/>
        <a:buChar char="–"/>
        <a:defRPr sz="1350" kern="1200">
          <a:solidFill>
            <a:schemeClr val="tx1"/>
          </a:solidFill>
          <a:latin typeface="微软雅黑" panose="020B0503020204020204" pitchFamily="34" charset="-122"/>
          <a:ea typeface="微软雅黑" panose="020B0503020204020204" pitchFamily="34" charset="-122"/>
          <a:cs typeface="+mn-cs"/>
        </a:defRPr>
      </a:lvl4pPr>
      <a:lvl5pPr marL="1508898" indent="-228621" algn="l" defTabSz="914484" rtl="0" eaLnBrk="1" latinLnBrk="0" hangingPunct="1">
        <a:lnSpc>
          <a:spcPct val="95000"/>
        </a:lnSpc>
        <a:spcBef>
          <a:spcPts val="800"/>
        </a:spcBef>
        <a:buSzPct val="100000"/>
        <a:buFont typeface="Century Gothic" pitchFamily="34" charset="0"/>
        <a:buChar char="–"/>
        <a:defRPr sz="1350" kern="1200">
          <a:solidFill>
            <a:schemeClr val="tx1"/>
          </a:solidFill>
          <a:latin typeface="微软雅黑" panose="020B0503020204020204" pitchFamily="34" charset="-122"/>
          <a:ea typeface="微软雅黑" panose="020B0503020204020204" pitchFamily="34" charset="-122"/>
          <a:cs typeface="+mn-cs"/>
        </a:defRPr>
      </a:lvl5pPr>
      <a:lvl6pPr marL="1828967" indent="-228621" algn="l" defTabSz="914484" rtl="0" eaLnBrk="1" latinLnBrk="0" hangingPunct="1">
        <a:lnSpc>
          <a:spcPct val="95000"/>
        </a:lnSpc>
        <a:spcBef>
          <a:spcPts val="800"/>
        </a:spcBef>
        <a:buSzPct val="90000"/>
        <a:buFont typeface="Century Gothic" pitchFamily="34" charset="0"/>
        <a:buChar char="–"/>
        <a:defRPr sz="1350" kern="1200">
          <a:solidFill>
            <a:schemeClr val="tx1"/>
          </a:solidFill>
          <a:latin typeface="+mn-lt"/>
          <a:ea typeface="+mn-ea"/>
          <a:cs typeface="+mn-cs"/>
        </a:defRPr>
      </a:lvl6pPr>
      <a:lvl7pPr marL="2149037" indent="-228621" algn="l" defTabSz="914484" rtl="0" eaLnBrk="1" latinLnBrk="0" hangingPunct="1">
        <a:lnSpc>
          <a:spcPct val="95000"/>
        </a:lnSpc>
        <a:spcBef>
          <a:spcPts val="800"/>
        </a:spcBef>
        <a:buSzPct val="90000"/>
        <a:buFont typeface="Century Gothic" pitchFamily="34" charset="0"/>
        <a:buChar char="–"/>
        <a:defRPr sz="1350" kern="1200">
          <a:solidFill>
            <a:schemeClr val="tx1"/>
          </a:solidFill>
          <a:latin typeface="+mn-lt"/>
          <a:ea typeface="+mn-ea"/>
          <a:cs typeface="+mn-cs"/>
        </a:defRPr>
      </a:lvl7pPr>
      <a:lvl8pPr marL="2469106" indent="-228621" algn="l" defTabSz="914484" rtl="0" eaLnBrk="1" latinLnBrk="0" hangingPunct="1">
        <a:lnSpc>
          <a:spcPct val="95000"/>
        </a:lnSpc>
        <a:spcBef>
          <a:spcPts val="800"/>
        </a:spcBef>
        <a:buSzPct val="90000"/>
        <a:buFont typeface="Century Gothic" pitchFamily="34" charset="0"/>
        <a:buChar char="–"/>
        <a:defRPr sz="1350" kern="1200">
          <a:solidFill>
            <a:schemeClr val="tx1"/>
          </a:solidFill>
          <a:latin typeface="+mn-lt"/>
          <a:ea typeface="+mn-ea"/>
          <a:cs typeface="+mn-cs"/>
        </a:defRPr>
      </a:lvl8pPr>
      <a:lvl9pPr marL="2834900" indent="-228621" algn="l" defTabSz="914484" rtl="0" eaLnBrk="1" latinLnBrk="0" hangingPunct="1">
        <a:lnSpc>
          <a:spcPct val="95000"/>
        </a:lnSpc>
        <a:spcBef>
          <a:spcPts val="800"/>
        </a:spcBef>
        <a:buSzPct val="90000"/>
        <a:buFont typeface="Century Gothic" pitchFamily="34" charset="0"/>
        <a:buChar char="–"/>
        <a:defRPr sz="1350" kern="120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45856" y="1052118"/>
            <a:ext cx="2430903" cy="702261"/>
          </a:xfrm>
        </p:spPr>
        <p:style>
          <a:lnRef idx="2">
            <a:schemeClr val="accent2"/>
          </a:lnRef>
          <a:fillRef idx="1">
            <a:schemeClr val="lt1"/>
          </a:fillRef>
          <a:effectRef idx="0">
            <a:schemeClr val="accent2"/>
          </a:effectRef>
          <a:fontRef idx="minor">
            <a:schemeClr val="dk1"/>
          </a:fontRef>
        </p:style>
        <p:txBody>
          <a:bodyPr rtlCol="0">
            <a:normAutofit fontScale="90000"/>
          </a:bodyPr>
          <a:lstStyle/>
          <a:p>
            <a:pPr rtl="0"/>
            <a:r>
              <a:rPr lang="zh-CN" altLang="en-US" dirty="0">
                <a:latin typeface="黑体" panose="02010609060101010101" pitchFamily="49" charset="-122"/>
                <a:ea typeface="黑体" panose="02010609060101010101" pitchFamily="49" charset="-122"/>
              </a:rPr>
              <a:t> 读书分享 </a:t>
            </a:r>
            <a:endParaRPr lang="zh-CN" altLang="en-US" sz="3301"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E76791A6-392B-483C-B2B3-A53E3A35014B}"/>
              </a:ext>
            </a:extLst>
          </p:cNvPr>
          <p:cNvPicPr>
            <a:picLocks noChangeAspect="1"/>
          </p:cNvPicPr>
          <p:nvPr/>
        </p:nvPicPr>
        <p:blipFill rotWithShape="1">
          <a:blip r:embed="rId2"/>
          <a:srcRect l="37500" t="13621" r="37177" b="16129"/>
          <a:stretch/>
        </p:blipFill>
        <p:spPr>
          <a:xfrm>
            <a:off x="0" y="0"/>
            <a:ext cx="4439816" cy="6928377"/>
          </a:xfrm>
          <a:prstGeom prst="rect">
            <a:avLst/>
          </a:prstGeom>
        </p:spPr>
      </p:pic>
      <p:sp>
        <p:nvSpPr>
          <p:cNvPr id="6" name="文本框 5">
            <a:extLst>
              <a:ext uri="{FF2B5EF4-FFF2-40B4-BE49-F238E27FC236}">
                <a16:creationId xmlns:a16="http://schemas.microsoft.com/office/drawing/2014/main" id="{359E0837-31E1-461A-A508-C2D848B8CB5F}"/>
              </a:ext>
            </a:extLst>
          </p:cNvPr>
          <p:cNvSpPr txBox="1"/>
          <p:nvPr/>
        </p:nvSpPr>
        <p:spPr>
          <a:xfrm>
            <a:off x="4901438" y="1844698"/>
            <a:ext cx="5760442" cy="507960"/>
          </a:xfrm>
          <a:prstGeom prst="rect">
            <a:avLst/>
          </a:prstGeom>
          <a:noFill/>
        </p:spPr>
        <p:txBody>
          <a:bodyPr wrap="square">
            <a:spAutoFit/>
          </a:bodyPr>
          <a:lstStyle/>
          <a:p>
            <a:r>
              <a:rPr lang="en-US" altLang="zh-CN" sz="2701" dirty="0">
                <a:latin typeface="微软雅黑" panose="020B0503020204020204" pitchFamily="34" charset="-122"/>
                <a:ea typeface="微软雅黑" panose="020B0503020204020204" pitchFamily="34" charset="-122"/>
              </a:rPr>
              <a:t>《</a:t>
            </a:r>
            <a:r>
              <a:rPr lang="zh-CN" altLang="en-US" sz="2701" dirty="0">
                <a:latin typeface="微软雅黑" panose="020B0503020204020204" pitchFamily="34" charset="-122"/>
                <a:ea typeface="微软雅黑" panose="020B0503020204020204" pitchFamily="34" charset="-122"/>
              </a:rPr>
              <a:t>生物学学科核心素养的教学与评价</a:t>
            </a:r>
            <a:r>
              <a:rPr lang="en-US" altLang="zh-CN" sz="2701" dirty="0">
                <a:latin typeface="微软雅黑" panose="020B0503020204020204" pitchFamily="34" charset="-122"/>
                <a:ea typeface="微软雅黑" panose="020B0503020204020204" pitchFamily="34" charset="-122"/>
              </a:rPr>
              <a:t>》</a:t>
            </a:r>
            <a:endParaRPr lang="zh-CN" altLang="en-US" sz="2701" dirty="0"/>
          </a:p>
        </p:txBody>
      </p:sp>
      <p:sp>
        <p:nvSpPr>
          <p:cNvPr id="8" name="副标题 7">
            <a:extLst>
              <a:ext uri="{FF2B5EF4-FFF2-40B4-BE49-F238E27FC236}">
                <a16:creationId xmlns:a16="http://schemas.microsoft.com/office/drawing/2014/main" id="{ED3139A8-FB16-4C8B-8560-2221CAA0C138}"/>
              </a:ext>
            </a:extLst>
          </p:cNvPr>
          <p:cNvSpPr>
            <a:spLocks noGrp="1"/>
          </p:cNvSpPr>
          <p:nvPr>
            <p:ph type="subTitle" idx="1"/>
          </p:nvPr>
        </p:nvSpPr>
        <p:spPr>
          <a:xfrm>
            <a:off x="5069619" y="2672720"/>
            <a:ext cx="5257800" cy="2592963"/>
          </a:xfrm>
        </p:spPr>
        <p:style>
          <a:lnRef idx="2">
            <a:schemeClr val="accent2"/>
          </a:lnRef>
          <a:fillRef idx="1">
            <a:schemeClr val="lt1"/>
          </a:fillRef>
          <a:effectRef idx="0">
            <a:schemeClr val="accent2"/>
          </a:effectRef>
          <a:fontRef idx="minor">
            <a:schemeClr val="dk1"/>
          </a:fontRef>
        </p:style>
        <p:txBody>
          <a:bodyPr>
            <a:noAutofit/>
          </a:bodyPr>
          <a:lstStyle/>
          <a:p>
            <a:pPr>
              <a:lnSpc>
                <a:spcPct val="160000"/>
              </a:lnSpc>
            </a:pPr>
            <a:r>
              <a:rPr lang="zh-CN" altLang="en-US" sz="2401" dirty="0">
                <a:latin typeface="SimHei" charset="-122"/>
                <a:ea typeface="SimHei" charset="-122"/>
                <a:cs typeface="SimHei" charset="-122"/>
              </a:rPr>
              <a:t>第三章：情境的作用与类型</a:t>
            </a:r>
            <a:endParaRPr lang="en-US" altLang="zh-CN" sz="2401" dirty="0">
              <a:latin typeface="SimHei" charset="-122"/>
              <a:ea typeface="SimHei" charset="-122"/>
              <a:cs typeface="SimHei" charset="-122"/>
            </a:endParaRPr>
          </a:p>
          <a:p>
            <a:pPr>
              <a:lnSpc>
                <a:spcPct val="160000"/>
              </a:lnSpc>
            </a:pPr>
            <a:r>
              <a:rPr lang="zh-CN" altLang="en-US" sz="2401" dirty="0">
                <a:latin typeface="SimHei" charset="-122"/>
                <a:ea typeface="SimHei" charset="-122"/>
                <a:cs typeface="SimHei" charset="-122"/>
              </a:rPr>
              <a:t>第四章：教学策略和方法的运用</a:t>
            </a:r>
            <a:endParaRPr lang="en-US" altLang="zh-CN" sz="2401" dirty="0">
              <a:latin typeface="SimHei" charset="-122"/>
              <a:ea typeface="SimHei" charset="-122"/>
              <a:cs typeface="SimHei" charset="-122"/>
            </a:endParaRPr>
          </a:p>
          <a:p>
            <a:pPr>
              <a:lnSpc>
                <a:spcPct val="160000"/>
              </a:lnSpc>
            </a:pPr>
            <a:r>
              <a:rPr lang="zh-CN" altLang="en-US" sz="2401" dirty="0">
                <a:latin typeface="SimHei" charset="-122"/>
                <a:ea typeface="SimHei" charset="-122"/>
                <a:cs typeface="SimHei" charset="-122"/>
              </a:rPr>
              <a:t>第五章：发展生物学学科核心素养的</a:t>
            </a:r>
            <a:endParaRPr lang="en-US" altLang="zh-CN" sz="2401" dirty="0">
              <a:latin typeface="SimHei" charset="-122"/>
              <a:ea typeface="SimHei" charset="-122"/>
              <a:cs typeface="SimHei" charset="-122"/>
            </a:endParaRPr>
          </a:p>
          <a:p>
            <a:pPr>
              <a:lnSpc>
                <a:spcPct val="160000"/>
              </a:lnSpc>
            </a:pPr>
            <a:r>
              <a:rPr lang="en-US" altLang="zh-CN" sz="2401" dirty="0">
                <a:latin typeface="SimHei" charset="-122"/>
                <a:ea typeface="SimHei" charset="-122"/>
                <a:cs typeface="SimHei" charset="-122"/>
              </a:rPr>
              <a:t>              </a:t>
            </a:r>
            <a:r>
              <a:rPr lang="zh-CN" altLang="en-US" sz="2401" dirty="0">
                <a:latin typeface="SimHei" charset="-122"/>
                <a:ea typeface="SimHei" charset="-122"/>
                <a:cs typeface="SimHei" charset="-122"/>
              </a:rPr>
              <a:t>教学案例</a:t>
            </a:r>
          </a:p>
        </p:txBody>
      </p:sp>
      <p:sp>
        <p:nvSpPr>
          <p:cNvPr id="9" name="文本框 8">
            <a:extLst>
              <a:ext uri="{FF2B5EF4-FFF2-40B4-BE49-F238E27FC236}">
                <a16:creationId xmlns:a16="http://schemas.microsoft.com/office/drawing/2014/main" id="{7065DC7E-FD9B-45B1-81C1-A6719C87318B}"/>
              </a:ext>
            </a:extLst>
          </p:cNvPr>
          <p:cNvSpPr txBox="1"/>
          <p:nvPr/>
        </p:nvSpPr>
        <p:spPr>
          <a:xfrm>
            <a:off x="5501780" y="5435659"/>
            <a:ext cx="4825639" cy="369332"/>
          </a:xfrm>
          <a:prstGeom prst="rect">
            <a:avLst/>
          </a:prstGeom>
          <a:noFill/>
        </p:spPr>
        <p:txBody>
          <a:bodyPr wrap="square" rtlCol="0">
            <a:spAutoFit/>
          </a:bodyPr>
          <a:lstStyle/>
          <a:p>
            <a:r>
              <a:rPr lang="zh-CN" altLang="en-US" sz="1800" dirty="0"/>
              <a:t>曹华  常州市新北区实验中学   </a:t>
            </a:r>
            <a:r>
              <a:rPr lang="en-US" altLang="zh-CN" sz="1800" dirty="0"/>
              <a:t>2021.1.5</a:t>
            </a:r>
            <a:r>
              <a:rPr lang="zh-CN" altLang="en-US" sz="1800" dirty="0"/>
              <a:t> </a:t>
            </a: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5D863B9-8BB5-41C5-B511-60CBA3E8BECA}"/>
              </a:ext>
            </a:extLst>
          </p:cNvPr>
          <p:cNvSpPr txBox="1"/>
          <p:nvPr/>
        </p:nvSpPr>
        <p:spPr>
          <a:xfrm>
            <a:off x="119336" y="2348880"/>
            <a:ext cx="1826141"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创设情境</a:t>
            </a:r>
          </a:p>
        </p:txBody>
      </p:sp>
      <p:sp>
        <p:nvSpPr>
          <p:cNvPr id="9" name="文本框 8">
            <a:extLst>
              <a:ext uri="{FF2B5EF4-FFF2-40B4-BE49-F238E27FC236}">
                <a16:creationId xmlns:a16="http://schemas.microsoft.com/office/drawing/2014/main" id="{3CA03DDA-8FA4-42EC-93F5-B27FD3CD8966}"/>
              </a:ext>
            </a:extLst>
          </p:cNvPr>
          <p:cNvSpPr txBox="1"/>
          <p:nvPr/>
        </p:nvSpPr>
        <p:spPr>
          <a:xfrm>
            <a:off x="2591328" y="2351443"/>
            <a:ext cx="1826141" cy="584775"/>
          </a:xfrm>
          <a:prstGeom prst="rect">
            <a:avLst/>
          </a:prstGeom>
          <a:noFill/>
          <a:ln w="76200">
            <a:noFill/>
          </a:ln>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驱动问题</a:t>
            </a:r>
          </a:p>
        </p:txBody>
      </p:sp>
      <p:cxnSp>
        <p:nvCxnSpPr>
          <p:cNvPr id="11" name="直接箭头连接符 10">
            <a:extLst>
              <a:ext uri="{FF2B5EF4-FFF2-40B4-BE49-F238E27FC236}">
                <a16:creationId xmlns:a16="http://schemas.microsoft.com/office/drawing/2014/main" id="{E428B131-8918-4345-8638-9166FBCBE696}"/>
              </a:ext>
            </a:extLst>
          </p:cNvPr>
          <p:cNvCxnSpPr>
            <a:cxnSpLocks/>
          </p:cNvCxnSpPr>
          <p:nvPr/>
        </p:nvCxnSpPr>
        <p:spPr>
          <a:xfrm>
            <a:off x="4394051" y="2663596"/>
            <a:ext cx="211300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F1B4DF6-FB36-4B9B-B1CF-A2770D138798}"/>
              </a:ext>
            </a:extLst>
          </p:cNvPr>
          <p:cNvSpPr txBox="1"/>
          <p:nvPr/>
        </p:nvSpPr>
        <p:spPr>
          <a:xfrm>
            <a:off x="4467163" y="1926612"/>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科学探究</a:t>
            </a:r>
          </a:p>
        </p:txBody>
      </p:sp>
      <p:sp>
        <p:nvSpPr>
          <p:cNvPr id="13" name="文本框 12">
            <a:extLst>
              <a:ext uri="{FF2B5EF4-FFF2-40B4-BE49-F238E27FC236}">
                <a16:creationId xmlns:a16="http://schemas.microsoft.com/office/drawing/2014/main" id="{5D9406DC-CF22-4F2C-8E1B-6AFCE36E211C}"/>
              </a:ext>
            </a:extLst>
          </p:cNvPr>
          <p:cNvSpPr txBox="1"/>
          <p:nvPr/>
        </p:nvSpPr>
        <p:spPr>
          <a:xfrm>
            <a:off x="4450645" y="2815806"/>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模型建构</a:t>
            </a:r>
          </a:p>
        </p:txBody>
      </p:sp>
      <p:sp>
        <p:nvSpPr>
          <p:cNvPr id="14" name="文本框 13">
            <a:extLst>
              <a:ext uri="{FF2B5EF4-FFF2-40B4-BE49-F238E27FC236}">
                <a16:creationId xmlns:a16="http://schemas.microsoft.com/office/drawing/2014/main" id="{D7025CB5-12A0-4CDA-BA54-5C9AB0434BAC}"/>
              </a:ext>
            </a:extLst>
          </p:cNvPr>
          <p:cNvSpPr txBox="1"/>
          <p:nvPr/>
        </p:nvSpPr>
        <p:spPr>
          <a:xfrm>
            <a:off x="6447539" y="2356401"/>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建构概念</a:t>
            </a:r>
          </a:p>
        </p:txBody>
      </p:sp>
      <p:cxnSp>
        <p:nvCxnSpPr>
          <p:cNvPr id="15" name="直接箭头连接符 14">
            <a:extLst>
              <a:ext uri="{FF2B5EF4-FFF2-40B4-BE49-F238E27FC236}">
                <a16:creationId xmlns:a16="http://schemas.microsoft.com/office/drawing/2014/main" id="{526B33B1-25BA-449A-83A9-37F2254501AD}"/>
              </a:ext>
            </a:extLst>
          </p:cNvPr>
          <p:cNvCxnSpPr/>
          <p:nvPr/>
        </p:nvCxnSpPr>
        <p:spPr>
          <a:xfrm flipV="1">
            <a:off x="8223291" y="2648789"/>
            <a:ext cx="1224136" cy="14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F030715A-A6B9-42BF-8B8E-7E4009591F3B}"/>
              </a:ext>
            </a:extLst>
          </p:cNvPr>
          <p:cNvSpPr txBox="1"/>
          <p:nvPr/>
        </p:nvSpPr>
        <p:spPr>
          <a:xfrm>
            <a:off x="9270662" y="2276742"/>
            <a:ext cx="2739853" cy="1077218"/>
          </a:xfrm>
          <a:prstGeom prst="rect">
            <a:avLst/>
          </a:prstGeom>
          <a:noFill/>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培育生物学</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学科核心素养</a:t>
            </a:r>
          </a:p>
        </p:txBody>
      </p:sp>
      <p:cxnSp>
        <p:nvCxnSpPr>
          <p:cNvPr id="17" name="直接箭头连接符 16">
            <a:extLst>
              <a:ext uri="{FF2B5EF4-FFF2-40B4-BE49-F238E27FC236}">
                <a16:creationId xmlns:a16="http://schemas.microsoft.com/office/drawing/2014/main" id="{20BCB404-28B7-499C-A76A-6774AA3919C6}"/>
              </a:ext>
            </a:extLst>
          </p:cNvPr>
          <p:cNvCxnSpPr>
            <a:cxnSpLocks/>
          </p:cNvCxnSpPr>
          <p:nvPr/>
        </p:nvCxnSpPr>
        <p:spPr>
          <a:xfrm>
            <a:off x="1826539" y="2686702"/>
            <a:ext cx="8844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9DE47F7-271B-46FF-A2E8-31129E716501}"/>
              </a:ext>
            </a:extLst>
          </p:cNvPr>
          <p:cNvSpPr txBox="1"/>
          <p:nvPr/>
        </p:nvSpPr>
        <p:spPr>
          <a:xfrm>
            <a:off x="4040276" y="4010475"/>
            <a:ext cx="2646878"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（科学思维）</a:t>
            </a:r>
          </a:p>
        </p:txBody>
      </p:sp>
      <p:sp>
        <p:nvSpPr>
          <p:cNvPr id="24" name="文本框 23">
            <a:extLst>
              <a:ext uri="{FF2B5EF4-FFF2-40B4-BE49-F238E27FC236}">
                <a16:creationId xmlns:a16="http://schemas.microsoft.com/office/drawing/2014/main" id="{EF5C1B0B-357A-4DE4-8D95-CA1C37BBCD58}"/>
              </a:ext>
            </a:extLst>
          </p:cNvPr>
          <p:cNvSpPr txBox="1"/>
          <p:nvPr/>
        </p:nvSpPr>
        <p:spPr>
          <a:xfrm>
            <a:off x="6823150" y="3718088"/>
            <a:ext cx="2044928" cy="1077218"/>
          </a:xfrm>
          <a:prstGeom prst="rect">
            <a:avLst/>
          </a:prstGeom>
          <a:noFill/>
          <a:ln w="9525">
            <a:solidFill>
              <a:schemeClr val="tx1"/>
            </a:solidFill>
          </a:ln>
        </p:spPr>
        <p:txBody>
          <a:bodyPr wrap="square" rtlCol="0">
            <a:spAutoFit/>
          </a:bodyPr>
          <a:lstStyle/>
          <a:p>
            <a:r>
              <a:rPr lang="zh-CN" altLang="en-US" sz="3200" dirty="0">
                <a:latin typeface="黑体" panose="02010609060101010101" pitchFamily="49" charset="-122"/>
                <a:ea typeface="黑体" panose="02010609060101010101" pitchFamily="49" charset="-122"/>
              </a:rPr>
              <a:t>大概念或重要概念</a:t>
            </a:r>
          </a:p>
        </p:txBody>
      </p:sp>
      <p:cxnSp>
        <p:nvCxnSpPr>
          <p:cNvPr id="25" name="直接箭头连接符 24">
            <a:extLst>
              <a:ext uri="{FF2B5EF4-FFF2-40B4-BE49-F238E27FC236}">
                <a16:creationId xmlns:a16="http://schemas.microsoft.com/office/drawing/2014/main" id="{843ECF05-625B-4DB1-97E3-A809169E1BE4}"/>
              </a:ext>
            </a:extLst>
          </p:cNvPr>
          <p:cNvCxnSpPr>
            <a:cxnSpLocks/>
          </p:cNvCxnSpPr>
          <p:nvPr/>
        </p:nvCxnSpPr>
        <p:spPr>
          <a:xfrm>
            <a:off x="7587179" y="2941176"/>
            <a:ext cx="0" cy="776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D8237089-CAE6-47D5-A6D1-F383B2C5CF95}"/>
              </a:ext>
            </a:extLst>
          </p:cNvPr>
          <p:cNvCxnSpPr>
            <a:cxnSpLocks/>
            <a:endCxn id="23" idx="0"/>
          </p:cNvCxnSpPr>
          <p:nvPr/>
        </p:nvCxnSpPr>
        <p:spPr>
          <a:xfrm>
            <a:off x="5350185" y="3400581"/>
            <a:ext cx="13530" cy="609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9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2" name="标题 12">
            <a:extLst>
              <a:ext uri="{FF2B5EF4-FFF2-40B4-BE49-F238E27FC236}">
                <a16:creationId xmlns:a16="http://schemas.microsoft.com/office/drawing/2014/main" id="{1F93CB31-9747-4AF8-861C-24A6175C4612}"/>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3" name="文本框 2">
            <a:extLst>
              <a:ext uri="{FF2B5EF4-FFF2-40B4-BE49-F238E27FC236}">
                <a16:creationId xmlns:a16="http://schemas.microsoft.com/office/drawing/2014/main" id="{DF09C6AA-7BEE-4D70-85F2-5FCB4A09388E}"/>
              </a:ext>
            </a:extLst>
          </p:cNvPr>
          <p:cNvSpPr txBox="1"/>
          <p:nvPr/>
        </p:nvSpPr>
        <p:spPr>
          <a:xfrm>
            <a:off x="1415480" y="1622703"/>
            <a:ext cx="4820550" cy="55399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3000" b="1" dirty="0">
                <a:latin typeface="宋体" panose="02010600030101010101" pitchFamily="2" charset="-122"/>
                <a:ea typeface="宋体" panose="02010600030101010101" pitchFamily="2" charset="-122"/>
              </a:rPr>
              <a:t>（一）、设计问题的作用：</a:t>
            </a:r>
          </a:p>
        </p:txBody>
      </p:sp>
      <p:sp>
        <p:nvSpPr>
          <p:cNvPr id="4" name="文本框 3">
            <a:extLst>
              <a:ext uri="{FF2B5EF4-FFF2-40B4-BE49-F238E27FC236}">
                <a16:creationId xmlns:a16="http://schemas.microsoft.com/office/drawing/2014/main" id="{A91FD1CD-6F9A-4E8D-98EC-6CE703BA11AE}"/>
              </a:ext>
            </a:extLst>
          </p:cNvPr>
          <p:cNvSpPr txBox="1"/>
          <p:nvPr/>
        </p:nvSpPr>
        <p:spPr>
          <a:xfrm>
            <a:off x="2063552" y="2198767"/>
            <a:ext cx="6753772" cy="4629665"/>
          </a:xfrm>
          <a:prstGeom prst="rect">
            <a:avLst/>
          </a:prstGeom>
          <a:noFill/>
        </p:spPr>
        <p:txBody>
          <a:bodyPr wrap="none" rtlCol="0">
            <a:spAutoFit/>
          </a:bodyPr>
          <a:lstStyle/>
          <a:p>
            <a:pPr>
              <a:lnSpc>
                <a:spcPts val="4500"/>
              </a:lnSpc>
            </a:pPr>
            <a:r>
              <a:rPr lang="en-US" altLang="zh-CN" sz="3000" b="1" dirty="0">
                <a:latin typeface="宋体" panose="02010600030101010101" pitchFamily="2" charset="-122"/>
                <a:ea typeface="宋体" panose="02010600030101010101" pitchFamily="2" charset="-122"/>
              </a:rPr>
              <a:t>1.</a:t>
            </a:r>
            <a:r>
              <a:rPr lang="zh-CN" altLang="en-US" sz="3000" b="1" dirty="0">
                <a:latin typeface="宋体" panose="02010600030101010101" pitchFamily="2" charset="-122"/>
                <a:ea typeface="宋体" panose="02010600030101010101" pitchFamily="2" charset="-122"/>
              </a:rPr>
              <a:t>指明学习方向。</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2.</a:t>
            </a:r>
            <a:r>
              <a:rPr lang="zh-CN" altLang="en-US" sz="3000" b="1" dirty="0">
                <a:latin typeface="宋体" panose="02010600030101010101" pitchFamily="2" charset="-122"/>
                <a:ea typeface="宋体" panose="02010600030101010101" pitchFamily="2" charset="-122"/>
              </a:rPr>
              <a:t>推动学习的动力。</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3.</a:t>
            </a:r>
            <a:r>
              <a:rPr lang="zh-CN" altLang="en-US" sz="3000" b="1" dirty="0">
                <a:latin typeface="宋体" panose="02010600030101010101" pitchFamily="2" charset="-122"/>
                <a:ea typeface="宋体" panose="02010600030101010101" pitchFamily="2" charset="-122"/>
              </a:rPr>
              <a:t>驱动探究知识、解决问题的欲望。</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4.</a:t>
            </a:r>
            <a:r>
              <a:rPr lang="zh-CN" altLang="en-US" sz="3000" b="1" dirty="0">
                <a:latin typeface="宋体" panose="02010600030101010101" pitchFamily="2" charset="-122"/>
                <a:ea typeface="宋体" panose="02010600030101010101" pitchFamily="2" charset="-122"/>
              </a:rPr>
              <a:t>提升学生思维。</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5.</a:t>
            </a:r>
            <a:r>
              <a:rPr lang="zh-CN" altLang="en-US" sz="3000" b="1" dirty="0">
                <a:latin typeface="宋体" panose="02010600030101010101" pitchFamily="2" charset="-122"/>
                <a:ea typeface="宋体" panose="02010600030101010101" pitchFamily="2" charset="-122"/>
              </a:rPr>
              <a:t>深入理解知识。</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6.</a:t>
            </a:r>
            <a:r>
              <a:rPr lang="zh-CN" altLang="en-US" sz="3000" b="1" dirty="0">
                <a:latin typeface="宋体" panose="02010600030101010101" pitchFamily="2" charset="-122"/>
                <a:ea typeface="宋体" panose="02010600030101010101" pitchFamily="2" charset="-122"/>
              </a:rPr>
              <a:t>巩固、诊断、督学。</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7.</a:t>
            </a:r>
            <a:r>
              <a:rPr lang="zh-CN" altLang="en-US" sz="3000" b="1" dirty="0">
                <a:latin typeface="宋体" panose="02010600030101010101" pitchFamily="2" charset="-122"/>
                <a:ea typeface="宋体" panose="02010600030101010101" pitchFamily="2" charset="-122"/>
              </a:rPr>
              <a:t>增强学生成就感，体验成功的快乐。</a:t>
            </a:r>
            <a:endParaRPr lang="en-US" altLang="zh-CN" sz="3000" b="1" dirty="0">
              <a:latin typeface="宋体" panose="02010600030101010101" pitchFamily="2" charset="-122"/>
              <a:ea typeface="宋体" panose="02010600030101010101" pitchFamily="2" charset="-122"/>
            </a:endParaRPr>
          </a:p>
          <a:p>
            <a:pPr>
              <a:lnSpc>
                <a:spcPts val="4500"/>
              </a:lnSpc>
            </a:pPr>
            <a:r>
              <a:rPr lang="en-US" altLang="zh-CN" sz="3000" b="1" dirty="0">
                <a:latin typeface="宋体" panose="02010600030101010101" pitchFamily="2" charset="-122"/>
                <a:ea typeface="宋体" panose="02010600030101010101" pitchFamily="2" charset="-122"/>
              </a:rPr>
              <a:t>8.</a:t>
            </a:r>
            <a:r>
              <a:rPr lang="zh-CN" altLang="en-US" sz="3000" b="1" dirty="0">
                <a:latin typeface="宋体" panose="02010600030101010101" pitchFamily="2" charset="-122"/>
                <a:ea typeface="宋体" panose="02010600030101010101" pitchFamily="2" charset="-122"/>
              </a:rPr>
              <a:t>更加激发学生求知欲望。</a:t>
            </a:r>
          </a:p>
        </p:txBody>
      </p:sp>
      <p:sp>
        <p:nvSpPr>
          <p:cNvPr id="5" name="文本框 4">
            <a:extLst>
              <a:ext uri="{FF2B5EF4-FFF2-40B4-BE49-F238E27FC236}">
                <a16:creationId xmlns:a16="http://schemas.microsoft.com/office/drawing/2014/main" id="{397539DD-3BC3-4B6A-8980-0D28DAB2F74A}"/>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一、问题驱动策略</a:t>
            </a:r>
          </a:p>
        </p:txBody>
      </p:sp>
      <p:pic>
        <p:nvPicPr>
          <p:cNvPr id="3074" name="Picture 2">
            <a:extLst>
              <a:ext uri="{FF2B5EF4-FFF2-40B4-BE49-F238E27FC236}">
                <a16:creationId xmlns:a16="http://schemas.microsoft.com/office/drawing/2014/main" id="{B122F9E0-E2AB-4F8F-BB20-E2C10565834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118554" y="1400102"/>
            <a:ext cx="1282299" cy="1241266"/>
          </a:xfrm>
          <a:prstGeom prst="rect">
            <a:avLst/>
          </a:prstGeom>
          <a:noFill/>
          <a:extLst>
            <a:ext uri="{909E8E84-426E-40DD-AFC4-6F175D3DCCD1}">
              <a14:hiddenFill xmlns:a14="http://schemas.microsoft.com/office/drawing/2010/main">
                <a:solidFill>
                  <a:srgbClr val="FFFFFF"/>
                </a:solidFill>
              </a14:hiddenFill>
            </a:ext>
          </a:extLst>
        </p:spPr>
      </p:pic>
      <p:sp>
        <p:nvSpPr>
          <p:cNvPr id="7" name="箭头: 右 6">
            <a:extLst>
              <a:ext uri="{FF2B5EF4-FFF2-40B4-BE49-F238E27FC236}">
                <a16:creationId xmlns:a16="http://schemas.microsoft.com/office/drawing/2014/main" id="{D426C2B3-9C45-4F12-9358-BC4E50FCE2EF}"/>
              </a:ext>
            </a:extLst>
          </p:cNvPr>
          <p:cNvSpPr/>
          <p:nvPr/>
        </p:nvSpPr>
        <p:spPr>
          <a:xfrm>
            <a:off x="8514150" y="1854553"/>
            <a:ext cx="1282299" cy="206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475D110E-8456-4390-9C44-40EA4C5FD79E}"/>
              </a:ext>
            </a:extLst>
          </p:cNvPr>
          <p:cNvSpPr txBox="1"/>
          <p:nvPr/>
        </p:nvSpPr>
        <p:spPr>
          <a:xfrm>
            <a:off x="9914323" y="1737102"/>
            <a:ext cx="1415772" cy="461665"/>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重要概念</a:t>
            </a:r>
          </a:p>
        </p:txBody>
      </p:sp>
      <p:sp>
        <p:nvSpPr>
          <p:cNvPr id="12" name="文本框 11">
            <a:extLst>
              <a:ext uri="{FF2B5EF4-FFF2-40B4-BE49-F238E27FC236}">
                <a16:creationId xmlns:a16="http://schemas.microsoft.com/office/drawing/2014/main" id="{A487DC14-3D98-4496-9FCB-CC9F1C5D1B42}"/>
              </a:ext>
            </a:extLst>
          </p:cNvPr>
          <p:cNvSpPr txBox="1"/>
          <p:nvPr/>
        </p:nvSpPr>
        <p:spPr>
          <a:xfrm>
            <a:off x="8461098" y="1337769"/>
            <a:ext cx="1415772" cy="461665"/>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学习方向</a:t>
            </a:r>
          </a:p>
        </p:txBody>
      </p:sp>
      <p:sp>
        <p:nvSpPr>
          <p:cNvPr id="13" name="文本框 12">
            <a:extLst>
              <a:ext uri="{FF2B5EF4-FFF2-40B4-BE49-F238E27FC236}">
                <a16:creationId xmlns:a16="http://schemas.microsoft.com/office/drawing/2014/main" id="{AF55A635-4B02-4853-9407-5D4E09759E6C}"/>
              </a:ext>
            </a:extLst>
          </p:cNvPr>
          <p:cNvSpPr txBox="1"/>
          <p:nvPr/>
        </p:nvSpPr>
        <p:spPr>
          <a:xfrm>
            <a:off x="8614986" y="2115967"/>
            <a:ext cx="1107996" cy="461665"/>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驱动力</a:t>
            </a:r>
          </a:p>
        </p:txBody>
      </p:sp>
    </p:spTree>
    <p:extLst>
      <p:ext uri="{BB962C8B-B14F-4D97-AF65-F5344CB8AC3E}">
        <p14:creationId xmlns:p14="http://schemas.microsoft.com/office/powerpoint/2010/main" val="4826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414393C-E59D-4B6E-A57F-D8D49687BD10}"/>
              </a:ext>
            </a:extLst>
          </p:cNvPr>
          <p:cNvSpPr txBox="1"/>
          <p:nvPr/>
        </p:nvSpPr>
        <p:spPr>
          <a:xfrm>
            <a:off x="839416" y="980728"/>
            <a:ext cx="512832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3200" b="1" dirty="0">
                <a:latin typeface="宋体" panose="02010600030101010101" pitchFamily="2" charset="-122"/>
                <a:ea typeface="宋体" panose="02010600030101010101" pitchFamily="2" charset="-122"/>
              </a:rPr>
              <a:t>（二）、设计问题的原则：</a:t>
            </a:r>
          </a:p>
        </p:txBody>
      </p:sp>
      <p:sp>
        <p:nvSpPr>
          <p:cNvPr id="3" name="标题 12">
            <a:extLst>
              <a:ext uri="{FF2B5EF4-FFF2-40B4-BE49-F238E27FC236}">
                <a16:creationId xmlns:a16="http://schemas.microsoft.com/office/drawing/2014/main" id="{57F6243A-DE29-42BA-9768-94DB2F4D42FA}"/>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4" name="文本框 3">
            <a:extLst>
              <a:ext uri="{FF2B5EF4-FFF2-40B4-BE49-F238E27FC236}">
                <a16:creationId xmlns:a16="http://schemas.microsoft.com/office/drawing/2014/main" id="{0B357E92-BAEE-4CB5-AA0B-D3F7C3DF47E9}"/>
              </a:ext>
            </a:extLst>
          </p:cNvPr>
          <p:cNvSpPr txBox="1"/>
          <p:nvPr/>
        </p:nvSpPr>
        <p:spPr>
          <a:xfrm>
            <a:off x="695400" y="1700808"/>
            <a:ext cx="10945216" cy="4437753"/>
          </a:xfrm>
          <a:prstGeom prst="rect">
            <a:avLst/>
          </a:prstGeom>
          <a:noFill/>
        </p:spPr>
        <p:txBody>
          <a:bodyPr wrap="square" rtlCol="0">
            <a:spAutoFit/>
          </a:bodyPr>
          <a:lstStyle/>
          <a:p>
            <a:pPr>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根据情境，</a:t>
            </a:r>
            <a:r>
              <a:rPr lang="zh-CN" altLang="en-US" dirty="0">
                <a:solidFill>
                  <a:srgbClr val="FF0000"/>
                </a:solidFill>
                <a:latin typeface="黑体" panose="02010609060101010101" pitchFamily="49" charset="-122"/>
                <a:ea typeface="黑体" panose="02010609060101010101" pitchFamily="49" charset="-122"/>
              </a:rPr>
              <a:t>指向教学目标</a:t>
            </a:r>
            <a:r>
              <a:rPr lang="zh-CN" altLang="en-US" dirty="0">
                <a:latin typeface="黑体" panose="02010609060101010101" pitchFamily="49" charset="-122"/>
                <a:ea typeface="黑体" panose="02010609060101010101" pitchFamily="49" charset="-122"/>
              </a:rPr>
              <a:t>。（有驱动力，思维含量大，统领、贯穿教学内容，</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有利于建立知识网络。）</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注重问题的</a:t>
            </a:r>
            <a:r>
              <a:rPr lang="zh-CN" altLang="en-US" dirty="0">
                <a:solidFill>
                  <a:srgbClr val="FF0000"/>
                </a:solidFill>
                <a:latin typeface="黑体" panose="02010609060101010101" pitchFamily="49" charset="-122"/>
                <a:ea typeface="黑体" panose="02010609060101010101" pitchFamily="49" charset="-122"/>
              </a:rPr>
              <a:t>逻辑性</a:t>
            </a:r>
            <a:r>
              <a:rPr lang="zh-CN" altLang="en-US" dirty="0">
                <a:latin typeface="黑体" panose="02010609060101010101" pitchFamily="49" charset="-122"/>
                <a:ea typeface="黑体" panose="02010609060101010101" pitchFamily="49" charset="-122"/>
              </a:rPr>
              <a:t>。 让教学有递进式的条理性，让学生思维具有连续性。</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3.</a:t>
            </a:r>
            <a:r>
              <a:rPr lang="zh-CN" altLang="en-US" dirty="0">
                <a:solidFill>
                  <a:srgbClr val="FF0000"/>
                </a:solidFill>
                <a:latin typeface="黑体" panose="02010609060101010101" pitchFamily="49" charset="-122"/>
                <a:ea typeface="黑体" panose="02010609060101010101" pitchFamily="49" charset="-122"/>
              </a:rPr>
              <a:t>略高于学生已有的认知</a:t>
            </a:r>
            <a:r>
              <a:rPr lang="zh-CN" altLang="en-US" dirty="0">
                <a:latin typeface="黑体" panose="02010609060101010101" pitchFamily="49" charset="-122"/>
                <a:ea typeface="黑体" panose="02010609060101010101" pitchFamily="49" charset="-122"/>
              </a:rPr>
              <a:t>。又不能远离已有的认知，</a:t>
            </a:r>
            <a:r>
              <a:rPr lang="zh-CN" altLang="en-US" dirty="0">
                <a:solidFill>
                  <a:srgbClr val="FF0000"/>
                </a:solidFill>
                <a:latin typeface="黑体" panose="02010609060101010101" pitchFamily="49" charset="-122"/>
                <a:ea typeface="黑体" panose="02010609060101010101" pitchFamily="49" charset="-122"/>
              </a:rPr>
              <a:t>贴近学生“最近发展区”</a:t>
            </a:r>
            <a:endParaRPr lang="en-US" altLang="zh-CN"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设置“脚手架” 已知 技能   </a:t>
            </a:r>
            <a:r>
              <a:rPr lang="zh-CN" altLang="en-US" dirty="0">
                <a:latin typeface="Calibri" panose="020F0502020204030204" pitchFamily="34" charset="0"/>
                <a:ea typeface="黑体" panose="02010609060101010101" pitchFamily="49" charset="-122"/>
                <a:cs typeface="Calibri" panose="020F0502020204030204" pitchFamily="34" charset="0"/>
              </a:rPr>
              <a:t>→   </a:t>
            </a:r>
            <a:r>
              <a:rPr lang="zh-CN" altLang="en-US" dirty="0">
                <a:latin typeface="黑体" panose="02010609060101010101" pitchFamily="49" charset="-122"/>
                <a:ea typeface="黑体" panose="02010609060101010101" pitchFamily="49" charset="-122"/>
              </a:rPr>
              <a:t>新的知识、技能。</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问题要</a:t>
            </a:r>
            <a:r>
              <a:rPr lang="zh-CN" altLang="en-US" dirty="0">
                <a:solidFill>
                  <a:srgbClr val="FF0000"/>
                </a:solidFill>
                <a:latin typeface="黑体" panose="02010609060101010101" pitchFamily="49" charset="-122"/>
                <a:ea typeface="黑体" panose="02010609060101010101" pitchFamily="49" charset="-122"/>
              </a:rPr>
              <a:t>真实</a:t>
            </a:r>
            <a:r>
              <a:rPr lang="zh-CN" altLang="en-US" dirty="0">
                <a:latin typeface="黑体" panose="02010609060101010101" pitchFamily="49" charset="-122"/>
                <a:ea typeface="黑体" panose="02010609060101010101" pitchFamily="49" charset="-122"/>
              </a:rPr>
              <a:t>和</a:t>
            </a:r>
            <a:r>
              <a:rPr lang="zh-CN" altLang="en-US" dirty="0">
                <a:solidFill>
                  <a:srgbClr val="FF0000"/>
                </a:solidFill>
                <a:latin typeface="黑体" panose="02010609060101010101" pitchFamily="49" charset="-122"/>
                <a:ea typeface="黑体" panose="02010609060101010101" pitchFamily="49" charset="-122"/>
              </a:rPr>
              <a:t>科学</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真实：与学生的生产生活经验相联系，感到问题的重要性，促进主动学习。</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科学：能同通过科学探究解决问题，激发探究动力。</a:t>
            </a:r>
          </a:p>
        </p:txBody>
      </p:sp>
    </p:spTree>
    <p:extLst>
      <p:ext uri="{BB962C8B-B14F-4D97-AF65-F5344CB8AC3E}">
        <p14:creationId xmlns:p14="http://schemas.microsoft.com/office/powerpoint/2010/main" val="136811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5D863B9-8BB5-41C5-B511-60CBA3E8BECA}"/>
              </a:ext>
            </a:extLst>
          </p:cNvPr>
          <p:cNvSpPr txBox="1"/>
          <p:nvPr/>
        </p:nvSpPr>
        <p:spPr>
          <a:xfrm>
            <a:off x="119336" y="2348880"/>
            <a:ext cx="1826141"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创设情境</a:t>
            </a:r>
          </a:p>
        </p:txBody>
      </p:sp>
      <p:sp>
        <p:nvSpPr>
          <p:cNvPr id="9" name="文本框 8">
            <a:extLst>
              <a:ext uri="{FF2B5EF4-FFF2-40B4-BE49-F238E27FC236}">
                <a16:creationId xmlns:a16="http://schemas.microsoft.com/office/drawing/2014/main" id="{3CA03DDA-8FA4-42EC-93F5-B27FD3CD8966}"/>
              </a:ext>
            </a:extLst>
          </p:cNvPr>
          <p:cNvSpPr txBox="1"/>
          <p:nvPr/>
        </p:nvSpPr>
        <p:spPr>
          <a:xfrm>
            <a:off x="2591328" y="2351443"/>
            <a:ext cx="1826141" cy="584775"/>
          </a:xfrm>
          <a:prstGeom prst="rect">
            <a:avLst/>
          </a:prstGeom>
          <a:noFill/>
          <a:ln w="76200">
            <a:noFill/>
          </a:ln>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驱动问题</a:t>
            </a:r>
          </a:p>
        </p:txBody>
      </p:sp>
      <p:cxnSp>
        <p:nvCxnSpPr>
          <p:cNvPr id="11" name="直接箭头连接符 10">
            <a:extLst>
              <a:ext uri="{FF2B5EF4-FFF2-40B4-BE49-F238E27FC236}">
                <a16:creationId xmlns:a16="http://schemas.microsoft.com/office/drawing/2014/main" id="{E428B131-8918-4345-8638-9166FBCBE696}"/>
              </a:ext>
            </a:extLst>
          </p:cNvPr>
          <p:cNvCxnSpPr>
            <a:cxnSpLocks/>
          </p:cNvCxnSpPr>
          <p:nvPr/>
        </p:nvCxnSpPr>
        <p:spPr>
          <a:xfrm>
            <a:off x="4394051" y="2663596"/>
            <a:ext cx="211300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F1B4DF6-FB36-4B9B-B1CF-A2770D138798}"/>
              </a:ext>
            </a:extLst>
          </p:cNvPr>
          <p:cNvSpPr txBox="1"/>
          <p:nvPr/>
        </p:nvSpPr>
        <p:spPr>
          <a:xfrm>
            <a:off x="4467163" y="1926612"/>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科学探究</a:t>
            </a:r>
          </a:p>
        </p:txBody>
      </p:sp>
      <p:sp>
        <p:nvSpPr>
          <p:cNvPr id="13" name="文本框 12">
            <a:extLst>
              <a:ext uri="{FF2B5EF4-FFF2-40B4-BE49-F238E27FC236}">
                <a16:creationId xmlns:a16="http://schemas.microsoft.com/office/drawing/2014/main" id="{5D9406DC-CF22-4F2C-8E1B-6AFCE36E211C}"/>
              </a:ext>
            </a:extLst>
          </p:cNvPr>
          <p:cNvSpPr txBox="1"/>
          <p:nvPr/>
        </p:nvSpPr>
        <p:spPr>
          <a:xfrm>
            <a:off x="4450645" y="2815806"/>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模型建构</a:t>
            </a:r>
          </a:p>
        </p:txBody>
      </p:sp>
      <p:sp>
        <p:nvSpPr>
          <p:cNvPr id="14" name="文本框 13">
            <a:extLst>
              <a:ext uri="{FF2B5EF4-FFF2-40B4-BE49-F238E27FC236}">
                <a16:creationId xmlns:a16="http://schemas.microsoft.com/office/drawing/2014/main" id="{D7025CB5-12A0-4CDA-BA54-5C9AB0434BAC}"/>
              </a:ext>
            </a:extLst>
          </p:cNvPr>
          <p:cNvSpPr txBox="1"/>
          <p:nvPr/>
        </p:nvSpPr>
        <p:spPr>
          <a:xfrm>
            <a:off x="6447539" y="2356401"/>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建构概念</a:t>
            </a:r>
          </a:p>
        </p:txBody>
      </p:sp>
      <p:cxnSp>
        <p:nvCxnSpPr>
          <p:cNvPr id="15" name="直接箭头连接符 14">
            <a:extLst>
              <a:ext uri="{FF2B5EF4-FFF2-40B4-BE49-F238E27FC236}">
                <a16:creationId xmlns:a16="http://schemas.microsoft.com/office/drawing/2014/main" id="{526B33B1-25BA-449A-83A9-37F2254501AD}"/>
              </a:ext>
            </a:extLst>
          </p:cNvPr>
          <p:cNvCxnSpPr/>
          <p:nvPr/>
        </p:nvCxnSpPr>
        <p:spPr>
          <a:xfrm flipV="1">
            <a:off x="8223291" y="2648789"/>
            <a:ext cx="1224136" cy="14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F030715A-A6B9-42BF-8B8E-7E4009591F3B}"/>
              </a:ext>
            </a:extLst>
          </p:cNvPr>
          <p:cNvSpPr txBox="1"/>
          <p:nvPr/>
        </p:nvSpPr>
        <p:spPr>
          <a:xfrm>
            <a:off x="9270662" y="2276742"/>
            <a:ext cx="2739853" cy="1077218"/>
          </a:xfrm>
          <a:prstGeom prst="rect">
            <a:avLst/>
          </a:prstGeom>
          <a:noFill/>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培育生物学</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学科核心素养</a:t>
            </a:r>
          </a:p>
        </p:txBody>
      </p:sp>
      <p:cxnSp>
        <p:nvCxnSpPr>
          <p:cNvPr id="17" name="直接箭头连接符 16">
            <a:extLst>
              <a:ext uri="{FF2B5EF4-FFF2-40B4-BE49-F238E27FC236}">
                <a16:creationId xmlns:a16="http://schemas.microsoft.com/office/drawing/2014/main" id="{20BCB404-28B7-499C-A76A-6774AA3919C6}"/>
              </a:ext>
            </a:extLst>
          </p:cNvPr>
          <p:cNvCxnSpPr>
            <a:cxnSpLocks/>
          </p:cNvCxnSpPr>
          <p:nvPr/>
        </p:nvCxnSpPr>
        <p:spPr>
          <a:xfrm>
            <a:off x="1826539" y="2686702"/>
            <a:ext cx="8844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9DE47F7-271B-46FF-A2E8-31129E716501}"/>
              </a:ext>
            </a:extLst>
          </p:cNvPr>
          <p:cNvSpPr txBox="1"/>
          <p:nvPr/>
        </p:nvSpPr>
        <p:spPr>
          <a:xfrm>
            <a:off x="4040276" y="4010475"/>
            <a:ext cx="2646878"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（科学思维）</a:t>
            </a:r>
          </a:p>
        </p:txBody>
      </p:sp>
      <p:sp>
        <p:nvSpPr>
          <p:cNvPr id="24" name="文本框 23">
            <a:extLst>
              <a:ext uri="{FF2B5EF4-FFF2-40B4-BE49-F238E27FC236}">
                <a16:creationId xmlns:a16="http://schemas.microsoft.com/office/drawing/2014/main" id="{EF5C1B0B-357A-4DE4-8D95-CA1C37BBCD58}"/>
              </a:ext>
            </a:extLst>
          </p:cNvPr>
          <p:cNvSpPr txBox="1"/>
          <p:nvPr/>
        </p:nvSpPr>
        <p:spPr>
          <a:xfrm>
            <a:off x="6823150" y="3718088"/>
            <a:ext cx="2044928" cy="1077218"/>
          </a:xfrm>
          <a:prstGeom prst="rect">
            <a:avLst/>
          </a:prstGeom>
          <a:noFill/>
          <a:ln w="9525">
            <a:solidFill>
              <a:schemeClr val="tx1"/>
            </a:solidFill>
          </a:ln>
        </p:spPr>
        <p:txBody>
          <a:bodyPr wrap="square" rtlCol="0">
            <a:spAutoFit/>
          </a:bodyPr>
          <a:lstStyle/>
          <a:p>
            <a:r>
              <a:rPr lang="zh-CN" altLang="en-US" sz="3200" dirty="0">
                <a:latin typeface="黑体" panose="02010609060101010101" pitchFamily="49" charset="-122"/>
                <a:ea typeface="黑体" panose="02010609060101010101" pitchFamily="49" charset="-122"/>
              </a:rPr>
              <a:t>大概念或重要概念</a:t>
            </a:r>
          </a:p>
        </p:txBody>
      </p:sp>
      <p:cxnSp>
        <p:nvCxnSpPr>
          <p:cNvPr id="25" name="直接箭头连接符 24">
            <a:extLst>
              <a:ext uri="{FF2B5EF4-FFF2-40B4-BE49-F238E27FC236}">
                <a16:creationId xmlns:a16="http://schemas.microsoft.com/office/drawing/2014/main" id="{843ECF05-625B-4DB1-97E3-A809169E1BE4}"/>
              </a:ext>
            </a:extLst>
          </p:cNvPr>
          <p:cNvCxnSpPr>
            <a:cxnSpLocks/>
          </p:cNvCxnSpPr>
          <p:nvPr/>
        </p:nvCxnSpPr>
        <p:spPr>
          <a:xfrm>
            <a:off x="7587179" y="2941176"/>
            <a:ext cx="0" cy="776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D8237089-CAE6-47D5-A6D1-F383B2C5CF95}"/>
              </a:ext>
            </a:extLst>
          </p:cNvPr>
          <p:cNvCxnSpPr>
            <a:cxnSpLocks/>
            <a:endCxn id="23" idx="0"/>
          </p:cNvCxnSpPr>
          <p:nvPr/>
        </p:nvCxnSpPr>
        <p:spPr>
          <a:xfrm>
            <a:off x="5350185" y="3400581"/>
            <a:ext cx="13530" cy="609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1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59390C8-4EB4-4C00-BC07-57DAC9DEBFBC}"/>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二、实验探究策略</a:t>
            </a:r>
          </a:p>
        </p:txBody>
      </p:sp>
      <p:sp>
        <p:nvSpPr>
          <p:cNvPr id="3" name="文本框 2">
            <a:extLst>
              <a:ext uri="{FF2B5EF4-FFF2-40B4-BE49-F238E27FC236}">
                <a16:creationId xmlns:a16="http://schemas.microsoft.com/office/drawing/2014/main" id="{3B75658A-3F69-4354-A929-08D2E67190EF}"/>
              </a:ext>
            </a:extLst>
          </p:cNvPr>
          <p:cNvSpPr txBox="1"/>
          <p:nvPr/>
        </p:nvSpPr>
        <p:spPr>
          <a:xfrm>
            <a:off x="1805149" y="1611106"/>
            <a:ext cx="5109091" cy="461665"/>
          </a:xfrm>
          <a:prstGeom prst="rect">
            <a:avLst/>
          </a:prstGeom>
          <a:noFill/>
        </p:spPr>
        <p:txBody>
          <a:bodyPr wrap="none" rtlCol="0">
            <a:spAutoFit/>
          </a:bodyPr>
          <a:lstStyle/>
          <a:p>
            <a:r>
              <a:rPr lang="zh-CN" altLang="en-US" b="1" dirty="0">
                <a:latin typeface="宋体" panose="02010600030101010101" pitchFamily="2" charset="-122"/>
                <a:ea typeface="宋体" panose="02010600030101010101" pitchFamily="2" charset="-122"/>
              </a:rPr>
              <a:t>探究：提出问题、解决问题的活动。</a:t>
            </a:r>
          </a:p>
        </p:txBody>
      </p:sp>
      <p:sp>
        <p:nvSpPr>
          <p:cNvPr id="4" name="标题 12">
            <a:extLst>
              <a:ext uri="{FF2B5EF4-FFF2-40B4-BE49-F238E27FC236}">
                <a16:creationId xmlns:a16="http://schemas.microsoft.com/office/drawing/2014/main" id="{B908A809-6F47-4D2E-B301-8BD79A04989E}"/>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5" name="左大括号 4">
            <a:extLst>
              <a:ext uri="{FF2B5EF4-FFF2-40B4-BE49-F238E27FC236}">
                <a16:creationId xmlns:a16="http://schemas.microsoft.com/office/drawing/2014/main" id="{FBAA1BB0-49F5-42F5-AD50-7BD604580C5A}"/>
              </a:ext>
            </a:extLst>
          </p:cNvPr>
          <p:cNvSpPr/>
          <p:nvPr/>
        </p:nvSpPr>
        <p:spPr>
          <a:xfrm>
            <a:off x="2243779" y="2284020"/>
            <a:ext cx="327284" cy="1200329"/>
          </a:xfrm>
          <a:prstGeom prst="leftBrace">
            <a:avLst>
              <a:gd name="adj1" fmla="val 44827"/>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671C5179-6796-45D0-BA47-C4079B6D7F6E}"/>
              </a:ext>
            </a:extLst>
          </p:cNvPr>
          <p:cNvSpPr txBox="1"/>
          <p:nvPr/>
        </p:nvSpPr>
        <p:spPr>
          <a:xfrm>
            <a:off x="2495600" y="2161579"/>
            <a:ext cx="6955750" cy="461665"/>
          </a:xfrm>
          <a:prstGeom prst="rect">
            <a:avLst/>
          </a:prstGeom>
          <a:noFill/>
        </p:spPr>
        <p:txBody>
          <a:bodyPr wrap="none" rtlCol="0">
            <a:spAutoFit/>
          </a:bodyPr>
          <a:lstStyle/>
          <a:p>
            <a:r>
              <a:rPr lang="zh-CN" altLang="en-US" b="1" dirty="0">
                <a:solidFill>
                  <a:srgbClr val="FF0000"/>
                </a:solidFill>
                <a:latin typeface="宋体" panose="02010600030101010101" pitchFamily="2" charset="-122"/>
                <a:ea typeface="宋体" panose="02010600030101010101" pitchFamily="2" charset="-122"/>
              </a:rPr>
              <a:t>思维探究</a:t>
            </a:r>
            <a:r>
              <a:rPr lang="zh-CN" altLang="en-US" b="1" dirty="0">
                <a:latin typeface="宋体" panose="02010600030101010101" pitchFamily="2" charset="-122"/>
                <a:ea typeface="宋体" panose="02010600030101010101" pitchFamily="2" charset="-122"/>
              </a:rPr>
              <a:t>：主要包括分析、推理、综合、概括等。</a:t>
            </a:r>
          </a:p>
        </p:txBody>
      </p:sp>
      <p:sp>
        <p:nvSpPr>
          <p:cNvPr id="7" name="文本框 6">
            <a:extLst>
              <a:ext uri="{FF2B5EF4-FFF2-40B4-BE49-F238E27FC236}">
                <a16:creationId xmlns:a16="http://schemas.microsoft.com/office/drawing/2014/main" id="{C87DC90D-D60F-457D-958B-18AADC2865B5}"/>
              </a:ext>
            </a:extLst>
          </p:cNvPr>
          <p:cNvSpPr txBox="1"/>
          <p:nvPr/>
        </p:nvSpPr>
        <p:spPr>
          <a:xfrm>
            <a:off x="623392" y="2447086"/>
            <a:ext cx="1746971" cy="830997"/>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探究活动</a:t>
            </a:r>
            <a:endParaRPr lang="en-US" altLang="zh-CN" b="1" dirty="0">
              <a:latin typeface="宋体" panose="02010600030101010101" pitchFamily="2" charset="-122"/>
              <a:ea typeface="宋体" panose="02010600030101010101" pitchFamily="2" charset="-122"/>
            </a:endParaRPr>
          </a:p>
          <a:p>
            <a:r>
              <a:rPr lang="zh-CN" altLang="en-US" b="1" dirty="0">
                <a:latin typeface="宋体" panose="02010600030101010101" pitchFamily="2" charset="-122"/>
                <a:ea typeface="宋体" panose="02010600030101010101" pitchFamily="2" charset="-122"/>
              </a:rPr>
              <a:t>包括两方面</a:t>
            </a:r>
          </a:p>
        </p:txBody>
      </p:sp>
      <p:sp>
        <p:nvSpPr>
          <p:cNvPr id="8" name="文本框 7">
            <a:extLst>
              <a:ext uri="{FF2B5EF4-FFF2-40B4-BE49-F238E27FC236}">
                <a16:creationId xmlns:a16="http://schemas.microsoft.com/office/drawing/2014/main" id="{CD75EB94-E080-4903-A5E3-3BCA8E85134F}"/>
              </a:ext>
            </a:extLst>
          </p:cNvPr>
          <p:cNvSpPr txBox="1"/>
          <p:nvPr/>
        </p:nvSpPr>
        <p:spPr>
          <a:xfrm>
            <a:off x="4741149" y="989766"/>
            <a:ext cx="877163" cy="461665"/>
          </a:xfrm>
          <a:prstGeom prst="rect">
            <a:avLst/>
          </a:prstGeom>
          <a:noFill/>
        </p:spPr>
        <p:txBody>
          <a:bodyPr wrap="none" rtlCol="0">
            <a:spAutoFit/>
          </a:bodyPr>
          <a:lstStyle/>
          <a:p>
            <a:r>
              <a:rPr lang="en-US" altLang="zh-CN" dirty="0"/>
              <a:t>P150</a:t>
            </a:r>
            <a:endParaRPr lang="zh-CN" altLang="en-US" dirty="0"/>
          </a:p>
        </p:txBody>
      </p:sp>
      <p:sp>
        <p:nvSpPr>
          <p:cNvPr id="9" name="文本框 8">
            <a:extLst>
              <a:ext uri="{FF2B5EF4-FFF2-40B4-BE49-F238E27FC236}">
                <a16:creationId xmlns:a16="http://schemas.microsoft.com/office/drawing/2014/main" id="{513867C9-8358-48DF-BB82-5F6783F5D741}"/>
              </a:ext>
            </a:extLst>
          </p:cNvPr>
          <p:cNvSpPr txBox="1"/>
          <p:nvPr/>
        </p:nvSpPr>
        <p:spPr>
          <a:xfrm>
            <a:off x="2470284" y="3145125"/>
            <a:ext cx="9417963" cy="461665"/>
          </a:xfrm>
          <a:prstGeom prst="rect">
            <a:avLst/>
          </a:prstGeom>
          <a:noFill/>
        </p:spPr>
        <p:txBody>
          <a:bodyPr wrap="none" rtlCol="0">
            <a:spAutoFit/>
          </a:bodyPr>
          <a:lstStyle/>
          <a:p>
            <a:r>
              <a:rPr lang="zh-CN" altLang="en-US" b="1" dirty="0">
                <a:solidFill>
                  <a:srgbClr val="FF0000"/>
                </a:solidFill>
                <a:latin typeface="宋体" panose="02010600030101010101" pitchFamily="2" charset="-122"/>
                <a:ea typeface="宋体" panose="02010600030101010101" pitchFamily="2" charset="-122"/>
              </a:rPr>
              <a:t>实验探究</a:t>
            </a:r>
            <a:r>
              <a:rPr lang="zh-CN" altLang="en-US" b="1" dirty="0">
                <a:latin typeface="宋体" panose="02010600030101010101" pitchFamily="2" charset="-122"/>
                <a:ea typeface="宋体" panose="02010600030101010101" pitchFamily="2" charset="-122"/>
              </a:rPr>
              <a:t>：即以操作性实践为主的活动。例：科学探究的一般方法。</a:t>
            </a:r>
          </a:p>
        </p:txBody>
      </p:sp>
      <p:pic>
        <p:nvPicPr>
          <p:cNvPr id="2054" name="Picture 6">
            <a:extLst>
              <a:ext uri="{FF2B5EF4-FFF2-40B4-BE49-F238E27FC236}">
                <a16:creationId xmlns:a16="http://schemas.microsoft.com/office/drawing/2014/main" id="{18C9BA9D-8C89-4872-A497-9FD8146DBA5F}"/>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171310" y="4293096"/>
            <a:ext cx="493395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箭头: 下 11">
            <a:extLst>
              <a:ext uri="{FF2B5EF4-FFF2-40B4-BE49-F238E27FC236}">
                <a16:creationId xmlns:a16="http://schemas.microsoft.com/office/drawing/2014/main" id="{6ED08235-4AFB-48E7-B68A-6ABB8F954799}"/>
              </a:ext>
            </a:extLst>
          </p:cNvPr>
          <p:cNvSpPr/>
          <p:nvPr/>
        </p:nvSpPr>
        <p:spPr>
          <a:xfrm>
            <a:off x="3143672" y="2623244"/>
            <a:ext cx="144016"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1BDEEDF-A80C-4040-A5FE-D49CA859C9F3}"/>
              </a:ext>
            </a:extLst>
          </p:cNvPr>
          <p:cNvSpPr txBox="1"/>
          <p:nvPr/>
        </p:nvSpPr>
        <p:spPr>
          <a:xfrm>
            <a:off x="3343529" y="2633357"/>
            <a:ext cx="800219" cy="461665"/>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指导</a:t>
            </a:r>
          </a:p>
        </p:txBody>
      </p:sp>
      <p:sp>
        <p:nvSpPr>
          <p:cNvPr id="18" name="文本框 17">
            <a:extLst>
              <a:ext uri="{FF2B5EF4-FFF2-40B4-BE49-F238E27FC236}">
                <a16:creationId xmlns:a16="http://schemas.microsoft.com/office/drawing/2014/main" id="{67C00773-563E-43C2-BC1B-5BEA41700811}"/>
              </a:ext>
            </a:extLst>
          </p:cNvPr>
          <p:cNvSpPr txBox="1"/>
          <p:nvPr/>
        </p:nvSpPr>
        <p:spPr>
          <a:xfrm>
            <a:off x="1450334" y="3908355"/>
            <a:ext cx="6094324" cy="461665"/>
          </a:xfrm>
          <a:prstGeom prst="rect">
            <a:avLst/>
          </a:prstGeom>
          <a:noFill/>
        </p:spPr>
        <p:txBody>
          <a:bodyPr wrap="square">
            <a:spAutoFit/>
          </a:bodyPr>
          <a:lstStyle/>
          <a:p>
            <a:r>
              <a:rPr lang="zh-CN" altLang="en-US" dirty="0"/>
              <a:t>建构概念的过程就是探究的过程</a:t>
            </a:r>
          </a:p>
        </p:txBody>
      </p:sp>
    </p:spTree>
    <p:extLst>
      <p:ext uri="{BB962C8B-B14F-4D97-AF65-F5344CB8AC3E}">
        <p14:creationId xmlns:p14="http://schemas.microsoft.com/office/powerpoint/2010/main" val="214958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P spid="12" grpId="0" animBg="1"/>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206AA6-3A50-4B14-99BE-B3A45E31AA4B}"/>
              </a:ext>
            </a:extLst>
          </p:cNvPr>
          <p:cNvSpPr txBox="1"/>
          <p:nvPr/>
        </p:nvSpPr>
        <p:spPr>
          <a:xfrm>
            <a:off x="2140479" y="2463781"/>
            <a:ext cx="6038833" cy="3479799"/>
          </a:xfrm>
          <a:prstGeom prst="rect">
            <a:avLst/>
          </a:prstGeom>
          <a:noFill/>
        </p:spPr>
        <p:txBody>
          <a:bodyPr wrap="none" rtlCol="0">
            <a:spAutoFit/>
          </a:bodyPr>
          <a:lstStyle/>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rPr>
              <a:t>根据课标要求。</a:t>
            </a:r>
            <a:endParaRPr lang="en-US" altLang="zh-CN" sz="3200" dirty="0">
              <a:latin typeface="黑体" panose="02010609060101010101" pitchFamily="49" charset="-122"/>
              <a:ea typeface="黑体" panose="02010609060101010101" pitchFamily="49" charset="-122"/>
            </a:endParaRPr>
          </a:p>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rPr>
              <a:t>考虑实验设计的目的。</a:t>
            </a:r>
            <a:endParaRPr lang="en-US" altLang="zh-CN" sz="3200" dirty="0">
              <a:latin typeface="黑体" panose="02010609060101010101" pitchFamily="49" charset="-122"/>
              <a:ea typeface="黑体" panose="02010609060101010101" pitchFamily="49" charset="-122"/>
            </a:endParaRPr>
          </a:p>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rPr>
              <a:t>优化开发实验。</a:t>
            </a:r>
            <a:endParaRPr lang="en-US" altLang="zh-CN" sz="3200" dirty="0">
              <a:latin typeface="黑体" panose="02010609060101010101" pitchFamily="49" charset="-122"/>
              <a:ea typeface="黑体" panose="02010609060101010101" pitchFamily="49" charset="-122"/>
            </a:endParaRPr>
          </a:p>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rPr>
              <a:t>多让学生亲自操作。</a:t>
            </a:r>
            <a:endParaRPr lang="en-US" altLang="zh-CN" sz="3200" dirty="0">
              <a:latin typeface="黑体" panose="02010609060101010101" pitchFamily="49" charset="-122"/>
              <a:ea typeface="黑体" panose="02010609060101010101" pitchFamily="49" charset="-122"/>
            </a:endParaRPr>
          </a:p>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rPr>
              <a:t>验证性实验</a:t>
            </a:r>
            <a:r>
              <a:rPr lang="zh-CN" altLang="en-US" sz="3200" dirty="0">
                <a:latin typeface="黑体" panose="02010609060101010101" pitchFamily="49" charset="-122"/>
                <a:ea typeface="黑体" panose="02010609060101010101" pitchFamily="49" charset="-122"/>
                <a:cs typeface="Calibri" panose="020F0502020204030204" pitchFamily="34" charset="0"/>
              </a:rPr>
              <a:t>→ 探究性实验</a:t>
            </a:r>
            <a:endParaRPr lang="en-US" altLang="zh-CN" sz="3200" dirty="0">
              <a:latin typeface="黑体" panose="02010609060101010101" pitchFamily="49" charset="-122"/>
              <a:ea typeface="黑体" panose="02010609060101010101" pitchFamily="49" charset="-122"/>
              <a:cs typeface="Calibri" panose="020F0502020204030204" pitchFamily="34" charset="0"/>
            </a:endParaRPr>
          </a:p>
          <a:p>
            <a:pPr marL="514350" indent="-514350">
              <a:lnSpc>
                <a:spcPts val="4500"/>
              </a:lnSpc>
              <a:buFont typeface="+mj-lt"/>
              <a:buAutoNum type="arabicPeriod"/>
            </a:pPr>
            <a:r>
              <a:rPr lang="zh-CN" altLang="en-US" sz="3200" dirty="0">
                <a:latin typeface="黑体" panose="02010609060101010101" pitchFamily="49" charset="-122"/>
                <a:ea typeface="黑体" panose="02010609060101010101" pitchFamily="49" charset="-122"/>
                <a:cs typeface="Calibri" panose="020F0502020204030204" pitchFamily="34" charset="0"/>
              </a:rPr>
              <a:t>拓展实验：开发系列相关实验</a:t>
            </a:r>
            <a:endParaRPr lang="zh-CN" altLang="en-US" sz="3200"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B37E50C9-A758-4357-8A27-74DFAEF0BAFF}"/>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二、实验探究策略</a:t>
            </a:r>
          </a:p>
        </p:txBody>
      </p:sp>
      <p:sp>
        <p:nvSpPr>
          <p:cNvPr id="5" name="标题 12">
            <a:extLst>
              <a:ext uri="{FF2B5EF4-FFF2-40B4-BE49-F238E27FC236}">
                <a16:creationId xmlns:a16="http://schemas.microsoft.com/office/drawing/2014/main" id="{EB59D06B-3E3D-4123-A77E-F6186173D518}"/>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6" name="文本框 5">
            <a:extLst>
              <a:ext uri="{FF2B5EF4-FFF2-40B4-BE49-F238E27FC236}">
                <a16:creationId xmlns:a16="http://schemas.microsoft.com/office/drawing/2014/main" id="{968A8058-1301-42B4-B20B-EEA49CBC0B94}"/>
              </a:ext>
            </a:extLst>
          </p:cNvPr>
          <p:cNvSpPr txBox="1"/>
          <p:nvPr/>
        </p:nvSpPr>
        <p:spPr>
          <a:xfrm>
            <a:off x="4741149" y="989766"/>
            <a:ext cx="877163" cy="461665"/>
          </a:xfrm>
          <a:prstGeom prst="rect">
            <a:avLst/>
          </a:prstGeom>
          <a:noFill/>
        </p:spPr>
        <p:txBody>
          <a:bodyPr wrap="none" rtlCol="0">
            <a:spAutoFit/>
          </a:bodyPr>
          <a:lstStyle/>
          <a:p>
            <a:r>
              <a:rPr lang="en-US" altLang="zh-CN" dirty="0"/>
              <a:t>P150</a:t>
            </a:r>
            <a:endParaRPr lang="zh-CN" altLang="en-US" dirty="0"/>
          </a:p>
        </p:txBody>
      </p:sp>
      <p:sp>
        <p:nvSpPr>
          <p:cNvPr id="8" name="文本框 7">
            <a:extLst>
              <a:ext uri="{FF2B5EF4-FFF2-40B4-BE49-F238E27FC236}">
                <a16:creationId xmlns:a16="http://schemas.microsoft.com/office/drawing/2014/main" id="{44BBD38B-2D87-4E60-A171-2088CCE2DB0A}"/>
              </a:ext>
            </a:extLst>
          </p:cNvPr>
          <p:cNvSpPr txBox="1"/>
          <p:nvPr/>
        </p:nvSpPr>
        <p:spPr>
          <a:xfrm>
            <a:off x="1199456" y="1650045"/>
            <a:ext cx="396044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3600" dirty="0">
                <a:latin typeface="黑体" panose="02010609060101010101" pitchFamily="49" charset="-122"/>
                <a:ea typeface="黑体" panose="02010609060101010101" pitchFamily="49" charset="-122"/>
              </a:rPr>
              <a:t>尽量多开展实验：</a:t>
            </a:r>
            <a:endParaRPr lang="en-US" altLang="zh-CN" sz="3600" dirty="0">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A883A779-EC3F-4737-8D71-9B1FDD3DEDB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3590" b="27765"/>
          <a:stretch/>
        </p:blipFill>
        <p:spPr>
          <a:xfrm>
            <a:off x="8644698" y="4777750"/>
            <a:ext cx="2138207" cy="2080250"/>
          </a:xfrm>
          <a:prstGeom prst="ellipse">
            <a:avLst/>
          </a:prstGeom>
          <a:ln>
            <a:noFill/>
          </a:ln>
          <a:effectLst>
            <a:softEdge rad="112500"/>
          </a:effectLst>
        </p:spPr>
      </p:pic>
      <p:pic>
        <p:nvPicPr>
          <p:cNvPr id="11" name="图片 10">
            <a:extLst>
              <a:ext uri="{FF2B5EF4-FFF2-40B4-BE49-F238E27FC236}">
                <a16:creationId xmlns:a16="http://schemas.microsoft.com/office/drawing/2014/main" id="{BD6DC057-6425-46A2-95F0-C150D1CD8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368" y="3146462"/>
            <a:ext cx="2138207" cy="1603655"/>
          </a:xfrm>
          <a:prstGeom prst="rect">
            <a:avLst/>
          </a:prstGeom>
        </p:spPr>
      </p:pic>
      <p:pic>
        <p:nvPicPr>
          <p:cNvPr id="13" name="图片 12">
            <a:extLst>
              <a:ext uri="{FF2B5EF4-FFF2-40B4-BE49-F238E27FC236}">
                <a16:creationId xmlns:a16="http://schemas.microsoft.com/office/drawing/2014/main" id="{428BD343-9957-4D9E-8BBF-5C5627295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2368" y="916685"/>
            <a:ext cx="2602224" cy="1951668"/>
          </a:xfrm>
          <a:prstGeom prst="rect">
            <a:avLst/>
          </a:prstGeom>
        </p:spPr>
      </p:pic>
    </p:spTree>
    <p:extLst>
      <p:ext uri="{BB962C8B-B14F-4D97-AF65-F5344CB8AC3E}">
        <p14:creationId xmlns:p14="http://schemas.microsoft.com/office/powerpoint/2010/main" val="11054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7BF113C-96BD-4B7C-867D-958EFC8BADFC}"/>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三、模型建构策略</a:t>
            </a:r>
          </a:p>
        </p:txBody>
      </p:sp>
      <p:sp>
        <p:nvSpPr>
          <p:cNvPr id="3" name="标题 12">
            <a:extLst>
              <a:ext uri="{FF2B5EF4-FFF2-40B4-BE49-F238E27FC236}">
                <a16:creationId xmlns:a16="http://schemas.microsoft.com/office/drawing/2014/main" id="{A6652AB8-A71C-4CCD-91D1-C9A1B8F8B59D}"/>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4" name="文本框 3">
            <a:extLst>
              <a:ext uri="{FF2B5EF4-FFF2-40B4-BE49-F238E27FC236}">
                <a16:creationId xmlns:a16="http://schemas.microsoft.com/office/drawing/2014/main" id="{EE0C4A75-DD15-4280-B128-1E9EC2C9E5AC}"/>
              </a:ext>
            </a:extLst>
          </p:cNvPr>
          <p:cNvSpPr txBox="1"/>
          <p:nvPr/>
        </p:nvSpPr>
        <p:spPr>
          <a:xfrm>
            <a:off x="4741149" y="989766"/>
            <a:ext cx="877163" cy="461665"/>
          </a:xfrm>
          <a:prstGeom prst="rect">
            <a:avLst/>
          </a:prstGeom>
          <a:noFill/>
        </p:spPr>
        <p:txBody>
          <a:bodyPr wrap="none" rtlCol="0">
            <a:spAutoFit/>
          </a:bodyPr>
          <a:lstStyle/>
          <a:p>
            <a:r>
              <a:rPr lang="en-US" altLang="zh-CN" dirty="0"/>
              <a:t>P132</a:t>
            </a:r>
            <a:endParaRPr lang="zh-CN" altLang="en-US" dirty="0"/>
          </a:p>
        </p:txBody>
      </p:sp>
      <p:sp>
        <p:nvSpPr>
          <p:cNvPr id="5" name="文本框 4">
            <a:extLst>
              <a:ext uri="{FF2B5EF4-FFF2-40B4-BE49-F238E27FC236}">
                <a16:creationId xmlns:a16="http://schemas.microsoft.com/office/drawing/2014/main" id="{6FD46F32-1394-4423-A175-D5A2A9E8A58A}"/>
              </a:ext>
            </a:extLst>
          </p:cNvPr>
          <p:cNvSpPr txBox="1"/>
          <p:nvPr/>
        </p:nvSpPr>
        <p:spPr>
          <a:xfrm>
            <a:off x="914577" y="1499395"/>
            <a:ext cx="6647974"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b="1" dirty="0">
                <a:latin typeface="宋体" panose="02010600030101010101" pitchFamily="2" charset="-122"/>
                <a:ea typeface="宋体" panose="02010600030101010101" pitchFamily="2" charset="-122"/>
              </a:rPr>
              <a:t>教学过程的本质：帮助学生建构各种概念模型。</a:t>
            </a:r>
          </a:p>
        </p:txBody>
      </p:sp>
      <p:sp>
        <p:nvSpPr>
          <p:cNvPr id="6" name="文本框 5">
            <a:extLst>
              <a:ext uri="{FF2B5EF4-FFF2-40B4-BE49-F238E27FC236}">
                <a16:creationId xmlns:a16="http://schemas.microsoft.com/office/drawing/2014/main" id="{5189854A-DE32-47A3-8257-125582C0EDBA}"/>
              </a:ext>
            </a:extLst>
          </p:cNvPr>
          <p:cNvSpPr txBox="1"/>
          <p:nvPr/>
        </p:nvSpPr>
        <p:spPr>
          <a:xfrm>
            <a:off x="909330" y="2125401"/>
            <a:ext cx="9725739" cy="461665"/>
          </a:xfrm>
          <a:prstGeom prst="rect">
            <a:avLst/>
          </a:prstGeom>
          <a:noFill/>
        </p:spPr>
        <p:txBody>
          <a:bodyPr wrap="none" rtlCol="0">
            <a:spAutoFit/>
          </a:bodyPr>
          <a:lstStyle/>
          <a:p>
            <a:r>
              <a:rPr lang="en-US" altLang="zh-CN" b="1" dirty="0">
                <a:latin typeface="宋体" panose="02010600030101010101" pitchFamily="2" charset="-122"/>
                <a:ea typeface="宋体" panose="02010600030101010101" pitchFamily="2" charset="-122"/>
              </a:rPr>
              <a:t>1.</a:t>
            </a:r>
            <a:r>
              <a:rPr lang="zh-CN" altLang="en-US" b="1" dirty="0">
                <a:solidFill>
                  <a:srgbClr val="FF0000"/>
                </a:solidFill>
                <a:latin typeface="宋体" panose="02010600030101010101" pitchFamily="2" charset="-122"/>
                <a:ea typeface="宋体" panose="02010600030101010101" pitchFamily="2" charset="-122"/>
              </a:rPr>
              <a:t>模型</a:t>
            </a:r>
            <a:r>
              <a:rPr lang="zh-CN" altLang="en-US" b="1" dirty="0">
                <a:latin typeface="宋体" panose="02010600030101010101" pitchFamily="2" charset="-122"/>
                <a:ea typeface="宋体" panose="02010600030101010101" pitchFamily="2" charset="-122"/>
              </a:rPr>
              <a:t>：对认知对象的简化、概括性的描述。特征：具体化，抽象化。</a:t>
            </a:r>
            <a:endParaRPr lang="en-US" altLang="zh-CN" b="1" dirty="0">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11D056D9-E55F-4186-A291-415E92341EC5}"/>
              </a:ext>
            </a:extLst>
          </p:cNvPr>
          <p:cNvSpPr txBox="1"/>
          <p:nvPr/>
        </p:nvSpPr>
        <p:spPr>
          <a:xfrm>
            <a:off x="1715657" y="2543531"/>
            <a:ext cx="6372257" cy="1113766"/>
          </a:xfrm>
          <a:prstGeom prst="rect">
            <a:avLst/>
          </a:prstGeom>
          <a:noFill/>
        </p:spPr>
        <p:txBody>
          <a:bodyPr wrap="none" rtlCol="0">
            <a:spAutoFit/>
          </a:bodyPr>
          <a:lstStyle/>
          <a:p>
            <a:pPr>
              <a:lnSpc>
                <a:spcPct val="150000"/>
              </a:lnSpc>
            </a:pPr>
            <a:r>
              <a:rPr lang="zh-CN" altLang="en-US" b="1" dirty="0">
                <a:solidFill>
                  <a:srgbClr val="FF0000"/>
                </a:solidFill>
                <a:latin typeface="宋体" panose="02010600030101010101" pitchFamily="2" charset="-122"/>
                <a:ea typeface="宋体" panose="02010600030101010101" pitchFamily="2" charset="-122"/>
              </a:rPr>
              <a:t>定性模型</a:t>
            </a:r>
            <a:r>
              <a:rPr lang="zh-CN" altLang="en-US" b="1" dirty="0">
                <a:latin typeface="宋体" panose="02010600030101010101" pitchFamily="2" charset="-122"/>
                <a:ea typeface="宋体" panose="02010600030101010101" pitchFamily="2" charset="-122"/>
              </a:rPr>
              <a:t>：以具体实物活形象化的形式表示。</a:t>
            </a:r>
            <a:endParaRPr lang="en-US" altLang="zh-CN" b="1" dirty="0">
              <a:latin typeface="宋体" panose="02010600030101010101" pitchFamily="2" charset="-122"/>
              <a:ea typeface="宋体" panose="02010600030101010101" pitchFamily="2" charset="-122"/>
            </a:endParaRPr>
          </a:p>
          <a:p>
            <a:pPr>
              <a:lnSpc>
                <a:spcPct val="150000"/>
              </a:lnSpc>
            </a:pPr>
            <a:r>
              <a:rPr lang="zh-CN" altLang="en-US" b="1" dirty="0">
                <a:solidFill>
                  <a:srgbClr val="FF0000"/>
                </a:solidFill>
                <a:latin typeface="宋体" panose="02010600030101010101" pitchFamily="2" charset="-122"/>
                <a:ea typeface="宋体" panose="02010600030101010101" pitchFamily="2" charset="-122"/>
              </a:rPr>
              <a:t>定量模型</a:t>
            </a:r>
            <a:r>
              <a:rPr lang="zh-CN" altLang="en-US" b="1" dirty="0">
                <a:latin typeface="宋体" panose="02010600030101010101" pitchFamily="2" charset="-122"/>
                <a:ea typeface="宋体" panose="02010600030101010101" pitchFamily="2" charset="-122"/>
              </a:rPr>
              <a:t>：多以抽象化的形式表示。</a:t>
            </a:r>
          </a:p>
        </p:txBody>
      </p:sp>
      <p:sp>
        <p:nvSpPr>
          <p:cNvPr id="9" name="文本框 8">
            <a:extLst>
              <a:ext uri="{FF2B5EF4-FFF2-40B4-BE49-F238E27FC236}">
                <a16:creationId xmlns:a16="http://schemas.microsoft.com/office/drawing/2014/main" id="{71CC2210-2BDF-47FF-88AF-4AC663D56A63}"/>
              </a:ext>
            </a:extLst>
          </p:cNvPr>
          <p:cNvSpPr txBox="1"/>
          <p:nvPr/>
        </p:nvSpPr>
        <p:spPr>
          <a:xfrm>
            <a:off x="8398162" y="2889613"/>
            <a:ext cx="3191178" cy="461665"/>
          </a:xfrm>
          <a:prstGeom prst="rect">
            <a:avLst/>
          </a:prstGeom>
          <a:noFill/>
        </p:spPr>
        <p:txBody>
          <a:bodyPr wrap="square">
            <a:spAutoFit/>
          </a:bodyPr>
          <a:lstStyle/>
          <a:p>
            <a:r>
              <a:rPr lang="zh-CN" altLang="en-US" b="1" dirty="0">
                <a:solidFill>
                  <a:srgbClr val="FF0000"/>
                </a:solidFill>
                <a:latin typeface="宋体" panose="02010600030101010101" pitchFamily="2" charset="-122"/>
                <a:ea typeface="宋体" panose="02010600030101010101" pitchFamily="2" charset="-122"/>
              </a:rPr>
              <a:t>反映对象的本质特征</a:t>
            </a:r>
          </a:p>
        </p:txBody>
      </p:sp>
      <p:sp>
        <p:nvSpPr>
          <p:cNvPr id="10" name="右大括号 9">
            <a:extLst>
              <a:ext uri="{FF2B5EF4-FFF2-40B4-BE49-F238E27FC236}">
                <a16:creationId xmlns:a16="http://schemas.microsoft.com/office/drawing/2014/main" id="{791B8E0B-2B12-4593-AB81-159D99DF8AFD}"/>
              </a:ext>
            </a:extLst>
          </p:cNvPr>
          <p:cNvSpPr/>
          <p:nvPr/>
        </p:nvSpPr>
        <p:spPr>
          <a:xfrm>
            <a:off x="7891397" y="2845481"/>
            <a:ext cx="290741" cy="690464"/>
          </a:xfrm>
          <a:prstGeom prst="rightBrace">
            <a:avLst>
              <a:gd name="adj1" fmla="val 25614"/>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
        <p:nvSpPr>
          <p:cNvPr id="11" name="文本框 10">
            <a:extLst>
              <a:ext uri="{FF2B5EF4-FFF2-40B4-BE49-F238E27FC236}">
                <a16:creationId xmlns:a16="http://schemas.microsoft.com/office/drawing/2014/main" id="{C8EF97F5-76A8-41A8-A40B-93185FBC0D5A}"/>
              </a:ext>
            </a:extLst>
          </p:cNvPr>
          <p:cNvSpPr txBox="1"/>
          <p:nvPr/>
        </p:nvSpPr>
        <p:spPr>
          <a:xfrm>
            <a:off x="1145870" y="3864626"/>
            <a:ext cx="10926794" cy="1569660"/>
          </a:xfrm>
          <a:prstGeom prst="rect">
            <a:avLst/>
          </a:prstGeom>
          <a:noFill/>
        </p:spPr>
        <p:txBody>
          <a:bodyPr wrap="square" rtlCol="0">
            <a:spAutoFit/>
          </a:bodyPr>
          <a:lstStyle/>
          <a:p>
            <a:r>
              <a:rPr lang="en-US" altLang="zh-CN" b="1" dirty="0">
                <a:latin typeface="宋体" panose="02010600030101010101" pitchFamily="2" charset="-122"/>
                <a:ea typeface="宋体" panose="02010600030101010101" pitchFamily="2" charset="-122"/>
              </a:rPr>
              <a:t>2.</a:t>
            </a:r>
            <a:r>
              <a:rPr lang="zh-CN" altLang="en-US" b="1" dirty="0">
                <a:solidFill>
                  <a:srgbClr val="FF0000"/>
                </a:solidFill>
                <a:latin typeface="宋体" panose="02010600030101010101" pitchFamily="2" charset="-122"/>
                <a:ea typeface="宋体" panose="02010600030101010101" pitchFamily="2" charset="-122"/>
              </a:rPr>
              <a:t>生物模型建构</a:t>
            </a:r>
            <a:r>
              <a:rPr lang="zh-CN" altLang="en-US" b="1" dirty="0">
                <a:latin typeface="宋体" panose="02010600030101010101" pitchFamily="2" charset="-122"/>
                <a:ea typeface="宋体" panose="02010600030101010101" pitchFamily="2" charset="-122"/>
              </a:rPr>
              <a:t>：指用一定的</a:t>
            </a:r>
            <a:r>
              <a:rPr lang="zh-CN" altLang="en-US" b="1" dirty="0">
                <a:solidFill>
                  <a:srgbClr val="FF0000"/>
                </a:solidFill>
                <a:latin typeface="宋体" panose="02010600030101010101" pitchFamily="2" charset="-122"/>
                <a:ea typeface="宋体" panose="02010600030101010101" pitchFamily="2" charset="-122"/>
              </a:rPr>
              <a:t>物质形式</a:t>
            </a:r>
            <a:r>
              <a:rPr lang="zh-CN" altLang="en-US" b="1" dirty="0">
                <a:latin typeface="宋体" panose="02010600030101010101" pitchFamily="2" charset="-122"/>
                <a:ea typeface="宋体" panose="02010600030101010101" pitchFamily="2" charset="-122"/>
              </a:rPr>
              <a:t>或</a:t>
            </a:r>
            <a:r>
              <a:rPr lang="zh-CN" altLang="en-US" b="1" dirty="0">
                <a:solidFill>
                  <a:srgbClr val="FF0000"/>
                </a:solidFill>
                <a:latin typeface="宋体" panose="02010600030101010101" pitchFamily="2" charset="-122"/>
                <a:ea typeface="宋体" panose="02010600030101010101" pitchFamily="2" charset="-122"/>
              </a:rPr>
              <a:t>思维形式</a:t>
            </a:r>
            <a:r>
              <a:rPr lang="zh-CN" altLang="en-US" b="1" dirty="0">
                <a:latin typeface="宋体" panose="02010600030101010101" pitchFamily="2" charset="-122"/>
                <a:ea typeface="宋体" panose="02010600030101010101" pitchFamily="2" charset="-122"/>
              </a:rPr>
              <a:t>构建各种生物模型，使得生命现象和生命活动规律</a:t>
            </a:r>
            <a:r>
              <a:rPr lang="zh-CN" altLang="en-US" b="1" dirty="0">
                <a:solidFill>
                  <a:srgbClr val="FF0000"/>
                </a:solidFill>
                <a:latin typeface="宋体" panose="02010600030101010101" pitchFamily="2" charset="-122"/>
                <a:ea typeface="宋体" panose="02010600030101010101" pitchFamily="2" charset="-122"/>
              </a:rPr>
              <a:t>具体化</a:t>
            </a:r>
            <a:r>
              <a:rPr lang="zh-CN" altLang="en-US" b="1" dirty="0">
                <a:latin typeface="宋体" panose="02010600030101010101" pitchFamily="2" charset="-122"/>
                <a:ea typeface="宋体" panose="02010600030101010101" pitchFamily="2" charset="-122"/>
              </a:rPr>
              <a:t>和</a:t>
            </a:r>
            <a:r>
              <a:rPr lang="zh-CN" altLang="en-US" b="1" dirty="0">
                <a:solidFill>
                  <a:srgbClr val="FF0000"/>
                </a:solidFill>
                <a:latin typeface="宋体" panose="02010600030101010101" pitchFamily="2" charset="-122"/>
                <a:ea typeface="宋体" panose="02010600030101010101" pitchFamily="2" charset="-122"/>
              </a:rPr>
              <a:t>抽象化</a:t>
            </a:r>
            <a:r>
              <a:rPr lang="zh-CN" altLang="en-US" b="1" dirty="0">
                <a:latin typeface="宋体" panose="02010600030101010101" pitchFamily="2" charset="-122"/>
                <a:ea typeface="宋体" panose="02010600030101010101" pitchFamily="2" charset="-122"/>
              </a:rPr>
              <a:t>，以帮助学生理解生命活动规律。</a:t>
            </a:r>
            <a:endParaRPr lang="en-US" altLang="zh-CN" b="1" dirty="0">
              <a:latin typeface="宋体" panose="02010600030101010101" pitchFamily="2" charset="-122"/>
              <a:ea typeface="宋体" panose="02010600030101010101" pitchFamily="2" charset="-122"/>
            </a:endParaRPr>
          </a:p>
          <a:p>
            <a:endParaRPr lang="en-US" altLang="zh-CN" b="1" dirty="0">
              <a:latin typeface="宋体" panose="02010600030101010101" pitchFamily="2" charset="-122"/>
              <a:ea typeface="宋体" panose="02010600030101010101" pitchFamily="2" charset="-122"/>
            </a:endParaRPr>
          </a:p>
          <a:p>
            <a:r>
              <a:rPr lang="zh-CN" altLang="en-US" b="1" dirty="0">
                <a:latin typeface="宋体" panose="02010600030101010101" pitchFamily="2" charset="-122"/>
                <a:ea typeface="宋体" panose="02010600030101010101" pitchFamily="2" charset="-122"/>
              </a:rPr>
              <a:t>所以，模型建构既是科学研究中常用的方法，也是认识新实物的思路和方法。</a:t>
            </a:r>
          </a:p>
        </p:txBody>
      </p:sp>
      <p:sp>
        <p:nvSpPr>
          <p:cNvPr id="12" name="文本框 11">
            <a:extLst>
              <a:ext uri="{FF2B5EF4-FFF2-40B4-BE49-F238E27FC236}">
                <a16:creationId xmlns:a16="http://schemas.microsoft.com/office/drawing/2014/main" id="{CE470EFC-415B-4D0A-A5AF-3C84B2AD2E0B}"/>
              </a:ext>
            </a:extLst>
          </p:cNvPr>
          <p:cNvSpPr txBox="1"/>
          <p:nvPr/>
        </p:nvSpPr>
        <p:spPr>
          <a:xfrm>
            <a:off x="1145870" y="5949280"/>
            <a:ext cx="6683240" cy="461665"/>
          </a:xfrm>
          <a:prstGeom prst="rect">
            <a:avLst/>
          </a:prstGeom>
          <a:noFill/>
        </p:spPr>
        <p:txBody>
          <a:bodyPr wrap="none" rtlCol="0">
            <a:spAutoFit/>
          </a:bodyPr>
          <a:lstStyle/>
          <a:p>
            <a:r>
              <a:rPr lang="en-US" altLang="zh-CN" b="1" dirty="0">
                <a:latin typeface="宋体" panose="02010600030101010101" pitchFamily="2" charset="-122"/>
                <a:ea typeface="宋体" panose="02010600030101010101" pitchFamily="2" charset="-122"/>
              </a:rPr>
              <a:t>3.</a:t>
            </a:r>
            <a:r>
              <a:rPr lang="zh-CN" altLang="en-US" b="1" dirty="0">
                <a:solidFill>
                  <a:srgbClr val="FF0000"/>
                </a:solidFill>
                <a:latin typeface="宋体" panose="02010600030101010101" pitchFamily="2" charset="-122"/>
                <a:ea typeface="宋体" panose="02010600030101010101" pitchFamily="2" charset="-122"/>
              </a:rPr>
              <a:t>模型类型</a:t>
            </a:r>
            <a:r>
              <a:rPr lang="zh-CN" altLang="en-US" b="1" dirty="0">
                <a:latin typeface="宋体" panose="02010600030101010101" pitchFamily="2" charset="-122"/>
                <a:ea typeface="宋体" panose="02010600030101010101" pitchFamily="2" charset="-122"/>
              </a:rPr>
              <a:t>：概念模型，物理模型，数学模型。</a:t>
            </a:r>
          </a:p>
        </p:txBody>
      </p:sp>
      <p:sp>
        <p:nvSpPr>
          <p:cNvPr id="13" name="左大括号 12">
            <a:extLst>
              <a:ext uri="{FF2B5EF4-FFF2-40B4-BE49-F238E27FC236}">
                <a16:creationId xmlns:a16="http://schemas.microsoft.com/office/drawing/2014/main" id="{8653B1D9-9F29-4ED0-AF8E-FBEAFEF7D742}"/>
              </a:ext>
            </a:extLst>
          </p:cNvPr>
          <p:cNvSpPr/>
          <p:nvPr/>
        </p:nvSpPr>
        <p:spPr>
          <a:xfrm>
            <a:off x="1424916" y="2703076"/>
            <a:ext cx="290741" cy="903136"/>
          </a:xfrm>
          <a:prstGeom prst="leftBrace">
            <a:avLst>
              <a:gd name="adj1" fmla="val 44827"/>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93201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54DF988-BE5B-4299-AFEB-0FBF58C22EDF}"/>
              </a:ext>
            </a:extLst>
          </p:cNvPr>
          <p:cNvSpPr txBox="1"/>
          <p:nvPr/>
        </p:nvSpPr>
        <p:spPr>
          <a:xfrm>
            <a:off x="1199456" y="1700808"/>
            <a:ext cx="10301218" cy="461665"/>
          </a:xfrm>
          <a:prstGeom prst="rect">
            <a:avLst/>
          </a:prstGeom>
          <a:noFill/>
        </p:spPr>
        <p:txBody>
          <a:bodyPr wrap="none" rtlCol="0">
            <a:spAutoFit/>
          </a:bodyPr>
          <a:lstStyle/>
          <a:p>
            <a:r>
              <a:rPr lang="en-US" altLang="zh-CN" b="1" dirty="0">
                <a:latin typeface="宋体" panose="02010600030101010101" pitchFamily="2" charset="-122"/>
                <a:ea typeface="宋体" panose="02010600030101010101" pitchFamily="2" charset="-122"/>
              </a:rPr>
              <a:t>4.</a:t>
            </a:r>
            <a:r>
              <a:rPr lang="zh-CN" altLang="en-US" b="1" dirty="0">
                <a:latin typeface="宋体" panose="02010600030101010101" pitchFamily="2" charset="-122"/>
                <a:ea typeface="宋体" panose="02010600030101010101" pitchFamily="2" charset="-122"/>
              </a:rPr>
              <a:t>物理模型：模拟对象（原型）的复制品，经过</a:t>
            </a:r>
            <a:r>
              <a:rPr lang="zh-CN" altLang="en-US" b="1" dirty="0">
                <a:solidFill>
                  <a:srgbClr val="FF0000"/>
                </a:solidFill>
                <a:latin typeface="宋体" panose="02010600030101010101" pitchFamily="2" charset="-122"/>
                <a:ea typeface="宋体" panose="02010600030101010101" pitchFamily="2" charset="-122"/>
              </a:rPr>
              <a:t>抽象</a:t>
            </a:r>
            <a:r>
              <a:rPr lang="zh-CN" altLang="en-US" b="1" dirty="0">
                <a:latin typeface="宋体" panose="02010600030101010101" pitchFamily="2" charset="-122"/>
                <a:ea typeface="宋体" panose="02010600030101010101" pitchFamily="2" charset="-122"/>
              </a:rPr>
              <a:t>后又</a:t>
            </a:r>
            <a:r>
              <a:rPr lang="zh-CN" altLang="en-US" b="1" dirty="0">
                <a:solidFill>
                  <a:srgbClr val="FF0000"/>
                </a:solidFill>
                <a:latin typeface="宋体" panose="02010600030101010101" pitchFamily="2" charset="-122"/>
                <a:ea typeface="宋体" panose="02010600030101010101" pitchFamily="2" charset="-122"/>
              </a:rPr>
              <a:t>具体化</a:t>
            </a:r>
            <a:r>
              <a:rPr lang="zh-CN" altLang="en-US" b="1" dirty="0">
                <a:latin typeface="宋体" panose="02010600030101010101" pitchFamily="2" charset="-122"/>
                <a:ea typeface="宋体" panose="02010600030101010101" pitchFamily="2" charset="-122"/>
              </a:rPr>
              <a:t>的复制品。</a:t>
            </a:r>
          </a:p>
        </p:txBody>
      </p:sp>
      <p:sp>
        <p:nvSpPr>
          <p:cNvPr id="3" name="箭头: 下 2">
            <a:extLst>
              <a:ext uri="{FF2B5EF4-FFF2-40B4-BE49-F238E27FC236}">
                <a16:creationId xmlns:a16="http://schemas.microsoft.com/office/drawing/2014/main" id="{7FCC9F3C-9790-4DB1-9ED1-3B1375AF7895}"/>
              </a:ext>
            </a:extLst>
          </p:cNvPr>
          <p:cNvSpPr/>
          <p:nvPr/>
        </p:nvSpPr>
        <p:spPr>
          <a:xfrm>
            <a:off x="7824192" y="2162473"/>
            <a:ext cx="72008" cy="258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
        <p:nvSpPr>
          <p:cNvPr id="4" name="文本框 3">
            <a:extLst>
              <a:ext uri="{FF2B5EF4-FFF2-40B4-BE49-F238E27FC236}">
                <a16:creationId xmlns:a16="http://schemas.microsoft.com/office/drawing/2014/main" id="{17C830ED-ABB1-44FB-AEE8-A9A1F7CAA8AD}"/>
              </a:ext>
            </a:extLst>
          </p:cNvPr>
          <p:cNvSpPr txBox="1"/>
          <p:nvPr/>
        </p:nvSpPr>
        <p:spPr>
          <a:xfrm>
            <a:off x="6096000" y="2420888"/>
            <a:ext cx="2520280" cy="1200329"/>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经过分析推理后，简单提炼的事物的本质。</a:t>
            </a:r>
          </a:p>
        </p:txBody>
      </p:sp>
      <p:sp>
        <p:nvSpPr>
          <p:cNvPr id="5" name="箭头: 下 4">
            <a:extLst>
              <a:ext uri="{FF2B5EF4-FFF2-40B4-BE49-F238E27FC236}">
                <a16:creationId xmlns:a16="http://schemas.microsoft.com/office/drawing/2014/main" id="{88DAB668-C0D9-479D-8B5C-11F2D819743D}"/>
              </a:ext>
            </a:extLst>
          </p:cNvPr>
          <p:cNvSpPr/>
          <p:nvPr/>
        </p:nvSpPr>
        <p:spPr>
          <a:xfrm>
            <a:off x="9336360" y="2169674"/>
            <a:ext cx="72008" cy="258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94F4794D-E19A-48CD-BAD6-047D18BCA094}"/>
              </a:ext>
            </a:extLst>
          </p:cNvPr>
          <p:cNvSpPr txBox="1"/>
          <p:nvPr/>
        </p:nvSpPr>
        <p:spPr>
          <a:xfrm>
            <a:off x="8965109" y="2492896"/>
            <a:ext cx="2520280" cy="1200329"/>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可观察到。</a:t>
            </a:r>
            <a:endParaRPr lang="en-US" altLang="zh-CN" b="1" dirty="0">
              <a:latin typeface="宋体" panose="02010600030101010101" pitchFamily="2" charset="-122"/>
              <a:ea typeface="宋体" panose="02010600030101010101" pitchFamily="2" charset="-122"/>
            </a:endParaRPr>
          </a:p>
          <a:p>
            <a:r>
              <a:rPr lang="zh-CN" altLang="en-US" b="1" dirty="0">
                <a:latin typeface="宋体" panose="02010600030101010101" pitchFamily="2" charset="-122"/>
                <a:ea typeface="宋体" panose="02010600030101010101" pitchFamily="2" charset="-122"/>
              </a:rPr>
              <a:t>实物或事物规律的反应。</a:t>
            </a:r>
          </a:p>
        </p:txBody>
      </p:sp>
      <p:sp>
        <p:nvSpPr>
          <p:cNvPr id="7" name="文本框 6">
            <a:extLst>
              <a:ext uri="{FF2B5EF4-FFF2-40B4-BE49-F238E27FC236}">
                <a16:creationId xmlns:a16="http://schemas.microsoft.com/office/drawing/2014/main" id="{1922F87A-CE76-40CA-97DC-3467A9E19014}"/>
              </a:ext>
            </a:extLst>
          </p:cNvPr>
          <p:cNvSpPr txBox="1"/>
          <p:nvPr/>
        </p:nvSpPr>
        <p:spPr>
          <a:xfrm>
            <a:off x="1229871" y="3879632"/>
            <a:ext cx="6226384" cy="461665"/>
          </a:xfrm>
          <a:prstGeom prst="rect">
            <a:avLst/>
          </a:prstGeom>
          <a:noFill/>
        </p:spPr>
        <p:txBody>
          <a:bodyPr wrap="none" rtlCol="0">
            <a:spAutoFit/>
          </a:bodyPr>
          <a:lstStyle/>
          <a:p>
            <a:r>
              <a:rPr lang="en-US" altLang="zh-CN" b="1" dirty="0">
                <a:latin typeface="宋体" panose="02010600030101010101" pitchFamily="2" charset="-122"/>
                <a:ea typeface="宋体" panose="02010600030101010101" pitchFamily="2" charset="-122"/>
              </a:rPr>
              <a:t>5.</a:t>
            </a:r>
            <a:r>
              <a:rPr lang="zh-CN" altLang="en-US" b="1" dirty="0">
                <a:latin typeface="宋体" panose="02010600030101010101" pitchFamily="2" charset="-122"/>
                <a:ea typeface="宋体" panose="02010600030101010101" pitchFamily="2" charset="-122"/>
              </a:rPr>
              <a:t>建立物理模型的策略</a:t>
            </a:r>
            <a:r>
              <a:rPr lang="en-US" altLang="zh-CN" b="1" dirty="0">
                <a:latin typeface="宋体" panose="02010600030101010101" pitchFamily="2" charset="-122"/>
                <a:ea typeface="宋体" panose="02010600030101010101" pitchFamily="2" charset="-122"/>
              </a:rPr>
              <a:t>P134</a:t>
            </a:r>
            <a:r>
              <a:rPr lang="zh-CN" altLang="en-US" b="1" dirty="0">
                <a:latin typeface="宋体" panose="02010600030101010101" pitchFamily="2" charset="-122"/>
                <a:ea typeface="宋体" panose="02010600030101010101" pitchFamily="2" charset="-122"/>
              </a:rPr>
              <a:t>： 建立    运用</a:t>
            </a:r>
          </a:p>
        </p:txBody>
      </p:sp>
      <p:sp>
        <p:nvSpPr>
          <p:cNvPr id="8" name="文本框 7">
            <a:extLst>
              <a:ext uri="{FF2B5EF4-FFF2-40B4-BE49-F238E27FC236}">
                <a16:creationId xmlns:a16="http://schemas.microsoft.com/office/drawing/2014/main" id="{8F112633-6923-48B2-95C8-DC871F4D76C7}"/>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三、模型建构策略</a:t>
            </a:r>
          </a:p>
        </p:txBody>
      </p:sp>
      <p:sp>
        <p:nvSpPr>
          <p:cNvPr id="9" name="标题 12">
            <a:extLst>
              <a:ext uri="{FF2B5EF4-FFF2-40B4-BE49-F238E27FC236}">
                <a16:creationId xmlns:a16="http://schemas.microsoft.com/office/drawing/2014/main" id="{EE911977-D379-4A4A-9981-54FCE40D0B35}"/>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10" name="文本框 9">
            <a:extLst>
              <a:ext uri="{FF2B5EF4-FFF2-40B4-BE49-F238E27FC236}">
                <a16:creationId xmlns:a16="http://schemas.microsoft.com/office/drawing/2014/main" id="{D269E0DE-A399-4F6B-9279-E076A8FDA032}"/>
              </a:ext>
            </a:extLst>
          </p:cNvPr>
          <p:cNvSpPr txBox="1"/>
          <p:nvPr/>
        </p:nvSpPr>
        <p:spPr>
          <a:xfrm>
            <a:off x="4741149" y="989766"/>
            <a:ext cx="877163" cy="461665"/>
          </a:xfrm>
          <a:prstGeom prst="rect">
            <a:avLst/>
          </a:prstGeom>
          <a:noFill/>
        </p:spPr>
        <p:txBody>
          <a:bodyPr wrap="none" rtlCol="0">
            <a:spAutoFit/>
          </a:bodyPr>
          <a:lstStyle/>
          <a:p>
            <a:r>
              <a:rPr lang="en-US" altLang="zh-CN" dirty="0"/>
              <a:t>P132</a:t>
            </a:r>
            <a:endParaRPr lang="zh-CN" altLang="en-US" dirty="0"/>
          </a:p>
        </p:txBody>
      </p:sp>
    </p:spTree>
    <p:extLst>
      <p:ext uri="{BB962C8B-B14F-4D97-AF65-F5344CB8AC3E}">
        <p14:creationId xmlns:p14="http://schemas.microsoft.com/office/powerpoint/2010/main" val="29364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20101DD-D177-4D61-8484-2CF03290E055}"/>
              </a:ext>
            </a:extLst>
          </p:cNvPr>
          <p:cNvSpPr txBox="1"/>
          <p:nvPr/>
        </p:nvSpPr>
        <p:spPr>
          <a:xfrm>
            <a:off x="1029880" y="917419"/>
            <a:ext cx="3467616"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三、模型建构策略</a:t>
            </a:r>
          </a:p>
        </p:txBody>
      </p:sp>
      <p:sp>
        <p:nvSpPr>
          <p:cNvPr id="3" name="标题 12">
            <a:extLst>
              <a:ext uri="{FF2B5EF4-FFF2-40B4-BE49-F238E27FC236}">
                <a16:creationId xmlns:a16="http://schemas.microsoft.com/office/drawing/2014/main" id="{6F60E3E5-BECC-4F53-A3F4-7A660CE196B9}"/>
              </a:ext>
            </a:extLst>
          </p:cNvPr>
          <p:cNvSpPr txBox="1">
            <a:spLocks/>
          </p:cNvSpPr>
          <p:nvPr/>
        </p:nvSpPr>
        <p:spPr>
          <a:xfrm>
            <a:off x="1808312" y="0"/>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dirty="0">
                <a:latin typeface="SimHei" charset="-122"/>
                <a:ea typeface="SimHei" charset="-122"/>
                <a:cs typeface="SimHei" charset="-122"/>
              </a:rPr>
              <a:t>第四章：教学策略和方法的运用</a:t>
            </a:r>
            <a:endParaRPr lang="en-US" altLang="zh-CN" sz="4000" dirty="0">
              <a:latin typeface="SimHei" charset="-122"/>
              <a:ea typeface="SimHei" charset="-122"/>
              <a:cs typeface="SimHei" charset="-122"/>
            </a:endParaRPr>
          </a:p>
        </p:txBody>
      </p:sp>
      <p:sp>
        <p:nvSpPr>
          <p:cNvPr id="4" name="文本框 3">
            <a:extLst>
              <a:ext uri="{FF2B5EF4-FFF2-40B4-BE49-F238E27FC236}">
                <a16:creationId xmlns:a16="http://schemas.microsoft.com/office/drawing/2014/main" id="{9F543A60-56C6-4499-A83A-E3E5A920B088}"/>
              </a:ext>
            </a:extLst>
          </p:cNvPr>
          <p:cNvSpPr txBox="1"/>
          <p:nvPr/>
        </p:nvSpPr>
        <p:spPr>
          <a:xfrm>
            <a:off x="4741149" y="989766"/>
            <a:ext cx="877163" cy="461665"/>
          </a:xfrm>
          <a:prstGeom prst="rect">
            <a:avLst/>
          </a:prstGeom>
          <a:noFill/>
        </p:spPr>
        <p:txBody>
          <a:bodyPr wrap="none" rtlCol="0">
            <a:spAutoFit/>
          </a:bodyPr>
          <a:lstStyle/>
          <a:p>
            <a:r>
              <a:rPr lang="en-US" altLang="zh-CN" dirty="0"/>
              <a:t>P132</a:t>
            </a:r>
            <a:endParaRPr lang="zh-CN" altLang="en-US" dirty="0"/>
          </a:p>
        </p:txBody>
      </p:sp>
      <p:sp>
        <p:nvSpPr>
          <p:cNvPr id="5" name="文本框 4">
            <a:extLst>
              <a:ext uri="{FF2B5EF4-FFF2-40B4-BE49-F238E27FC236}">
                <a16:creationId xmlns:a16="http://schemas.microsoft.com/office/drawing/2014/main" id="{6480039C-4AE8-4864-B462-B59118681AE4}"/>
              </a:ext>
            </a:extLst>
          </p:cNvPr>
          <p:cNvSpPr txBox="1"/>
          <p:nvPr/>
        </p:nvSpPr>
        <p:spPr>
          <a:xfrm>
            <a:off x="1029880" y="1502194"/>
            <a:ext cx="10657184" cy="1200329"/>
          </a:xfrm>
          <a:prstGeom prst="rect">
            <a:avLst/>
          </a:prstGeom>
          <a:noFill/>
        </p:spPr>
        <p:txBody>
          <a:bodyPr wrap="square" rtlCol="0">
            <a:spAutoFit/>
          </a:bodyPr>
          <a:lstStyle/>
          <a:p>
            <a:r>
              <a:rPr lang="en-US" altLang="zh-CN" b="1" dirty="0">
                <a:latin typeface="宋体" panose="02010600030101010101" pitchFamily="2" charset="-122"/>
                <a:ea typeface="宋体" panose="02010600030101010101" pitchFamily="2" charset="-122"/>
              </a:rPr>
              <a:t>6.</a:t>
            </a:r>
            <a:r>
              <a:rPr lang="zh-CN" altLang="en-US" b="1" dirty="0">
                <a:solidFill>
                  <a:srgbClr val="FF0000"/>
                </a:solidFill>
                <a:latin typeface="宋体" panose="02010600030101010101" pitchFamily="2" charset="-122"/>
                <a:ea typeface="宋体" panose="02010600030101010101" pitchFamily="2" charset="-122"/>
              </a:rPr>
              <a:t>数学模型</a:t>
            </a:r>
            <a:r>
              <a:rPr lang="en-US" altLang="zh-CN" b="1" dirty="0">
                <a:latin typeface="宋体" panose="02010600030101010101" pitchFamily="2" charset="-122"/>
                <a:ea typeface="宋体" panose="02010600030101010101" pitchFamily="2" charset="-122"/>
              </a:rPr>
              <a:t>P142:</a:t>
            </a:r>
            <a:r>
              <a:rPr lang="zh-CN" altLang="en-US" b="1" dirty="0">
                <a:latin typeface="宋体" panose="02010600030101010101" pitchFamily="2" charset="-122"/>
                <a:ea typeface="宋体" panose="02010600030101010101" pitchFamily="2" charset="-122"/>
              </a:rPr>
              <a:t>生物学科中的数学模型一般是指</a:t>
            </a:r>
            <a:r>
              <a:rPr lang="zh-CN" altLang="en-US" b="1" dirty="0">
                <a:solidFill>
                  <a:srgbClr val="FF0000"/>
                </a:solidFill>
                <a:latin typeface="宋体" panose="02010600030101010101" pitchFamily="2" charset="-122"/>
                <a:ea typeface="宋体" panose="02010600030101010101" pitchFamily="2" charset="-122"/>
              </a:rPr>
              <a:t>运用数学工具</a:t>
            </a:r>
            <a:r>
              <a:rPr lang="zh-CN" altLang="en-US" b="1" dirty="0">
                <a:latin typeface="宋体" panose="02010600030101010101" pitchFamily="2" charset="-122"/>
                <a:ea typeface="宋体" panose="02010600030101010101" pitchFamily="2" charset="-122"/>
              </a:rPr>
              <a:t>和</a:t>
            </a:r>
            <a:r>
              <a:rPr lang="zh-CN" altLang="en-US" b="1" dirty="0">
                <a:solidFill>
                  <a:srgbClr val="FF0000"/>
                </a:solidFill>
                <a:latin typeface="宋体" panose="02010600030101010101" pitchFamily="2" charset="-122"/>
                <a:ea typeface="宋体" panose="02010600030101010101" pitchFamily="2" charset="-122"/>
              </a:rPr>
              <a:t>方法</a:t>
            </a:r>
            <a:r>
              <a:rPr lang="zh-CN" altLang="en-US" b="1" dirty="0">
                <a:latin typeface="宋体" panose="02010600030101010101" pitchFamily="2" charset="-122"/>
                <a:ea typeface="宋体" panose="02010600030101010101" pitchFamily="2" charset="-122"/>
              </a:rPr>
              <a:t>对生物学现象的</a:t>
            </a:r>
            <a:r>
              <a:rPr lang="zh-CN" altLang="en-US" b="1" dirty="0">
                <a:solidFill>
                  <a:srgbClr val="FF0000"/>
                </a:solidFill>
                <a:latin typeface="宋体" panose="02010600030101010101" pitchFamily="2" charset="-122"/>
                <a:ea typeface="宋体" panose="02010600030101010101" pitchFamily="2" charset="-122"/>
              </a:rPr>
              <a:t>内在规律进行抽象和概括</a:t>
            </a:r>
            <a:r>
              <a:rPr lang="zh-CN" altLang="en-US" b="1" dirty="0">
                <a:latin typeface="宋体" panose="02010600030101010101" pitchFamily="2" charset="-122"/>
                <a:ea typeface="宋体" panose="02010600030101010101" pitchFamily="2" charset="-122"/>
              </a:rPr>
              <a:t>，得到特定的</a:t>
            </a:r>
            <a:r>
              <a:rPr lang="zh-CN" altLang="en-US" b="1" dirty="0">
                <a:solidFill>
                  <a:srgbClr val="FF0000"/>
                </a:solidFill>
                <a:latin typeface="宋体" panose="02010600030101010101" pitchFamily="2" charset="-122"/>
                <a:ea typeface="宋体" panose="02010600030101010101" pitchFamily="2" charset="-122"/>
              </a:rPr>
              <a:t>数学关系</a:t>
            </a:r>
            <a:r>
              <a:rPr lang="zh-CN" altLang="en-US" b="1" dirty="0">
                <a:latin typeface="宋体" panose="02010600030101010101" pitchFamily="2" charset="-122"/>
                <a:ea typeface="宋体" panose="02010600030101010101" pitchFamily="2" charset="-122"/>
              </a:rPr>
              <a:t>，并通过数学关系解决实际问题和对事物的发展进行预测的思想和方法。</a:t>
            </a:r>
          </a:p>
        </p:txBody>
      </p:sp>
      <p:sp>
        <p:nvSpPr>
          <p:cNvPr id="6" name="文本框 5">
            <a:extLst>
              <a:ext uri="{FF2B5EF4-FFF2-40B4-BE49-F238E27FC236}">
                <a16:creationId xmlns:a16="http://schemas.microsoft.com/office/drawing/2014/main" id="{7F37216B-B563-4824-8319-91FA94CC81A1}"/>
              </a:ext>
            </a:extLst>
          </p:cNvPr>
          <p:cNvSpPr txBox="1"/>
          <p:nvPr/>
        </p:nvSpPr>
        <p:spPr>
          <a:xfrm>
            <a:off x="1217107" y="3099877"/>
            <a:ext cx="8802410" cy="461665"/>
          </a:xfrm>
          <a:prstGeom prst="rect">
            <a:avLst/>
          </a:prstGeom>
          <a:noFill/>
        </p:spPr>
        <p:txBody>
          <a:bodyPr wrap="none" rtlCol="0">
            <a:spAutoFit/>
          </a:bodyPr>
          <a:lstStyle/>
          <a:p>
            <a:r>
              <a:rPr lang="zh-CN" altLang="en-US" b="1" dirty="0">
                <a:latin typeface="宋体" panose="02010600030101010101" pitchFamily="2" charset="-122"/>
                <a:ea typeface="宋体" panose="02010600030101010101" pitchFamily="2" charset="-122"/>
              </a:rPr>
              <a:t>特点：体现事物的内在规律；用数学工具表现；具有预测功能。</a:t>
            </a:r>
          </a:p>
        </p:txBody>
      </p:sp>
      <p:sp>
        <p:nvSpPr>
          <p:cNvPr id="7" name="文本框 6">
            <a:extLst>
              <a:ext uri="{FF2B5EF4-FFF2-40B4-BE49-F238E27FC236}">
                <a16:creationId xmlns:a16="http://schemas.microsoft.com/office/drawing/2014/main" id="{DD71DF5D-7ADB-4638-B121-885DC3E029B5}"/>
              </a:ext>
            </a:extLst>
          </p:cNvPr>
          <p:cNvSpPr txBox="1"/>
          <p:nvPr/>
        </p:nvSpPr>
        <p:spPr>
          <a:xfrm>
            <a:off x="1594137" y="3856945"/>
            <a:ext cx="2339102" cy="1127232"/>
          </a:xfrm>
          <a:prstGeom prst="rect">
            <a:avLst/>
          </a:prstGeom>
          <a:noFill/>
        </p:spPr>
        <p:txBody>
          <a:bodyPr wrap="none" rtlCol="0">
            <a:spAutoFit/>
          </a:bodyPr>
          <a:lstStyle/>
          <a:p>
            <a:pPr>
              <a:lnSpc>
                <a:spcPct val="150000"/>
              </a:lnSpc>
            </a:pPr>
            <a:r>
              <a:rPr lang="zh-CN" altLang="en-US" b="1" dirty="0">
                <a:latin typeface="宋体" panose="02010600030101010101" pitchFamily="2" charset="-122"/>
                <a:ea typeface="宋体" panose="02010600030101010101" pitchFamily="2" charset="-122"/>
              </a:rPr>
              <a:t>数学公示模型：</a:t>
            </a:r>
            <a:endParaRPr lang="en-US" altLang="zh-CN" b="1" dirty="0">
              <a:latin typeface="宋体" panose="02010600030101010101" pitchFamily="2" charset="-122"/>
              <a:ea typeface="宋体" panose="02010600030101010101" pitchFamily="2" charset="-122"/>
            </a:endParaRPr>
          </a:p>
          <a:p>
            <a:pPr>
              <a:lnSpc>
                <a:spcPct val="150000"/>
              </a:lnSpc>
            </a:pPr>
            <a:r>
              <a:rPr lang="zh-CN" altLang="en-US" b="1" dirty="0">
                <a:latin typeface="宋体" panose="02010600030101010101" pitchFamily="2" charset="-122"/>
                <a:ea typeface="宋体" panose="02010600030101010101" pitchFamily="2" charset="-122"/>
              </a:rPr>
              <a:t>曲线模型：</a:t>
            </a:r>
          </a:p>
        </p:txBody>
      </p:sp>
      <p:sp>
        <p:nvSpPr>
          <p:cNvPr id="9" name="文本框 8">
            <a:extLst>
              <a:ext uri="{FF2B5EF4-FFF2-40B4-BE49-F238E27FC236}">
                <a16:creationId xmlns:a16="http://schemas.microsoft.com/office/drawing/2014/main" id="{7451E06A-722F-44BB-9283-473C96BE5C03}"/>
              </a:ext>
            </a:extLst>
          </p:cNvPr>
          <p:cNvSpPr txBox="1"/>
          <p:nvPr/>
        </p:nvSpPr>
        <p:spPr>
          <a:xfrm>
            <a:off x="525824" y="4189729"/>
            <a:ext cx="1008112" cy="461665"/>
          </a:xfrm>
          <a:prstGeom prst="rect">
            <a:avLst/>
          </a:prstGeom>
          <a:noFill/>
        </p:spPr>
        <p:txBody>
          <a:bodyPr wrap="square">
            <a:spAutoFit/>
          </a:bodyPr>
          <a:lstStyle/>
          <a:p>
            <a:r>
              <a:rPr lang="zh-CN" altLang="en-US" b="1" dirty="0">
                <a:latin typeface="宋体" panose="02010600030101010101" pitchFamily="2" charset="-122"/>
                <a:ea typeface="宋体" panose="02010600030101010101" pitchFamily="2" charset="-122"/>
              </a:rPr>
              <a:t>类型</a:t>
            </a:r>
          </a:p>
        </p:txBody>
      </p:sp>
      <p:sp>
        <p:nvSpPr>
          <p:cNvPr id="10" name="文本框 9">
            <a:extLst>
              <a:ext uri="{FF2B5EF4-FFF2-40B4-BE49-F238E27FC236}">
                <a16:creationId xmlns:a16="http://schemas.microsoft.com/office/drawing/2014/main" id="{37C28D60-8AB6-4F8A-9FC5-92AEB7088336}"/>
              </a:ext>
            </a:extLst>
          </p:cNvPr>
          <p:cNvSpPr txBox="1"/>
          <p:nvPr/>
        </p:nvSpPr>
        <p:spPr>
          <a:xfrm>
            <a:off x="3651796" y="3958896"/>
            <a:ext cx="4185761" cy="461665"/>
          </a:xfrm>
          <a:prstGeom prst="rect">
            <a:avLst/>
          </a:prstGeom>
          <a:noFill/>
        </p:spPr>
        <p:txBody>
          <a:bodyPr wrap="none" rtlCol="0">
            <a:spAutoFit/>
          </a:bodyPr>
          <a:lstStyle/>
          <a:p>
            <a:r>
              <a:rPr lang="zh-CN" altLang="en-US" b="1" dirty="0">
                <a:latin typeface="宋体" panose="02010600030101010101" pitchFamily="2" charset="-122"/>
                <a:ea typeface="宋体" panose="02010600030101010101" pitchFamily="2" charset="-122"/>
              </a:rPr>
              <a:t>体现自变量和因变量的关系。</a:t>
            </a:r>
          </a:p>
        </p:txBody>
      </p:sp>
      <p:grpSp>
        <p:nvGrpSpPr>
          <p:cNvPr id="12" name="组合 11">
            <a:extLst>
              <a:ext uri="{FF2B5EF4-FFF2-40B4-BE49-F238E27FC236}">
                <a16:creationId xmlns:a16="http://schemas.microsoft.com/office/drawing/2014/main" id="{C36AE547-65D9-4184-9BE1-39E1994310D4}"/>
              </a:ext>
            </a:extLst>
          </p:cNvPr>
          <p:cNvGrpSpPr/>
          <p:nvPr/>
        </p:nvGrpSpPr>
        <p:grpSpPr>
          <a:xfrm>
            <a:off x="7832351" y="3798337"/>
            <a:ext cx="1595961" cy="762024"/>
            <a:chOff x="8040217" y="3856945"/>
            <a:chExt cx="1748483" cy="958654"/>
          </a:xfrm>
        </p:grpSpPr>
        <p:pic>
          <p:nvPicPr>
            <p:cNvPr id="1026" name="Picture 2" descr="See the source image">
              <a:extLst>
                <a:ext uri="{FF2B5EF4-FFF2-40B4-BE49-F238E27FC236}">
                  <a16:creationId xmlns:a16="http://schemas.microsoft.com/office/drawing/2014/main" id="{43B4584F-4C12-4E53-8BD0-FB4D3DA1FDA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3889" t="7605" r="22097" b="20834"/>
            <a:stretch/>
          </p:blipFill>
          <p:spPr bwMode="auto">
            <a:xfrm>
              <a:off x="8544273" y="3856945"/>
              <a:ext cx="1244427" cy="78277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29DA1D87-B33D-4454-B399-F55FA30BD645}"/>
                </a:ext>
              </a:extLst>
            </p:cNvPr>
            <p:cNvSpPr txBox="1"/>
            <p:nvPr/>
          </p:nvSpPr>
          <p:spPr>
            <a:xfrm>
              <a:off x="8040217" y="3925053"/>
              <a:ext cx="504056" cy="89054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4000" b="1" dirty="0">
                  <a:solidFill>
                    <a:schemeClr val="tx2"/>
                  </a:solidFill>
                  <a:latin typeface="宋体" panose="02010600030101010101" pitchFamily="2" charset="-122"/>
                  <a:ea typeface="宋体" panose="02010600030101010101" pitchFamily="2" charset="-122"/>
                  <a:cs typeface="Arial" panose="020B0604020202020204" pitchFamily="34" charset="0"/>
                </a:rPr>
                <a:t>N</a:t>
              </a:r>
              <a:endParaRPr lang="zh-CN" altLang="en-US" sz="4000" b="1" dirty="0">
                <a:solidFill>
                  <a:schemeClr val="tx2"/>
                </a:solidFill>
                <a:latin typeface="宋体" panose="02010600030101010101" pitchFamily="2" charset="-122"/>
                <a:ea typeface="宋体" panose="02010600030101010101" pitchFamily="2" charset="-122"/>
                <a:cs typeface="Arial" panose="020B0604020202020204" pitchFamily="34" charset="0"/>
              </a:endParaRPr>
            </a:p>
          </p:txBody>
        </p:sp>
      </p:grpSp>
      <p:pic>
        <p:nvPicPr>
          <p:cNvPr id="14" name="图片 13">
            <a:extLst>
              <a:ext uri="{FF2B5EF4-FFF2-40B4-BE49-F238E27FC236}">
                <a16:creationId xmlns:a16="http://schemas.microsoft.com/office/drawing/2014/main" id="{AD394A4A-D5B0-4EDB-8100-C081C3B9847C}"/>
              </a:ext>
            </a:extLst>
          </p:cNvPr>
          <p:cNvPicPr>
            <a:picLocks noChangeAspect="1"/>
          </p:cNvPicPr>
          <p:nvPr/>
        </p:nvPicPr>
        <p:blipFill rotWithShape="1">
          <a:blip r:embed="rId3"/>
          <a:srcRect l="36889" t="50000" r="21417" b="40550"/>
          <a:stretch/>
        </p:blipFill>
        <p:spPr>
          <a:xfrm>
            <a:off x="7617711" y="4494990"/>
            <a:ext cx="3621201" cy="461665"/>
          </a:xfrm>
          <a:prstGeom prst="rect">
            <a:avLst/>
          </a:prstGeom>
        </p:spPr>
      </p:pic>
      <p:pic>
        <p:nvPicPr>
          <p:cNvPr id="1028" name="Picture 4" descr="See the source image">
            <a:extLst>
              <a:ext uri="{FF2B5EF4-FFF2-40B4-BE49-F238E27FC236}">
                <a16:creationId xmlns:a16="http://schemas.microsoft.com/office/drawing/2014/main" id="{21E070A4-00A7-4262-B04E-119015698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048" y="5307524"/>
            <a:ext cx="4545449" cy="114393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30CF550A-6979-42C9-8A48-533D8148443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0785" t="27258" r="26349" b="52008"/>
          <a:stretch/>
        </p:blipFill>
        <p:spPr>
          <a:xfrm>
            <a:off x="2981633" y="4984177"/>
            <a:ext cx="2880320" cy="1506212"/>
          </a:xfrm>
          <a:prstGeom prst="rect">
            <a:avLst/>
          </a:prstGeom>
        </p:spPr>
      </p:pic>
      <p:sp>
        <p:nvSpPr>
          <p:cNvPr id="17" name="文本框 16">
            <a:extLst>
              <a:ext uri="{FF2B5EF4-FFF2-40B4-BE49-F238E27FC236}">
                <a16:creationId xmlns:a16="http://schemas.microsoft.com/office/drawing/2014/main" id="{4F23E99A-D000-4CBF-8EBF-B079274B6215}"/>
              </a:ext>
            </a:extLst>
          </p:cNvPr>
          <p:cNvSpPr txBox="1"/>
          <p:nvPr/>
        </p:nvSpPr>
        <p:spPr>
          <a:xfrm>
            <a:off x="1877336" y="5446959"/>
            <a:ext cx="800219" cy="461665"/>
          </a:xfrm>
          <a:prstGeom prst="rect">
            <a:avLst/>
          </a:prstGeom>
          <a:noFill/>
        </p:spPr>
        <p:txBody>
          <a:bodyPr wrap="none" rtlCol="0">
            <a:spAutoFit/>
          </a:bodyPr>
          <a:lstStyle/>
          <a:p>
            <a:r>
              <a:rPr lang="zh-CN" altLang="en-US" b="1" dirty="0">
                <a:latin typeface="宋体" panose="02010600030101010101" pitchFamily="2" charset="-122"/>
                <a:ea typeface="宋体" panose="02010600030101010101" pitchFamily="2" charset="-122"/>
              </a:rPr>
              <a:t>直观</a:t>
            </a:r>
          </a:p>
        </p:txBody>
      </p:sp>
      <p:sp>
        <p:nvSpPr>
          <p:cNvPr id="18" name="左大括号 17">
            <a:extLst>
              <a:ext uri="{FF2B5EF4-FFF2-40B4-BE49-F238E27FC236}">
                <a16:creationId xmlns:a16="http://schemas.microsoft.com/office/drawing/2014/main" id="{68B72802-1FE4-47DE-953D-818359CC3890}"/>
              </a:ext>
            </a:extLst>
          </p:cNvPr>
          <p:cNvSpPr/>
          <p:nvPr/>
        </p:nvSpPr>
        <p:spPr>
          <a:xfrm>
            <a:off x="1349812" y="4088723"/>
            <a:ext cx="274376" cy="8679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8316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CCFF1C3-B92B-4CD9-8802-FA03029E6EF3}"/>
              </a:ext>
            </a:extLst>
          </p:cNvPr>
          <p:cNvSpPr txBox="1"/>
          <p:nvPr/>
        </p:nvSpPr>
        <p:spPr>
          <a:xfrm>
            <a:off x="695400" y="692696"/>
            <a:ext cx="3280065" cy="461665"/>
          </a:xfrm>
          <a:prstGeom prst="rect">
            <a:avLst/>
          </a:prstGeom>
          <a:noFill/>
        </p:spPr>
        <p:txBody>
          <a:bodyPr wrap="none" rtlCol="0">
            <a:spAutoFit/>
          </a:bodyPr>
          <a:lstStyle/>
          <a:p>
            <a:r>
              <a:rPr lang="en-US" altLang="zh-CN" b="1" dirty="0">
                <a:latin typeface="宋体" panose="02010600030101010101" pitchFamily="2" charset="-122"/>
                <a:ea typeface="宋体" panose="02010600030101010101" pitchFamily="2" charset="-122"/>
              </a:rPr>
              <a:t>7.</a:t>
            </a:r>
            <a:r>
              <a:rPr lang="zh-CN" altLang="en-US" b="1" dirty="0">
                <a:latin typeface="宋体" panose="02010600030101010101" pitchFamily="2" charset="-122"/>
                <a:ea typeface="宋体" panose="02010600030101010101" pitchFamily="2" charset="-122"/>
              </a:rPr>
              <a:t>建构数学模型策略：</a:t>
            </a:r>
          </a:p>
        </p:txBody>
      </p:sp>
      <p:sp>
        <p:nvSpPr>
          <p:cNvPr id="3" name="文本框 2">
            <a:extLst>
              <a:ext uri="{FF2B5EF4-FFF2-40B4-BE49-F238E27FC236}">
                <a16:creationId xmlns:a16="http://schemas.microsoft.com/office/drawing/2014/main" id="{59142CD2-F839-4360-99BE-D2D89D842B27}"/>
              </a:ext>
            </a:extLst>
          </p:cNvPr>
          <p:cNvSpPr txBox="1"/>
          <p:nvPr/>
        </p:nvSpPr>
        <p:spPr>
          <a:xfrm>
            <a:off x="1203716" y="1168218"/>
            <a:ext cx="4982454" cy="1113766"/>
          </a:xfrm>
          <a:prstGeom prst="rect">
            <a:avLst/>
          </a:prstGeom>
          <a:noFill/>
        </p:spPr>
        <p:txBody>
          <a:bodyPr wrap="none" rtlCol="0">
            <a:spAutoFit/>
          </a:bodyPr>
          <a:lstStyle/>
          <a:p>
            <a:pPr>
              <a:lnSpc>
                <a:spcPct val="150000"/>
              </a:lnSpc>
            </a:pPr>
            <a:r>
              <a:rPr lang="zh-CN" altLang="en-US" b="1" dirty="0">
                <a:latin typeface="宋体" panose="02010600030101010101" pitchFamily="2" charset="-122"/>
                <a:ea typeface="宋体" panose="02010600030101010101" pitchFamily="2" charset="-122"/>
              </a:rPr>
              <a:t>呈现已建构的数学模型</a:t>
            </a:r>
            <a:r>
              <a:rPr lang="en-US" altLang="zh-CN"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帮助认知</a:t>
            </a:r>
            <a:endParaRPr lang="en-US" altLang="zh-CN" b="1" dirty="0">
              <a:latin typeface="宋体" panose="02010600030101010101" pitchFamily="2" charset="-122"/>
              <a:ea typeface="宋体" panose="02010600030101010101" pitchFamily="2" charset="-122"/>
            </a:endParaRPr>
          </a:p>
          <a:p>
            <a:pPr>
              <a:lnSpc>
                <a:spcPct val="150000"/>
              </a:lnSpc>
            </a:pPr>
            <a:r>
              <a:rPr lang="zh-CN" altLang="en-US" b="1" dirty="0">
                <a:latin typeface="宋体" panose="02010600030101010101" pitchFamily="2" charset="-122"/>
                <a:ea typeface="宋体" panose="02010600030101010101" pitchFamily="2" charset="-122"/>
              </a:rPr>
              <a:t>学生自主构建数学模型</a:t>
            </a:r>
          </a:p>
        </p:txBody>
      </p:sp>
      <p:pic>
        <p:nvPicPr>
          <p:cNvPr id="4" name="图片 3">
            <a:extLst>
              <a:ext uri="{FF2B5EF4-FFF2-40B4-BE49-F238E27FC236}">
                <a16:creationId xmlns:a16="http://schemas.microsoft.com/office/drawing/2014/main" id="{6D0EF66A-CE06-4266-A579-6B23BF4975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533525" y="2564904"/>
            <a:ext cx="4562475" cy="1943100"/>
          </a:xfrm>
          <a:prstGeom prst="rect">
            <a:avLst/>
          </a:prstGeom>
        </p:spPr>
      </p:pic>
      <p:sp>
        <p:nvSpPr>
          <p:cNvPr id="5" name="文本框 4">
            <a:extLst>
              <a:ext uri="{FF2B5EF4-FFF2-40B4-BE49-F238E27FC236}">
                <a16:creationId xmlns:a16="http://schemas.microsoft.com/office/drawing/2014/main" id="{A493832A-D9F2-4DC7-B9A4-2EFF2FE6B3A2}"/>
              </a:ext>
            </a:extLst>
          </p:cNvPr>
          <p:cNvSpPr txBox="1"/>
          <p:nvPr/>
        </p:nvSpPr>
        <p:spPr>
          <a:xfrm>
            <a:off x="695400" y="5013176"/>
            <a:ext cx="10369152" cy="830997"/>
          </a:xfrm>
          <a:prstGeom prst="rect">
            <a:avLst/>
          </a:prstGeom>
          <a:noFill/>
        </p:spPr>
        <p:txBody>
          <a:bodyPr wrap="square" rtlCol="0">
            <a:spAutoFit/>
          </a:bodyPr>
          <a:lstStyle/>
          <a:p>
            <a:r>
              <a:rPr lang="en-US" altLang="zh-CN" b="1" dirty="0">
                <a:latin typeface="宋体" panose="02010600030101010101" pitchFamily="2" charset="-122"/>
                <a:ea typeface="宋体" panose="02010600030101010101" pitchFamily="2" charset="-122"/>
              </a:rPr>
              <a:t>8.</a:t>
            </a:r>
            <a:r>
              <a:rPr lang="zh-CN" altLang="en-US" b="1" dirty="0">
                <a:latin typeface="宋体" panose="02010600030101010101" pitchFamily="2" charset="-122"/>
                <a:ea typeface="宋体" panose="02010600030101010101" pitchFamily="2" charset="-122"/>
              </a:rPr>
              <a:t>建构模型的过程：既是认识事物的一种方式，也是训练思维的过程，在建构中形成概念，也理解、获得概念。同时也是拓展认识事物的方式。</a:t>
            </a:r>
          </a:p>
        </p:txBody>
      </p:sp>
    </p:spTree>
    <p:extLst>
      <p:ext uri="{BB962C8B-B14F-4D97-AF65-F5344CB8AC3E}">
        <p14:creationId xmlns:p14="http://schemas.microsoft.com/office/powerpoint/2010/main" val="346396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3761" t="19097" r="24816" b="10695"/>
          <a:stretch/>
        </p:blipFill>
        <p:spPr>
          <a:xfrm rot="5400000">
            <a:off x="2715465" y="-639452"/>
            <a:ext cx="6401031" cy="8136904"/>
          </a:xfrm>
          <a:prstGeom prst="rect">
            <a:avLst/>
          </a:prstGeom>
        </p:spPr>
      </p:pic>
    </p:spTree>
    <p:extLst>
      <p:ext uri="{BB962C8B-B14F-4D97-AF65-F5344CB8AC3E}">
        <p14:creationId xmlns:p14="http://schemas.microsoft.com/office/powerpoint/2010/main" val="15541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5D863B9-8BB5-41C5-B511-60CBA3E8BECA}"/>
              </a:ext>
            </a:extLst>
          </p:cNvPr>
          <p:cNvSpPr txBox="1"/>
          <p:nvPr/>
        </p:nvSpPr>
        <p:spPr>
          <a:xfrm>
            <a:off x="119336" y="2348880"/>
            <a:ext cx="1826141"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创设情境</a:t>
            </a:r>
          </a:p>
        </p:txBody>
      </p:sp>
      <p:sp>
        <p:nvSpPr>
          <p:cNvPr id="9" name="文本框 8">
            <a:extLst>
              <a:ext uri="{FF2B5EF4-FFF2-40B4-BE49-F238E27FC236}">
                <a16:creationId xmlns:a16="http://schemas.microsoft.com/office/drawing/2014/main" id="{3CA03DDA-8FA4-42EC-93F5-B27FD3CD8966}"/>
              </a:ext>
            </a:extLst>
          </p:cNvPr>
          <p:cNvSpPr txBox="1"/>
          <p:nvPr/>
        </p:nvSpPr>
        <p:spPr>
          <a:xfrm>
            <a:off x="2591328" y="2351443"/>
            <a:ext cx="1826141" cy="584775"/>
          </a:xfrm>
          <a:prstGeom prst="rect">
            <a:avLst/>
          </a:prstGeom>
          <a:noFill/>
          <a:ln w="76200">
            <a:noFill/>
          </a:ln>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驱动问题</a:t>
            </a:r>
          </a:p>
        </p:txBody>
      </p:sp>
      <p:cxnSp>
        <p:nvCxnSpPr>
          <p:cNvPr id="11" name="直接箭头连接符 10">
            <a:extLst>
              <a:ext uri="{FF2B5EF4-FFF2-40B4-BE49-F238E27FC236}">
                <a16:creationId xmlns:a16="http://schemas.microsoft.com/office/drawing/2014/main" id="{E428B131-8918-4345-8638-9166FBCBE696}"/>
              </a:ext>
            </a:extLst>
          </p:cNvPr>
          <p:cNvCxnSpPr>
            <a:cxnSpLocks/>
          </p:cNvCxnSpPr>
          <p:nvPr/>
        </p:nvCxnSpPr>
        <p:spPr>
          <a:xfrm>
            <a:off x="4394051" y="2663596"/>
            <a:ext cx="211300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F1B4DF6-FB36-4B9B-B1CF-A2770D138798}"/>
              </a:ext>
            </a:extLst>
          </p:cNvPr>
          <p:cNvSpPr txBox="1"/>
          <p:nvPr/>
        </p:nvSpPr>
        <p:spPr>
          <a:xfrm>
            <a:off x="4467163" y="1926612"/>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科学探究</a:t>
            </a:r>
          </a:p>
        </p:txBody>
      </p:sp>
      <p:sp>
        <p:nvSpPr>
          <p:cNvPr id="13" name="文本框 12">
            <a:extLst>
              <a:ext uri="{FF2B5EF4-FFF2-40B4-BE49-F238E27FC236}">
                <a16:creationId xmlns:a16="http://schemas.microsoft.com/office/drawing/2014/main" id="{5D9406DC-CF22-4F2C-8E1B-6AFCE36E211C}"/>
              </a:ext>
            </a:extLst>
          </p:cNvPr>
          <p:cNvSpPr txBox="1"/>
          <p:nvPr/>
        </p:nvSpPr>
        <p:spPr>
          <a:xfrm>
            <a:off x="4450645" y="2815806"/>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模型建构</a:t>
            </a:r>
          </a:p>
        </p:txBody>
      </p:sp>
      <p:sp>
        <p:nvSpPr>
          <p:cNvPr id="14" name="文本框 13">
            <a:extLst>
              <a:ext uri="{FF2B5EF4-FFF2-40B4-BE49-F238E27FC236}">
                <a16:creationId xmlns:a16="http://schemas.microsoft.com/office/drawing/2014/main" id="{D7025CB5-12A0-4CDA-BA54-5C9AB0434BAC}"/>
              </a:ext>
            </a:extLst>
          </p:cNvPr>
          <p:cNvSpPr txBox="1"/>
          <p:nvPr/>
        </p:nvSpPr>
        <p:spPr>
          <a:xfrm>
            <a:off x="6447539" y="2356401"/>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建构概念</a:t>
            </a:r>
          </a:p>
        </p:txBody>
      </p:sp>
      <p:cxnSp>
        <p:nvCxnSpPr>
          <p:cNvPr id="15" name="直接箭头连接符 14">
            <a:extLst>
              <a:ext uri="{FF2B5EF4-FFF2-40B4-BE49-F238E27FC236}">
                <a16:creationId xmlns:a16="http://schemas.microsoft.com/office/drawing/2014/main" id="{526B33B1-25BA-449A-83A9-37F2254501AD}"/>
              </a:ext>
            </a:extLst>
          </p:cNvPr>
          <p:cNvCxnSpPr/>
          <p:nvPr/>
        </p:nvCxnSpPr>
        <p:spPr>
          <a:xfrm flipV="1">
            <a:off x="8223291" y="2648789"/>
            <a:ext cx="1224136" cy="14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F030715A-A6B9-42BF-8B8E-7E4009591F3B}"/>
              </a:ext>
            </a:extLst>
          </p:cNvPr>
          <p:cNvSpPr txBox="1"/>
          <p:nvPr/>
        </p:nvSpPr>
        <p:spPr>
          <a:xfrm>
            <a:off x="9270662" y="2276742"/>
            <a:ext cx="2739853" cy="1077218"/>
          </a:xfrm>
          <a:prstGeom prst="rect">
            <a:avLst/>
          </a:prstGeom>
          <a:noFill/>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培育生物学</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学科核心素养</a:t>
            </a:r>
          </a:p>
        </p:txBody>
      </p:sp>
      <p:cxnSp>
        <p:nvCxnSpPr>
          <p:cNvPr id="17" name="直接箭头连接符 16">
            <a:extLst>
              <a:ext uri="{FF2B5EF4-FFF2-40B4-BE49-F238E27FC236}">
                <a16:creationId xmlns:a16="http://schemas.microsoft.com/office/drawing/2014/main" id="{20BCB404-28B7-499C-A76A-6774AA3919C6}"/>
              </a:ext>
            </a:extLst>
          </p:cNvPr>
          <p:cNvCxnSpPr>
            <a:cxnSpLocks/>
          </p:cNvCxnSpPr>
          <p:nvPr/>
        </p:nvCxnSpPr>
        <p:spPr>
          <a:xfrm>
            <a:off x="1826539" y="2686702"/>
            <a:ext cx="8844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9DE47F7-271B-46FF-A2E8-31129E716501}"/>
              </a:ext>
            </a:extLst>
          </p:cNvPr>
          <p:cNvSpPr txBox="1"/>
          <p:nvPr/>
        </p:nvSpPr>
        <p:spPr>
          <a:xfrm>
            <a:off x="4040276" y="4010475"/>
            <a:ext cx="2646878"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（科学思维）</a:t>
            </a:r>
          </a:p>
        </p:txBody>
      </p:sp>
      <p:sp>
        <p:nvSpPr>
          <p:cNvPr id="24" name="文本框 23">
            <a:extLst>
              <a:ext uri="{FF2B5EF4-FFF2-40B4-BE49-F238E27FC236}">
                <a16:creationId xmlns:a16="http://schemas.microsoft.com/office/drawing/2014/main" id="{EF5C1B0B-357A-4DE4-8D95-CA1C37BBCD58}"/>
              </a:ext>
            </a:extLst>
          </p:cNvPr>
          <p:cNvSpPr txBox="1"/>
          <p:nvPr/>
        </p:nvSpPr>
        <p:spPr>
          <a:xfrm>
            <a:off x="6823150" y="3718088"/>
            <a:ext cx="2044928" cy="1077218"/>
          </a:xfrm>
          <a:prstGeom prst="rect">
            <a:avLst/>
          </a:prstGeom>
          <a:noFill/>
          <a:ln w="9525">
            <a:solidFill>
              <a:schemeClr val="tx1"/>
            </a:solidFill>
          </a:ln>
        </p:spPr>
        <p:txBody>
          <a:bodyPr wrap="square" rtlCol="0">
            <a:spAutoFit/>
          </a:bodyPr>
          <a:lstStyle/>
          <a:p>
            <a:r>
              <a:rPr lang="zh-CN" altLang="en-US" sz="3200" dirty="0">
                <a:latin typeface="黑体" panose="02010609060101010101" pitchFamily="49" charset="-122"/>
                <a:ea typeface="黑体" panose="02010609060101010101" pitchFamily="49" charset="-122"/>
              </a:rPr>
              <a:t>大概念或重要概念</a:t>
            </a:r>
          </a:p>
        </p:txBody>
      </p:sp>
      <p:cxnSp>
        <p:nvCxnSpPr>
          <p:cNvPr id="25" name="直接箭头连接符 24">
            <a:extLst>
              <a:ext uri="{FF2B5EF4-FFF2-40B4-BE49-F238E27FC236}">
                <a16:creationId xmlns:a16="http://schemas.microsoft.com/office/drawing/2014/main" id="{843ECF05-625B-4DB1-97E3-A809169E1BE4}"/>
              </a:ext>
            </a:extLst>
          </p:cNvPr>
          <p:cNvCxnSpPr>
            <a:cxnSpLocks/>
          </p:cNvCxnSpPr>
          <p:nvPr/>
        </p:nvCxnSpPr>
        <p:spPr>
          <a:xfrm>
            <a:off x="7587179" y="2941176"/>
            <a:ext cx="0" cy="776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D8237089-CAE6-47D5-A6D1-F383B2C5CF95}"/>
              </a:ext>
            </a:extLst>
          </p:cNvPr>
          <p:cNvCxnSpPr>
            <a:cxnSpLocks/>
            <a:endCxn id="23" idx="0"/>
          </p:cNvCxnSpPr>
          <p:nvPr/>
        </p:nvCxnSpPr>
        <p:spPr>
          <a:xfrm>
            <a:off x="5350185" y="3400581"/>
            <a:ext cx="13530" cy="609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5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BCC0111-2BFF-4260-8AD8-AB3F05EAD847}"/>
              </a:ext>
            </a:extLst>
          </p:cNvPr>
          <p:cNvSpPr txBox="1"/>
          <p:nvPr/>
        </p:nvSpPr>
        <p:spPr>
          <a:xfrm>
            <a:off x="1271464" y="548680"/>
            <a:ext cx="2646878"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建构概念策略</a:t>
            </a:r>
          </a:p>
        </p:txBody>
      </p:sp>
      <p:sp>
        <p:nvSpPr>
          <p:cNvPr id="3" name="文本框 2">
            <a:extLst>
              <a:ext uri="{FF2B5EF4-FFF2-40B4-BE49-F238E27FC236}">
                <a16:creationId xmlns:a16="http://schemas.microsoft.com/office/drawing/2014/main" id="{EDD1D0C5-1EEC-422E-A30C-616C26E58F7C}"/>
              </a:ext>
            </a:extLst>
          </p:cNvPr>
          <p:cNvSpPr txBox="1"/>
          <p:nvPr/>
        </p:nvSpPr>
        <p:spPr>
          <a:xfrm>
            <a:off x="1847528" y="1484784"/>
            <a:ext cx="3877985" cy="2192908"/>
          </a:xfrm>
          <a:prstGeom prst="rect">
            <a:avLst/>
          </a:prstGeom>
          <a:noFill/>
        </p:spPr>
        <p:txBody>
          <a:bodyPr wrap="none" rtlCol="0">
            <a:spAutoFit/>
          </a:bodyPr>
          <a:lstStyle/>
          <a:p>
            <a:pPr>
              <a:lnSpc>
                <a:spcPct val="150000"/>
              </a:lnSpc>
            </a:pPr>
            <a:r>
              <a:rPr lang="zh-CN" altLang="en-US" sz="3200" dirty="0">
                <a:latin typeface="黑体" panose="02010609060101010101" pitchFamily="49" charset="-122"/>
                <a:ea typeface="黑体" panose="02010609060101010101" pitchFamily="49" charset="-122"/>
              </a:rPr>
              <a:t>重要的事例支撑</a:t>
            </a:r>
            <a:endParaRPr lang="en-US" altLang="zh-CN" sz="3200" dirty="0">
              <a:latin typeface="黑体" panose="02010609060101010101" pitchFamily="49" charset="-122"/>
              <a:ea typeface="黑体" panose="02010609060101010101" pitchFamily="49" charset="-122"/>
            </a:endParaRPr>
          </a:p>
          <a:p>
            <a:pPr>
              <a:lnSpc>
                <a:spcPct val="150000"/>
              </a:lnSpc>
            </a:pPr>
            <a:r>
              <a:rPr lang="zh-CN" altLang="en-US" sz="3200" dirty="0">
                <a:latin typeface="黑体" panose="02010609060101010101" pitchFamily="49" charset="-122"/>
                <a:ea typeface="黑体" panose="02010609060101010101" pitchFamily="49" charset="-122"/>
              </a:rPr>
              <a:t>多种科学方法</a:t>
            </a:r>
            <a:endParaRPr lang="en-US" altLang="zh-CN" sz="3200" dirty="0">
              <a:latin typeface="黑体" panose="02010609060101010101" pitchFamily="49" charset="-122"/>
              <a:ea typeface="黑体" panose="02010609060101010101" pitchFamily="49" charset="-122"/>
            </a:endParaRPr>
          </a:p>
          <a:p>
            <a:pPr>
              <a:lnSpc>
                <a:spcPct val="150000"/>
              </a:lnSpc>
            </a:pPr>
            <a:r>
              <a:rPr lang="zh-CN" altLang="en-US" sz="3200" dirty="0">
                <a:latin typeface="黑体" panose="02010609060101010101" pitchFamily="49" charset="-122"/>
                <a:ea typeface="黑体" panose="02010609060101010101" pitchFamily="49" charset="-122"/>
              </a:rPr>
              <a:t>训练学生的思维能力</a:t>
            </a:r>
          </a:p>
        </p:txBody>
      </p:sp>
    </p:spTree>
    <p:extLst>
      <p:ext uri="{BB962C8B-B14F-4D97-AF65-F5344CB8AC3E}">
        <p14:creationId xmlns:p14="http://schemas.microsoft.com/office/powerpoint/2010/main" val="5327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5350" t="3678" r="51050" b="6724"/>
          <a:stretch/>
        </p:blipFill>
        <p:spPr>
          <a:xfrm rot="5400000">
            <a:off x="3899756" y="-1647564"/>
            <a:ext cx="4824536" cy="9649072"/>
          </a:xfrm>
          <a:prstGeom prst="rect">
            <a:avLst/>
          </a:prstGeom>
        </p:spPr>
      </p:pic>
    </p:spTree>
    <p:extLst>
      <p:ext uri="{BB962C8B-B14F-4D97-AF65-F5344CB8AC3E}">
        <p14:creationId xmlns:p14="http://schemas.microsoft.com/office/powerpoint/2010/main" val="242869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5D863B9-8BB5-41C5-B511-60CBA3E8BECA}"/>
              </a:ext>
            </a:extLst>
          </p:cNvPr>
          <p:cNvSpPr txBox="1"/>
          <p:nvPr/>
        </p:nvSpPr>
        <p:spPr>
          <a:xfrm>
            <a:off x="119336" y="2348880"/>
            <a:ext cx="1826141" cy="584775"/>
          </a:xfrm>
          <a:prstGeom prst="rect">
            <a:avLst/>
          </a:prstGeom>
          <a:noFill/>
        </p:spPr>
        <p:txBody>
          <a:bodyPr wrap="none" rtlCol="0">
            <a:spAutoFit/>
          </a:bodyPr>
          <a:lstStyle/>
          <a:p>
            <a:r>
              <a:rPr lang="zh-CN" altLang="en-US" sz="3200" dirty="0">
                <a:latin typeface="黑体" panose="02010609060101010101" pitchFamily="49" charset="-122"/>
                <a:ea typeface="黑体" panose="02010609060101010101" pitchFamily="49" charset="-122"/>
              </a:rPr>
              <a:t>创设情境</a:t>
            </a:r>
          </a:p>
        </p:txBody>
      </p:sp>
      <p:sp>
        <p:nvSpPr>
          <p:cNvPr id="9" name="文本框 8">
            <a:extLst>
              <a:ext uri="{FF2B5EF4-FFF2-40B4-BE49-F238E27FC236}">
                <a16:creationId xmlns:a16="http://schemas.microsoft.com/office/drawing/2014/main" id="{3CA03DDA-8FA4-42EC-93F5-B27FD3CD8966}"/>
              </a:ext>
            </a:extLst>
          </p:cNvPr>
          <p:cNvSpPr txBox="1"/>
          <p:nvPr/>
        </p:nvSpPr>
        <p:spPr>
          <a:xfrm>
            <a:off x="2591328" y="2351443"/>
            <a:ext cx="1826141" cy="584775"/>
          </a:xfrm>
          <a:prstGeom prst="rect">
            <a:avLst/>
          </a:prstGeom>
          <a:noFill/>
          <a:ln w="76200">
            <a:noFill/>
          </a:ln>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驱动问题</a:t>
            </a:r>
          </a:p>
        </p:txBody>
      </p:sp>
      <p:cxnSp>
        <p:nvCxnSpPr>
          <p:cNvPr id="11" name="直接箭头连接符 10">
            <a:extLst>
              <a:ext uri="{FF2B5EF4-FFF2-40B4-BE49-F238E27FC236}">
                <a16:creationId xmlns:a16="http://schemas.microsoft.com/office/drawing/2014/main" id="{E428B131-8918-4345-8638-9166FBCBE696}"/>
              </a:ext>
            </a:extLst>
          </p:cNvPr>
          <p:cNvCxnSpPr>
            <a:cxnSpLocks/>
          </p:cNvCxnSpPr>
          <p:nvPr/>
        </p:nvCxnSpPr>
        <p:spPr>
          <a:xfrm>
            <a:off x="4394051" y="2663596"/>
            <a:ext cx="211300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F1B4DF6-FB36-4B9B-B1CF-A2770D138798}"/>
              </a:ext>
            </a:extLst>
          </p:cNvPr>
          <p:cNvSpPr txBox="1"/>
          <p:nvPr/>
        </p:nvSpPr>
        <p:spPr>
          <a:xfrm>
            <a:off x="4467163" y="1926612"/>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科学探究</a:t>
            </a:r>
          </a:p>
        </p:txBody>
      </p:sp>
      <p:sp>
        <p:nvSpPr>
          <p:cNvPr id="13" name="文本框 12">
            <a:extLst>
              <a:ext uri="{FF2B5EF4-FFF2-40B4-BE49-F238E27FC236}">
                <a16:creationId xmlns:a16="http://schemas.microsoft.com/office/drawing/2014/main" id="{5D9406DC-CF22-4F2C-8E1B-6AFCE36E211C}"/>
              </a:ext>
            </a:extLst>
          </p:cNvPr>
          <p:cNvSpPr txBox="1"/>
          <p:nvPr/>
        </p:nvSpPr>
        <p:spPr>
          <a:xfrm>
            <a:off x="4450645" y="2815806"/>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模型建构</a:t>
            </a:r>
          </a:p>
        </p:txBody>
      </p:sp>
      <p:sp>
        <p:nvSpPr>
          <p:cNvPr id="14" name="文本框 13">
            <a:extLst>
              <a:ext uri="{FF2B5EF4-FFF2-40B4-BE49-F238E27FC236}">
                <a16:creationId xmlns:a16="http://schemas.microsoft.com/office/drawing/2014/main" id="{D7025CB5-12A0-4CDA-BA54-5C9AB0434BAC}"/>
              </a:ext>
            </a:extLst>
          </p:cNvPr>
          <p:cNvSpPr txBox="1"/>
          <p:nvPr/>
        </p:nvSpPr>
        <p:spPr>
          <a:xfrm>
            <a:off x="6447539" y="2356401"/>
            <a:ext cx="1826141"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建构概念</a:t>
            </a:r>
          </a:p>
        </p:txBody>
      </p:sp>
      <p:cxnSp>
        <p:nvCxnSpPr>
          <p:cNvPr id="15" name="直接箭头连接符 14">
            <a:extLst>
              <a:ext uri="{FF2B5EF4-FFF2-40B4-BE49-F238E27FC236}">
                <a16:creationId xmlns:a16="http://schemas.microsoft.com/office/drawing/2014/main" id="{526B33B1-25BA-449A-83A9-37F2254501AD}"/>
              </a:ext>
            </a:extLst>
          </p:cNvPr>
          <p:cNvCxnSpPr/>
          <p:nvPr/>
        </p:nvCxnSpPr>
        <p:spPr>
          <a:xfrm flipV="1">
            <a:off x="8223291" y="2648789"/>
            <a:ext cx="1224136" cy="14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F030715A-A6B9-42BF-8B8E-7E4009591F3B}"/>
              </a:ext>
            </a:extLst>
          </p:cNvPr>
          <p:cNvSpPr txBox="1"/>
          <p:nvPr/>
        </p:nvSpPr>
        <p:spPr>
          <a:xfrm>
            <a:off x="9270662" y="2276742"/>
            <a:ext cx="2739853" cy="1077218"/>
          </a:xfrm>
          <a:prstGeom prst="rect">
            <a:avLst/>
          </a:prstGeom>
          <a:noFill/>
        </p:spPr>
        <p:txBody>
          <a:bodyPr wrap="none" rtlCol="0">
            <a:spAutoFit/>
          </a:bodyPr>
          <a:lstStyle/>
          <a:p>
            <a:pPr algn="ctr"/>
            <a:r>
              <a:rPr lang="zh-CN" altLang="en-US" sz="3200" dirty="0">
                <a:latin typeface="黑体" panose="02010609060101010101" pitchFamily="49" charset="-122"/>
                <a:ea typeface="黑体" panose="02010609060101010101" pitchFamily="49" charset="-122"/>
              </a:rPr>
              <a:t>培育生物学</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学科核心素养</a:t>
            </a:r>
          </a:p>
        </p:txBody>
      </p:sp>
      <p:cxnSp>
        <p:nvCxnSpPr>
          <p:cNvPr id="17" name="直接箭头连接符 16">
            <a:extLst>
              <a:ext uri="{FF2B5EF4-FFF2-40B4-BE49-F238E27FC236}">
                <a16:creationId xmlns:a16="http://schemas.microsoft.com/office/drawing/2014/main" id="{20BCB404-28B7-499C-A76A-6774AA3919C6}"/>
              </a:ext>
            </a:extLst>
          </p:cNvPr>
          <p:cNvCxnSpPr>
            <a:cxnSpLocks/>
          </p:cNvCxnSpPr>
          <p:nvPr/>
        </p:nvCxnSpPr>
        <p:spPr>
          <a:xfrm>
            <a:off x="1826539" y="2686702"/>
            <a:ext cx="8844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9DE47F7-271B-46FF-A2E8-31129E716501}"/>
              </a:ext>
            </a:extLst>
          </p:cNvPr>
          <p:cNvSpPr txBox="1"/>
          <p:nvPr/>
        </p:nvSpPr>
        <p:spPr>
          <a:xfrm>
            <a:off x="4040276" y="4010475"/>
            <a:ext cx="2646878" cy="584775"/>
          </a:xfrm>
          <a:prstGeom prst="rect">
            <a:avLst/>
          </a:prstGeom>
          <a:noFill/>
          <a:ln w="76200">
            <a:noFill/>
          </a:ln>
        </p:spPr>
        <p:txBody>
          <a:bodyPr wrap="none" rtlCol="0">
            <a:spAutoFit/>
          </a:bodyPr>
          <a:lstStyle/>
          <a:p>
            <a:r>
              <a:rPr lang="zh-CN" altLang="en-US" sz="3200" dirty="0">
                <a:latin typeface="黑体" panose="02010609060101010101" pitchFamily="49" charset="-122"/>
                <a:ea typeface="黑体" panose="02010609060101010101" pitchFamily="49" charset="-122"/>
              </a:rPr>
              <a:t>（科学思维）</a:t>
            </a:r>
          </a:p>
        </p:txBody>
      </p:sp>
      <p:sp>
        <p:nvSpPr>
          <p:cNvPr id="24" name="文本框 23">
            <a:extLst>
              <a:ext uri="{FF2B5EF4-FFF2-40B4-BE49-F238E27FC236}">
                <a16:creationId xmlns:a16="http://schemas.microsoft.com/office/drawing/2014/main" id="{EF5C1B0B-357A-4DE4-8D95-CA1C37BBCD58}"/>
              </a:ext>
            </a:extLst>
          </p:cNvPr>
          <p:cNvSpPr txBox="1"/>
          <p:nvPr/>
        </p:nvSpPr>
        <p:spPr>
          <a:xfrm>
            <a:off x="6823150" y="3718088"/>
            <a:ext cx="2044928" cy="1077218"/>
          </a:xfrm>
          <a:prstGeom prst="rect">
            <a:avLst/>
          </a:prstGeom>
          <a:noFill/>
          <a:ln w="9525">
            <a:solidFill>
              <a:schemeClr val="tx1"/>
            </a:solidFill>
          </a:ln>
        </p:spPr>
        <p:txBody>
          <a:bodyPr wrap="square" rtlCol="0">
            <a:spAutoFit/>
          </a:bodyPr>
          <a:lstStyle/>
          <a:p>
            <a:r>
              <a:rPr lang="zh-CN" altLang="en-US" sz="3200" dirty="0">
                <a:latin typeface="黑体" panose="02010609060101010101" pitchFamily="49" charset="-122"/>
                <a:ea typeface="黑体" panose="02010609060101010101" pitchFamily="49" charset="-122"/>
              </a:rPr>
              <a:t>大概念或重要概念</a:t>
            </a:r>
          </a:p>
        </p:txBody>
      </p:sp>
      <p:cxnSp>
        <p:nvCxnSpPr>
          <p:cNvPr id="25" name="直接箭头连接符 24">
            <a:extLst>
              <a:ext uri="{FF2B5EF4-FFF2-40B4-BE49-F238E27FC236}">
                <a16:creationId xmlns:a16="http://schemas.microsoft.com/office/drawing/2014/main" id="{843ECF05-625B-4DB1-97E3-A809169E1BE4}"/>
              </a:ext>
            </a:extLst>
          </p:cNvPr>
          <p:cNvCxnSpPr>
            <a:cxnSpLocks/>
          </p:cNvCxnSpPr>
          <p:nvPr/>
        </p:nvCxnSpPr>
        <p:spPr>
          <a:xfrm>
            <a:off x="7587179" y="2941176"/>
            <a:ext cx="0" cy="776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D8237089-CAE6-47D5-A6D1-F383B2C5CF95}"/>
              </a:ext>
            </a:extLst>
          </p:cNvPr>
          <p:cNvCxnSpPr>
            <a:cxnSpLocks/>
            <a:endCxn id="23" idx="0"/>
          </p:cNvCxnSpPr>
          <p:nvPr/>
        </p:nvCxnSpPr>
        <p:spPr>
          <a:xfrm>
            <a:off x="5350185" y="3400581"/>
            <a:ext cx="13530" cy="609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F689D63A-04F6-455A-969B-3B13C42425A3}"/>
              </a:ext>
            </a:extLst>
          </p:cNvPr>
          <p:cNvSpPr txBox="1"/>
          <p:nvPr/>
        </p:nvSpPr>
        <p:spPr>
          <a:xfrm>
            <a:off x="6096000" y="1219307"/>
            <a:ext cx="2040943" cy="461665"/>
          </a:xfrm>
          <a:prstGeom prst="rect">
            <a:avLst/>
          </a:prstGeom>
          <a:noFill/>
        </p:spPr>
        <p:txBody>
          <a:bodyPr wrap="none" rtlCol="0">
            <a:spAutoFit/>
          </a:bodyPr>
          <a:lstStyle/>
          <a:p>
            <a:r>
              <a:rPr lang="zh-CN" altLang="en-US" b="1" dirty="0">
                <a:latin typeface="黑体" panose="02010609060101010101" pitchFamily="49" charset="-122"/>
                <a:ea typeface="黑体" panose="02010609060101010101" pitchFamily="49" charset="-122"/>
              </a:rPr>
              <a:t>注重形成过程</a:t>
            </a:r>
          </a:p>
        </p:txBody>
      </p:sp>
      <p:cxnSp>
        <p:nvCxnSpPr>
          <p:cNvPr id="18" name="直接箭头连接符 17">
            <a:extLst>
              <a:ext uri="{FF2B5EF4-FFF2-40B4-BE49-F238E27FC236}">
                <a16:creationId xmlns:a16="http://schemas.microsoft.com/office/drawing/2014/main" id="{CF176816-BC2D-417F-BC06-DBC2A967E738}"/>
              </a:ext>
            </a:extLst>
          </p:cNvPr>
          <p:cNvCxnSpPr>
            <a:cxnSpLocks/>
          </p:cNvCxnSpPr>
          <p:nvPr/>
        </p:nvCxnSpPr>
        <p:spPr>
          <a:xfrm flipV="1">
            <a:off x="7116471" y="1694553"/>
            <a:ext cx="0" cy="5821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23" grpId="0"/>
      <p:bldP spid="2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13"/>
          <p:cNvSpPr>
            <a:spLocks noGrp="1"/>
          </p:cNvSpPr>
          <p:nvPr>
            <p:ph idx="1"/>
          </p:nvPr>
        </p:nvSpPr>
        <p:spPr>
          <a:xfrm>
            <a:off x="767408" y="1007468"/>
            <a:ext cx="4741912" cy="408481"/>
          </a:xfrm>
        </p:spPr>
        <p:txBody>
          <a:bodyPr rtlCol="0"/>
          <a:lstStyle/>
          <a:p>
            <a:pPr marL="342900" indent="-342900">
              <a:buFont typeface="+mj-lt"/>
              <a:buAutoNum type="arabicPeriod"/>
            </a:pPr>
            <a:r>
              <a:rPr lang="zh-CN" altLang="en-US" dirty="0"/>
              <a:t>情境在发展核心素养中的作用。</a:t>
            </a:r>
            <a:endParaRPr lang="en-US" altLang="zh-CN" dirty="0"/>
          </a:p>
        </p:txBody>
      </p:sp>
      <p:sp>
        <p:nvSpPr>
          <p:cNvPr id="7" name="标题 12"/>
          <p:cNvSpPr>
            <a:spLocks noGrp="1"/>
          </p:cNvSpPr>
          <p:nvPr>
            <p:ph type="title"/>
          </p:nvPr>
        </p:nvSpPr>
        <p:spPr>
          <a:xfrm>
            <a:off x="1775520" y="7767"/>
            <a:ext cx="7620000" cy="924520"/>
          </a:xfrm>
        </p:spPr>
        <p:txBody>
          <a:bodyPr rtlCol="0">
            <a:normAutofit fontScale="90000"/>
          </a:bodyPr>
          <a:lstStyle/>
          <a:p>
            <a:pPr>
              <a:lnSpc>
                <a:spcPct val="160000"/>
              </a:lnSpc>
            </a:pPr>
            <a:r>
              <a:rPr lang="zh-CN" altLang="en-US" sz="4000" dirty="0">
                <a:latin typeface="SimHei" charset="-122"/>
                <a:ea typeface="SimHei" charset="-122"/>
                <a:cs typeface="SimHei" charset="-122"/>
              </a:rPr>
              <a:t>第三章：情境的作用与类型</a:t>
            </a:r>
            <a:endParaRPr lang="en-US" altLang="zh-CN" sz="4000" dirty="0">
              <a:latin typeface="SimHei" charset="-122"/>
              <a:ea typeface="SimHei" charset="-122"/>
              <a:cs typeface="SimHei" charset="-122"/>
            </a:endParaRPr>
          </a:p>
        </p:txBody>
      </p:sp>
      <p:grpSp>
        <p:nvGrpSpPr>
          <p:cNvPr id="6" name="组 5"/>
          <p:cNvGrpSpPr/>
          <p:nvPr/>
        </p:nvGrpSpPr>
        <p:grpSpPr>
          <a:xfrm>
            <a:off x="2187920" y="1453984"/>
            <a:ext cx="8516591" cy="2431213"/>
            <a:chOff x="519159" y="4544295"/>
            <a:chExt cx="8516591" cy="2431213"/>
          </a:xfrm>
        </p:grpSpPr>
        <p:sp>
          <p:nvSpPr>
            <p:cNvPr id="9" name="矩形 8"/>
            <p:cNvSpPr/>
            <p:nvPr/>
          </p:nvSpPr>
          <p:spPr>
            <a:xfrm>
              <a:off x="519159" y="4900001"/>
              <a:ext cx="1210588" cy="707886"/>
            </a:xfrm>
            <a:prstGeom prst="rect">
              <a:avLst/>
            </a:prstGeom>
          </p:spPr>
          <p:txBody>
            <a:bodyPr wrap="none">
              <a:spAutoFit/>
            </a:bodyPr>
            <a:lstStyle/>
            <a:p>
              <a:r>
                <a:rPr kumimoji="1" lang="zh-CN" altLang="en-US" sz="4000" dirty="0">
                  <a:latin typeface="黑体" panose="02010609060101010101" pitchFamily="49" charset="-122"/>
                  <a:ea typeface="黑体" panose="02010609060101010101" pitchFamily="49" charset="-122"/>
                  <a:cs typeface="SimSun" charset="-122"/>
                </a:rPr>
                <a:t>情境</a:t>
              </a:r>
              <a:endParaRPr lang="zh-CN" altLang="en-US" sz="4000" dirty="0">
                <a:latin typeface="黑体" panose="02010609060101010101" pitchFamily="49" charset="-122"/>
                <a:ea typeface="黑体" panose="02010609060101010101" pitchFamily="49" charset="-122"/>
              </a:endParaRPr>
            </a:p>
          </p:txBody>
        </p:sp>
        <p:cxnSp>
          <p:nvCxnSpPr>
            <p:cNvPr id="10" name="直线箭头连接符 9"/>
            <p:cNvCxnSpPr>
              <a:cxnSpLocks/>
              <a:endCxn id="15" idx="1"/>
            </p:cNvCxnSpPr>
            <p:nvPr/>
          </p:nvCxnSpPr>
          <p:spPr>
            <a:xfrm flipV="1">
              <a:off x="1729747" y="5329125"/>
              <a:ext cx="4653170" cy="38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879626" y="5405848"/>
              <a:ext cx="4402534" cy="1569660"/>
            </a:xfrm>
            <a:prstGeom prst="rect">
              <a:avLst/>
            </a:prstGeom>
          </p:spPr>
          <p:txBody>
            <a:bodyPr wrap="square">
              <a:spAutoFit/>
            </a:bodyPr>
            <a:lstStyle/>
            <a:p>
              <a:pPr marL="342900" indent="-342900">
                <a:buFont typeface="Arial" panose="020B0604020202020204" pitchFamily="34" charset="0"/>
                <a:buChar char="•"/>
              </a:pPr>
              <a:r>
                <a:rPr kumimoji="1" lang="zh-CN" altLang="en-US" dirty="0">
                  <a:latin typeface="SimSun" charset="-122"/>
                  <a:ea typeface="SimSun" charset="-122"/>
                  <a:cs typeface="SimSun" charset="-122"/>
                </a:rPr>
                <a:t>引发学生思考、分析和探究</a:t>
              </a:r>
              <a:endParaRPr kumimoji="1" lang="en-US" altLang="zh-CN" dirty="0">
                <a:latin typeface="SimSun" charset="-122"/>
                <a:ea typeface="SimSun" charset="-122"/>
                <a:cs typeface="SimSun" charset="-122"/>
              </a:endParaRPr>
            </a:p>
            <a:p>
              <a:pPr marL="342900" indent="-342900">
                <a:buFont typeface="Arial" panose="020B0604020202020204" pitchFamily="34" charset="0"/>
                <a:buChar char="•"/>
              </a:pPr>
              <a:r>
                <a:rPr kumimoji="1" lang="zh-CN" altLang="en-US" dirty="0">
                  <a:latin typeface="SimSun" charset="-122"/>
                  <a:ea typeface="SimSun" charset="-122"/>
                </a:rPr>
                <a:t>增强学生探求新知的驱动力</a:t>
              </a:r>
              <a:endParaRPr kumimoji="1" lang="en-US" altLang="zh-CN" dirty="0">
                <a:latin typeface="SimSun" charset="-122"/>
                <a:ea typeface="SimSun" charset="-122"/>
              </a:endParaRPr>
            </a:p>
            <a:p>
              <a:pPr marL="342900" indent="-342900">
                <a:buFont typeface="Arial" panose="020B0604020202020204" pitchFamily="34" charset="0"/>
                <a:buChar char="•"/>
              </a:pPr>
              <a:r>
                <a:rPr kumimoji="1" lang="zh-CN" altLang="en-US" dirty="0">
                  <a:latin typeface="SimSun" charset="-122"/>
                  <a:ea typeface="SimSun" charset="-122"/>
                </a:rPr>
                <a:t>认识到社会生产生活的问题需要生物学知识来解决。</a:t>
              </a:r>
              <a:endParaRPr lang="zh-CN" altLang="en-US" dirty="0"/>
            </a:p>
          </p:txBody>
        </p:sp>
        <p:sp>
          <p:nvSpPr>
            <p:cNvPr id="12" name="矩形 11"/>
            <p:cNvSpPr/>
            <p:nvPr/>
          </p:nvSpPr>
          <p:spPr>
            <a:xfrm>
              <a:off x="2327971" y="4771394"/>
              <a:ext cx="3262432" cy="461665"/>
            </a:xfrm>
            <a:prstGeom prst="rect">
              <a:avLst/>
            </a:prstGeom>
          </p:spPr>
          <p:txBody>
            <a:bodyPr wrap="none">
              <a:spAutoFit/>
            </a:bodyPr>
            <a:lstStyle/>
            <a:p>
              <a:r>
                <a:rPr kumimoji="1" lang="zh-CN" altLang="en-US" dirty="0">
                  <a:latin typeface="SimSun" charset="-122"/>
                  <a:ea typeface="SimSun" charset="-122"/>
                  <a:cs typeface="SimSun" charset="-122"/>
                </a:rPr>
                <a:t>激发学生学习的兴趣。</a:t>
              </a:r>
            </a:p>
          </p:txBody>
        </p:sp>
        <p:sp>
          <p:nvSpPr>
            <p:cNvPr id="15" name="矩形 14"/>
            <p:cNvSpPr/>
            <p:nvPr/>
          </p:nvSpPr>
          <p:spPr>
            <a:xfrm>
              <a:off x="6382917" y="4544295"/>
              <a:ext cx="2652833" cy="1569660"/>
            </a:xfrm>
            <a:prstGeom prst="rect">
              <a:avLst/>
            </a:prstGeom>
          </p:spPr>
          <p:txBody>
            <a:bodyPr wrap="square">
              <a:spAutoFit/>
            </a:bodyPr>
            <a:lstStyle/>
            <a:p>
              <a:r>
                <a:rPr kumimoji="1" lang="zh-CN" altLang="en-US" sz="3200" dirty="0">
                  <a:latin typeface="黑体" panose="02010609060101010101" pitchFamily="49" charset="-122"/>
                  <a:ea typeface="黑体" panose="02010609060101010101" pitchFamily="49" charset="-122"/>
                  <a:cs typeface="SimSun" charset="-122"/>
                </a:rPr>
                <a:t>正确价值观念</a:t>
              </a:r>
              <a:endParaRPr kumimoji="1" lang="en-US" altLang="zh-CN" sz="3200" dirty="0">
                <a:latin typeface="黑体" panose="02010609060101010101" pitchFamily="49" charset="-122"/>
                <a:ea typeface="黑体" panose="02010609060101010101" pitchFamily="49" charset="-122"/>
                <a:cs typeface="SimSun" charset="-122"/>
              </a:endParaRPr>
            </a:p>
            <a:p>
              <a:r>
                <a:rPr kumimoji="1" lang="zh-CN" altLang="en-US" sz="3200" dirty="0">
                  <a:latin typeface="黑体" panose="02010609060101010101" pitchFamily="49" charset="-122"/>
                  <a:ea typeface="黑体" panose="02010609060101010101" pitchFamily="49" charset="-122"/>
                  <a:cs typeface="SimSun" charset="-122"/>
                </a:rPr>
                <a:t>必备品格</a:t>
              </a:r>
              <a:endParaRPr kumimoji="1" lang="en-US" altLang="zh-CN" sz="3200" dirty="0">
                <a:latin typeface="黑体" panose="02010609060101010101" pitchFamily="49" charset="-122"/>
                <a:ea typeface="黑体" panose="02010609060101010101" pitchFamily="49" charset="-122"/>
                <a:cs typeface="SimSun" charset="-122"/>
              </a:endParaRPr>
            </a:p>
            <a:p>
              <a:r>
                <a:rPr kumimoji="1" lang="zh-CN" altLang="en-US" sz="3200" dirty="0">
                  <a:latin typeface="黑体" panose="02010609060101010101" pitchFamily="49" charset="-122"/>
                  <a:ea typeface="黑体" panose="02010609060101010101" pitchFamily="49" charset="-122"/>
                  <a:cs typeface="SimSun" charset="-122"/>
                </a:rPr>
                <a:t>关键能力</a:t>
              </a:r>
              <a:endParaRPr lang="zh-CN" altLang="en-US" sz="3200" dirty="0">
                <a:latin typeface="黑体" panose="02010609060101010101" pitchFamily="49" charset="-122"/>
                <a:ea typeface="黑体" panose="02010609060101010101" pitchFamily="49" charset="-122"/>
              </a:endParaRPr>
            </a:p>
          </p:txBody>
        </p:sp>
      </p:grpSp>
      <p:sp>
        <p:nvSpPr>
          <p:cNvPr id="16" name="文本框 15"/>
          <p:cNvSpPr txBox="1"/>
          <p:nvPr/>
        </p:nvSpPr>
        <p:spPr>
          <a:xfrm>
            <a:off x="767408" y="4381164"/>
            <a:ext cx="9721080" cy="2328523"/>
          </a:xfrm>
          <a:prstGeom prst="rect">
            <a:avLst/>
          </a:prstGeom>
          <a:noFill/>
        </p:spPr>
        <p:txBody>
          <a:bodyPr wrap="square" rtlCol="0">
            <a:spAutoFit/>
          </a:bodyPr>
          <a:lstStyle/>
          <a:p>
            <a:pPr>
              <a:lnSpc>
                <a:spcPct val="150000"/>
              </a:lnSpc>
            </a:pPr>
            <a:r>
              <a:rPr kumimoji="1" lang="zh-CN" altLang="en-US" sz="2000" dirty="0">
                <a:latin typeface="SimHei" charset="-122"/>
                <a:ea typeface="SimHei" charset="-122"/>
                <a:cs typeface="SimHei" charset="-122"/>
              </a:rPr>
              <a:t>  发展学生的生物学学科核心素养就是培育学生面对复杂的社会生活、生产实践时，所需要的正确价值观念、必备品格和关键能力。</a:t>
            </a:r>
            <a:endParaRPr kumimoji="1" lang="en-US" altLang="zh-CN" sz="2000" dirty="0">
              <a:latin typeface="SimHei" charset="-122"/>
              <a:ea typeface="SimHei" charset="-122"/>
              <a:cs typeface="SimHei" charset="-122"/>
            </a:endParaRPr>
          </a:p>
          <a:p>
            <a:pPr>
              <a:lnSpc>
                <a:spcPct val="150000"/>
              </a:lnSpc>
            </a:pPr>
            <a:r>
              <a:rPr kumimoji="1" lang="zh-CN" altLang="en-US" sz="2000" dirty="0">
                <a:latin typeface="SimHei" charset="-122"/>
                <a:ea typeface="SimHei" charset="-122"/>
                <a:cs typeface="SimHei" charset="-122"/>
              </a:rPr>
              <a:t>所以在学生学习过程中，就需要创设贴近社会生产、生活实际的情境。激发学生的学习兴趣，让学生积极、主动地在情境中，提出问题，分析问题，并用正确的方法、方式解决问题。以此培育学生生物学核心素养，也能考查学生的核心素养。</a:t>
            </a:r>
          </a:p>
        </p:txBody>
      </p:sp>
    </p:spTree>
    <p:extLst>
      <p:ext uri="{BB962C8B-B14F-4D97-AF65-F5344CB8AC3E}">
        <p14:creationId xmlns:p14="http://schemas.microsoft.com/office/powerpoint/2010/main" val="114997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格 32"/>
          <p:cNvGraphicFramePr>
            <a:graphicFrameLocks noGrp="1"/>
          </p:cNvGraphicFramePr>
          <p:nvPr>
            <p:extLst>
              <p:ext uri="{D42A27DB-BD31-4B8C-83A1-F6EECF244321}">
                <p14:modId xmlns:p14="http://schemas.microsoft.com/office/powerpoint/2010/main" val="1788888040"/>
              </p:ext>
            </p:extLst>
          </p:nvPr>
        </p:nvGraphicFramePr>
        <p:xfrm>
          <a:off x="1537424" y="932287"/>
          <a:ext cx="8879056" cy="5246800"/>
        </p:xfrm>
        <a:graphic>
          <a:graphicData uri="http://schemas.openxmlformats.org/drawingml/2006/table">
            <a:tbl>
              <a:tblPr firstRow="1" bandRow="1">
                <a:tableStyleId>{5940675A-B579-460E-94D1-54222C63F5DA}</a:tableStyleId>
              </a:tblPr>
              <a:tblGrid>
                <a:gridCol w="919794">
                  <a:extLst>
                    <a:ext uri="{9D8B030D-6E8A-4147-A177-3AD203B41FA5}">
                      <a16:colId xmlns:a16="http://schemas.microsoft.com/office/drawing/2014/main" val="20000"/>
                    </a:ext>
                  </a:extLst>
                </a:gridCol>
                <a:gridCol w="4336789">
                  <a:extLst>
                    <a:ext uri="{9D8B030D-6E8A-4147-A177-3AD203B41FA5}">
                      <a16:colId xmlns:a16="http://schemas.microsoft.com/office/drawing/2014/main" val="20001"/>
                    </a:ext>
                  </a:extLst>
                </a:gridCol>
                <a:gridCol w="3622473">
                  <a:extLst>
                    <a:ext uri="{9D8B030D-6E8A-4147-A177-3AD203B41FA5}">
                      <a16:colId xmlns:a16="http://schemas.microsoft.com/office/drawing/2014/main" val="20002"/>
                    </a:ext>
                  </a:extLst>
                </a:gridCol>
              </a:tblGrid>
              <a:tr h="677402">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0"/>
                  </a:ext>
                </a:extLst>
              </a:tr>
              <a:tr h="1471440">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1012843">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r h="2085115">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3"/>
                  </a:ext>
                </a:extLst>
              </a:tr>
            </a:tbl>
          </a:graphicData>
        </a:graphic>
      </p:graphicFrame>
      <p:sp>
        <p:nvSpPr>
          <p:cNvPr id="3" name="标题 12"/>
          <p:cNvSpPr>
            <a:spLocks noGrp="1"/>
          </p:cNvSpPr>
          <p:nvPr>
            <p:ph type="title"/>
          </p:nvPr>
        </p:nvSpPr>
        <p:spPr>
          <a:xfrm>
            <a:off x="1775520" y="7767"/>
            <a:ext cx="7620000" cy="924520"/>
          </a:xfrm>
        </p:spPr>
        <p:txBody>
          <a:bodyPr rtlCol="0">
            <a:normAutofit fontScale="90000"/>
          </a:bodyPr>
          <a:lstStyle/>
          <a:p>
            <a:pPr>
              <a:lnSpc>
                <a:spcPct val="160000"/>
              </a:lnSpc>
            </a:pPr>
            <a:r>
              <a:rPr lang="zh-CN" altLang="en-US" sz="4000" dirty="0">
                <a:latin typeface="SimHei" charset="-122"/>
                <a:ea typeface="SimHei" charset="-122"/>
                <a:cs typeface="SimHei" charset="-122"/>
              </a:rPr>
              <a:t>第三章：情境的作用与类型</a:t>
            </a:r>
            <a:endParaRPr lang="en-US" altLang="zh-CN" sz="4000" dirty="0">
              <a:latin typeface="SimHei" charset="-122"/>
              <a:ea typeface="SimHei" charset="-122"/>
              <a:cs typeface="SimHei" charset="-122"/>
            </a:endParaRPr>
          </a:p>
        </p:txBody>
      </p:sp>
      <p:sp>
        <p:nvSpPr>
          <p:cNvPr id="18" name="文本框 17"/>
          <p:cNvSpPr txBox="1"/>
          <p:nvPr/>
        </p:nvSpPr>
        <p:spPr>
          <a:xfrm>
            <a:off x="1589738" y="1021195"/>
            <a:ext cx="800219" cy="461665"/>
          </a:xfrm>
          <a:prstGeom prst="rect">
            <a:avLst/>
          </a:prstGeom>
          <a:noFill/>
        </p:spPr>
        <p:txBody>
          <a:bodyPr wrap="none" rtlCol="0">
            <a:spAutoFit/>
          </a:bodyPr>
          <a:lstStyle/>
          <a:p>
            <a:r>
              <a:rPr kumimoji="1" lang="zh-CN" altLang="en-US" b="1" dirty="0">
                <a:latin typeface="宋体" panose="02010600030101010101" pitchFamily="2" charset="-122"/>
                <a:ea typeface="宋体" panose="02010600030101010101" pitchFamily="2" charset="-122"/>
              </a:rPr>
              <a:t>情境</a:t>
            </a:r>
          </a:p>
        </p:txBody>
      </p:sp>
      <p:sp>
        <p:nvSpPr>
          <p:cNvPr id="19" name="矩形 18"/>
          <p:cNvSpPr/>
          <p:nvPr/>
        </p:nvSpPr>
        <p:spPr>
          <a:xfrm>
            <a:off x="3584448" y="1050973"/>
            <a:ext cx="1415772"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kumimoji="1" lang="zh-CN" altLang="en-US" b="1" dirty="0">
                <a:solidFill>
                  <a:srgbClr val="FF0000"/>
                </a:solidFill>
                <a:latin typeface="宋体" panose="02010600030101010101" pitchFamily="2" charset="-122"/>
                <a:ea typeface="宋体" panose="02010600030101010101" pitchFamily="2" charset="-122"/>
              </a:rPr>
              <a:t>虚拟情境</a:t>
            </a:r>
            <a:endParaRPr kumimoji="1" lang="en-US" altLang="zh-CN" b="1" dirty="0">
              <a:solidFill>
                <a:srgbClr val="FF0000"/>
              </a:solidFill>
              <a:latin typeface="宋体" panose="02010600030101010101" pitchFamily="2" charset="-122"/>
              <a:ea typeface="宋体" panose="02010600030101010101" pitchFamily="2" charset="-122"/>
            </a:endParaRPr>
          </a:p>
        </p:txBody>
      </p:sp>
      <p:sp>
        <p:nvSpPr>
          <p:cNvPr id="20" name="矩形 19"/>
          <p:cNvSpPr/>
          <p:nvPr/>
        </p:nvSpPr>
        <p:spPr>
          <a:xfrm>
            <a:off x="7586095" y="1074473"/>
            <a:ext cx="1415772"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kumimoji="1" lang="zh-CN" altLang="en-US" b="1" dirty="0">
                <a:solidFill>
                  <a:srgbClr val="FF0000"/>
                </a:solidFill>
                <a:latin typeface="宋体" panose="02010600030101010101" pitchFamily="2" charset="-122"/>
                <a:ea typeface="宋体" panose="02010600030101010101" pitchFamily="2" charset="-122"/>
              </a:rPr>
              <a:t>真实情境</a:t>
            </a:r>
          </a:p>
        </p:txBody>
      </p:sp>
      <p:sp>
        <p:nvSpPr>
          <p:cNvPr id="22" name="文本框 21"/>
          <p:cNvSpPr txBox="1"/>
          <p:nvPr/>
        </p:nvSpPr>
        <p:spPr>
          <a:xfrm>
            <a:off x="2703090" y="1699611"/>
            <a:ext cx="3554134" cy="1200329"/>
          </a:xfrm>
          <a:prstGeom prst="rect">
            <a:avLst/>
          </a:prstGeom>
          <a:noFill/>
        </p:spPr>
        <p:txBody>
          <a:bodyPr wrap="square" rtlCol="0">
            <a:spAutoFit/>
          </a:bodyPr>
          <a:lstStyle/>
          <a:p>
            <a:r>
              <a:rPr kumimoji="1" lang="zh-CN" altLang="en-US" b="1" dirty="0">
                <a:latin typeface="宋体" panose="02010600030101010101" pitchFamily="2" charset="-122"/>
                <a:ea typeface="宋体" panose="02010600030101010101" pitchFamily="2" charset="-122"/>
              </a:rPr>
              <a:t>指人脑想象和抽象出来的一个有</a:t>
            </a:r>
            <a:r>
              <a:rPr kumimoji="1" lang="zh-CN" altLang="en-US" b="1" dirty="0">
                <a:solidFill>
                  <a:srgbClr val="FF0000"/>
                </a:solidFill>
                <a:latin typeface="宋体" panose="02010600030101010101" pitchFamily="2" charset="-122"/>
                <a:ea typeface="宋体" panose="02010600030101010101" pitchFamily="2" charset="-122"/>
              </a:rPr>
              <a:t>典型性</a:t>
            </a:r>
            <a:r>
              <a:rPr kumimoji="1" lang="zh-CN" altLang="en-US" b="1" dirty="0">
                <a:latin typeface="宋体" panose="02010600030101010101" pitchFamily="2" charset="-122"/>
                <a:ea typeface="宋体" panose="02010600030101010101" pitchFamily="2" charset="-122"/>
              </a:rPr>
              <a:t>的状态、关系、场面、场景、氛围等。</a:t>
            </a:r>
          </a:p>
        </p:txBody>
      </p:sp>
      <p:sp>
        <p:nvSpPr>
          <p:cNvPr id="23" name="文本框 22"/>
          <p:cNvSpPr txBox="1"/>
          <p:nvPr/>
        </p:nvSpPr>
        <p:spPr>
          <a:xfrm>
            <a:off x="2719639" y="3187512"/>
            <a:ext cx="2771800" cy="830997"/>
          </a:xfrm>
          <a:prstGeom prst="rect">
            <a:avLst/>
          </a:prstGeom>
          <a:noFill/>
        </p:spPr>
        <p:txBody>
          <a:bodyPr wrap="square" rtlCol="0">
            <a:spAutoFit/>
          </a:bodyPr>
          <a:lstStyle/>
          <a:p>
            <a:r>
              <a:rPr kumimoji="1" lang="zh-CN" altLang="en-US" b="1" dirty="0">
                <a:latin typeface="宋体" panose="02010600030101010101" pitchFamily="2" charset="-122"/>
                <a:ea typeface="宋体" panose="02010600030101010101" pitchFamily="2" charset="-122"/>
              </a:rPr>
              <a:t>微课、动画、电影、虚拟现实</a:t>
            </a:r>
          </a:p>
        </p:txBody>
      </p:sp>
      <p:sp>
        <p:nvSpPr>
          <p:cNvPr id="25" name="文本框 24"/>
          <p:cNvSpPr txBox="1"/>
          <p:nvPr/>
        </p:nvSpPr>
        <p:spPr>
          <a:xfrm>
            <a:off x="2448985" y="4181009"/>
            <a:ext cx="4509691" cy="1938992"/>
          </a:xfrm>
          <a:prstGeom prst="rect">
            <a:avLst/>
          </a:prstGeom>
          <a:noFill/>
        </p:spPr>
        <p:txBody>
          <a:bodyPr wrap="square" rtlCol="0">
            <a:spAutoFit/>
          </a:bodyPr>
          <a:lstStyle/>
          <a:p>
            <a:r>
              <a:rPr kumimoji="1" lang="zh-CN" altLang="en-US" b="1" dirty="0">
                <a:latin typeface="宋体" panose="02010600030101010101" pitchFamily="2" charset="-122"/>
                <a:ea typeface="宋体" panose="02010600030101010101" pitchFamily="2" charset="-122"/>
              </a:rPr>
              <a:t>  利用</a:t>
            </a:r>
            <a:r>
              <a:rPr kumimoji="1" lang="en-US" altLang="zh-CN" b="1" dirty="0">
                <a:latin typeface="宋体" panose="02010600030101010101" pitchFamily="2" charset="-122"/>
                <a:ea typeface="宋体" panose="02010600030101010101" pitchFamily="2" charset="-122"/>
              </a:rPr>
              <a:t>《</a:t>
            </a:r>
            <a:r>
              <a:rPr kumimoji="1" lang="zh-CN" altLang="en-US" b="1" dirty="0">
                <a:latin typeface="宋体" panose="02010600030101010101" pitchFamily="2" charset="-122"/>
                <a:ea typeface="宋体" panose="02010600030101010101" pitchFamily="2" charset="-122"/>
              </a:rPr>
              <a:t>火星救援</a:t>
            </a:r>
            <a:r>
              <a:rPr kumimoji="1" lang="en-US" altLang="zh-CN" b="1" dirty="0">
                <a:latin typeface="宋体" panose="02010600030101010101" pitchFamily="2" charset="-122"/>
                <a:ea typeface="宋体" panose="02010600030101010101" pitchFamily="2" charset="-122"/>
              </a:rPr>
              <a:t>》</a:t>
            </a:r>
            <a:r>
              <a:rPr kumimoji="1" lang="zh-CN" altLang="en-US" b="1" dirty="0">
                <a:latin typeface="宋体" panose="02010600030101010101" pitchFamily="2" charset="-122"/>
                <a:ea typeface="宋体" panose="02010600030101010101" pitchFamily="2" charset="-122"/>
              </a:rPr>
              <a:t>电影片段，让学生讨论，从理论上分析，利用已学的生物学知识能否在火星上种植出绿色植物。能否建立一个类似生物圈的生态系统。</a:t>
            </a:r>
          </a:p>
        </p:txBody>
      </p:sp>
      <p:sp>
        <p:nvSpPr>
          <p:cNvPr id="26" name="文本框 25"/>
          <p:cNvSpPr txBox="1"/>
          <p:nvPr/>
        </p:nvSpPr>
        <p:spPr>
          <a:xfrm>
            <a:off x="6850282" y="1751736"/>
            <a:ext cx="3600400" cy="830997"/>
          </a:xfrm>
          <a:prstGeom prst="rect">
            <a:avLst/>
          </a:prstGeom>
          <a:noFill/>
        </p:spPr>
        <p:txBody>
          <a:bodyPr wrap="square" rtlCol="0">
            <a:spAutoFit/>
          </a:bodyPr>
          <a:lstStyle/>
          <a:p>
            <a:r>
              <a:rPr kumimoji="1" lang="zh-CN" altLang="en-US" b="1" dirty="0">
                <a:solidFill>
                  <a:srgbClr val="FF0000"/>
                </a:solidFill>
                <a:latin typeface="宋体" panose="02010600030101010101" pitchFamily="2" charset="-122"/>
                <a:ea typeface="宋体" panose="02010600030101010101" pitchFamily="2" charset="-122"/>
              </a:rPr>
              <a:t>真实</a:t>
            </a:r>
            <a:r>
              <a:rPr kumimoji="1" lang="zh-CN" altLang="en-US" b="1" dirty="0">
                <a:latin typeface="宋体" panose="02010600030101010101" pitchFamily="2" charset="-122"/>
                <a:ea typeface="宋体" panose="02010600030101010101" pitchFamily="2" charset="-122"/>
              </a:rPr>
              <a:t>，</a:t>
            </a:r>
            <a:endParaRPr kumimoji="1" lang="en-US" altLang="zh-CN" b="1" dirty="0">
              <a:latin typeface="宋体" panose="02010600030101010101" pitchFamily="2" charset="-122"/>
              <a:ea typeface="宋体" panose="02010600030101010101" pitchFamily="2" charset="-122"/>
            </a:endParaRPr>
          </a:p>
          <a:p>
            <a:r>
              <a:rPr kumimoji="1" lang="zh-CN" altLang="en-US" b="1" dirty="0">
                <a:solidFill>
                  <a:srgbClr val="FF0000"/>
                </a:solidFill>
                <a:latin typeface="宋体" panose="02010600030101010101" pitchFamily="2" charset="-122"/>
                <a:ea typeface="宋体" panose="02010600030101010101" pitchFamily="2" charset="-122"/>
              </a:rPr>
              <a:t>贴近</a:t>
            </a:r>
            <a:r>
              <a:rPr kumimoji="1" lang="zh-CN" altLang="en-US" b="1" dirty="0">
                <a:latin typeface="宋体" panose="02010600030101010101" pitchFamily="2" charset="-122"/>
                <a:ea typeface="宋体" panose="02010600030101010101" pitchFamily="2" charset="-122"/>
              </a:rPr>
              <a:t>学生</a:t>
            </a:r>
            <a:r>
              <a:rPr kumimoji="1" lang="zh-CN" altLang="en-US" b="1" dirty="0">
                <a:solidFill>
                  <a:srgbClr val="FF0000"/>
                </a:solidFill>
                <a:latin typeface="宋体" panose="02010600030101010101" pitchFamily="2" charset="-122"/>
                <a:ea typeface="宋体" panose="02010600030101010101" pitchFamily="2" charset="-122"/>
              </a:rPr>
              <a:t>实际生活</a:t>
            </a:r>
            <a:r>
              <a:rPr kumimoji="1" lang="zh-CN" altLang="en-US" b="1" dirty="0">
                <a:latin typeface="宋体" panose="02010600030101010101" pitchFamily="2" charset="-122"/>
                <a:ea typeface="宋体" panose="02010600030101010101" pitchFamily="2" charset="-122"/>
              </a:rPr>
              <a:t>的事例。</a:t>
            </a:r>
          </a:p>
        </p:txBody>
      </p:sp>
      <p:sp>
        <p:nvSpPr>
          <p:cNvPr id="27" name="矩形 26"/>
          <p:cNvSpPr/>
          <p:nvPr/>
        </p:nvSpPr>
        <p:spPr>
          <a:xfrm>
            <a:off x="1602357" y="3369308"/>
            <a:ext cx="800219" cy="461665"/>
          </a:xfrm>
          <a:prstGeom prst="rect">
            <a:avLst/>
          </a:prstGeom>
        </p:spPr>
        <p:txBody>
          <a:bodyPr wrap="none">
            <a:spAutoFit/>
          </a:bodyPr>
          <a:lstStyle/>
          <a:p>
            <a:r>
              <a:rPr kumimoji="1" lang="zh-CN" altLang="en-US" b="1" dirty="0">
                <a:latin typeface="宋体" panose="02010600030101010101" pitchFamily="2" charset="-122"/>
                <a:ea typeface="宋体" panose="02010600030101010101" pitchFamily="2" charset="-122"/>
              </a:rPr>
              <a:t>形式</a:t>
            </a:r>
            <a:endParaRPr lang="zh-CN" altLang="en-US" b="1" dirty="0">
              <a:latin typeface="宋体" panose="02010600030101010101" pitchFamily="2" charset="-122"/>
              <a:ea typeface="宋体" panose="02010600030101010101" pitchFamily="2" charset="-122"/>
            </a:endParaRPr>
          </a:p>
        </p:txBody>
      </p:sp>
      <p:sp>
        <p:nvSpPr>
          <p:cNvPr id="29" name="矩形 28"/>
          <p:cNvSpPr/>
          <p:nvPr/>
        </p:nvSpPr>
        <p:spPr>
          <a:xfrm>
            <a:off x="1587358" y="4774197"/>
            <a:ext cx="800219" cy="461665"/>
          </a:xfrm>
          <a:prstGeom prst="rect">
            <a:avLst/>
          </a:prstGeom>
        </p:spPr>
        <p:txBody>
          <a:bodyPr wrap="none">
            <a:spAutoFit/>
          </a:bodyPr>
          <a:lstStyle/>
          <a:p>
            <a:r>
              <a:rPr kumimoji="1" lang="zh-CN" altLang="en-US" b="1" dirty="0">
                <a:latin typeface="宋体" panose="02010600030101010101" pitchFamily="2" charset="-122"/>
                <a:ea typeface="宋体" panose="02010600030101010101" pitchFamily="2" charset="-122"/>
              </a:rPr>
              <a:t>举例</a:t>
            </a:r>
            <a:endParaRPr lang="zh-CN" altLang="en-US" b="1" dirty="0">
              <a:latin typeface="宋体" panose="02010600030101010101" pitchFamily="2" charset="-122"/>
              <a:ea typeface="宋体" panose="02010600030101010101" pitchFamily="2" charset="-122"/>
            </a:endParaRPr>
          </a:p>
        </p:txBody>
      </p:sp>
      <p:sp>
        <p:nvSpPr>
          <p:cNvPr id="30" name="文本框 29"/>
          <p:cNvSpPr txBox="1"/>
          <p:nvPr/>
        </p:nvSpPr>
        <p:spPr>
          <a:xfrm>
            <a:off x="6958294" y="3134414"/>
            <a:ext cx="3384376" cy="830997"/>
          </a:xfrm>
          <a:prstGeom prst="rect">
            <a:avLst/>
          </a:prstGeom>
          <a:noFill/>
        </p:spPr>
        <p:txBody>
          <a:bodyPr wrap="square" rtlCol="0">
            <a:spAutoFit/>
          </a:bodyPr>
          <a:lstStyle/>
          <a:p>
            <a:r>
              <a:rPr kumimoji="1" lang="zh-CN" altLang="en-US" b="1" dirty="0">
                <a:latin typeface="宋体" panose="02010600030101010101" pitchFamily="2" charset="-122"/>
                <a:ea typeface="宋体" panose="02010600030101010101" pitchFamily="2" charset="-122"/>
              </a:rPr>
              <a:t>时事事例，科学实验，科学探究，科学史</a:t>
            </a:r>
          </a:p>
        </p:txBody>
      </p:sp>
      <p:sp>
        <p:nvSpPr>
          <p:cNvPr id="32" name="文本框 31"/>
          <p:cNvSpPr txBox="1"/>
          <p:nvPr/>
        </p:nvSpPr>
        <p:spPr>
          <a:xfrm>
            <a:off x="6958294" y="4319508"/>
            <a:ext cx="3262432" cy="830997"/>
          </a:xfrm>
          <a:prstGeom prst="rect">
            <a:avLst/>
          </a:prstGeom>
          <a:noFill/>
        </p:spPr>
        <p:txBody>
          <a:bodyPr wrap="none" rtlCol="0">
            <a:spAutoFit/>
          </a:bodyPr>
          <a:lstStyle/>
          <a:p>
            <a:r>
              <a:rPr kumimoji="1" lang="zh-CN" altLang="en-US" b="1" dirty="0">
                <a:latin typeface="宋体" panose="02010600030101010101" pitchFamily="2" charset="-122"/>
                <a:ea typeface="宋体" panose="02010600030101010101" pitchFamily="2" charset="-122"/>
              </a:rPr>
              <a:t>新冠肺炎→人体的免疫</a:t>
            </a:r>
            <a:endParaRPr kumimoji="1" lang="en-US" altLang="zh-CN" b="1" dirty="0">
              <a:latin typeface="宋体" panose="02010600030101010101" pitchFamily="2" charset="-122"/>
              <a:ea typeface="宋体" panose="02010600030101010101" pitchFamily="2" charset="-122"/>
            </a:endParaRPr>
          </a:p>
          <a:p>
            <a:r>
              <a:rPr kumimoji="1" lang="zh-CN" altLang="en-US" b="1" dirty="0">
                <a:latin typeface="宋体" panose="02010600030101010101" pitchFamily="2" charset="-122"/>
                <a:ea typeface="宋体" panose="02010600030101010101" pitchFamily="2" charset="-122"/>
              </a:rPr>
              <a:t>病毒、疫苗  传染病</a:t>
            </a:r>
          </a:p>
        </p:txBody>
      </p:sp>
      <p:sp>
        <p:nvSpPr>
          <p:cNvPr id="21" name="文本框 20">
            <a:extLst>
              <a:ext uri="{FF2B5EF4-FFF2-40B4-BE49-F238E27FC236}">
                <a16:creationId xmlns:a16="http://schemas.microsoft.com/office/drawing/2014/main" id="{40831DC6-C009-47D6-A88C-635E068B93E7}"/>
              </a:ext>
            </a:extLst>
          </p:cNvPr>
          <p:cNvSpPr txBox="1"/>
          <p:nvPr/>
        </p:nvSpPr>
        <p:spPr>
          <a:xfrm>
            <a:off x="673327" y="6286485"/>
            <a:ext cx="1095684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zh-CN" altLang="en-US" b="1" dirty="0">
                <a:latin typeface="黑体" panose="02010609060101010101" pitchFamily="49" charset="-122"/>
                <a:ea typeface="黑体" panose="02010609060101010101" pitchFamily="49" charset="-122"/>
              </a:rPr>
              <a:t>特征：</a:t>
            </a:r>
            <a:r>
              <a:rPr kumimoji="1" lang="zh-CN" altLang="en-US" b="1" dirty="0">
                <a:latin typeface="宋体" panose="02010600030101010101" pitchFamily="2" charset="-122"/>
                <a:ea typeface="宋体" panose="02010600030101010101" pitchFamily="2" charset="-122"/>
              </a:rPr>
              <a:t>情境中的事例要鲜明、突出，具有一定的趣味性。真实性、富有启发性。</a:t>
            </a:r>
          </a:p>
        </p:txBody>
      </p:sp>
    </p:spTree>
    <p:extLst>
      <p:ext uri="{BB962C8B-B14F-4D97-AF65-F5344CB8AC3E}">
        <p14:creationId xmlns:p14="http://schemas.microsoft.com/office/powerpoint/2010/main" val="35301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P spid="30" grpId="0"/>
      <p:bldP spid="3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3113" y="1174733"/>
            <a:ext cx="487505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zh-CN" sz="2800" b="1" dirty="0">
                <a:latin typeface="黑体" panose="02010609060101010101" pitchFamily="49" charset="-122"/>
                <a:ea typeface="黑体" panose="02010609060101010101" pitchFamily="49" charset="-122"/>
              </a:rPr>
              <a:t>3.</a:t>
            </a:r>
            <a:r>
              <a:rPr kumimoji="1" lang="zh-CN" altLang="en-US" sz="2800" b="1" dirty="0">
                <a:latin typeface="黑体" panose="02010609060101010101" pitchFamily="49" charset="-122"/>
                <a:ea typeface="黑体" panose="02010609060101010101" pitchFamily="49" charset="-122"/>
              </a:rPr>
              <a:t>创设情境需要</a:t>
            </a:r>
            <a:r>
              <a:rPr kumimoji="1" lang="zh-CN" altLang="en-US" sz="2800" b="1" dirty="0">
                <a:solidFill>
                  <a:schemeClr val="tx1"/>
                </a:solidFill>
                <a:latin typeface="黑体" panose="02010609060101010101" pitchFamily="49" charset="-122"/>
                <a:ea typeface="黑体" panose="02010609060101010101" pitchFamily="49" charset="-122"/>
              </a:rPr>
              <a:t>注意的方面</a:t>
            </a:r>
            <a:r>
              <a:rPr kumimoji="1" lang="zh-CN" altLang="en-US" sz="2800" b="1" dirty="0">
                <a:latin typeface="黑体" panose="02010609060101010101" pitchFamily="49" charset="-122"/>
                <a:ea typeface="黑体" panose="02010609060101010101" pitchFamily="49" charset="-122"/>
              </a:rPr>
              <a:t>：</a:t>
            </a:r>
          </a:p>
        </p:txBody>
      </p:sp>
      <p:sp>
        <p:nvSpPr>
          <p:cNvPr id="11" name="文本框 10"/>
          <p:cNvSpPr txBox="1"/>
          <p:nvPr/>
        </p:nvSpPr>
        <p:spPr>
          <a:xfrm>
            <a:off x="698819" y="1696820"/>
            <a:ext cx="7163779" cy="585738"/>
          </a:xfrm>
          <a:prstGeom prst="rect">
            <a:avLst/>
          </a:prstGeom>
          <a:noFill/>
        </p:spPr>
        <p:txBody>
          <a:bodyPr wrap="square" rtlCol="0">
            <a:spAutoFit/>
          </a:bodyPr>
          <a:lstStyle/>
          <a:p>
            <a:pPr>
              <a:lnSpc>
                <a:spcPts val="4500"/>
              </a:lnSpc>
            </a:pPr>
            <a:r>
              <a:rPr kumimoji="1" lang="en-US" altLang="zh-CN" sz="2800" b="1" dirty="0">
                <a:latin typeface="宋体" panose="02010600030101010101" pitchFamily="2" charset="-122"/>
                <a:ea typeface="宋体" panose="02010600030101010101" pitchFamily="2" charset="-122"/>
              </a:rPr>
              <a:t>1.</a:t>
            </a:r>
            <a:r>
              <a:rPr kumimoji="1" lang="zh-CN" altLang="en-US" sz="2800" b="1" dirty="0">
                <a:solidFill>
                  <a:srgbClr val="FF0000"/>
                </a:solidFill>
                <a:latin typeface="宋体" panose="02010600030101010101" pitchFamily="2" charset="-122"/>
                <a:ea typeface="宋体" panose="02010600030101010101" pitchFamily="2" charset="-122"/>
              </a:rPr>
              <a:t>符合</a:t>
            </a:r>
            <a:r>
              <a:rPr kumimoji="1" lang="zh-CN" altLang="en-US" sz="2800" b="1" dirty="0">
                <a:latin typeface="宋体" panose="02010600030101010101" pitchFamily="2" charset="-122"/>
                <a:ea typeface="宋体" panose="02010600030101010101" pitchFamily="2" charset="-122"/>
              </a:rPr>
              <a:t>教学</a:t>
            </a:r>
            <a:r>
              <a:rPr kumimoji="1" lang="zh-CN" altLang="en-US" sz="2800" b="1" dirty="0">
                <a:solidFill>
                  <a:srgbClr val="FF0000"/>
                </a:solidFill>
                <a:latin typeface="宋体" panose="02010600030101010101" pitchFamily="2" charset="-122"/>
                <a:ea typeface="宋体" panose="02010600030101010101" pitchFamily="2" charset="-122"/>
              </a:rPr>
              <a:t>目标</a:t>
            </a:r>
            <a:r>
              <a:rPr kumimoji="1" lang="zh-CN" altLang="en-US" sz="2800" b="1" dirty="0">
                <a:latin typeface="宋体" panose="02010600030101010101" pitchFamily="2" charset="-122"/>
                <a:ea typeface="宋体" panose="02010600030101010101" pitchFamily="2" charset="-122"/>
              </a:rPr>
              <a:t>和教学</a:t>
            </a:r>
            <a:r>
              <a:rPr kumimoji="1" lang="zh-CN" altLang="en-US" sz="2800" b="1" dirty="0">
                <a:solidFill>
                  <a:srgbClr val="FF0000"/>
                </a:solidFill>
                <a:latin typeface="宋体" panose="02010600030101010101" pitchFamily="2" charset="-122"/>
                <a:ea typeface="宋体" panose="02010600030101010101" pitchFamily="2" charset="-122"/>
              </a:rPr>
              <a:t>内容</a:t>
            </a:r>
            <a:r>
              <a:rPr kumimoji="1" lang="zh-CN" altLang="en-US" sz="2800" b="1" dirty="0">
                <a:latin typeface="宋体" panose="02010600030101010101" pitchFamily="2" charset="-122"/>
                <a:ea typeface="宋体" panose="02010600030101010101" pitchFamily="2" charset="-122"/>
              </a:rPr>
              <a:t>。</a:t>
            </a:r>
          </a:p>
        </p:txBody>
      </p:sp>
      <p:sp>
        <p:nvSpPr>
          <p:cNvPr id="12" name="文本框 11"/>
          <p:cNvSpPr txBox="1"/>
          <p:nvPr/>
        </p:nvSpPr>
        <p:spPr>
          <a:xfrm>
            <a:off x="698819" y="2910095"/>
            <a:ext cx="10093544" cy="1162819"/>
          </a:xfrm>
          <a:prstGeom prst="rect">
            <a:avLst/>
          </a:prstGeom>
          <a:noFill/>
        </p:spPr>
        <p:txBody>
          <a:bodyPr wrap="square" rtlCol="0">
            <a:spAutoFit/>
          </a:bodyPr>
          <a:lstStyle/>
          <a:p>
            <a:pPr>
              <a:lnSpc>
                <a:spcPts val="4500"/>
              </a:lnSpc>
            </a:pPr>
            <a:r>
              <a:rPr kumimoji="1" lang="en-US" altLang="zh-CN" sz="2800" b="1" dirty="0">
                <a:latin typeface="宋体" panose="02010600030101010101" pitchFamily="2" charset="-122"/>
                <a:ea typeface="宋体" panose="02010600030101010101" pitchFamily="2" charset="-122"/>
              </a:rPr>
              <a:t>3.</a:t>
            </a:r>
            <a:r>
              <a:rPr kumimoji="1" lang="zh-CN" altLang="en-US" sz="2800" b="1" dirty="0">
                <a:latin typeface="宋体" panose="02010600030101010101" pitchFamily="2" charset="-122"/>
                <a:ea typeface="宋体" panose="02010600030101010101" pitchFamily="2" charset="-122"/>
              </a:rPr>
              <a:t>情境应该包括值得讨论的</a:t>
            </a:r>
            <a:r>
              <a:rPr kumimoji="1" lang="zh-CN" altLang="en-US" sz="2800" b="1" dirty="0">
                <a:solidFill>
                  <a:srgbClr val="FF0000"/>
                </a:solidFill>
                <a:latin typeface="宋体" panose="02010600030101010101" pitchFamily="2" charset="-122"/>
                <a:ea typeface="宋体" panose="02010600030101010101" pitchFamily="2" charset="-122"/>
              </a:rPr>
              <a:t>问题</a:t>
            </a:r>
            <a:r>
              <a:rPr kumimoji="1" lang="zh-CN" altLang="en-US" sz="2800" b="1" dirty="0">
                <a:latin typeface="宋体" panose="02010600030101010101" pitchFamily="2" charset="-122"/>
                <a:ea typeface="宋体" panose="02010600030101010101" pitchFamily="2" charset="-122"/>
              </a:rPr>
              <a:t>。问题具有一定的</a:t>
            </a:r>
            <a:r>
              <a:rPr kumimoji="1" lang="zh-CN" altLang="en-US" sz="2800" b="1" dirty="0">
                <a:solidFill>
                  <a:srgbClr val="FF0000"/>
                </a:solidFill>
                <a:latin typeface="宋体" panose="02010600030101010101" pitchFamily="2" charset="-122"/>
                <a:ea typeface="宋体" panose="02010600030101010101" pitchFamily="2" charset="-122"/>
              </a:rPr>
              <a:t>思维含量</a:t>
            </a:r>
            <a:r>
              <a:rPr kumimoji="1" lang="zh-CN" altLang="en-US" sz="2800" b="1" dirty="0">
                <a:latin typeface="宋体" panose="02010600030101010101" pitchFamily="2" charset="-122"/>
                <a:ea typeface="宋体" panose="02010600030101010101" pitchFamily="2" charset="-122"/>
              </a:rPr>
              <a:t>，     </a:t>
            </a:r>
            <a:endParaRPr kumimoji="1" lang="en-US" altLang="zh-CN" sz="2800" b="1" dirty="0">
              <a:latin typeface="宋体" panose="02010600030101010101" pitchFamily="2" charset="-122"/>
              <a:ea typeface="宋体" panose="02010600030101010101" pitchFamily="2" charset="-122"/>
            </a:endParaRPr>
          </a:p>
          <a:p>
            <a:pPr>
              <a:lnSpc>
                <a:spcPts val="4500"/>
              </a:lnSpc>
            </a:pPr>
            <a:r>
              <a:rPr kumimoji="1" lang="en-US" altLang="zh-CN" sz="2800" b="1" dirty="0">
                <a:latin typeface="宋体" panose="02010600030101010101" pitchFamily="2" charset="-122"/>
                <a:ea typeface="宋体" panose="02010600030101010101" pitchFamily="2" charset="-122"/>
              </a:rPr>
              <a:t>  </a:t>
            </a:r>
            <a:r>
              <a:rPr kumimoji="1" lang="zh-CN" altLang="en-US" sz="2800" b="1" dirty="0">
                <a:latin typeface="宋体" panose="02010600030101010101" pitchFamily="2" charset="-122"/>
                <a:ea typeface="宋体" panose="02010600030101010101" pitchFamily="2" charset="-122"/>
              </a:rPr>
              <a:t>与学生已有的概念具有一定的</a:t>
            </a:r>
            <a:r>
              <a:rPr kumimoji="1" lang="zh-CN" altLang="en-US" sz="2800" b="1" dirty="0">
                <a:solidFill>
                  <a:srgbClr val="FF0000"/>
                </a:solidFill>
                <a:latin typeface="宋体" panose="02010600030101010101" pitchFamily="2" charset="-122"/>
                <a:ea typeface="宋体" panose="02010600030101010101" pitchFamily="2" charset="-122"/>
              </a:rPr>
              <a:t>冲突</a:t>
            </a:r>
            <a:r>
              <a:rPr kumimoji="1" lang="zh-CN" altLang="en-US" sz="2800" b="1" dirty="0">
                <a:latin typeface="宋体" panose="02010600030101010101" pitchFamily="2" charset="-122"/>
                <a:ea typeface="宋体" panose="02010600030101010101" pitchFamily="2" charset="-122"/>
              </a:rPr>
              <a:t>性。</a:t>
            </a:r>
          </a:p>
        </p:txBody>
      </p:sp>
      <p:sp>
        <p:nvSpPr>
          <p:cNvPr id="13" name="文本框 12"/>
          <p:cNvSpPr txBox="1"/>
          <p:nvPr/>
        </p:nvSpPr>
        <p:spPr>
          <a:xfrm>
            <a:off x="623392" y="4091703"/>
            <a:ext cx="10375364" cy="1145506"/>
          </a:xfrm>
          <a:prstGeom prst="rect">
            <a:avLst/>
          </a:prstGeom>
          <a:noFill/>
        </p:spPr>
        <p:txBody>
          <a:bodyPr wrap="square" rtlCol="0">
            <a:spAutoFit/>
          </a:bodyPr>
          <a:lstStyle/>
          <a:p>
            <a:pPr>
              <a:lnSpc>
                <a:spcPts val="4500"/>
              </a:lnSpc>
            </a:pPr>
            <a:r>
              <a:rPr kumimoji="1" lang="en-US" altLang="zh-CN" sz="2800" b="1" dirty="0">
                <a:latin typeface="宋体" panose="02010600030101010101" pitchFamily="2" charset="-122"/>
                <a:ea typeface="宋体" panose="02010600030101010101" pitchFamily="2" charset="-122"/>
              </a:rPr>
              <a:t>4.</a:t>
            </a:r>
            <a:r>
              <a:rPr kumimoji="1" lang="zh-CN" altLang="en-US" sz="2800" b="1" dirty="0">
                <a:latin typeface="宋体" panose="02010600030101010101" pitchFamily="2" charset="-122"/>
                <a:ea typeface="宋体" panose="02010600030101010101" pitchFamily="2" charset="-122"/>
              </a:rPr>
              <a:t>情境中的</a:t>
            </a:r>
            <a:r>
              <a:rPr kumimoji="1" lang="zh-CN" altLang="en-US" sz="2800" b="1" dirty="0">
                <a:solidFill>
                  <a:srgbClr val="FF0000"/>
                </a:solidFill>
                <a:latin typeface="宋体" panose="02010600030101010101" pitchFamily="2" charset="-122"/>
                <a:ea typeface="宋体" panose="02010600030101010101" pitchFamily="2" charset="-122"/>
              </a:rPr>
              <a:t>问题</a:t>
            </a:r>
            <a:r>
              <a:rPr kumimoji="1" lang="zh-CN" altLang="en-US" sz="2800" b="1" dirty="0">
                <a:latin typeface="宋体" panose="02010600030101010101" pitchFamily="2" charset="-122"/>
                <a:ea typeface="宋体" panose="02010600030101010101" pitchFamily="2" charset="-122"/>
              </a:rPr>
              <a:t>不宜过易或过难。应在学生的“</a:t>
            </a:r>
            <a:r>
              <a:rPr kumimoji="1" lang="zh-CN" altLang="en-US" sz="2800" b="1" dirty="0">
                <a:solidFill>
                  <a:srgbClr val="FF0000"/>
                </a:solidFill>
                <a:latin typeface="宋体" panose="02010600030101010101" pitchFamily="2" charset="-122"/>
                <a:ea typeface="宋体" panose="02010600030101010101" pitchFamily="2" charset="-122"/>
              </a:rPr>
              <a:t>最近发展区”</a:t>
            </a:r>
            <a:r>
              <a:rPr kumimoji="1" lang="zh-CN" altLang="en-US" sz="2800" b="1" dirty="0">
                <a:latin typeface="宋体" panose="02010600030101010101" pitchFamily="2" charset="-122"/>
                <a:ea typeface="宋体" panose="02010600030101010101" pitchFamily="2" charset="-122"/>
              </a:rPr>
              <a:t>，</a:t>
            </a:r>
            <a:r>
              <a:rPr kumimoji="1" lang="zh-CN" altLang="en-US" sz="2000" b="1" dirty="0">
                <a:latin typeface="宋体" panose="02010600030101010101" pitchFamily="2" charset="-122"/>
                <a:ea typeface="宋体" panose="02010600030101010101" pitchFamily="2" charset="-122"/>
              </a:rPr>
              <a:t>才能促进学生最大限度地调动已有的相关知识来积极探究，找到新知识的“生长点”。</a:t>
            </a:r>
          </a:p>
        </p:txBody>
      </p:sp>
      <p:sp>
        <p:nvSpPr>
          <p:cNvPr id="16" name="文本框 15">
            <a:extLst>
              <a:ext uri="{FF2B5EF4-FFF2-40B4-BE49-F238E27FC236}">
                <a16:creationId xmlns:a16="http://schemas.microsoft.com/office/drawing/2014/main" id="{CBAA4C52-131E-4C21-841D-F997FB29BB8C}"/>
              </a:ext>
            </a:extLst>
          </p:cNvPr>
          <p:cNvSpPr txBox="1"/>
          <p:nvPr/>
        </p:nvSpPr>
        <p:spPr>
          <a:xfrm>
            <a:off x="683113" y="2343869"/>
            <a:ext cx="11599501" cy="523220"/>
          </a:xfrm>
          <a:prstGeom prst="rect">
            <a:avLst/>
          </a:prstGeom>
          <a:noFill/>
        </p:spPr>
        <p:txBody>
          <a:bodyPr wrap="square">
            <a:spAutoFit/>
          </a:bodyPr>
          <a:lstStyle/>
          <a:p>
            <a:r>
              <a:rPr kumimoji="1" lang="en-US" altLang="zh-CN" sz="2800" b="1" dirty="0">
                <a:latin typeface="宋体" panose="02010600030101010101" pitchFamily="2" charset="-122"/>
                <a:ea typeface="宋体" panose="02010600030101010101" pitchFamily="2" charset="-122"/>
              </a:rPr>
              <a:t>2.</a:t>
            </a:r>
            <a:r>
              <a:rPr kumimoji="1" lang="zh-CN" altLang="en-US" sz="2800" b="1" dirty="0">
                <a:latin typeface="宋体" panose="02010600030101010101" pitchFamily="2" charset="-122"/>
                <a:ea typeface="宋体" panose="02010600030101010101" pitchFamily="2" charset="-122"/>
              </a:rPr>
              <a:t> 建构</a:t>
            </a:r>
            <a:r>
              <a:rPr kumimoji="1" lang="zh-CN" altLang="en-US" sz="2800" b="1" dirty="0">
                <a:solidFill>
                  <a:srgbClr val="FF0000"/>
                </a:solidFill>
                <a:latin typeface="宋体" panose="02010600030101010101" pitchFamily="2" charset="-122"/>
                <a:ea typeface="宋体" panose="02010600030101010101" pitchFamily="2" charset="-122"/>
              </a:rPr>
              <a:t>重要概念</a:t>
            </a:r>
            <a:r>
              <a:rPr kumimoji="1" lang="zh-CN" altLang="en-US" sz="2800" b="1" dirty="0">
                <a:latin typeface="宋体" panose="02010600030101010101" pitchFamily="2" charset="-122"/>
                <a:ea typeface="宋体" panose="02010600030101010101" pitchFamily="2" charset="-122"/>
              </a:rPr>
              <a:t>需要</a:t>
            </a:r>
            <a:r>
              <a:rPr kumimoji="1" lang="zh-CN" altLang="en-US" sz="2800" b="1" dirty="0">
                <a:solidFill>
                  <a:srgbClr val="FF0000"/>
                </a:solidFill>
                <a:latin typeface="宋体" panose="02010600030101010101" pitchFamily="2" charset="-122"/>
                <a:ea typeface="宋体" panose="02010600030101010101" pitchFamily="2" charset="-122"/>
              </a:rPr>
              <a:t>创设情境</a:t>
            </a:r>
            <a:r>
              <a:rPr kumimoji="1" lang="zh-CN" altLang="en-US" sz="2800" b="1" dirty="0">
                <a:latin typeface="宋体" panose="02010600030101010101" pitchFamily="2" charset="-122"/>
                <a:ea typeface="宋体" panose="02010600030101010101" pitchFamily="2" charset="-122"/>
              </a:rPr>
              <a:t>。</a:t>
            </a:r>
            <a:r>
              <a:rPr kumimoji="1" lang="zh-CN" altLang="en-US" b="1" dirty="0">
                <a:latin typeface="宋体" panose="02010600030101010101" pitchFamily="2" charset="-122"/>
                <a:ea typeface="宋体" panose="02010600030101010101" pitchFamily="2" charset="-122"/>
              </a:rPr>
              <a:t>不是所用的教学内容都需要创设情境</a:t>
            </a:r>
            <a:endParaRPr lang="zh-CN" altLang="en-US" dirty="0"/>
          </a:p>
        </p:txBody>
      </p:sp>
      <p:sp>
        <p:nvSpPr>
          <p:cNvPr id="18" name="文本框 17">
            <a:extLst>
              <a:ext uri="{FF2B5EF4-FFF2-40B4-BE49-F238E27FC236}">
                <a16:creationId xmlns:a16="http://schemas.microsoft.com/office/drawing/2014/main" id="{964E35DA-C196-42E5-B9D4-B424AF999B1F}"/>
              </a:ext>
            </a:extLst>
          </p:cNvPr>
          <p:cNvSpPr txBox="1"/>
          <p:nvPr/>
        </p:nvSpPr>
        <p:spPr>
          <a:xfrm>
            <a:off x="623392" y="5373216"/>
            <a:ext cx="10375364" cy="1162819"/>
          </a:xfrm>
          <a:prstGeom prst="rect">
            <a:avLst/>
          </a:prstGeom>
          <a:noFill/>
        </p:spPr>
        <p:txBody>
          <a:bodyPr wrap="square" rtlCol="0">
            <a:spAutoFit/>
          </a:bodyPr>
          <a:lstStyle/>
          <a:p>
            <a:pPr>
              <a:lnSpc>
                <a:spcPts val="4500"/>
              </a:lnSpc>
            </a:pPr>
            <a:r>
              <a:rPr kumimoji="1" lang="en-US" altLang="zh-CN" sz="2800" b="1" dirty="0">
                <a:latin typeface="宋体" panose="02010600030101010101" pitchFamily="2" charset="-122"/>
                <a:ea typeface="宋体" panose="02010600030101010101" pitchFamily="2" charset="-122"/>
              </a:rPr>
              <a:t>5.</a:t>
            </a:r>
            <a:r>
              <a:rPr kumimoji="1" lang="zh-CN" altLang="en-US" sz="2800" b="1" dirty="0">
                <a:latin typeface="宋体" panose="02010600030101010101" pitchFamily="2" charset="-122"/>
                <a:ea typeface="宋体" panose="02010600030101010101" pitchFamily="2" charset="-122"/>
              </a:rPr>
              <a:t>注意情境的</a:t>
            </a:r>
            <a:r>
              <a:rPr kumimoji="1" lang="zh-CN" altLang="en-US" sz="2800" b="1" dirty="0">
                <a:solidFill>
                  <a:srgbClr val="FF0000"/>
                </a:solidFill>
                <a:latin typeface="宋体" panose="02010600030101010101" pitchFamily="2" charset="-122"/>
                <a:ea typeface="宋体" panose="02010600030101010101" pitchFamily="2" charset="-122"/>
              </a:rPr>
              <a:t>连贯性</a:t>
            </a:r>
            <a:r>
              <a:rPr kumimoji="1" lang="zh-CN" altLang="en-US" sz="2800" b="1" dirty="0">
                <a:latin typeface="宋体" panose="02010600030101010101" pitchFamily="2" charset="-122"/>
                <a:ea typeface="宋体" panose="02010600030101010101" pitchFamily="2" charset="-122"/>
              </a:rPr>
              <a:t>。体现学习</a:t>
            </a:r>
            <a:r>
              <a:rPr kumimoji="1" lang="zh-CN" altLang="en-US" sz="2800" b="1" dirty="0">
                <a:solidFill>
                  <a:srgbClr val="FF0000"/>
                </a:solidFill>
                <a:latin typeface="宋体" panose="02010600030101010101" pitchFamily="2" charset="-122"/>
                <a:ea typeface="宋体" panose="02010600030101010101" pitchFamily="2" charset="-122"/>
              </a:rPr>
              <a:t>内容</a:t>
            </a:r>
            <a:r>
              <a:rPr kumimoji="1" lang="zh-CN" altLang="en-US" sz="2800" b="1" dirty="0">
                <a:latin typeface="宋体" panose="02010600030101010101" pitchFamily="2" charset="-122"/>
                <a:ea typeface="宋体" panose="02010600030101010101" pitchFamily="2" charset="-122"/>
              </a:rPr>
              <a:t>的逻辑和</a:t>
            </a:r>
            <a:r>
              <a:rPr kumimoji="1" lang="zh-CN" altLang="en-US" sz="2800" b="1" dirty="0">
                <a:solidFill>
                  <a:srgbClr val="FF0000"/>
                </a:solidFill>
                <a:latin typeface="宋体" panose="02010600030101010101" pitchFamily="2" charset="-122"/>
                <a:ea typeface="宋体" panose="02010600030101010101" pitchFamily="2" charset="-122"/>
              </a:rPr>
              <a:t>递进</a:t>
            </a:r>
            <a:r>
              <a:rPr kumimoji="1" lang="zh-CN" altLang="en-US" sz="2800" b="1" dirty="0">
                <a:latin typeface="宋体" panose="02010600030101010101" pitchFamily="2" charset="-122"/>
                <a:ea typeface="宋体" panose="02010600030101010101" pitchFamily="2" charset="-122"/>
              </a:rPr>
              <a:t>关系。使学生的学习</a:t>
            </a:r>
            <a:r>
              <a:rPr kumimoji="1" lang="zh-CN" altLang="en-US" sz="2800" b="1" dirty="0">
                <a:solidFill>
                  <a:srgbClr val="FF0000"/>
                </a:solidFill>
                <a:latin typeface="宋体" panose="02010600030101010101" pitchFamily="2" charset="-122"/>
                <a:ea typeface="宋体" panose="02010600030101010101" pitchFamily="2" charset="-122"/>
              </a:rPr>
              <a:t>思维</a:t>
            </a:r>
            <a:r>
              <a:rPr kumimoji="1" lang="zh-CN" altLang="en-US" sz="2800" b="1" dirty="0">
                <a:latin typeface="宋体" panose="02010600030101010101" pitchFamily="2" charset="-122"/>
                <a:ea typeface="宋体" panose="02010600030101010101" pitchFamily="2" charset="-122"/>
              </a:rPr>
              <a:t>也具有</a:t>
            </a:r>
            <a:r>
              <a:rPr kumimoji="1" lang="zh-CN" altLang="en-US" sz="2800" b="1" dirty="0">
                <a:solidFill>
                  <a:srgbClr val="FF0000"/>
                </a:solidFill>
                <a:latin typeface="宋体" panose="02010600030101010101" pitchFamily="2" charset="-122"/>
                <a:ea typeface="宋体" panose="02010600030101010101" pitchFamily="2" charset="-122"/>
              </a:rPr>
              <a:t>连续性和递进性</a:t>
            </a:r>
            <a:r>
              <a:rPr kumimoji="1" lang="zh-CN" altLang="en-US" sz="2800" b="1" dirty="0">
                <a:latin typeface="宋体" panose="02010600030101010101" pitchFamily="2" charset="-122"/>
                <a:ea typeface="宋体" panose="02010600030101010101" pitchFamily="2" charset="-122"/>
              </a:rPr>
              <a:t>，有利于深度学习。</a:t>
            </a:r>
          </a:p>
        </p:txBody>
      </p:sp>
      <p:sp>
        <p:nvSpPr>
          <p:cNvPr id="19" name="标题 12">
            <a:extLst>
              <a:ext uri="{FF2B5EF4-FFF2-40B4-BE49-F238E27FC236}">
                <a16:creationId xmlns:a16="http://schemas.microsoft.com/office/drawing/2014/main" id="{2C2595BC-276C-4FD4-B897-F15062C2B322}"/>
              </a:ext>
            </a:extLst>
          </p:cNvPr>
          <p:cNvSpPr txBox="1">
            <a:spLocks/>
          </p:cNvSpPr>
          <p:nvPr/>
        </p:nvSpPr>
        <p:spPr>
          <a:xfrm>
            <a:off x="1775520" y="7767"/>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a:latin typeface="SimHei" charset="-122"/>
                <a:ea typeface="SimHei" charset="-122"/>
                <a:cs typeface="SimHei" charset="-122"/>
              </a:rPr>
              <a:t>第三章：情境的作用与类型</a:t>
            </a:r>
            <a:endParaRPr lang="en-US" altLang="zh-CN" sz="4000" dirty="0">
              <a:latin typeface="SimHei" charset="-122"/>
              <a:ea typeface="SimHei" charset="-122"/>
              <a:cs typeface="SimHei" charset="-122"/>
            </a:endParaRPr>
          </a:p>
        </p:txBody>
      </p:sp>
    </p:spTree>
    <p:extLst>
      <p:ext uri="{BB962C8B-B14F-4D97-AF65-F5344CB8AC3E}">
        <p14:creationId xmlns:p14="http://schemas.microsoft.com/office/powerpoint/2010/main" val="28449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左大括号 2"/>
          <p:cNvSpPr/>
          <p:nvPr/>
        </p:nvSpPr>
        <p:spPr>
          <a:xfrm>
            <a:off x="2697946" y="1785393"/>
            <a:ext cx="509953" cy="3744416"/>
          </a:xfrm>
          <a:prstGeom prst="leftBrace">
            <a:avLst>
              <a:gd name="adj1" fmla="val 33949"/>
              <a:gd name="adj2" fmla="val 4624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 name="标题 12"/>
          <p:cNvSpPr txBox="1">
            <a:spLocks/>
          </p:cNvSpPr>
          <p:nvPr/>
        </p:nvSpPr>
        <p:spPr>
          <a:xfrm>
            <a:off x="1775520" y="7767"/>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a:latin typeface="SimHei" charset="-122"/>
                <a:ea typeface="SimHei" charset="-122"/>
                <a:cs typeface="SimHei" charset="-122"/>
              </a:rPr>
              <a:t>第三章：情境的作用与类型</a:t>
            </a:r>
            <a:endParaRPr lang="en-US" altLang="zh-CN" sz="4000" dirty="0">
              <a:latin typeface="SimHei" charset="-122"/>
              <a:ea typeface="SimHei" charset="-122"/>
              <a:cs typeface="SimHei" charset="-122"/>
            </a:endParaRPr>
          </a:p>
        </p:txBody>
      </p:sp>
      <p:sp>
        <p:nvSpPr>
          <p:cNvPr id="5" name="文本框 4"/>
          <p:cNvSpPr txBox="1"/>
          <p:nvPr/>
        </p:nvSpPr>
        <p:spPr>
          <a:xfrm>
            <a:off x="1118824" y="920314"/>
            <a:ext cx="4493538" cy="523220"/>
          </a:xfrm>
          <a:prstGeom prst="rect">
            <a:avLst/>
          </a:prstGeom>
          <a:noFill/>
        </p:spPr>
        <p:txBody>
          <a:bodyPr wrap="none" rtlCol="0">
            <a:spAutoFit/>
          </a:bodyPr>
          <a:lstStyle/>
          <a:p>
            <a:r>
              <a:rPr kumimoji="1" lang="zh-CN" altLang="en-US" sz="2800" dirty="0">
                <a:latin typeface="黑体" panose="02010609060101010101" pitchFamily="49" charset="-122"/>
                <a:ea typeface="黑体" panose="02010609060101010101" pitchFamily="49" charset="-122"/>
              </a:rPr>
              <a:t>生物学科中的是情境类型：</a:t>
            </a:r>
          </a:p>
        </p:txBody>
      </p:sp>
      <p:sp>
        <p:nvSpPr>
          <p:cNvPr id="6" name="文本框 5"/>
          <p:cNvSpPr txBox="1"/>
          <p:nvPr/>
        </p:nvSpPr>
        <p:spPr>
          <a:xfrm>
            <a:off x="263352" y="3020491"/>
            <a:ext cx="2317880" cy="954107"/>
          </a:xfrm>
          <a:prstGeom prst="rect">
            <a:avLst/>
          </a:prstGeom>
          <a:noFill/>
        </p:spPr>
        <p:txBody>
          <a:bodyPr wrap="square" rtlCol="0">
            <a:spAutoFit/>
          </a:bodyPr>
          <a:lstStyle/>
          <a:p>
            <a:r>
              <a:rPr kumimoji="1" lang="zh-CN" altLang="en-US" sz="2800" dirty="0">
                <a:latin typeface="黑体" panose="02010609060101010101" pitchFamily="49" charset="-122"/>
                <a:ea typeface="黑体" panose="02010609060101010101" pitchFamily="49" charset="-122"/>
              </a:rPr>
              <a:t>根据教学目标或情境的作用</a:t>
            </a:r>
          </a:p>
        </p:txBody>
      </p:sp>
      <p:sp>
        <p:nvSpPr>
          <p:cNvPr id="7" name="文本框 6"/>
          <p:cNvSpPr txBox="1"/>
          <p:nvPr/>
        </p:nvSpPr>
        <p:spPr>
          <a:xfrm>
            <a:off x="3199550" y="1541579"/>
            <a:ext cx="126188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zh-CN" altLang="en-US" sz="2800" dirty="0">
                <a:latin typeface="黑体" panose="02010609060101010101" pitchFamily="49" charset="-122"/>
                <a:ea typeface="黑体" panose="02010609060101010101" pitchFamily="49" charset="-122"/>
              </a:rPr>
              <a:t>激发型</a:t>
            </a:r>
            <a:endParaRPr kumimoji="1" lang="en-US" altLang="zh-CN" sz="2800" dirty="0">
              <a:latin typeface="黑体" panose="02010609060101010101" pitchFamily="49" charset="-122"/>
              <a:ea typeface="黑体" panose="02010609060101010101" pitchFamily="49" charset="-122"/>
            </a:endParaRPr>
          </a:p>
          <a:p>
            <a:r>
              <a:rPr kumimoji="1" lang="zh-CN" altLang="en-US" sz="2800" dirty="0">
                <a:latin typeface="黑体" panose="02010609060101010101" pitchFamily="49" charset="-122"/>
                <a:ea typeface="黑体" panose="02010609060101010101" pitchFamily="49" charset="-122"/>
              </a:rPr>
              <a:t>情境</a:t>
            </a:r>
          </a:p>
        </p:txBody>
      </p:sp>
      <p:sp>
        <p:nvSpPr>
          <p:cNvPr id="8" name="文本框 7"/>
          <p:cNvSpPr txBox="1"/>
          <p:nvPr/>
        </p:nvSpPr>
        <p:spPr>
          <a:xfrm>
            <a:off x="3199550" y="2796715"/>
            <a:ext cx="126188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zh-CN" altLang="en-US" sz="2800" dirty="0">
                <a:latin typeface="黑体" panose="02010609060101010101" pitchFamily="49" charset="-122"/>
                <a:ea typeface="黑体" panose="02010609060101010101" pitchFamily="49" charset="-122"/>
              </a:rPr>
              <a:t>解释型</a:t>
            </a:r>
            <a:endParaRPr kumimoji="1" lang="en-US" altLang="zh-CN" sz="2800" dirty="0">
              <a:latin typeface="黑体" panose="02010609060101010101" pitchFamily="49" charset="-122"/>
              <a:ea typeface="黑体" panose="02010609060101010101" pitchFamily="49" charset="-122"/>
            </a:endParaRPr>
          </a:p>
          <a:p>
            <a:r>
              <a:rPr kumimoji="1" lang="zh-CN" altLang="en-US" sz="2800" dirty="0">
                <a:latin typeface="黑体" panose="02010609060101010101" pitchFamily="49" charset="-122"/>
                <a:ea typeface="黑体" panose="02010609060101010101" pitchFamily="49" charset="-122"/>
              </a:rPr>
              <a:t>情境</a:t>
            </a:r>
          </a:p>
        </p:txBody>
      </p:sp>
      <p:sp>
        <p:nvSpPr>
          <p:cNvPr id="9" name="文本框 8"/>
          <p:cNvSpPr txBox="1"/>
          <p:nvPr/>
        </p:nvSpPr>
        <p:spPr>
          <a:xfrm>
            <a:off x="3154182" y="4988762"/>
            <a:ext cx="126188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zh-CN" altLang="en-US" sz="2800" dirty="0">
                <a:latin typeface="黑体" panose="02010609060101010101" pitchFamily="49" charset="-122"/>
                <a:ea typeface="黑体" panose="02010609060101010101" pitchFamily="49" charset="-122"/>
              </a:rPr>
              <a:t>探究型</a:t>
            </a:r>
            <a:endParaRPr kumimoji="1" lang="en-US" altLang="zh-CN" sz="2800" dirty="0">
              <a:latin typeface="黑体" panose="02010609060101010101" pitchFamily="49" charset="-122"/>
              <a:ea typeface="黑体" panose="02010609060101010101" pitchFamily="49" charset="-122"/>
            </a:endParaRPr>
          </a:p>
          <a:p>
            <a:r>
              <a:rPr kumimoji="1" lang="zh-CN" altLang="en-US" sz="2800" dirty="0">
                <a:latin typeface="黑体" panose="02010609060101010101" pitchFamily="49" charset="-122"/>
                <a:ea typeface="黑体" panose="02010609060101010101" pitchFamily="49" charset="-122"/>
              </a:rPr>
              <a:t>情境</a:t>
            </a:r>
          </a:p>
        </p:txBody>
      </p:sp>
      <p:sp>
        <p:nvSpPr>
          <p:cNvPr id="12" name="文本框 11"/>
          <p:cNvSpPr txBox="1"/>
          <p:nvPr/>
        </p:nvSpPr>
        <p:spPr>
          <a:xfrm>
            <a:off x="4611290" y="2878714"/>
            <a:ext cx="4493538" cy="461665"/>
          </a:xfrm>
          <a:prstGeom prst="rect">
            <a:avLst/>
          </a:prstGeom>
          <a:noFill/>
        </p:spPr>
        <p:txBody>
          <a:bodyPr wrap="none" rtlCol="0">
            <a:spAutoFit/>
          </a:bodyPr>
          <a:lstStyle/>
          <a:p>
            <a:r>
              <a:rPr kumimoji="1" lang="zh-CN" altLang="en-US" dirty="0"/>
              <a:t>帮助学生理解所学的知识、原理</a:t>
            </a:r>
          </a:p>
        </p:txBody>
      </p:sp>
      <p:sp>
        <p:nvSpPr>
          <p:cNvPr id="13" name="文本框 12"/>
          <p:cNvSpPr txBox="1"/>
          <p:nvPr/>
        </p:nvSpPr>
        <p:spPr>
          <a:xfrm>
            <a:off x="4559744" y="1770347"/>
            <a:ext cx="2339102" cy="461665"/>
          </a:xfrm>
          <a:prstGeom prst="rect">
            <a:avLst/>
          </a:prstGeom>
          <a:noFill/>
        </p:spPr>
        <p:txBody>
          <a:bodyPr wrap="none" rtlCol="0">
            <a:spAutoFit/>
          </a:bodyPr>
          <a:lstStyle/>
          <a:p>
            <a:r>
              <a:rPr kumimoji="1" lang="zh-CN" altLang="en-US" dirty="0"/>
              <a:t>激发学习兴趣。</a:t>
            </a:r>
          </a:p>
        </p:txBody>
      </p:sp>
      <p:sp>
        <p:nvSpPr>
          <p:cNvPr id="14" name="文本框 13"/>
          <p:cNvSpPr txBox="1"/>
          <p:nvPr/>
        </p:nvSpPr>
        <p:spPr>
          <a:xfrm>
            <a:off x="4611290" y="3424591"/>
            <a:ext cx="5109091" cy="461665"/>
          </a:xfrm>
          <a:prstGeom prst="rect">
            <a:avLst/>
          </a:prstGeom>
          <a:noFill/>
        </p:spPr>
        <p:txBody>
          <a:bodyPr wrap="none" rtlCol="0">
            <a:spAutoFit/>
          </a:bodyPr>
          <a:lstStyle/>
          <a:p>
            <a:r>
              <a:rPr kumimoji="1" lang="zh-CN" altLang="en-US" dirty="0"/>
              <a:t>一个模型、一个类比、一个科学实验</a:t>
            </a:r>
          </a:p>
        </p:txBody>
      </p:sp>
      <p:sp>
        <p:nvSpPr>
          <p:cNvPr id="15" name="文本框 14"/>
          <p:cNvSpPr txBox="1"/>
          <p:nvPr/>
        </p:nvSpPr>
        <p:spPr>
          <a:xfrm>
            <a:off x="3749021" y="3988453"/>
            <a:ext cx="6833628" cy="461665"/>
          </a:xfrm>
          <a:prstGeom prst="rect">
            <a:avLst/>
          </a:prstGeom>
          <a:noFill/>
        </p:spPr>
        <p:txBody>
          <a:bodyPr wrap="square" rtlCol="0">
            <a:spAutoFit/>
          </a:bodyPr>
          <a:lstStyle/>
          <a:p>
            <a:r>
              <a:rPr kumimoji="1" lang="zh-CN" altLang="en-US" dirty="0"/>
              <a:t>（例：血液循环  细胞</a:t>
            </a:r>
            <a:r>
              <a:rPr kumimoji="1" lang="en-US" altLang="zh-CN" dirty="0"/>
              <a:t>-</a:t>
            </a:r>
            <a:r>
              <a:rPr kumimoji="1" lang="zh-CN" altLang="en-US" dirty="0"/>
              <a:t>工厂   绿叶在光下产生氧气）</a:t>
            </a:r>
          </a:p>
        </p:txBody>
      </p:sp>
      <p:sp>
        <p:nvSpPr>
          <p:cNvPr id="16" name="文本框 15"/>
          <p:cNvSpPr txBox="1"/>
          <p:nvPr/>
        </p:nvSpPr>
        <p:spPr>
          <a:xfrm>
            <a:off x="4621328" y="4958740"/>
            <a:ext cx="6227200" cy="461665"/>
          </a:xfrm>
          <a:prstGeom prst="rect">
            <a:avLst/>
          </a:prstGeom>
          <a:noFill/>
        </p:spPr>
        <p:txBody>
          <a:bodyPr wrap="square" rtlCol="0">
            <a:spAutoFit/>
          </a:bodyPr>
          <a:lstStyle/>
          <a:p>
            <a:r>
              <a:rPr kumimoji="1" lang="zh-CN" altLang="en-US" dirty="0"/>
              <a:t>一个具体现象、探究实验、科学研究故事</a:t>
            </a:r>
          </a:p>
        </p:txBody>
      </p:sp>
      <p:sp>
        <p:nvSpPr>
          <p:cNvPr id="17" name="文本框 16"/>
          <p:cNvSpPr txBox="1"/>
          <p:nvPr/>
        </p:nvSpPr>
        <p:spPr>
          <a:xfrm>
            <a:off x="4629614" y="5478472"/>
            <a:ext cx="5724644" cy="461665"/>
          </a:xfrm>
          <a:prstGeom prst="rect">
            <a:avLst/>
          </a:prstGeom>
          <a:noFill/>
        </p:spPr>
        <p:txBody>
          <a:bodyPr wrap="none" rtlCol="0">
            <a:spAutoFit/>
          </a:bodyPr>
          <a:lstStyle/>
          <a:p>
            <a:r>
              <a:rPr kumimoji="1" lang="zh-CN" altLang="en-US" dirty="0"/>
              <a:t>激发兴趣，引导学生深入思考和探究活动</a:t>
            </a:r>
          </a:p>
        </p:txBody>
      </p:sp>
      <p:sp>
        <p:nvSpPr>
          <p:cNvPr id="2" name="文本框 1">
            <a:extLst>
              <a:ext uri="{FF2B5EF4-FFF2-40B4-BE49-F238E27FC236}">
                <a16:creationId xmlns:a16="http://schemas.microsoft.com/office/drawing/2014/main" id="{04DD6899-B65D-4E9E-95E8-31D69A948B03}"/>
              </a:ext>
            </a:extLst>
          </p:cNvPr>
          <p:cNvSpPr txBox="1"/>
          <p:nvPr/>
        </p:nvSpPr>
        <p:spPr>
          <a:xfrm>
            <a:off x="4172144" y="6064908"/>
            <a:ext cx="7879080" cy="461665"/>
          </a:xfrm>
          <a:prstGeom prst="rect">
            <a:avLst/>
          </a:prstGeom>
          <a:noFill/>
        </p:spPr>
        <p:txBody>
          <a:bodyPr wrap="none" rtlCol="0">
            <a:spAutoFit/>
          </a:bodyPr>
          <a:lstStyle/>
          <a:p>
            <a:r>
              <a:rPr lang="zh-CN" altLang="en-US" dirty="0"/>
              <a:t>（例：光合作用，呼吸作用相关的探究实验。化学消化）</a:t>
            </a:r>
          </a:p>
        </p:txBody>
      </p:sp>
      <p:pic>
        <p:nvPicPr>
          <p:cNvPr id="18" name="图片 3">
            <a:extLst>
              <a:ext uri="{FF2B5EF4-FFF2-40B4-BE49-F238E27FC236}">
                <a16:creationId xmlns:a16="http://schemas.microsoft.com/office/drawing/2014/main" id="{7E02CF7A-5709-4069-8923-4FE618383ECD}"/>
              </a:ext>
            </a:extLst>
          </p:cNvPr>
          <p:cNvPicPr>
            <a:picLocks noChangeAspect="1"/>
          </p:cNvPicPr>
          <p:nvPr/>
        </p:nvPicPr>
        <p:blipFill>
          <a:blip r:embed="rId2">
            <a:extLst>
              <a:ext uri="{28A0092B-C50C-407E-A947-70E740481C1C}">
                <a14:useLocalDpi xmlns:a14="http://schemas.microsoft.com/office/drawing/2010/main" val="0"/>
              </a:ext>
            </a:extLst>
          </a:blip>
          <a:srcRect l="12370" r="11343" b="26143"/>
          <a:stretch>
            <a:fillRect/>
          </a:stretch>
        </p:blipFill>
        <p:spPr bwMode="auto">
          <a:xfrm>
            <a:off x="6819828" y="1297263"/>
            <a:ext cx="1821480" cy="117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94FEAB6A-9ECC-4DE1-BFAA-F6CE011D452A}"/>
              </a:ext>
            </a:extLst>
          </p:cNvPr>
          <p:cNvPicPr>
            <a:picLocks noChangeAspect="1"/>
          </p:cNvPicPr>
          <p:nvPr/>
        </p:nvPicPr>
        <p:blipFill rotWithShape="1">
          <a:blip r:embed="rId3">
            <a:extLst>
              <a:ext uri="{28A0092B-C50C-407E-A947-70E740481C1C}">
                <a14:useLocalDpi xmlns:a14="http://schemas.microsoft.com/office/drawing/2010/main" val="0"/>
              </a:ext>
            </a:extLst>
          </a:blip>
          <a:srcRect b="7476"/>
          <a:stretch/>
        </p:blipFill>
        <p:spPr bwMode="auto">
          <a:xfrm>
            <a:off x="9027655" y="1062605"/>
            <a:ext cx="2324929" cy="14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15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2"/>
          <p:cNvSpPr txBox="1">
            <a:spLocks/>
          </p:cNvSpPr>
          <p:nvPr/>
        </p:nvSpPr>
        <p:spPr>
          <a:xfrm>
            <a:off x="1775520" y="7767"/>
            <a:ext cx="7620000" cy="924520"/>
          </a:xfrm>
          <a:prstGeom prst="rect">
            <a:avLst/>
          </a:prstGeom>
        </p:spPr>
        <p:txBody>
          <a:bodyPr rtlCol="0">
            <a:normAutofit fontScale="97500"/>
          </a:bodyPr>
          <a:lstStyle>
            <a:lvl1pPr algn="l" defTabSz="914484" rtl="0" eaLnBrk="1" latinLnBrk="0" hangingPunct="1">
              <a:lnSpc>
                <a:spcPct val="85000"/>
              </a:lnSpc>
              <a:spcBef>
                <a:spcPct val="0"/>
              </a:spcBef>
              <a:buNone/>
              <a:tabLst/>
              <a:defRPr sz="3301" kern="1200" cap="none" baseline="0">
                <a:solidFill>
                  <a:schemeClr val="tx1"/>
                </a:solidFill>
                <a:latin typeface="微软雅黑" panose="020B0503020204020204" pitchFamily="34" charset="-122"/>
                <a:ea typeface="微软雅黑" panose="020B0503020204020204" pitchFamily="34" charset="-122"/>
                <a:cs typeface="+mj-cs"/>
              </a:defRPr>
            </a:lvl1pPr>
          </a:lstStyle>
          <a:p>
            <a:pPr>
              <a:lnSpc>
                <a:spcPct val="160000"/>
              </a:lnSpc>
            </a:pPr>
            <a:r>
              <a:rPr lang="zh-CN" altLang="en-US" sz="4000">
                <a:latin typeface="SimHei" charset="-122"/>
                <a:ea typeface="SimHei" charset="-122"/>
                <a:cs typeface="SimHei" charset="-122"/>
              </a:rPr>
              <a:t>第三章：情境的作用与类型</a:t>
            </a:r>
            <a:endParaRPr lang="en-US" altLang="zh-CN" sz="4000" dirty="0">
              <a:latin typeface="SimHei" charset="-122"/>
              <a:ea typeface="SimHei" charset="-122"/>
              <a:cs typeface="SimHei" charset="-122"/>
            </a:endParaRPr>
          </a:p>
        </p:txBody>
      </p:sp>
      <p:sp>
        <p:nvSpPr>
          <p:cNvPr id="3" name="左大括号 2"/>
          <p:cNvSpPr/>
          <p:nvPr/>
        </p:nvSpPr>
        <p:spPr>
          <a:xfrm>
            <a:off x="2793896" y="1579237"/>
            <a:ext cx="371337" cy="4676508"/>
          </a:xfrm>
          <a:prstGeom prst="leftBrace">
            <a:avLst>
              <a:gd name="adj1" fmla="val 8333"/>
              <a:gd name="adj2" fmla="val 2908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atin typeface="黑体" panose="02010609060101010101" pitchFamily="49" charset="-122"/>
              <a:ea typeface="黑体" panose="02010609060101010101" pitchFamily="49" charset="-122"/>
            </a:endParaRPr>
          </a:p>
        </p:txBody>
      </p:sp>
      <p:sp>
        <p:nvSpPr>
          <p:cNvPr id="4" name="文本框 3"/>
          <p:cNvSpPr txBox="1"/>
          <p:nvPr/>
        </p:nvSpPr>
        <p:spPr>
          <a:xfrm>
            <a:off x="1848908" y="915627"/>
            <a:ext cx="3877985" cy="461665"/>
          </a:xfrm>
          <a:prstGeom prst="rect">
            <a:avLst/>
          </a:prstGeom>
          <a:noFill/>
        </p:spPr>
        <p:txBody>
          <a:bodyPr wrap="none" rtlCol="0">
            <a:spAutoFit/>
          </a:bodyPr>
          <a:lstStyle/>
          <a:p>
            <a:r>
              <a:rPr kumimoji="1" lang="zh-CN" altLang="en-US" dirty="0"/>
              <a:t>生物学科中的是情境类型：</a:t>
            </a:r>
          </a:p>
        </p:txBody>
      </p:sp>
      <p:sp>
        <p:nvSpPr>
          <p:cNvPr id="5" name="文本框 4"/>
          <p:cNvSpPr txBox="1"/>
          <p:nvPr/>
        </p:nvSpPr>
        <p:spPr>
          <a:xfrm>
            <a:off x="767408" y="2112578"/>
            <a:ext cx="1753766" cy="1384995"/>
          </a:xfrm>
          <a:prstGeom prst="rect">
            <a:avLst/>
          </a:prstGeom>
          <a:noFill/>
        </p:spPr>
        <p:txBody>
          <a:bodyPr wrap="square" rtlCol="0">
            <a:spAutoFit/>
          </a:bodyPr>
          <a:lstStyle/>
          <a:p>
            <a:r>
              <a:rPr kumimoji="1" lang="zh-CN" altLang="en-US" sz="2800" dirty="0">
                <a:latin typeface="黑体" panose="02010609060101010101" pitchFamily="49" charset="-122"/>
                <a:ea typeface="黑体" panose="02010609060101010101" pitchFamily="49" charset="-122"/>
              </a:rPr>
              <a:t>根据</a:t>
            </a:r>
            <a:endParaRPr kumimoji="1" lang="en-US" altLang="zh-CN" sz="2800" dirty="0">
              <a:latin typeface="黑体" panose="02010609060101010101" pitchFamily="49" charset="-122"/>
              <a:ea typeface="黑体" panose="02010609060101010101" pitchFamily="49" charset="-122"/>
            </a:endParaRPr>
          </a:p>
          <a:p>
            <a:r>
              <a:rPr kumimoji="1" lang="zh-CN" altLang="en-US" sz="2800" dirty="0">
                <a:latin typeface="黑体" panose="02010609060101010101" pitchFamily="49" charset="-122"/>
                <a:ea typeface="黑体" panose="02010609060101010101" pitchFamily="49" charset="-122"/>
              </a:rPr>
              <a:t>选材来源分类</a:t>
            </a:r>
          </a:p>
        </p:txBody>
      </p:sp>
      <p:sp>
        <p:nvSpPr>
          <p:cNvPr id="6" name="文本框 5"/>
          <p:cNvSpPr txBox="1"/>
          <p:nvPr/>
        </p:nvSpPr>
        <p:spPr>
          <a:xfrm>
            <a:off x="3165232" y="1396409"/>
            <a:ext cx="307478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dist"/>
            <a:r>
              <a:rPr kumimoji="1" lang="zh-CN" altLang="en-US" dirty="0">
                <a:latin typeface="黑体" panose="02010609060101010101" pitchFamily="49" charset="-122"/>
                <a:ea typeface="黑体" panose="02010609060101010101" pitchFamily="49" charset="-122"/>
              </a:rPr>
              <a:t>日常生活创设情境</a:t>
            </a:r>
          </a:p>
        </p:txBody>
      </p:sp>
      <p:sp>
        <p:nvSpPr>
          <p:cNvPr id="7" name="文本框 6"/>
          <p:cNvSpPr txBox="1"/>
          <p:nvPr/>
        </p:nvSpPr>
        <p:spPr>
          <a:xfrm>
            <a:off x="3147098" y="1910955"/>
            <a:ext cx="141577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社会问题</a:t>
            </a:r>
          </a:p>
        </p:txBody>
      </p:sp>
      <p:sp>
        <p:nvSpPr>
          <p:cNvPr id="8" name="文本框 7"/>
          <p:cNvSpPr txBox="1"/>
          <p:nvPr/>
        </p:nvSpPr>
        <p:spPr>
          <a:xfrm>
            <a:off x="3147099" y="2422794"/>
            <a:ext cx="343453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dist"/>
            <a:r>
              <a:rPr kumimoji="1" lang="zh-CN" altLang="en-US" dirty="0">
                <a:latin typeface="黑体" panose="02010609060101010101" pitchFamily="49" charset="-122"/>
                <a:ea typeface="黑体" panose="02010609060101010101" pitchFamily="49" charset="-122"/>
              </a:rPr>
              <a:t>科学家的故事或科学史</a:t>
            </a:r>
            <a:endParaRPr kumimoji="1" lang="en-US" altLang="zh-CN" dirty="0">
              <a:latin typeface="黑体" panose="02010609060101010101" pitchFamily="49" charset="-122"/>
              <a:ea typeface="黑体" panose="02010609060101010101" pitchFamily="49" charset="-122"/>
            </a:endParaRPr>
          </a:p>
        </p:txBody>
      </p:sp>
      <p:sp>
        <p:nvSpPr>
          <p:cNvPr id="9" name="文本框 8"/>
          <p:cNvSpPr txBox="1"/>
          <p:nvPr/>
        </p:nvSpPr>
        <p:spPr>
          <a:xfrm>
            <a:off x="5556856" y="892203"/>
            <a:ext cx="5416868" cy="461665"/>
          </a:xfrm>
          <a:prstGeom prst="rect">
            <a:avLst/>
          </a:prstGeom>
          <a:noFill/>
        </p:spPr>
        <p:txBody>
          <a:bodyPr wrap="none" rtlCol="0">
            <a:spAutoFit/>
          </a:bodyPr>
          <a:lstStyle/>
          <a:p>
            <a:r>
              <a:rPr kumimoji="1" lang="zh-CN" altLang="en-US" dirty="0"/>
              <a:t>激发学生学习兴趣和主动探究的热情。</a:t>
            </a:r>
          </a:p>
        </p:txBody>
      </p:sp>
      <p:sp>
        <p:nvSpPr>
          <p:cNvPr id="10" name="文本框 9"/>
          <p:cNvSpPr txBox="1"/>
          <p:nvPr/>
        </p:nvSpPr>
        <p:spPr>
          <a:xfrm>
            <a:off x="3175575" y="2927620"/>
            <a:ext cx="2954655"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科学研究过程和结果</a:t>
            </a:r>
          </a:p>
        </p:txBody>
      </p:sp>
      <p:sp>
        <p:nvSpPr>
          <p:cNvPr id="11" name="文本框 10"/>
          <p:cNvSpPr txBox="1"/>
          <p:nvPr/>
        </p:nvSpPr>
        <p:spPr>
          <a:xfrm>
            <a:off x="3178402" y="3441546"/>
            <a:ext cx="141577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科学实验</a:t>
            </a:r>
            <a:endParaRPr kumimoji="1" lang="en-US" altLang="zh-CN" dirty="0">
              <a:latin typeface="黑体" panose="02010609060101010101" pitchFamily="49" charset="-122"/>
              <a:ea typeface="黑体" panose="02010609060101010101" pitchFamily="49" charset="-122"/>
            </a:endParaRPr>
          </a:p>
        </p:txBody>
      </p:sp>
      <p:sp>
        <p:nvSpPr>
          <p:cNvPr id="12" name="文本框 11"/>
          <p:cNvSpPr txBox="1"/>
          <p:nvPr/>
        </p:nvSpPr>
        <p:spPr>
          <a:xfrm>
            <a:off x="3175575" y="3953385"/>
            <a:ext cx="3877985"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以图像、视频、动画和微课</a:t>
            </a:r>
          </a:p>
        </p:txBody>
      </p:sp>
      <p:sp>
        <p:nvSpPr>
          <p:cNvPr id="14" name="文本框 13"/>
          <p:cNvSpPr txBox="1"/>
          <p:nvPr/>
        </p:nvSpPr>
        <p:spPr>
          <a:xfrm>
            <a:off x="3175575" y="4525521"/>
            <a:ext cx="233910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学生的认知冲突</a:t>
            </a:r>
          </a:p>
        </p:txBody>
      </p:sp>
      <p:sp>
        <p:nvSpPr>
          <p:cNvPr id="15" name="文本框 14"/>
          <p:cNvSpPr txBox="1"/>
          <p:nvPr/>
        </p:nvSpPr>
        <p:spPr>
          <a:xfrm>
            <a:off x="3147098" y="5065883"/>
            <a:ext cx="6955750"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dist"/>
            <a:r>
              <a:rPr kumimoji="1" lang="zh-CN" altLang="en-US" dirty="0">
                <a:latin typeface="黑体" panose="02010609060101010101" pitchFamily="49" charset="-122"/>
                <a:ea typeface="黑体" panose="02010609060101010101" pitchFamily="49" charset="-122"/>
              </a:rPr>
              <a:t>中国传统文化（诗词歌赋，谚语俗语，历史故事）</a:t>
            </a:r>
          </a:p>
        </p:txBody>
      </p:sp>
      <p:sp>
        <p:nvSpPr>
          <p:cNvPr id="16" name="文本框 15">
            <a:extLst>
              <a:ext uri="{FF2B5EF4-FFF2-40B4-BE49-F238E27FC236}">
                <a16:creationId xmlns:a16="http://schemas.microsoft.com/office/drawing/2014/main" id="{BA63120C-C071-43DD-ABA0-5C11513545B4}"/>
              </a:ext>
            </a:extLst>
          </p:cNvPr>
          <p:cNvSpPr txBox="1"/>
          <p:nvPr/>
        </p:nvSpPr>
        <p:spPr>
          <a:xfrm>
            <a:off x="5425031" y="5570709"/>
            <a:ext cx="2339102" cy="461665"/>
          </a:xfrm>
          <a:prstGeom prst="rect">
            <a:avLst/>
          </a:prstGeom>
          <a:noFill/>
        </p:spPr>
        <p:txBody>
          <a:bodyPr wrap="none" rtlCol="0">
            <a:spAutoFit/>
          </a:bodyPr>
          <a:lstStyle/>
          <a:p>
            <a:r>
              <a:rPr lang="zh-CN" altLang="en-US" dirty="0">
                <a:latin typeface="+mn-ea"/>
              </a:rPr>
              <a:t>春来江水绿如蓝</a:t>
            </a:r>
          </a:p>
        </p:txBody>
      </p:sp>
      <p:sp>
        <p:nvSpPr>
          <p:cNvPr id="17" name="文本框 16">
            <a:extLst>
              <a:ext uri="{FF2B5EF4-FFF2-40B4-BE49-F238E27FC236}">
                <a16:creationId xmlns:a16="http://schemas.microsoft.com/office/drawing/2014/main" id="{98CD9A3B-0AC6-42A6-B697-9CA8C1A653F5}"/>
              </a:ext>
            </a:extLst>
          </p:cNvPr>
          <p:cNvSpPr txBox="1"/>
          <p:nvPr/>
        </p:nvSpPr>
        <p:spPr>
          <a:xfrm>
            <a:off x="5726893" y="4525521"/>
            <a:ext cx="5416868" cy="461665"/>
          </a:xfrm>
          <a:prstGeom prst="rect">
            <a:avLst/>
          </a:prstGeom>
          <a:noFill/>
        </p:spPr>
        <p:txBody>
          <a:bodyPr wrap="none" rtlCol="0">
            <a:spAutoFit/>
          </a:bodyPr>
          <a:lstStyle/>
          <a:p>
            <a:r>
              <a:rPr lang="zh-CN" altLang="en-US" dirty="0"/>
              <a:t>（植物也需要吸入氧气呼出二氧化碳）</a:t>
            </a:r>
          </a:p>
        </p:txBody>
      </p:sp>
      <p:sp>
        <p:nvSpPr>
          <p:cNvPr id="18" name="文本框 17">
            <a:extLst>
              <a:ext uri="{FF2B5EF4-FFF2-40B4-BE49-F238E27FC236}">
                <a16:creationId xmlns:a16="http://schemas.microsoft.com/office/drawing/2014/main" id="{B0C7521E-933E-4C6B-B427-76C42EB32C6F}"/>
              </a:ext>
            </a:extLst>
          </p:cNvPr>
          <p:cNvSpPr txBox="1"/>
          <p:nvPr/>
        </p:nvSpPr>
        <p:spPr>
          <a:xfrm>
            <a:off x="6748642" y="2696787"/>
            <a:ext cx="2646878" cy="461665"/>
          </a:xfrm>
          <a:prstGeom prst="rect">
            <a:avLst/>
          </a:prstGeom>
          <a:noFill/>
        </p:spPr>
        <p:txBody>
          <a:bodyPr wrap="none" rtlCol="0">
            <a:spAutoFit/>
          </a:bodyPr>
          <a:lstStyle/>
          <a:p>
            <a:r>
              <a:rPr lang="zh-CN" altLang="en-US" dirty="0">
                <a:latin typeface="+mj-ea"/>
                <a:ea typeface="+mj-ea"/>
              </a:rPr>
              <a:t>光合作用发现过程</a:t>
            </a:r>
          </a:p>
        </p:txBody>
      </p:sp>
      <p:sp>
        <p:nvSpPr>
          <p:cNvPr id="19" name="文本框 18">
            <a:extLst>
              <a:ext uri="{FF2B5EF4-FFF2-40B4-BE49-F238E27FC236}">
                <a16:creationId xmlns:a16="http://schemas.microsoft.com/office/drawing/2014/main" id="{22848609-F8AB-4FA2-84F8-1682AF091F21}"/>
              </a:ext>
            </a:extLst>
          </p:cNvPr>
          <p:cNvSpPr txBox="1"/>
          <p:nvPr/>
        </p:nvSpPr>
        <p:spPr>
          <a:xfrm>
            <a:off x="6624973" y="3386169"/>
            <a:ext cx="5109091" cy="461665"/>
          </a:xfrm>
          <a:prstGeom prst="rect">
            <a:avLst/>
          </a:prstGeom>
          <a:noFill/>
        </p:spPr>
        <p:txBody>
          <a:bodyPr wrap="none" rtlCol="0">
            <a:spAutoFit/>
          </a:bodyPr>
          <a:lstStyle/>
          <a:p>
            <a:r>
              <a:rPr lang="zh-CN" altLang="en-US" dirty="0"/>
              <a:t>黑暗环境培养的小麦苗叶子为黄色。</a:t>
            </a:r>
          </a:p>
        </p:txBody>
      </p:sp>
    </p:spTree>
    <p:extLst>
      <p:ext uri="{BB962C8B-B14F-4D97-AF65-F5344CB8AC3E}">
        <p14:creationId xmlns:p14="http://schemas.microsoft.com/office/powerpoint/2010/main" val="129681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theme/theme1.xml><?xml version="1.0" encoding="utf-8"?>
<a:theme xmlns:a="http://schemas.openxmlformats.org/drawingml/2006/main" name="书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1990_TF02787940_TF02787940" id="{4CFF2609-4873-4366-AB7B-BD98A1F8069A}" vid="{9D33A994-F295-4A50-AD5F-B7EC95DFDF78}"/>
    </a:ext>
  </a:extLst>
</a:theme>
</file>

<file path=ppt/theme/theme2.xml><?xml version="1.0" encoding="utf-8"?>
<a:theme xmlns:a="http://schemas.openxmlformats.org/drawingml/2006/main" name="Office 主题">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主题">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schemas.microsoft.com/office/2006/metadata/propertie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蓝色书架演示文稿（宽屏）</Template>
  <TotalTime>633</TotalTime>
  <Words>1552</Words>
  <Application>Microsoft Office PowerPoint</Application>
  <PresentationFormat>宽屏</PresentationFormat>
  <Paragraphs>198</Paragraphs>
  <Slides>21</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黑体</vt:lpstr>
      <vt:lpstr>黑体</vt:lpstr>
      <vt:lpstr>SimSun</vt:lpstr>
      <vt:lpstr>SimSun</vt:lpstr>
      <vt:lpstr>微软雅黑</vt:lpstr>
      <vt:lpstr>幼圆</vt:lpstr>
      <vt:lpstr>Arial</vt:lpstr>
      <vt:lpstr>Calibri</vt:lpstr>
      <vt:lpstr>Century Gothic</vt:lpstr>
      <vt:lpstr>书籍 16x9</vt:lpstr>
      <vt:lpstr> 读书分享 </vt:lpstr>
      <vt:lpstr>PowerPoint 演示文稿</vt:lpstr>
      <vt:lpstr>PowerPoint 演示文稿</vt:lpstr>
      <vt:lpstr>PowerPoint 演示文稿</vt:lpstr>
      <vt:lpstr>第三章：情境的作用与类型</vt:lpstr>
      <vt:lpstr>第三章：情境的作用与类型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读书分享</dc:title>
  <dc:creator>HP</dc:creator>
  <cp:lastModifiedBy>HP</cp:lastModifiedBy>
  <cp:revision>76</cp:revision>
  <dcterms:created xsi:type="dcterms:W3CDTF">2021-01-04T09:12:43Z</dcterms:created>
  <dcterms:modified xsi:type="dcterms:W3CDTF">2021-01-05T11:39:57Z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