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432" r:id="rId3"/>
    <p:sldId id="942" r:id="rId5"/>
    <p:sldId id="943" r:id="rId6"/>
    <p:sldId id="944" r:id="rId7"/>
    <p:sldId id="945" r:id="rId8"/>
    <p:sldId id="947" r:id="rId9"/>
    <p:sldId id="948" r:id="rId10"/>
    <p:sldId id="949" r:id="rId11"/>
    <p:sldId id="950" r:id="rId12"/>
    <p:sldId id="951" r:id="rId13"/>
    <p:sldId id="952" r:id="rId14"/>
    <p:sldId id="953" r:id="rId15"/>
    <p:sldId id="954" r:id="rId16"/>
    <p:sldId id="955" r:id="rId17"/>
    <p:sldId id="956" r:id="rId18"/>
    <p:sldId id="957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6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2565" algn="l" defTabSz="68516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4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 zhong" initials="c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22E6E"/>
    <a:srgbClr val="006666"/>
    <a:srgbClr val="F595DC"/>
    <a:srgbClr val="21A3D0"/>
    <a:srgbClr val="A9BECB"/>
    <a:srgbClr val="F8F8F8"/>
    <a:srgbClr val="D01C63"/>
    <a:srgbClr val="0067A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 snapToObjects="1" showGuides="1">
      <p:cViewPr varScale="1">
        <p:scale>
          <a:sx n="122" d="100"/>
          <a:sy n="122" d="100"/>
        </p:scale>
        <p:origin x="108" y="316"/>
      </p:cViewPr>
      <p:guideLst>
        <p:guide orient="horz" pos="1574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4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3A93C214-0B12-46AB-8A79-327EE726E8C2}" type="datetimeFigureOut">
              <a:rPr lang="zh-CN" altLang="en-US"/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36EE78B-84D8-412F-BC69-ACC7C447BAFC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09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38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6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65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6EE78B-84D8-412F-BC69-ACC7C447BA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532" y="1597819"/>
            <a:ext cx="7772936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065" y="2914650"/>
            <a:ext cx="640187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0965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382" y="681038"/>
            <a:ext cx="2056597" cy="39135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022" y="681038"/>
            <a:ext cx="6059105" cy="39135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  <p:transition spd="med" advClick="0" advTm="1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28" y="3305176"/>
            <a:ext cx="7771745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28" y="2180035"/>
            <a:ext cx="7771745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00"/>
            </a:lvl2pPr>
            <a:lvl3pPr marL="685800" indent="0">
              <a:buNone/>
              <a:defRPr sz="1200"/>
            </a:lvl3pPr>
            <a:lvl4pPr marL="1028700" indent="0">
              <a:buNone/>
              <a:defRPr sz="1000"/>
            </a:lvl4pPr>
            <a:lvl5pPr marL="1370965" indent="0">
              <a:buNone/>
              <a:defRPr sz="1000"/>
            </a:lvl5pPr>
            <a:lvl6pPr marL="1713865" indent="0">
              <a:buNone/>
              <a:defRPr sz="1000"/>
            </a:lvl6pPr>
            <a:lvl7pPr marL="2056765" indent="0">
              <a:buNone/>
              <a:defRPr sz="1000"/>
            </a:lvl7pPr>
            <a:lvl8pPr marL="2399665" indent="0">
              <a:buNone/>
              <a:defRPr sz="1000"/>
            </a:lvl8pPr>
            <a:lvl9pPr marL="27425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021" y="1200151"/>
            <a:ext cx="405725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33" y="1200151"/>
            <a:ext cx="4058446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022" y="205979"/>
            <a:ext cx="8229957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022" y="1151335"/>
            <a:ext cx="404059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022" y="1631156"/>
            <a:ext cx="404059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195" y="1151335"/>
            <a:ext cx="404178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195" y="1631156"/>
            <a:ext cx="404178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13" name="矩形 1"/>
          <p:cNvSpPr>
            <a:spLocks noChangeArrowheads="1"/>
          </p:cNvSpPr>
          <p:nvPr userDrawn="1"/>
        </p:nvSpPr>
        <p:spPr bwMode="auto">
          <a:xfrm>
            <a:off x="0" y="5035379"/>
            <a:ext cx="9144000" cy="117645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txBody>
          <a:bodyPr lIns="68571" tIns="34285" rIns="68571" bIns="34285"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矩形 3"/>
          <p:cNvSpPr>
            <a:spLocks noChangeArrowheads="1"/>
          </p:cNvSpPr>
          <p:nvPr userDrawn="1"/>
        </p:nvSpPr>
        <p:spPr bwMode="auto">
          <a:xfrm>
            <a:off x="8683408" y="4786313"/>
            <a:ext cx="368950" cy="297656"/>
          </a:xfrm>
          <a:prstGeom prst="rect">
            <a:avLst/>
          </a:prstGeom>
          <a:solidFill>
            <a:srgbClr val="00602B"/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TextBox 4"/>
          <p:cNvSpPr txBox="1">
            <a:spLocks noChangeArrowheads="1"/>
          </p:cNvSpPr>
          <p:nvPr userDrawn="1"/>
        </p:nvSpPr>
        <p:spPr bwMode="auto">
          <a:xfrm>
            <a:off x="8704831" y="4807744"/>
            <a:ext cx="327294" cy="254794"/>
          </a:xfrm>
          <a:prstGeom prst="rect">
            <a:avLst/>
          </a:prstGeom>
          <a:noFill/>
          <a:ln>
            <a:noFill/>
          </a:ln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98B9FF10-6865-479F-9DFA-EC7F5A5D5EE9}" type="slidenum">
              <a:rPr lang="zh-CN" altLang="en-US" sz="1200">
                <a:solidFill>
                  <a:schemeClr val="bg1"/>
                </a:solidFill>
              </a:rPr>
            </a:fld>
            <a:endParaRPr lang="zh-CN" altLang="en-US" sz="12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2338685" y="675968"/>
            <a:ext cx="4466630" cy="23574"/>
            <a:chOff x="3060700" y="4724400"/>
            <a:chExt cx="5955507" cy="3143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2060"/>
          </a:solidFill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381" y="3600450"/>
            <a:ext cx="5486638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381" y="459581"/>
            <a:ext cx="5486638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381" y="4025503"/>
            <a:ext cx="5486638" cy="603647"/>
          </a:xfrm>
        </p:spPr>
        <p:txBody>
          <a:bodyPr/>
          <a:lstStyle>
            <a:lvl1pPr marL="0" indent="0">
              <a:buNone/>
              <a:defRPr sz="1000"/>
            </a:lvl1pPr>
            <a:lvl2pPr marL="342900" indent="0">
              <a:buNone/>
              <a:defRPr sz="900"/>
            </a:lvl2pPr>
            <a:lvl3pPr marL="685800" indent="0">
              <a:buNone/>
              <a:defRPr sz="700"/>
            </a:lvl3pPr>
            <a:lvl4pPr marL="1028700" indent="0">
              <a:buNone/>
              <a:defRPr sz="700"/>
            </a:lvl4pPr>
            <a:lvl5pPr marL="1370965" indent="0">
              <a:buNone/>
              <a:defRPr sz="700"/>
            </a:lvl5pPr>
            <a:lvl6pPr marL="1713865" indent="0">
              <a:buNone/>
              <a:defRPr sz="700"/>
            </a:lvl6pPr>
            <a:lvl7pPr marL="2056765" indent="0">
              <a:buNone/>
              <a:defRPr sz="700"/>
            </a:lvl7pPr>
            <a:lvl8pPr marL="2399665" indent="0">
              <a:buNone/>
              <a:defRPr sz="700"/>
            </a:lvl8pPr>
            <a:lvl9pPr marL="274256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>
          <a:gsLst>
            <a:gs pos="0">
              <a:schemeClr val="bg1">
                <a:lumMod val="9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022" y="681038"/>
            <a:ext cx="822995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022" y="1200151"/>
            <a:ext cx="8229957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0965"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仿宋_GB2312" pitchFamily="1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199515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15424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18853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2282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25711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2914015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jpe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8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M01-06-002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404664" y="-113506"/>
            <a:ext cx="457200" cy="457200"/>
          </a:xfrm>
          <a:prstGeom prst="rect">
            <a:avLst/>
          </a:prstGeom>
        </p:spPr>
      </p:pic>
      <p:pic>
        <p:nvPicPr>
          <p:cNvPr id="23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524192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25" name="椭圆 24"/>
          <p:cNvSpPr/>
          <p:nvPr/>
        </p:nvSpPr>
        <p:spPr>
          <a:xfrm>
            <a:off x="1256583" y="3729788"/>
            <a:ext cx="677676" cy="677676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458033" y="1269680"/>
            <a:ext cx="274777" cy="274777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216986" y="444094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55140" y="809202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98095" y="442360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3" y="323010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椭圆 52"/>
          <p:cNvSpPr/>
          <p:nvPr/>
        </p:nvSpPr>
        <p:spPr>
          <a:xfrm>
            <a:off x="3777723" y="809202"/>
            <a:ext cx="274777" cy="274777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3024239" y="3866717"/>
            <a:ext cx="137389" cy="137389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3600309" y="4149156"/>
            <a:ext cx="452191" cy="45219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" name="同心圆 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295525" y="1851660"/>
            <a:ext cx="6396355" cy="125857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4" name="圆角矩形 6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4351930" y="1373339"/>
              <a:ext cx="3764602" cy="258445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479789" y="4314421"/>
            <a:ext cx="379661" cy="379661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2479789" y="3699099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470196" y="24967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6091" y="83323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170889" y="574568"/>
            <a:ext cx="137389" cy="137389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503923" y="1269680"/>
            <a:ext cx="727904" cy="727904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10178" y="367912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1" name="同心圆 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椭圆 82"/>
          <p:cNvSpPr/>
          <p:nvPr/>
        </p:nvSpPr>
        <p:spPr>
          <a:xfrm>
            <a:off x="464438" y="2571750"/>
            <a:ext cx="137389" cy="137389"/>
          </a:xfrm>
          <a:prstGeom prst="ellipse">
            <a:avLst/>
          </a:prstGeom>
          <a:solidFill>
            <a:srgbClr val="00602B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3216910" y="2224405"/>
            <a:ext cx="5399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0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怎样实现深度学习</a:t>
            </a:r>
            <a:endParaRPr lang="zh-CN" sz="2800" b="1" dirty="0">
              <a:solidFill>
                <a:srgbClr val="0060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52570" y="3406140"/>
            <a:ext cx="4305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常州市河海实验学校   陈忠  </a:t>
            </a:r>
            <a:r>
              <a:rPr lang="en-US" altLang="zh-CN" sz="2400" dirty="0"/>
              <a:t>2021.8.15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91">
        <p14:vortex dir="r"/>
      </p:transition>
    </mc:Choice>
    <mc:Fallback>
      <p:transition spd="slow" advTm="7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-7.40741E-7 L 0.05121 -0.3145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5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2.59259E-6 L -0.13889 -0.41882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2095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05556E-6 -1.48148E-6 L -0.0125 -0.41667 " pathEditMode="relative" rAng="0" ptsTypes="AA">
                                      <p:cBhvr>
                                        <p:cTn id="31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208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44444E-6 -3.45679E-6 L -0.10381 -0.2787 " pathEditMode="relative" rAng="0" ptsTypes="AA">
                                      <p:cBhvr>
                                        <p:cTn id="40" dur="5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1395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6 2.71605E-6 L -0.18993 -0.35895 " pathEditMode="relative" rAng="0" ptsTypes="AA">
                                      <p:cBhvr>
                                        <p:cTn id="49" dur="5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-1796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2.71605E-6 L 0.1526 -0.4034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-20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0988E-6 L -0.05121 -0.27871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-4.19753E-6 L 0.13021 -0.19259 " pathEditMode="relative" rAng="0" ptsTypes="AA">
                                      <p:cBhvr>
                                        <p:cTn id="7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963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2.59259E-6 L 0.14375 0.17222 " pathEditMode="relative" rAng="0" ptsTypes="AA">
                                      <p:cBhvr>
                                        <p:cTn id="92" dur="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861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88889E-6 -4.81481E-6 L 0.13507 0.28334 " pathEditMode="relative" rAng="0" ptsTypes="AA">
                                      <p:cBhvr>
                                        <p:cTn id="101" dur="5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3" y="1416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3.20988E-6 L 0.0625 0.20555 " pathEditMode="relative" rAng="0" ptsTypes="AA">
                                      <p:cBhvr>
                                        <p:cTn id="110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1027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2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0 L -0.01371 0.35 " pathEditMode="relative" rAng="0" ptsTypes="AA">
                                      <p:cBhvr>
                                        <p:cTn id="119" dur="5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750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35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1.60494E-6 L 0.16875 -0.04074 " pathEditMode="relative" rAng="0" ptsTypes="AA">
                                      <p:cBhvr>
                                        <p:cTn id="121" dur="5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203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2" presetClass="pat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94444E-6 -3.08642E-6 L -0.04757 0.3855 " pathEditMode="relative" rAng="0" ptsTypes="AA">
                                      <p:cBhvr>
                                        <p:cTn id="130" dur="5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19259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23457E-6 L -0.0875 0.25895 " pathEditMode="relative" rAng="0" ptsTypes="AA">
                                      <p:cBhvr>
                                        <p:cTn id="134" dur="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293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2.71605E-6 L -0.18368 0.37439 " pathEditMode="relative" rAng="0" ptsTypes="AA">
                                      <p:cBhvr>
                                        <p:cTn id="148" dur="50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870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2" presetClass="pat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E-6 -6.17284E-7 L -0.19879 0.28333 " pathEditMode="relative" rAng="0" ptsTypes="AA">
                                      <p:cBhvr>
                                        <p:cTn id="157" dur="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"/>
                            </p:stCondLst>
                            <p:childTnLst>
                              <p:par>
                                <p:cTn id="1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66" grpId="0" animBg="1"/>
      <p:bldP spid="66" grpId="1" animBg="1"/>
      <p:bldP spid="66" grpId="2" animBg="1"/>
      <p:bldP spid="76" grpId="0" animBg="1"/>
      <p:bldP spid="76" grpId="1" animBg="1"/>
      <p:bldP spid="76" grpId="2" animBg="1"/>
      <p:bldP spid="83" grpId="0" animBg="1"/>
      <p:bldP spid="83" grpId="1" animBg="1"/>
      <p:bldP spid="83" grpId="2" animBg="1"/>
      <p:bldP spid="8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9502"/>
            <a:ext cx="8100392" cy="45564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9853"/>
            <a:ext cx="7200800" cy="47437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9332"/>
            <a:ext cx="5826561" cy="4384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63" y="0"/>
            <a:ext cx="683467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4460"/>
            <a:ext cx="7200800" cy="44745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9522"/>
            <a:ext cx="6338455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05" y="627534"/>
            <a:ext cx="5757323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527" y="-848631"/>
            <a:ext cx="3312368" cy="6120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2871059" y="1599882"/>
            <a:ext cx="4515767" cy="405859"/>
            <a:chOff x="4597712" y="1584494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" name="Freeform 5"/>
            <p:cNvSpPr/>
            <p:nvPr/>
          </p:nvSpPr>
          <p:spPr bwMode="auto">
            <a:xfrm>
              <a:off x="4597712" y="158449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480426" y="1634928"/>
              <a:ext cx="4798581" cy="36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9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把握深度学习的四个重要环节</a:t>
              </a:r>
              <a:endParaRPr lang="zh-CN" altLang="en-US" sz="19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856376" y="2354595"/>
            <a:ext cx="4595943" cy="405859"/>
            <a:chOff x="4597712" y="2309822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Freeform 5"/>
            <p:cNvSpPr/>
            <p:nvPr/>
          </p:nvSpPr>
          <p:spPr bwMode="auto">
            <a:xfrm>
              <a:off x="4597712" y="2309822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09591" y="2362410"/>
              <a:ext cx="4787950" cy="36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9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实现深度学习有两个必要前提</a:t>
              </a:r>
              <a:endParaRPr lang="zh-CN" altLang="en-US" sz="19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>
            <a:fillRect/>
          </a:stretch>
        </p:blipFill>
        <p:spPr>
          <a:xfrm rot="5400000" flipV="1">
            <a:off x="-667613" y="2480493"/>
            <a:ext cx="5143501" cy="25849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014076" y="1737965"/>
            <a:ext cx="1567542" cy="1567542"/>
            <a:chOff x="2075544" y="1844222"/>
            <a:chExt cx="2090056" cy="2090056"/>
          </a:xfrm>
        </p:grpSpPr>
        <p:sp>
          <p:nvSpPr>
            <p:cNvPr id="41" name="椭圆 40"/>
            <p:cNvSpPr/>
            <p:nvPr/>
          </p:nvSpPr>
          <p:spPr>
            <a:xfrm>
              <a:off x="2075544" y="1844222"/>
              <a:ext cx="2090056" cy="2090056"/>
            </a:xfrm>
            <a:prstGeom prst="ellipse">
              <a:avLst/>
            </a:prstGeom>
            <a:pattFill prst="dkDnDiag">
              <a:fgClr>
                <a:srgbClr val="F3F3F3"/>
              </a:fgClr>
              <a:bgClr>
                <a:srgbClr val="F7F7F7"/>
              </a:bgClr>
            </a:patt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DEDEDE"/>
                  </a:gs>
                </a:gsLst>
                <a:lin ang="2700000" scaled="1"/>
                <a:tileRect/>
              </a:gradFill>
            </a:ln>
            <a:effectLst>
              <a:outerShdw blurRad="342900" dist="1270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279245" y="2059765"/>
              <a:ext cx="1643032" cy="1643032"/>
            </a:xfrm>
            <a:prstGeom prst="ellipse">
              <a:avLst/>
            </a:prstGeom>
            <a:solidFill>
              <a:srgbClr val="00602B"/>
            </a:solidFill>
            <a:ln>
              <a:gradFill flip="none" rotWithShape="1">
                <a:gsLst>
                  <a:gs pos="0">
                    <a:srgbClr val="DEDEDE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29671" y="2228824"/>
            <a:ext cx="113427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rPr>
              <a:t>目录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850323" y="2246025"/>
            <a:ext cx="700712" cy="563211"/>
            <a:chOff x="4538090" y="1956346"/>
            <a:chExt cx="934161" cy="750948"/>
          </a:xfrm>
        </p:grpSpPr>
        <p:sp>
          <p:nvSpPr>
            <p:cNvPr id="94" name="椭圆 93"/>
            <p:cNvSpPr/>
            <p:nvPr/>
          </p:nvSpPr>
          <p:spPr>
            <a:xfrm>
              <a:off x="4538090" y="1956346"/>
              <a:ext cx="750849" cy="75094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21402" y="2049187"/>
              <a:ext cx="75084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itchFamily="2" charset="-122"/>
                </a:rPr>
                <a:t>二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时尚中黑简体" pitchFamily="2" charset="-122"/>
                  <a:ea typeface="时尚中黑简体" pitchFamily="2" charset="-122"/>
                  <a:cs typeface="+mn-cs"/>
                </a:rPr>
                <a:t>、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2850322" y="1494353"/>
            <a:ext cx="563210" cy="563210"/>
            <a:chOff x="3836083" y="908725"/>
            <a:chExt cx="750849" cy="750947"/>
          </a:xfrm>
        </p:grpSpPr>
        <p:sp>
          <p:nvSpPr>
            <p:cNvPr id="101" name="椭圆 100"/>
            <p:cNvSpPr/>
            <p:nvPr/>
          </p:nvSpPr>
          <p:spPr>
            <a:xfrm>
              <a:off x="3836083" y="908725"/>
              <a:ext cx="750849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923394" y="1001105"/>
              <a:ext cx="65540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时尚中黑简体" pitchFamily="2" charset="-122"/>
                  <a:ea typeface="时尚中黑简体" pitchFamily="2" charset="-122"/>
                </a:rPr>
                <a:t>一、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71059" y="3094019"/>
            <a:ext cx="4515767" cy="405859"/>
            <a:chOff x="4599110" y="2377844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33" name="TextBox 97"/>
            <p:cNvSpPr txBox="1"/>
            <p:nvPr/>
          </p:nvSpPr>
          <p:spPr>
            <a:xfrm>
              <a:off x="5481825" y="2419676"/>
              <a:ext cx="4354447" cy="3682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19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抓住深度学习的四个关键策略</a:t>
              </a:r>
              <a:endParaRPr lang="zh-CN" altLang="en-US" sz="19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850322" y="3022006"/>
            <a:ext cx="563210" cy="563209"/>
            <a:chOff x="5140660" y="3065829"/>
            <a:chExt cx="750849" cy="750947"/>
          </a:xfrm>
        </p:grpSpPr>
        <p:sp>
          <p:nvSpPr>
            <p:cNvPr id="35" name="椭圆 34"/>
            <p:cNvSpPr/>
            <p:nvPr/>
          </p:nvSpPr>
          <p:spPr>
            <a:xfrm>
              <a:off x="5140660" y="3065829"/>
              <a:ext cx="750849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36" name="TextBox 108"/>
            <p:cNvSpPr txBox="1"/>
            <p:nvPr/>
          </p:nvSpPr>
          <p:spPr>
            <a:xfrm>
              <a:off x="5227973" y="3180147"/>
              <a:ext cx="640298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三、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flip dir="r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23728" y="306764"/>
            <a:ext cx="4515767" cy="515489"/>
            <a:chOff x="4597712" y="1584494"/>
            <a:chExt cx="5699829" cy="5112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5"/>
            <p:cNvSpPr/>
            <p:nvPr/>
          </p:nvSpPr>
          <p:spPr bwMode="auto">
            <a:xfrm>
              <a:off x="4597712" y="158449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1" name="TextBox 53"/>
            <p:cNvSpPr txBox="1"/>
            <p:nvPr/>
          </p:nvSpPr>
          <p:spPr>
            <a:xfrm>
              <a:off x="5702277" y="1645503"/>
              <a:ext cx="3164443" cy="4273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02991" y="282912"/>
            <a:ext cx="563210" cy="563210"/>
            <a:chOff x="3836083" y="908725"/>
            <a:chExt cx="750849" cy="750947"/>
          </a:xfrm>
        </p:grpSpPr>
        <p:sp>
          <p:nvSpPr>
            <p:cNvPr id="13" name="椭圆 12"/>
            <p:cNvSpPr/>
            <p:nvPr/>
          </p:nvSpPr>
          <p:spPr>
            <a:xfrm>
              <a:off x="3836083" y="908725"/>
              <a:ext cx="750849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4" name="TextBox 101"/>
            <p:cNvSpPr txBox="1"/>
            <p:nvPr/>
          </p:nvSpPr>
          <p:spPr>
            <a:xfrm>
              <a:off x="3932083" y="947038"/>
              <a:ext cx="41688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sp>
        <p:nvSpPr>
          <p:cNvPr id="16" name="TextBox 101"/>
          <p:cNvSpPr txBox="1"/>
          <p:nvPr/>
        </p:nvSpPr>
        <p:spPr>
          <a:xfrm>
            <a:off x="2145594" y="383671"/>
            <a:ext cx="491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时尚中黑简体" pitchFamily="2" charset="-122"/>
                <a:ea typeface="时尚中黑简体" pitchFamily="2" charset="-122"/>
              </a:rPr>
              <a:t>一、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3808" y="3682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rPr>
              <a:t>把握深度学习的四个重要环节</a:t>
            </a:r>
            <a:endParaRPr lang="zh-CN" altLang="en-US" sz="1800" dirty="0">
              <a:solidFill>
                <a:prstClr val="white">
                  <a:lumMod val="95000"/>
                </a:prstClr>
              </a:solidFill>
              <a:ea typeface="时尚中黑简体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79546"/>
            <a:ext cx="6048672" cy="39470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1217" y="627538"/>
            <a:ext cx="4807087" cy="862930"/>
            <a:chOff x="4597712" y="2309822"/>
            <a:chExt cx="5699829" cy="10869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7712" y="2309822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6" name="TextBox 90"/>
            <p:cNvSpPr txBox="1"/>
            <p:nvPr/>
          </p:nvSpPr>
          <p:spPr>
            <a:xfrm>
              <a:off x="5509591" y="2311279"/>
              <a:ext cx="4692568" cy="10854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如何选择单元学习主题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477713" y="518963"/>
            <a:ext cx="563210" cy="5632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889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时尚中黑简体" pitchFamily="2" charset="-122"/>
              <a:ea typeface="时尚中黑简体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1560" y="144220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四个依据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学科课程标准、教材内容、核心素养的进阶发展、学生实际情况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560" y="228662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四种思路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按照章节的内容组织、按照学科核心素养发展的进阶组织、按照主题性任务组织、按照真实情境下的学习任务跨学科来组织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1560" y="3435529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三个关键步骤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找出单元学习内容、初定单元主题、确定单元学习主题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66800" y="578764"/>
            <a:ext cx="69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en-US" b="1" dirty="0"/>
              <a:t>一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76913" y="367086"/>
            <a:ext cx="4515767" cy="430887"/>
            <a:chOff x="4599110" y="2377844"/>
            <a:chExt cx="5699829" cy="542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TextBox 97"/>
            <p:cNvSpPr txBox="1"/>
            <p:nvPr/>
          </p:nvSpPr>
          <p:spPr>
            <a:xfrm>
              <a:off x="5481825" y="2377844"/>
              <a:ext cx="4817114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如何确定单元学习目标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39751" y="267493"/>
            <a:ext cx="747671" cy="872227"/>
            <a:chOff x="5040744" y="3135773"/>
            <a:chExt cx="996763" cy="1162971"/>
          </a:xfrm>
        </p:grpSpPr>
        <p:sp>
          <p:nvSpPr>
            <p:cNvPr id="8" name="椭圆 7"/>
            <p:cNvSpPr/>
            <p:nvPr/>
          </p:nvSpPr>
          <p:spPr>
            <a:xfrm>
              <a:off x="5040752" y="3135773"/>
              <a:ext cx="750848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5040744" y="3231784"/>
              <a:ext cx="996763" cy="10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(</a:t>
              </a:r>
              <a:r>
                <a:rPr lang="zh-CN" altLang="en-US" b="1" dirty="0"/>
                <a:t>二</a:t>
              </a:r>
              <a:r>
                <a:rPr lang="en-US" altLang="zh-CN" b="1" dirty="0"/>
                <a:t>)</a:t>
              </a:r>
              <a:endParaRPr lang="zh-CN" altLang="en-US" b="1" dirty="0"/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640" y="134761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把握四个基本特征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：一致性、发展性、结构化、重点突出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31640" y="333422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开放研讨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6216" y="2324949"/>
            <a:ext cx="676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遵循三个关键步骤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：围绕、依据、结合、厘清、立足、明确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76913" y="367086"/>
            <a:ext cx="4515767" cy="430887"/>
            <a:chOff x="4599110" y="2377844"/>
            <a:chExt cx="5699829" cy="542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TextBox 97"/>
            <p:cNvSpPr txBox="1"/>
            <p:nvPr/>
          </p:nvSpPr>
          <p:spPr>
            <a:xfrm>
              <a:off x="5481825" y="2377844"/>
              <a:ext cx="4817114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如何设计单元学习活动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39751" y="267493"/>
            <a:ext cx="747671" cy="872227"/>
            <a:chOff x="5040744" y="3135773"/>
            <a:chExt cx="996763" cy="1162971"/>
          </a:xfrm>
        </p:grpSpPr>
        <p:sp>
          <p:nvSpPr>
            <p:cNvPr id="8" name="椭圆 7"/>
            <p:cNvSpPr/>
            <p:nvPr/>
          </p:nvSpPr>
          <p:spPr>
            <a:xfrm>
              <a:off x="5040752" y="3135773"/>
              <a:ext cx="750848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5040744" y="3231784"/>
              <a:ext cx="996763" cy="10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(</a:t>
              </a:r>
              <a:r>
                <a:rPr lang="zh-CN" altLang="en-US" b="1" dirty="0"/>
                <a:t>三</a:t>
              </a:r>
              <a:r>
                <a:rPr lang="en-US" altLang="zh-CN" b="1" dirty="0"/>
                <a:t>)</a:t>
              </a:r>
              <a:endParaRPr lang="zh-CN" altLang="en-US" b="1" dirty="0"/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640" y="134761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要体现深度学习的特征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：规划性和整体性、实践性和多样性、综合性和开放性、逻辑性和群体性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95899" y="3576085"/>
            <a:ext cx="716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特别说明：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一、教师组织单元学习的效果决定学科核心素养  的落实水平。二、部分单元学习活动需要长课时来完成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31640" y="2316817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：设计具有挑战性的学习任务、预设与方案、团队要对深度学习活动进行检验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620929" y="367087"/>
            <a:ext cx="5335447" cy="434737"/>
            <a:chOff x="4599110" y="2377844"/>
            <a:chExt cx="6007323" cy="547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4599110" y="2377844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6" name="TextBox 97"/>
            <p:cNvSpPr txBox="1"/>
            <p:nvPr/>
          </p:nvSpPr>
          <p:spPr>
            <a:xfrm>
              <a:off x="5136878" y="2382693"/>
              <a:ext cx="5469555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如何开展持续性学习评价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56183" y="336631"/>
            <a:ext cx="747671" cy="851243"/>
            <a:chOff x="5040744" y="3163753"/>
            <a:chExt cx="996763" cy="1134992"/>
          </a:xfrm>
        </p:grpSpPr>
        <p:sp>
          <p:nvSpPr>
            <p:cNvPr id="8" name="椭圆 7"/>
            <p:cNvSpPr/>
            <p:nvPr/>
          </p:nvSpPr>
          <p:spPr>
            <a:xfrm>
              <a:off x="5040752" y="3163753"/>
              <a:ext cx="750847" cy="750947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9" name="TextBox 108"/>
            <p:cNvSpPr txBox="1"/>
            <p:nvPr/>
          </p:nvSpPr>
          <p:spPr>
            <a:xfrm>
              <a:off x="5040744" y="3231785"/>
              <a:ext cx="996763" cy="1066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(</a:t>
              </a:r>
              <a:r>
                <a:rPr lang="zh-CN" altLang="en-US" b="1" dirty="0"/>
                <a:t>四</a:t>
              </a:r>
              <a:r>
                <a:rPr lang="en-US" altLang="zh-CN" b="1" dirty="0"/>
                <a:t>)</a:t>
              </a:r>
              <a:endParaRPr lang="zh-CN" altLang="en-US" b="1" dirty="0"/>
            </a:p>
            <a:p>
              <a:endPara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31640" y="134761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教师要深度理解持续性评价的意义和价值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：评价的三个目的、形式多样以生为中心以核心素养为导向是持续性评价、更多的是形成性评价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3648" y="301123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四个步骤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：制订持续性评价方案、确定评价反馈的内容和方式、论证评价方案、公开评价标准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59632" y="1320803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教师要深刻理解学科的育人价值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：深刻理解本学科对于学生成长的独特的育人价值、深刻理解课程标准可以带来更有灵魂的教学、深刻理解学科核心素养的具体表现和内涵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59632" y="300233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教师要深刻理解并尊重学生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：只有读懂学生，才能设计好学习任务、教师只有尊重差异才能兼顾各类学生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19817" y="470421"/>
            <a:ext cx="6008567" cy="867106"/>
            <a:chOff x="4597712" y="2309822"/>
            <a:chExt cx="5699829" cy="1092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"/>
            <p:cNvSpPr/>
            <p:nvPr/>
          </p:nvSpPr>
          <p:spPr bwMode="auto">
            <a:xfrm>
              <a:off x="4597712" y="2309822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2" name="TextBox 90"/>
            <p:cNvSpPr txBox="1"/>
            <p:nvPr/>
          </p:nvSpPr>
          <p:spPr>
            <a:xfrm>
              <a:off x="5262419" y="2316539"/>
              <a:ext cx="4787950" cy="10854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实现深度学习有两个必要前提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39764" y="391746"/>
            <a:ext cx="700712" cy="563211"/>
            <a:chOff x="4538090" y="1956346"/>
            <a:chExt cx="934161" cy="750948"/>
          </a:xfrm>
        </p:grpSpPr>
        <p:sp>
          <p:nvSpPr>
            <p:cNvPr id="14" name="椭圆 13"/>
            <p:cNvSpPr/>
            <p:nvPr/>
          </p:nvSpPr>
          <p:spPr>
            <a:xfrm>
              <a:off x="4538090" y="1956346"/>
              <a:ext cx="750849" cy="75094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6" name="TextBox 94"/>
            <p:cNvSpPr txBox="1"/>
            <p:nvPr/>
          </p:nvSpPr>
          <p:spPr>
            <a:xfrm>
              <a:off x="4721402" y="2049187"/>
              <a:ext cx="75084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itchFamily="2" charset="-122"/>
                </a:rPr>
                <a:t>二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时尚中黑简体" pitchFamily="2" charset="-122"/>
                  <a:ea typeface="时尚中黑简体" pitchFamily="2" charset="-122"/>
                  <a:cs typeface="+mn-cs"/>
                </a:rPr>
                <a:t>、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23528" y="76409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选择情境素材的链接策略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：多视角链接生活和生产策略、链接学科发展和科技前沿策略、链接思想道德教育要素策略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3528" y="165323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学习过程中思维的外显策略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：通过学生的自我分析让思维外显、通过学生的质疑辩论让思维外显、通过教师的连续追问让思维外显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19817" y="188671"/>
            <a:ext cx="6008567" cy="436219"/>
            <a:chOff x="4597712" y="2309822"/>
            <a:chExt cx="5699829" cy="5494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"/>
            <p:cNvSpPr/>
            <p:nvPr/>
          </p:nvSpPr>
          <p:spPr bwMode="auto">
            <a:xfrm>
              <a:off x="4597712" y="2309822"/>
              <a:ext cx="5699829" cy="511214"/>
            </a:xfrm>
            <a:custGeom>
              <a:avLst/>
              <a:gdLst>
                <a:gd name="T0" fmla="*/ 12255 w 12769"/>
                <a:gd name="T1" fmla="*/ 31 h 1159"/>
                <a:gd name="T2" fmla="*/ 12727 w 12769"/>
                <a:gd name="T3" fmla="*/ 503 h 1159"/>
                <a:gd name="T4" fmla="*/ 12727 w 12769"/>
                <a:gd name="T5" fmla="*/ 656 h 1159"/>
                <a:gd name="T6" fmla="*/ 12255 w 12769"/>
                <a:gd name="T7" fmla="*/ 1128 h 1159"/>
                <a:gd name="T8" fmla="*/ 12180 w 12769"/>
                <a:gd name="T9" fmla="*/ 1159 h 1159"/>
                <a:gd name="T10" fmla="*/ 591 w 12769"/>
                <a:gd name="T11" fmla="*/ 1159 h 1159"/>
                <a:gd name="T12" fmla="*/ 514 w 12769"/>
                <a:gd name="T13" fmla="*/ 1128 h 1159"/>
                <a:gd name="T14" fmla="*/ 42 w 12769"/>
                <a:gd name="T15" fmla="*/ 656 h 1159"/>
                <a:gd name="T16" fmla="*/ 42 w 12769"/>
                <a:gd name="T17" fmla="*/ 503 h 1159"/>
                <a:gd name="T18" fmla="*/ 514 w 12769"/>
                <a:gd name="T19" fmla="*/ 31 h 1159"/>
                <a:gd name="T20" fmla="*/ 591 w 12769"/>
                <a:gd name="T21" fmla="*/ 0 h 1159"/>
                <a:gd name="T22" fmla="*/ 12178 w 12769"/>
                <a:gd name="T23" fmla="*/ 0 h 1159"/>
                <a:gd name="T24" fmla="*/ 12255 w 12769"/>
                <a:gd name="T25" fmla="*/ 31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69" h="1159">
                  <a:moveTo>
                    <a:pt x="12255" y="31"/>
                  </a:moveTo>
                  <a:lnTo>
                    <a:pt x="12727" y="503"/>
                  </a:lnTo>
                  <a:cubicBezTo>
                    <a:pt x="12769" y="545"/>
                    <a:pt x="12769" y="614"/>
                    <a:pt x="12727" y="656"/>
                  </a:cubicBezTo>
                  <a:lnTo>
                    <a:pt x="12255" y="1128"/>
                  </a:lnTo>
                  <a:cubicBezTo>
                    <a:pt x="12235" y="1148"/>
                    <a:pt x="12208" y="1159"/>
                    <a:pt x="12180" y="1159"/>
                  </a:cubicBezTo>
                  <a:lnTo>
                    <a:pt x="591" y="1159"/>
                  </a:lnTo>
                  <a:cubicBezTo>
                    <a:pt x="563" y="1159"/>
                    <a:pt x="535" y="1149"/>
                    <a:pt x="514" y="1128"/>
                  </a:cubicBezTo>
                  <a:lnTo>
                    <a:pt x="42" y="656"/>
                  </a:lnTo>
                  <a:cubicBezTo>
                    <a:pt x="0" y="614"/>
                    <a:pt x="0" y="545"/>
                    <a:pt x="42" y="503"/>
                  </a:cubicBezTo>
                  <a:lnTo>
                    <a:pt x="514" y="31"/>
                  </a:lnTo>
                  <a:cubicBezTo>
                    <a:pt x="535" y="10"/>
                    <a:pt x="563" y="0"/>
                    <a:pt x="591" y="0"/>
                  </a:cubicBezTo>
                  <a:lnTo>
                    <a:pt x="12178" y="0"/>
                  </a:lnTo>
                  <a:cubicBezTo>
                    <a:pt x="12207" y="0"/>
                    <a:pt x="12235" y="11"/>
                    <a:pt x="12255" y="31"/>
                  </a:cubicBezTo>
                  <a:close/>
                </a:path>
              </a:pathLst>
            </a:custGeom>
            <a:solidFill>
              <a:srgbClr val="00602B"/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110780" tIns="55390" rIns="110780" bIns="5539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2" name="TextBox 90"/>
            <p:cNvSpPr txBox="1"/>
            <p:nvPr/>
          </p:nvSpPr>
          <p:spPr>
            <a:xfrm>
              <a:off x="5262419" y="2316539"/>
              <a:ext cx="4787950" cy="5427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800" dirty="0">
                  <a:solidFill>
                    <a:prstClr val="white">
                      <a:lumMod val="95000"/>
                    </a:prstClr>
                  </a:solidFill>
                  <a:ea typeface="时尚中黑简体" pitchFamily="2" charset="-122"/>
                </a:rPr>
                <a:t>抓住深度学习的四个关键策略</a:t>
              </a:r>
              <a:endParaRPr lang="zh-CN" altLang="en-US" sz="2800" dirty="0">
                <a:solidFill>
                  <a:prstClr val="white">
                    <a:lumMod val="95000"/>
                  </a:prstClr>
                </a:solidFill>
                <a:ea typeface="时尚中黑简体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39764" y="127841"/>
            <a:ext cx="700712" cy="563211"/>
            <a:chOff x="4538090" y="1956346"/>
            <a:chExt cx="934161" cy="750948"/>
          </a:xfrm>
        </p:grpSpPr>
        <p:sp>
          <p:nvSpPr>
            <p:cNvPr id="14" name="椭圆 13"/>
            <p:cNvSpPr/>
            <p:nvPr/>
          </p:nvSpPr>
          <p:spPr>
            <a:xfrm>
              <a:off x="4538090" y="1956346"/>
              <a:ext cx="750849" cy="750948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4E4E4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88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  <p:sp>
          <p:nvSpPr>
            <p:cNvPr id="16" name="TextBox 94"/>
            <p:cNvSpPr txBox="1"/>
            <p:nvPr/>
          </p:nvSpPr>
          <p:spPr>
            <a:xfrm>
              <a:off x="4721402" y="2049187"/>
              <a:ext cx="750849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ea typeface="时尚中黑简体" pitchFamily="2" charset="-122"/>
                </a:rPr>
                <a:t>三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时尚中黑简体" pitchFamily="2" charset="-122"/>
                  <a:ea typeface="时尚中黑简体" pitchFamily="2" charset="-122"/>
                  <a:cs typeface="+mn-cs"/>
                </a:rPr>
                <a:t>、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时尚中黑简体" pitchFamily="2" charset="-122"/>
                <a:ea typeface="时尚中黑简体" pitchFamily="2" charset="-122"/>
                <a:cs typeface="+mn-cs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23528" y="28241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学习过程的深度互动策略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：教师设计富有挑战性的学习任务，促进学生与任务的互动、教师指导学生完成任务，增加学生与教师的深度互动、教师组织学生研讨和交流，增加学生之间的深度互动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9531" y="4362141"/>
            <a:ext cx="8208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团队教学研究的改进策略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：教师要集体进行专业学习、要基于经验进行研究导向的教学改进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613cde4-367d-4387-940a-05cd078b5ebc"/>
  <p:tag name="COMMONDATA" val="eyJoZGlkIjoiOTA1OTBkNDAyMjBjZGIzNjM0OTM2NGMzNTBhMWMyY2MifQ=="/>
</p:tagLst>
</file>

<file path=ppt/theme/theme1.xml><?xml version="1.0" encoding="utf-8"?>
<a:theme xmlns:a="http://schemas.openxmlformats.org/drawingml/2006/main" name="1_默认设计模板">
  <a:themeElements>
    <a:clrScheme name="自定义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978</Words>
  <Application>WPS 演示</Application>
  <PresentationFormat>全屏显示(16:9)</PresentationFormat>
  <Paragraphs>84</Paragraphs>
  <Slides>16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时尚中黑简体</vt:lpstr>
      <vt:lpstr>黑体</vt:lpstr>
      <vt:lpstr>Arial</vt:lpstr>
      <vt:lpstr>楷体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Norman</cp:lastModifiedBy>
  <cp:revision>172</cp:revision>
  <dcterms:created xsi:type="dcterms:W3CDTF">2018-05-12T09:07:00Z</dcterms:created>
  <dcterms:modified xsi:type="dcterms:W3CDTF">2023-06-09T14:14:29Z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F9349B83C32F4303B3589A5F1C729492_12</vt:lpwstr>
  </property>
</Properties>
</file>