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0" r:id="rId3"/>
    <p:sldId id="257" r:id="rId4"/>
    <p:sldId id="300" r:id="rId5"/>
    <p:sldId id="282" r:id="rId6"/>
    <p:sldId id="295" r:id="rId7"/>
    <p:sldId id="301" r:id="rId8"/>
    <p:sldId id="296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yang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CC00CC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456" y="-84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 317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3174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1748" name="日期占位符 3174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9" name="页脚占位符 3174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灯片编号占位符 317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9167495" cy="68446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72000" y="1484630"/>
            <a:ext cx="456057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第四讲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怎样推进深度学习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读书交流会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0" y="4653280"/>
            <a:ext cx="39668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新北区龙虎塘中学 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吴秋萍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35785" y="1124585"/>
            <a:ext cx="1844675" cy="39890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000"/>
              <a:t>深度学习：</a:t>
            </a:r>
            <a:r>
              <a:rPr lang="zh-CN" altLang="en-US" sz="4800"/>
              <a:t>走向核心素养</a:t>
            </a:r>
            <a:endParaRPr lang="zh-CN" altLang="en-US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36195" y="2060575"/>
            <a:ext cx="51339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一、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区域教研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如何保障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和推进深度学习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40200" y="4004945"/>
            <a:ext cx="45097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二、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学校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如何保障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和推进深度学习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6085" y="408940"/>
            <a:ext cx="8344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第四讲《怎样推进深度学习》主要内容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291465" y="332740"/>
            <a:ext cx="5363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第四讲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主要内容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560" y="2564765"/>
            <a:ext cx="5151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（一）大处着眼，创新区域教研机制</a:t>
            </a:r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147955" y="3933190"/>
            <a:ext cx="5870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（二）建立种子团队，智力支持深度学习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07315" y="5301615"/>
            <a:ext cx="5525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（三）先行先试，形成区域实践策略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821690" y="3213100"/>
            <a:ext cx="8397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、整合资源、设计方案</a:t>
            </a:r>
            <a:r>
              <a:rPr lang="en-US" altLang="zh-CN" sz="2400"/>
              <a:t>   2</a:t>
            </a:r>
            <a:r>
              <a:rPr lang="zh-CN" altLang="en-US" sz="2400"/>
              <a:t>、学科课程基地</a:t>
            </a:r>
            <a:r>
              <a:rPr lang="en-US" altLang="zh-CN" sz="2400"/>
              <a:t>    3</a:t>
            </a:r>
            <a:r>
              <a:rPr lang="zh-CN" altLang="en-US" sz="2400"/>
              <a:t>、微项目研究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822325" y="4642485"/>
            <a:ext cx="7794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1</a:t>
            </a:r>
            <a:r>
              <a:rPr lang="zh-CN" altLang="en-US" sz="2400"/>
              <a:t>、教研员</a:t>
            </a:r>
            <a:r>
              <a:rPr lang="en-US" altLang="zh-CN" sz="2400"/>
              <a:t>  2</a:t>
            </a:r>
            <a:r>
              <a:rPr lang="zh-CN" altLang="en-US" sz="2400"/>
              <a:t>、着力提升区域教研团队的核心素养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395605" y="1412875"/>
            <a:ext cx="7202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一、区域教研如何保障和推进深度学习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795" y="5949315"/>
            <a:ext cx="7051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、选择</a:t>
            </a:r>
            <a:r>
              <a:rPr lang="en-US" altLang="zh-CN" sz="2400"/>
              <a:t> </a:t>
            </a:r>
            <a:r>
              <a:rPr lang="zh-CN" altLang="en-US" sz="2400"/>
              <a:t>分学科</a:t>
            </a:r>
            <a:r>
              <a:rPr lang="en-US" altLang="zh-CN" sz="2400"/>
              <a:t>  2</a:t>
            </a:r>
            <a:r>
              <a:rPr lang="zh-CN" altLang="en-US" sz="2400"/>
              <a:t>、梳理</a:t>
            </a:r>
            <a:r>
              <a:rPr lang="en-US" altLang="zh-CN" sz="2400"/>
              <a:t> </a:t>
            </a:r>
            <a:r>
              <a:rPr lang="zh-CN" altLang="en-US" sz="2400"/>
              <a:t>分享</a:t>
            </a:r>
            <a:r>
              <a:rPr lang="en-US" altLang="zh-CN" sz="2400"/>
              <a:t>  3</a:t>
            </a:r>
            <a:r>
              <a:rPr lang="zh-CN" altLang="en-US" sz="2400"/>
              <a:t>、推进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291465" y="332740"/>
            <a:ext cx="5363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第四讲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主要内容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9160" y="2060575"/>
            <a:ext cx="670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（一）聚焦学生学习，系统思考教学改进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899160" y="3318510"/>
            <a:ext cx="6055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（二）深度学习与教师专业发展</a:t>
            </a:r>
            <a:r>
              <a:rPr lang="en-US" altLang="zh-CN" sz="2400"/>
              <a:t> </a:t>
            </a:r>
            <a:r>
              <a:rPr lang="zh-CN" altLang="en-US" sz="2400"/>
              <a:t>相结合</a:t>
            </a:r>
            <a:endParaRPr lang="zh-CN" altLang="en-US" sz="2400"/>
          </a:p>
        </p:txBody>
      </p:sp>
      <p:sp>
        <p:nvSpPr>
          <p:cNvPr id="16" name="文本框 15"/>
          <p:cNvSpPr txBox="1"/>
          <p:nvPr/>
        </p:nvSpPr>
        <p:spPr>
          <a:xfrm>
            <a:off x="958215" y="4293235"/>
            <a:ext cx="5937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（三）助力先行学科与建设良好生态并行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323850" y="1340485"/>
            <a:ext cx="6450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二、学校如何保障和推进深度学习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5528310"/>
            <a:ext cx="7292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（四）基于课程建设的校本研修和学校发展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2123440" y="2597150"/>
            <a:ext cx="5913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、以</a:t>
            </a:r>
            <a:r>
              <a:rPr lang="en-US" altLang="zh-CN"/>
              <a:t>“</a:t>
            </a:r>
            <a:r>
              <a:rPr lang="zh-CN" altLang="en-US"/>
              <a:t>整体和整合</a:t>
            </a:r>
            <a:r>
              <a:rPr lang="en-US" altLang="zh-CN"/>
              <a:t>”</a:t>
            </a:r>
            <a:r>
              <a:rPr lang="zh-CN" altLang="en-US"/>
              <a:t>为原则</a:t>
            </a:r>
            <a:r>
              <a:rPr lang="en-US" altLang="zh-CN"/>
              <a:t>  2</a:t>
            </a:r>
            <a:r>
              <a:rPr lang="zh-CN" altLang="en-US"/>
              <a:t>、从校本研修视角系统规划</a:t>
            </a:r>
            <a:r>
              <a:rPr lang="en-US" altLang="zh-CN"/>
              <a:t>  </a:t>
            </a:r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、改进成果方式</a:t>
            </a:r>
            <a:r>
              <a:rPr lang="en-US" altLang="zh-CN"/>
              <a:t>  4</a:t>
            </a:r>
            <a:r>
              <a:rPr lang="zh-CN" altLang="en-US"/>
              <a:t>、学科先行</a:t>
            </a:r>
            <a:r>
              <a:rPr lang="en-US" altLang="zh-CN"/>
              <a:t> </a:t>
            </a:r>
            <a:r>
              <a:rPr lang="zh-CN" altLang="en-US"/>
              <a:t>典型引路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28520" y="3752850"/>
            <a:ext cx="5742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、面对真问题</a:t>
            </a:r>
            <a:r>
              <a:rPr lang="en-US" altLang="zh-CN"/>
              <a:t>    2</a:t>
            </a:r>
            <a:r>
              <a:rPr lang="zh-CN" altLang="en-US"/>
              <a:t>、寻找突破口和路径</a:t>
            </a:r>
            <a:r>
              <a:rPr lang="en-US" altLang="zh-CN"/>
              <a:t>  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37080" y="4860925"/>
            <a:ext cx="6086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、减少灌输式报告</a:t>
            </a:r>
            <a:r>
              <a:rPr lang="en-US" altLang="zh-CN"/>
              <a:t> </a:t>
            </a:r>
            <a:r>
              <a:rPr lang="zh-CN" altLang="en-US"/>
              <a:t>增加体验式培训</a:t>
            </a:r>
            <a:r>
              <a:rPr lang="en-US" altLang="zh-CN"/>
              <a:t>   2</a:t>
            </a:r>
            <a:r>
              <a:rPr lang="zh-CN" altLang="en-US"/>
              <a:t>、减少说教和评价，增加交流和研讨</a:t>
            </a:r>
            <a:r>
              <a:rPr lang="en-US" altLang="zh-CN"/>
              <a:t>  3</a:t>
            </a:r>
            <a:r>
              <a:rPr lang="zh-CN" altLang="en-US"/>
              <a:t>、减少约束与问责，建设学习共同体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979930" y="6021070"/>
            <a:ext cx="7065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、利于激发动力</a:t>
            </a:r>
            <a:r>
              <a:rPr lang="en-US" altLang="zh-CN"/>
              <a:t>    2</a:t>
            </a:r>
            <a:r>
              <a:rPr lang="zh-CN" altLang="en-US"/>
              <a:t>、根据实际建设不同类型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 3</a:t>
            </a:r>
            <a:r>
              <a:rPr lang="zh-CN" altLang="en-US"/>
              <a:t>、深度学习与学校合作文化水平的提升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115" y="1628775"/>
            <a:ext cx="4112260" cy="21475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32045" y="1412875"/>
            <a:ext cx="40214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学科教研基地：指在教研员的指导下，由学科首席教师、本校教师共同参与，以加强学校学科建设为目标，聚焦学科的课程规划、课堂教学、学业评价、教学资源和队伍建设中的关键问题开展研究和实践，整体提升教研组学科育人能力的学科教研团队。（书</a:t>
            </a:r>
            <a:r>
              <a:rPr lang="en-US" altLang="zh-CN"/>
              <a:t>P117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61645" y="479425"/>
            <a:ext cx="5478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以我校评为区生物学科教研基地为例：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704340" y="4063365"/>
            <a:ext cx="492442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、明晰本校育人特色与方向</a:t>
            </a:r>
            <a:endParaRPr lang="zh-CN" altLang="en-US" sz="2400"/>
          </a:p>
          <a:p>
            <a:pPr algn="l"/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、以课程体系的结构性优化为载体</a:t>
            </a:r>
            <a:endParaRPr lang="zh-CN" altLang="en-US" sz="2400"/>
          </a:p>
          <a:p>
            <a:pPr algn="l"/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、以课堂教学改进为核心</a:t>
            </a:r>
            <a:endParaRPr lang="zh-CN" altLang="en-US" sz="2400"/>
          </a:p>
          <a:p>
            <a:pPr algn="l"/>
            <a:r>
              <a:rPr lang="en-US" altLang="zh-CN" sz="2400">
                <a:sym typeface="+mn-ea"/>
              </a:rPr>
              <a:t>4</a:t>
            </a:r>
            <a:r>
              <a:rPr lang="zh-CN" altLang="en-US" sz="2400">
                <a:sym typeface="+mn-ea"/>
              </a:rPr>
              <a:t>、教师的专业化成长</a:t>
            </a:r>
            <a:endParaRPr lang="zh-CN" altLang="en-US" sz="2400"/>
          </a:p>
          <a:p>
            <a:pPr algn="l"/>
            <a:r>
              <a:rPr lang="en-US" altLang="zh-CN" sz="2400">
                <a:sym typeface="+mn-ea"/>
              </a:rPr>
              <a:t>5</a:t>
            </a:r>
            <a:r>
              <a:rPr lang="zh-CN" altLang="en-US" sz="2400">
                <a:sym typeface="+mn-ea"/>
              </a:rPr>
              <a:t>、学生核心素养的提升</a:t>
            </a:r>
            <a:endParaRPr lang="zh-CN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332740"/>
            <a:ext cx="4765040" cy="2282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2637155"/>
            <a:ext cx="4660265" cy="1084580"/>
          </a:xfrm>
          <a:prstGeom prst="rect">
            <a:avLst/>
          </a:prstGeom>
        </p:spPr>
      </p:pic>
      <p:pic>
        <p:nvPicPr>
          <p:cNvPr id="5" name="图片 4" descr="C:/Users/Administrator/AppData/Local/Temp/picturecompress_20210822144341/output_1.pngoutpu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3743960"/>
            <a:ext cx="5639435" cy="3169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24500" y="1086485"/>
            <a:ext cx="31515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交流去了新桥初中，有了王玉峰、阎立云等生物老师的帮助与合作。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60985" y="4543425"/>
            <a:ext cx="37344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与曹华、张婷等老师一起进行市课题的研究，开启了龙虎与实验的共同研究篇章。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115695" y="1844675"/>
            <a:ext cx="661035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个人感悟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谢谢各位的聆听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150,&quot;width&quot;:11775}"/>
</p:tagLst>
</file>

<file path=ppt/theme/theme1.xml><?xml version="1.0" encoding="utf-8"?>
<a:theme xmlns:a="http://schemas.openxmlformats.org/drawingml/2006/main" name="复件 8-3人体概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Settings\admin\Application Data\Microsoft\Templates\复件 8-3人体概述.pot</Template>
  <TotalTime>0</TotalTime>
  <Words>811</Words>
  <Application>WPS 演示</Application>
  <PresentationFormat>屏幕显示</PresentationFormat>
  <Paragraphs>73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楷体</vt:lpstr>
      <vt:lpstr>微软雅黑</vt:lpstr>
      <vt:lpstr>Arial Unicode MS</vt:lpstr>
      <vt:lpstr>Calibri</vt:lpstr>
      <vt:lpstr>复件 8-3人体概述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zhouyang</dc:creator>
  <cp:lastModifiedBy>Administrator</cp:lastModifiedBy>
  <cp:revision>72</cp:revision>
  <dcterms:created xsi:type="dcterms:W3CDTF">2006-06-26T02:04:00Z</dcterms:created>
  <dcterms:modified xsi:type="dcterms:W3CDTF">2021-08-24T02:20:16Z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41F330ECF7914A6FB892B5781BB19DD7</vt:lpwstr>
  </property>
</Properties>
</file>