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60" r:id="rId4"/>
    <p:sldId id="258" r:id="rId5"/>
    <p:sldId id="263" r:id="rId6"/>
    <p:sldId id="262" r:id="rId7"/>
    <p:sldId id="265" r:id="rId8"/>
    <p:sldId id="266" r:id="rId9"/>
    <p:sldId id="267" r:id="rId10"/>
    <p:sldId id="268" r:id="rId11"/>
    <p:sldId id="271" r:id="rId12"/>
    <p:sldId id="264" r:id="rId13"/>
  </p:sldIdLst>
  <p:sldSz cx="18288000" cy="10287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3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Relationship Id="rId3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9.png"/><Relationship Id="rId7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tags" Target="../tags/tag33.xml"/><Relationship Id="rId4" Type="http://schemas.openxmlformats.org/officeDocument/2006/relationships/image" Target="../media/image7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2.png"/><Relationship Id="rId13" Type="http://schemas.openxmlformats.org/officeDocument/2006/relationships/tags" Target="../tags/tag37.xml"/><Relationship Id="rId12" Type="http://schemas.openxmlformats.org/officeDocument/2006/relationships/image" Target="../media/image11.png"/><Relationship Id="rId11" Type="http://schemas.openxmlformats.org/officeDocument/2006/relationships/tags" Target="../tags/tag36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9190" y="1851025"/>
            <a:ext cx="11784330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先知其然</a:t>
            </a:r>
            <a:r>
              <a:rPr lang="en-US" altLang="zh-CN" sz="1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altLang="zh-CN" sz="1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后知其所以然</a:t>
            </a:r>
            <a:endParaRPr lang="zh-CN" altLang="en-US" sz="1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读《建模式教学（中学生物）》后感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75640" y="7828280"/>
            <a:ext cx="2127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吴秋萍</a:t>
            </a:r>
            <a:endParaRPr lang="zh-CN" altLang="en-US" sz="4800" b="1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9390" y="1413510"/>
            <a:ext cx="5137785" cy="7018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5890"/>
            <a:ext cx="18288000" cy="10287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01745" y="5166360"/>
            <a:ext cx="7875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/>
              <a:t>概念图、思维导图</a:t>
            </a:r>
            <a:r>
              <a:rPr lang="zh-CN" altLang="en-US" sz="6600"/>
              <a:t>等</a:t>
            </a:r>
            <a:endParaRPr lang="zh-CN" altLang="en-US" sz="6600"/>
          </a:p>
        </p:txBody>
      </p:sp>
      <p:sp>
        <p:nvSpPr>
          <p:cNvPr id="4" name="文本框 3"/>
          <p:cNvSpPr txBox="1"/>
          <p:nvPr/>
        </p:nvSpPr>
        <p:spPr>
          <a:xfrm>
            <a:off x="2285365" y="1294765"/>
            <a:ext cx="6336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个人进行的建模教学：</a:t>
            </a:r>
            <a:endParaRPr lang="zh-CN" altLang="en-US" sz="4800"/>
          </a:p>
        </p:txBody>
      </p:sp>
      <p:sp>
        <p:nvSpPr>
          <p:cNvPr id="5" name="文本框 4"/>
          <p:cNvSpPr txBox="1"/>
          <p:nvPr/>
        </p:nvSpPr>
        <p:spPr>
          <a:xfrm>
            <a:off x="3642995" y="2743200"/>
            <a:ext cx="128790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动植物细胞结构模型、茎的横切面结构模型，肾单位、心脏等等</a:t>
            </a:r>
            <a:endParaRPr lang="zh-CN" altLang="en-US"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36445" y="3014980"/>
            <a:ext cx="137153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向左老师学习，</a:t>
            </a:r>
            <a:endParaRPr lang="zh-CN" altLang="en-US" sz="5400"/>
          </a:p>
          <a:p>
            <a:r>
              <a:rPr lang="zh-CN" altLang="en-US" sz="5400"/>
              <a:t> </a:t>
            </a:r>
            <a:r>
              <a:rPr lang="en-US" altLang="zh-CN" sz="5400"/>
              <a:t>   </a:t>
            </a:r>
            <a:r>
              <a:rPr lang="zh-CN" altLang="en-US" sz="5400"/>
              <a:t>不断的学习、不断的反思，不断的总结和积累，积跬步，</a:t>
            </a:r>
            <a:r>
              <a:rPr lang="zh-CN" altLang="en-US" sz="5400"/>
              <a:t>至千里！</a:t>
            </a:r>
            <a:endParaRPr lang="zh-CN" altLang="en-US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570355" y="3759835"/>
            <a:ext cx="5415915" cy="386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78100" y="5143500"/>
            <a:ext cx="3728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/>
              <a:t>物理模型</a:t>
            </a:r>
            <a:endParaRPr lang="zh-CN" altLang="en-US" sz="6600" b="1"/>
          </a:p>
        </p:txBody>
      </p:sp>
      <p:sp>
        <p:nvSpPr>
          <p:cNvPr id="5" name="矩形 4"/>
          <p:cNvSpPr/>
          <p:nvPr/>
        </p:nvSpPr>
        <p:spPr>
          <a:xfrm>
            <a:off x="9260205" y="2586990"/>
            <a:ext cx="7292340" cy="661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174605" y="2892425"/>
            <a:ext cx="583819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/>
              <a:t>物理模型</a:t>
            </a:r>
            <a:endParaRPr lang="zh-CN" altLang="en-US" sz="9600" b="1"/>
          </a:p>
          <a:p>
            <a:r>
              <a:rPr lang="zh-CN" altLang="en-US" sz="9600" b="1"/>
              <a:t>概念模型</a:t>
            </a:r>
            <a:endParaRPr lang="zh-CN" altLang="en-US" sz="9600" b="1"/>
          </a:p>
          <a:p>
            <a:r>
              <a:rPr lang="zh-CN" altLang="en-US" sz="9600" b="1"/>
              <a:t>数字模型</a:t>
            </a:r>
            <a:endParaRPr lang="zh-CN" altLang="en-US" sz="9600" b="1"/>
          </a:p>
          <a:p>
            <a:r>
              <a:rPr lang="zh-CN" altLang="en-US" sz="9600" b="1"/>
              <a:t>类比模型</a:t>
            </a:r>
            <a:endParaRPr lang="zh-CN" altLang="en-US" sz="9600" b="1"/>
          </a:p>
        </p:txBody>
      </p:sp>
      <p:sp>
        <p:nvSpPr>
          <p:cNvPr id="7" name="文本框 6"/>
          <p:cNvSpPr txBox="1"/>
          <p:nvPr/>
        </p:nvSpPr>
        <p:spPr>
          <a:xfrm>
            <a:off x="1077595" y="781685"/>
            <a:ext cx="109258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/>
              <a:t>所得一：从狭到广</a:t>
            </a:r>
            <a:endParaRPr lang="zh-CN" altLang="en-US" sz="8800" b="1"/>
          </a:p>
        </p:txBody>
      </p:sp>
      <p:sp>
        <p:nvSpPr>
          <p:cNvPr id="8" name="右箭头 7"/>
          <p:cNvSpPr/>
          <p:nvPr/>
        </p:nvSpPr>
        <p:spPr>
          <a:xfrm>
            <a:off x="7056755" y="5143500"/>
            <a:ext cx="2226945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0080" y="3237230"/>
            <a:ext cx="17647920" cy="47612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4940" y="751205"/>
            <a:ext cx="9664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/>
              <a:t>所得二：学用结合</a:t>
            </a:r>
            <a:endParaRPr lang="zh-CN" altLang="en-US" sz="8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98930" y="2475865"/>
            <a:ext cx="156400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问题</a:t>
            </a:r>
            <a:endParaRPr lang="zh-CN" altLang="en-US" sz="5400" b="1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935220" y="2475865"/>
            <a:ext cx="156400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假设</a:t>
            </a:r>
            <a:endParaRPr lang="zh-CN" altLang="en-US" sz="5400" b="1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595360" y="2475865"/>
            <a:ext cx="156400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研究</a:t>
            </a:r>
            <a:endParaRPr lang="zh-CN" altLang="en-US" sz="5400" b="1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2029440" y="2475865"/>
            <a:ext cx="156400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分析</a:t>
            </a:r>
            <a:endParaRPr lang="zh-CN" altLang="en-US" sz="5400" b="1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591790" y="2475865"/>
            <a:ext cx="156400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模型</a:t>
            </a:r>
            <a:endParaRPr lang="zh-CN" altLang="en-US" sz="5400" b="1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595360" y="4803775"/>
            <a:ext cx="156400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评价</a:t>
            </a:r>
            <a:endParaRPr lang="zh-CN" altLang="en-US" sz="5400" b="1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9233535" y="3512820"/>
            <a:ext cx="22860" cy="119951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7"/>
            </p:custDataLst>
          </p:nvPr>
        </p:nvCxnSpPr>
        <p:spPr>
          <a:xfrm flipH="1" flipV="1">
            <a:off x="5807075" y="3639820"/>
            <a:ext cx="8890" cy="161607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8"/>
            </p:custDataLst>
          </p:nvPr>
        </p:nvCxnSpPr>
        <p:spPr>
          <a:xfrm flipH="1" flipV="1">
            <a:off x="2380615" y="3639820"/>
            <a:ext cx="40640" cy="163830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9"/>
            </p:custDataLst>
          </p:nvPr>
        </p:nvCxnSpPr>
        <p:spPr>
          <a:xfrm flipV="1">
            <a:off x="12809855" y="3512820"/>
            <a:ext cx="13335" cy="172021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10"/>
            </p:custDataLst>
          </p:nvPr>
        </p:nvCxnSpPr>
        <p:spPr>
          <a:xfrm flipH="1" flipV="1">
            <a:off x="16625570" y="3639820"/>
            <a:ext cx="9525" cy="159321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8" idx="1"/>
          </p:cNvCxnSpPr>
          <p:nvPr/>
        </p:nvCxnSpPr>
        <p:spPr>
          <a:xfrm flipH="1">
            <a:off x="2353310" y="5264785"/>
            <a:ext cx="6242050" cy="59055"/>
          </a:xfrm>
          <a:prstGeom prst="line">
            <a:avLst/>
          </a:prstGeom>
          <a:ln w="666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 flipH="1">
            <a:off x="10159365" y="5210175"/>
            <a:ext cx="6588760" cy="59055"/>
          </a:xfrm>
          <a:prstGeom prst="line">
            <a:avLst/>
          </a:prstGeom>
          <a:ln w="666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2307590" y="1589405"/>
            <a:ext cx="14236700" cy="22225"/>
          </a:xfrm>
          <a:prstGeom prst="line">
            <a:avLst/>
          </a:prstGeom>
          <a:ln w="635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6476345" y="1656715"/>
            <a:ext cx="22860" cy="747395"/>
          </a:xfrm>
          <a:prstGeom prst="line">
            <a:avLst/>
          </a:prstGeom>
          <a:ln w="63500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2" idx="0"/>
          </p:cNvCxnSpPr>
          <p:nvPr/>
        </p:nvCxnSpPr>
        <p:spPr>
          <a:xfrm>
            <a:off x="2353310" y="1611630"/>
            <a:ext cx="27940" cy="864235"/>
          </a:xfrm>
          <a:prstGeom prst="straightConnector1">
            <a:avLst/>
          </a:prstGeom>
          <a:ln w="63500">
            <a:solidFill>
              <a:srgbClr val="0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2"/>
            </p:custDataLst>
          </p:nvPr>
        </p:nvCxnSpPr>
        <p:spPr>
          <a:xfrm>
            <a:off x="3276600" y="3006090"/>
            <a:ext cx="1544320" cy="889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3"/>
            </p:custDataLst>
          </p:nvPr>
        </p:nvCxnSpPr>
        <p:spPr>
          <a:xfrm>
            <a:off x="6775450" y="2997200"/>
            <a:ext cx="1544320" cy="889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4"/>
            </p:custDataLst>
          </p:nvPr>
        </p:nvCxnSpPr>
        <p:spPr>
          <a:xfrm>
            <a:off x="10159365" y="2988310"/>
            <a:ext cx="1544320" cy="889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5"/>
            </p:custDataLst>
          </p:nvPr>
        </p:nvCxnSpPr>
        <p:spPr>
          <a:xfrm>
            <a:off x="14047470" y="2979420"/>
            <a:ext cx="1544320" cy="889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83430" y="259715"/>
            <a:ext cx="10343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模型建构的探究式教学模式</a:t>
            </a:r>
            <a:endParaRPr lang="zh-CN" altLang="en-US" sz="5400" b="1"/>
          </a:p>
        </p:txBody>
      </p:sp>
      <p:sp>
        <p:nvSpPr>
          <p:cNvPr id="24" name="文本框 23"/>
          <p:cNvSpPr txBox="1"/>
          <p:nvPr/>
        </p:nvSpPr>
        <p:spPr>
          <a:xfrm>
            <a:off x="1605915" y="7270115"/>
            <a:ext cx="13693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一、对照科学规律。提出问题与假设</a:t>
            </a:r>
            <a:endParaRPr lang="zh-CN" altLang="en-US" sz="4800" b="1"/>
          </a:p>
          <a:p>
            <a:r>
              <a:rPr lang="zh-CN" altLang="en-US" sz="4800" b="1"/>
              <a:t>二、源于科学假设，完成研究与分析</a:t>
            </a:r>
            <a:endParaRPr lang="zh-CN" altLang="en-US" sz="4800" b="1"/>
          </a:p>
          <a:p>
            <a:r>
              <a:rPr lang="zh-CN" altLang="en-US" sz="4800" b="1"/>
              <a:t>三、依据实验设计。阐述模型与评价</a:t>
            </a:r>
            <a:endParaRPr lang="zh-CN" altLang="en-US" sz="4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600" y="0"/>
            <a:ext cx="18288000" cy="102870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423400" y="4682490"/>
            <a:ext cx="3080385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en-US" altLang="zh-CN" sz="5400" b="1"/>
              <a:t> </a:t>
            </a:r>
            <a:r>
              <a:rPr lang="zh-CN" altLang="en-US" sz="5400" b="1"/>
              <a:t>评</a:t>
            </a:r>
            <a:r>
              <a:rPr lang="en-US" altLang="zh-CN" sz="5400" b="1"/>
              <a:t>     </a:t>
            </a:r>
            <a:r>
              <a:rPr lang="zh-CN" altLang="en-US" sz="5400" b="1"/>
              <a:t>价</a:t>
            </a:r>
            <a:endParaRPr lang="zh-CN" altLang="en-US" sz="5400" b="1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819275" y="2282190"/>
            <a:ext cx="5251450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抽象化学习</a:t>
            </a:r>
            <a:r>
              <a:rPr lang="zh-CN" altLang="en-US" sz="5400" b="1"/>
              <a:t>内容</a:t>
            </a:r>
            <a:endParaRPr lang="zh-CN" altLang="en-US" sz="5400" b="1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05900" y="2282190"/>
            <a:ext cx="3714750" cy="9220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5400" b="1"/>
              <a:t>可视化</a:t>
            </a:r>
            <a:r>
              <a:rPr lang="zh-CN" altLang="en-US" sz="5400" b="1"/>
              <a:t>模型</a:t>
            </a:r>
            <a:endParaRPr lang="zh-CN" altLang="en-US" sz="5400" b="1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4855825" y="2282190"/>
            <a:ext cx="3759835" cy="92265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noAutofit/>
          </a:bodyPr>
          <a:p>
            <a:r>
              <a:rPr lang="zh-CN" altLang="en-US" sz="5400" b="1"/>
              <a:t>认知</a:t>
            </a:r>
            <a:r>
              <a:rPr lang="zh-CN" altLang="en-US" sz="5400" b="1"/>
              <a:t>情境</a:t>
            </a:r>
            <a:endParaRPr lang="zh-CN" altLang="en-US" sz="5400" b="1"/>
          </a:p>
        </p:txBody>
      </p:sp>
      <p:sp>
        <p:nvSpPr>
          <p:cNvPr id="11" name="文本框 10"/>
          <p:cNvSpPr txBox="1"/>
          <p:nvPr/>
        </p:nvSpPr>
        <p:spPr>
          <a:xfrm>
            <a:off x="3087370" y="6843395"/>
            <a:ext cx="11768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一、化抽象为可视模型，创设认知情境</a:t>
            </a:r>
            <a:endParaRPr lang="zh-CN" altLang="en-US" sz="4800" b="1"/>
          </a:p>
          <a:p>
            <a:r>
              <a:rPr lang="zh-CN" altLang="en-US" sz="4800" b="1"/>
              <a:t>二、运用情境构建境</a:t>
            </a:r>
            <a:r>
              <a:rPr lang="zh-CN" altLang="en-US" sz="4800" b="1">
                <a:sym typeface="+mn-ea"/>
              </a:rPr>
              <a:t>模型，归纳学习要点</a:t>
            </a:r>
            <a:endParaRPr lang="zh-CN" altLang="en-US" sz="4800" b="1"/>
          </a:p>
          <a:p>
            <a:r>
              <a:rPr lang="zh-CN" altLang="en-US" sz="4800" b="1">
                <a:sym typeface="+mn-ea"/>
              </a:rPr>
              <a:t>三、构建教学体系模型，深化情</a:t>
            </a:r>
            <a:r>
              <a:rPr lang="zh-CN" altLang="en-US" sz="4800" b="1"/>
              <a:t>教学</a:t>
            </a:r>
            <a:endParaRPr lang="zh-CN" altLang="en-US" sz="4800" b="1"/>
          </a:p>
        </p:txBody>
      </p:sp>
      <p:cxnSp>
        <p:nvCxnSpPr>
          <p:cNvPr id="10" name="直接箭头连接符 9"/>
          <p:cNvCxnSpPr/>
          <p:nvPr>
            <p:custDataLst>
              <p:tags r:id="rId6"/>
            </p:custDataLst>
          </p:nvPr>
        </p:nvCxnSpPr>
        <p:spPr>
          <a:xfrm flipV="1">
            <a:off x="4005580" y="3204210"/>
            <a:ext cx="27305" cy="202882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7"/>
            </p:custDataLst>
          </p:nvPr>
        </p:nvCxnSpPr>
        <p:spPr>
          <a:xfrm flipV="1">
            <a:off x="16725265" y="3204845"/>
            <a:ext cx="5715" cy="187007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8"/>
            </p:custDataLst>
          </p:nvPr>
        </p:nvCxnSpPr>
        <p:spPr>
          <a:xfrm flipH="1" flipV="1">
            <a:off x="10809605" y="3066415"/>
            <a:ext cx="8890" cy="161607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 flipH="1">
            <a:off x="4050665" y="5205730"/>
            <a:ext cx="5372735" cy="4445"/>
          </a:xfrm>
          <a:prstGeom prst="line">
            <a:avLst/>
          </a:prstGeom>
          <a:ln w="666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0"/>
            </p:custDataLst>
          </p:nvPr>
        </p:nvCxnSpPr>
        <p:spPr>
          <a:xfrm flipH="1">
            <a:off x="12503785" y="5142865"/>
            <a:ext cx="4267200" cy="90170"/>
          </a:xfrm>
          <a:prstGeom prst="line">
            <a:avLst/>
          </a:prstGeom>
          <a:ln w="666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5642610" y="553720"/>
            <a:ext cx="10343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模型建构的情境</a:t>
            </a:r>
            <a:r>
              <a:rPr lang="zh-CN" altLang="en-US" sz="5400" b="1"/>
              <a:t>式教学模式</a:t>
            </a:r>
            <a:endParaRPr lang="zh-CN" altLang="en-US" sz="5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4495" y="6636385"/>
            <a:ext cx="137147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一、通过概念模型建构，搭建初始化教学支架</a:t>
            </a:r>
            <a:endParaRPr lang="zh-CN" altLang="en-US" sz="4800" b="1"/>
          </a:p>
          <a:p>
            <a:r>
              <a:rPr lang="zh-CN" altLang="en-US" sz="4800" b="1"/>
              <a:t>二、通过实例模型建构，搭建深化型教学支架</a:t>
            </a:r>
            <a:endParaRPr lang="zh-CN" altLang="en-US" sz="4800" b="1"/>
          </a:p>
          <a:p>
            <a:r>
              <a:rPr lang="zh-CN" altLang="en-US" sz="4800" b="1"/>
              <a:t>三、借助学生的实践类模型，测评和反馈教学成效</a:t>
            </a:r>
            <a:endParaRPr lang="zh-CN" altLang="en-US" sz="4800" b="1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57855" y="1913255"/>
            <a:ext cx="11394440" cy="445579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5642610" y="553720"/>
            <a:ext cx="10343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支架式教学模式</a:t>
            </a:r>
            <a:endParaRPr lang="zh-CN" altLang="en-US" sz="5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36445" y="6636385"/>
            <a:ext cx="116338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一、依托模型构建可视化主体内容</a:t>
            </a:r>
            <a:endParaRPr lang="zh-CN" altLang="en-US" sz="4800" b="1"/>
          </a:p>
          <a:p>
            <a:r>
              <a:rPr lang="zh-CN" altLang="en-US" sz="4800" b="1"/>
              <a:t>二、借助模型构建深层次延伸拓展</a:t>
            </a:r>
            <a:endParaRPr lang="zh-CN" altLang="en-US" sz="4800" b="1"/>
          </a:p>
          <a:p>
            <a:r>
              <a:rPr lang="zh-CN" altLang="en-US" sz="4800" b="1"/>
              <a:t>三、应用构建模型仿真化生活情境</a:t>
            </a:r>
            <a:endParaRPr lang="zh-CN" altLang="en-US" sz="48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19755" y="2460625"/>
            <a:ext cx="11637010" cy="346392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5642610" y="553720"/>
            <a:ext cx="10343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主线式教学模式</a:t>
            </a:r>
            <a:endParaRPr lang="zh-CN" altLang="en-US" sz="5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24940" y="751205"/>
            <a:ext cx="9664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/>
              <a:t>所得三：思录</a:t>
            </a:r>
            <a:r>
              <a:rPr lang="zh-CN" altLang="en-US" sz="8800" b="1"/>
              <a:t>并重</a:t>
            </a:r>
            <a:endParaRPr lang="zh-CN" altLang="en-US" sz="8800" b="1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4585" y="2508250"/>
            <a:ext cx="6668770" cy="3551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42935" y="2859405"/>
            <a:ext cx="4787900" cy="2849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18690" y="6635115"/>
            <a:ext cx="3963670" cy="2635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63460" y="6137910"/>
            <a:ext cx="2609850" cy="3629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154410" y="6137910"/>
            <a:ext cx="4129405" cy="333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021435" y="2859405"/>
            <a:ext cx="3166745" cy="25558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YjM5ZGNlZWQ1NWUzZmE3MTUyNTQzMjkyMTM0YWZjMGMifQ=="/>
  <p:tag name="KSO_WPP_MARK_KEY" val="d0a705b3-dc8f-4fb5-a1a3-f23f23e83217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演示</Application>
  <PresentationFormat>宽屏</PresentationFormat>
  <Paragraphs>73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未命名课件 20230217-1048</dc:title>
  <dc:creator>Cyclone2.0</dc:creator>
  <cp:lastModifiedBy>秋天</cp:lastModifiedBy>
  <cp:revision>10</cp:revision>
  <dcterms:created xsi:type="dcterms:W3CDTF">2023-02-21T05:56:00Z</dcterms:created>
  <dcterms:modified xsi:type="dcterms:W3CDTF">2023-03-16T01:05:03Z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EN-PPT-5.1.19.9</vt:lpwstr>
  </property>
  <property fmtid="{D5CDD505-2E9C-101B-9397-08002B2CF9AE}" pid="4" name="ICV">
    <vt:lpwstr>159F4EF9ED7744E28686581337463284</vt:lpwstr>
  </property>
  <property fmtid="{D5CDD505-2E9C-101B-9397-08002B2CF9AE}" pid="5" name="KSOProductBuildVer">
    <vt:lpwstr>2052-11.1.0.13703</vt:lpwstr>
  </property>
</Properties>
</file>