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69" r:id="rId2"/>
    <p:sldId id="485" r:id="rId3"/>
    <p:sldId id="495" r:id="rId4"/>
    <p:sldId id="499" r:id="rId5"/>
    <p:sldId id="486" r:id="rId6"/>
    <p:sldId id="492" r:id="rId7"/>
    <p:sldId id="511" r:id="rId8"/>
    <p:sldId id="512" r:id="rId9"/>
    <p:sldId id="510" r:id="rId10"/>
    <p:sldId id="513" r:id="rId11"/>
    <p:sldId id="515" r:id="rId12"/>
    <p:sldId id="516" r:id="rId13"/>
    <p:sldId id="517" r:id="rId14"/>
    <p:sldId id="518" r:id="rId15"/>
    <p:sldId id="481" r:id="rId16"/>
  </p:sldIdLst>
  <p:sldSz cx="12190413" cy="6859588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8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7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6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8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482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379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275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172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5DA2"/>
    <a:srgbClr val="0099A9"/>
    <a:srgbClr val="F69F1E"/>
    <a:srgbClr val="EA5E66"/>
    <a:srgbClr val="EA6103"/>
    <a:srgbClr val="D43E01"/>
    <a:srgbClr val="E8EAE9"/>
    <a:srgbClr val="FCFCFC"/>
    <a:srgbClr val="CC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>
      <p:cViewPr varScale="1">
        <p:scale>
          <a:sx n="78" d="100"/>
          <a:sy n="78" d="100"/>
        </p:scale>
        <p:origin x="686" y="62"/>
      </p:cViewPr>
      <p:guideLst>
        <p:guide orient="horz" pos="2163"/>
        <p:guide pos="381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2023/5/18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60896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121793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82689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243586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304482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79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75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72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05" y="6246382"/>
            <a:ext cx="2844356" cy="47633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4949" y="6246382"/>
            <a:ext cx="3860197" cy="4763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235" y="6246382"/>
            <a:ext cx="2844356" cy="47633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89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79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689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586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6565" indent="-4565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89330" indent="-3803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27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169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066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4962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5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55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2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2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79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75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72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image" Target="../media/image13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8157" y="279740"/>
            <a:ext cx="2954267" cy="766336"/>
            <a:chOff x="418157" y="279740"/>
            <a:chExt cx="2954267" cy="766336"/>
          </a:xfrm>
        </p:grpSpPr>
        <p:sp>
          <p:nvSpPr>
            <p:cNvPr id="187" name="圆角矩形 186"/>
            <p:cNvSpPr/>
            <p:nvPr/>
          </p:nvSpPr>
          <p:spPr>
            <a:xfrm>
              <a:off x="632040" y="317760"/>
              <a:ext cx="2740384" cy="672230"/>
            </a:xfrm>
            <a:prstGeom prst="roundRect">
              <a:avLst>
                <a:gd name="adj" fmla="val 422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450634" y="290518"/>
              <a:ext cx="1652270" cy="689610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algn="ctr"/>
              <a:r>
                <a:rPr lang="zh-CN" altLang="en-US" sz="37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微专题</a:t>
              </a:r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418157" y="279740"/>
              <a:ext cx="959980" cy="76633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圆角矩形 189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圆角矩形 190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9" name="05_He'S A Pir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0735" y="-890686"/>
            <a:ext cx="609600" cy="6096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2188845" y="2009140"/>
            <a:ext cx="8336463" cy="1198178"/>
            <a:chOff x="3897866" y="1603276"/>
            <a:chExt cx="6805852" cy="1024494"/>
          </a:xfrm>
        </p:grpSpPr>
        <p:grpSp>
          <p:nvGrpSpPr>
            <p:cNvPr id="27" name="组合 26"/>
            <p:cNvGrpSpPr/>
            <p:nvPr/>
          </p:nvGrpSpPr>
          <p:grpSpPr>
            <a:xfrm>
              <a:off x="3897866" y="1603276"/>
              <a:ext cx="6805852" cy="1024494"/>
              <a:chOff x="4304044" y="246647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33"/>
              <p:cNvSpPr/>
              <p:nvPr/>
            </p:nvSpPr>
            <p:spPr>
              <a:xfrm>
                <a:off x="4304044" y="246647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圆角矩形 34"/>
              <p:cNvSpPr/>
              <p:nvPr/>
            </p:nvSpPr>
            <p:spPr>
              <a:xfrm>
                <a:off x="4368404" y="385980"/>
                <a:ext cx="3742172" cy="259572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180187" y="1664087"/>
              <a:ext cx="6299946" cy="9463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32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基 因 表 达 的 调 控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10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750" y="2540"/>
            <a:ext cx="120510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资料3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：科学家研究发现细胞中并不是所有基因都是编码蛋白质的，有一些基因可以产生不编码蛋白质的miRNA来调控其他基因的表达。下图所示的MIR -15a 就可以形成miRNA调控BCL2抗调亡基因，具体过程如下图所示。请分析回答: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18000" contrast="30000"/>
          </a:blip>
          <a:stretch>
            <a:fillRect/>
          </a:stretch>
        </p:blipFill>
        <p:spPr>
          <a:xfrm>
            <a:off x="6298565" y="1724025"/>
            <a:ext cx="5784215" cy="39427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6055" y="1454785"/>
            <a:ext cx="1710055" cy="690880"/>
            <a:chOff x="418157" y="204051"/>
            <a:chExt cx="2954267" cy="842025"/>
          </a:xfrm>
        </p:grpSpPr>
        <p:sp>
          <p:nvSpPr>
            <p:cNvPr id="187" name="圆角矩形 186"/>
            <p:cNvSpPr/>
            <p:nvPr/>
          </p:nvSpPr>
          <p:spPr>
            <a:xfrm>
              <a:off x="632040" y="317760"/>
              <a:ext cx="2740384" cy="672230"/>
            </a:xfrm>
            <a:prstGeom prst="roundRect">
              <a:avLst>
                <a:gd name="adj" fmla="val 42270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211936" y="204051"/>
              <a:ext cx="2160488" cy="59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zh-CN" altLang="en-US" sz="3700" b="1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任务</a:t>
              </a:r>
              <a:r>
                <a:rPr lang="zh-CN" sz="3700" b="1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四</a:t>
              </a:r>
              <a:endParaRPr lang="zh-CN" sz="3700" b="1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418157" y="279740"/>
              <a:ext cx="959980" cy="76633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圆角矩形 189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圆角矩形 190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998980" y="1539240"/>
            <a:ext cx="43256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分析miRNA调控BCL2基因表达的机制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2890" y="2698750"/>
            <a:ext cx="5713095" cy="233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MIR -15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基因转录的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miRNA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能与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BCL2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基因转录生成的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mRNA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发生碱基互补配对，形成双链结构，阻止翻译过程。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0" t="1" b="-1"/>
          <a:stretch>
            <a:fillRect/>
          </a:stretch>
        </p:blipFill>
        <p:spPr>
          <a:xfrm>
            <a:off x="4498427" y="3540964"/>
            <a:ext cx="1392180" cy="14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44626" y="245608"/>
            <a:ext cx="3537032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基因表达的调控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53914" y="1449194"/>
            <a:ext cx="1295702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DNA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0193" y="2394332"/>
            <a:ext cx="748232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1237" y="3715731"/>
            <a:ext cx="1197151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mRNA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13945" y="4692423"/>
            <a:ext cx="652498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肽链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11237" y="5670621"/>
            <a:ext cx="1012727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蛋白质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9"/>
          <a:stretch>
            <a:fillRect/>
          </a:stretch>
        </p:blipFill>
        <p:spPr>
          <a:xfrm>
            <a:off x="2898343" y="1506755"/>
            <a:ext cx="7664141" cy="254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98" y="1814859"/>
            <a:ext cx="575867" cy="1955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94" y="1327902"/>
            <a:ext cx="359917" cy="1515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33" y="1327902"/>
            <a:ext cx="359917" cy="1515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55" y="1346554"/>
            <a:ext cx="512163" cy="130369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 flipH="1">
            <a:off x="2970326" y="1760841"/>
            <a:ext cx="1007768" cy="633492"/>
          </a:xfrm>
          <a:prstGeom prst="line">
            <a:avLst/>
          </a:prstGeom>
          <a:ln w="158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338011" y="1772494"/>
            <a:ext cx="6224473" cy="621838"/>
          </a:xfrm>
          <a:prstGeom prst="line">
            <a:avLst/>
          </a:prstGeom>
          <a:ln w="158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849663" y="2074734"/>
            <a:ext cx="863801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编码区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14293" y="2687703"/>
            <a:ext cx="902116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启动子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336672" y="2657566"/>
            <a:ext cx="928026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终止子</a:t>
            </a:r>
          </a:p>
        </p:txBody>
      </p:sp>
      <p:sp>
        <p:nvSpPr>
          <p:cNvPr id="28" name="对话气泡: 圆角矩形 27"/>
          <p:cNvSpPr/>
          <p:nvPr/>
        </p:nvSpPr>
        <p:spPr>
          <a:xfrm>
            <a:off x="3762294" y="1967362"/>
            <a:ext cx="1007618" cy="326477"/>
          </a:xfrm>
          <a:prstGeom prst="wedgeRoundRectCallout">
            <a:avLst>
              <a:gd name="adj1" fmla="val -88040"/>
              <a:gd name="adj2" fmla="val 74167"/>
              <a:gd name="adj3" fmla="val 16667"/>
            </a:avLst>
          </a:prstGeom>
          <a:solidFill>
            <a:srgbClr val="89AEFC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甲基化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78049" l="353" r="98765">
                        <a14:foregroundMark x1="5115" y1="17073" x2="5115" y2="17073"/>
                        <a14:foregroundMark x1="1411" y1="21951" x2="1411" y2="21951"/>
                        <a14:foregroundMark x1="705" y1="24390" x2="705" y2="24390"/>
                        <a14:foregroundMark x1="90476" y1="29268" x2="90476" y2="29268"/>
                        <a14:foregroundMark x1="96120" y1="39024" x2="96120" y2="39024"/>
                        <a14:foregroundMark x1="85538" y1="48780" x2="85538" y2="48780"/>
                        <a14:foregroundMark x1="85891" y1="48780" x2="85891" y2="48780"/>
                        <a14:foregroundMark x1="6349" y1="53659" x2="6349" y2="53659"/>
                        <a14:foregroundMark x1="6349" y1="73171" x2="6349" y2="73171"/>
                        <a14:foregroundMark x1="6173" y1="78049" x2="6173" y2="78049"/>
                        <a14:foregroundMark x1="86067" y1="65854" x2="86067" y2="65854"/>
                        <a14:foregroundMark x1="85891" y1="58537" x2="85891" y2="58537"/>
                        <a14:foregroundMark x1="88007" y1="9756" x2="88007" y2="9756"/>
                        <a14:foregroundMark x1="98765" y1="12195" x2="98765" y2="12195"/>
                        <a14:foregroundMark x1="98765" y1="58537" x2="98765" y2="58537"/>
                        <a14:foregroundMark x1="353" y1="56098" x2="353" y2="56098"/>
                        <a14:backgroundMark x1="1940" y1="73171" x2="1940" y2="73171"/>
                        <a14:backgroundMark x1="3704" y1="78049" x2="3704" y2="78049"/>
                      </a14:backgroundRemoval>
                    </a14:imgEffect>
                  </a14:imgLayer>
                </a14:imgProps>
              </a:ext>
            </a:extLst>
          </a:blip>
          <a:srcRect l="6541" t="9472" r="14804" b="18592"/>
          <a:stretch>
            <a:fillRect/>
          </a:stretch>
        </p:blipFill>
        <p:spPr>
          <a:xfrm>
            <a:off x="3990986" y="3863907"/>
            <a:ext cx="5058255" cy="39236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3" y="4805169"/>
            <a:ext cx="5110823" cy="1437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20" b="94326" l="8197" r="93443">
                        <a14:foregroundMark x1="8197" y1="42553" x2="8197" y2="42553"/>
                        <a14:foregroundMark x1="33333" y1="10638" x2="33333" y2="10638"/>
                        <a14:foregroundMark x1="63388" y1="9220" x2="63388" y2="9220"/>
                        <a14:foregroundMark x1="93989" y1="29787" x2="93989" y2="29787"/>
                        <a14:foregroundMark x1="60109" y1="94326" x2="60109" y2="94326"/>
                        <a14:foregroundMark x1="41530" y1="62411" x2="41530" y2="62411"/>
                        <a14:foregroundMark x1="79235" y1="55319" x2="79235" y2="55319"/>
                        <a14:foregroundMark x1="40984" y1="21277" x2="40984" y2="21277"/>
                        <a14:foregroundMark x1="45902" y1="13475" x2="45902" y2="13475"/>
                        <a14:foregroundMark x1="46448" y1="14184" x2="46448" y2="14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92" y="5309597"/>
            <a:ext cx="1394105" cy="1074146"/>
          </a:xfrm>
          <a:prstGeom prst="rect">
            <a:avLst/>
          </a:prstGeom>
        </p:spPr>
      </p:pic>
      <p:sp>
        <p:nvSpPr>
          <p:cNvPr id="41" name="对话气泡: 圆角矩形 40"/>
          <p:cNvSpPr/>
          <p:nvPr/>
        </p:nvSpPr>
        <p:spPr>
          <a:xfrm>
            <a:off x="6045443" y="3117314"/>
            <a:ext cx="1703555" cy="338606"/>
          </a:xfrm>
          <a:prstGeom prst="wedgeRoundRectCallout">
            <a:avLst>
              <a:gd name="adj1" fmla="val -65323"/>
              <a:gd name="adj2" fmla="val 61971"/>
              <a:gd name="adj3" fmla="val 16667"/>
            </a:avLst>
          </a:prstGeom>
          <a:solidFill>
            <a:srgbClr val="89AEFC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结合</a:t>
            </a:r>
          </a:p>
        </p:txBody>
      </p:sp>
      <p:sp>
        <p:nvSpPr>
          <p:cNvPr id="42" name="对话气泡: 圆角矩形 41"/>
          <p:cNvSpPr/>
          <p:nvPr/>
        </p:nvSpPr>
        <p:spPr>
          <a:xfrm>
            <a:off x="9419388" y="5258784"/>
            <a:ext cx="1861529" cy="412051"/>
          </a:xfrm>
          <a:prstGeom prst="wedgeRoundRectCallout">
            <a:avLst>
              <a:gd name="adj1" fmla="val -206191"/>
              <a:gd name="adj2" fmla="val 69545"/>
              <a:gd name="adj3" fmla="val 16667"/>
            </a:avLst>
          </a:prstGeom>
          <a:solidFill>
            <a:srgbClr val="89AEFC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肽链剪切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297903" y="3554678"/>
            <a:ext cx="863801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翻译区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4508471" y="3682250"/>
            <a:ext cx="0" cy="1799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880563" y="3684369"/>
            <a:ext cx="0" cy="1799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190863" y="3684369"/>
            <a:ext cx="0" cy="1799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841622" y="3684369"/>
            <a:ext cx="0" cy="1799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552451" y="3678623"/>
            <a:ext cx="0" cy="1799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片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2971" y="2396910"/>
            <a:ext cx="7579312" cy="257087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3978094" y="2394332"/>
            <a:ext cx="191455" cy="2632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6" name="对话气泡: 圆角矩形 55"/>
          <p:cNvSpPr/>
          <p:nvPr/>
        </p:nvSpPr>
        <p:spPr>
          <a:xfrm>
            <a:off x="4405468" y="2710327"/>
            <a:ext cx="1300229" cy="326477"/>
          </a:xfrm>
          <a:prstGeom prst="wedgeRoundRectCallout">
            <a:avLst>
              <a:gd name="adj1" fmla="val -74134"/>
              <a:gd name="adj2" fmla="val -70440"/>
              <a:gd name="adj3" fmla="val 16667"/>
            </a:avLst>
          </a:prstGeom>
          <a:solidFill>
            <a:srgbClr val="89AEFC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操纵基因</a:t>
            </a:r>
          </a:p>
        </p:txBody>
      </p:sp>
      <p:pic>
        <p:nvPicPr>
          <p:cNvPr id="3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6" y="118556"/>
            <a:ext cx="609393" cy="60939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3" y="127926"/>
            <a:ext cx="609393" cy="60939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41" grpId="0" bldLvl="0" animBg="1"/>
      <p:bldP spid="42" grpId="0" bldLvl="0" animBg="1"/>
      <p:bldP spid="55" grpId="0" bldLvl="0" animBg="1"/>
      <p:bldP spid="5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84442" y="35455"/>
            <a:ext cx="4415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sz="3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穷理明辨，点拨启悟</a:t>
            </a:r>
            <a:r>
              <a:rPr lang="zh-CN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】</a:t>
            </a:r>
            <a:endParaRPr lang="zh-CN" altLang="en-US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199" y="870985"/>
            <a:ext cx="11731062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如何从基因表达调控的角度治疗新冠肺炎，说说你的思路。</a:t>
            </a:r>
          </a:p>
        </p:txBody>
      </p:sp>
      <p:pic>
        <p:nvPicPr>
          <p:cNvPr id="4" name="图片 3" descr="2025780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411" y="775750"/>
            <a:ext cx="692677" cy="69267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033179" y="1684278"/>
            <a:ext cx="5933377" cy="5061429"/>
            <a:chOff x="1007" y="2926"/>
            <a:chExt cx="6871" cy="552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lum bright="-24000" contrast="42000"/>
            </a:blip>
            <a:stretch>
              <a:fillRect/>
            </a:stretch>
          </p:blipFill>
          <p:spPr>
            <a:xfrm>
              <a:off x="1007" y="2926"/>
              <a:ext cx="6871" cy="552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178" y="7677"/>
              <a:ext cx="1541" cy="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"/>
                <a:t>图</a:t>
              </a:r>
              <a:r>
                <a:rPr lang="en-US" altLang="zh-CN" sz="100"/>
                <a:t>1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990226" y="3949619"/>
            <a:ext cx="455859" cy="21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9" name="矩形 8"/>
          <p:cNvSpPr/>
          <p:nvPr/>
        </p:nvSpPr>
        <p:spPr>
          <a:xfrm>
            <a:off x="5591175" y="3861435"/>
            <a:ext cx="50419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lum bright="6000" contrast="6000"/>
          </a:blip>
          <a:stretch>
            <a:fillRect/>
          </a:stretch>
        </p:blipFill>
        <p:spPr>
          <a:xfrm>
            <a:off x="8192125" y="3900096"/>
            <a:ext cx="3960511" cy="29675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86845" y="732033"/>
            <a:ext cx="419415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抗</a:t>
            </a:r>
            <a:r>
              <a:rPr lang="zh-CN" altLang="en-US" sz="4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新冠</a:t>
            </a:r>
            <a:r>
              <a:rPr lang="zh-CN" altLang="zh-CN" sz="4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病</a:t>
            </a:r>
            <a:r>
              <a:rPr lang="zh-CN" altLang="en-US" sz="4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毒</a:t>
            </a:r>
            <a:r>
              <a:rPr lang="zh-CN" altLang="zh-CN" sz="4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药物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8407" y="1945323"/>
            <a:ext cx="11833281" cy="296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kern="100" spc="4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VV116</a:t>
            </a:r>
            <a:r>
              <a:rPr lang="en-US" altLang="zh-CN" sz="2400" b="1" kern="100" spc="4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在体外对新冠病毒原始病毒株和变异株都有显著的抑制活性作用。</a:t>
            </a:r>
          </a:p>
          <a:p>
            <a:pPr algn="l">
              <a:lnSpc>
                <a:spcPct val="130000"/>
              </a:lnSpc>
            </a:pPr>
            <a:endParaRPr lang="en-US" altLang="zh-CN" sz="2400" b="1" kern="100" spc="4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kern="100" spc="4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FB2001</a:t>
            </a:r>
            <a:r>
              <a:rPr lang="en-US" altLang="zh-CN" sz="2400" b="1" kern="100" spc="4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针对新冠病毒复制周期过程中的一个非常重要的靶标</a:t>
            </a:r>
            <a:r>
              <a:rPr lang="en-US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3CL</a:t>
            </a:r>
            <a:r>
              <a:rPr lang="zh-CN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蛋白水解酶</a:t>
            </a:r>
          </a:p>
          <a:p>
            <a:pPr algn="l">
              <a:lnSpc>
                <a:spcPct val="130000"/>
              </a:lnSpc>
            </a:pPr>
            <a:endParaRPr lang="en-US" altLang="zh-CN" sz="2400" b="1" kern="100" spc="4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zh-CN" sz="2400" b="1" kern="100" spc="4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普克鲁胺</a:t>
            </a:r>
            <a:r>
              <a:rPr lang="en-US" altLang="zh-CN" sz="2400" b="1" kern="100" spc="4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b="1" kern="100" spc="40" dirty="0"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抑制新冠病毒进入细胞的两个重要蛋白质</a:t>
            </a:r>
            <a:r>
              <a:rPr lang="zh-CN" altLang="en-US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ACE2</a:t>
            </a:r>
            <a:r>
              <a:rPr lang="zh-CN" altLang="en-US" sz="2400" b="1" kern="100" spc="4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TMPRSS2</a:t>
            </a:r>
            <a:r>
              <a:rPr lang="zh-CN" altLang="en-US" sz="2400" b="1" kern="100" spc="4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阻止病毒从细胞外进入到细胞内进行复制</a:t>
            </a:r>
            <a:r>
              <a:rPr lang="zh-CN" altLang="en-US" sz="2400" b="1" kern="100" spc="4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78278" y="148495"/>
            <a:ext cx="1816100" cy="583565"/>
          </a:xfrm>
          <a:prstGeom prst="rect">
            <a:avLst/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1340000" scaled="0"/>
          </a:gra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科技前沿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332838" y="7694015"/>
            <a:ext cx="199390" cy="95250"/>
          </a:xfrm>
          <a:prstGeom prst="rect">
            <a:avLst/>
          </a:prstGeom>
          <a:noFill/>
        </p:spPr>
        <p:txBody>
          <a:bodyPr wrap="none" lIns="81050" tIns="40525" rIns="81050" bIns="40525" rtlCol="0">
            <a:spAutoFit/>
          </a:bodyPr>
          <a:lstStyle/>
          <a:p>
            <a:r>
              <a:rPr lang="zh-CN" altLang="en-US" sz="100" dirty="0"/>
              <a:t>延迟符</a:t>
            </a:r>
          </a:p>
        </p:txBody>
      </p:sp>
      <p:pic>
        <p:nvPicPr>
          <p:cNvPr id="6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2" y="137657"/>
            <a:ext cx="609393" cy="60939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9" y="147026"/>
            <a:ext cx="609393" cy="609393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422249" y="920609"/>
            <a:ext cx="7147062" cy="701335"/>
            <a:chOff x="3897866" y="1989634"/>
            <a:chExt cx="6805852" cy="1024494"/>
          </a:xfrm>
        </p:grpSpPr>
        <p:grpSp>
          <p:nvGrpSpPr>
            <p:cNvPr id="33" name="组合 32"/>
            <p:cNvGrpSpPr/>
            <p:nvPr/>
          </p:nvGrpSpPr>
          <p:grpSpPr>
            <a:xfrm>
              <a:off x="3897866" y="1989634"/>
              <a:ext cx="6805852" cy="1024494"/>
              <a:chOff x="4304044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圆角矩形 33"/>
              <p:cNvSpPr/>
              <p:nvPr/>
            </p:nvSpPr>
            <p:spPr>
              <a:xfrm>
                <a:off x="4304044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006339" y="2138765"/>
              <a:ext cx="1929366" cy="7624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1    C</a:t>
              </a:r>
              <a:endPara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78890" y="1828800"/>
            <a:ext cx="7672070" cy="4638040"/>
            <a:chOff x="3915150" y="3069664"/>
            <a:chExt cx="7674889" cy="3088378"/>
          </a:xfrm>
        </p:grpSpPr>
        <p:grpSp>
          <p:nvGrpSpPr>
            <p:cNvPr id="62" name="组合 61"/>
            <p:cNvGrpSpPr/>
            <p:nvPr/>
          </p:nvGrpSpPr>
          <p:grpSpPr>
            <a:xfrm>
              <a:off x="3915150" y="3069664"/>
              <a:ext cx="7674889" cy="3088378"/>
              <a:chOff x="4304043" y="1286588"/>
              <a:chExt cx="3837944" cy="275787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4316354" y="1286588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288458" y="3160412"/>
              <a:ext cx="1013836" cy="347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800" b="1" kern="100" dirty="0"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11665" y="3436812"/>
              <a:ext cx="6696744" cy="1551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effectLst/>
                  <a:latin typeface="+mn-ea"/>
                  <a:ea typeface="+mn-ea"/>
                </a:rPr>
                <a:t>（</a:t>
              </a:r>
              <a:r>
                <a:rPr lang="en-US" altLang="zh-CN" sz="2800" b="1" dirty="0">
                  <a:effectLst/>
                  <a:latin typeface="+mn-ea"/>
                  <a:ea typeface="+mn-ea"/>
                </a:rPr>
                <a:t>1</a:t>
              </a:r>
              <a:r>
                <a:rPr lang="zh-CN" altLang="en-US" sz="2800" b="1" dirty="0">
                  <a:effectLst/>
                  <a:latin typeface="+mn-ea"/>
                  <a:ea typeface="+mn-ea"/>
                </a:rPr>
                <a:t>）</a:t>
              </a:r>
              <a:r>
                <a:rPr lang="zh-CN" altLang="zh-CN" sz="2800" b="1" dirty="0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细胞核</a:t>
              </a:r>
              <a:r>
                <a:rPr lang="en-US" altLang="zh-CN" sz="2800" b="1" dirty="0">
                  <a:effectLst/>
                  <a:latin typeface="+mn-ea"/>
                  <a:ea typeface="+mn-ea"/>
                </a:rPr>
                <a:t>    </a:t>
              </a:r>
              <a:r>
                <a:rPr lang="zh-CN" altLang="zh-CN" sz="2800" b="1" dirty="0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细胞核和细胞质</a:t>
              </a:r>
              <a:r>
                <a:rPr lang="en-US" altLang="zh-CN" sz="2800" b="1" dirty="0">
                  <a:effectLst/>
                  <a:latin typeface="+mn-ea"/>
                  <a:ea typeface="+mn-ea"/>
                </a:rPr>
                <a:t>   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effectLst/>
                  <a:latin typeface="+mn-ea"/>
                  <a:ea typeface="+mn-ea"/>
                </a:rPr>
                <a:t>（</a:t>
              </a:r>
              <a:r>
                <a:rPr lang="en-US" altLang="zh-CN" sz="2800" b="1" dirty="0">
                  <a:effectLst/>
                  <a:latin typeface="+mn-ea"/>
                  <a:ea typeface="+mn-ea"/>
                </a:rPr>
                <a:t>2</a:t>
              </a:r>
              <a:r>
                <a:rPr lang="zh-CN" altLang="en-US" sz="2800" b="1" dirty="0">
                  <a:effectLst/>
                  <a:latin typeface="+mn-ea"/>
                  <a:ea typeface="+mn-ea"/>
                </a:rPr>
                <a:t>）</a:t>
              </a:r>
              <a:r>
                <a:rPr lang="zh-CN" altLang="zh-CN" sz="2800" b="1" dirty="0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翻译</a:t>
              </a:r>
              <a:r>
                <a:rPr lang="en-US" altLang="zh-CN" sz="2800" b="1" dirty="0">
                  <a:effectLst/>
                  <a:latin typeface="+mn-ea"/>
                  <a:ea typeface="+mn-ea"/>
                </a:rPr>
                <a:t>    </a:t>
              </a:r>
              <a:r>
                <a:rPr lang="zh-CN" altLang="zh-CN" sz="2800" b="1" dirty="0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五碳</a:t>
              </a:r>
              <a:r>
                <a:rPr lang="zh-CN" altLang="zh-CN" sz="2800" b="1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糖和</a:t>
              </a:r>
              <a:r>
                <a:rPr lang="zh-CN" altLang="en-US" sz="2800" b="1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部分</a:t>
              </a:r>
              <a:r>
                <a:rPr lang="zh-CN" altLang="zh-CN" sz="2800" b="1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碱</a:t>
              </a:r>
              <a:r>
                <a:rPr lang="zh-CN" altLang="zh-CN" sz="2800" b="1" dirty="0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基</a:t>
              </a:r>
              <a:r>
                <a:rPr lang="en-US" altLang="zh-CN" sz="2800" b="1" dirty="0">
                  <a:effectLst/>
                  <a:latin typeface="+mn-ea"/>
                  <a:ea typeface="+mn-ea"/>
                </a:rPr>
                <a:t>   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effectLst/>
                  <a:latin typeface="+mn-ea"/>
                  <a:ea typeface="+mn-ea"/>
                </a:rPr>
                <a:t>（</a:t>
              </a:r>
              <a:r>
                <a:rPr lang="en-US" altLang="zh-CN" sz="2800" b="1" dirty="0">
                  <a:effectLst/>
                  <a:latin typeface="+mn-ea"/>
                  <a:ea typeface="+mn-ea"/>
                </a:rPr>
                <a:t>3</a:t>
              </a:r>
              <a:r>
                <a:rPr lang="zh-CN" altLang="en-US" sz="2800" b="1" dirty="0">
                  <a:effectLst/>
                  <a:latin typeface="+mn-ea"/>
                  <a:ea typeface="+mn-ea"/>
                </a:rPr>
                <a:t>）</a:t>
              </a:r>
              <a:r>
                <a:rPr lang="zh-CN" altLang="zh-CN" sz="2800" b="1" dirty="0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诱导沉默复合体中的核酸酶活化后，会使</a:t>
              </a:r>
              <a:r>
                <a:rPr lang="en-US" altLang="zh-CN" sz="2800" b="1" dirty="0">
                  <a:effectLst/>
                  <a:latin typeface="+mn-ea"/>
                  <a:ea typeface="+mn-ea"/>
                </a:rPr>
                <a:t>mRNA</a:t>
              </a:r>
              <a:r>
                <a:rPr lang="zh-CN" altLang="zh-CN" sz="2800" b="1" dirty="0">
                  <a:effectLst/>
                  <a:latin typeface="+mn-ea"/>
                  <a:ea typeface="+mn-ea"/>
                  <a:cs typeface="Times New Roman" panose="02020603050405020304" pitchFamily="18" charset="0"/>
                </a:rPr>
                <a:t>降解，使相应基因的翻译受阻</a:t>
              </a:r>
              <a:r>
                <a:rPr lang="en-US" altLang="zh-CN" sz="2800" b="1" dirty="0">
                  <a:effectLst/>
                  <a:latin typeface="+mn-ea"/>
                  <a:ea typeface="+mn-ea"/>
                </a:rPr>
                <a:t> </a:t>
              </a:r>
              <a:endParaRPr lang="zh-CN" altLang="en-US" sz="2800" b="1" dirty="0">
                <a:latin typeface="+mn-ea"/>
                <a:ea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78712" y="173198"/>
            <a:ext cx="4415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【学以致用，迁移生成</a:t>
            </a:r>
            <a:r>
              <a:rPr lang="zh-CN" altLang="en-US" sz="3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90316" y="4983461"/>
            <a:ext cx="6694458" cy="121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effectLst/>
                <a:latin typeface="+mn-ea"/>
                <a:ea typeface="+mn-ea"/>
              </a:rPr>
              <a:t>（</a:t>
            </a:r>
            <a:r>
              <a:rPr lang="en-US" altLang="zh-CN" sz="2800" b="1" dirty="0">
                <a:effectLst/>
                <a:latin typeface="+mn-ea"/>
                <a:ea typeface="+mn-ea"/>
              </a:rPr>
              <a:t>1</a:t>
            </a:r>
            <a:r>
              <a:rPr lang="zh-CN" altLang="en-US" sz="2800" b="1" dirty="0">
                <a:effectLst/>
                <a:latin typeface="+mn-ea"/>
                <a:ea typeface="+mn-ea"/>
              </a:rPr>
              <a:t>）果实</a:t>
            </a:r>
            <a:r>
              <a:rPr lang="en-US" altLang="zh-CN" sz="2800" b="1" dirty="0">
                <a:effectLst/>
                <a:latin typeface="+mn-ea"/>
                <a:ea typeface="+mn-ea"/>
              </a:rPr>
              <a:t>   </a:t>
            </a:r>
            <a:r>
              <a:rPr lang="zh-CN" sz="2800" b="1" dirty="0">
                <a:effectLst/>
                <a:latin typeface="+mn-ea"/>
                <a:ea typeface="+mn-ea"/>
              </a:rPr>
              <a:t>逆转录酶，</a:t>
            </a:r>
            <a:r>
              <a:rPr lang="en-US" altLang="zh-CN" sz="2800" b="1" dirty="0">
                <a:effectLst/>
                <a:latin typeface="+mn-ea"/>
                <a:ea typeface="+mn-ea"/>
              </a:rPr>
              <a:t>TaqDNA</a:t>
            </a:r>
            <a:r>
              <a:rPr lang="zh-CN" altLang="en-US" sz="2800" b="1" dirty="0">
                <a:effectLst/>
                <a:latin typeface="+mn-ea"/>
                <a:ea typeface="+mn-ea"/>
              </a:rPr>
              <a:t>聚合酶</a:t>
            </a:r>
            <a:r>
              <a:rPr lang="en-US" altLang="zh-CN" sz="2800" b="1" dirty="0">
                <a:effectLst/>
                <a:latin typeface="+mn-ea"/>
                <a:ea typeface="+mn-ea"/>
              </a:rPr>
              <a:t>   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effectLst/>
                <a:latin typeface="+mn-ea"/>
                <a:ea typeface="+mn-ea"/>
              </a:rPr>
              <a:t>（</a:t>
            </a:r>
            <a:r>
              <a:rPr lang="en-US" altLang="zh-CN" sz="2800" b="1" dirty="0">
                <a:effectLst/>
                <a:latin typeface="+mn-ea"/>
                <a:ea typeface="+mn-ea"/>
              </a:rPr>
              <a:t>2</a:t>
            </a:r>
            <a:r>
              <a:rPr lang="zh-CN" altLang="en-US" sz="2800" b="1" dirty="0">
                <a:effectLst/>
                <a:latin typeface="+mn-ea"/>
                <a:ea typeface="+mn-ea"/>
              </a:rPr>
              <a:t>）</a:t>
            </a:r>
            <a:r>
              <a:rPr lang="zh-CN" altLang="zh-CN" sz="2800" b="1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翻译</a:t>
            </a:r>
            <a:r>
              <a:rPr lang="en-US" altLang="zh-CN" sz="2800" b="1" dirty="0">
                <a:effectLst/>
                <a:latin typeface="+mn-ea"/>
                <a:ea typeface="+mn-ea"/>
              </a:rPr>
              <a:t>   </a:t>
            </a:r>
            <a:r>
              <a:rPr lang="zh-CN" altLang="en-US" sz="2800" b="1" dirty="0">
                <a:effectLst/>
                <a:latin typeface="+mn-ea"/>
                <a:ea typeface="+mn-ea"/>
              </a:rPr>
              <a:t>卡那霉素   四环素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35856" y="4710187"/>
            <a:ext cx="101346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en-US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144813" y="8512089"/>
            <a:ext cx="938472" cy="401100"/>
          </a:xfrm>
          <a:prstGeom prst="rect">
            <a:avLst/>
          </a:prstGeom>
          <a:noFill/>
        </p:spPr>
        <p:txBody>
          <a:bodyPr wrap="none" lIns="121798" tIns="60899" rIns="121798" bIns="60899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30" name="文本框 49"/>
          <p:cNvSpPr txBox="1"/>
          <p:nvPr/>
        </p:nvSpPr>
        <p:spPr>
          <a:xfrm>
            <a:off x="3070870" y="2133650"/>
            <a:ext cx="6336704" cy="18620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 </a:t>
            </a:r>
            <a:r>
              <a:rPr lang="zh-CN" altLang="en-US" sz="115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 </a:t>
            </a:r>
            <a:r>
              <a:rPr lang="zh-CN" altLang="en-US" sz="1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pic>
        <p:nvPicPr>
          <p:cNvPr id="6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054735" y="419735"/>
            <a:ext cx="4943475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zh-CN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zh-CN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自主研学，横向延展</a:t>
            </a:r>
            <a:r>
              <a:rPr lang="zh-CN" altLang="zh-CN" sz="32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zh-CN" sz="3200" b="1" dirty="0">
                <a:solidFill>
                  <a:srgbClr val="0000CC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3200" b="1" dirty="0">
              <a:solidFill>
                <a:srgbClr val="0000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525" y="911860"/>
            <a:ext cx="119176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新冠肺炎的病原体为新型冠状病毒(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SARA-CoV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)，是一种单链RNA包膜病毒。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SARA-CoV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感染宿主细胞并繁殖的过程如图1所示。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998210" y="2123440"/>
            <a:ext cx="6233795" cy="4623435"/>
            <a:chOff x="1007" y="2926"/>
            <a:chExt cx="6871" cy="552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lum bright="-24000" contrast="42000"/>
            </a:blip>
            <a:stretch>
              <a:fillRect/>
            </a:stretch>
          </p:blipFill>
          <p:spPr>
            <a:xfrm>
              <a:off x="1007" y="2926"/>
              <a:ext cx="6871" cy="552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178" y="7677"/>
              <a:ext cx="1541" cy="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图</a:t>
              </a:r>
              <a:r>
                <a:rPr lang="en-US" altLang="zh-CN"/>
                <a:t>1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7899400" y="4699635"/>
            <a:ext cx="26987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6525" y="2778125"/>
            <a:ext cx="573024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思考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：图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中，新冠病毒RNA通过②合成RNA复制酶，该过程的场所在哪里?原料是什么?需要RNA 复制酶参与的过程有哪些(填序号）?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-89535" y="5231765"/>
            <a:ext cx="58610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宿主细胞的核糖体   氨基酸   ③④</a:t>
            </a:r>
          </a:p>
        </p:txBody>
      </p:sp>
      <p:sp>
        <p:nvSpPr>
          <p:cNvPr id="14" name="矩形 13"/>
          <p:cNvSpPr/>
          <p:nvPr/>
        </p:nvSpPr>
        <p:spPr>
          <a:xfrm>
            <a:off x="8687435" y="4006215"/>
            <a:ext cx="432435" cy="360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" y="0"/>
            <a:ext cx="121564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人类免疫缺陷病毒（HIV)由核衣壳和包膜两部分组成，核衣壳包括衣壳蛋白、两条单链RNA、逆转录酶等。艾滋病毒（HIV）入侵T细胞及其繁殖过程如图2所示。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297930" y="1598930"/>
            <a:ext cx="5918200" cy="4838407"/>
            <a:chOff x="10556" y="2820"/>
            <a:chExt cx="5968" cy="525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lum bright="-30000" contrast="48000"/>
            </a:blip>
            <a:stretch>
              <a:fillRect/>
            </a:stretch>
          </p:blipFill>
          <p:spPr>
            <a:xfrm>
              <a:off x="10556" y="2820"/>
              <a:ext cx="5968" cy="516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970" y="7677"/>
              <a:ext cx="1541" cy="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图</a:t>
              </a:r>
              <a:r>
                <a:rPr lang="en-US" altLang="zh-CN"/>
                <a:t>2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527935" y="3356610"/>
            <a:ext cx="26987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970" y="1972945"/>
            <a:ext cx="59340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思考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：图2中，参与过程②和过程⑤分别是什么酶?与过程⑥相比，⑤过程特有的碱基互补配对方式是什么?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9959" y="4059816"/>
            <a:ext cx="609738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逆转录酶    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RNA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聚合酶    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T-A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8595" y="183515"/>
            <a:ext cx="5362575" cy="4214495"/>
            <a:chOff x="1007" y="2926"/>
            <a:chExt cx="6871" cy="55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lum bright="-24000" contrast="42000"/>
            </a:blip>
            <a:stretch>
              <a:fillRect/>
            </a:stretch>
          </p:blipFill>
          <p:spPr>
            <a:xfrm>
              <a:off x="1007" y="2926"/>
              <a:ext cx="6871" cy="552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178" y="7677"/>
              <a:ext cx="154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图</a:t>
              </a:r>
              <a:r>
                <a:rPr lang="en-US" altLang="zh-CN"/>
                <a:t>1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62700" y="279400"/>
            <a:ext cx="5506720" cy="4363085"/>
            <a:chOff x="10556" y="2820"/>
            <a:chExt cx="5968" cy="53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lum bright="-30000" contrast="48000"/>
            </a:blip>
            <a:stretch>
              <a:fillRect/>
            </a:stretch>
          </p:blipFill>
          <p:spPr>
            <a:xfrm>
              <a:off x="10556" y="2820"/>
              <a:ext cx="5968" cy="516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970" y="7677"/>
              <a:ext cx="1541" cy="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图</a:t>
              </a:r>
              <a:r>
                <a:rPr lang="en-US" altLang="zh-CN"/>
                <a:t>2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527935" y="3356610"/>
            <a:ext cx="269875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44880" y="4642485"/>
            <a:ext cx="94526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思考3：两种病毒如何做到短时间内迅速合成大量蛋白质的?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22586" y="5458666"/>
            <a:ext cx="609738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一条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mRNA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上结合多个核糖体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7020" y="172720"/>
            <a:ext cx="1187005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思考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：观察图1、图2，构建正常T细胞、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SARA-CoV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和HIV增殖过程中遗传信息的传递路径（文字+箭头）。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879473" y="2833745"/>
            <a:ext cx="6931672" cy="1359939"/>
            <a:chOff x="4304044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49"/>
            <p:cNvSpPr/>
            <p:nvPr/>
          </p:nvSpPr>
          <p:spPr>
            <a:xfrm>
              <a:off x="4304044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35660" y="2421255"/>
            <a:ext cx="1559560" cy="14757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6" name="文本框 37"/>
          <p:cNvSpPr>
            <a:spLocks noChangeArrowheads="1"/>
          </p:cNvSpPr>
          <p:nvPr/>
        </p:nvSpPr>
        <p:spPr bwMode="auto">
          <a:xfrm>
            <a:off x="1021359" y="2883622"/>
            <a:ext cx="1162050" cy="551180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accent1"/>
                </a:solidFill>
                <a:sym typeface="微软雅黑" panose="020B0503020204020204" pitchFamily="34" charset="-122"/>
              </a:rPr>
              <a:t>思考</a:t>
            </a:r>
            <a:r>
              <a:rPr lang="en-US" altLang="zh-CN" sz="2800" dirty="0">
                <a:solidFill>
                  <a:schemeClr val="accent1"/>
                </a:solidFill>
                <a:sym typeface="微软雅黑" panose="020B0503020204020204" pitchFamily="34" charset="-122"/>
              </a:rPr>
              <a:t>4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802327" y="4492514"/>
            <a:ext cx="8093707" cy="127845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圆角矩形 5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8" t="50000"/>
          <a:stretch>
            <a:fillRect/>
          </a:stretch>
        </p:blipFill>
        <p:spPr>
          <a:xfrm>
            <a:off x="5362302" y="4594846"/>
            <a:ext cx="6341874" cy="1020628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7476" b="3730"/>
          <a:stretch>
            <a:fillRect/>
          </a:stretch>
        </p:blipFill>
        <p:spPr>
          <a:xfrm>
            <a:off x="4190033" y="4595177"/>
            <a:ext cx="1153219" cy="1034267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4165170" y="2955520"/>
            <a:ext cx="6459880" cy="1117657"/>
            <a:chOff x="4295006" y="1949049"/>
            <a:chExt cx="6459880" cy="1117657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844" b="50000"/>
            <a:stretch>
              <a:fillRect/>
            </a:stretch>
          </p:blipFill>
          <p:spPr>
            <a:xfrm>
              <a:off x="4295006" y="1949049"/>
              <a:ext cx="6459880" cy="1117657"/>
            </a:xfrm>
            <a:prstGeom prst="rect">
              <a:avLst/>
            </a:prstGeom>
          </p:spPr>
        </p:pic>
        <p:sp>
          <p:nvSpPr>
            <p:cNvPr id="69" name="文本框 68"/>
            <p:cNvSpPr txBox="1"/>
            <p:nvPr/>
          </p:nvSpPr>
          <p:spPr>
            <a:xfrm>
              <a:off x="4373746" y="2292584"/>
              <a:ext cx="1939925" cy="430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800" b="1" dirty="0"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</a:rPr>
                <a:t>SARA-CoV-2: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867404" y="1180563"/>
            <a:ext cx="7056136" cy="127845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2" name="圆角矩形 6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圆角矩形 6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309798" y="1630045"/>
            <a:ext cx="1438887" cy="3239442"/>
            <a:chOff x="2436798" y="2232025"/>
            <a:chExt cx="1438887" cy="3239442"/>
          </a:xfrm>
        </p:grpSpPr>
        <p:grpSp>
          <p:nvGrpSpPr>
            <p:cNvPr id="78" name="组合 77"/>
            <p:cNvGrpSpPr/>
            <p:nvPr/>
          </p:nvGrpSpPr>
          <p:grpSpPr>
            <a:xfrm>
              <a:off x="2436798" y="2232025"/>
              <a:ext cx="1438793" cy="3239442"/>
              <a:chOff x="2078374" y="1628104"/>
              <a:chExt cx="1079423" cy="2087244"/>
            </a:xfrm>
          </p:grpSpPr>
          <p:cxnSp>
            <p:nvCxnSpPr>
              <p:cNvPr id="79" name="直接连接符 78"/>
              <p:cNvCxnSpPr/>
              <p:nvPr/>
            </p:nvCxnSpPr>
            <p:spPr>
              <a:xfrm>
                <a:off x="2078374" y="2908324"/>
                <a:ext cx="1079423" cy="807024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V="1">
                <a:off x="2142460" y="1628104"/>
                <a:ext cx="777000" cy="807651"/>
              </a:xfrm>
              <a:prstGeom prst="line">
                <a:avLst/>
              </a:prstGeom>
              <a:ln w="28575">
                <a:solidFill>
                  <a:srgbClr val="EA5E6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直接连接符 80"/>
            <p:cNvCxnSpPr/>
            <p:nvPr/>
          </p:nvCxnSpPr>
          <p:spPr>
            <a:xfrm flipV="1">
              <a:off x="2615685" y="3900897"/>
              <a:ext cx="1260000" cy="1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>
            <a:off x="4082817" y="1309476"/>
            <a:ext cx="6654031" cy="1020628"/>
            <a:chOff x="4078372" y="1416156"/>
            <a:chExt cx="6654031" cy="1020628"/>
          </a:xfrm>
        </p:grpSpPr>
        <p:grpSp>
          <p:nvGrpSpPr>
            <p:cNvPr id="83" name="组合 82"/>
            <p:cNvGrpSpPr/>
            <p:nvPr/>
          </p:nvGrpSpPr>
          <p:grpSpPr>
            <a:xfrm>
              <a:off x="4078372" y="1416156"/>
              <a:ext cx="6654031" cy="1020628"/>
              <a:chOff x="4078372" y="1416156"/>
              <a:chExt cx="6654031" cy="1020628"/>
            </a:xfrm>
          </p:grpSpPr>
          <p:pic>
            <p:nvPicPr>
              <p:cNvPr id="84" name="图片 8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42" t="50000"/>
              <a:stretch>
                <a:fillRect/>
              </a:stretch>
            </p:blipFill>
            <p:spPr>
              <a:xfrm>
                <a:off x="5926263" y="1416156"/>
                <a:ext cx="4806140" cy="1020628"/>
              </a:xfrm>
              <a:prstGeom prst="rect">
                <a:avLst/>
              </a:prstGeom>
            </p:spPr>
          </p:pic>
          <p:sp>
            <p:nvSpPr>
              <p:cNvPr id="85" name="矩形 84"/>
              <p:cNvSpPr/>
              <p:nvPr/>
            </p:nvSpPr>
            <p:spPr>
              <a:xfrm>
                <a:off x="4078372" y="1443870"/>
                <a:ext cx="1852352" cy="992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4379740" y="1705256"/>
              <a:ext cx="1412759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 dirty="0"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</a:rPr>
                <a:t>T</a:t>
              </a:r>
              <a:r>
                <a:rPr lang="en-US" altLang="zh-CN" sz="3200" b="1" dirty="0"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细胞</a:t>
              </a:r>
              <a:r>
                <a:rPr lang="en-US" altLang="zh-CN" sz="3200" b="1" dirty="0">
                  <a:latin typeface="+mn-lt"/>
                  <a:ea typeface="微软雅黑" panose="020B0503020204020204" pitchFamily="34" charset="-122"/>
                  <a:cs typeface="Times New Roman" panose="02020603050405020304" pitchFamily="18" charset="0"/>
                </a:rPr>
                <a:t>:</a:t>
              </a:r>
              <a:endParaRPr lang="zh-CN" altLang="en-US" sz="3200" b="1" dirty="0"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69"/>
          <p:cNvSpPr txBox="1"/>
          <p:nvPr/>
        </p:nvSpPr>
        <p:spPr>
          <a:xfrm>
            <a:off x="11278870" y="1337310"/>
            <a:ext cx="617220" cy="2708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 dirty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中心法则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6" grpId="0" bldLvl="0" animBg="1"/>
      <p:bldP spid="56" grpId="1" animBg="1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延迟符</a:t>
            </a:r>
          </a:p>
        </p:txBody>
      </p:sp>
      <p:pic>
        <p:nvPicPr>
          <p:cNvPr id="6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" y="111835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7" y="121207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973579" y="184402"/>
            <a:ext cx="533879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【深思熟虑，纵向开发】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5080" y="676275"/>
            <a:ext cx="1219962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资料1：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核生物中，大多数基因表达的调控是通过操纵子机制实现的。如大肠杆菌中，结构基因E、D、C、B、A直接编码色氨酸合成所需酶类，这些基因的上游有若干对这些基因起调控作用的序列，其中操纵基因对这些基因起着“开关”的作用，直接控制它们的表达，调节基因能够对“开关'起着控制作用。具体机制如图所示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2922270"/>
            <a:ext cx="5684520" cy="3084830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70" y="2922270"/>
            <a:ext cx="6148705" cy="3084830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743585" y="560832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环境中没有色氨酸时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88095" y="5631180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环境中有色氨酸时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20345" y="6144895"/>
            <a:ext cx="1737360" cy="623570"/>
            <a:chOff x="418157" y="219894"/>
            <a:chExt cx="2954267" cy="826182"/>
          </a:xfrm>
        </p:grpSpPr>
        <p:sp>
          <p:nvSpPr>
            <p:cNvPr id="187" name="圆角矩形 186"/>
            <p:cNvSpPr/>
            <p:nvPr/>
          </p:nvSpPr>
          <p:spPr>
            <a:xfrm>
              <a:off x="632040" y="317760"/>
              <a:ext cx="2740384" cy="672230"/>
            </a:xfrm>
            <a:prstGeom prst="roundRect">
              <a:avLst>
                <a:gd name="adj" fmla="val 42270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211936" y="219894"/>
              <a:ext cx="2160488" cy="64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zh-CN" altLang="en-US" sz="3700" b="1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任务</a:t>
              </a:r>
              <a:r>
                <a:rPr lang="zh-CN" sz="3700" b="1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  <a:endParaRPr lang="zh-CN" sz="3700" b="1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418157" y="279740"/>
              <a:ext cx="959980" cy="76633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圆角矩形 189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圆角矩形 190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1957705" y="6144895"/>
            <a:ext cx="1023683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分析大肠杆菌通过操纵子调控基因表达的机制，该机制有何意义?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35560" y="97790"/>
            <a:ext cx="1737360" cy="623570"/>
            <a:chOff x="418157" y="219894"/>
            <a:chExt cx="2954267" cy="826182"/>
          </a:xfrm>
        </p:grpSpPr>
        <p:sp>
          <p:nvSpPr>
            <p:cNvPr id="187" name="圆角矩形 186"/>
            <p:cNvSpPr/>
            <p:nvPr/>
          </p:nvSpPr>
          <p:spPr>
            <a:xfrm>
              <a:off x="632040" y="317760"/>
              <a:ext cx="2740384" cy="672230"/>
            </a:xfrm>
            <a:prstGeom prst="roundRect">
              <a:avLst>
                <a:gd name="adj" fmla="val 42270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211936" y="219894"/>
              <a:ext cx="2160488" cy="64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zh-CN" altLang="en-US" sz="3700" b="1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任务</a:t>
              </a:r>
              <a:r>
                <a:rPr lang="zh-CN" sz="3700" b="1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  <a:endParaRPr lang="zh-CN" sz="3700" b="1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418157" y="279740"/>
              <a:ext cx="959980" cy="76633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圆角矩形 189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圆角矩形 190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>
          <a:xfrm>
            <a:off x="1701800" y="97790"/>
            <a:ext cx="1023683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分析大肠杆菌通过操纵子调控基因表达的机制，该机制有何意义?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" y="829310"/>
            <a:ext cx="5684520" cy="3084830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85" y="829310"/>
            <a:ext cx="6148705" cy="308483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261620" y="3853180"/>
            <a:ext cx="11811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当培养基中无色氨酸时，调节基因编码的阻遏蛋白失活，不与操纵基因结合，结构基因表达催化合成色氨酸的酶。</a:t>
            </a:r>
          </a:p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当培养基中有大量色氨酸时，阻遏蛋白与色氨酸结合而改变构象，形成活性阻遏物,与操纵基因结合，阻遏结构基因转录。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68550" y="5802630"/>
            <a:ext cx="62407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意义：避免了物质和能量的浪费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1165" y="345440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环境中没有色氨酸时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88095" y="3454400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环境中有色氨酸时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20" y="89535"/>
            <a:ext cx="795401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资料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随着分子遗传学的发展,“DNA甲基化影响基因表达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的研究越来越受到关注。某种小鼠体内的A基因能控制蛋白X的合成，a基因不能控制蛋白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的合成。蛋白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是小鼠正常发育必需的一种蛋白质，缺乏时小鼠表现为个体较小(侏儒鼠)。A基因的表达受到A基因上游一段DNA序列(P序列)调控。P序列甲基化(胞嘧啶上添加一CH</a:t>
            </a:r>
            <a:r>
              <a:rPr lang="zh-CN" altLang="en-US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后，A基因不能表达; P序列非甲基化时，A基因正常表达，如图。A基因的P序列在精子中是非甲基化的，传给子代后能正常表达，在卵细胞中是甲基化的，传给子代后不能表达。</a:t>
            </a:r>
          </a:p>
        </p:txBody>
      </p:sp>
      <p:pic>
        <p:nvPicPr>
          <p:cNvPr id="27" name="图片 26" descr="figure"/>
          <p:cNvPicPr>
            <a:picLocks noChangeAspect="1"/>
          </p:cNvPicPr>
          <p:nvPr/>
        </p:nvPicPr>
        <p:blipFill>
          <a:blip r:embed="rId3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30" y="1134745"/>
            <a:ext cx="4233545" cy="274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5745" y="5314315"/>
            <a:ext cx="11784965" cy="12922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分析P序列甲基化影响A基因表达的机制，某基因型为Aa的小鼠是侏儒鼠，解释其原因。若纯合的侏儒雌鼠与纯合的正常雄鼠杂交得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雌雄个体间随机交配，则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的表现型与比例如何？</a:t>
            </a:r>
            <a:endParaRPr lang="zh-CN" altLang="en-US" sz="2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8745" y="5151752"/>
            <a:ext cx="1758315" cy="640718"/>
            <a:chOff x="418157" y="197182"/>
            <a:chExt cx="2954267" cy="848894"/>
          </a:xfrm>
        </p:grpSpPr>
        <p:sp>
          <p:nvSpPr>
            <p:cNvPr id="187" name="圆角矩形 186"/>
            <p:cNvSpPr/>
            <p:nvPr/>
          </p:nvSpPr>
          <p:spPr>
            <a:xfrm>
              <a:off x="632040" y="317760"/>
              <a:ext cx="2740384" cy="672230"/>
            </a:xfrm>
            <a:prstGeom prst="roundRect">
              <a:avLst>
                <a:gd name="adj" fmla="val 42270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187"/>
            <p:cNvSpPr txBox="1"/>
            <p:nvPr/>
          </p:nvSpPr>
          <p:spPr>
            <a:xfrm>
              <a:off x="1211936" y="197182"/>
              <a:ext cx="2160488" cy="649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zh-CN" altLang="en-US" sz="3700" b="1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任务二</a:t>
              </a:r>
              <a:endParaRPr lang="zh-CN" altLang="en-US" sz="3700" b="1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418157" y="279740"/>
              <a:ext cx="959980" cy="76633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圆角矩形 189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4300" y="1985010"/>
            <a:ext cx="7215505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小鼠的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基因来自卵细胞，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序列甲基化，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基因不能表达，蛋白质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不能合成，小鼠表现为个体矮小。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</a:t>
            </a: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正常鼠：侏儒鼠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=1:1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 descr="figure"/>
          <p:cNvPicPr>
            <a:picLocks noChangeAspect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05" y="2136140"/>
            <a:ext cx="4772660" cy="27387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5565" y="141605"/>
            <a:ext cx="1204087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分析P序列甲基化影响A基因表达的机制，说出基因型为Aa的小鼠是侏儒鼠的原因。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若纯合的侏儒雌鼠与纯合的正常雄鼠杂交得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雌雄个体间随机交配，则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</a:t>
            </a:r>
            <a:r>
              <a:rPr lang="en-US" altLang="zh-CN" sz="280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的表现型与比例如何？</a:t>
            </a: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2700" y="58417"/>
            <a:ext cx="1758315" cy="640718"/>
            <a:chOff x="418157" y="197182"/>
            <a:chExt cx="2954267" cy="848894"/>
          </a:xfrm>
        </p:grpSpPr>
        <p:sp>
          <p:nvSpPr>
            <p:cNvPr id="5" name="圆角矩形 4"/>
            <p:cNvSpPr/>
            <p:nvPr/>
          </p:nvSpPr>
          <p:spPr>
            <a:xfrm>
              <a:off x="632040" y="317760"/>
              <a:ext cx="2740384" cy="672230"/>
            </a:xfrm>
            <a:prstGeom prst="roundRect">
              <a:avLst>
                <a:gd name="adj" fmla="val 42270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187"/>
            <p:cNvSpPr txBox="1"/>
            <p:nvPr/>
          </p:nvSpPr>
          <p:spPr>
            <a:xfrm>
              <a:off x="1211936" y="197182"/>
              <a:ext cx="2160488" cy="649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zh-CN" altLang="en-US" sz="3700" b="1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任务二</a:t>
              </a:r>
              <a:endParaRPr lang="zh-CN" altLang="en-US" sz="3700" b="1" baseline="-25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18157" y="279740"/>
              <a:ext cx="959980" cy="76633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7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1082</Words>
  <Application>Microsoft Office PowerPoint</Application>
  <PresentationFormat>自定义</PresentationFormat>
  <Paragraphs>95</Paragraphs>
  <Slides>15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方正粗黑宋简体</vt:lpstr>
      <vt:lpstr>黑体</vt:lpstr>
      <vt:lpstr>宋体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亮亮图文旗舰店</dc:subject>
  <dc:creator>doudou</dc:creator>
  <cp:keywords>更多模版：亮亮图文旗舰店https:/liangliangtuwen.tmall.com</cp:keywords>
  <dc:description>更多模版：亮亮图文旗舰店https://liangliangtuwen.tmall.com</dc:description>
  <cp:lastModifiedBy>姜 宇</cp:lastModifiedBy>
  <cp:revision>41</cp:revision>
  <dcterms:created xsi:type="dcterms:W3CDTF">2015-04-24T01:01:00Z</dcterms:created>
  <dcterms:modified xsi:type="dcterms:W3CDTF">2023-05-18T02:29:33Z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