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675" r:id="rId2"/>
    <p:sldId id="751" r:id="rId3"/>
    <p:sldId id="720" r:id="rId4"/>
    <p:sldId id="825" r:id="rId5"/>
    <p:sldId id="819" r:id="rId6"/>
    <p:sldId id="820" r:id="rId7"/>
    <p:sldId id="821" r:id="rId8"/>
    <p:sldId id="823" r:id="rId9"/>
    <p:sldId id="822" r:id="rId10"/>
    <p:sldId id="824" r:id="rId11"/>
    <p:sldId id="826" r:id="rId12"/>
    <p:sldId id="827" r:id="rId13"/>
    <p:sldId id="828" r:id="rId14"/>
    <p:sldId id="829" r:id="rId15"/>
    <p:sldId id="815" r:id="rId16"/>
    <p:sldId id="779" r:id="rId17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1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66FFFF"/>
    <a:srgbClr val="E8066B"/>
    <a:srgbClr val="7A0336"/>
    <a:srgbClr val="FF3300"/>
    <a:srgbClr val="703FBB"/>
    <a:srgbClr val="FFFFFF"/>
    <a:srgbClr val="009900"/>
    <a:srgbClr val="FFFFCC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038" y="-84"/>
      </p:cViewPr>
      <p:guideLst>
        <p:guide orient="horz" pos="2196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2021/8/25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5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6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r"/>
            <a:fld id="{9A0DB2DC-4C9A-4742-B13C-FB6460FD3503}" type="slidenum">
              <a:rPr lang="en-US" altLang="zh-CN" b="0"/>
              <a:pPr algn="r"/>
              <a:t>‹#›</a:t>
            </a:fld>
            <a:endParaRPr lang="en-US" altLang="zh-CN" b="0"/>
          </a:p>
        </p:txBody>
      </p:sp>
    </p:spTree>
  </p:cSld>
  <p:clrMapOvr>
    <a:masterClrMapping/>
  </p:clrMapOvr>
  <p:transition advClick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5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6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7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r"/>
            <a:fld id="{9A0DB2DC-4C9A-4742-B13C-FB6460FD3503}" type="slidenum">
              <a:rPr lang="en-US" altLang="zh-CN" b="0"/>
              <a:pPr algn="r"/>
              <a:t>‹#›</a:t>
            </a:fld>
            <a:endParaRPr lang="en-US" altLang="zh-CN" b="0"/>
          </a:p>
        </p:txBody>
      </p:sp>
    </p:spTree>
  </p:cSld>
  <p:clrMapOvr>
    <a:masterClrMapping/>
  </p:clrMapOvr>
  <p:transition advClick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1150938" y="617538"/>
            <a:ext cx="7804150" cy="55149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zh-CN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标题和四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Tahoma" panose="020B0604030504040204" pitchFamily="34" charset="0"/>
                <a:ea typeface="宋体" panose="02010600030101010101" pitchFamily="2" charset="-122"/>
                <a:cs typeface="+mn-cs"/>
              </a:rPr>
              <a:pPr lvl="0" eaLnBrk="1" fontAlgn="base" hangingPunct="1"/>
              <a:t>‹#›</a:t>
            </a:fld>
            <a:endParaRPr lang="zh-CN" altLang="zh-CN" strike="noStrike" noProof="1"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 advClick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内容占位符 13"/>
          <p:cNvSpPr>
            <a:spLocks noGrp="1"/>
          </p:cNvSpPr>
          <p:nvPr>
            <p:ph sz="quarter" idx="12"/>
          </p:nvPr>
        </p:nvSpPr>
        <p:spPr>
          <a:xfrm>
            <a:off x="628650" y="1475105"/>
            <a:ext cx="7886700" cy="4721225"/>
          </a:xfrm>
        </p:spPr>
        <p:txBody>
          <a:bodyPr/>
          <a:lstStyle/>
          <a:p>
            <a:pPr lvl="0"/>
            <a:r>
              <a:rPr kumimoji="1" lang="zh-CN" altLang="en-US" dirty="0"/>
              <a:t>单击此处编辑母版文本样式</a:t>
            </a:r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628650" y="750890"/>
            <a:ext cx="7886700" cy="723898"/>
          </a:xfrm>
          <a:noFill/>
          <a:ln>
            <a:noFill/>
          </a:ln>
        </p:spPr>
        <p:txBody>
          <a:bodyPr>
            <a:normAutofit/>
          </a:bodyPr>
          <a:lstStyle>
            <a:lvl1pPr>
              <a:defRPr sz="2100">
                <a:solidFill>
                  <a:schemeClr val="bg1"/>
                </a:solidFill>
              </a:defRPr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6" name="幻灯片编号占位符 6"/>
          <p:cNvSpPr>
            <a:spLocks noGrp="1"/>
          </p:cNvSpPr>
          <p:nvPr>
            <p:ph type="sldNum" sz="quarter" idx="13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7978CDAB-A16F-A844-82C3-D99B40B9FC7E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b="0"/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Times New Roman" panose="02020603050405020304" pitchFamily="18" charset="0"/>
              </a:rPr>
              <a:pPr lvl="0" eaLnBrk="1" hangingPunct="1"/>
              <a:t>‹#›</a:t>
            </a:fld>
            <a:endParaRPr lang="zh-CN" altLang="en-US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advClick="0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IMG_9864(20210714-152122).JPG"/>
          <p:cNvPicPr>
            <a:picLocks noChangeAspect="1" noChangeArrowheads="1"/>
          </p:cNvPicPr>
          <p:nvPr/>
        </p:nvPicPr>
        <p:blipFill>
          <a:blip r:embed="rId2" cstate="print"/>
          <a:srcRect l="17332" r="19151"/>
          <a:stretch>
            <a:fillRect/>
          </a:stretch>
        </p:blipFill>
        <p:spPr bwMode="auto">
          <a:xfrm>
            <a:off x="0" y="0"/>
            <a:ext cx="3923928" cy="6858000"/>
          </a:xfrm>
          <a:prstGeom prst="rect">
            <a:avLst/>
          </a:prstGeom>
          <a:noFill/>
        </p:spPr>
      </p:pic>
      <p:sp>
        <p:nvSpPr>
          <p:cNvPr id="2" name="文本框 1"/>
          <p:cNvSpPr txBox="1"/>
          <p:nvPr/>
        </p:nvSpPr>
        <p:spPr>
          <a:xfrm>
            <a:off x="3923928" y="260648"/>
            <a:ext cx="547260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0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怎样推进深度学习</a:t>
            </a:r>
            <a:endParaRPr lang="en-US" altLang="zh-CN" sz="5000" spc="-200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0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altLang="en-US" sz="40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《深度学习：</a:t>
            </a:r>
            <a:endParaRPr lang="en-US" altLang="zh-CN" sz="4000" spc="-200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0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</a:t>
            </a:r>
            <a:r>
              <a:rPr lang="zh-CN" altLang="en-US" sz="40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走向核心素养》之四</a:t>
            </a:r>
            <a:endParaRPr lang="en-US" altLang="zh-CN" sz="4000" spc="-200" dirty="0" smtClean="0">
              <a:gradFill>
                <a:gsLst>
                  <a:gs pos="0">
                    <a:srgbClr val="012D86"/>
                  </a:gs>
                  <a:gs pos="100000">
                    <a:srgbClr val="0E2557"/>
                  </a:gs>
                </a:gsLst>
                <a:lin scaled="0"/>
              </a:gra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800" dirty="0" smtClean="0">
                <a:solidFill>
                  <a:srgbClr val="FF0000"/>
                </a:solidFill>
                <a:latin typeface="叶根友毛笔行书2.0版" panose="02010601030101010101" charset="-122"/>
                <a:ea typeface="叶根友毛笔行书2.0版" panose="02010601030101010101" charset="-122"/>
              </a:rPr>
              <a:t>     读书交流</a:t>
            </a:r>
          </a:p>
          <a:p>
            <a:pPr>
              <a:lnSpc>
                <a:spcPct val="200000"/>
              </a:lnSpc>
            </a:pPr>
            <a:r>
              <a:rPr lang="zh-CN" altLang="en-US" sz="32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</a:t>
            </a:r>
          </a:p>
          <a:p>
            <a:pPr>
              <a:lnSpc>
                <a:spcPct val="200000"/>
              </a:lnSpc>
            </a:pPr>
            <a:r>
              <a:rPr lang="zh-CN" altLang="en-US" sz="2800" spc="-200" dirty="0" smtClean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中学生物优秀教师培育室  陆</a:t>
            </a:r>
            <a:r>
              <a:rPr lang="zh-CN" altLang="en-US" sz="2800" spc="-2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红梅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49195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0033CC"/>
                </a:solidFill>
              </a:rPr>
              <a:t>二、学校如何保障和推进深度学习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2132856"/>
            <a:ext cx="8640960" cy="381642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</a:t>
            </a:r>
            <a:r>
              <a:rPr lang="zh-CN" altLang="zh-CN" sz="3200" b="1" dirty="0" smtClean="0"/>
              <a:t>（一）聚焦学生学习，系统思考教学改进</a:t>
            </a:r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r>
              <a:rPr lang="zh-CN" altLang="zh-CN" sz="3200" b="1" dirty="0" smtClean="0"/>
              <a:t>（二）深度学习与教师专业发展相结合</a:t>
            </a:r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r>
              <a:rPr lang="zh-CN" altLang="zh-CN" sz="3200" b="1" dirty="0" smtClean="0"/>
              <a:t>（三）助力先行学科与建设良好生态并行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</a:t>
            </a:r>
            <a:r>
              <a:rPr lang="zh-CN" altLang="zh-CN" sz="3200" b="1" dirty="0" smtClean="0"/>
              <a:t>（四）基于课程建设的校本研修和学校发展</a:t>
            </a:r>
            <a:endParaRPr lang="zh-CN" altLang="en-U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9195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0033CC"/>
                </a:solidFill>
              </a:rPr>
              <a:t>二、学校如何保障和推进深度学习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412776"/>
            <a:ext cx="9144000" cy="5256584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</a:t>
            </a:r>
            <a:r>
              <a:rPr lang="zh-CN" altLang="zh-CN" sz="3200" b="1" dirty="0" smtClean="0"/>
              <a:t>（一）聚焦学生学习，系统思考教学改进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1.</a:t>
            </a:r>
            <a:r>
              <a:rPr lang="zh-CN" altLang="zh-CN" sz="3200" b="1" dirty="0" smtClean="0"/>
              <a:t>以</a:t>
            </a:r>
            <a:r>
              <a:rPr lang="en-US" altLang="zh-CN" sz="3200" b="1" dirty="0" smtClean="0"/>
              <a:t>“</a:t>
            </a:r>
            <a:r>
              <a:rPr lang="zh-CN" altLang="zh-CN" sz="3200" b="1" dirty="0" smtClean="0"/>
              <a:t>整体和整合</a:t>
            </a:r>
            <a:r>
              <a:rPr lang="en-US" altLang="zh-CN" sz="3200" b="1" dirty="0" smtClean="0"/>
              <a:t>”</a:t>
            </a:r>
            <a:r>
              <a:rPr lang="zh-CN" altLang="zh-CN" sz="3200" b="1" dirty="0" smtClean="0"/>
              <a:t>为原则推进深度学习。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2.</a:t>
            </a:r>
            <a:r>
              <a:rPr lang="zh-CN" altLang="zh-CN" sz="3200" b="1" dirty="0" smtClean="0"/>
              <a:t>从校本研修视角系统规划</a:t>
            </a:r>
            <a:r>
              <a:rPr lang="en-US" altLang="zh-CN" sz="3200" b="1" dirty="0" smtClean="0"/>
              <a:t>“</a:t>
            </a:r>
            <a:r>
              <a:rPr lang="zh-CN" altLang="zh-CN" sz="3200" b="1" dirty="0" smtClean="0"/>
              <a:t>深度学习</a:t>
            </a:r>
            <a:r>
              <a:rPr lang="en-US" altLang="zh-CN" sz="3200" b="1" dirty="0" smtClean="0"/>
              <a:t>”</a:t>
            </a:r>
            <a:r>
              <a:rPr lang="zh-CN" altLang="zh-CN" sz="3200" b="1" dirty="0" smtClean="0"/>
              <a:t>教学改进目标的实施。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1</a:t>
            </a:r>
            <a:r>
              <a:rPr lang="zh-CN" altLang="zh-CN" dirty="0" smtClean="0"/>
              <a:t>）改进常态备课要求。 </a:t>
            </a:r>
            <a:r>
              <a:rPr lang="en-US" altLang="zh-CN" dirty="0" smtClean="0"/>
              <a:t>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2</a:t>
            </a:r>
            <a:r>
              <a:rPr lang="zh-CN" altLang="zh-CN" dirty="0" smtClean="0"/>
              <a:t>）改善教研会议结构。 （</a:t>
            </a:r>
            <a:r>
              <a:rPr lang="en-US" altLang="zh-CN" dirty="0" smtClean="0"/>
              <a:t>3</a:t>
            </a:r>
            <a:r>
              <a:rPr lang="zh-CN" altLang="zh-CN" dirty="0" smtClean="0"/>
              <a:t>）改进教研成果呈现方式。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4</a:t>
            </a:r>
            <a:r>
              <a:rPr lang="zh-CN" altLang="zh-CN" dirty="0" smtClean="0"/>
              <a:t>）学科先行、典型引路式的推进策略。</a:t>
            </a:r>
            <a:endParaRPr lang="zh-CN" altLang="en-US" dirty="0"/>
          </a:p>
        </p:txBody>
      </p:sp>
      <p:grpSp>
        <p:nvGrpSpPr>
          <p:cNvPr id="8" name="组合 7"/>
          <p:cNvGrpSpPr/>
          <p:nvPr/>
        </p:nvGrpSpPr>
        <p:grpSpPr>
          <a:xfrm>
            <a:off x="5076056" y="5445224"/>
            <a:ext cx="4067944" cy="461665"/>
            <a:chOff x="5076056" y="5445224"/>
            <a:chExt cx="4067944" cy="461665"/>
          </a:xfrm>
        </p:grpSpPr>
        <p:cxnSp>
          <p:nvCxnSpPr>
            <p:cNvPr id="5" name="直接箭头连接符 4"/>
            <p:cNvCxnSpPr/>
            <p:nvPr/>
          </p:nvCxnSpPr>
          <p:spPr>
            <a:xfrm>
              <a:off x="5796136" y="5661248"/>
              <a:ext cx="432048" cy="0"/>
            </a:xfrm>
            <a:prstGeom prst="straightConnector1">
              <a:avLst/>
            </a:prstGeom>
            <a:ln w="158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5076056" y="5445224"/>
              <a:ext cx="8034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>
                  <a:solidFill>
                    <a:srgbClr val="FF0000"/>
                  </a:solidFill>
                </a:rPr>
                <a:t>课堂</a:t>
              </a:r>
              <a:endParaRPr lang="zh-CN" alt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174917" y="5445224"/>
              <a:ext cx="296908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 smtClean="0">
                  <a:solidFill>
                    <a:srgbClr val="FF0000"/>
                  </a:solidFill>
                </a:rPr>
                <a:t>单元设计，课程方案</a:t>
              </a:r>
              <a:endParaRPr lang="zh-CN" altLang="en-US" dirty="0"/>
            </a:p>
          </p:txBody>
        </p:sp>
      </p:grpSp>
      <p:pic>
        <p:nvPicPr>
          <p:cNvPr id="9" name="Picture 46" descr="小绿叶02"/>
          <p:cNvPicPr>
            <a:picLocks noChangeAspect="1"/>
          </p:cNvPicPr>
          <p:nvPr/>
        </p:nvPicPr>
        <p:blipFill>
          <a:blip r:embed="rId2" cstate="print">
            <a:lum bright="-7999" contrast="16000"/>
          </a:blip>
          <a:stretch>
            <a:fillRect/>
          </a:stretch>
        </p:blipFill>
        <p:spPr>
          <a:xfrm>
            <a:off x="7524328" y="6021288"/>
            <a:ext cx="938018" cy="699941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49195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0033CC"/>
                </a:solidFill>
              </a:rPr>
              <a:t>二、学校如何保障和推进深度学习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520" y="1916832"/>
            <a:ext cx="8892480" cy="4941168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200" b="1" dirty="0" smtClean="0"/>
              <a:t>（二）深度学习与教师专业发展相结合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</a:t>
            </a:r>
            <a:r>
              <a:rPr lang="zh-CN" altLang="zh-CN" sz="3200" b="1" dirty="0" smtClean="0"/>
              <a:t> </a:t>
            </a:r>
            <a:r>
              <a:rPr lang="en-US" altLang="zh-CN" sz="3200" b="1" dirty="0" smtClean="0"/>
              <a:t>  1.</a:t>
            </a:r>
            <a:r>
              <a:rPr lang="zh-CN" altLang="zh-CN" sz="3200" b="1" dirty="0" smtClean="0"/>
              <a:t>面对教育教学实践中的真问题。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2.</a:t>
            </a:r>
            <a:r>
              <a:rPr lang="zh-CN" altLang="zh-CN" sz="3200" b="1" dirty="0" smtClean="0"/>
              <a:t>寻找教师发展的突破口和路径。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        </a:t>
            </a:r>
            <a:r>
              <a:rPr lang="zh-CN" altLang="zh-CN" dirty="0" smtClean="0"/>
              <a:t>每学期至少完成</a:t>
            </a:r>
            <a:r>
              <a:rPr lang="zh-CN" altLang="zh-CN" dirty="0" smtClean="0">
                <a:solidFill>
                  <a:srgbClr val="FF0000"/>
                </a:solidFill>
              </a:rPr>
              <a:t>一个主题单元</a:t>
            </a:r>
            <a:r>
              <a:rPr lang="zh-CN" altLang="zh-CN" dirty="0" smtClean="0"/>
              <a:t>的课程建设，然后扩展到</a:t>
            </a:r>
            <a:r>
              <a:rPr lang="zh-CN" altLang="zh-CN" dirty="0" smtClean="0">
                <a:solidFill>
                  <a:srgbClr val="FF0000"/>
                </a:solidFill>
              </a:rPr>
              <a:t>整个学科</a:t>
            </a:r>
            <a:r>
              <a:rPr lang="zh-CN" altLang="zh-CN" dirty="0" smtClean="0"/>
              <a:t>基于主题进行</a:t>
            </a:r>
            <a:r>
              <a:rPr lang="zh-CN" altLang="zh-CN" dirty="0" smtClean="0">
                <a:solidFill>
                  <a:srgbClr val="FF0000"/>
                </a:solidFill>
              </a:rPr>
              <a:t>单元课程</a:t>
            </a:r>
            <a:r>
              <a:rPr lang="zh-CN" altLang="zh-CN" dirty="0" smtClean="0"/>
              <a:t>建设，最后基于主题进行</a:t>
            </a:r>
            <a:r>
              <a:rPr lang="zh-CN" altLang="zh-CN" dirty="0" smtClean="0">
                <a:solidFill>
                  <a:srgbClr val="FF0000"/>
                </a:solidFill>
              </a:rPr>
              <a:t>跨学科的单元课程</a:t>
            </a:r>
            <a:r>
              <a:rPr lang="zh-CN" altLang="zh-CN" dirty="0" smtClean="0"/>
              <a:t>建设。</a:t>
            </a:r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endParaRPr lang="zh-CN" altLang="en-US" sz="3200" dirty="0"/>
          </a:p>
        </p:txBody>
      </p:sp>
      <p:pic>
        <p:nvPicPr>
          <p:cNvPr id="4" name="Picture 46" descr="小绿叶02"/>
          <p:cNvPicPr>
            <a:picLocks noChangeAspect="1"/>
          </p:cNvPicPr>
          <p:nvPr/>
        </p:nvPicPr>
        <p:blipFill>
          <a:blip r:embed="rId2" cstate="print">
            <a:lum bright="-7999" contrast="16000"/>
          </a:blip>
          <a:stretch>
            <a:fillRect/>
          </a:stretch>
        </p:blipFill>
        <p:spPr>
          <a:xfrm>
            <a:off x="7090366" y="5877272"/>
            <a:ext cx="938018" cy="699941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149195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0033CC"/>
                </a:solidFill>
              </a:rPr>
              <a:t>二、学校如何保障和推进深度学习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124744"/>
            <a:ext cx="8820472" cy="573325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600" b="1" dirty="0" smtClean="0"/>
              <a:t>（三）助力先行学科与建设良好生态并行</a:t>
            </a:r>
            <a:endParaRPr lang="en-US" altLang="zh-CN" sz="36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1.</a:t>
            </a:r>
            <a:r>
              <a:rPr lang="zh-CN" altLang="zh-CN" sz="3200" dirty="0" smtClean="0"/>
              <a:t>减少灌输式报告，增加</a:t>
            </a:r>
            <a:r>
              <a:rPr lang="zh-CN" altLang="zh-CN" sz="3200" dirty="0" smtClean="0">
                <a:solidFill>
                  <a:srgbClr val="FF0000"/>
                </a:solidFill>
              </a:rPr>
              <a:t>体验式</a:t>
            </a:r>
            <a:r>
              <a:rPr lang="zh-CN" altLang="zh-CN" sz="3200" dirty="0" smtClean="0"/>
              <a:t>培训。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2.</a:t>
            </a:r>
            <a:r>
              <a:rPr lang="zh-CN" altLang="zh-CN" sz="3200" dirty="0" smtClean="0"/>
              <a:t>减少说教和评价，增加</a:t>
            </a:r>
            <a:r>
              <a:rPr lang="zh-CN" altLang="zh-CN" sz="3200" dirty="0" smtClean="0">
                <a:solidFill>
                  <a:srgbClr val="FF0000"/>
                </a:solidFill>
              </a:rPr>
              <a:t>交流和研讨</a:t>
            </a:r>
            <a:r>
              <a:rPr lang="zh-CN" altLang="zh-CN" sz="3200" dirty="0" smtClean="0"/>
              <a:t>。</a:t>
            </a:r>
            <a:r>
              <a:rPr lang="en-US" altLang="zh-CN" sz="32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3.</a:t>
            </a:r>
            <a:r>
              <a:rPr lang="zh-CN" altLang="zh-CN" sz="3200" dirty="0" smtClean="0"/>
              <a:t>减少约束与问责</a:t>
            </a:r>
            <a:r>
              <a:rPr lang="zh-CN" altLang="en-US" sz="3200" dirty="0" smtClean="0"/>
              <a:t>，</a:t>
            </a:r>
            <a:r>
              <a:rPr lang="zh-CN" altLang="zh-CN" sz="3200" dirty="0" smtClean="0"/>
              <a:t>建设</a:t>
            </a:r>
            <a:r>
              <a:rPr lang="zh-CN" altLang="zh-CN" sz="3200" dirty="0" smtClean="0">
                <a:solidFill>
                  <a:srgbClr val="FF0000"/>
                </a:solidFill>
              </a:rPr>
              <a:t>学习共同体</a:t>
            </a:r>
            <a:r>
              <a:rPr lang="zh-CN" altLang="zh-CN" sz="3200" dirty="0" smtClean="0"/>
              <a:t>。 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 </a:t>
            </a:r>
            <a:r>
              <a:rPr lang="zh-CN" altLang="en-US" b="1" dirty="0" smtClean="0"/>
              <a:t>项目推进过</a:t>
            </a:r>
            <a:r>
              <a:rPr lang="zh-CN" altLang="en-US" b="1" dirty="0" smtClean="0"/>
              <a:t>程     </a:t>
            </a:r>
            <a:r>
              <a:rPr lang="en-US" altLang="zh-CN" dirty="0" smtClean="0"/>
              <a:t>P156-157</a:t>
            </a:r>
            <a:endParaRPr lang="en-US" altLang="zh-CN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1</a:t>
            </a:r>
            <a:r>
              <a:rPr lang="zh-CN" altLang="zh-CN" dirty="0" smtClean="0"/>
              <a:t>）理论学习阶段，（</a:t>
            </a:r>
            <a:r>
              <a:rPr lang="en-US" altLang="zh-CN" dirty="0" smtClean="0"/>
              <a:t>2</a:t>
            </a:r>
            <a:r>
              <a:rPr lang="zh-CN" altLang="zh-CN" dirty="0" smtClean="0"/>
              <a:t>）练习模仿阶段，</a:t>
            </a:r>
            <a:endParaRPr lang="en-US" altLang="zh-CN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3</a:t>
            </a:r>
            <a:r>
              <a:rPr lang="zh-CN" altLang="zh-CN" dirty="0" smtClean="0"/>
              <a:t>）实践推进阶段，（</a:t>
            </a:r>
            <a:r>
              <a:rPr lang="en-US" altLang="zh-CN" dirty="0" smtClean="0"/>
              <a:t>4</a:t>
            </a:r>
            <a:r>
              <a:rPr lang="zh-CN" altLang="zh-CN" dirty="0" smtClean="0"/>
              <a:t>）典型引领示范阶段。</a:t>
            </a:r>
            <a:r>
              <a:rPr lang="en-US" altLang="zh-CN" sz="3200" dirty="0" smtClean="0"/>
              <a:t/>
            </a:r>
            <a:br>
              <a:rPr lang="en-US" altLang="zh-CN" sz="3200" dirty="0" smtClean="0"/>
            </a:br>
            <a:r>
              <a:rPr lang="en-US" altLang="zh-CN" sz="3200" dirty="0" smtClean="0"/>
              <a:t> </a:t>
            </a:r>
            <a:br>
              <a:rPr lang="en-US" altLang="zh-CN" sz="3200" dirty="0" smtClean="0"/>
            </a:br>
            <a:endParaRPr lang="en-US" altLang="zh-CN" sz="3200" b="1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491952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0033CC"/>
                </a:solidFill>
              </a:rPr>
              <a:t>二、学校如何保障和推进深度学习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700808"/>
            <a:ext cx="9144000" cy="460851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600" b="1" dirty="0" smtClean="0"/>
              <a:t>（四）基于课程建设的校本研修和学校发展</a:t>
            </a:r>
            <a:endParaRPr lang="en-US" altLang="zh-CN" sz="36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1.</a:t>
            </a:r>
            <a:r>
              <a:rPr lang="zh-CN" altLang="zh-CN" sz="3200" dirty="0" smtClean="0"/>
              <a:t>课程建设有利于激发教师专业发展的动力。</a:t>
            </a:r>
            <a:r>
              <a:rPr lang="en-US" altLang="zh-CN" sz="3200" dirty="0" smtClean="0"/>
              <a:t>  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2.</a:t>
            </a:r>
            <a:r>
              <a:rPr lang="zh-CN" altLang="zh-CN" sz="3200" dirty="0" smtClean="0"/>
              <a:t>根据学校实际建设</a:t>
            </a:r>
            <a:r>
              <a:rPr lang="zh-CN" altLang="en-US" sz="3200" dirty="0" smtClean="0"/>
              <a:t>三种</a:t>
            </a:r>
            <a:r>
              <a:rPr lang="zh-CN" altLang="zh-CN" sz="3200" dirty="0" smtClean="0"/>
              <a:t>类型的课程（课例）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 </a:t>
            </a:r>
            <a:r>
              <a:rPr lang="zh-CN" altLang="zh-CN" sz="3200" dirty="0" smtClean="0"/>
              <a:t>如学习活动资源包，学科课程，跨学科课程。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 3.</a:t>
            </a:r>
            <a:r>
              <a:rPr lang="zh-CN" altLang="zh-CN" sz="3200" dirty="0" smtClean="0"/>
              <a:t>深度学习与学校合作文化水平的提升。</a:t>
            </a:r>
            <a:endParaRPr lang="zh-CN" altLang="en-U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" y="97155"/>
            <a:ext cx="9037320" cy="6760845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179512" y="297230"/>
            <a:ext cx="8660765" cy="212365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4400" dirty="0" smtClean="0">
                <a:solidFill>
                  <a:srgbClr val="0033CC"/>
                </a:solidFill>
              </a:rPr>
              <a:t>三、教师自身需求</a:t>
            </a:r>
            <a:r>
              <a:rPr lang="en-US" altLang="zh-CN" sz="4400" dirty="0" smtClean="0">
                <a:solidFill>
                  <a:srgbClr val="0033CC"/>
                </a:solidFill>
              </a:rPr>
              <a:t>(</a:t>
            </a:r>
            <a:r>
              <a:rPr lang="zh-CN" altLang="zh-CN" sz="4400" dirty="0" smtClean="0">
                <a:solidFill>
                  <a:srgbClr val="0033CC"/>
                </a:solidFill>
              </a:rPr>
              <a:t>主观能动性）</a:t>
            </a:r>
            <a:endParaRPr lang="en-US" altLang="zh-CN" sz="4400" dirty="0" smtClean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4400" dirty="0" smtClean="0">
                <a:solidFill>
                  <a:srgbClr val="0033CC"/>
                </a:solidFill>
              </a:rPr>
              <a:t>              </a:t>
            </a:r>
            <a:r>
              <a:rPr lang="zh-CN" altLang="zh-CN" sz="4400" dirty="0" smtClean="0">
                <a:solidFill>
                  <a:srgbClr val="0033CC"/>
                </a:solidFill>
              </a:rPr>
              <a:t>推进深度学习</a:t>
            </a:r>
            <a:endParaRPr lang="zh-CN" altLang="zh-CN" sz="4400" b="0" dirty="0">
              <a:solidFill>
                <a:srgbClr val="0033CC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23728" y="2778291"/>
            <a:ext cx="3024336" cy="3675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4000" dirty="0" smtClean="0">
                <a:solidFill>
                  <a:srgbClr val="0033CC"/>
                </a:solidFill>
              </a:rPr>
              <a:t>敬佩</a:t>
            </a:r>
            <a:endParaRPr lang="en-US" altLang="zh-CN" sz="4000" dirty="0" smtClean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4000" dirty="0" smtClean="0">
                <a:solidFill>
                  <a:srgbClr val="0033CC"/>
                </a:solidFill>
              </a:rPr>
              <a:t>感谢</a:t>
            </a:r>
            <a:endParaRPr lang="en-US" altLang="zh-CN" sz="4000" dirty="0" smtClean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zh-CN" sz="4000" dirty="0" smtClean="0">
                <a:solidFill>
                  <a:srgbClr val="0033CC"/>
                </a:solidFill>
              </a:rPr>
              <a:t>感恩</a:t>
            </a:r>
            <a:r>
              <a:rPr lang="en-US" altLang="zh-CN" sz="4000" dirty="0" smtClean="0">
                <a:solidFill>
                  <a:srgbClr val="0033CC"/>
                </a:solidFill>
              </a:rPr>
              <a:t/>
            </a:r>
            <a:br>
              <a:rPr lang="en-US" altLang="zh-CN" sz="4000" dirty="0" smtClean="0">
                <a:solidFill>
                  <a:srgbClr val="0033CC"/>
                </a:solidFill>
              </a:rPr>
            </a:br>
            <a:endParaRPr lang="zh-CN" altLang="en-US" sz="4000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2555" y="48260"/>
            <a:ext cx="9037320" cy="676084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971600" y="1988840"/>
            <a:ext cx="58712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127000"/>
            <a:r>
              <a:rPr lang="en-US" altLang="zh-CN" sz="96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GungsuhChe" pitchFamily="49" charset="-127"/>
                <a:ea typeface="GungsuhChe" pitchFamily="49" charset="-127"/>
                <a:cs typeface="楷体" panose="02010609060101010101" charset="-122"/>
                <a:sym typeface="+mn-ea"/>
              </a:rPr>
              <a:t> </a:t>
            </a:r>
            <a:r>
              <a:rPr lang="zh-CN" sz="9600" dirty="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GungsuhChe" pitchFamily="49" charset="-127"/>
                <a:ea typeface="GungsuhChe" pitchFamily="49" charset="-127"/>
                <a:cs typeface="楷体" panose="02010609060101010101" charset="-122"/>
                <a:sym typeface="+mn-ea"/>
              </a:rPr>
              <a:t>谢谢大家！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-180528" y="740670"/>
            <a:ext cx="9144000" cy="507831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533400">
              <a:lnSpc>
                <a:spcPct val="150000"/>
              </a:lnSpc>
            </a:pPr>
            <a:r>
              <a:rPr lang="zh-CN" altLang="en-US" sz="5400" dirty="0" smtClean="0">
                <a:solidFill>
                  <a:srgbClr val="0033CC"/>
                </a:solidFill>
              </a:rPr>
              <a:t>一、为什么要推进深度学习</a:t>
            </a:r>
            <a:endParaRPr lang="en-US" altLang="zh-CN" sz="5400" dirty="0" smtClean="0">
              <a:solidFill>
                <a:srgbClr val="0033CC"/>
              </a:solidFill>
            </a:endParaRPr>
          </a:p>
          <a:p>
            <a:pPr indent="533400">
              <a:lnSpc>
                <a:spcPct val="150000"/>
              </a:lnSpc>
            </a:pPr>
            <a:r>
              <a:rPr lang="zh-CN" altLang="en-US" sz="5400" dirty="0" smtClean="0">
                <a:solidFill>
                  <a:srgbClr val="0033CC"/>
                </a:solidFill>
              </a:rPr>
              <a:t>二、什么是深度学习</a:t>
            </a:r>
            <a:endParaRPr lang="en-US" altLang="zh-CN" sz="5400" dirty="0" smtClean="0">
              <a:solidFill>
                <a:srgbClr val="0033CC"/>
              </a:solidFill>
            </a:endParaRPr>
          </a:p>
          <a:p>
            <a:pPr indent="533400">
              <a:lnSpc>
                <a:spcPct val="150000"/>
              </a:lnSpc>
            </a:pPr>
            <a:r>
              <a:rPr lang="zh-CN" altLang="en-US" sz="5400" dirty="0" smtClean="0">
                <a:solidFill>
                  <a:srgbClr val="0033CC"/>
                </a:solidFill>
              </a:rPr>
              <a:t>三、怎么实现深度学习</a:t>
            </a:r>
            <a:endParaRPr lang="en-US" altLang="zh-CN" sz="5400" dirty="0" smtClean="0">
              <a:solidFill>
                <a:srgbClr val="0033CC"/>
              </a:solidFill>
            </a:endParaRPr>
          </a:p>
          <a:p>
            <a:pPr indent="533400">
              <a:lnSpc>
                <a:spcPct val="150000"/>
              </a:lnSpc>
            </a:pPr>
            <a:r>
              <a:rPr lang="zh-CN" altLang="en-US" sz="5400" dirty="0" smtClean="0">
                <a:solidFill>
                  <a:srgbClr val="0033CC"/>
                </a:solidFill>
              </a:rPr>
              <a:t>四、怎样推进深度学习</a:t>
            </a:r>
            <a:endParaRPr lang="zh-CN" altLang="zh-CN" sz="5400" dirty="0" smtClean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6731" y="1"/>
            <a:ext cx="9250731" cy="6920498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251520" y="2471598"/>
            <a:ext cx="8892480" cy="3549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1200"/>
              </a:spcAft>
            </a:pPr>
            <a:r>
              <a:rPr lang="zh-CN" altLang="en-US" sz="3600" dirty="0" smtClean="0"/>
              <a:t>一、区域教研如何保障和推进深度学习</a:t>
            </a:r>
            <a:endParaRPr lang="en-US" altLang="zh-CN" sz="3600" dirty="0" smtClean="0"/>
          </a:p>
          <a:p>
            <a:pPr>
              <a:lnSpc>
                <a:spcPct val="200000"/>
              </a:lnSpc>
              <a:spcAft>
                <a:spcPts val="1200"/>
              </a:spcAft>
            </a:pPr>
            <a:r>
              <a:rPr lang="zh-CN" altLang="en-US" sz="3600" dirty="0" smtClean="0"/>
              <a:t>二、学校如何保障和推进深度学习</a:t>
            </a:r>
            <a:endParaRPr lang="en-US" altLang="zh-CN" sz="3600" dirty="0" smtClean="0"/>
          </a:p>
          <a:p>
            <a:pPr>
              <a:lnSpc>
                <a:spcPct val="200000"/>
              </a:lnSpc>
              <a:spcAft>
                <a:spcPts val="1200"/>
              </a:spcAft>
            </a:pPr>
            <a:r>
              <a:rPr lang="zh-CN" altLang="en-US" sz="3600" dirty="0" smtClean="0">
                <a:solidFill>
                  <a:srgbClr val="C00000"/>
                </a:solidFill>
              </a:rPr>
              <a:t>三、教师自身需求推进深度学习</a:t>
            </a:r>
            <a:endParaRPr lang="zh-CN" altLang="zh-CN" sz="3600" dirty="0">
              <a:solidFill>
                <a:srgbClr val="C00000"/>
              </a:solidFill>
            </a:endParaRPr>
          </a:p>
        </p:txBody>
      </p:sp>
      <p:sp>
        <p:nvSpPr>
          <p:cNvPr id="4" name="文本框 13"/>
          <p:cNvSpPr txBox="1"/>
          <p:nvPr/>
        </p:nvSpPr>
        <p:spPr>
          <a:xfrm>
            <a:off x="288032" y="1052736"/>
            <a:ext cx="7740352" cy="77591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533400">
              <a:lnSpc>
                <a:spcPts val="5000"/>
              </a:lnSpc>
            </a:pPr>
            <a:r>
              <a:rPr lang="zh-CN" altLang="en-US" sz="6000" dirty="0" smtClean="0">
                <a:solidFill>
                  <a:srgbClr val="FF0000"/>
                </a:solidFill>
                <a:latin typeface="叶根友毛笔行书2.0版" panose="02010601030101010101" charset="-122"/>
                <a:ea typeface="叶根友毛笔行书2.0版" panose="02010601030101010101" charset="-122"/>
              </a:rPr>
              <a:t>怎样推进深度学习</a:t>
            </a:r>
            <a:endParaRPr lang="zh-CN" altLang="zh-CN" sz="6000" dirty="0" smtClean="0">
              <a:solidFill>
                <a:srgbClr val="FF0000"/>
              </a:solidFill>
              <a:latin typeface="叶根友毛笔行书2.0版" panose="02010601030101010101" charset="-122"/>
              <a:ea typeface="叶根友毛笔行书2.0版" panose="02010601030101010101" charset="-122"/>
            </a:endParaRPr>
          </a:p>
        </p:txBody>
      </p:sp>
      <p:pic>
        <p:nvPicPr>
          <p:cNvPr id="5" name="Picture 44" descr="小黄花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93344" y="5842613"/>
            <a:ext cx="1218946" cy="1042771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568896"/>
            <a:ext cx="7772400" cy="149195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33CC"/>
                </a:solidFill>
              </a:rPr>
              <a:t>一、区域教研如何保障和推进深度学习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9512" y="2348880"/>
            <a:ext cx="8640960" cy="2952328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zh-CN" altLang="zh-CN" sz="3200" b="1" dirty="0" smtClean="0"/>
              <a:t>（一）大处着眼，创新区域教研机制</a:t>
            </a:r>
            <a:endParaRPr lang="en-US" altLang="zh-CN" sz="3200" b="1" dirty="0" smtClean="0"/>
          </a:p>
          <a:p>
            <a:pPr>
              <a:lnSpc>
                <a:spcPct val="200000"/>
              </a:lnSpc>
              <a:buNone/>
            </a:pPr>
            <a:r>
              <a:rPr lang="zh-CN" altLang="zh-CN" sz="3200" b="1" dirty="0" smtClean="0"/>
              <a:t>（二）建立种子团队，智力支持深度学习</a:t>
            </a:r>
            <a:endParaRPr lang="en-US" altLang="zh-CN" sz="3200" b="1" dirty="0" smtClean="0"/>
          </a:p>
          <a:p>
            <a:pPr>
              <a:lnSpc>
                <a:spcPct val="200000"/>
              </a:lnSpc>
              <a:buNone/>
            </a:pPr>
            <a:r>
              <a:rPr lang="zh-CN" altLang="zh-CN" sz="3200" b="1" dirty="0" smtClean="0"/>
              <a:t>（三）先行先试，形成区域实践策略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endParaRPr lang="zh-CN" altLang="en-US" sz="3200" dirty="0"/>
          </a:p>
        </p:txBody>
      </p:sp>
      <p:pic>
        <p:nvPicPr>
          <p:cNvPr id="4" name="Picture 42" descr="青草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298440"/>
            <a:ext cx="9144635" cy="15595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772400" cy="149195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33CC"/>
                </a:solidFill>
              </a:rPr>
              <a:t>一、区域教研如何保障和推进深度学习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8640960" cy="501317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200" b="1" dirty="0" smtClean="0"/>
              <a:t>（一）大处着眼，创新区域教研机制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1</a:t>
            </a:r>
            <a:r>
              <a:rPr lang="zh-CN" altLang="zh-CN" sz="3200" b="1" dirty="0" smtClean="0"/>
              <a:t>、整合资源，整体设计区域方案。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2</a:t>
            </a:r>
            <a:r>
              <a:rPr lang="zh-CN" altLang="zh-CN" sz="3200" b="1" dirty="0" smtClean="0"/>
              <a:t>、建设学科教研基地，提高研修质量。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3</a:t>
            </a:r>
            <a:r>
              <a:rPr lang="zh-CN" altLang="zh-CN" sz="3200" b="1" dirty="0" smtClean="0"/>
              <a:t>、</a:t>
            </a:r>
            <a:r>
              <a:rPr lang="en-US" altLang="zh-CN" sz="3200" b="1" dirty="0" smtClean="0"/>
              <a:t>“</a:t>
            </a:r>
            <a:r>
              <a:rPr lang="zh-CN" altLang="zh-CN" sz="3200" b="1" dirty="0" smtClean="0"/>
              <a:t>微项目</a:t>
            </a:r>
            <a:r>
              <a:rPr lang="en-US" altLang="zh-CN" sz="3200" b="1" dirty="0" smtClean="0"/>
              <a:t>”</a:t>
            </a:r>
            <a:r>
              <a:rPr lang="zh-CN" altLang="zh-CN" sz="3200" b="1" dirty="0" smtClean="0"/>
              <a:t>研究、实施——解决深度学习大难题。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     “</a:t>
            </a:r>
            <a:r>
              <a:rPr lang="zh-CN" altLang="zh-CN" sz="3200" dirty="0" smtClean="0"/>
              <a:t>双微驱动</a:t>
            </a:r>
            <a:r>
              <a:rPr lang="en-US" altLang="zh-CN" sz="3200" dirty="0" smtClean="0"/>
              <a:t>”</a:t>
            </a:r>
            <a:r>
              <a:rPr lang="zh-CN" altLang="zh-CN" sz="3200" dirty="0" smtClean="0"/>
              <a:t>： </a:t>
            </a:r>
            <a:r>
              <a:rPr lang="en-US" altLang="zh-CN" sz="3200" dirty="0" smtClean="0"/>
              <a:t>“</a:t>
            </a:r>
            <a:r>
              <a:rPr lang="zh-CN" altLang="zh-CN" sz="3200" dirty="0" smtClean="0"/>
              <a:t>微项目</a:t>
            </a:r>
            <a:r>
              <a:rPr lang="en-US" altLang="zh-CN" sz="3200" dirty="0" smtClean="0"/>
              <a:t>”    “</a:t>
            </a:r>
            <a:r>
              <a:rPr lang="zh-CN" altLang="zh-CN" sz="3200" dirty="0" smtClean="0"/>
              <a:t>微团队</a:t>
            </a:r>
            <a:r>
              <a:rPr lang="en-US" altLang="zh-CN" sz="3200" dirty="0" smtClean="0"/>
              <a:t>”</a:t>
            </a:r>
            <a:endParaRPr lang="zh-CN" altLang="en-US" sz="32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49195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33CC"/>
                </a:solidFill>
              </a:rPr>
              <a:t>一、区域教研如何保障和推进深度学习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8640960" cy="4608512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200" b="1" dirty="0" smtClean="0"/>
              <a:t>（二）建立种子团队，智力支持深度学习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1</a:t>
            </a:r>
            <a:r>
              <a:rPr lang="zh-CN" altLang="zh-CN" sz="3200" b="1" dirty="0" smtClean="0"/>
              <a:t>、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教研员</a:t>
            </a:r>
            <a:r>
              <a:rPr lang="zh-CN" altLang="zh-CN" sz="3200" b="1" dirty="0" smtClean="0"/>
              <a:t>是提高教育质量的重要力量。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2</a:t>
            </a:r>
            <a:r>
              <a:rPr lang="zh-CN" altLang="zh-CN" sz="3200" b="1" dirty="0" smtClean="0"/>
              <a:t>、着力提升</a:t>
            </a:r>
            <a:r>
              <a:rPr lang="zh-CN" altLang="zh-CN" sz="3200" b="1" dirty="0" smtClean="0">
                <a:solidFill>
                  <a:srgbClr val="FF0000"/>
                </a:solidFill>
              </a:rPr>
              <a:t>区域教研团队</a:t>
            </a:r>
            <a:r>
              <a:rPr lang="zh-CN" altLang="zh-CN" sz="3200" b="1" dirty="0" smtClean="0"/>
              <a:t>的核心素养。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       </a:t>
            </a:r>
            <a:r>
              <a:rPr lang="zh-CN" altLang="zh-CN" sz="3200" dirty="0" smtClean="0"/>
              <a:t>学科教研员</a:t>
            </a:r>
            <a:r>
              <a:rPr lang="en-US" altLang="zh-CN" sz="3200" dirty="0" smtClean="0"/>
              <a:t>     </a:t>
            </a:r>
            <a:r>
              <a:rPr lang="zh-CN" altLang="zh-CN" sz="3200" dirty="0" smtClean="0"/>
              <a:t>教研中心组</a:t>
            </a:r>
            <a:endParaRPr lang="en-US" altLang="zh-CN" sz="3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dirty="0" smtClean="0"/>
              <a:t>            </a:t>
            </a:r>
            <a:r>
              <a:rPr lang="zh-CN" altLang="zh-CN" sz="3200" dirty="0" smtClean="0"/>
              <a:t>课题组</a:t>
            </a:r>
            <a:r>
              <a:rPr lang="en-US" altLang="zh-CN" sz="3200" dirty="0" smtClean="0"/>
              <a:t>        </a:t>
            </a:r>
            <a:r>
              <a:rPr lang="zh-CN" altLang="zh-CN" sz="3200" dirty="0" smtClean="0"/>
              <a:t>名师工作室</a:t>
            </a:r>
            <a:r>
              <a:rPr lang="en-US" altLang="zh-CN" sz="3200" dirty="0" smtClean="0"/>
              <a:t>     </a:t>
            </a:r>
            <a:r>
              <a:rPr lang="zh-CN" altLang="en-US" sz="3200" dirty="0" smtClean="0"/>
              <a:t>等等</a:t>
            </a:r>
            <a:endParaRPr lang="zh-CN" altLang="en-US" sz="3200" dirty="0"/>
          </a:p>
        </p:txBody>
      </p:sp>
      <p:pic>
        <p:nvPicPr>
          <p:cNvPr id="4" name="Picture 47" descr="1000401543874607298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7308304" y="5229200"/>
            <a:ext cx="1237992" cy="123799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772400" cy="149195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33CC"/>
                </a:solidFill>
              </a:rPr>
              <a:t>一、区域教研如何保障和推进深度学习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484784"/>
            <a:ext cx="9396536" cy="52292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200" b="1" dirty="0" smtClean="0"/>
              <a:t>（三）先行先试，形成区域实践策略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b="1" dirty="0" smtClean="0"/>
              <a:t>  1</a:t>
            </a:r>
            <a:r>
              <a:rPr lang="zh-CN" altLang="zh-CN" b="1" dirty="0" smtClean="0"/>
              <a:t>、选择实验学科和学校，探索学科深度学习的实践策略</a:t>
            </a:r>
            <a:endParaRPr lang="en-US" altLang="zh-CN" b="1" dirty="0" smtClean="0"/>
          </a:p>
          <a:p>
            <a:pPr>
              <a:lnSpc>
                <a:spcPct val="150000"/>
              </a:lnSpc>
              <a:buNone/>
            </a:pPr>
            <a:r>
              <a:rPr lang="zh-CN" altLang="zh-CN" sz="2400" b="1" dirty="0" smtClean="0"/>
              <a:t>深度学习单元教学设计实施中的</a:t>
            </a:r>
            <a:r>
              <a:rPr lang="zh-CN" altLang="zh-CN" sz="2400" b="1" dirty="0" smtClean="0">
                <a:solidFill>
                  <a:srgbClr val="FF0000"/>
                </a:solidFill>
              </a:rPr>
              <a:t>重要环节和关键要点</a:t>
            </a:r>
            <a:r>
              <a:rPr lang="zh-CN" altLang="zh-CN" sz="2400" b="1" dirty="0" smtClean="0"/>
              <a:t>如下：</a:t>
            </a:r>
            <a:endParaRPr lang="en-US" altLang="zh-CN" sz="24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2400" dirty="0" smtClean="0"/>
              <a:t>  </a:t>
            </a:r>
            <a:r>
              <a:rPr lang="zh-CN" altLang="zh-CN" sz="2400" dirty="0" smtClean="0"/>
              <a:t>一是</a:t>
            </a:r>
            <a:r>
              <a:rPr lang="zh-CN" altLang="zh-CN" sz="2400" b="1" dirty="0" smtClean="0">
                <a:solidFill>
                  <a:schemeClr val="accent2">
                    <a:lumMod val="75000"/>
                  </a:schemeClr>
                </a:solidFill>
              </a:rPr>
              <a:t>教学内容</a:t>
            </a:r>
            <a:r>
              <a:rPr lang="zh-CN" altLang="zh-CN" sz="2400" dirty="0" smtClean="0"/>
              <a:t>强调在</a:t>
            </a:r>
            <a:r>
              <a:rPr lang="zh-CN" altLang="zh-CN" sz="2400" dirty="0" smtClean="0">
                <a:solidFill>
                  <a:srgbClr val="FF0000"/>
                </a:solidFill>
              </a:rPr>
              <a:t>知识</a:t>
            </a:r>
            <a:r>
              <a:rPr lang="zh-CN" altLang="zh-CN" sz="2400" dirty="0" smtClean="0"/>
              <a:t>获得的基础上，发展学生的</a:t>
            </a:r>
            <a:r>
              <a:rPr lang="zh-CN" altLang="zh-CN" sz="2400" dirty="0" smtClean="0">
                <a:solidFill>
                  <a:srgbClr val="FF0000"/>
                </a:solidFill>
              </a:rPr>
              <a:t>核心素养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2400" dirty="0" smtClean="0"/>
              <a:t>  </a:t>
            </a:r>
            <a:r>
              <a:rPr lang="zh-CN" altLang="zh-CN" sz="2400" dirty="0" smtClean="0"/>
              <a:t>二是会围绕主题形成</a:t>
            </a:r>
            <a:r>
              <a:rPr lang="zh-CN" altLang="zh-CN" sz="2400" b="1" dirty="0" smtClean="0">
                <a:solidFill>
                  <a:schemeClr val="accent2">
                    <a:lumMod val="75000"/>
                  </a:schemeClr>
                </a:solidFill>
              </a:rPr>
              <a:t>驱动性任务系统</a:t>
            </a:r>
            <a:r>
              <a:rPr lang="zh-CN" altLang="zh-CN" sz="2400" dirty="0" smtClean="0"/>
              <a:t>，综合考虑再确定</a:t>
            </a:r>
            <a:r>
              <a:rPr lang="zh-CN" altLang="zh-CN" sz="2400" dirty="0" smtClean="0">
                <a:solidFill>
                  <a:srgbClr val="FF0000"/>
                </a:solidFill>
              </a:rPr>
              <a:t>教学顺序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2400" dirty="0" smtClean="0"/>
              <a:t>  </a:t>
            </a:r>
            <a:r>
              <a:rPr lang="zh-CN" altLang="zh-CN" sz="2400" dirty="0" smtClean="0"/>
              <a:t>三是设计会依据驱动型问题</a:t>
            </a:r>
            <a:r>
              <a:rPr lang="zh-CN" altLang="zh-CN" sz="2400" b="1" dirty="0" smtClean="0">
                <a:solidFill>
                  <a:schemeClr val="accent2">
                    <a:lumMod val="75000"/>
                  </a:schemeClr>
                </a:solidFill>
              </a:rPr>
              <a:t>设计学生活动及其评价方案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2400" dirty="0" smtClean="0"/>
              <a:t>  </a:t>
            </a:r>
            <a:r>
              <a:rPr lang="zh-CN" altLang="zh-CN" sz="2400" dirty="0" smtClean="0"/>
              <a:t>四是</a:t>
            </a:r>
            <a:r>
              <a:rPr lang="zh-CN" altLang="zh-CN" sz="2400" dirty="0" smtClean="0">
                <a:solidFill>
                  <a:srgbClr val="FF0000"/>
                </a:solidFill>
              </a:rPr>
              <a:t>教师</a:t>
            </a:r>
            <a:r>
              <a:rPr lang="zh-CN" altLang="zh-CN" sz="2400" dirty="0" smtClean="0"/>
              <a:t>以</a:t>
            </a:r>
            <a:r>
              <a:rPr lang="zh-CN" altLang="zh-CN" sz="2400" dirty="0" smtClean="0">
                <a:solidFill>
                  <a:srgbClr val="FF0000"/>
                </a:solidFill>
              </a:rPr>
              <a:t>引导</a:t>
            </a:r>
            <a:r>
              <a:rPr lang="zh-CN" altLang="zh-CN" sz="2400" dirty="0" smtClean="0"/>
              <a:t>为主，</a:t>
            </a:r>
            <a:r>
              <a:rPr lang="zh-CN" altLang="zh-CN" sz="2400" dirty="0" smtClean="0">
                <a:solidFill>
                  <a:srgbClr val="FF0000"/>
                </a:solidFill>
              </a:rPr>
              <a:t>学生</a:t>
            </a:r>
            <a:r>
              <a:rPr lang="zh-CN" altLang="zh-CN" sz="2400" dirty="0" smtClean="0"/>
              <a:t>独立或小组合作进行</a:t>
            </a:r>
            <a:r>
              <a:rPr lang="zh-CN" altLang="zh-CN" sz="2400" dirty="0" smtClean="0">
                <a:solidFill>
                  <a:srgbClr val="FF0000"/>
                </a:solidFill>
              </a:rPr>
              <a:t>活动</a:t>
            </a:r>
            <a:r>
              <a:rPr lang="zh-CN" altLang="zh-CN" sz="2400" dirty="0" smtClean="0"/>
              <a:t>。</a:t>
            </a:r>
            <a:r>
              <a:rPr lang="en-US" altLang="zh-CN" sz="2400" b="1" dirty="0" smtClean="0"/>
              <a:t/>
            </a:r>
            <a:br>
              <a:rPr lang="en-US" altLang="zh-CN" sz="2400" b="1" dirty="0" smtClean="0"/>
            </a:br>
            <a:r>
              <a:rPr lang="zh-CN" altLang="en-US" sz="2400" b="1" dirty="0" smtClean="0"/>
              <a:t>选择学科，选择学校。</a:t>
            </a:r>
            <a:r>
              <a:rPr lang="zh-CN" altLang="zh-CN" sz="2400" dirty="0" smtClean="0"/>
              <a:t>先行试点、逐渐增加，直至全面覆盖</a:t>
            </a:r>
            <a:r>
              <a:rPr lang="zh-CN" altLang="en-US" sz="2400" dirty="0" smtClean="0"/>
              <a:t>。</a:t>
            </a:r>
            <a:endParaRPr lang="en-US" altLang="zh-CN" sz="2400" b="1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49195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33CC"/>
                </a:solidFill>
              </a:rPr>
              <a:t>一、区域教研如何保障和推进深度学习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-252536" y="1700808"/>
            <a:ext cx="9396536" cy="501317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200" b="1" dirty="0" smtClean="0"/>
              <a:t>（三）先行先试，形成区域实践策略</a:t>
            </a:r>
            <a:endParaRPr lang="en-US" altLang="zh-CN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 2</a:t>
            </a:r>
            <a:r>
              <a:rPr lang="zh-CN" altLang="zh-CN" sz="3200" b="1" dirty="0" smtClean="0"/>
              <a:t>、梳理提炼实验成果，分享交流引领全区跟进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1</a:t>
            </a:r>
            <a:r>
              <a:rPr lang="zh-CN" altLang="zh-CN" dirty="0" smtClean="0"/>
              <a:t>）让学科提供一个深度学习</a:t>
            </a:r>
            <a:r>
              <a:rPr lang="en-US" altLang="zh-CN" dirty="0" smtClean="0"/>
              <a:t>“</a:t>
            </a:r>
            <a:r>
              <a:rPr lang="zh-CN" altLang="zh-CN" dirty="0" smtClean="0"/>
              <a:t>好课</a:t>
            </a:r>
            <a:r>
              <a:rPr lang="en-US" altLang="zh-CN" dirty="0" smtClean="0"/>
              <a:t>”</a:t>
            </a:r>
            <a:r>
              <a:rPr lang="zh-CN" altLang="zh-CN" dirty="0" smtClean="0"/>
              <a:t>的</a:t>
            </a:r>
            <a:r>
              <a:rPr lang="zh-CN" altLang="zh-CN" dirty="0" smtClean="0">
                <a:solidFill>
                  <a:srgbClr val="FF0000"/>
                </a:solidFill>
              </a:rPr>
              <a:t>基本框架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2</a:t>
            </a:r>
            <a:r>
              <a:rPr lang="zh-CN" altLang="zh-CN" dirty="0" smtClean="0"/>
              <a:t>）建立校内学科教研组</a:t>
            </a:r>
            <a:r>
              <a:rPr lang="en-US" altLang="zh-CN" dirty="0" smtClean="0"/>
              <a:t>“</a:t>
            </a: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理论学习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--</a:t>
            </a: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教学设计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--</a:t>
            </a: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研讨修订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--</a:t>
            </a: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教学实施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--</a:t>
            </a: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反思改进</a:t>
            </a:r>
            <a:r>
              <a:rPr lang="en-US" altLang="zh-CN" b="1" dirty="0" smtClean="0">
                <a:solidFill>
                  <a:schemeClr val="accent2">
                    <a:lumMod val="75000"/>
                  </a:schemeClr>
                </a:solidFill>
              </a:rPr>
              <a:t>--</a:t>
            </a:r>
            <a:r>
              <a:rPr lang="zh-CN" altLang="zh-CN" b="1" dirty="0" smtClean="0">
                <a:solidFill>
                  <a:schemeClr val="accent2">
                    <a:lumMod val="75000"/>
                  </a:schemeClr>
                </a:solidFill>
              </a:rPr>
              <a:t>资源传承</a:t>
            </a:r>
            <a:r>
              <a:rPr lang="en-US" altLang="zh-CN" dirty="0" smtClean="0"/>
              <a:t>”</a:t>
            </a:r>
            <a:r>
              <a:rPr lang="zh-CN" altLang="zh-CN" dirty="0" smtClean="0"/>
              <a:t>的</a:t>
            </a:r>
            <a:r>
              <a:rPr lang="zh-CN" altLang="zh-CN" dirty="0" smtClean="0">
                <a:solidFill>
                  <a:srgbClr val="FF0000"/>
                </a:solidFill>
              </a:rPr>
              <a:t>工作机制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</a:t>
            </a:r>
            <a:r>
              <a:rPr lang="zh-CN" altLang="zh-CN" dirty="0" smtClean="0"/>
              <a:t>（</a:t>
            </a:r>
            <a:r>
              <a:rPr lang="en-US" altLang="zh-CN" dirty="0" smtClean="0"/>
              <a:t>3</a:t>
            </a:r>
            <a:r>
              <a:rPr lang="zh-CN" altLang="zh-CN" dirty="0" smtClean="0"/>
              <a:t>）研发深度学习</a:t>
            </a:r>
            <a:r>
              <a:rPr lang="zh-CN" altLang="zh-CN" dirty="0" smtClean="0">
                <a:solidFill>
                  <a:srgbClr val="FF0000"/>
                </a:solidFill>
              </a:rPr>
              <a:t>优秀教学案例</a:t>
            </a:r>
            <a:r>
              <a:rPr lang="zh-CN" altLang="zh-CN" dirty="0" smtClean="0"/>
              <a:t>，并发挥其示范作用。</a:t>
            </a:r>
            <a:endParaRPr lang="en-US" altLang="zh-CN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491952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0033CC"/>
                </a:solidFill>
              </a:rPr>
              <a:t>一、区域教研如何保障和推进深度学习</a:t>
            </a:r>
            <a:endParaRPr lang="zh-CN" altLang="en-US" b="1" dirty="0">
              <a:solidFill>
                <a:srgbClr val="0033CC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1700808"/>
            <a:ext cx="9144000" cy="501317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CN" altLang="zh-CN" sz="3200" b="1" dirty="0" smtClean="0"/>
              <a:t>（三）先行先试，形成区域实践策略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3200" b="1" dirty="0" smtClean="0"/>
              <a:t>   3</a:t>
            </a:r>
            <a:r>
              <a:rPr lang="zh-CN" altLang="zh-CN" sz="3200" b="1" dirty="0" smtClean="0"/>
              <a:t>、形成区域推进深度学习的基本策略</a:t>
            </a:r>
            <a:endParaRPr lang="en-US" altLang="zh-CN" sz="3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sz="2400" dirty="0" smtClean="0"/>
              <a:t>      </a:t>
            </a:r>
            <a:r>
              <a:rPr lang="zh-CN" altLang="zh-CN" dirty="0" smtClean="0"/>
              <a:t>策略</a:t>
            </a:r>
            <a:r>
              <a:rPr lang="en-US" altLang="zh-CN" dirty="0" smtClean="0"/>
              <a:t>1:</a:t>
            </a:r>
            <a:r>
              <a:rPr lang="zh-CN" altLang="zh-CN" dirty="0" smtClean="0"/>
              <a:t>通过实验学科先行先试，带动学校整体推进。</a:t>
            </a:r>
            <a:endParaRPr lang="en-US" altLang="zh-CN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 </a:t>
            </a:r>
            <a:r>
              <a:rPr lang="zh-CN" altLang="zh-CN" dirty="0" smtClean="0"/>
              <a:t>策略</a:t>
            </a:r>
            <a:r>
              <a:rPr lang="en-US" altLang="zh-CN" dirty="0" smtClean="0"/>
              <a:t>2:</a:t>
            </a:r>
            <a:r>
              <a:rPr lang="zh-CN" altLang="zh-CN" dirty="0" smtClean="0"/>
              <a:t>专家对教师学习和教师课堂进行全程指导。</a:t>
            </a:r>
            <a:endParaRPr lang="en-US" altLang="zh-CN" dirty="0" smtClean="0"/>
          </a:p>
          <a:p>
            <a:pPr>
              <a:lnSpc>
                <a:spcPct val="150000"/>
              </a:lnSpc>
              <a:buNone/>
            </a:pPr>
            <a:r>
              <a:rPr lang="en-US" altLang="zh-CN" dirty="0" smtClean="0"/>
              <a:t>     </a:t>
            </a:r>
            <a:r>
              <a:rPr lang="zh-CN" altLang="zh-CN" dirty="0" smtClean="0"/>
              <a:t>策略</a:t>
            </a:r>
            <a:r>
              <a:rPr lang="en-US" altLang="zh-CN" dirty="0" smtClean="0"/>
              <a:t>3:</a:t>
            </a:r>
            <a:r>
              <a:rPr lang="zh-CN" altLang="zh-CN" dirty="0" smtClean="0"/>
              <a:t>稳定的校本研修机制保障</a:t>
            </a:r>
            <a:r>
              <a:rPr lang="en-US" altLang="zh-CN" dirty="0" smtClean="0"/>
              <a:t>“</a:t>
            </a:r>
            <a:r>
              <a:rPr lang="zh-CN" altLang="zh-CN" dirty="0" smtClean="0"/>
              <a:t>深度学习</a:t>
            </a:r>
            <a:r>
              <a:rPr lang="en-US" altLang="zh-CN" dirty="0" smtClean="0"/>
              <a:t>”</a:t>
            </a:r>
            <a:r>
              <a:rPr lang="zh-CN" altLang="zh-CN" dirty="0" smtClean="0"/>
              <a:t>教学改进项目的推进</a:t>
            </a:r>
            <a:r>
              <a:rPr lang="zh-CN" altLang="en-US" dirty="0" smtClean="0"/>
              <a:t>。</a:t>
            </a:r>
            <a:r>
              <a:rPr lang="en-US" altLang="zh-CN" dirty="0" smtClean="0"/>
              <a:t>P138-141</a:t>
            </a:r>
            <a:endParaRPr lang="en-US" altLang="zh-CN" b="1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1741</TotalTime>
  <Words>1443</Words>
  <Application>Microsoft Office PowerPoint</Application>
  <PresentationFormat>全屏显示(4:3)</PresentationFormat>
  <Paragraphs>86</Paragraphs>
  <Slides>16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默认设计模板</vt:lpstr>
      <vt:lpstr>幻灯片 1</vt:lpstr>
      <vt:lpstr>幻灯片 2</vt:lpstr>
      <vt:lpstr>幻灯片 3</vt:lpstr>
      <vt:lpstr>一、区域教研如何保障和推进深度学习</vt:lpstr>
      <vt:lpstr>一、区域教研如何保障和推进深度学习</vt:lpstr>
      <vt:lpstr>一、区域教研如何保障和推进深度学习</vt:lpstr>
      <vt:lpstr>一、区域教研如何保障和推进深度学习</vt:lpstr>
      <vt:lpstr>一、区域教研如何保障和推进深度学习</vt:lpstr>
      <vt:lpstr>一、区域教研如何保障和推进深度学习</vt:lpstr>
      <vt:lpstr>二、学校如何保障和推进深度学习</vt:lpstr>
      <vt:lpstr>二、学校如何保障和推进深度学习</vt:lpstr>
      <vt:lpstr>二、学校如何保障和推进深度学习</vt:lpstr>
      <vt:lpstr>二、学校如何保障和推进深度学习</vt:lpstr>
      <vt:lpstr>二、学校如何保障和推进深度学习</vt:lpstr>
      <vt:lpstr>幻灯片 15</vt:lpstr>
      <vt:lpstr>幻灯片 16</vt:lpstr>
    </vt:vector>
  </TitlesOfParts>
  <Company>sss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林攀峰</dc:creator>
  <cp:lastModifiedBy>Administrator</cp:lastModifiedBy>
  <cp:revision>505</cp:revision>
  <dcterms:created xsi:type="dcterms:W3CDTF">2002-12-30T12:51:00Z</dcterms:created>
  <dcterms:modified xsi:type="dcterms:W3CDTF">2021-08-25T09:09:45Z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