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432" r:id="rId3"/>
    <p:sldId id="942" r:id="rId5"/>
    <p:sldId id="943" r:id="rId6"/>
    <p:sldId id="944" r:id="rId7"/>
    <p:sldId id="959" r:id="rId8"/>
    <p:sldId id="945" r:id="rId9"/>
    <p:sldId id="962" r:id="rId10"/>
    <p:sldId id="947" r:id="rId11"/>
    <p:sldId id="967" r:id="rId12"/>
    <p:sldId id="948" r:id="rId13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6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5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zhong" initials="c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22E6E"/>
    <a:srgbClr val="006666"/>
    <a:srgbClr val="F595DC"/>
    <a:srgbClr val="21A3D0"/>
    <a:srgbClr val="A9BECB"/>
    <a:srgbClr val="F8F8F8"/>
    <a:srgbClr val="D01C63"/>
    <a:srgbClr val="0067A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Objects="1" showGuides="1">
      <p:cViewPr varScale="1">
        <p:scale>
          <a:sx n="122" d="100"/>
          <a:sy n="122" d="100"/>
        </p:scale>
        <p:origin x="84" y="104"/>
      </p:cViewPr>
      <p:guideLst>
        <p:guide orient="horz" pos="157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4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09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6EE78B-84D8-412F-BC69-ACC7C447BA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32" y="1597819"/>
            <a:ext cx="7772936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065" y="2914650"/>
            <a:ext cx="640187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382" y="681038"/>
            <a:ext cx="2056597" cy="39135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22" y="681038"/>
            <a:ext cx="6059105" cy="39135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  <p:transition spd="med" advClick="0" advTm="1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8" y="3305176"/>
            <a:ext cx="7771745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8" y="2180035"/>
            <a:ext cx="7771745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00"/>
            </a:lvl2pPr>
            <a:lvl3pPr marL="685800" indent="0">
              <a:buNone/>
              <a:defRPr sz="1200"/>
            </a:lvl3pPr>
            <a:lvl4pPr marL="1028700" indent="0">
              <a:buNone/>
              <a:defRPr sz="1000"/>
            </a:lvl4pPr>
            <a:lvl5pPr marL="1370965" indent="0">
              <a:buNone/>
              <a:defRPr sz="1000"/>
            </a:lvl5pPr>
            <a:lvl6pPr marL="1713865" indent="0">
              <a:buNone/>
              <a:defRPr sz="1000"/>
            </a:lvl6pPr>
            <a:lvl7pPr marL="2056765" indent="0">
              <a:buNone/>
              <a:defRPr sz="1000"/>
            </a:lvl7pPr>
            <a:lvl8pPr marL="2399665" indent="0">
              <a:buNone/>
              <a:defRPr sz="1000"/>
            </a:lvl8pPr>
            <a:lvl9pPr marL="27425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21" y="1200151"/>
            <a:ext cx="405725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33" y="1200151"/>
            <a:ext cx="405844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22" y="205979"/>
            <a:ext cx="8229957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22" y="1151335"/>
            <a:ext cx="404059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22" y="1631156"/>
            <a:ext cx="404059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95" y="1151335"/>
            <a:ext cx="404178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95" y="1631156"/>
            <a:ext cx="404178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3" name="矩形 1"/>
          <p:cNvSpPr>
            <a:spLocks noChangeArrowheads="1"/>
          </p:cNvSpPr>
          <p:nvPr userDrawn="1"/>
        </p:nvSpPr>
        <p:spPr bwMode="auto">
          <a:xfrm>
            <a:off x="0" y="5035379"/>
            <a:ext cx="9144000" cy="117645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3"/>
          <p:cNvSpPr>
            <a:spLocks noChangeArrowheads="1"/>
          </p:cNvSpPr>
          <p:nvPr userDrawn="1"/>
        </p:nvSpPr>
        <p:spPr bwMode="auto">
          <a:xfrm>
            <a:off x="8683408" y="4786313"/>
            <a:ext cx="368950" cy="297656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8704831" y="4807744"/>
            <a:ext cx="327294" cy="254794"/>
          </a:xfrm>
          <a:prstGeom prst="rect">
            <a:avLst/>
          </a:prstGeom>
          <a:noFill/>
          <a:ln>
            <a:noFill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98B9FF10-6865-479F-9DFA-EC7F5A5D5EE9}" type="slidenum">
              <a:rPr lang="zh-CN" altLang="en-US" sz="1200">
                <a:solidFill>
                  <a:schemeClr val="bg1"/>
                </a:solidFill>
              </a:rPr>
            </a:fld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338685" y="675968"/>
            <a:ext cx="4466630" cy="23574"/>
            <a:chOff x="3060700" y="4724400"/>
            <a:chExt cx="5955507" cy="3143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81" y="3600450"/>
            <a:ext cx="5486638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81" y="459581"/>
            <a:ext cx="5486638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81" y="4025503"/>
            <a:ext cx="5486638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  <a:lvl3pPr marL="685800" indent="0">
              <a:buNone/>
              <a:defRPr sz="700"/>
            </a:lvl3pPr>
            <a:lvl4pPr marL="1028700" indent="0">
              <a:buNone/>
              <a:defRPr sz="700"/>
            </a:lvl4pPr>
            <a:lvl5pPr marL="1370965" indent="0">
              <a:buNone/>
              <a:defRPr sz="700"/>
            </a:lvl5pPr>
            <a:lvl6pPr marL="1713865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22" y="681038"/>
            <a:ext cx="822995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22" y="1200151"/>
            <a:ext cx="822995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096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仿宋_GB2312" pitchFamily="1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199515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15424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18853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2282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25711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29140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01-06-002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04664" y="-113506"/>
            <a:ext cx="457200" cy="457200"/>
          </a:xfrm>
          <a:prstGeom prst="rect">
            <a:avLst/>
          </a:prstGeom>
        </p:spPr>
      </p:pic>
      <p:pic>
        <p:nvPicPr>
          <p:cNvPr id="23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-20538"/>
            <a:ext cx="9144000" cy="524192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5" name="椭圆 24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295525" y="1851660"/>
            <a:ext cx="6396355" cy="125857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圆角矩形 6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椭圆 82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>
            <p:custDataLst>
              <p:tags r:id="rId5"/>
            </p:custDataLst>
          </p:nvPr>
        </p:nvSpPr>
        <p:spPr>
          <a:xfrm>
            <a:off x="2470150" y="1923415"/>
            <a:ext cx="6160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大单元教学设计</a:t>
            </a:r>
            <a:r>
              <a:rPr lang="en-US" altLang="zh-CN" sz="2400" b="1" dirty="0">
                <a:solidFill>
                  <a:srgbClr val="006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006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如何培养进化与适应观以苏教版八年级上册生物多样性教学设计</a:t>
            </a:r>
            <a:r>
              <a:rPr lang="zh-CN" altLang="en-US" sz="2400" b="1" dirty="0">
                <a:solidFill>
                  <a:srgbClr val="006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endParaRPr lang="zh-CN" altLang="en-US" sz="2400" b="1" dirty="0">
              <a:solidFill>
                <a:srgbClr val="006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52570" y="3406140"/>
            <a:ext cx="430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常州市河海实验学校   陈忠  </a:t>
            </a:r>
            <a:r>
              <a:rPr lang="en-US" altLang="zh-CN" sz="2400" dirty="0"/>
              <a:t>2021.9.24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91">
        <p14:vortex dir="r"/>
      </p:transition>
    </mc:Choice>
    <mc:Fallback>
      <p:transition spd="slow" advTm="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19" dur="5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1" dur="5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0" dur="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4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48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57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"/>
                            </p:stCondLst>
                            <p:childTnLst>
                              <p:par>
                                <p:cTn id="1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66" grpId="0" animBg="1"/>
      <p:bldP spid="66" grpId="1" animBg="1"/>
      <p:bldP spid="66" grpId="2" animBg="1"/>
      <p:bldP spid="76" grpId="0" animBg="1"/>
      <p:bldP spid="76" grpId="1" animBg="1"/>
      <p:bldP spid="76" grpId="2" animBg="1"/>
      <p:bldP spid="83" grpId="0" animBg="1"/>
      <p:bldP spid="83" grpId="1" animBg="1"/>
      <p:bldP spid="83" grpId="2" animBg="1"/>
      <p:bldP spid="8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20929" y="367087"/>
            <a:ext cx="5335447" cy="434737"/>
            <a:chOff x="4599110" y="2377844"/>
            <a:chExt cx="6007323" cy="547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136878" y="2382693"/>
              <a:ext cx="5469555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如何开展持续性学习评价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56183" y="336631"/>
            <a:ext cx="747671" cy="851243"/>
            <a:chOff x="5040744" y="3163753"/>
            <a:chExt cx="996763" cy="1134992"/>
          </a:xfrm>
        </p:grpSpPr>
        <p:sp>
          <p:nvSpPr>
            <p:cNvPr id="8" name="椭圆 7"/>
            <p:cNvSpPr/>
            <p:nvPr/>
          </p:nvSpPr>
          <p:spPr>
            <a:xfrm>
              <a:off x="5040752" y="3163753"/>
              <a:ext cx="750847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5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四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教师要深度理解持续性评价的意义和价值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：评价的三个目的、形式多样以生为中心以核心素养为导向是持续性评价、更多的是形成性评价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3648" y="301123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：制订持续性评价方案、确定评价反馈的内容和方式、论证评价方案、公开评价标准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871059" y="1599882"/>
            <a:ext cx="4515767" cy="405859"/>
            <a:chOff x="4597712" y="158449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Freeform 5"/>
            <p:cNvSpPr/>
            <p:nvPr/>
          </p:nvSpPr>
          <p:spPr bwMode="auto">
            <a:xfrm>
              <a:off x="4597712" y="158449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80426" y="1634928"/>
              <a:ext cx="4798581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把握深度学习的四个重要环节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56376" y="2354595"/>
            <a:ext cx="4595943" cy="405859"/>
            <a:chOff x="4597712" y="2309822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09591" y="2362410"/>
              <a:ext cx="4787950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实现深度学习有两个必要前提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5400000" flipV="1">
            <a:off x="-667613" y="2480493"/>
            <a:ext cx="5143501" cy="25849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014076" y="1737965"/>
            <a:ext cx="1567542" cy="1567542"/>
            <a:chOff x="2075544" y="1844222"/>
            <a:chExt cx="2090056" cy="2090056"/>
          </a:xfrm>
        </p:grpSpPr>
        <p:sp>
          <p:nvSpPr>
            <p:cNvPr id="41" name="椭圆 40"/>
            <p:cNvSpPr/>
            <p:nvPr/>
          </p:nvSpPr>
          <p:spPr>
            <a:xfrm>
              <a:off x="2075544" y="1844222"/>
              <a:ext cx="2090056" cy="2090056"/>
            </a:xfrm>
            <a:prstGeom prst="ellipse">
              <a:avLst/>
            </a:prstGeom>
            <a:pattFill prst="dkDnDiag">
              <a:fgClr>
                <a:srgbClr val="F3F3F3"/>
              </a:fgClr>
              <a:bgClr>
                <a:srgbClr val="F7F7F7"/>
              </a:bgClr>
            </a:patt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EDEDE"/>
                  </a:gs>
                </a:gsLst>
                <a:lin ang="2700000" scaled="1"/>
                <a:tileRect/>
              </a:gradFill>
            </a:ln>
            <a:effectLst>
              <a:outerShdw blurRad="3429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79245" y="2059765"/>
              <a:ext cx="1643032" cy="1643032"/>
            </a:xfrm>
            <a:prstGeom prst="ellipse">
              <a:avLst/>
            </a:prstGeom>
            <a:solidFill>
              <a:srgbClr val="00602B"/>
            </a:solidFill>
            <a:ln>
              <a:gradFill flip="none" rotWithShape="1">
                <a:gsLst>
                  <a:gs pos="0">
                    <a:srgbClr val="DEDEDE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29671" y="2228824"/>
            <a:ext cx="113427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目录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850323" y="2246025"/>
            <a:ext cx="700712" cy="563211"/>
            <a:chOff x="4538090" y="1956346"/>
            <a:chExt cx="934161" cy="750948"/>
          </a:xfrm>
        </p:grpSpPr>
        <p:sp>
          <p:nvSpPr>
            <p:cNvPr id="94" name="椭圆 93"/>
            <p:cNvSpPr/>
            <p:nvPr/>
          </p:nvSpPr>
          <p:spPr>
            <a:xfrm>
              <a:off x="4538090" y="1956346"/>
              <a:ext cx="750849" cy="75094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1402" y="2049187"/>
              <a:ext cx="75084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itchFamily="2" charset="-122"/>
                </a:rPr>
                <a:t>二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时尚中黑简体" pitchFamily="2" charset="-122"/>
                  <a:ea typeface="时尚中黑简体" pitchFamily="2" charset="-122"/>
                  <a:cs typeface="+mn-cs"/>
                </a:rPr>
                <a:t>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50322" y="1494353"/>
            <a:ext cx="563210" cy="563210"/>
            <a:chOff x="3836083" y="908725"/>
            <a:chExt cx="750849" cy="750947"/>
          </a:xfrm>
        </p:grpSpPr>
        <p:sp>
          <p:nvSpPr>
            <p:cNvPr id="101" name="椭圆 100"/>
            <p:cNvSpPr/>
            <p:nvPr/>
          </p:nvSpPr>
          <p:spPr>
            <a:xfrm>
              <a:off x="3836083" y="908725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923394" y="1001105"/>
              <a:ext cx="65540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itchFamily="2" charset="-122"/>
                  <a:ea typeface="时尚中黑简体" pitchFamily="2" charset="-122"/>
                </a:rPr>
                <a:t>一、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71059" y="3094019"/>
            <a:ext cx="4515767" cy="405859"/>
            <a:chOff x="4599110" y="237784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3" name="TextBox 97"/>
            <p:cNvSpPr txBox="1"/>
            <p:nvPr/>
          </p:nvSpPr>
          <p:spPr>
            <a:xfrm>
              <a:off x="5481825" y="2419676"/>
              <a:ext cx="4354447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抓住深度学习的四个关键策略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850322" y="3022006"/>
            <a:ext cx="563210" cy="563209"/>
            <a:chOff x="5140660" y="3065829"/>
            <a:chExt cx="750849" cy="750947"/>
          </a:xfrm>
        </p:grpSpPr>
        <p:sp>
          <p:nvSpPr>
            <p:cNvPr id="35" name="椭圆 34"/>
            <p:cNvSpPr/>
            <p:nvPr/>
          </p:nvSpPr>
          <p:spPr>
            <a:xfrm>
              <a:off x="5140660" y="3065829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6" name="TextBox 108"/>
            <p:cNvSpPr txBox="1"/>
            <p:nvPr/>
          </p:nvSpPr>
          <p:spPr>
            <a:xfrm>
              <a:off x="5227973" y="3180147"/>
              <a:ext cx="640298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三、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3728" y="306764"/>
            <a:ext cx="4515767" cy="515489"/>
            <a:chOff x="4597712" y="158449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5"/>
            <p:cNvSpPr/>
            <p:nvPr/>
          </p:nvSpPr>
          <p:spPr bwMode="auto">
            <a:xfrm>
              <a:off x="4597712" y="158449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5702277" y="1645503"/>
              <a:ext cx="3164443" cy="42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02991" y="282912"/>
            <a:ext cx="563210" cy="563210"/>
            <a:chOff x="3836083" y="908725"/>
            <a:chExt cx="750849" cy="750947"/>
          </a:xfrm>
        </p:grpSpPr>
        <p:sp>
          <p:nvSpPr>
            <p:cNvPr id="13" name="椭圆 12"/>
            <p:cNvSpPr/>
            <p:nvPr/>
          </p:nvSpPr>
          <p:spPr>
            <a:xfrm>
              <a:off x="3836083" y="908725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4" name="TextBox 101"/>
            <p:cNvSpPr txBox="1"/>
            <p:nvPr/>
          </p:nvSpPr>
          <p:spPr>
            <a:xfrm>
              <a:off x="3932083" y="947038"/>
              <a:ext cx="41688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sp>
        <p:nvSpPr>
          <p:cNvPr id="16" name="TextBox 101"/>
          <p:cNvSpPr txBox="1"/>
          <p:nvPr/>
        </p:nvSpPr>
        <p:spPr>
          <a:xfrm>
            <a:off x="2145594" y="383671"/>
            <a:ext cx="49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itchFamily="2" charset="-122"/>
                <a:ea typeface="时尚中黑简体" pitchFamily="2" charset="-122"/>
              </a:rPr>
              <a:t>一、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3808" y="3682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rPr>
              <a:t>把握深度学习的四个重要环节</a:t>
            </a:r>
            <a:endParaRPr lang="zh-CN" altLang="en-US" sz="1800" dirty="0">
              <a:solidFill>
                <a:prstClr val="white">
                  <a:lumMod val="95000"/>
                </a:prstClr>
              </a:solidFill>
              <a:ea typeface="时尚中黑简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79546"/>
            <a:ext cx="6048672" cy="39470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1217" y="627538"/>
            <a:ext cx="4807087" cy="862930"/>
            <a:chOff x="4597712" y="2309822"/>
            <a:chExt cx="5699829" cy="10869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6" name="TextBox 90"/>
            <p:cNvSpPr txBox="1"/>
            <p:nvPr/>
          </p:nvSpPr>
          <p:spPr>
            <a:xfrm>
              <a:off x="5509591" y="2311279"/>
              <a:ext cx="4692568" cy="108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如何选择单元学习主题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477713" y="518963"/>
            <a:ext cx="563210" cy="5632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88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560" y="144220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四个依据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学科课程标准、教材内容、核心素养的进阶发展、学生实际情况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560" y="228662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四种思路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按照章节的内容组织、按照学科核心素养发展的进阶组织、按照主题性任务组织、按照真实情境下的学习任务跨学科来组织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1560" y="343552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三个关键步骤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找出单元学习内容、初定单元主题、确定单元学习主题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800" y="578764"/>
            <a:ext cx="69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一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923" y="110667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14</a:t>
            </a:r>
            <a:r>
              <a:rPr lang="zh-CN" altLang="en-US" sz="1400" b="1" dirty="0"/>
              <a:t>章  丰富多彩的生物世界</a:t>
            </a:r>
            <a:endParaRPr lang="zh-CN" altLang="en-US" sz="1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39278" y="140740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14.1 </a:t>
            </a:r>
            <a:r>
              <a:rPr lang="zh-CN" altLang="en-US" sz="1400" dirty="0"/>
              <a:t>五彩缤纷的植物世界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539278" y="168876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14.2 </a:t>
            </a:r>
            <a:r>
              <a:rPr lang="zh-CN" altLang="en-US" sz="1400" dirty="0"/>
              <a:t>千姿百态的动物世界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538661" y="194698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14.3 </a:t>
            </a:r>
            <a:r>
              <a:rPr lang="zh-CN" altLang="en-US" sz="1400" dirty="0"/>
              <a:t>千姿百态的动物世界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538661" y="222834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14.4 </a:t>
            </a:r>
            <a:r>
              <a:rPr lang="zh-CN" altLang="en-US" sz="1400" dirty="0"/>
              <a:t>生物的分类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275488" y="266236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15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生物多样性及其保护</a:t>
            </a:r>
            <a:endParaRPr lang="zh-CN" altLang="en-US" sz="1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10157" y="289746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15.1 </a:t>
            </a:r>
            <a:r>
              <a:rPr lang="zh-CN" altLang="en-US" sz="1400" dirty="0"/>
              <a:t>生物多样性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510157" y="3158216"/>
            <a:ext cx="390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15.2 </a:t>
            </a:r>
            <a:r>
              <a:rPr lang="zh-CN" altLang="en-US" sz="1400" dirty="0"/>
              <a:t>保护生物多样性的艰巨使命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5488" y="353064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16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生命起源和生物进化</a:t>
            </a:r>
            <a:endParaRPr lang="zh-CN" altLang="en-US" sz="1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38661" y="377246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16.1 </a:t>
            </a:r>
            <a:r>
              <a:rPr lang="zh-CN" altLang="en-US" sz="1400" dirty="0"/>
              <a:t>生命的诞生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9278" y="40274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16.2 </a:t>
            </a:r>
            <a:r>
              <a:rPr lang="zh-CN" altLang="en-US" sz="1400" dirty="0"/>
              <a:t>生物进化的历程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9278" y="427910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16.3 </a:t>
            </a:r>
            <a:r>
              <a:rPr lang="zh-CN" altLang="en-US" sz="1400" dirty="0"/>
              <a:t>生物进化的学说</a:t>
            </a:r>
            <a:endParaRPr lang="zh-CN" altLang="en-US" sz="1400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2896557" y="1698056"/>
            <a:ext cx="1368152" cy="17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7" name="文本框 16"/>
          <p:cNvSpPr txBox="1"/>
          <p:nvPr/>
        </p:nvSpPr>
        <p:spPr>
          <a:xfrm>
            <a:off x="4264709" y="150740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多种多样的生物及其特征</a:t>
            </a:r>
            <a:endParaRPr lang="zh-CN" altLang="en-US" sz="1400" b="1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2968419" y="3112657"/>
            <a:ext cx="12962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9" name="文本框 18"/>
          <p:cNvSpPr txBox="1"/>
          <p:nvPr/>
        </p:nvSpPr>
        <p:spPr>
          <a:xfrm>
            <a:off x="539278" y="454661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16.4 </a:t>
            </a:r>
            <a:r>
              <a:rPr lang="zh-CN" altLang="en-US" sz="1400" dirty="0"/>
              <a:t>人类的起源和进化</a:t>
            </a:r>
            <a:endParaRPr lang="zh-CN" altLang="en-US" sz="1400" dirty="0"/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3004569" y="4316463"/>
            <a:ext cx="1260140" cy="18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2" name="文本框 21"/>
          <p:cNvSpPr txBox="1"/>
          <p:nvPr/>
        </p:nvSpPr>
        <p:spPr>
          <a:xfrm>
            <a:off x="4274449" y="295405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生物多样性的含义及其价值</a:t>
            </a:r>
            <a:endParaRPr lang="zh-CN" altLang="en-US" sz="1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4186185" y="414791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 </a:t>
            </a:r>
            <a:r>
              <a:rPr lang="zh-CN" altLang="en-US" sz="1400" b="1" dirty="0"/>
              <a:t>生物多样性的进化规律</a:t>
            </a:r>
            <a:endParaRPr lang="zh-CN" altLang="en-US" sz="1400" b="1" dirty="0"/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6429707" y="1645589"/>
            <a:ext cx="648072" cy="15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/>
          <p:cNvSpPr txBox="1"/>
          <p:nvPr/>
        </p:nvSpPr>
        <p:spPr>
          <a:xfrm>
            <a:off x="7104043" y="14910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现象</a:t>
            </a:r>
            <a:endParaRPr lang="zh-CN" altLang="en-US" sz="1400" b="1" dirty="0"/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6568965" y="310793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0" name="文本框 29"/>
          <p:cNvSpPr txBox="1"/>
          <p:nvPr/>
        </p:nvSpPr>
        <p:spPr>
          <a:xfrm>
            <a:off x="7109025" y="293549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本质</a:t>
            </a:r>
            <a:endParaRPr lang="zh-CN" altLang="en-US" sz="1400" b="1" dirty="0"/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6136917" y="4309394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4" name="文本框 33"/>
          <p:cNvSpPr txBox="1"/>
          <p:nvPr/>
        </p:nvSpPr>
        <p:spPr>
          <a:xfrm>
            <a:off x="6753743" y="413155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证据，解释</a:t>
            </a:r>
            <a:endParaRPr lang="zh-CN" altLang="en-US" sz="1400" b="1" dirty="0"/>
          </a:p>
        </p:txBody>
      </p:sp>
      <p:cxnSp>
        <p:nvCxnSpPr>
          <p:cNvPr id="36" name="直接箭头连接符 35"/>
          <p:cNvCxnSpPr/>
          <p:nvPr/>
        </p:nvCxnSpPr>
        <p:spPr bwMode="auto">
          <a:xfrm flipH="1" flipV="1">
            <a:off x="7587213" y="1688767"/>
            <a:ext cx="63793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7587213" y="3091584"/>
            <a:ext cx="63793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7" name="直接连接符 46"/>
          <p:cNvCxnSpPr/>
          <p:nvPr/>
        </p:nvCxnSpPr>
        <p:spPr bwMode="auto">
          <a:xfrm>
            <a:off x="8225149" y="1688767"/>
            <a:ext cx="0" cy="2576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直接箭头连接符 47"/>
          <p:cNvCxnSpPr>
            <a:stCxn id="34" idx="3"/>
          </p:cNvCxnSpPr>
          <p:nvPr/>
        </p:nvCxnSpPr>
        <p:spPr bwMode="auto">
          <a:xfrm flipV="1">
            <a:off x="7833863" y="4279106"/>
            <a:ext cx="336441" cy="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59" name="文本框 58"/>
          <p:cNvSpPr txBox="1"/>
          <p:nvPr/>
        </p:nvSpPr>
        <p:spPr>
          <a:xfrm>
            <a:off x="8387183" y="1973541"/>
            <a:ext cx="316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进化与适应观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1907704" y="237407"/>
            <a:ext cx="523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单元主题的确定   生物多样性的形成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76913" y="367086"/>
            <a:ext cx="4515767" cy="430887"/>
            <a:chOff x="4599110" y="2377844"/>
            <a:chExt cx="5699829" cy="542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481825" y="2377844"/>
              <a:ext cx="4817114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如何确定单元学习目标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39751" y="267493"/>
            <a:ext cx="747671" cy="872227"/>
            <a:chOff x="5040744" y="3135773"/>
            <a:chExt cx="996763" cy="1162971"/>
          </a:xfrm>
        </p:grpSpPr>
        <p:sp>
          <p:nvSpPr>
            <p:cNvPr id="8" name="椭圆 7"/>
            <p:cNvSpPr/>
            <p:nvPr/>
          </p:nvSpPr>
          <p:spPr>
            <a:xfrm>
              <a:off x="5040752" y="3135773"/>
              <a:ext cx="750848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4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二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把握四个基本特征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：一致性、发展性、结构化、重点突出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1640" y="333422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开放研讨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6216" y="2324949"/>
            <a:ext cx="676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遵循三个关键步骤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：围绕、依据、结合、厘清、立足、明确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5736" y="-560598"/>
            <a:ext cx="4752528" cy="6264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76913" y="367086"/>
            <a:ext cx="4515767" cy="430887"/>
            <a:chOff x="4599110" y="2377844"/>
            <a:chExt cx="5699829" cy="542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481825" y="2377844"/>
              <a:ext cx="4817114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如何设计单元学习活动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39751" y="267493"/>
            <a:ext cx="747671" cy="872227"/>
            <a:chOff x="5040744" y="3135773"/>
            <a:chExt cx="996763" cy="1162971"/>
          </a:xfrm>
        </p:grpSpPr>
        <p:sp>
          <p:nvSpPr>
            <p:cNvPr id="8" name="椭圆 7"/>
            <p:cNvSpPr/>
            <p:nvPr/>
          </p:nvSpPr>
          <p:spPr>
            <a:xfrm>
              <a:off x="5040752" y="3135773"/>
              <a:ext cx="750848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4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三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要体现深度学习的特征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：规划性和整体性、实践性和多样性、综合性和开放性、逻辑性和群体性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5899" y="3576085"/>
            <a:ext cx="716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特别说明：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一、教师组织单元学习的效果决定学科核心素养  的落实水平。二、部分单元学习活动需要长课时来完成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1640" y="2316817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：设计具有挑战性的学习任务、预设与方案、团队要对深度学习活动进行检验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923" y="110667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14</a:t>
            </a:r>
            <a:r>
              <a:rPr lang="zh-CN" altLang="en-US" sz="1400" b="1" dirty="0"/>
              <a:t>章  丰富多彩的生物世界</a:t>
            </a:r>
            <a:endParaRPr lang="zh-CN" altLang="en-US" sz="1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39278" y="140740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14.1 </a:t>
            </a:r>
            <a:r>
              <a:rPr lang="zh-CN" altLang="en-US" sz="1400" dirty="0"/>
              <a:t>五彩缤纷的植物世界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539278" y="168876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14.2 </a:t>
            </a:r>
            <a:r>
              <a:rPr lang="zh-CN" altLang="en-US" sz="1400" dirty="0"/>
              <a:t>千姿百态的动物世界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538661" y="194698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14.3 </a:t>
            </a:r>
            <a:r>
              <a:rPr lang="zh-CN" altLang="en-US" sz="1400" dirty="0"/>
              <a:t>千姿百态的动物世界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538661" y="221207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14.4 </a:t>
            </a:r>
            <a:r>
              <a:rPr lang="zh-CN" altLang="en-US" sz="1400" dirty="0"/>
              <a:t>生物的分类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275488" y="266236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15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生物多样性及其保护</a:t>
            </a:r>
            <a:endParaRPr lang="zh-CN" altLang="en-US" sz="1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10157" y="289746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15.1 </a:t>
            </a:r>
            <a:r>
              <a:rPr lang="zh-CN" altLang="en-US" sz="1400" dirty="0"/>
              <a:t>生物多样性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510157" y="3158216"/>
            <a:ext cx="390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15.2 </a:t>
            </a:r>
            <a:r>
              <a:rPr lang="zh-CN" altLang="en-US" sz="1400" dirty="0"/>
              <a:t>保护生物多样性的艰巨使命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5488" y="353064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16</a:t>
            </a:r>
            <a:r>
              <a:rPr lang="zh-CN" altLang="en-US" sz="1400" b="1" dirty="0"/>
              <a:t>章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生命起源和生物进化</a:t>
            </a:r>
            <a:endParaRPr lang="zh-CN" altLang="en-US" sz="1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38661" y="377246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16.1 </a:t>
            </a:r>
            <a:r>
              <a:rPr lang="zh-CN" altLang="en-US" sz="1400" dirty="0"/>
              <a:t>生命的诞生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39278" y="40274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16.2 </a:t>
            </a:r>
            <a:r>
              <a:rPr lang="zh-CN" altLang="en-US" sz="1400" dirty="0"/>
              <a:t>生物进化的历程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39278" y="427910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16.3 </a:t>
            </a:r>
            <a:r>
              <a:rPr lang="zh-CN" altLang="en-US" sz="1400" dirty="0"/>
              <a:t>生物进化的学说</a:t>
            </a:r>
            <a:endParaRPr lang="zh-CN" altLang="en-US" sz="1400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2896557" y="1698056"/>
            <a:ext cx="1368152" cy="17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7" name="文本框 16"/>
          <p:cNvSpPr txBox="1"/>
          <p:nvPr/>
        </p:nvSpPr>
        <p:spPr>
          <a:xfrm>
            <a:off x="4252368" y="115095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小组合作分析各种生物特征</a:t>
            </a:r>
            <a:endParaRPr lang="zh-CN" altLang="en-US" sz="1400" b="1" dirty="0"/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2968419" y="3112657"/>
            <a:ext cx="12962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9" name="文本框 18"/>
          <p:cNvSpPr txBox="1"/>
          <p:nvPr/>
        </p:nvSpPr>
        <p:spPr>
          <a:xfrm>
            <a:off x="539278" y="454661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16.4 </a:t>
            </a:r>
            <a:r>
              <a:rPr lang="zh-CN" altLang="en-US" sz="1400" dirty="0"/>
              <a:t>人类的起源和进化</a:t>
            </a:r>
            <a:endParaRPr lang="zh-CN" altLang="en-US" sz="1400" dirty="0"/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3004569" y="4316463"/>
            <a:ext cx="1260140" cy="18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2" name="文本框 21"/>
          <p:cNvSpPr txBox="1"/>
          <p:nvPr/>
        </p:nvSpPr>
        <p:spPr>
          <a:xfrm>
            <a:off x="4274449" y="295405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生物多样性价值的小组讨论</a:t>
            </a:r>
            <a:endParaRPr lang="zh-CN" altLang="en-US" sz="1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4186185" y="408024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生物进化的主要历程拼图</a:t>
            </a:r>
            <a:endParaRPr lang="zh-CN" altLang="en-US" sz="1400" b="1" dirty="0"/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6429707" y="1645589"/>
            <a:ext cx="648072" cy="15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/>
          <p:cNvSpPr txBox="1"/>
          <p:nvPr/>
        </p:nvSpPr>
        <p:spPr>
          <a:xfrm>
            <a:off x="7104043" y="14910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现象</a:t>
            </a:r>
            <a:endParaRPr lang="zh-CN" altLang="en-US" sz="1400" b="1" dirty="0"/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6568965" y="310793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0" name="文本框 29"/>
          <p:cNvSpPr txBox="1"/>
          <p:nvPr/>
        </p:nvSpPr>
        <p:spPr>
          <a:xfrm>
            <a:off x="7109025" y="293549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本质</a:t>
            </a:r>
            <a:endParaRPr lang="zh-CN" altLang="en-US" sz="1400" b="1" dirty="0"/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6300192" y="4309394"/>
            <a:ext cx="4847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4" name="文本框 33"/>
          <p:cNvSpPr txBox="1"/>
          <p:nvPr/>
        </p:nvSpPr>
        <p:spPr>
          <a:xfrm>
            <a:off x="6753743" y="413155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证据，解释</a:t>
            </a:r>
            <a:endParaRPr lang="zh-CN" altLang="en-US" sz="1400" b="1" dirty="0"/>
          </a:p>
        </p:txBody>
      </p:sp>
      <p:cxnSp>
        <p:nvCxnSpPr>
          <p:cNvPr id="36" name="直接箭头连接符 35"/>
          <p:cNvCxnSpPr/>
          <p:nvPr/>
        </p:nvCxnSpPr>
        <p:spPr bwMode="auto">
          <a:xfrm flipH="1" flipV="1">
            <a:off x="7587213" y="1688767"/>
            <a:ext cx="63793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1" name="直接箭头连接符 40"/>
          <p:cNvCxnSpPr/>
          <p:nvPr/>
        </p:nvCxnSpPr>
        <p:spPr bwMode="auto">
          <a:xfrm flipH="1" flipV="1">
            <a:off x="7587213" y="3091584"/>
            <a:ext cx="63793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47" name="直接连接符 46"/>
          <p:cNvCxnSpPr/>
          <p:nvPr/>
        </p:nvCxnSpPr>
        <p:spPr bwMode="auto">
          <a:xfrm>
            <a:off x="8225149" y="1688767"/>
            <a:ext cx="0" cy="2576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直接箭头连接符 47"/>
          <p:cNvCxnSpPr>
            <a:stCxn id="34" idx="3"/>
          </p:cNvCxnSpPr>
          <p:nvPr/>
        </p:nvCxnSpPr>
        <p:spPr bwMode="auto">
          <a:xfrm flipV="1">
            <a:off x="7833863" y="4279106"/>
            <a:ext cx="336441" cy="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59" name="文本框 58"/>
          <p:cNvSpPr txBox="1"/>
          <p:nvPr/>
        </p:nvSpPr>
        <p:spPr>
          <a:xfrm>
            <a:off x="8387183" y="1973541"/>
            <a:ext cx="316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进化与适应观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544629" y="2742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单元活动</a:t>
            </a:r>
            <a:endParaRPr lang="zh-CN" altLang="en-US" sz="2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4300713" y="148018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藻类结构的特征观察</a:t>
            </a:r>
            <a:endParaRPr lang="zh-CN" altLang="en-US" sz="14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4301567" y="177852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真菌装片观察</a:t>
            </a:r>
            <a:endParaRPr lang="zh-CN" altLang="en-US" sz="1400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4301567" y="204912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霉菌生活环境的探究</a:t>
            </a:r>
            <a:endParaRPr lang="zh-CN" altLang="en-US" sz="14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4175072" y="437057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加拉帕格斯群岛地雀形成过程的解释</a:t>
            </a:r>
            <a:endParaRPr lang="zh-CN" altLang="en-US" sz="14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179,&quot;width&quot;:8503}"/>
</p:tagLst>
</file>

<file path=ppt/tags/tag2.xml><?xml version="1.0" encoding="utf-8"?>
<p:tagLst xmlns:p="http://schemas.openxmlformats.org/presentationml/2006/main">
  <p:tag name="KSO_WPP_MARK_KEY" val="a979778d-9178-429e-b1ef-2a55669ae988"/>
  <p:tag name="COMMONDATA" val="eyJoZGlkIjoiOTA1OTBkNDAyMjBjZGIzNjM0OTM2NGMzNTBhMWMyY2MifQ=="/>
</p:tagLst>
</file>

<file path=ppt/theme/theme1.xml><?xml version="1.0" encoding="utf-8"?>
<a:theme xmlns:a="http://schemas.openxmlformats.org/drawingml/2006/main" name="1_默认设计模板">
  <a:themeElements>
    <a:clrScheme name="自定义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WPS 演示</Application>
  <PresentationFormat>全屏显示(16:9)</PresentationFormat>
  <Paragraphs>155</Paragraphs>
  <Slides>10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时尚中黑简体</vt:lpstr>
      <vt:lpstr>黑体</vt:lpstr>
      <vt:lpstr>Arial</vt:lpstr>
      <vt:lpstr>楷体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Norman</cp:lastModifiedBy>
  <cp:revision>187</cp:revision>
  <dcterms:created xsi:type="dcterms:W3CDTF">2018-05-12T09:07:00Z</dcterms:created>
  <dcterms:modified xsi:type="dcterms:W3CDTF">2023-06-09T14:42:25Z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3EEF537C677341188620508C93D531D7_12</vt:lpwstr>
  </property>
</Properties>
</file>