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7"/>
  </p:handoutMasterIdLst>
  <p:sldIdLst>
    <p:sldId id="317" r:id="rId3"/>
    <p:sldId id="293" r:id="rId5"/>
    <p:sldId id="264" r:id="rId6"/>
    <p:sldId id="309" r:id="rId7"/>
    <p:sldId id="351" r:id="rId8"/>
    <p:sldId id="259" r:id="rId9"/>
    <p:sldId id="352" r:id="rId10"/>
    <p:sldId id="274" r:id="rId11"/>
    <p:sldId id="353" r:id="rId12"/>
    <p:sldId id="355" r:id="rId13"/>
    <p:sldId id="356" r:id="rId14"/>
    <p:sldId id="357" r:id="rId15"/>
    <p:sldId id="354" r:id="rId16"/>
    <p:sldId id="358" r:id="rId17"/>
    <p:sldId id="359" r:id="rId18"/>
    <p:sldId id="360" r:id="rId19"/>
    <p:sldId id="361" r:id="rId20"/>
    <p:sldId id="362" r:id="rId21"/>
    <p:sldId id="299" r:id="rId22"/>
    <p:sldId id="262" r:id="rId23"/>
    <p:sldId id="300" r:id="rId24"/>
    <p:sldId id="288" r:id="rId25"/>
    <p:sldId id="302" r:id="rId26"/>
  </p:sldIdLst>
  <p:sldSz cx="9144000" cy="5143500" type="screen16x9"/>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00"/>
    <a:srgbClr val="3992DB"/>
    <a:srgbClr val="005DA2"/>
    <a:srgbClr val="0F1836"/>
    <a:srgbClr val="FDFDFD"/>
    <a:srgbClr val="D9D9D9"/>
    <a:srgbClr val="DCD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5" autoAdjust="0"/>
    <p:restoredTop sz="94849" autoAdjust="0"/>
  </p:normalViewPr>
  <p:slideViewPr>
    <p:cSldViewPr>
      <p:cViewPr varScale="1">
        <p:scale>
          <a:sx n="141" d="100"/>
          <a:sy n="141" d="100"/>
        </p:scale>
        <p:origin x="876" y="114"/>
      </p:cViewPr>
      <p:guideLst>
        <p:guide orient="horz" pos="1590"/>
        <p:guide pos="2879"/>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810" y="-90"/>
      </p:cViewPr>
      <p:guideLst>
        <p:guide orient="horz" pos="2828"/>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fld>
            <a:r>
              <a:rPr lang="zh-CN" altLang="en-US" sz="1800" b="0" dirty="0">
                <a:solidFill>
                  <a:schemeClr val="accent1"/>
                </a:solidFill>
                <a:latin typeface="微软雅黑 Light" panose="020B0502040204020203" pitchFamily="34" charset="-122"/>
                <a:ea typeface="微软雅黑 Light" panose="020B0502040204020203" pitchFamily="34" charset="-122"/>
              </a:rPr>
              <a:t> </a:t>
            </a:r>
            <a:endParaRPr lang="zh-CN" altLang="en-US" sz="18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9.xml"/><Relationship Id="rId4" Type="http://schemas.openxmlformats.org/officeDocument/2006/relationships/image" Target="../media/image2.png"/><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9234781" y="0"/>
            <a:ext cx="336542" cy="336420"/>
          </a:xfrm>
          <a:prstGeom prst="rect">
            <a:avLst/>
          </a:prstGeom>
        </p:spPr>
      </p:pic>
      <p:cxnSp>
        <p:nvCxnSpPr>
          <p:cNvPr id="46" name="直接连接符 5"/>
          <p:cNvCxnSpPr>
            <a:cxnSpLocks noChangeShapeType="1"/>
          </p:cNvCxnSpPr>
          <p:nvPr/>
        </p:nvCxnSpPr>
        <p:spPr bwMode="auto">
          <a:xfrm flipH="1">
            <a:off x="3923928" y="2486603"/>
            <a:ext cx="4617801"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8763956" y="1898129"/>
            <a:ext cx="380044" cy="1609725"/>
          </a:xfrm>
          <a:prstGeom prst="rect">
            <a:avLst/>
          </a:prstGeom>
          <a:solidFill>
            <a:schemeClr val="accent1"/>
          </a:solidFill>
          <a:ln>
            <a:noFill/>
          </a:ln>
        </p:spPr>
        <p:txBody>
          <a:bodyPr lIns="68557" tIns="34279" rIns="68557" bIns="3427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0" y="0"/>
            <a:ext cx="4676140" cy="5144135"/>
          </a:xfrm>
          <a:prstGeom prst="rect">
            <a:avLst/>
          </a:prstGeom>
        </p:spPr>
      </p:pic>
      <p:sp>
        <p:nvSpPr>
          <p:cNvPr id="4" name="文本框 3"/>
          <p:cNvSpPr txBox="1"/>
          <p:nvPr/>
        </p:nvSpPr>
        <p:spPr>
          <a:xfrm>
            <a:off x="5308600" y="2919095"/>
            <a:ext cx="3027680" cy="953135"/>
          </a:xfrm>
          <a:prstGeom prst="rect">
            <a:avLst/>
          </a:prstGeom>
          <a:noFill/>
        </p:spPr>
        <p:txBody>
          <a:bodyPr wrap="none" rtlCol="0">
            <a:spAutoFit/>
          </a:bodyPr>
          <a:p>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常州市西夏墅中学</a:t>
            </a:r>
            <a:endPar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       何莉燕</a:t>
            </a:r>
            <a:endPar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6"/>
                                        </p:tgtEl>
                                      </p:cBhvr>
                                    </p:cmd>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right)">
                                      <p:cBhvr>
                                        <p:cTn id="10" dur="500"/>
                                        <p:tgtEl>
                                          <p:spTgt spid="47"/>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right)">
                                      <p:cBhvr>
                                        <p:cTn id="14"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 repeatCount="indefinite" fill="remove" display="0">
                  <p:stCondLst>
                    <p:cond delay="indefinite"/>
                  </p:stCondLst>
                  <p:endCondLst>
                    <p:cond evt="onStopAudio" delay="0">
                      <p:tgtEl>
                        <p:sldTgt/>
                      </p:tgtEl>
                    </p:cond>
                  </p:endCondLst>
                </p:cTn>
                <p:tgtEl>
                  <p:spTgt spid="26"/>
                </p:tgtEl>
              </p:cMediaNode>
            </p:audio>
          </p:childTnLst>
        </p:cTn>
      </p:par>
    </p:tnLst>
    <p:bldLst>
      <p:bldP spid="47"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45820" y="138430"/>
            <a:ext cx="495808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just" eaLnBrk="0" hangingPunct="0">
              <a:lnSpc>
                <a:spcPct val="150000"/>
              </a:lnSpc>
            </a:pPr>
            <a:r>
              <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生命观念各要素之间的关系</a:t>
            </a:r>
            <a:endPar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2147482606" descr="b2d68ba12c986da12398ff993a2ab7d"/>
          <p:cNvPicPr>
            <a:picLocks noChangeAspect="1"/>
          </p:cNvPicPr>
          <p:nvPr/>
        </p:nvPicPr>
        <p:blipFill>
          <a:blip r:embed="rId1"/>
          <a:stretch>
            <a:fillRect/>
          </a:stretch>
        </p:blipFill>
        <p:spPr>
          <a:xfrm>
            <a:off x="845820" y="600710"/>
            <a:ext cx="7659370" cy="4542790"/>
          </a:xfrm>
          <a:prstGeom prst="rect">
            <a:avLst/>
          </a:prstGeom>
          <a:noFill/>
          <a:ln w="9525">
            <a:noFill/>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45820" y="138430"/>
            <a:ext cx="495808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just" eaLnBrk="0" hangingPunct="0">
              <a:lnSpc>
                <a:spcPct val="150000"/>
              </a:lnSpc>
            </a:pPr>
            <a:r>
              <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生命观念各要素之间的关系</a:t>
            </a:r>
            <a:endPar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2147482605" descr="3280b0dbda2ac581cae09a3a1f493d2"/>
          <p:cNvPicPr>
            <a:picLocks noChangeAspect="1"/>
          </p:cNvPicPr>
          <p:nvPr/>
        </p:nvPicPr>
        <p:blipFill>
          <a:blip r:embed="rId1"/>
          <a:stretch>
            <a:fillRect/>
          </a:stretch>
        </p:blipFill>
        <p:spPr>
          <a:xfrm>
            <a:off x="598805" y="648335"/>
            <a:ext cx="7685405" cy="4420235"/>
          </a:xfrm>
          <a:prstGeom prst="rect">
            <a:avLst/>
          </a:prstGeom>
          <a:noFill/>
          <a:ln w="9525">
            <a:noFill/>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45820" y="138430"/>
            <a:ext cx="495808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just" eaLnBrk="0" hangingPunct="0">
              <a:lnSpc>
                <a:spcPct val="150000"/>
              </a:lnSpc>
            </a:pPr>
            <a:r>
              <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生命观念各要素之间的关系</a:t>
            </a:r>
            <a:endPar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2147482595" descr="301ecd81f6b4292bb5611b2bc8f308d"/>
          <p:cNvPicPr>
            <a:picLocks noChangeAspect="1"/>
          </p:cNvPicPr>
          <p:nvPr/>
        </p:nvPicPr>
        <p:blipFill>
          <a:blip r:embed="rId1"/>
          <a:stretch>
            <a:fillRect/>
          </a:stretch>
        </p:blipFill>
        <p:spPr>
          <a:xfrm>
            <a:off x="523240" y="689610"/>
            <a:ext cx="7840345" cy="4305300"/>
          </a:xfrm>
          <a:prstGeom prst="rect">
            <a:avLst/>
          </a:prstGeom>
          <a:noFill/>
          <a:ln w="9525">
            <a:noFill/>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45820" y="138430"/>
            <a:ext cx="495808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just" eaLnBrk="0" hangingPunct="0">
              <a:lnSpc>
                <a:spcPct val="150000"/>
              </a:lnSpc>
            </a:pPr>
            <a:r>
              <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生命观念各要素之间的关系</a:t>
            </a:r>
            <a:endPar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2147482608" descr="f955d0247a94630cd99a167c2710997"/>
          <p:cNvPicPr>
            <a:picLocks noChangeAspect="1"/>
          </p:cNvPicPr>
          <p:nvPr/>
        </p:nvPicPr>
        <p:blipFill>
          <a:blip r:embed="rId1"/>
          <a:stretch>
            <a:fillRect/>
          </a:stretch>
        </p:blipFill>
        <p:spPr>
          <a:xfrm>
            <a:off x="2105660" y="665480"/>
            <a:ext cx="3698240" cy="4366260"/>
          </a:xfrm>
          <a:prstGeom prst="rect">
            <a:avLst/>
          </a:prstGeom>
          <a:noFill/>
          <a:ln w="9525">
            <a:noFill/>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45820" y="138430"/>
            <a:ext cx="655891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just" eaLnBrk="0" hangingPunct="0">
              <a:lnSpc>
                <a:spcPct val="150000"/>
              </a:lnSpc>
            </a:pPr>
            <a:r>
              <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建立生命观念的途径和措施（从事实到概念）</a:t>
            </a:r>
            <a:endPar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2147482590" descr="f8f73f116e4774fee58cce9f0b3f0da"/>
          <p:cNvPicPr>
            <a:picLocks noChangeAspect="1"/>
          </p:cNvPicPr>
          <p:nvPr/>
        </p:nvPicPr>
        <p:blipFill>
          <a:blip r:embed="rId1"/>
          <a:stretch>
            <a:fillRect/>
          </a:stretch>
        </p:blipFill>
        <p:spPr>
          <a:xfrm>
            <a:off x="1210945" y="617220"/>
            <a:ext cx="6350000" cy="3519170"/>
          </a:xfrm>
          <a:prstGeom prst="rect">
            <a:avLst/>
          </a:prstGeom>
          <a:noFill/>
          <a:ln w="9525">
            <a:noFill/>
          </a:ln>
        </p:spPr>
      </p:pic>
      <p:sp>
        <p:nvSpPr>
          <p:cNvPr id="4" name="文本框 3"/>
          <p:cNvSpPr txBox="1"/>
          <p:nvPr/>
        </p:nvSpPr>
        <p:spPr>
          <a:xfrm>
            <a:off x="845820" y="4394835"/>
            <a:ext cx="7777480" cy="398780"/>
          </a:xfrm>
          <a:prstGeom prst="rect">
            <a:avLst/>
          </a:prstGeom>
          <a:noFill/>
        </p:spPr>
        <p:txBody>
          <a:bodyPr wrap="none" rtlCol="0">
            <a:spAutoFit/>
            <a:scene3d>
              <a:camera prst="orthographicFront"/>
              <a:lightRig rig="threePt" dir="t"/>
            </a:scene3d>
          </a:bodyPr>
          <a:p>
            <a:r>
              <a:rPr lang="zh-CN" altLang="en-US" sz="20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生物学现象和事实     三级概念     二级概念     一级概念     生命观念</a:t>
            </a:r>
            <a:endParaRPr lang="zh-CN" altLang="en-US" sz="2000"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5" name="右箭头 4"/>
          <p:cNvSpPr/>
          <p:nvPr/>
        </p:nvSpPr>
        <p:spPr>
          <a:xfrm>
            <a:off x="2985135" y="4556760"/>
            <a:ext cx="288290"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右箭头 5"/>
          <p:cNvSpPr/>
          <p:nvPr/>
        </p:nvSpPr>
        <p:spPr>
          <a:xfrm>
            <a:off x="4427855" y="4556125"/>
            <a:ext cx="288290"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右箭头 6"/>
          <p:cNvSpPr/>
          <p:nvPr/>
        </p:nvSpPr>
        <p:spPr>
          <a:xfrm>
            <a:off x="5755005" y="4556125"/>
            <a:ext cx="288290"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右箭头 7"/>
          <p:cNvSpPr/>
          <p:nvPr/>
        </p:nvSpPr>
        <p:spPr>
          <a:xfrm>
            <a:off x="7116445" y="4556125"/>
            <a:ext cx="288290"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45820" y="138430"/>
            <a:ext cx="495808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just" eaLnBrk="0" hangingPunct="0">
              <a:lnSpc>
                <a:spcPct val="150000"/>
              </a:lnSpc>
            </a:pPr>
            <a:r>
              <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建立生命观念的途径和措施</a:t>
            </a:r>
            <a:endPar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Title 1"/>
          <p:cNvSpPr txBox="1"/>
          <p:nvPr/>
        </p:nvSpPr>
        <p:spPr>
          <a:xfrm>
            <a:off x="845820" y="138430"/>
            <a:ext cx="655891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just" eaLnBrk="0" hangingPunct="0">
              <a:lnSpc>
                <a:spcPct val="150000"/>
              </a:lnSpc>
            </a:pPr>
            <a:r>
              <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建立生命观念的途径和措施（从事实到概念）</a:t>
            </a:r>
            <a:endPar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407670" y="1191260"/>
            <a:ext cx="7981950" cy="3046095"/>
          </a:xfrm>
          <a:prstGeom prst="rect">
            <a:avLst/>
          </a:prstGeom>
          <a:noFill/>
          <a:ln w="9525">
            <a:noFill/>
          </a:ln>
        </p:spPr>
        <p:txBody>
          <a:bodyPr wrap="square">
            <a:spAutoFit/>
          </a:bodyPr>
          <a:p>
            <a:pPr indent="0"/>
            <a:r>
              <a:rPr lang="zh-CN" sz="2400" b="1">
                <a:solidFill>
                  <a:srgbClr val="FF0000"/>
                </a:solidFill>
                <a:latin typeface="Calibri" panose="020F0502020204030204" pitchFamily="34" charset="0"/>
                <a:ea typeface="宋体" panose="02010600030101010101" pitchFamily="2" charset="-122"/>
              </a:rPr>
              <a:t>物质与能量观</a:t>
            </a:r>
            <a:r>
              <a:rPr lang="en-US" altLang="zh-CN" sz="2400" b="1">
                <a:solidFill>
                  <a:srgbClr val="FF0000"/>
                </a:solidFill>
                <a:latin typeface="Calibri" panose="020F0502020204030204" pitchFamily="34" charset="0"/>
                <a:ea typeface="宋体" panose="02010600030101010101" pitchFamily="2" charset="-122"/>
              </a:rPr>
              <a:t>——</a:t>
            </a:r>
            <a:r>
              <a:rPr lang="zh-CN" altLang="en-US" sz="2400" b="1">
                <a:solidFill>
                  <a:srgbClr val="FF0000"/>
                </a:solidFill>
                <a:latin typeface="Calibri" panose="020F0502020204030204" pitchFamily="34" charset="0"/>
                <a:ea typeface="宋体" panose="02010600030101010101" pitchFamily="2" charset="-122"/>
              </a:rPr>
              <a:t>生命观念</a:t>
            </a:r>
            <a:r>
              <a:rPr lang="en-US" sz="2400" b="1">
                <a:latin typeface="Calibri" panose="020F0502020204030204" pitchFamily="34" charset="0"/>
                <a:ea typeface="宋体" panose="02010600030101010101" pitchFamily="2" charset="-122"/>
                <a:cs typeface="Times New Roman" panose="02020603050405020304" charset="0"/>
              </a:rPr>
              <a:t> </a:t>
            </a:r>
            <a:r>
              <a:rPr lang="en-US" sz="2400" b="1">
                <a:gradFill>
                  <a:gsLst>
                    <a:gs pos="0">
                      <a:srgbClr val="14CD68"/>
                    </a:gs>
                    <a:gs pos="100000">
                      <a:srgbClr val="0B6E38"/>
                    </a:gs>
                  </a:gsLst>
                  <a:lin scaled="0"/>
                </a:gradFill>
                <a:latin typeface="Calibri" panose="020F0502020204030204" pitchFamily="34" charset="0"/>
                <a:ea typeface="宋体" panose="02010600030101010101" pitchFamily="2" charset="-122"/>
                <a:cs typeface="Times New Roman" panose="02020603050405020304" charset="0"/>
              </a:rPr>
              <a:t>1 </a:t>
            </a:r>
            <a:r>
              <a:rPr lang="zh-CN" sz="2400" b="1">
                <a:gradFill>
                  <a:gsLst>
                    <a:gs pos="0">
                      <a:srgbClr val="14CD68"/>
                    </a:gs>
                    <a:gs pos="100000">
                      <a:srgbClr val="0B6E38"/>
                    </a:gs>
                  </a:gsLst>
                  <a:lin scaled="0"/>
                </a:gradFill>
                <a:latin typeface="Calibri" panose="020F0502020204030204" pitchFamily="34" charset="0"/>
                <a:ea typeface="宋体" panose="02010600030101010101" pitchFamily="2" charset="-122"/>
              </a:rPr>
              <a:t>细胞的生存需要能量和营养物质</a:t>
            </a:r>
            <a:r>
              <a:rPr lang="en-US" altLang="zh-CN" sz="2400" b="1">
                <a:gradFill>
                  <a:gsLst>
                    <a:gs pos="0">
                      <a:srgbClr val="14CD68"/>
                    </a:gs>
                    <a:gs pos="100000">
                      <a:srgbClr val="0B6E38"/>
                    </a:gs>
                  </a:gsLst>
                  <a:lin scaled="0"/>
                </a:gradFill>
                <a:latin typeface="Calibri" panose="020F0502020204030204" pitchFamily="34" charset="0"/>
                <a:ea typeface="宋体" panose="02010600030101010101" pitchFamily="2" charset="-122"/>
              </a:rPr>
              <a:t>——</a:t>
            </a:r>
            <a:r>
              <a:rPr lang="zh-CN" altLang="en-US" sz="2400" b="1">
                <a:gradFill>
                  <a:gsLst>
                    <a:gs pos="0">
                      <a:srgbClr val="14CD68"/>
                    </a:gs>
                    <a:gs pos="100000">
                      <a:srgbClr val="0B6E38"/>
                    </a:gs>
                  </a:gsLst>
                  <a:lin scaled="0"/>
                </a:gradFill>
                <a:latin typeface="Calibri" panose="020F0502020204030204" pitchFamily="34" charset="0"/>
                <a:ea typeface="宋体" panose="02010600030101010101" pitchFamily="2" charset="-122"/>
              </a:rPr>
              <a:t>一级概念</a:t>
            </a:r>
            <a:r>
              <a:rPr lang="en-US" sz="2400" b="1">
                <a:latin typeface="Calibri" panose="020F0502020204030204" pitchFamily="34" charset="0"/>
                <a:ea typeface="宋体" panose="02010600030101010101" pitchFamily="2" charset="-122"/>
                <a:cs typeface="Times New Roman" panose="02020603050405020304" charset="0"/>
              </a:rPr>
              <a:t>    </a:t>
            </a:r>
            <a:r>
              <a:rPr lang="en-US" sz="2400" b="1">
                <a:solidFill>
                  <a:srgbClr val="00B0F0"/>
                </a:solidFill>
                <a:latin typeface="Calibri" panose="020F0502020204030204" pitchFamily="34" charset="0"/>
                <a:ea typeface="宋体" panose="02010600030101010101" pitchFamily="2" charset="-122"/>
                <a:cs typeface="Times New Roman" panose="02020603050405020304" charset="0"/>
              </a:rPr>
              <a:t>1.1</a:t>
            </a:r>
            <a:r>
              <a:rPr lang="zh-CN" sz="2400" b="1">
                <a:solidFill>
                  <a:srgbClr val="00B0F0"/>
                </a:solidFill>
                <a:latin typeface="Calibri" panose="020F0502020204030204" pitchFamily="34" charset="0"/>
                <a:ea typeface="宋体" panose="02010600030101010101" pitchFamily="2" charset="-122"/>
              </a:rPr>
              <a:t>物质通过被动运输、主动运输等方式进出细胞，以维持细胞的正常代谢活动</a:t>
            </a:r>
            <a:r>
              <a:rPr lang="en-US" altLang="zh-CN" sz="2400" b="1">
                <a:solidFill>
                  <a:srgbClr val="00B0F0"/>
                </a:solidFill>
                <a:latin typeface="Calibri" panose="020F0502020204030204" pitchFamily="34" charset="0"/>
                <a:ea typeface="宋体" panose="02010600030101010101" pitchFamily="2" charset="-122"/>
              </a:rPr>
              <a:t>——</a:t>
            </a:r>
            <a:r>
              <a:rPr lang="zh-CN" altLang="en-US" sz="2400" b="1">
                <a:solidFill>
                  <a:srgbClr val="00B0F0"/>
                </a:solidFill>
                <a:latin typeface="Calibri" panose="020F0502020204030204" pitchFamily="34" charset="0"/>
                <a:ea typeface="宋体" panose="02010600030101010101" pitchFamily="2" charset="-122"/>
              </a:rPr>
              <a:t>二级概念</a:t>
            </a:r>
            <a:endParaRPr lang="en-US" sz="2400" b="1">
              <a:solidFill>
                <a:srgbClr val="00B0F0"/>
              </a:solidFill>
              <a:latin typeface="Calibri" panose="020F0502020204030204" pitchFamily="34" charset="0"/>
              <a:ea typeface="宋体" panose="02010600030101010101" pitchFamily="2" charset="-122"/>
              <a:cs typeface="Times New Roman" panose="02020603050405020304" charset="0"/>
            </a:endParaRPr>
          </a:p>
          <a:p>
            <a:pPr indent="0"/>
            <a:r>
              <a:rPr lang="en-US" sz="2400" b="1">
                <a:latin typeface="Calibri" panose="020F0502020204030204" pitchFamily="34" charset="0"/>
                <a:ea typeface="宋体" panose="02010600030101010101" pitchFamily="2" charset="-122"/>
                <a:cs typeface="Times New Roman" panose="02020603050405020304" charset="0"/>
              </a:rPr>
              <a:t>      </a:t>
            </a:r>
            <a:r>
              <a:rPr lang="en-US" sz="2400" b="1">
                <a:gradFill>
                  <a:gsLst>
                    <a:gs pos="0">
                      <a:srgbClr val="7B32B2"/>
                    </a:gs>
                    <a:gs pos="100000">
                      <a:srgbClr val="401A5D"/>
                    </a:gs>
                  </a:gsLst>
                  <a:lin scaled="0"/>
                </a:gradFill>
                <a:latin typeface="Calibri" panose="020F0502020204030204" pitchFamily="34" charset="0"/>
                <a:ea typeface="宋体" panose="02010600030101010101" pitchFamily="2" charset="-122"/>
                <a:cs typeface="Times New Roman" panose="02020603050405020304" charset="0"/>
              </a:rPr>
              <a:t>1.1.1</a:t>
            </a:r>
            <a:r>
              <a:rPr lang="zh-CN" sz="2400" b="1">
                <a:gradFill>
                  <a:gsLst>
                    <a:gs pos="0">
                      <a:srgbClr val="7B32B2"/>
                    </a:gs>
                    <a:gs pos="100000">
                      <a:srgbClr val="401A5D"/>
                    </a:gs>
                  </a:gsLst>
                  <a:lin scaled="0"/>
                </a:gradFill>
                <a:latin typeface="Calibri" panose="020F0502020204030204" pitchFamily="34" charset="0"/>
                <a:ea typeface="宋体" panose="02010600030101010101" pitchFamily="2" charset="-122"/>
              </a:rPr>
              <a:t>细胞膜具有选择透过性</a:t>
            </a:r>
            <a:r>
              <a:rPr lang="en-US" sz="2400" b="1">
                <a:gradFill>
                  <a:gsLst>
                    <a:gs pos="0">
                      <a:srgbClr val="7B32B2"/>
                    </a:gs>
                    <a:gs pos="100000">
                      <a:srgbClr val="401A5D"/>
                    </a:gs>
                  </a:gsLst>
                  <a:lin scaled="0"/>
                </a:gradFill>
                <a:latin typeface="Calibri" panose="020F0502020204030204" pitchFamily="34" charset="0"/>
                <a:ea typeface="宋体" panose="02010600030101010101" pitchFamily="2" charset="-122"/>
                <a:cs typeface="Times New Roman" panose="02020603050405020304" charset="0"/>
              </a:rPr>
              <a:t>      1.1.2</a:t>
            </a:r>
            <a:r>
              <a:rPr lang="zh-CN" sz="2400" b="1">
                <a:gradFill>
                  <a:gsLst>
                    <a:gs pos="0">
                      <a:srgbClr val="7B32B2"/>
                    </a:gs>
                    <a:gs pos="100000">
                      <a:srgbClr val="401A5D"/>
                    </a:gs>
                  </a:gsLst>
                  <a:lin scaled="0"/>
                </a:gradFill>
                <a:latin typeface="Calibri" panose="020F0502020204030204" pitchFamily="34" charset="0"/>
                <a:ea typeface="宋体" panose="02010600030101010101" pitchFamily="2" charset="-122"/>
              </a:rPr>
              <a:t>有些物质顺浓度梯度进出细胞，不需要额外提供能量；有些物质逆浓度梯度进出细胞，需要能量和载体蛋白</a:t>
            </a:r>
            <a:r>
              <a:rPr lang="en-US" sz="2400" b="1">
                <a:gradFill>
                  <a:gsLst>
                    <a:gs pos="0">
                      <a:srgbClr val="7B32B2"/>
                    </a:gs>
                    <a:gs pos="100000">
                      <a:srgbClr val="401A5D"/>
                    </a:gs>
                  </a:gsLst>
                  <a:lin scaled="0"/>
                </a:gradFill>
                <a:latin typeface="Calibri" panose="020F0502020204030204" pitchFamily="34" charset="0"/>
                <a:ea typeface="宋体" panose="02010600030101010101" pitchFamily="2" charset="-122"/>
                <a:cs typeface="Times New Roman" panose="02020603050405020304" charset="0"/>
              </a:rPr>
              <a:t>      1.1.3</a:t>
            </a:r>
            <a:r>
              <a:rPr lang="zh-CN" sz="2400" b="1">
                <a:gradFill>
                  <a:gsLst>
                    <a:gs pos="0">
                      <a:srgbClr val="7B32B2"/>
                    </a:gs>
                    <a:gs pos="100000">
                      <a:srgbClr val="401A5D"/>
                    </a:gs>
                  </a:gsLst>
                  <a:lin scaled="0"/>
                </a:gradFill>
                <a:latin typeface="Calibri" panose="020F0502020204030204" pitchFamily="34" charset="0"/>
                <a:ea typeface="宋体" panose="02010600030101010101" pitchFamily="2" charset="-122"/>
              </a:rPr>
              <a:t>大分子物质可以通过胞吞、胞吐进出细胞。</a:t>
            </a:r>
            <a:endParaRPr lang="zh-CN" altLang="en-US" sz="2400" b="1">
              <a:gradFill>
                <a:gsLst>
                  <a:gs pos="0">
                    <a:srgbClr val="7B32B2"/>
                  </a:gs>
                  <a:gs pos="100000">
                    <a:srgbClr val="401A5D"/>
                  </a:gs>
                </a:gsLst>
                <a:lin scaled="0"/>
              </a:gradFill>
              <a:latin typeface="Calibri" panose="020F0502020204030204" pitchFamily="34" charset="0"/>
              <a:ea typeface="宋体" panose="02010600030101010101" pitchFamily="2" charset="-122"/>
            </a:endParaRPr>
          </a:p>
        </p:txBody>
      </p:sp>
      <p:sp>
        <p:nvSpPr>
          <p:cNvPr id="5" name="右大括号 4"/>
          <p:cNvSpPr/>
          <p:nvPr/>
        </p:nvSpPr>
        <p:spPr>
          <a:xfrm>
            <a:off x="8244205" y="2787650"/>
            <a:ext cx="144145" cy="13684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6" name="文本框 5"/>
          <p:cNvSpPr txBox="1"/>
          <p:nvPr/>
        </p:nvSpPr>
        <p:spPr>
          <a:xfrm>
            <a:off x="8388350" y="2921635"/>
            <a:ext cx="551815" cy="1315720"/>
          </a:xfrm>
          <a:prstGeom prst="rect">
            <a:avLst/>
          </a:prstGeom>
          <a:noFill/>
        </p:spPr>
        <p:txBody>
          <a:bodyPr vert="eaVert" wrap="none" rtlCol="0">
            <a:spAutoFit/>
          </a:bodyPr>
          <a:p>
            <a:r>
              <a:rPr lang="zh-CN" sz="2400" b="1">
                <a:gradFill>
                  <a:gsLst>
                    <a:gs pos="0">
                      <a:srgbClr val="7B32B2"/>
                    </a:gs>
                    <a:gs pos="100000">
                      <a:srgbClr val="401A5D"/>
                    </a:gs>
                  </a:gsLst>
                  <a:lin scaled="0"/>
                </a:gradFill>
                <a:latin typeface="Calibri" panose="020F0502020204030204" pitchFamily="34" charset="0"/>
                <a:ea typeface="宋体" panose="02010600030101010101" pitchFamily="2" charset="-122"/>
              </a:rPr>
              <a:t>三级概念</a:t>
            </a: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1049"/>
                            </p:stCondLst>
                            <p:childTnLst>
                              <p:par>
                                <p:cTn id="13" presetID="41" presetClass="entr" presetSubtype="0" fill="hold" grpId="1"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45820" y="138430"/>
            <a:ext cx="495808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just" eaLnBrk="0" hangingPunct="0">
              <a:lnSpc>
                <a:spcPct val="150000"/>
              </a:lnSpc>
            </a:pPr>
            <a:r>
              <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建立生命观念的途径和措施</a:t>
            </a:r>
            <a:endPar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Title 1"/>
          <p:cNvSpPr txBox="1"/>
          <p:nvPr/>
        </p:nvSpPr>
        <p:spPr>
          <a:xfrm>
            <a:off x="845820" y="138430"/>
            <a:ext cx="655891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just" eaLnBrk="0" hangingPunct="0">
              <a:lnSpc>
                <a:spcPct val="150000"/>
              </a:lnSpc>
            </a:pPr>
            <a:r>
              <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建立生命观念的途径和措施（循序渐进的过程）</a:t>
            </a:r>
            <a:endPar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2147482603" descr="ad7777bf13a4a055520160612f54688"/>
          <p:cNvPicPr>
            <a:picLocks noChangeAspect="1"/>
          </p:cNvPicPr>
          <p:nvPr/>
        </p:nvPicPr>
        <p:blipFill>
          <a:blip r:embed="rId1"/>
          <a:stretch>
            <a:fillRect/>
          </a:stretch>
        </p:blipFill>
        <p:spPr>
          <a:xfrm>
            <a:off x="472440" y="925830"/>
            <a:ext cx="8199755" cy="3803650"/>
          </a:xfrm>
          <a:prstGeom prst="rect">
            <a:avLst/>
          </a:prstGeom>
          <a:noFill/>
          <a:ln w="9525">
            <a:noFill/>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1049"/>
                            </p:stCondLst>
                            <p:childTnLst>
                              <p:par>
                                <p:cTn id="13" presetID="41" presetClass="entr" presetSubtype="0" fill="hold" grpId="1"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45820" y="138430"/>
            <a:ext cx="495808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just" eaLnBrk="0" hangingPunct="0">
              <a:lnSpc>
                <a:spcPct val="150000"/>
              </a:lnSpc>
            </a:pPr>
            <a:r>
              <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建立生命观念的途径和措施</a:t>
            </a:r>
            <a:endPar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392430" y="1133475"/>
            <a:ext cx="8359140" cy="583565"/>
          </a:xfrm>
          <a:prstGeom prst="rect">
            <a:avLst/>
          </a:prstGeom>
          <a:noFill/>
          <a:ln w="9525">
            <a:noFill/>
          </a:ln>
        </p:spPr>
        <p:txBody>
          <a:bodyPr wrap="square">
            <a:spAutoFit/>
          </a:bodyPr>
          <a:p>
            <a:pPr indent="0"/>
            <a:r>
              <a:rPr lang="zh-CN" sz="3200" b="1">
                <a:latin typeface="Calibri" panose="020F0502020204030204" pitchFamily="34" charset="0"/>
                <a:ea typeface="宋体" panose="02010600030101010101" pitchFamily="2" charset="-122"/>
              </a:rPr>
              <a:t>学习的高级形式</a:t>
            </a:r>
            <a:r>
              <a:rPr lang="en-US" altLang="zh-CN" sz="3200" b="1">
                <a:latin typeface="Calibri" panose="020F0502020204030204" pitchFamily="34" charset="0"/>
                <a:ea typeface="宋体" panose="02010600030101010101" pitchFamily="2" charset="-122"/>
              </a:rPr>
              <a:t>——</a:t>
            </a:r>
            <a:r>
              <a:rPr lang="zh-CN" sz="3200" b="1">
                <a:solidFill>
                  <a:srgbClr val="FF0000"/>
                </a:solidFill>
                <a:latin typeface="Calibri" panose="020F0502020204030204" pitchFamily="34" charset="0"/>
                <a:ea typeface="宋体" panose="02010600030101010101" pitchFamily="2" charset="-122"/>
                <a:sym typeface="+mn-ea"/>
              </a:rPr>
              <a:t>运用生命观念解决问题</a:t>
            </a:r>
            <a:endParaRPr lang="zh-CN" altLang="en-US" sz="3200" b="1">
              <a:latin typeface="Calibri" panose="020F0502020204030204" pitchFamily="34" charset="0"/>
              <a:ea typeface="宋体" panose="02010600030101010101" pitchFamily="2" charset="-122"/>
            </a:endParaRPr>
          </a:p>
        </p:txBody>
      </p:sp>
      <p:sp>
        <p:nvSpPr>
          <p:cNvPr id="6" name="文本框 5"/>
          <p:cNvSpPr txBox="1"/>
          <p:nvPr/>
        </p:nvSpPr>
        <p:spPr>
          <a:xfrm>
            <a:off x="1997075" y="3039745"/>
            <a:ext cx="5681980" cy="1076325"/>
          </a:xfrm>
          <a:prstGeom prst="rect">
            <a:avLst/>
          </a:prstGeom>
          <a:noFill/>
        </p:spPr>
        <p:txBody>
          <a:bodyPr wrap="square" rtlCol="0">
            <a:spAutoFit/>
          </a:bodyPr>
          <a:p>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结构                          </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功能</a:t>
            </a:r>
            <a:endPar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 name="直接箭头连接符 6"/>
          <p:cNvCxnSpPr/>
          <p:nvPr/>
        </p:nvCxnSpPr>
        <p:spPr>
          <a:xfrm flipV="1">
            <a:off x="3287395" y="3219450"/>
            <a:ext cx="2580640" cy="32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a:off x="3216910" y="3435350"/>
            <a:ext cx="25793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55880" y="237490"/>
            <a:ext cx="9144000" cy="1120140"/>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4"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49" name="TextBox 48"/>
          <p:cNvSpPr txBox="1"/>
          <p:nvPr/>
        </p:nvSpPr>
        <p:spPr>
          <a:xfrm>
            <a:off x="2830656" y="485305"/>
            <a:ext cx="5050408" cy="622300"/>
          </a:xfrm>
          <a:prstGeom prst="rect">
            <a:avLst/>
          </a:prstGeom>
          <a:noFill/>
        </p:spPr>
        <p:txBody>
          <a:bodyPr wrap="square" lIns="68584" tIns="34291" rIns="68584" bIns="34291" rtlCol="0">
            <a:spAutoFit/>
          </a:bodyPr>
          <a:lstStyle/>
          <a:p>
            <a:r>
              <a:rPr lang="zh-CN" sz="3600" b="1" dirty="0">
                <a:solidFill>
                  <a:schemeClr val="tx1">
                    <a:lumMod val="75000"/>
                    <a:lumOff val="25000"/>
                  </a:schemeClr>
                </a:solidFill>
                <a:latin typeface="微软雅黑" panose="020B0503020204020204" pitchFamily="34" charset="-122"/>
                <a:ea typeface="微软雅黑" panose="020B0503020204020204" pitchFamily="34" charset="-122"/>
              </a:rPr>
              <a:t>科学思维定义</a:t>
            </a:r>
            <a:endParaRPr 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1439545" y="2075815"/>
            <a:ext cx="6611620" cy="991870"/>
          </a:xfrm>
          <a:prstGeom prst="rect">
            <a:avLst/>
          </a:prstGeom>
          <a:noFill/>
        </p:spPr>
        <p:txBody>
          <a:bodyPr wrap="square" lIns="68584" tIns="34291" rIns="68584" bIns="34291" rtlCol="0">
            <a:spAutoFit/>
          </a:bodyPr>
          <a:lstStyle/>
          <a:p>
            <a:pPr eaLnBrk="0" hangingPunct="0"/>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科学思维是指尊重事实和证据，崇尚严谨和务实的求知态度，运用科学的思维方法认识事物、解决实际问题的思维习惯和能力。</a:t>
            </a:r>
            <a:endParaRPr lang="zh-CN" altLang="en-US" sz="2000"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par>
                          <p:cTn id="18" fill="hold">
                            <p:stCondLst>
                              <p:cond delay="1299"/>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50"/>
                                        </p:tgtEl>
                                        <p:attrNameLst>
                                          <p:attrName>style.visibility</p:attrName>
                                        </p:attrNameLst>
                                      </p:cBhvr>
                                      <p:to>
                                        <p:strVal val="visible"/>
                                      </p:to>
                                    </p:set>
                                    <p:animEffect transition="in" filter="wipe(left)">
                                      <p:cBhvr>
                                        <p:cTn id="21" dur="200"/>
                                        <p:tgtEl>
                                          <p:spTgt spid="50"/>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50"/>
                                        </p:tgtEl>
                                      </p:cBhvr>
                                      <p:to x="80000" y="100000"/>
                                    </p:animScale>
                                    <p:anim by="(#ppt_w*0.10)" calcmode="lin" valueType="num">
                                      <p:cBhvr>
                                        <p:cTn id="24" dur="50" autoRev="1" fill="hold">
                                          <p:stCondLst>
                                            <p:cond delay="0"/>
                                          </p:stCondLst>
                                        </p:cTn>
                                        <p:tgtEl>
                                          <p:spTgt spid="50"/>
                                        </p:tgtEl>
                                        <p:attrNameLst>
                                          <p:attrName>ppt_x</p:attrName>
                                        </p:attrNameLst>
                                      </p:cBhvr>
                                    </p:anim>
                                    <p:anim by="(-#ppt_w*0.10)" calcmode="lin" valueType="num">
                                      <p:cBhvr>
                                        <p:cTn id="25" dur="50" autoRev="1" fill="hold">
                                          <p:stCondLst>
                                            <p:cond delay="0"/>
                                          </p:stCondLst>
                                        </p:cTn>
                                        <p:tgtEl>
                                          <p:spTgt spid="50"/>
                                        </p:tgtEl>
                                        <p:attrNameLst>
                                          <p:attrName>ppt_y</p:attrName>
                                        </p:attrNameLst>
                                      </p:cBhvr>
                                    </p:anim>
                                    <p:animRot by="-480000">
                                      <p:cBhvr>
                                        <p:cTn id="26"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GB" sz="1800" b="1" dirty="0">
                <a:solidFill>
                  <a:schemeClr val="tx1">
                    <a:lumMod val="75000"/>
                    <a:lumOff val="25000"/>
                  </a:schemeClr>
                </a:solidFill>
                <a:latin typeface="微软雅黑" panose="020B0503020204020204" pitchFamily="34" charset="-122"/>
                <a:ea typeface="微软雅黑" panose="020B0503020204020204" pitchFamily="34" charset="-122"/>
              </a:rPr>
              <a:t>科学思维的特征</a:t>
            </a:r>
            <a:endParaRPr lang="zh-CN" altLang="en-GB"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576580" y="687705"/>
            <a:ext cx="8567420" cy="192913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9" name="TextBox 38"/>
          <p:cNvSpPr txBox="1"/>
          <p:nvPr/>
        </p:nvSpPr>
        <p:spPr>
          <a:xfrm>
            <a:off x="576580" y="842010"/>
            <a:ext cx="8566785" cy="1477010"/>
          </a:xfrm>
          <a:prstGeom prst="rect">
            <a:avLst/>
          </a:prstGeom>
          <a:noFill/>
        </p:spPr>
        <p:txBody>
          <a:bodyPr wrap="square" lIns="0" tIns="0" rIns="0" bIns="0" rtlCol="0">
            <a:spAutoFit/>
          </a:bodyPr>
          <a:lstStyle/>
          <a:p>
            <a:pPr algn="just">
              <a:lnSpc>
                <a:spcPct val="120000"/>
              </a:lnSpc>
            </a:pPr>
            <a:r>
              <a:rPr sz="2000" b="1" dirty="0">
                <a:solidFill>
                  <a:schemeClr val="tx1">
                    <a:lumMod val="75000"/>
                    <a:lumOff val="25000"/>
                  </a:schemeClr>
                </a:solidFill>
                <a:latin typeface="微软雅黑" panose="020B0503020204020204" pitchFamily="34" charset="-122"/>
                <a:ea typeface="微软雅黑" panose="020B0503020204020204" pitchFamily="34" charset="-122"/>
              </a:rPr>
              <a:t>（1）崇尚真知，认同科学知识、原理和方法在解决问题中的作用；</a:t>
            </a:r>
            <a:endParaRPr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0000"/>
              </a:lnSpc>
            </a:pPr>
            <a:r>
              <a:rPr sz="2000" b="1" dirty="0">
                <a:solidFill>
                  <a:schemeClr val="tx1">
                    <a:lumMod val="75000"/>
                    <a:lumOff val="25000"/>
                  </a:schemeClr>
                </a:solidFill>
                <a:latin typeface="微软雅黑" panose="020B0503020204020204" pitchFamily="34" charset="-122"/>
                <a:ea typeface="微软雅黑" panose="020B0503020204020204" pitchFamily="34" charset="-122"/>
              </a:rPr>
              <a:t>（2）尊重事实和证据，以事实和证据作为科学思维的起点；</a:t>
            </a:r>
            <a:endParaRPr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0000"/>
              </a:lnSpc>
            </a:pPr>
            <a:r>
              <a:rPr sz="2000" b="1" dirty="0">
                <a:solidFill>
                  <a:schemeClr val="tx1">
                    <a:lumMod val="75000"/>
                    <a:lumOff val="25000"/>
                  </a:schemeClr>
                </a:solidFill>
                <a:latin typeface="微软雅黑" panose="020B0503020204020204" pitchFamily="34" charset="-122"/>
                <a:ea typeface="微软雅黑" panose="020B0503020204020204" pitchFamily="34" charset="-122"/>
              </a:rPr>
              <a:t>（3）正确的逻辑分析，运用科学思维方法认识事物的本质及事物之间的联系；</a:t>
            </a:r>
            <a:endParaRPr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0000"/>
              </a:lnSpc>
            </a:pPr>
            <a:r>
              <a:rPr sz="2000" b="1" dirty="0">
                <a:solidFill>
                  <a:schemeClr val="tx1">
                    <a:lumMod val="75000"/>
                    <a:lumOff val="25000"/>
                  </a:schemeClr>
                </a:solidFill>
                <a:latin typeface="微软雅黑" panose="020B0503020204020204" pitchFamily="34" charset="-122"/>
                <a:ea typeface="微软雅黑" panose="020B0503020204020204" pitchFamily="34" charset="-122"/>
              </a:rPr>
              <a:t>（4）质疑和批判，创造性的提出观点、方法，以解决具体的问题。</a:t>
            </a:r>
            <a:endParaRPr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矩形 93"/>
          <p:cNvSpPr/>
          <p:nvPr/>
        </p:nvSpPr>
        <p:spPr>
          <a:xfrm>
            <a:off x="473507" y="58002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93"/>
          <p:cNvSpPr/>
          <p:nvPr/>
        </p:nvSpPr>
        <p:spPr>
          <a:xfrm rot="10800000">
            <a:off x="7996471" y="24001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5"/>
          <p:cNvSpPr/>
          <p:nvPr/>
        </p:nvSpPr>
        <p:spPr bwMode="auto">
          <a:xfrm>
            <a:off x="3004976"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3" name="TextBox 42"/>
          <p:cNvSpPr txBox="1"/>
          <p:nvPr/>
        </p:nvSpPr>
        <p:spPr>
          <a:xfrm>
            <a:off x="3237936" y="3385904"/>
            <a:ext cx="969036" cy="27686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sz="1800" b="1" dirty="0"/>
              <a:t>认知行为</a:t>
            </a:r>
            <a:endParaRPr lang="zh-CN" sz="1800" b="1" dirty="0"/>
          </a:p>
        </p:txBody>
      </p:sp>
      <p:sp>
        <p:nvSpPr>
          <p:cNvPr id="44" name="Freeform 5"/>
          <p:cNvSpPr/>
          <p:nvPr/>
        </p:nvSpPr>
        <p:spPr bwMode="auto">
          <a:xfrm>
            <a:off x="1410924"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5" name="Freeform 5"/>
          <p:cNvSpPr/>
          <p:nvPr/>
        </p:nvSpPr>
        <p:spPr bwMode="auto">
          <a:xfrm>
            <a:off x="4599028"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6" name="Freeform 5"/>
          <p:cNvSpPr/>
          <p:nvPr/>
        </p:nvSpPr>
        <p:spPr bwMode="auto">
          <a:xfrm>
            <a:off x="6193080"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7" name="TextBox 46"/>
          <p:cNvSpPr txBox="1"/>
          <p:nvPr/>
        </p:nvSpPr>
        <p:spPr>
          <a:xfrm>
            <a:off x="1660400" y="3385904"/>
            <a:ext cx="969036" cy="27686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sz="1800" b="1" dirty="0"/>
              <a:t>认知动机</a:t>
            </a:r>
            <a:endParaRPr lang="zh-CN" sz="1800" b="1" dirty="0"/>
          </a:p>
        </p:txBody>
      </p:sp>
      <p:sp>
        <p:nvSpPr>
          <p:cNvPr id="48" name="TextBox 47"/>
          <p:cNvSpPr txBox="1"/>
          <p:nvPr/>
        </p:nvSpPr>
        <p:spPr>
          <a:xfrm>
            <a:off x="4848504" y="3385904"/>
            <a:ext cx="969036" cy="27686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sz="1800" b="1" dirty="0"/>
              <a:t>认知方式</a:t>
            </a:r>
            <a:endParaRPr lang="zh-CN" sz="1800" b="1" dirty="0"/>
          </a:p>
        </p:txBody>
      </p:sp>
      <p:sp>
        <p:nvSpPr>
          <p:cNvPr id="49" name="TextBox 48"/>
          <p:cNvSpPr txBox="1"/>
          <p:nvPr/>
        </p:nvSpPr>
        <p:spPr>
          <a:xfrm>
            <a:off x="6442556" y="3385904"/>
            <a:ext cx="969036" cy="276860"/>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sz="1800" b="1" dirty="0"/>
              <a:t>认知品质</a:t>
            </a:r>
            <a:endParaRPr lang="zh-CN" sz="1800" b="1"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00"/>
                            </p:stCondLst>
                            <p:childTnLst>
                              <p:par>
                                <p:cTn id="13" presetID="53" presetClass="entr" presetSubtype="52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Effect transition="in" filter="fade">
                                      <p:cBhvr>
                                        <p:cTn id="17" dur="500"/>
                                        <p:tgtEl>
                                          <p:spTgt spid="40"/>
                                        </p:tgtEl>
                                      </p:cBhvr>
                                    </p:animEffect>
                                    <p:anim calcmode="lin" valueType="num">
                                      <p:cBhvr>
                                        <p:cTn id="18" dur="500" fill="hold"/>
                                        <p:tgtEl>
                                          <p:spTgt spid="40"/>
                                        </p:tgtEl>
                                        <p:attrNameLst>
                                          <p:attrName>ppt_x</p:attrName>
                                        </p:attrNameLst>
                                      </p:cBhvr>
                                      <p:tavLst>
                                        <p:tav tm="0">
                                          <p:val>
                                            <p:fltVal val="0.5"/>
                                          </p:val>
                                        </p:tav>
                                        <p:tav tm="100000">
                                          <p:val>
                                            <p:strVal val="#ppt_x"/>
                                          </p:val>
                                        </p:tav>
                                      </p:tavLst>
                                    </p:anim>
                                    <p:anim calcmode="lin" valueType="num">
                                      <p:cBhvr>
                                        <p:cTn id="19" dur="500" fill="hold"/>
                                        <p:tgtEl>
                                          <p:spTgt spid="40"/>
                                        </p:tgtEl>
                                        <p:attrNameLst>
                                          <p:attrName>ppt_y</p:attrName>
                                        </p:attrNameLst>
                                      </p:cBhvr>
                                      <p:tavLst>
                                        <p:tav tm="0">
                                          <p:val>
                                            <p:fltVal val="0.5"/>
                                          </p:val>
                                        </p:tav>
                                        <p:tav tm="100000">
                                          <p:val>
                                            <p:strVal val="#ppt_y"/>
                                          </p:val>
                                        </p:tav>
                                      </p:tavLst>
                                    </p:anim>
                                  </p:childTnLst>
                                </p:cTn>
                              </p:par>
                              <p:par>
                                <p:cTn id="20" presetID="53" presetClass="entr" presetSubtype="528"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anim calcmode="lin" valueType="num">
                                      <p:cBhvr>
                                        <p:cTn id="25" dur="500" fill="hold"/>
                                        <p:tgtEl>
                                          <p:spTgt spid="41"/>
                                        </p:tgtEl>
                                        <p:attrNameLst>
                                          <p:attrName>ppt_x</p:attrName>
                                        </p:attrNameLst>
                                      </p:cBhvr>
                                      <p:tavLst>
                                        <p:tav tm="0">
                                          <p:val>
                                            <p:fltVal val="0.5"/>
                                          </p:val>
                                        </p:tav>
                                        <p:tav tm="100000">
                                          <p:val>
                                            <p:strVal val="#ppt_x"/>
                                          </p:val>
                                        </p:tav>
                                      </p:tavLst>
                                    </p:anim>
                                    <p:anim calcmode="lin" valueType="num">
                                      <p:cBhvr>
                                        <p:cTn id="26" dur="500" fill="hold"/>
                                        <p:tgtEl>
                                          <p:spTgt spid="41"/>
                                        </p:tgtEl>
                                        <p:attrNameLst>
                                          <p:attrName>ppt_y</p:attrName>
                                        </p:attrNameLst>
                                      </p:cBhvr>
                                      <p:tavLst>
                                        <p:tav tm="0">
                                          <p:val>
                                            <p:fltVal val="0.5"/>
                                          </p:val>
                                        </p:tav>
                                        <p:tav tm="100000">
                                          <p:val>
                                            <p:strVal val="#ppt_y"/>
                                          </p:val>
                                        </p:tav>
                                      </p:tavLst>
                                    </p:anim>
                                  </p:childTnLst>
                                </p:cTn>
                              </p:par>
                            </p:childTnLst>
                          </p:cTn>
                        </p:par>
                        <p:par>
                          <p:cTn id="27" fill="hold">
                            <p:stCondLst>
                              <p:cond delay="1300"/>
                            </p:stCondLst>
                            <p:childTnLst>
                              <p:par>
                                <p:cTn id="28" presetID="22" presetClass="entr" presetSubtype="1"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par>
                          <p:cTn id="31" fill="hold">
                            <p:stCondLst>
                              <p:cond delay="1800"/>
                            </p:stCondLst>
                            <p:childTnLst>
                              <p:par>
                                <p:cTn id="32" presetID="22" presetClass="entr" presetSubtype="1"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up)">
                                      <p:cBhvr>
                                        <p:cTn id="34" dur="500"/>
                                        <p:tgtEl>
                                          <p:spTgt spid="39"/>
                                        </p:tgtEl>
                                      </p:cBhvr>
                                    </p:animEffect>
                                  </p:childTnLst>
                                </p:cTn>
                              </p:par>
                            </p:childTnLst>
                          </p:cTn>
                        </p:par>
                        <p:par>
                          <p:cTn id="35" fill="hold">
                            <p:stCondLst>
                              <p:cond delay="2300"/>
                            </p:stCondLst>
                            <p:childTnLst>
                              <p:par>
                                <p:cTn id="36" presetID="10" presetClass="entr" presetSubtype="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10" presetClass="entr" presetSubtype="0" fill="hold" grpId="0" nodeType="withEffect">
                                  <p:stCondLst>
                                    <p:cond delay="30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grpId="0" nodeType="withEffect">
                                  <p:stCondLst>
                                    <p:cond delay="30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grpId="0" nodeType="withEffect">
                                  <p:stCondLst>
                                    <p:cond delay="60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grpId="0" nodeType="withEffect">
                                  <p:stCondLst>
                                    <p:cond delay="60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bldLvl="0" animBg="1"/>
      <p:bldP spid="39" grpId="0"/>
      <p:bldP spid="40" grpId="0" bldLvl="0" animBg="1"/>
      <p:bldP spid="41" grpId="0" animBg="1"/>
      <p:bldP spid="42" grpId="0" animBg="1"/>
      <p:bldP spid="43" grpId="0"/>
      <p:bldP spid="44" grpId="0" animBg="1"/>
      <p:bldP spid="45" grpId="0" animBg="1"/>
      <p:bldP spid="46" grpId="0" bldLvl="0" animBg="1"/>
      <p:bldP spid="47" grpId="0"/>
      <p:bldP spid="48"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ext Placeholder 4"/>
          <p:cNvSpPr txBox="1"/>
          <p:nvPr/>
        </p:nvSpPr>
        <p:spPr>
          <a:xfrm>
            <a:off x="867224" y="915566"/>
            <a:ext cx="2256285" cy="50405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b="1" dirty="0">
                <a:solidFill>
                  <a:schemeClr val="accent1"/>
                </a:solidFill>
                <a:latin typeface="微软雅黑" panose="020B0503020204020204" pitchFamily="34" charset="-122"/>
                <a:ea typeface="微软雅黑" panose="020B0503020204020204" pitchFamily="34" charset="-122"/>
              </a:rPr>
              <a:t>目录</a:t>
            </a:r>
            <a:endParaRPr lang="zh-CN" sz="1800" b="1" dirty="0">
              <a:solidFill>
                <a:schemeClr val="accent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490855" y="1923415"/>
            <a:ext cx="6645275" cy="1730375"/>
          </a:xfrm>
          <a:prstGeom prst="rect">
            <a:avLst/>
          </a:prstGeom>
          <a:noFill/>
        </p:spPr>
        <p:txBody>
          <a:bodyPr wrap="square" lIns="68584" tIns="34291" rIns="68584" bIns="34291" rtlCol="0">
            <a:spAutoFit/>
          </a:bodyPr>
          <a:lstStyle/>
          <a:p>
            <a:pPr algn="just" eaLnBrk="0" hangingPunct="0">
              <a:lnSpc>
                <a:spcPct val="150000"/>
              </a:lnSpc>
            </a:pPr>
            <a:r>
              <a:rPr sz="2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第1篇侧重阐述生物学学科核心素养</a:t>
            </a:r>
            <a:endParaRPr sz="2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sz="2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第2篇侧重阐述教学的理论与实践</a:t>
            </a:r>
            <a:endParaRPr sz="2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sz="2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第3篇侧重阐述教学和学科核心素养水平的评价</a:t>
            </a:r>
            <a:endParaRPr sz="2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Parallelogram 21"/>
          <p:cNvSpPr/>
          <p:nvPr/>
        </p:nvSpPr>
        <p:spPr>
          <a:xfrm>
            <a:off x="7136070" y="-2866"/>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22"/>
          <p:cNvSpPr/>
          <p:nvPr/>
        </p:nvSpPr>
        <p:spPr>
          <a:xfrm>
            <a:off x="7596336" y="1536767"/>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直接连接符 12"/>
          <p:cNvCxnSpPr/>
          <p:nvPr/>
        </p:nvCxnSpPr>
        <p:spPr>
          <a:xfrm>
            <a:off x="978872" y="1544039"/>
            <a:ext cx="547260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6152189" y="1077866"/>
            <a:ext cx="341135" cy="341756"/>
            <a:chOff x="6084168" y="1274820"/>
            <a:chExt cx="432048" cy="432834"/>
          </a:xfrm>
        </p:grpSpPr>
        <p:sp>
          <p:nvSpPr>
            <p:cNvPr id="27"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8"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9" name="组合 28"/>
          <p:cNvGrpSpPr/>
          <p:nvPr/>
        </p:nvGrpSpPr>
        <p:grpSpPr>
          <a:xfrm>
            <a:off x="5166969" y="1078093"/>
            <a:ext cx="341135" cy="341135"/>
            <a:chOff x="4788024" y="1275213"/>
            <a:chExt cx="432048" cy="432048"/>
          </a:xfrm>
        </p:grpSpPr>
        <p:sp>
          <p:nvSpPr>
            <p:cNvPr id="30"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1"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2" name="组合 31"/>
          <p:cNvGrpSpPr/>
          <p:nvPr/>
        </p:nvGrpSpPr>
        <p:grpSpPr>
          <a:xfrm>
            <a:off x="5670405" y="1077866"/>
            <a:ext cx="341755" cy="341756"/>
            <a:chOff x="5436096" y="1274820"/>
            <a:chExt cx="432833" cy="432834"/>
          </a:xfrm>
        </p:grpSpPr>
        <p:sp>
          <p:nvSpPr>
            <p:cNvPr id="33"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4"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5" name="组合 34"/>
          <p:cNvGrpSpPr/>
          <p:nvPr/>
        </p:nvGrpSpPr>
        <p:grpSpPr>
          <a:xfrm>
            <a:off x="4158237" y="1077866"/>
            <a:ext cx="341755" cy="341756"/>
            <a:chOff x="3491880" y="1274820"/>
            <a:chExt cx="432833" cy="432834"/>
          </a:xfrm>
        </p:grpSpPr>
        <p:sp>
          <p:nvSpPr>
            <p:cNvPr id="36"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7"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8" name="组合 37"/>
          <p:cNvGrpSpPr/>
          <p:nvPr/>
        </p:nvGrpSpPr>
        <p:grpSpPr>
          <a:xfrm>
            <a:off x="4662293" y="1077866"/>
            <a:ext cx="341755" cy="341756"/>
            <a:chOff x="4139952" y="1274820"/>
            <a:chExt cx="432833" cy="432834"/>
          </a:xfrm>
        </p:grpSpPr>
        <p:sp>
          <p:nvSpPr>
            <p:cNvPr id="39"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0"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par>
                                <p:cTn id="27" presetID="53" presetClass="entr" presetSubtype="16" fill="hold" nodeType="withEffect">
                                  <p:stCondLst>
                                    <p:cond delay="20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nodeType="withEffect">
                                  <p:stCondLst>
                                    <p:cond delay="40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par>
                                <p:cTn id="37" presetID="53" presetClass="entr" presetSubtype="16" fill="hold" nodeType="withEffect">
                                  <p:stCondLst>
                                    <p:cond delay="60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nodeType="withEffect">
                                  <p:stCondLst>
                                    <p:cond delay="80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2000"/>
                            </p:stCondLst>
                            <p:childTnLst>
                              <p:par>
                                <p:cTn id="48" presetID="22" presetClass="entr" presetSubtype="8" fill="hold" grpId="0" nodeType="afterEffect">
                                  <p:stCondLst>
                                    <p:cond delay="0"/>
                                  </p:stCondLst>
                                  <p:iterate type="lt">
                                    <p:tmPct val="30000"/>
                                  </p:iterate>
                                  <p:childTnLst>
                                    <p:set>
                                      <p:cBhvr>
                                        <p:cTn id="49" dur="1" fill="hold">
                                          <p:stCondLst>
                                            <p:cond delay="0"/>
                                          </p:stCondLst>
                                        </p:cTn>
                                        <p:tgtEl>
                                          <p:spTgt spid="5"/>
                                        </p:tgtEl>
                                        <p:attrNameLst>
                                          <p:attrName>style.visibility</p:attrName>
                                        </p:attrNameLst>
                                      </p:cBhvr>
                                      <p:to>
                                        <p:strVal val="visible"/>
                                      </p:to>
                                    </p:set>
                                    <p:animEffect transition="in" filter="wipe(left)">
                                      <p:cBhvr>
                                        <p:cTn id="50" dur="100"/>
                                        <p:tgtEl>
                                          <p:spTgt spid="5"/>
                                        </p:tgtEl>
                                      </p:cBhvr>
                                    </p:animEffect>
                                  </p:childTnLst>
                                </p:cTn>
                              </p:par>
                              <p:par>
                                <p:cTn id="51" presetID="36" presetClass="emph" presetSubtype="0" fill="hold" grpId="1" nodeType="withEffect">
                                  <p:stCondLst>
                                    <p:cond delay="0"/>
                                  </p:stCondLst>
                                  <p:iterate type="lt">
                                    <p:tmPct val="30000"/>
                                  </p:iterate>
                                  <p:childTnLst>
                                    <p:animScale>
                                      <p:cBhvr>
                                        <p:cTn id="52" dur="50" autoRev="1" fill="hold">
                                          <p:stCondLst>
                                            <p:cond delay="0"/>
                                          </p:stCondLst>
                                        </p:cTn>
                                        <p:tgtEl>
                                          <p:spTgt spid="5"/>
                                        </p:tgtEl>
                                      </p:cBhvr>
                                      <p:to x="80000" y="100000"/>
                                    </p:animScale>
                                    <p:anim by="(#ppt_w*0.10)" calcmode="lin" valueType="num">
                                      <p:cBhvr>
                                        <p:cTn id="53" dur="50" autoRev="1" fill="hold">
                                          <p:stCondLst>
                                            <p:cond delay="0"/>
                                          </p:stCondLst>
                                        </p:cTn>
                                        <p:tgtEl>
                                          <p:spTgt spid="5"/>
                                        </p:tgtEl>
                                        <p:attrNameLst>
                                          <p:attrName>ppt_x</p:attrName>
                                        </p:attrNameLst>
                                      </p:cBhvr>
                                    </p:anim>
                                    <p:anim by="(-#ppt_w*0.10)" calcmode="lin" valueType="num">
                                      <p:cBhvr>
                                        <p:cTn id="54" dur="50" autoRev="1" fill="hold">
                                          <p:stCondLst>
                                            <p:cond delay="0"/>
                                          </p:stCondLst>
                                        </p:cTn>
                                        <p:tgtEl>
                                          <p:spTgt spid="5"/>
                                        </p:tgtEl>
                                        <p:attrNameLst>
                                          <p:attrName>ppt_y</p:attrName>
                                        </p:attrNameLst>
                                      </p:cBhvr>
                                    </p:anim>
                                    <p:animRot by="-480000">
                                      <p:cBhvr>
                                        <p:cTn id="55"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5" grpId="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4034357" y="2296724"/>
            <a:ext cx="1061000" cy="1214343"/>
            <a:chOff x="5379142" y="2991066"/>
            <a:chExt cx="1414667" cy="1619124"/>
          </a:xfrm>
        </p:grpSpPr>
        <p:sp>
          <p:nvSpPr>
            <p:cNvPr id="3" name="Shape 1723"/>
            <p:cNvSpPr/>
            <p:nvPr/>
          </p:nvSpPr>
          <p:spPr>
            <a:xfrm rot="18900000">
              <a:off x="5379143"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 name="Shape 1726"/>
            <p:cNvSpPr/>
            <p:nvPr/>
          </p:nvSpPr>
          <p:spPr>
            <a:xfrm rot="18900000">
              <a:off x="5379142"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 name="Group 12"/>
          <p:cNvGrpSpPr/>
          <p:nvPr/>
        </p:nvGrpSpPr>
        <p:grpSpPr>
          <a:xfrm>
            <a:off x="2672903" y="2452981"/>
            <a:ext cx="1061000" cy="1214343"/>
            <a:chOff x="3563871" y="3199409"/>
            <a:chExt cx="1414666" cy="1619124"/>
          </a:xfrm>
        </p:grpSpPr>
        <p:sp>
          <p:nvSpPr>
            <p:cNvPr id="6" name="Shape 1722"/>
            <p:cNvSpPr/>
            <p:nvPr/>
          </p:nvSpPr>
          <p:spPr>
            <a:xfrm rot="8100000">
              <a:off x="3563871" y="3403867"/>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7" name="Shape 1729"/>
            <p:cNvSpPr/>
            <p:nvPr/>
          </p:nvSpPr>
          <p:spPr>
            <a:xfrm rot="8100000">
              <a:off x="3563871"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8" name="Group 11"/>
          <p:cNvGrpSpPr/>
          <p:nvPr/>
        </p:nvGrpSpPr>
        <p:grpSpPr>
          <a:xfrm>
            <a:off x="1307307" y="2296724"/>
            <a:ext cx="1061000" cy="1214343"/>
            <a:chOff x="1743076" y="2991066"/>
            <a:chExt cx="1414666" cy="1619124"/>
          </a:xfrm>
        </p:grpSpPr>
        <p:sp>
          <p:nvSpPr>
            <p:cNvPr id="9"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0" name="Shape 1732"/>
            <p:cNvSpPr/>
            <p:nvPr/>
          </p:nvSpPr>
          <p:spPr>
            <a:xfrm rot="18900000">
              <a:off x="1743076"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399953" y="2452981"/>
            <a:ext cx="1061000" cy="1214344"/>
            <a:chOff x="7199937" y="3199409"/>
            <a:chExt cx="1414666" cy="1619125"/>
          </a:xfrm>
        </p:grpSpPr>
        <p:sp>
          <p:nvSpPr>
            <p:cNvPr id="12" name="Shape 1724"/>
            <p:cNvSpPr/>
            <p:nvPr/>
          </p:nvSpPr>
          <p:spPr>
            <a:xfrm rot="8100000">
              <a:off x="7199937" y="3403868"/>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3" name="Shape 1735"/>
            <p:cNvSpPr/>
            <p:nvPr/>
          </p:nvSpPr>
          <p:spPr>
            <a:xfrm rot="8100000">
              <a:off x="7199937"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4" name="Group 16"/>
          <p:cNvGrpSpPr/>
          <p:nvPr/>
        </p:nvGrpSpPr>
        <p:grpSpPr>
          <a:xfrm>
            <a:off x="6761407" y="2296724"/>
            <a:ext cx="1061000" cy="1214343"/>
            <a:chOff x="9015209" y="2991066"/>
            <a:chExt cx="1414666" cy="1619124"/>
          </a:xfrm>
        </p:grpSpPr>
        <p:sp>
          <p:nvSpPr>
            <p:cNvPr id="15"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6" name="Shape 1738"/>
            <p:cNvSpPr/>
            <p:nvPr/>
          </p:nvSpPr>
          <p:spPr>
            <a:xfrm rot="18900000">
              <a:off x="9015209"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17" name="Text Placeholder 4"/>
          <p:cNvSpPr txBox="1"/>
          <p:nvPr/>
        </p:nvSpPr>
        <p:spPr>
          <a:xfrm>
            <a:off x="1308735" y="2880360"/>
            <a:ext cx="1143635" cy="20066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sz="2000" b="1" dirty="0">
                <a:solidFill>
                  <a:srgbClr val="FF0000"/>
                </a:solidFill>
                <a:latin typeface="微软雅黑" panose="020B0503020204020204" pitchFamily="34" charset="-122"/>
                <a:ea typeface="微软雅黑" panose="020B0503020204020204" pitchFamily="34" charset="-122"/>
              </a:rPr>
              <a:t>比较与分类</a:t>
            </a:r>
            <a:endParaRPr lang="zh-CN" sz="2000" b="1" dirty="0">
              <a:solidFill>
                <a:srgbClr val="FF0000"/>
              </a:solidFill>
              <a:latin typeface="微软雅黑" panose="020B0503020204020204" pitchFamily="34" charset="-122"/>
              <a:ea typeface="微软雅黑" panose="020B0503020204020204" pitchFamily="34" charset="-122"/>
            </a:endParaRPr>
          </a:p>
        </p:txBody>
      </p:sp>
      <p:sp>
        <p:nvSpPr>
          <p:cNvPr id="18" name="Text Placeholder 4"/>
          <p:cNvSpPr txBox="1"/>
          <p:nvPr/>
        </p:nvSpPr>
        <p:spPr>
          <a:xfrm>
            <a:off x="2747010" y="2880360"/>
            <a:ext cx="1066800" cy="20066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sz="2000" b="1" dirty="0">
                <a:solidFill>
                  <a:srgbClr val="FF0000"/>
                </a:solidFill>
                <a:latin typeface="微软雅黑" panose="020B0503020204020204" pitchFamily="34" charset="-122"/>
                <a:ea typeface="微软雅黑" panose="020B0503020204020204" pitchFamily="34" charset="-122"/>
              </a:rPr>
              <a:t>分析与综合</a:t>
            </a:r>
            <a:endParaRPr lang="zh-CN" sz="2000" b="1" dirty="0">
              <a:solidFill>
                <a:srgbClr val="FF0000"/>
              </a:solidFill>
              <a:latin typeface="微软雅黑" panose="020B0503020204020204" pitchFamily="34" charset="-122"/>
              <a:ea typeface="微软雅黑" panose="020B0503020204020204" pitchFamily="34" charset="-122"/>
            </a:endParaRPr>
          </a:p>
        </p:txBody>
      </p:sp>
      <p:sp>
        <p:nvSpPr>
          <p:cNvPr id="19" name="Text Placeholder 4"/>
          <p:cNvSpPr txBox="1"/>
          <p:nvPr/>
        </p:nvSpPr>
        <p:spPr>
          <a:xfrm>
            <a:off x="4110355" y="2883535"/>
            <a:ext cx="1069340" cy="19812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sz="2000" b="1" dirty="0">
                <a:solidFill>
                  <a:srgbClr val="FF0000"/>
                </a:solidFill>
                <a:latin typeface="微软雅黑" panose="020B0503020204020204" pitchFamily="34" charset="-122"/>
                <a:ea typeface="微软雅黑" panose="020B0503020204020204" pitchFamily="34" charset="-122"/>
              </a:rPr>
              <a:t>归纳与演绎</a:t>
            </a:r>
            <a:endParaRPr lang="zh-CN" sz="2000" b="1" dirty="0">
              <a:solidFill>
                <a:srgbClr val="FF0000"/>
              </a:solidFill>
              <a:latin typeface="微软雅黑" panose="020B0503020204020204" pitchFamily="34" charset="-122"/>
              <a:ea typeface="微软雅黑" panose="020B0503020204020204" pitchFamily="34" charset="-122"/>
            </a:endParaRPr>
          </a:p>
        </p:txBody>
      </p:sp>
      <p:sp>
        <p:nvSpPr>
          <p:cNvPr id="20" name="Text Placeholder 4"/>
          <p:cNvSpPr txBox="1"/>
          <p:nvPr/>
        </p:nvSpPr>
        <p:spPr>
          <a:xfrm>
            <a:off x="5473700" y="2880360"/>
            <a:ext cx="1363980" cy="33718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sz="2000" b="1" dirty="0">
                <a:solidFill>
                  <a:srgbClr val="FF0000"/>
                </a:solidFill>
                <a:latin typeface="微软雅黑" panose="020B0503020204020204" pitchFamily="34" charset="-122"/>
                <a:ea typeface="微软雅黑" panose="020B0503020204020204" pitchFamily="34" charset="-122"/>
              </a:rPr>
              <a:t>抽象与</a:t>
            </a:r>
            <a:endParaRPr lang="zh-CN" sz="2000" b="1" dirty="0">
              <a:solidFill>
                <a:srgbClr val="FF0000"/>
              </a:solidFill>
              <a:latin typeface="微软雅黑" panose="020B0503020204020204" pitchFamily="34" charset="-122"/>
              <a:ea typeface="微软雅黑" panose="020B0503020204020204" pitchFamily="34" charset="-122"/>
            </a:endParaRPr>
          </a:p>
          <a:p>
            <a:pPr marL="0" indent="0">
              <a:buNone/>
            </a:pPr>
            <a:r>
              <a:rPr lang="zh-CN" sz="2000" b="1" dirty="0">
                <a:solidFill>
                  <a:srgbClr val="FF0000"/>
                </a:solidFill>
                <a:latin typeface="微软雅黑" panose="020B0503020204020204" pitchFamily="34" charset="-122"/>
                <a:ea typeface="微软雅黑" panose="020B0503020204020204" pitchFamily="34" charset="-122"/>
              </a:rPr>
              <a:t>概括</a:t>
            </a:r>
            <a:endParaRPr lang="zh-CN" sz="2000" b="1" dirty="0">
              <a:solidFill>
                <a:srgbClr val="FF0000"/>
              </a:solidFill>
              <a:latin typeface="微软雅黑" panose="020B0503020204020204" pitchFamily="34" charset="-122"/>
              <a:ea typeface="微软雅黑" panose="020B0503020204020204" pitchFamily="34" charset="-122"/>
            </a:endParaRPr>
          </a:p>
        </p:txBody>
      </p:sp>
      <p:sp>
        <p:nvSpPr>
          <p:cNvPr id="21" name="Text Placeholder 4"/>
          <p:cNvSpPr txBox="1"/>
          <p:nvPr/>
        </p:nvSpPr>
        <p:spPr>
          <a:xfrm>
            <a:off x="6837680" y="2880360"/>
            <a:ext cx="1204595" cy="33718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sz="2000" b="1" dirty="0">
                <a:solidFill>
                  <a:srgbClr val="FF0000"/>
                </a:solidFill>
                <a:latin typeface="微软雅黑" panose="020B0503020204020204" pitchFamily="34" charset="-122"/>
                <a:ea typeface="微软雅黑" panose="020B0503020204020204" pitchFamily="34" charset="-122"/>
              </a:rPr>
              <a:t>批判性</a:t>
            </a:r>
            <a:endParaRPr lang="zh-CN" sz="2000" b="1" dirty="0">
              <a:solidFill>
                <a:srgbClr val="FF0000"/>
              </a:solidFill>
              <a:latin typeface="微软雅黑" panose="020B0503020204020204" pitchFamily="34" charset="-122"/>
              <a:ea typeface="微软雅黑" panose="020B0503020204020204" pitchFamily="34" charset="-122"/>
            </a:endParaRPr>
          </a:p>
          <a:p>
            <a:pPr marL="0" indent="0">
              <a:buNone/>
            </a:pPr>
            <a:r>
              <a:rPr lang="zh-CN" sz="2000" b="1" dirty="0">
                <a:solidFill>
                  <a:srgbClr val="FF0000"/>
                </a:solidFill>
                <a:latin typeface="微软雅黑" panose="020B0503020204020204" pitchFamily="34" charset="-122"/>
                <a:ea typeface="微软雅黑" panose="020B0503020204020204" pitchFamily="34" charset="-122"/>
              </a:rPr>
              <a:t>思维</a:t>
            </a:r>
            <a:endParaRPr lang="zh-CN" sz="2000" b="1" dirty="0">
              <a:solidFill>
                <a:srgbClr val="FF0000"/>
              </a:solidFill>
              <a:latin typeface="微软雅黑" panose="020B0503020204020204" pitchFamily="34" charset="-122"/>
              <a:ea typeface="微软雅黑" panose="020B0503020204020204" pitchFamily="34" charset="-122"/>
            </a:endParaRPr>
          </a:p>
        </p:txBody>
      </p:sp>
      <p:sp>
        <p:nvSpPr>
          <p:cNvPr id="28" name="Title 1"/>
          <p:cNvSpPr txBox="1"/>
          <p:nvPr/>
        </p:nvSpPr>
        <p:spPr>
          <a:xfrm>
            <a:off x="857885" y="200025"/>
            <a:ext cx="295529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2800" b="1" dirty="0">
                <a:solidFill>
                  <a:schemeClr val="tx1">
                    <a:lumMod val="75000"/>
                    <a:lumOff val="25000"/>
                  </a:schemeClr>
                </a:solidFill>
                <a:latin typeface="微软雅黑" panose="020B0503020204020204" pitchFamily="34" charset="-122"/>
                <a:ea typeface="微软雅黑" panose="020B0503020204020204" pitchFamily="34" charset="-122"/>
              </a:rPr>
              <a:t>科学思维方法</a:t>
            </a:r>
            <a:endParaRPr 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Freeform 5"/>
          <p:cNvSpPr/>
          <p:nvPr/>
        </p:nvSpPr>
        <p:spPr bwMode="auto">
          <a:xfrm>
            <a:off x="3141270" y="3887083"/>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p>
            <a:endParaRPr lang="zh-CN" altLang="en-US">
              <a:solidFill>
                <a:schemeClr val="bg1"/>
              </a:solidFill>
            </a:endParaRPr>
          </a:p>
        </p:txBody>
      </p:sp>
      <p:sp>
        <p:nvSpPr>
          <p:cNvPr id="29" name="Freeform 5"/>
          <p:cNvSpPr/>
          <p:nvPr/>
        </p:nvSpPr>
        <p:spPr bwMode="auto">
          <a:xfrm>
            <a:off x="5746675" y="382040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30" name="Text Placeholder 4"/>
          <p:cNvSpPr txBox="1"/>
          <p:nvPr/>
        </p:nvSpPr>
        <p:spPr>
          <a:xfrm>
            <a:off x="3342005" y="4448175"/>
            <a:ext cx="1066800" cy="20066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000" b="1" dirty="0">
                <a:solidFill>
                  <a:srgbClr val="FF0000"/>
                </a:solidFill>
                <a:latin typeface="微软雅黑" panose="020B0503020204020204" pitchFamily="34" charset="-122"/>
                <a:ea typeface="微软雅黑" panose="020B0503020204020204" pitchFamily="34" charset="-122"/>
              </a:rPr>
              <a:t>模型与建模</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31" name="Text Placeholder 4"/>
          <p:cNvSpPr txBox="1"/>
          <p:nvPr/>
        </p:nvSpPr>
        <p:spPr>
          <a:xfrm>
            <a:off x="5947410" y="4381500"/>
            <a:ext cx="1066800" cy="20066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sz="2000" b="1" dirty="0">
                <a:solidFill>
                  <a:srgbClr val="FF0000"/>
                </a:solidFill>
                <a:latin typeface="微软雅黑" panose="020B0503020204020204" pitchFamily="34" charset="-122"/>
                <a:ea typeface="微软雅黑" panose="020B0503020204020204" pitchFamily="34" charset="-122"/>
              </a:rPr>
              <a:t>创造性思维</a:t>
            </a:r>
            <a:endParaRPr lang="zh-CN" sz="2000" b="1" dirty="0">
              <a:solidFill>
                <a:srgbClr val="FF0000"/>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1078230" y="772160"/>
            <a:ext cx="1364615" cy="645160"/>
          </a:xfrm>
          <a:prstGeom prst="rect">
            <a:avLst/>
          </a:prstGeom>
          <a:noFill/>
          <a:ln w="9525">
            <a:noFill/>
          </a:ln>
        </p:spPr>
        <p:txBody>
          <a:bodyPr wrap="square">
            <a:spAutoFit/>
          </a:bodyPr>
          <a:p>
            <a:pPr indent="0"/>
            <a:r>
              <a:rPr lang="zh-CN" b="1">
                <a:latin typeface="Calibri" panose="020F0502020204030204" pitchFamily="34" charset="0"/>
                <a:ea typeface="宋体" panose="02010600030101010101" pitchFamily="2" charset="-122"/>
              </a:rPr>
              <a:t>基础的逻辑思维方法</a:t>
            </a:r>
            <a:endParaRPr lang="zh-CN" altLang="en-US" b="1">
              <a:latin typeface="Calibri" panose="020F0502020204030204" pitchFamily="34" charset="0"/>
              <a:ea typeface="宋体" panose="02010600030101010101" pitchFamily="2" charset="-122"/>
            </a:endParaRPr>
          </a:p>
        </p:txBody>
      </p:sp>
      <p:cxnSp>
        <p:nvCxnSpPr>
          <p:cNvPr id="32" name="Straight Connector 54"/>
          <p:cNvCxnSpPr/>
          <p:nvPr/>
        </p:nvCxnSpPr>
        <p:spPr>
          <a:xfrm>
            <a:off x="1757680" y="1287145"/>
            <a:ext cx="5715" cy="85217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75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par>
                          <p:cTn id="19" fill="hold">
                            <p:stCondLst>
                              <p:cond delay="1250"/>
                            </p:stCondLst>
                            <p:childTnLst>
                              <p:par>
                                <p:cTn id="20" presetID="9"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childTnLst>
                          </p:cTn>
                        </p:par>
                        <p:par>
                          <p:cTn id="26" fill="hold">
                            <p:stCondLst>
                              <p:cond delay="1750"/>
                            </p:stCondLst>
                            <p:childTnLst>
                              <p:par>
                                <p:cTn id="27" presetID="9"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ssolv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childTnLst>
                          </p:cTn>
                        </p:par>
                        <p:par>
                          <p:cTn id="33" fill="hold">
                            <p:stCondLst>
                              <p:cond delay="2250"/>
                            </p:stCondLst>
                            <p:childTnLst>
                              <p:par>
                                <p:cTn id="34" presetID="9"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animEffect transition="in" filter="fade">
                                      <p:cBhvr>
                                        <p:cTn id="39" dur="500"/>
                                        <p:tgtEl>
                                          <p:spTgt spid="2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xEl>
                                              <p:pRg st="1" end="1"/>
                                            </p:txEl>
                                          </p:spTgt>
                                        </p:tgtEl>
                                        <p:attrNameLst>
                                          <p:attrName>style.visibility</p:attrName>
                                        </p:attrNameLst>
                                      </p:cBhvr>
                                      <p:to>
                                        <p:strVal val="visible"/>
                                      </p:to>
                                    </p:set>
                                    <p:animEffect transition="in" filter="fade">
                                      <p:cBhvr>
                                        <p:cTn id="44" dur="500"/>
                                        <p:tgtEl>
                                          <p:spTgt spid="20">
                                            <p:txEl>
                                              <p:pRg st="1" end="1"/>
                                            </p:txEl>
                                          </p:spTgt>
                                        </p:tgtEl>
                                      </p:cBhvr>
                                    </p:animEffect>
                                  </p:childTnLst>
                                </p:cTn>
                              </p:par>
                            </p:childTnLst>
                          </p:cTn>
                        </p:par>
                        <p:par>
                          <p:cTn id="45" fill="hold">
                            <p:stCondLst>
                              <p:cond delay="500"/>
                            </p:stCondLst>
                            <p:childTnLst>
                              <p:par>
                                <p:cTn id="46" presetID="9"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dissolv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animEffect transition="in" filter="fade">
                                      <p:cBhvr>
                                        <p:cTn id="51" dur="500"/>
                                        <p:tgtEl>
                                          <p:spTgt spid="21">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1">
                                            <p:txEl>
                                              <p:pRg st="1" end="1"/>
                                            </p:txEl>
                                          </p:spTgt>
                                        </p:tgtEl>
                                        <p:attrNameLst>
                                          <p:attrName>style.visibility</p:attrName>
                                        </p:attrNameLst>
                                      </p:cBhvr>
                                      <p:to>
                                        <p:strVal val="visible"/>
                                      </p:to>
                                    </p:set>
                                    <p:animEffect transition="in" filter="fade">
                                      <p:cBhvr>
                                        <p:cTn id="56" dur="500"/>
                                        <p:tgtEl>
                                          <p:spTgt spid="21">
                                            <p:txEl>
                                              <p:pRg st="1" end="1"/>
                                            </p:txEl>
                                          </p:spTgt>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grpId="0" nodeType="withEffect">
                                  <p:stCondLst>
                                    <p:cond delay="90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xEl>
                                              <p:pRg st="0" end="0"/>
                                            </p:txEl>
                                          </p:spTgt>
                                        </p:tgtEl>
                                        <p:attrNameLst>
                                          <p:attrName>style.visibility</p:attrName>
                                        </p:attrNameLst>
                                      </p:cBhvr>
                                      <p:to>
                                        <p:strVal val="visible"/>
                                      </p:to>
                                    </p:set>
                                    <p:animEffect transition="in" filter="fade">
                                      <p:cBhvr>
                                        <p:cTn id="65" dur="500"/>
                                        <p:tgtEl>
                                          <p:spTgt spid="30">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fade">
                                      <p:cBhvr>
                                        <p:cTn id="68" dur="500"/>
                                        <p:tgtEl>
                                          <p:spTgt spid="31">
                                            <p:txEl>
                                              <p:pRg st="0" end="0"/>
                                            </p:txEl>
                                          </p:spTgt>
                                        </p:tgtEl>
                                      </p:cBhvr>
                                    </p:animEffect>
                                  </p:childTnLst>
                                </p:cTn>
                              </p:par>
                            </p:childTnLst>
                          </p:cTn>
                        </p:par>
                        <p:par>
                          <p:cTn id="69" fill="hold">
                            <p:stCondLst>
                              <p:cond delay="500"/>
                            </p:stCondLst>
                            <p:childTnLst>
                              <p:par>
                                <p:cTn id="70" presetID="22" presetClass="entr" presetSubtype="1" fill="hold"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up)">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P spid="21" grpId="0" build="p"/>
      <p:bldP spid="28" grpId="0"/>
      <p:bldP spid="46" grpId="0" bldLvl="0" animBg="1"/>
      <p:bldP spid="29" grpId="0" bldLvl="0" animBg="1"/>
      <p:bldP spid="30" grpId="0" build="p"/>
      <p:bldP spid="31" grpId="0" build="p"/>
      <p:bldP spid="1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499610" y="3940175"/>
            <a:ext cx="1657985" cy="294005"/>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flipV="1">
            <a:off x="3856990" y="2450465"/>
            <a:ext cx="642620" cy="1561465"/>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6" name="Title 1"/>
          <p:cNvSpPr txBox="1"/>
          <p:nvPr/>
        </p:nvSpPr>
        <p:spPr>
          <a:xfrm>
            <a:off x="857885" y="187325"/>
            <a:ext cx="392874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生物学特有的科学思维</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2822029"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401820" y="3148330"/>
            <a:ext cx="1682115" cy="276225"/>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3700055" y="3094220"/>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700000" flipH="1">
            <a:off x="2730580" y="361681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8900000">
            <a:off x="4016111" y="3094211"/>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6196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17" name="TextBox 16"/>
          <p:cNvSpPr txBox="1"/>
          <p:nvPr/>
        </p:nvSpPr>
        <p:spPr>
          <a:xfrm>
            <a:off x="1689817" y="3630578"/>
            <a:ext cx="890944" cy="603885"/>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系统</a:t>
            </a:r>
            <a:endParaRPr lang="zh-CN" altLang="en-US"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思维</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464574" y="2812393"/>
            <a:ext cx="2237712" cy="3395329"/>
            <a:chOff x="3809923" y="2640448"/>
            <a:chExt cx="2237712" cy="3395329"/>
          </a:xfrm>
        </p:grpSpPr>
        <p:sp>
          <p:nvSpPr>
            <p:cNvPr id="19" name="椭圆 18"/>
            <p:cNvSpPr/>
            <p:nvPr/>
          </p:nvSpPr>
          <p:spPr>
            <a:xfrm>
              <a:off x="3988335" y="2824024"/>
              <a:ext cx="1872208" cy="1872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809923" y="2640448"/>
              <a:ext cx="2237712" cy="3395329"/>
              <a:chOff x="3687273" y="2395441"/>
              <a:chExt cx="2473262" cy="3752733"/>
            </a:xfrm>
          </p:grpSpPr>
          <p:sp>
            <p:nvSpPr>
              <p:cNvPr id="21" name="椭圆 4"/>
              <p:cNvSpPr/>
              <p:nvPr/>
            </p:nvSpPr>
            <p:spPr>
              <a:xfrm>
                <a:off x="3687273" y="2395441"/>
                <a:ext cx="2473262" cy="247326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4710544" y="5261738"/>
                <a:ext cx="437950" cy="8864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3" name="Rectangle 11"/>
          <p:cNvSpPr>
            <a:spLocks noChangeArrowheads="1"/>
          </p:cNvSpPr>
          <p:nvPr/>
        </p:nvSpPr>
        <p:spPr bwMode="gray">
          <a:xfrm>
            <a:off x="3857011" y="3527162"/>
            <a:ext cx="1463708" cy="706755"/>
          </a:xfrm>
          <a:prstGeom prst="rect">
            <a:avLst/>
          </a:prstGeom>
          <a:noFill/>
          <a:ln>
            <a:noFill/>
          </a:ln>
        </p:spPr>
        <p:txBody>
          <a:bodyPr wrap="square">
            <a:spAutoFit/>
          </a:bodyPr>
          <a:lstStyle/>
          <a:p>
            <a:pPr algn="ctr"/>
            <a:r>
              <a:rPr lang="zh-CN" sz="2000" b="1" dirty="0">
                <a:solidFill>
                  <a:schemeClr val="bg1"/>
                </a:solidFill>
                <a:latin typeface="微软雅黑" panose="020B0503020204020204" pitchFamily="34" charset="-122"/>
                <a:ea typeface="微软雅黑" panose="020B0503020204020204" pitchFamily="34" charset="-122"/>
              </a:rPr>
              <a:t>独特的科学思维</a:t>
            </a:r>
            <a:endParaRPr lang="zh-CN" sz="2000" b="1" dirty="0">
              <a:solidFill>
                <a:schemeClr val="bg1"/>
              </a:solidFill>
              <a:latin typeface="微软雅黑" panose="020B0503020204020204" pitchFamily="34" charset="-122"/>
              <a:ea typeface="微软雅黑" panose="020B0503020204020204" pitchFamily="34" charset="-122"/>
            </a:endParaRPr>
          </a:p>
        </p:txBody>
      </p:sp>
      <p:sp>
        <p:nvSpPr>
          <p:cNvPr id="24" name="椭圆 23"/>
          <p:cNvSpPr/>
          <p:nvPr/>
        </p:nvSpPr>
        <p:spPr>
          <a:xfrm>
            <a:off x="1833368" y="2216289"/>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25" name="椭圆 24"/>
          <p:cNvSpPr/>
          <p:nvPr/>
        </p:nvSpPr>
        <p:spPr>
          <a:xfrm>
            <a:off x="4045094" y="1005259"/>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5" name="椭圆 34"/>
          <p:cNvSpPr/>
          <p:nvPr/>
        </p:nvSpPr>
        <p:spPr>
          <a:xfrm>
            <a:off x="5389230" y="159081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6" name="椭圆 35"/>
          <p:cNvSpPr/>
          <p:nvPr/>
        </p:nvSpPr>
        <p:spPr>
          <a:xfrm>
            <a:off x="6246052" y="2557933"/>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7" name="TextBox 36"/>
          <p:cNvSpPr txBox="1"/>
          <p:nvPr/>
        </p:nvSpPr>
        <p:spPr>
          <a:xfrm>
            <a:off x="1921362" y="2449643"/>
            <a:ext cx="890944" cy="603885"/>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平衡</a:t>
            </a:r>
            <a:endParaRPr lang="zh-CN" altLang="en-US"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思维</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4126256" y="1336566"/>
            <a:ext cx="890944" cy="603885"/>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多因素思维</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5443458" y="1707528"/>
            <a:ext cx="890944" cy="850265"/>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统一性和多样性思维</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6334082" y="2791932"/>
            <a:ext cx="890944" cy="603885"/>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进化</a:t>
            </a:r>
            <a:endParaRPr lang="zh-CN" altLang="en-US"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思维</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a:off x="2900824" y="124592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p>
            <a:pPr algn="ctr"/>
            <a:endParaRPr lang="zh-CN" altLang="en-US"/>
          </a:p>
        </p:txBody>
      </p:sp>
      <p:sp>
        <p:nvSpPr>
          <p:cNvPr id="5" name="TextBox 37"/>
          <p:cNvSpPr txBox="1"/>
          <p:nvPr/>
        </p:nvSpPr>
        <p:spPr>
          <a:xfrm>
            <a:off x="2977541" y="1554371"/>
            <a:ext cx="890944" cy="603885"/>
          </a:xfrm>
          <a:prstGeom prst="rect">
            <a:avLst/>
          </a:prstGeom>
          <a:noFill/>
        </p:spPr>
        <p:txBody>
          <a:bodyPr wrap="square" lIns="112274" tIns="56136" rIns="112274" bIns="56136" rtlCol="0">
            <a:spAutoFit/>
          </a:bodyPr>
          <a:p>
            <a:pPr algn="ctr"/>
            <a:r>
              <a:rPr lang="zh-CN" altLang="en-US" sz="1600" b="1" dirty="0">
                <a:solidFill>
                  <a:schemeClr val="bg1"/>
                </a:solidFill>
                <a:latin typeface="微软雅黑" panose="020B0503020204020204" pitchFamily="34" charset="-122"/>
                <a:ea typeface="微软雅黑" panose="020B0503020204020204" pitchFamily="34" charset="-122"/>
              </a:rPr>
              <a:t>生态平衡思维</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7" name="椭圆 6"/>
          <p:cNvSpPr/>
          <p:nvPr/>
        </p:nvSpPr>
        <p:spPr>
          <a:xfrm>
            <a:off x="6157787" y="377395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p>
            <a:pPr algn="ctr"/>
            <a:endParaRPr lang="zh-CN" altLang="en-US"/>
          </a:p>
        </p:txBody>
      </p:sp>
      <p:sp>
        <p:nvSpPr>
          <p:cNvPr id="8" name="TextBox 39"/>
          <p:cNvSpPr txBox="1"/>
          <p:nvPr/>
        </p:nvSpPr>
        <p:spPr>
          <a:xfrm>
            <a:off x="6245817" y="4007957"/>
            <a:ext cx="890944" cy="603885"/>
          </a:xfrm>
          <a:prstGeom prst="rect">
            <a:avLst/>
          </a:prstGeom>
          <a:noFill/>
        </p:spPr>
        <p:txBody>
          <a:bodyPr wrap="square" lIns="112274" tIns="56136" rIns="112274" bIns="56136" rtlCol="0">
            <a:spAutoFit/>
          </a:bodyPr>
          <a:p>
            <a:pPr algn="ctr"/>
            <a:r>
              <a:rPr lang="zh-CN" altLang="en-US" sz="1600" b="1" dirty="0">
                <a:solidFill>
                  <a:schemeClr val="bg1"/>
                </a:solidFill>
                <a:latin typeface="微软雅黑" panose="020B0503020204020204" pitchFamily="34" charset="-122"/>
                <a:ea typeface="微软雅黑" panose="020B0503020204020204" pitchFamily="34" charset="-122"/>
              </a:rPr>
              <a:t>生态平衡思维</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949"/>
                            </p:stCondLst>
                            <p:childTnLst>
                              <p:par>
                                <p:cTn id="13" presetID="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par>
                          <p:cTn id="21" fill="hold">
                            <p:stCondLst>
                              <p:cond delay="1449"/>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par>
                          <p:cTn id="47" fill="hold">
                            <p:stCondLst>
                              <p:cond delay="1949"/>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300" fill="hold"/>
                                        <p:tgtEl>
                                          <p:spTgt spid="16"/>
                                        </p:tgtEl>
                                        <p:attrNameLst>
                                          <p:attrName>ppt_w</p:attrName>
                                        </p:attrNameLst>
                                      </p:cBhvr>
                                      <p:tavLst>
                                        <p:tav tm="0">
                                          <p:val>
                                            <p:fltVal val="0"/>
                                          </p:val>
                                        </p:tav>
                                        <p:tav tm="100000">
                                          <p:val>
                                            <p:strVal val="#ppt_w"/>
                                          </p:val>
                                        </p:tav>
                                      </p:tavLst>
                                    </p:anim>
                                    <p:anim calcmode="lin" valueType="num">
                                      <p:cBhvr>
                                        <p:cTn id="51" dur="300" fill="hold"/>
                                        <p:tgtEl>
                                          <p:spTgt spid="16"/>
                                        </p:tgtEl>
                                        <p:attrNameLst>
                                          <p:attrName>ppt_h</p:attrName>
                                        </p:attrNameLst>
                                      </p:cBhvr>
                                      <p:tavLst>
                                        <p:tav tm="0">
                                          <p:val>
                                            <p:fltVal val="0"/>
                                          </p:val>
                                        </p:tav>
                                        <p:tav tm="100000">
                                          <p:val>
                                            <p:strVal val="#ppt_h"/>
                                          </p:val>
                                        </p:tav>
                                      </p:tavLst>
                                    </p:anim>
                                    <p:animEffect transition="in" filter="fade">
                                      <p:cBhvr>
                                        <p:cTn id="52" dur="300"/>
                                        <p:tgtEl>
                                          <p:spTgt spid="1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2449"/>
                            </p:stCondLst>
                            <p:childTnLst>
                              <p:par>
                                <p:cTn id="59" presetID="53" presetClass="entr" presetSubtype="16"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300" fill="hold"/>
                                        <p:tgtEl>
                                          <p:spTgt spid="24"/>
                                        </p:tgtEl>
                                        <p:attrNameLst>
                                          <p:attrName>ppt_w</p:attrName>
                                        </p:attrNameLst>
                                      </p:cBhvr>
                                      <p:tavLst>
                                        <p:tav tm="0">
                                          <p:val>
                                            <p:fltVal val="0"/>
                                          </p:val>
                                        </p:tav>
                                        <p:tav tm="100000">
                                          <p:val>
                                            <p:strVal val="#ppt_w"/>
                                          </p:val>
                                        </p:tav>
                                      </p:tavLst>
                                    </p:anim>
                                    <p:anim calcmode="lin" valueType="num">
                                      <p:cBhvr>
                                        <p:cTn id="62" dur="300" fill="hold"/>
                                        <p:tgtEl>
                                          <p:spTgt spid="24"/>
                                        </p:tgtEl>
                                        <p:attrNameLst>
                                          <p:attrName>ppt_h</p:attrName>
                                        </p:attrNameLst>
                                      </p:cBhvr>
                                      <p:tavLst>
                                        <p:tav tm="0">
                                          <p:val>
                                            <p:fltVal val="0"/>
                                          </p:val>
                                        </p:tav>
                                        <p:tav tm="100000">
                                          <p:val>
                                            <p:strVal val="#ppt_h"/>
                                          </p:val>
                                        </p:tav>
                                      </p:tavLst>
                                    </p:anim>
                                    <p:animEffect transition="in" filter="fade">
                                      <p:cBhvr>
                                        <p:cTn id="63" dur="300"/>
                                        <p:tgtEl>
                                          <p:spTgt spid="2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Effect transition="in" filter="fade">
                                      <p:cBhvr>
                                        <p:cTn id="68" dur="500"/>
                                        <p:tgtEl>
                                          <p:spTgt spid="37"/>
                                        </p:tgtEl>
                                      </p:cBhvr>
                                    </p:animEffect>
                                  </p:childTnLst>
                                </p:cTn>
                              </p:par>
                            </p:childTnLst>
                          </p:cTn>
                        </p:par>
                        <p:par>
                          <p:cTn id="69" fill="hold">
                            <p:stCondLst>
                              <p:cond delay="2949"/>
                            </p:stCondLst>
                            <p:childTnLst>
                              <p:par>
                                <p:cTn id="70" presetID="53" presetClass="entr" presetSubtype="16"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300" fill="hold"/>
                                        <p:tgtEl>
                                          <p:spTgt spid="25"/>
                                        </p:tgtEl>
                                        <p:attrNameLst>
                                          <p:attrName>ppt_w</p:attrName>
                                        </p:attrNameLst>
                                      </p:cBhvr>
                                      <p:tavLst>
                                        <p:tav tm="0">
                                          <p:val>
                                            <p:fltVal val="0"/>
                                          </p:val>
                                        </p:tav>
                                        <p:tav tm="100000">
                                          <p:val>
                                            <p:strVal val="#ppt_w"/>
                                          </p:val>
                                        </p:tav>
                                      </p:tavLst>
                                    </p:anim>
                                    <p:anim calcmode="lin" valueType="num">
                                      <p:cBhvr>
                                        <p:cTn id="73" dur="300" fill="hold"/>
                                        <p:tgtEl>
                                          <p:spTgt spid="25"/>
                                        </p:tgtEl>
                                        <p:attrNameLst>
                                          <p:attrName>ppt_h</p:attrName>
                                        </p:attrNameLst>
                                      </p:cBhvr>
                                      <p:tavLst>
                                        <p:tav tm="0">
                                          <p:val>
                                            <p:fltVal val="0"/>
                                          </p:val>
                                        </p:tav>
                                        <p:tav tm="100000">
                                          <p:val>
                                            <p:strVal val="#ppt_h"/>
                                          </p:val>
                                        </p:tav>
                                      </p:tavLst>
                                    </p:anim>
                                    <p:animEffect transition="in" filter="fade">
                                      <p:cBhvr>
                                        <p:cTn id="74" dur="300"/>
                                        <p:tgtEl>
                                          <p:spTgt spid="2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3449"/>
                            </p:stCondLst>
                            <p:childTnLst>
                              <p:par>
                                <p:cTn id="81" presetID="53" presetClass="entr" presetSubtype="16"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300" fill="hold"/>
                                        <p:tgtEl>
                                          <p:spTgt spid="35"/>
                                        </p:tgtEl>
                                        <p:attrNameLst>
                                          <p:attrName>ppt_w</p:attrName>
                                        </p:attrNameLst>
                                      </p:cBhvr>
                                      <p:tavLst>
                                        <p:tav tm="0">
                                          <p:val>
                                            <p:fltVal val="0"/>
                                          </p:val>
                                        </p:tav>
                                        <p:tav tm="100000">
                                          <p:val>
                                            <p:strVal val="#ppt_w"/>
                                          </p:val>
                                        </p:tav>
                                      </p:tavLst>
                                    </p:anim>
                                    <p:anim calcmode="lin" valueType="num">
                                      <p:cBhvr>
                                        <p:cTn id="84" dur="300" fill="hold"/>
                                        <p:tgtEl>
                                          <p:spTgt spid="35"/>
                                        </p:tgtEl>
                                        <p:attrNameLst>
                                          <p:attrName>ppt_h</p:attrName>
                                        </p:attrNameLst>
                                      </p:cBhvr>
                                      <p:tavLst>
                                        <p:tav tm="0">
                                          <p:val>
                                            <p:fltVal val="0"/>
                                          </p:val>
                                        </p:tav>
                                        <p:tav tm="100000">
                                          <p:val>
                                            <p:strVal val="#ppt_h"/>
                                          </p:val>
                                        </p:tav>
                                      </p:tavLst>
                                    </p:anim>
                                    <p:animEffect transition="in" filter="fade">
                                      <p:cBhvr>
                                        <p:cTn id="85" dur="300"/>
                                        <p:tgtEl>
                                          <p:spTgt spid="35"/>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500" fill="hold"/>
                                        <p:tgtEl>
                                          <p:spTgt spid="39"/>
                                        </p:tgtEl>
                                        <p:attrNameLst>
                                          <p:attrName>ppt_w</p:attrName>
                                        </p:attrNameLst>
                                      </p:cBhvr>
                                      <p:tavLst>
                                        <p:tav tm="0">
                                          <p:val>
                                            <p:fltVal val="0"/>
                                          </p:val>
                                        </p:tav>
                                        <p:tav tm="100000">
                                          <p:val>
                                            <p:strVal val="#ppt_w"/>
                                          </p:val>
                                        </p:tav>
                                      </p:tavLst>
                                    </p:anim>
                                    <p:anim calcmode="lin" valueType="num">
                                      <p:cBhvr>
                                        <p:cTn id="89" dur="500" fill="hold"/>
                                        <p:tgtEl>
                                          <p:spTgt spid="39"/>
                                        </p:tgtEl>
                                        <p:attrNameLst>
                                          <p:attrName>ppt_h</p:attrName>
                                        </p:attrNameLst>
                                      </p:cBhvr>
                                      <p:tavLst>
                                        <p:tav tm="0">
                                          <p:val>
                                            <p:fltVal val="0"/>
                                          </p:val>
                                        </p:tav>
                                        <p:tav tm="100000">
                                          <p:val>
                                            <p:strVal val="#ppt_h"/>
                                          </p:val>
                                        </p:tav>
                                      </p:tavLst>
                                    </p:anim>
                                    <p:animEffect transition="in" filter="fade">
                                      <p:cBhvr>
                                        <p:cTn id="90" dur="500"/>
                                        <p:tgtEl>
                                          <p:spTgt spid="39"/>
                                        </p:tgtEl>
                                      </p:cBhvr>
                                    </p:animEffect>
                                  </p:childTnLst>
                                </p:cTn>
                              </p:par>
                            </p:childTnLst>
                          </p:cTn>
                        </p:par>
                        <p:par>
                          <p:cTn id="91" fill="hold">
                            <p:stCondLst>
                              <p:cond delay="3949"/>
                            </p:stCondLst>
                            <p:childTnLst>
                              <p:par>
                                <p:cTn id="92" presetID="53" presetClass="entr" presetSubtype="16"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300" fill="hold"/>
                                        <p:tgtEl>
                                          <p:spTgt spid="36"/>
                                        </p:tgtEl>
                                        <p:attrNameLst>
                                          <p:attrName>ppt_w</p:attrName>
                                        </p:attrNameLst>
                                      </p:cBhvr>
                                      <p:tavLst>
                                        <p:tav tm="0">
                                          <p:val>
                                            <p:fltVal val="0"/>
                                          </p:val>
                                        </p:tav>
                                        <p:tav tm="100000">
                                          <p:val>
                                            <p:strVal val="#ppt_w"/>
                                          </p:val>
                                        </p:tav>
                                      </p:tavLst>
                                    </p:anim>
                                    <p:anim calcmode="lin" valueType="num">
                                      <p:cBhvr>
                                        <p:cTn id="95" dur="300" fill="hold"/>
                                        <p:tgtEl>
                                          <p:spTgt spid="36"/>
                                        </p:tgtEl>
                                        <p:attrNameLst>
                                          <p:attrName>ppt_h</p:attrName>
                                        </p:attrNameLst>
                                      </p:cBhvr>
                                      <p:tavLst>
                                        <p:tav tm="0">
                                          <p:val>
                                            <p:fltVal val="0"/>
                                          </p:val>
                                        </p:tav>
                                        <p:tav tm="100000">
                                          <p:val>
                                            <p:strVal val="#ppt_h"/>
                                          </p:val>
                                        </p:tav>
                                      </p:tavLst>
                                    </p:anim>
                                    <p:animEffect transition="in" filter="fade">
                                      <p:cBhvr>
                                        <p:cTn id="96" dur="300"/>
                                        <p:tgtEl>
                                          <p:spTgt spid="36"/>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childTnLst>
                                </p:cTn>
                              </p:par>
                              <p:par>
                                <p:cTn id="102" presetID="53" presetClass="entr" presetSubtype="16" fill="hold" nodeType="withEffect">
                                  <p:stCondLst>
                                    <p:cond delay="0"/>
                                  </p:stCondLst>
                                  <p:childTnLst>
                                    <p:set>
                                      <p:cBhvr>
                                        <p:cTn id="103" dur="1" fill="hold">
                                          <p:stCondLst>
                                            <p:cond delay="0"/>
                                          </p:stCondLst>
                                        </p:cTn>
                                        <p:tgtEl>
                                          <p:spTgt spid="3"/>
                                        </p:tgtEl>
                                        <p:attrNameLst>
                                          <p:attrName>style.visibility</p:attrName>
                                        </p:attrNameLst>
                                      </p:cBhvr>
                                      <p:to>
                                        <p:strVal val="visible"/>
                                      </p:to>
                                    </p:set>
                                    <p:anim calcmode="lin" valueType="num">
                                      <p:cBhvr>
                                        <p:cTn id="104" dur="500" fill="hold"/>
                                        <p:tgtEl>
                                          <p:spTgt spid="3"/>
                                        </p:tgtEl>
                                        <p:attrNameLst>
                                          <p:attrName>ppt_w</p:attrName>
                                        </p:attrNameLst>
                                      </p:cBhvr>
                                      <p:tavLst>
                                        <p:tav tm="0">
                                          <p:val>
                                            <p:fltVal val="0"/>
                                          </p:val>
                                        </p:tav>
                                        <p:tav tm="100000">
                                          <p:val>
                                            <p:strVal val="#ppt_w"/>
                                          </p:val>
                                        </p:tav>
                                      </p:tavLst>
                                    </p:anim>
                                    <p:anim calcmode="lin" valueType="num">
                                      <p:cBhvr>
                                        <p:cTn id="105" dur="500" fill="hold"/>
                                        <p:tgtEl>
                                          <p:spTgt spid="3"/>
                                        </p:tgtEl>
                                        <p:attrNameLst>
                                          <p:attrName>ppt_h</p:attrName>
                                        </p:attrNameLst>
                                      </p:cBhvr>
                                      <p:tavLst>
                                        <p:tav tm="0">
                                          <p:val>
                                            <p:fltVal val="0"/>
                                          </p:val>
                                        </p:tav>
                                        <p:tav tm="100000">
                                          <p:val>
                                            <p:strVal val="#ppt_h"/>
                                          </p:val>
                                        </p:tav>
                                      </p:tavLst>
                                    </p:anim>
                                    <p:animEffect transition="in" filter="fade">
                                      <p:cBhvr>
                                        <p:cTn id="106" dur="500"/>
                                        <p:tgtEl>
                                          <p:spTgt spid="3"/>
                                        </p:tgtEl>
                                      </p:cBhvr>
                                    </p:animEffect>
                                  </p:childTnLst>
                                </p:cTn>
                              </p:par>
                            </p:childTnLst>
                          </p:cTn>
                        </p:par>
                        <p:par>
                          <p:cTn id="107" fill="hold">
                            <p:stCondLst>
                              <p:cond delay="4449"/>
                            </p:stCondLst>
                            <p:childTnLst>
                              <p:par>
                                <p:cTn id="108" presetID="53" presetClass="entr" presetSubtype="16" fill="hold" grpId="0" nodeType="afterEffect">
                                  <p:stCondLst>
                                    <p:cond delay="0"/>
                                  </p:stCondLst>
                                  <p:childTnLst>
                                    <p:set>
                                      <p:cBhvr>
                                        <p:cTn id="109" dur="1" fill="hold">
                                          <p:stCondLst>
                                            <p:cond delay="0"/>
                                          </p:stCondLst>
                                        </p:cTn>
                                        <p:tgtEl>
                                          <p:spTgt spid="4"/>
                                        </p:tgtEl>
                                        <p:attrNameLst>
                                          <p:attrName>style.visibility</p:attrName>
                                        </p:attrNameLst>
                                      </p:cBhvr>
                                      <p:to>
                                        <p:strVal val="visible"/>
                                      </p:to>
                                    </p:set>
                                    <p:anim calcmode="lin" valueType="num">
                                      <p:cBhvr>
                                        <p:cTn id="110" dur="300" fill="hold"/>
                                        <p:tgtEl>
                                          <p:spTgt spid="4"/>
                                        </p:tgtEl>
                                        <p:attrNameLst>
                                          <p:attrName>ppt_w</p:attrName>
                                        </p:attrNameLst>
                                      </p:cBhvr>
                                      <p:tavLst>
                                        <p:tav tm="0">
                                          <p:val>
                                            <p:fltVal val="0"/>
                                          </p:val>
                                        </p:tav>
                                        <p:tav tm="100000">
                                          <p:val>
                                            <p:strVal val="#ppt_w"/>
                                          </p:val>
                                        </p:tav>
                                      </p:tavLst>
                                    </p:anim>
                                    <p:anim calcmode="lin" valueType="num">
                                      <p:cBhvr>
                                        <p:cTn id="111" dur="300" fill="hold"/>
                                        <p:tgtEl>
                                          <p:spTgt spid="4"/>
                                        </p:tgtEl>
                                        <p:attrNameLst>
                                          <p:attrName>ppt_h</p:attrName>
                                        </p:attrNameLst>
                                      </p:cBhvr>
                                      <p:tavLst>
                                        <p:tav tm="0">
                                          <p:val>
                                            <p:fltVal val="0"/>
                                          </p:val>
                                        </p:tav>
                                        <p:tav tm="100000">
                                          <p:val>
                                            <p:strVal val="#ppt_h"/>
                                          </p:val>
                                        </p:tav>
                                      </p:tavLst>
                                    </p:anim>
                                    <p:animEffect transition="in" filter="fade">
                                      <p:cBhvr>
                                        <p:cTn id="112" dur="300"/>
                                        <p:tgtEl>
                                          <p:spTgt spid="4"/>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500" fill="hold"/>
                                        <p:tgtEl>
                                          <p:spTgt spid="6"/>
                                        </p:tgtEl>
                                        <p:attrNameLst>
                                          <p:attrName>ppt_w</p:attrName>
                                        </p:attrNameLst>
                                      </p:cBhvr>
                                      <p:tavLst>
                                        <p:tav tm="0">
                                          <p:val>
                                            <p:fltVal val="0"/>
                                          </p:val>
                                        </p:tav>
                                        <p:tav tm="100000">
                                          <p:val>
                                            <p:strVal val="#ppt_w"/>
                                          </p:val>
                                        </p:tav>
                                      </p:tavLst>
                                    </p:anim>
                                    <p:anim calcmode="lin" valueType="num">
                                      <p:cBhvr>
                                        <p:cTn id="121" dur="500" fill="hold"/>
                                        <p:tgtEl>
                                          <p:spTgt spid="6"/>
                                        </p:tgtEl>
                                        <p:attrNameLst>
                                          <p:attrName>ppt_h</p:attrName>
                                        </p:attrNameLst>
                                      </p:cBhvr>
                                      <p:tavLst>
                                        <p:tav tm="0">
                                          <p:val>
                                            <p:fltVal val="0"/>
                                          </p:val>
                                        </p:tav>
                                        <p:tav tm="100000">
                                          <p:val>
                                            <p:strVal val="#ppt_h"/>
                                          </p:val>
                                        </p:tav>
                                      </p:tavLst>
                                    </p:anim>
                                    <p:animEffect transition="in" filter="fade">
                                      <p:cBhvr>
                                        <p:cTn id="122" dur="500"/>
                                        <p:tgtEl>
                                          <p:spTgt spid="6"/>
                                        </p:tgtEl>
                                      </p:cBhvr>
                                    </p:animEffect>
                                  </p:childTnLst>
                                </p:cTn>
                              </p:par>
                            </p:childTnLst>
                          </p:cTn>
                        </p:par>
                        <p:par>
                          <p:cTn id="123" fill="hold">
                            <p:stCondLst>
                              <p:cond delay="4949"/>
                            </p:stCondLst>
                            <p:childTnLst>
                              <p:par>
                                <p:cTn id="124" presetID="53" presetClass="entr" presetSubtype="16" fill="hold" grpId="0"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300" fill="hold"/>
                                        <p:tgtEl>
                                          <p:spTgt spid="7"/>
                                        </p:tgtEl>
                                        <p:attrNameLst>
                                          <p:attrName>ppt_w</p:attrName>
                                        </p:attrNameLst>
                                      </p:cBhvr>
                                      <p:tavLst>
                                        <p:tav tm="0">
                                          <p:val>
                                            <p:fltVal val="0"/>
                                          </p:val>
                                        </p:tav>
                                        <p:tav tm="100000">
                                          <p:val>
                                            <p:strVal val="#ppt_w"/>
                                          </p:val>
                                        </p:tav>
                                      </p:tavLst>
                                    </p:anim>
                                    <p:anim calcmode="lin" valueType="num">
                                      <p:cBhvr>
                                        <p:cTn id="127" dur="300" fill="hold"/>
                                        <p:tgtEl>
                                          <p:spTgt spid="7"/>
                                        </p:tgtEl>
                                        <p:attrNameLst>
                                          <p:attrName>ppt_h</p:attrName>
                                        </p:attrNameLst>
                                      </p:cBhvr>
                                      <p:tavLst>
                                        <p:tav tm="0">
                                          <p:val>
                                            <p:fltVal val="0"/>
                                          </p:val>
                                        </p:tav>
                                        <p:tav tm="100000">
                                          <p:val>
                                            <p:strVal val="#ppt_h"/>
                                          </p:val>
                                        </p:tav>
                                      </p:tavLst>
                                    </p:anim>
                                    <p:animEffect transition="in" filter="fade">
                                      <p:cBhvr>
                                        <p:cTn id="128" dur="300"/>
                                        <p:tgtEl>
                                          <p:spTgt spid="7"/>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8"/>
                                        </p:tgtEl>
                                        <p:attrNameLst>
                                          <p:attrName>style.visibility</p:attrName>
                                        </p:attrNameLst>
                                      </p:cBhvr>
                                      <p:to>
                                        <p:strVal val="visible"/>
                                      </p:to>
                                    </p:set>
                                    <p:anim calcmode="lin" valueType="num">
                                      <p:cBhvr>
                                        <p:cTn id="131" dur="500" fill="hold"/>
                                        <p:tgtEl>
                                          <p:spTgt spid="8"/>
                                        </p:tgtEl>
                                        <p:attrNameLst>
                                          <p:attrName>ppt_w</p:attrName>
                                        </p:attrNameLst>
                                      </p:cBhvr>
                                      <p:tavLst>
                                        <p:tav tm="0">
                                          <p:val>
                                            <p:fltVal val="0"/>
                                          </p:val>
                                        </p:tav>
                                        <p:tav tm="100000">
                                          <p:val>
                                            <p:strVal val="#ppt_w"/>
                                          </p:val>
                                        </p:tav>
                                      </p:tavLst>
                                    </p:anim>
                                    <p:anim calcmode="lin" valueType="num">
                                      <p:cBhvr>
                                        <p:cTn id="132" dur="500" fill="hold"/>
                                        <p:tgtEl>
                                          <p:spTgt spid="8"/>
                                        </p:tgtEl>
                                        <p:attrNameLst>
                                          <p:attrName>ppt_h</p:attrName>
                                        </p:attrNameLst>
                                      </p:cBhvr>
                                      <p:tavLst>
                                        <p:tav tm="0">
                                          <p:val>
                                            <p:fltVal val="0"/>
                                          </p:val>
                                        </p:tav>
                                        <p:tav tm="100000">
                                          <p:val>
                                            <p:strVal val="#ppt_h"/>
                                          </p:val>
                                        </p:tav>
                                      </p:tavLst>
                                    </p:anim>
                                    <p:animEffect transition="in" filter="fade">
                                      <p:cBhvr>
                                        <p:cTn id="1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6" grpId="0" animBg="1"/>
      <p:bldP spid="17" grpId="0"/>
      <p:bldP spid="23" grpId="0"/>
      <p:bldP spid="24" grpId="0" bldLvl="0" animBg="1"/>
      <p:bldP spid="25" grpId="0" bldLvl="0" animBg="1"/>
      <p:bldP spid="35" grpId="0" bldLvl="0" animBg="1"/>
      <p:bldP spid="36" grpId="0" bldLvl="0" animBg="1"/>
      <p:bldP spid="37" grpId="0"/>
      <p:bldP spid="38" grpId="0"/>
      <p:bldP spid="39" grpId="0"/>
      <p:bldP spid="40" grpId="0"/>
      <p:bldP spid="4" grpId="0" bldLvl="0" animBg="1"/>
      <p:bldP spid="5" grpId="0"/>
      <p:bldP spid="7" grpId="0" bldLvl="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sz="2800" b="1" dirty="0">
                <a:solidFill>
                  <a:schemeClr val="tx1">
                    <a:lumMod val="75000"/>
                    <a:lumOff val="25000"/>
                  </a:schemeClr>
                </a:solidFill>
                <a:latin typeface="微软雅黑" panose="020B0503020204020204" pitchFamily="34" charset="-122"/>
                <a:ea typeface="微软雅黑" panose="020B0503020204020204" pitchFamily="34" charset="-122"/>
              </a:rPr>
              <a:t>收获和感悟</a:t>
            </a:r>
            <a:endParaRPr 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2846759" y="1343698"/>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3653255" y="1180546"/>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en-US" altLang="zh-CN" sz="1400" dirty="0">
                <a:latin typeface="微软雅黑" panose="020B0503020204020204" pitchFamily="34" charset="-122"/>
                <a:ea typeface="微软雅黑" panose="020B0503020204020204" pitchFamily="34" charset="-122"/>
              </a:rPr>
              <a:t>1</a:t>
            </a:r>
            <a:endParaRPr lang="en-US" altLang="zh-CN" sz="1400" dirty="0">
              <a:latin typeface="微软雅黑" panose="020B0503020204020204" pitchFamily="34" charset="-122"/>
              <a:ea typeface="微软雅黑" panose="020B0503020204020204" pitchFamily="34" charset="-122"/>
            </a:endParaRPr>
          </a:p>
        </p:txBody>
      </p:sp>
      <p:sp>
        <p:nvSpPr>
          <p:cNvPr id="30" name="六边形 29"/>
          <p:cNvSpPr/>
          <p:nvPr/>
        </p:nvSpPr>
        <p:spPr>
          <a:xfrm>
            <a:off x="903628" y="2425696"/>
            <a:ext cx="1190447" cy="10261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2000" b="1" dirty="0">
                <a:latin typeface="微软雅黑" panose="020B0503020204020204" pitchFamily="34" charset="-122"/>
                <a:ea typeface="微软雅黑" panose="020B0503020204020204" pitchFamily="34" charset="-122"/>
              </a:rPr>
              <a:t>薄弱之处</a:t>
            </a:r>
            <a:endParaRPr lang="zh-CN" altLang="en-US" sz="2000" b="1" dirty="0">
              <a:latin typeface="微软雅黑" panose="020B0503020204020204" pitchFamily="34" charset="-122"/>
              <a:ea typeface="微软雅黑" panose="020B0503020204020204" pitchFamily="34" charset="-122"/>
            </a:endParaRPr>
          </a:p>
        </p:txBody>
      </p:sp>
      <p:cxnSp>
        <p:nvCxnSpPr>
          <p:cNvPr id="31" name="直接箭头连接符 30"/>
          <p:cNvCxnSpPr>
            <a:stCxn id="30" idx="5"/>
            <a:endCxn id="28" idx="1"/>
          </p:cNvCxnSpPr>
          <p:nvPr/>
        </p:nvCxnSpPr>
        <p:spPr>
          <a:xfrm flipV="1">
            <a:off x="1837547" y="1763265"/>
            <a:ext cx="1009212" cy="66243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30" idx="0"/>
            <a:endCxn id="35" idx="1"/>
          </p:cNvCxnSpPr>
          <p:nvPr/>
        </p:nvCxnSpPr>
        <p:spPr>
          <a:xfrm flipV="1">
            <a:off x="2094075" y="2936587"/>
            <a:ext cx="752684" cy="216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30" idx="1"/>
            <a:endCxn id="38" idx="1"/>
          </p:cNvCxnSpPr>
          <p:nvPr/>
        </p:nvCxnSpPr>
        <p:spPr>
          <a:xfrm>
            <a:off x="1837547" y="3451810"/>
            <a:ext cx="1009212" cy="67903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932430" y="1628775"/>
            <a:ext cx="5156835" cy="427990"/>
          </a:xfrm>
          <a:prstGeom prst="rect">
            <a:avLst/>
          </a:prstGeom>
          <a:noFill/>
        </p:spPr>
        <p:txBody>
          <a:bodyPr wrap="square" lIns="68584" tIns="34291" rIns="68584" bIns="34291" rtlCol="0">
            <a:spAutoFit/>
          </a:bodyPr>
          <a:lstStyle/>
          <a:p>
            <a:pPr>
              <a:lnSpc>
                <a:spcPct val="130000"/>
              </a:lnSpc>
            </a:pPr>
            <a:r>
              <a:rPr lang="zh-CN" b="1"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如何基于大单元建构生命观念还不能整体把控</a:t>
            </a:r>
            <a:endParaRPr lang="zh-CN" b="1"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endParaRPr>
          </a:p>
        </p:txBody>
      </p:sp>
      <p:sp>
        <p:nvSpPr>
          <p:cNvPr id="35" name="矩形 34"/>
          <p:cNvSpPr/>
          <p:nvPr/>
        </p:nvSpPr>
        <p:spPr>
          <a:xfrm>
            <a:off x="2846759" y="2517020"/>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矩形 35"/>
          <p:cNvSpPr/>
          <p:nvPr/>
        </p:nvSpPr>
        <p:spPr>
          <a:xfrm>
            <a:off x="3653255" y="2361550"/>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en-US" altLang="zh-CN" sz="1400">
                <a:latin typeface="微软雅黑" panose="020B0503020204020204" pitchFamily="34" charset="-122"/>
                <a:ea typeface="微软雅黑" panose="020B0503020204020204" pitchFamily="34" charset="-122"/>
              </a:rPr>
              <a:t>2</a:t>
            </a:r>
            <a:endParaRPr lang="en-US" altLang="zh-CN" sz="1400">
              <a:latin typeface="微软雅黑" panose="020B0503020204020204" pitchFamily="34" charset="-122"/>
              <a:ea typeface="微软雅黑" panose="020B0503020204020204" pitchFamily="34" charset="-122"/>
            </a:endParaRPr>
          </a:p>
        </p:txBody>
      </p:sp>
      <p:sp>
        <p:nvSpPr>
          <p:cNvPr id="37" name="TextBox 36"/>
          <p:cNvSpPr txBox="1"/>
          <p:nvPr/>
        </p:nvSpPr>
        <p:spPr>
          <a:xfrm>
            <a:off x="3241994" y="2802326"/>
            <a:ext cx="4537095" cy="427990"/>
          </a:xfrm>
          <a:prstGeom prst="rect">
            <a:avLst/>
          </a:prstGeom>
          <a:noFill/>
        </p:spPr>
        <p:txBody>
          <a:bodyPr wrap="square" lIns="68584" tIns="34291" rIns="68584" bIns="34291" rtlCol="0">
            <a:spAutoFit/>
          </a:bodyPr>
          <a:lstStyle/>
          <a:p>
            <a:pPr>
              <a:lnSpc>
                <a:spcPct val="130000"/>
              </a:lnSpc>
            </a:pPr>
            <a:r>
              <a:rPr lang="zh-CN" b="1"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在有限课时内如何提升科学思维？</a:t>
            </a:r>
            <a:endParaRPr lang="zh-CN" b="1"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endParaRPr>
          </a:p>
        </p:txBody>
      </p:sp>
      <p:sp>
        <p:nvSpPr>
          <p:cNvPr id="38" name="矩形 37"/>
          <p:cNvSpPr/>
          <p:nvPr/>
        </p:nvSpPr>
        <p:spPr>
          <a:xfrm>
            <a:off x="2846759" y="3711282"/>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a:off x="3653255" y="3555813"/>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en-US" altLang="zh-CN" sz="1400">
                <a:latin typeface="微软雅黑" panose="020B0503020204020204" pitchFamily="34" charset="-122"/>
                <a:ea typeface="微软雅黑" panose="020B0503020204020204" pitchFamily="34" charset="-122"/>
              </a:rPr>
              <a:t>3</a:t>
            </a:r>
            <a:endParaRPr lang="en-US" altLang="zh-CN" sz="1400">
              <a:latin typeface="微软雅黑" panose="020B0503020204020204" pitchFamily="34" charset="-122"/>
              <a:ea typeface="微软雅黑" panose="020B0503020204020204" pitchFamily="34" charset="-122"/>
            </a:endParaRPr>
          </a:p>
        </p:txBody>
      </p:sp>
      <p:sp>
        <p:nvSpPr>
          <p:cNvPr id="40" name="TextBox 39"/>
          <p:cNvSpPr txBox="1"/>
          <p:nvPr/>
        </p:nvSpPr>
        <p:spPr>
          <a:xfrm>
            <a:off x="3142299" y="4001033"/>
            <a:ext cx="4537095" cy="427990"/>
          </a:xfrm>
          <a:prstGeom prst="rect">
            <a:avLst/>
          </a:prstGeom>
          <a:noFill/>
        </p:spPr>
        <p:txBody>
          <a:bodyPr wrap="square" lIns="68584" tIns="34291" rIns="68584" bIns="34291" rtlCol="0">
            <a:spAutoFit/>
          </a:bodyPr>
          <a:lstStyle/>
          <a:p>
            <a:pPr>
              <a:lnSpc>
                <a:spcPct val="130000"/>
              </a:lnSpc>
            </a:pPr>
            <a:r>
              <a:rPr lang="zh-CN" altLang="en-US" b="1"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如何评价生命观念和科学思维的形成？</a:t>
            </a:r>
            <a:endParaRPr lang="zh-CN" altLang="en-US" b="1"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699"/>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par>
                              <p:cTn id="16" fill="hold">
                                <p:stCondLst>
                                  <p:cond delay="1199"/>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699"/>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p:stCondLst>
                                  <p:cond delay="2199"/>
                                </p:stCondLst>
                                <p:childTnLst>
                                  <p:par>
                                    <p:cTn id="31" presetID="2" presetClass="entr" presetSubtype="1" fill="hold" grpId="0" nodeType="afterEffect" p14:presetBounceEnd="50000">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14:bounceEnd="50000">
                                          <p:cBhvr additive="base">
                                            <p:cTn id="33" dur="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2699"/>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34"/>
                                            </p:tgtEl>
                                            <p:attrNameLst>
                                              <p:attrName>style.visibility</p:attrName>
                                            </p:attrNameLst>
                                          </p:cBhvr>
                                          <p:to>
                                            <p:strVal val="visible"/>
                                          </p:to>
                                        </p:set>
                                        <p:animEffect transition="in" filter="wipe(left)">
                                          <p:cBhvr>
                                            <p:cTn id="38" dur="100"/>
                                            <p:tgtEl>
                                              <p:spTgt spid="34"/>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34"/>
                                            </p:tgtEl>
                                          </p:cBhvr>
                                          <p:to x="80000" y="100000"/>
                                        </p:animScale>
                                        <p:anim by="(#ppt_w*0.10)" calcmode="lin" valueType="num">
                                          <p:cBhvr>
                                            <p:cTn id="41" dur="50" autoRev="1" fill="hold">
                                              <p:stCondLst>
                                                <p:cond delay="0"/>
                                              </p:stCondLst>
                                            </p:cTn>
                                            <p:tgtEl>
                                              <p:spTgt spid="34"/>
                                            </p:tgtEl>
                                            <p:attrNameLst>
                                              <p:attrName>ppt_x</p:attrName>
                                            </p:attrNameLst>
                                          </p:cBhvr>
                                        </p:anim>
                                        <p:anim by="(-#ppt_w*0.10)" calcmode="lin" valueType="num">
                                          <p:cBhvr>
                                            <p:cTn id="42" dur="50" autoRev="1" fill="hold">
                                              <p:stCondLst>
                                                <p:cond delay="0"/>
                                              </p:stCondLst>
                                            </p:cTn>
                                            <p:tgtEl>
                                              <p:spTgt spid="34"/>
                                            </p:tgtEl>
                                            <p:attrNameLst>
                                              <p:attrName>ppt_y</p:attrName>
                                            </p:attrNameLst>
                                          </p:cBhvr>
                                        </p:anim>
                                        <p:animRot by="-480000">
                                          <p:cBhvr>
                                            <p:cTn id="43" dur="50" autoRev="1" fill="hold">
                                              <p:stCondLst>
                                                <p:cond delay="0"/>
                                              </p:stCondLst>
                                            </p:cTn>
                                            <p:tgtEl>
                                              <p:spTgt spid="34"/>
                                            </p:tgtEl>
                                            <p:attrNameLst>
                                              <p:attrName>r</p:attrName>
                                            </p:attrNameLst>
                                          </p:cBhvr>
                                        </p:animRot>
                                      </p:childTnLst>
                                    </p:cTn>
                                  </p:par>
                                </p:childTnLst>
                              </p:cTn>
                            </p:par>
                            <p:par>
                              <p:cTn id="44" fill="hold">
                                <p:stCondLst>
                                  <p:cond delay="3370"/>
                                </p:stCondLst>
                                <p:childTnLst>
                                  <p:par>
                                    <p:cTn id="45" presetID="16" presetClass="entr" presetSubtype="37"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outVertical)">
                                          <p:cBhvr>
                                            <p:cTn id="47" dur="500"/>
                                            <p:tgtEl>
                                              <p:spTgt spid="36"/>
                                            </p:tgtEl>
                                          </p:cBhvr>
                                        </p:animEffect>
                                      </p:childTnLst>
                                    </p:cTn>
                                  </p:par>
                                </p:childTnLst>
                              </p:cTn>
                            </p:par>
                            <p:par>
                              <p:cTn id="48" fill="hold">
                                <p:stCondLst>
                                  <p:cond delay="3870"/>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14:bounceEnd="50000">
                                          <p:cBhvr additive="base">
                                            <p:cTn id="51" dur="5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35"/>
                                            </p:tgtEl>
                                            <p:attrNameLst>
                                              <p:attrName>ppt_y</p:attrName>
                                            </p:attrNameLst>
                                          </p:cBhvr>
                                          <p:tavLst>
                                            <p:tav tm="0">
                                              <p:val>
                                                <p:strVal val="0-#ppt_h/2"/>
                                              </p:val>
                                            </p:tav>
                                            <p:tav tm="100000">
                                              <p:val>
                                                <p:strVal val="#ppt_y"/>
                                              </p:val>
                                            </p:tav>
                                          </p:tavLst>
                                        </p:anim>
                                      </p:childTnLst>
                                    </p:cTn>
                                  </p:par>
                                </p:childTnLst>
                              </p:cTn>
                            </p:par>
                            <p:par>
                              <p:cTn id="53" fill="hold">
                                <p:stCondLst>
                                  <p:cond delay="437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37"/>
                                            </p:tgtEl>
                                            <p:attrNameLst>
                                              <p:attrName>style.visibility</p:attrName>
                                            </p:attrNameLst>
                                          </p:cBhvr>
                                          <p:to>
                                            <p:strVal val="visible"/>
                                          </p:to>
                                        </p:set>
                                        <p:animEffect transition="in" filter="wipe(left)">
                                          <p:cBhvr>
                                            <p:cTn id="56" dur="100"/>
                                            <p:tgtEl>
                                              <p:spTgt spid="37"/>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37"/>
                                            </p:tgtEl>
                                          </p:cBhvr>
                                          <p:to x="80000" y="100000"/>
                                        </p:animScale>
                                        <p:anim by="(#ppt_w*0.10)" calcmode="lin" valueType="num">
                                          <p:cBhvr>
                                            <p:cTn id="59" dur="50" autoRev="1" fill="hold">
                                              <p:stCondLst>
                                                <p:cond delay="0"/>
                                              </p:stCondLst>
                                            </p:cTn>
                                            <p:tgtEl>
                                              <p:spTgt spid="37"/>
                                            </p:tgtEl>
                                            <p:attrNameLst>
                                              <p:attrName>ppt_x</p:attrName>
                                            </p:attrNameLst>
                                          </p:cBhvr>
                                        </p:anim>
                                        <p:anim by="(-#ppt_w*0.10)" calcmode="lin" valueType="num">
                                          <p:cBhvr>
                                            <p:cTn id="60" dur="50" autoRev="1" fill="hold">
                                              <p:stCondLst>
                                                <p:cond delay="0"/>
                                              </p:stCondLst>
                                            </p:cTn>
                                            <p:tgtEl>
                                              <p:spTgt spid="37"/>
                                            </p:tgtEl>
                                            <p:attrNameLst>
                                              <p:attrName>ppt_y</p:attrName>
                                            </p:attrNameLst>
                                          </p:cBhvr>
                                        </p:anim>
                                        <p:animRot by="-480000">
                                          <p:cBhvr>
                                            <p:cTn id="61" dur="50" autoRev="1" fill="hold">
                                              <p:stCondLst>
                                                <p:cond delay="0"/>
                                              </p:stCondLst>
                                            </p:cTn>
                                            <p:tgtEl>
                                              <p:spTgt spid="37"/>
                                            </p:tgtEl>
                                            <p:attrNameLst>
                                              <p:attrName>r</p:attrName>
                                            </p:attrNameLst>
                                          </p:cBhvr>
                                        </p:animRot>
                                      </p:childTnLst>
                                    </p:cTn>
                                  </p:par>
                                </p:childTnLst>
                              </p:cTn>
                            </p:par>
                            <p:par>
                              <p:cTn id="62" fill="hold">
                                <p:stCondLst>
                                  <p:cond delay="4889"/>
                                </p:stCondLst>
                                <p:childTnLst>
                                  <p:par>
                                    <p:cTn id="63" presetID="16" presetClass="entr" presetSubtype="37"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outVertical)">
                                          <p:cBhvr>
                                            <p:cTn id="65" dur="500"/>
                                            <p:tgtEl>
                                              <p:spTgt spid="39"/>
                                            </p:tgtEl>
                                          </p:cBhvr>
                                        </p:animEffect>
                                      </p:childTnLst>
                                    </p:cTn>
                                  </p:par>
                                </p:childTnLst>
                              </p:cTn>
                            </p:par>
                            <p:par>
                              <p:cTn id="66" fill="hold">
                                <p:stCondLst>
                                  <p:cond delay="5389"/>
                                </p:stCondLst>
                                <p:childTnLst>
                                  <p:par>
                                    <p:cTn id="67" presetID="2" presetClass="entr" presetSubtype="1" fill="hold" grpId="0" nodeType="afterEffect" p14:presetBounceEnd="50000">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14:bounceEnd="50000">
                                          <p:cBhvr additive="base">
                                            <p:cTn id="69"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par>
                              <p:cTn id="71" fill="hold">
                                <p:stCondLst>
                                  <p:cond delay="5889"/>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40"/>
                                            </p:tgtEl>
                                            <p:attrNameLst>
                                              <p:attrName>style.visibility</p:attrName>
                                            </p:attrNameLst>
                                          </p:cBhvr>
                                          <p:to>
                                            <p:strVal val="visible"/>
                                          </p:to>
                                        </p:set>
                                        <p:animEffect transition="in" filter="wipe(left)">
                                          <p:cBhvr>
                                            <p:cTn id="74" dur="100"/>
                                            <p:tgtEl>
                                              <p:spTgt spid="40"/>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40"/>
                                            </p:tgtEl>
                                          </p:cBhvr>
                                          <p:to x="80000" y="100000"/>
                                        </p:animScale>
                                        <p:anim by="(#ppt_w*0.10)" calcmode="lin" valueType="num">
                                          <p:cBhvr>
                                            <p:cTn id="77" dur="50" autoRev="1" fill="hold">
                                              <p:stCondLst>
                                                <p:cond delay="0"/>
                                              </p:stCondLst>
                                            </p:cTn>
                                            <p:tgtEl>
                                              <p:spTgt spid="40"/>
                                            </p:tgtEl>
                                            <p:attrNameLst>
                                              <p:attrName>ppt_x</p:attrName>
                                            </p:attrNameLst>
                                          </p:cBhvr>
                                        </p:anim>
                                        <p:anim by="(-#ppt_w*0.10)" calcmode="lin" valueType="num">
                                          <p:cBhvr>
                                            <p:cTn id="78" dur="50" autoRev="1" fill="hold">
                                              <p:stCondLst>
                                                <p:cond delay="0"/>
                                              </p:stCondLst>
                                            </p:cTn>
                                            <p:tgtEl>
                                              <p:spTgt spid="40"/>
                                            </p:tgtEl>
                                            <p:attrNameLst>
                                              <p:attrName>ppt_y</p:attrName>
                                            </p:attrNameLst>
                                          </p:cBhvr>
                                        </p:anim>
                                        <p:animRot by="-480000">
                                          <p:cBhvr>
                                            <p:cTn id="79"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699"/>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par>
                              <p:cTn id="16" fill="hold">
                                <p:stCondLst>
                                  <p:cond delay="1199"/>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699"/>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p:stCondLst>
                                  <p:cond delay="2199"/>
                                </p:stCondLst>
                                <p:childTnLst>
                                  <p:par>
                                    <p:cTn id="31" presetID="2" presetClass="entr" presetSubtype="1"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2699"/>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34"/>
                                            </p:tgtEl>
                                            <p:attrNameLst>
                                              <p:attrName>style.visibility</p:attrName>
                                            </p:attrNameLst>
                                          </p:cBhvr>
                                          <p:to>
                                            <p:strVal val="visible"/>
                                          </p:to>
                                        </p:set>
                                        <p:animEffect transition="in" filter="wipe(left)">
                                          <p:cBhvr>
                                            <p:cTn id="38" dur="100"/>
                                            <p:tgtEl>
                                              <p:spTgt spid="34"/>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34"/>
                                            </p:tgtEl>
                                          </p:cBhvr>
                                          <p:to x="80000" y="100000"/>
                                        </p:animScale>
                                        <p:anim by="(#ppt_w*0.10)" calcmode="lin" valueType="num">
                                          <p:cBhvr>
                                            <p:cTn id="41" dur="50" autoRev="1" fill="hold">
                                              <p:stCondLst>
                                                <p:cond delay="0"/>
                                              </p:stCondLst>
                                            </p:cTn>
                                            <p:tgtEl>
                                              <p:spTgt spid="34"/>
                                            </p:tgtEl>
                                            <p:attrNameLst>
                                              <p:attrName>ppt_x</p:attrName>
                                            </p:attrNameLst>
                                          </p:cBhvr>
                                        </p:anim>
                                        <p:anim by="(-#ppt_w*0.10)" calcmode="lin" valueType="num">
                                          <p:cBhvr>
                                            <p:cTn id="42" dur="50" autoRev="1" fill="hold">
                                              <p:stCondLst>
                                                <p:cond delay="0"/>
                                              </p:stCondLst>
                                            </p:cTn>
                                            <p:tgtEl>
                                              <p:spTgt spid="34"/>
                                            </p:tgtEl>
                                            <p:attrNameLst>
                                              <p:attrName>ppt_y</p:attrName>
                                            </p:attrNameLst>
                                          </p:cBhvr>
                                        </p:anim>
                                        <p:animRot by="-480000">
                                          <p:cBhvr>
                                            <p:cTn id="43" dur="50" autoRev="1" fill="hold">
                                              <p:stCondLst>
                                                <p:cond delay="0"/>
                                              </p:stCondLst>
                                            </p:cTn>
                                            <p:tgtEl>
                                              <p:spTgt spid="34"/>
                                            </p:tgtEl>
                                            <p:attrNameLst>
                                              <p:attrName>r</p:attrName>
                                            </p:attrNameLst>
                                          </p:cBhvr>
                                        </p:animRot>
                                      </p:childTnLst>
                                    </p:cTn>
                                  </p:par>
                                </p:childTnLst>
                              </p:cTn>
                            </p:par>
                            <p:par>
                              <p:cTn id="44" fill="hold">
                                <p:stCondLst>
                                  <p:cond delay="3370"/>
                                </p:stCondLst>
                                <p:childTnLst>
                                  <p:par>
                                    <p:cTn id="45" presetID="16" presetClass="entr" presetSubtype="37"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outVertical)">
                                          <p:cBhvr>
                                            <p:cTn id="47" dur="500"/>
                                            <p:tgtEl>
                                              <p:spTgt spid="36"/>
                                            </p:tgtEl>
                                          </p:cBhvr>
                                        </p:animEffect>
                                      </p:childTnLst>
                                    </p:cTn>
                                  </p:par>
                                </p:childTnLst>
                              </p:cTn>
                            </p:par>
                            <p:par>
                              <p:cTn id="48" fill="hold">
                                <p:stCondLst>
                                  <p:cond delay="3870"/>
                                </p:stCondLst>
                                <p:childTnLst>
                                  <p:par>
                                    <p:cTn id="49" presetID="2" presetClass="entr" presetSubtype="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0-#ppt_h/2"/>
                                              </p:val>
                                            </p:tav>
                                            <p:tav tm="100000">
                                              <p:val>
                                                <p:strVal val="#ppt_y"/>
                                              </p:val>
                                            </p:tav>
                                          </p:tavLst>
                                        </p:anim>
                                      </p:childTnLst>
                                    </p:cTn>
                                  </p:par>
                                </p:childTnLst>
                              </p:cTn>
                            </p:par>
                            <p:par>
                              <p:cTn id="53" fill="hold">
                                <p:stCondLst>
                                  <p:cond delay="437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37"/>
                                            </p:tgtEl>
                                            <p:attrNameLst>
                                              <p:attrName>style.visibility</p:attrName>
                                            </p:attrNameLst>
                                          </p:cBhvr>
                                          <p:to>
                                            <p:strVal val="visible"/>
                                          </p:to>
                                        </p:set>
                                        <p:animEffect transition="in" filter="wipe(left)">
                                          <p:cBhvr>
                                            <p:cTn id="56" dur="100"/>
                                            <p:tgtEl>
                                              <p:spTgt spid="37"/>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37"/>
                                            </p:tgtEl>
                                          </p:cBhvr>
                                          <p:to x="80000" y="100000"/>
                                        </p:animScale>
                                        <p:anim by="(#ppt_w*0.10)" calcmode="lin" valueType="num">
                                          <p:cBhvr>
                                            <p:cTn id="59" dur="50" autoRev="1" fill="hold">
                                              <p:stCondLst>
                                                <p:cond delay="0"/>
                                              </p:stCondLst>
                                            </p:cTn>
                                            <p:tgtEl>
                                              <p:spTgt spid="37"/>
                                            </p:tgtEl>
                                            <p:attrNameLst>
                                              <p:attrName>ppt_x</p:attrName>
                                            </p:attrNameLst>
                                          </p:cBhvr>
                                        </p:anim>
                                        <p:anim by="(-#ppt_w*0.10)" calcmode="lin" valueType="num">
                                          <p:cBhvr>
                                            <p:cTn id="60" dur="50" autoRev="1" fill="hold">
                                              <p:stCondLst>
                                                <p:cond delay="0"/>
                                              </p:stCondLst>
                                            </p:cTn>
                                            <p:tgtEl>
                                              <p:spTgt spid="37"/>
                                            </p:tgtEl>
                                            <p:attrNameLst>
                                              <p:attrName>ppt_y</p:attrName>
                                            </p:attrNameLst>
                                          </p:cBhvr>
                                        </p:anim>
                                        <p:animRot by="-480000">
                                          <p:cBhvr>
                                            <p:cTn id="61" dur="50" autoRev="1" fill="hold">
                                              <p:stCondLst>
                                                <p:cond delay="0"/>
                                              </p:stCondLst>
                                            </p:cTn>
                                            <p:tgtEl>
                                              <p:spTgt spid="37"/>
                                            </p:tgtEl>
                                            <p:attrNameLst>
                                              <p:attrName>r</p:attrName>
                                            </p:attrNameLst>
                                          </p:cBhvr>
                                        </p:animRot>
                                      </p:childTnLst>
                                    </p:cTn>
                                  </p:par>
                                </p:childTnLst>
                              </p:cTn>
                            </p:par>
                            <p:par>
                              <p:cTn id="62" fill="hold">
                                <p:stCondLst>
                                  <p:cond delay="4889"/>
                                </p:stCondLst>
                                <p:childTnLst>
                                  <p:par>
                                    <p:cTn id="63" presetID="16" presetClass="entr" presetSubtype="37"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outVertical)">
                                          <p:cBhvr>
                                            <p:cTn id="65" dur="500"/>
                                            <p:tgtEl>
                                              <p:spTgt spid="39"/>
                                            </p:tgtEl>
                                          </p:cBhvr>
                                        </p:animEffect>
                                      </p:childTnLst>
                                    </p:cTn>
                                  </p:par>
                                </p:childTnLst>
                              </p:cTn>
                            </p:par>
                            <p:par>
                              <p:cTn id="66" fill="hold">
                                <p:stCondLst>
                                  <p:cond delay="5389"/>
                                </p:stCondLst>
                                <p:childTnLst>
                                  <p:par>
                                    <p:cTn id="67" presetID="2" presetClass="entr" presetSubtype="1"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par>
                              <p:cTn id="71" fill="hold">
                                <p:stCondLst>
                                  <p:cond delay="5889"/>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40"/>
                                            </p:tgtEl>
                                            <p:attrNameLst>
                                              <p:attrName>style.visibility</p:attrName>
                                            </p:attrNameLst>
                                          </p:cBhvr>
                                          <p:to>
                                            <p:strVal val="visible"/>
                                          </p:to>
                                        </p:set>
                                        <p:animEffect transition="in" filter="wipe(left)">
                                          <p:cBhvr>
                                            <p:cTn id="74" dur="100"/>
                                            <p:tgtEl>
                                              <p:spTgt spid="40"/>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40"/>
                                            </p:tgtEl>
                                          </p:cBhvr>
                                          <p:to x="80000" y="100000"/>
                                        </p:animScale>
                                        <p:anim by="(#ppt_w*0.10)" calcmode="lin" valueType="num">
                                          <p:cBhvr>
                                            <p:cTn id="77" dur="50" autoRev="1" fill="hold">
                                              <p:stCondLst>
                                                <p:cond delay="0"/>
                                              </p:stCondLst>
                                            </p:cTn>
                                            <p:tgtEl>
                                              <p:spTgt spid="40"/>
                                            </p:tgtEl>
                                            <p:attrNameLst>
                                              <p:attrName>ppt_x</p:attrName>
                                            </p:attrNameLst>
                                          </p:cBhvr>
                                        </p:anim>
                                        <p:anim by="(-#ppt_w*0.10)" calcmode="lin" valueType="num">
                                          <p:cBhvr>
                                            <p:cTn id="78" dur="50" autoRev="1" fill="hold">
                                              <p:stCondLst>
                                                <p:cond delay="0"/>
                                              </p:stCondLst>
                                            </p:cTn>
                                            <p:tgtEl>
                                              <p:spTgt spid="40"/>
                                            </p:tgtEl>
                                            <p:attrNameLst>
                                              <p:attrName>ppt_y</p:attrName>
                                            </p:attrNameLst>
                                          </p:cBhvr>
                                        </p:anim>
                                        <p:animRot by="-480000">
                                          <p:cBhvr>
                                            <p:cTn id="79"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9144001" cy="5143500"/>
          </a:xfrm>
          <a:prstGeom prst="rect">
            <a:avLst/>
          </a:prstGeom>
        </p:spPr>
      </p:pic>
      <p:sp>
        <p:nvSpPr>
          <p:cNvPr id="11" name="Rectangle 3"/>
          <p:cNvSpPr txBox="1">
            <a:spLocks noChangeArrowheads="1"/>
          </p:cNvSpPr>
          <p:nvPr/>
        </p:nvSpPr>
        <p:spPr>
          <a:xfrm>
            <a:off x="3491880" y="1901035"/>
            <a:ext cx="5141491"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3200" b="1" dirty="0">
                <a:solidFill>
                  <a:schemeClr val="accent1"/>
                </a:solidFill>
                <a:latin typeface="微软雅黑" panose="020B0503020204020204" pitchFamily="34" charset="-122"/>
                <a:ea typeface="微软雅黑" panose="020B0503020204020204" pitchFamily="34" charset="-122"/>
              </a:rPr>
              <a:t>分享完毕 感谢观看</a:t>
            </a:r>
            <a:endParaRPr lang="zh-CN" altLang="en-US" sz="3200" b="1" dirty="0">
              <a:solidFill>
                <a:schemeClr val="accent1"/>
              </a:solidFill>
              <a:latin typeface="微软雅黑" panose="020B0503020204020204" pitchFamily="34" charset="-122"/>
              <a:ea typeface="微软雅黑" panose="020B0503020204020204" pitchFamily="34" charset="-122"/>
            </a:endParaRPr>
          </a:p>
        </p:txBody>
      </p:sp>
      <p:cxnSp>
        <p:nvCxnSpPr>
          <p:cNvPr id="13" name="直接连接符 5"/>
          <p:cNvCxnSpPr>
            <a:cxnSpLocks noChangeShapeType="1"/>
          </p:cNvCxnSpPr>
          <p:nvPr/>
        </p:nvCxnSpPr>
        <p:spPr bwMode="auto">
          <a:xfrm flipH="1">
            <a:off x="3923928" y="2486603"/>
            <a:ext cx="4617801"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9"/>
          <p:cNvSpPr>
            <a:spLocks noChangeArrowheads="1"/>
          </p:cNvSpPr>
          <p:nvPr/>
        </p:nvSpPr>
        <p:spPr bwMode="auto">
          <a:xfrm>
            <a:off x="8727444" y="1898129"/>
            <a:ext cx="416556" cy="1609725"/>
          </a:xfrm>
          <a:prstGeom prst="rect">
            <a:avLst/>
          </a:prstGeom>
          <a:solidFill>
            <a:schemeClr val="accent1"/>
          </a:solidFill>
          <a:ln>
            <a:noFill/>
          </a:ln>
        </p:spPr>
        <p:txBody>
          <a:bodyPr lIns="68557" tIns="34279" rIns="68557" bIns="3427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nvGrpSpPr>
          <p:cNvPr id="16" name="组合 15"/>
          <p:cNvGrpSpPr/>
          <p:nvPr/>
        </p:nvGrpSpPr>
        <p:grpSpPr>
          <a:xfrm>
            <a:off x="8120850" y="3071925"/>
            <a:ext cx="432048" cy="432834"/>
            <a:chOff x="6084168" y="1274820"/>
            <a:chExt cx="432048" cy="432834"/>
          </a:xfrm>
        </p:grpSpPr>
        <p:sp>
          <p:nvSpPr>
            <p:cNvPr id="2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7" name="组合 26"/>
          <p:cNvGrpSpPr/>
          <p:nvPr/>
        </p:nvGrpSpPr>
        <p:grpSpPr>
          <a:xfrm>
            <a:off x="6824706" y="3072318"/>
            <a:ext cx="432048" cy="432048"/>
            <a:chOff x="4788024" y="1275213"/>
            <a:chExt cx="432048" cy="432048"/>
          </a:xfrm>
        </p:grpSpPr>
        <p:sp>
          <p:nvSpPr>
            <p:cNvPr id="2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0" name="组合 29"/>
          <p:cNvGrpSpPr/>
          <p:nvPr/>
        </p:nvGrpSpPr>
        <p:grpSpPr>
          <a:xfrm>
            <a:off x="7472778" y="3071925"/>
            <a:ext cx="432833" cy="432834"/>
            <a:chOff x="5436096" y="1274820"/>
            <a:chExt cx="432833" cy="432834"/>
          </a:xfrm>
        </p:grpSpPr>
        <p:sp>
          <p:nvSpPr>
            <p:cNvPr id="3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3" name="组合 32"/>
          <p:cNvGrpSpPr/>
          <p:nvPr/>
        </p:nvGrpSpPr>
        <p:grpSpPr>
          <a:xfrm>
            <a:off x="5528562" y="3071925"/>
            <a:ext cx="432833" cy="432834"/>
            <a:chOff x="3491880" y="1274820"/>
            <a:chExt cx="432833" cy="432834"/>
          </a:xfrm>
        </p:grpSpPr>
        <p:sp>
          <p:nvSpPr>
            <p:cNvPr id="34"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5"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6" name="组合 35"/>
          <p:cNvGrpSpPr/>
          <p:nvPr/>
        </p:nvGrpSpPr>
        <p:grpSpPr>
          <a:xfrm>
            <a:off x="6176634" y="3071925"/>
            <a:ext cx="432833" cy="432834"/>
            <a:chOff x="4139952" y="1274820"/>
            <a:chExt cx="432833" cy="432834"/>
          </a:xfrm>
        </p:grpSpPr>
        <p:sp>
          <p:nvSpPr>
            <p:cNvPr id="37"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8"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 calcmode="lin" valueType="num">
                                      <p:cBhvr>
                                        <p:cTn id="1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gtEl>
                                      </p:cBhvr>
                                    </p:animEffect>
                                  </p:childTnLst>
                                </p:cTn>
                              </p:par>
                            </p:childTnLst>
                          </p:cTn>
                        </p:par>
                        <p:par>
                          <p:cTn id="16" fill="hold">
                            <p:stCondLst>
                              <p:cond delay="1399"/>
                            </p:stCondLst>
                            <p:childTnLst>
                              <p:par>
                                <p:cTn id="17" presetID="22" presetClass="entr" presetSubtype="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1000"/>
                                        <p:tgtEl>
                                          <p:spTgt spid="13"/>
                                        </p:tgtEl>
                                      </p:cBhvr>
                                    </p:animEffect>
                                  </p:childTnLst>
                                </p:cTn>
                              </p:par>
                            </p:childTnLst>
                          </p:cTn>
                        </p:par>
                        <p:par>
                          <p:cTn id="20" fill="hold">
                            <p:stCondLst>
                              <p:cond delay="2399"/>
                            </p:stCondLst>
                            <p:childTnLst>
                              <p:par>
                                <p:cTn id="21" presetID="53" presetClass="entr" presetSubtype="16"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par>
                                <p:cTn id="26" presetID="53" presetClass="entr" presetSubtype="16" fill="hold" nodeType="withEffect">
                                  <p:stCondLst>
                                    <p:cond delay="20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Effect transition="in" filter="fade">
                                      <p:cBhvr>
                                        <p:cTn id="30" dur="500"/>
                                        <p:tgtEl>
                                          <p:spTgt spid="36"/>
                                        </p:tgtEl>
                                      </p:cBhvr>
                                    </p:animEffect>
                                  </p:childTnLst>
                                </p:cTn>
                              </p:par>
                              <p:par>
                                <p:cTn id="31" presetID="53" presetClass="entr" presetSubtype="16" fill="hold" nodeType="withEffect">
                                  <p:stCondLst>
                                    <p:cond delay="40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par>
                                <p:cTn id="36" presetID="53" presetClass="entr" presetSubtype="16" fill="hold" nodeType="withEffect">
                                  <p:stCondLst>
                                    <p:cond delay="60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par>
                                <p:cTn id="41" presetID="53" presetClass="entr" presetSubtype="16" fill="hold" nodeType="withEffect">
                                  <p:stCondLst>
                                    <p:cond delay="80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4"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24205" y="427355"/>
            <a:ext cx="3471545" cy="49657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b="1" dirty="0">
                <a:solidFill>
                  <a:schemeClr val="accent1"/>
                </a:solidFill>
                <a:latin typeface="微软雅黑" panose="020B0503020204020204" pitchFamily="34" charset="-122"/>
                <a:ea typeface="微软雅黑" panose="020B0503020204020204" pitchFamily="34" charset="-122"/>
              </a:rPr>
              <a:t>第一章  生命观念</a:t>
            </a:r>
            <a:endParaRPr lang="zh-CN"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2339753" y="1419622"/>
            <a:ext cx="894259" cy="489631"/>
            <a:chOff x="2215144" y="927951"/>
            <a:chExt cx="1244730" cy="897673"/>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7" name="文本框 9"/>
            <p:cNvSpPr txBox="1"/>
            <p:nvPr/>
          </p:nvSpPr>
          <p:spPr>
            <a:xfrm>
              <a:off x="2393075" y="927951"/>
              <a:ext cx="1066799" cy="816504"/>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48" name="组合 47"/>
          <p:cNvGrpSpPr/>
          <p:nvPr/>
        </p:nvGrpSpPr>
        <p:grpSpPr>
          <a:xfrm>
            <a:off x="2339753" y="2099236"/>
            <a:ext cx="894259" cy="504163"/>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0" name="文本框 10"/>
            <p:cNvSpPr txBox="1"/>
            <p:nvPr/>
          </p:nvSpPr>
          <p:spPr>
            <a:xfrm>
              <a:off x="2393075" y="1952311"/>
              <a:ext cx="1066799" cy="816508"/>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51" name="组合 50"/>
          <p:cNvGrpSpPr/>
          <p:nvPr/>
        </p:nvGrpSpPr>
        <p:grpSpPr>
          <a:xfrm>
            <a:off x="2339753" y="2801084"/>
            <a:ext cx="894259" cy="496081"/>
            <a:chOff x="2215144" y="3018134"/>
            <a:chExt cx="1244730" cy="909499"/>
          </a:xfrm>
        </p:grpSpPr>
        <p:sp>
          <p:nvSpPr>
            <p:cNvPr id="52" name="平行四边形 51"/>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3" name="文本框 11"/>
            <p:cNvSpPr txBox="1"/>
            <p:nvPr/>
          </p:nvSpPr>
          <p:spPr>
            <a:xfrm>
              <a:off x="2393075" y="3018134"/>
              <a:ext cx="1066799" cy="816505"/>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54" name="组合 53"/>
          <p:cNvGrpSpPr/>
          <p:nvPr/>
        </p:nvGrpSpPr>
        <p:grpSpPr>
          <a:xfrm>
            <a:off x="2339753" y="3483574"/>
            <a:ext cx="894259" cy="508134"/>
            <a:chOff x="2215144" y="4047039"/>
            <a:chExt cx="1244730" cy="931598"/>
          </a:xfrm>
        </p:grpSpPr>
        <p:sp>
          <p:nvSpPr>
            <p:cNvPr id="55" name="平行四边形 54"/>
            <p:cNvSpPr/>
            <p:nvPr/>
          </p:nvSpPr>
          <p:spPr>
            <a:xfrm>
              <a:off x="2215144" y="4135856"/>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6" name="文本框 12"/>
            <p:cNvSpPr txBox="1"/>
            <p:nvPr/>
          </p:nvSpPr>
          <p:spPr>
            <a:xfrm>
              <a:off x="2393075" y="4047039"/>
              <a:ext cx="1066799" cy="816506"/>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grpSp>
        <p:nvGrpSpPr>
          <p:cNvPr id="57" name="组合 56"/>
          <p:cNvGrpSpPr/>
          <p:nvPr/>
        </p:nvGrpSpPr>
        <p:grpSpPr>
          <a:xfrm>
            <a:off x="2339752" y="4183115"/>
            <a:ext cx="884486" cy="502735"/>
            <a:chOff x="2215144" y="5107938"/>
            <a:chExt cx="1231128" cy="921702"/>
          </a:xfrm>
        </p:grpSpPr>
        <p:sp>
          <p:nvSpPr>
            <p:cNvPr id="58" name="平行四边形 57"/>
            <p:cNvSpPr/>
            <p:nvPr/>
          </p:nvSpPr>
          <p:spPr>
            <a:xfrm>
              <a:off x="2215144" y="5186859"/>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9" name="文本框 13"/>
            <p:cNvSpPr txBox="1"/>
            <p:nvPr/>
          </p:nvSpPr>
          <p:spPr>
            <a:xfrm>
              <a:off x="2379473" y="5107938"/>
              <a:ext cx="1066799" cy="816510"/>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05</a:t>
              </a:r>
              <a:endParaRPr lang="zh-CN" altLang="en-US" sz="2800" dirty="0">
                <a:solidFill>
                  <a:schemeClr val="bg1"/>
                </a:solidFill>
                <a:latin typeface="Impact" panose="020B0806030902050204" pitchFamily="34" charset="0"/>
              </a:endParaRPr>
            </a:p>
          </p:txBody>
        </p:sp>
      </p:grpSp>
      <p:grpSp>
        <p:nvGrpSpPr>
          <p:cNvPr id="60" name="组合 59"/>
          <p:cNvGrpSpPr/>
          <p:nvPr/>
        </p:nvGrpSpPr>
        <p:grpSpPr>
          <a:xfrm>
            <a:off x="3019006" y="1432933"/>
            <a:ext cx="3857250" cy="459690"/>
            <a:chOff x="4315150" y="953426"/>
            <a:chExt cx="3857250" cy="540057"/>
          </a:xfrm>
        </p:grpSpPr>
        <p:sp>
          <p:nvSpPr>
            <p:cNvPr id="61" name="矩形 60"/>
            <p:cNvSpPr/>
            <p:nvPr/>
          </p:nvSpPr>
          <p:spPr>
            <a:xfrm>
              <a:off x="4841196" y="1036090"/>
              <a:ext cx="2827147" cy="40583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什么是生命观念？</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3" name="组合 62"/>
          <p:cNvGrpSpPr/>
          <p:nvPr/>
        </p:nvGrpSpPr>
        <p:grpSpPr>
          <a:xfrm>
            <a:off x="3019006" y="2127086"/>
            <a:ext cx="3857250" cy="459690"/>
            <a:chOff x="4315150" y="1647579"/>
            <a:chExt cx="3857250" cy="540057"/>
          </a:xfrm>
        </p:grpSpPr>
        <p:sp>
          <p:nvSpPr>
            <p:cNvPr id="64" name="矩形 63"/>
            <p:cNvSpPr/>
            <p:nvPr/>
          </p:nvSpPr>
          <p:spPr>
            <a:xfrm>
              <a:off x="4841196" y="1730243"/>
              <a:ext cx="2827147" cy="40583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凝练生命观念的两个维度</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6" name="组合 65"/>
          <p:cNvGrpSpPr/>
          <p:nvPr/>
        </p:nvGrpSpPr>
        <p:grpSpPr>
          <a:xfrm>
            <a:off x="3019006" y="2821238"/>
            <a:ext cx="3857250" cy="459690"/>
            <a:chOff x="4315150" y="2341731"/>
            <a:chExt cx="3857250" cy="540057"/>
          </a:xfrm>
        </p:grpSpPr>
        <p:sp>
          <p:nvSpPr>
            <p:cNvPr id="67" name="矩形 66"/>
            <p:cNvSpPr/>
            <p:nvPr/>
          </p:nvSpPr>
          <p:spPr>
            <a:xfrm>
              <a:off x="4841197" y="2424395"/>
              <a:ext cx="2827146" cy="40583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生命观念的基本内涵</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9" name="组合 68"/>
          <p:cNvGrpSpPr/>
          <p:nvPr/>
        </p:nvGrpSpPr>
        <p:grpSpPr>
          <a:xfrm>
            <a:off x="3019006" y="3515391"/>
            <a:ext cx="3857250" cy="459690"/>
            <a:chOff x="4315150" y="3035884"/>
            <a:chExt cx="3857250" cy="540057"/>
          </a:xfrm>
        </p:grpSpPr>
        <p:sp>
          <p:nvSpPr>
            <p:cNvPr id="70" name="矩形 69"/>
            <p:cNvSpPr/>
            <p:nvPr/>
          </p:nvSpPr>
          <p:spPr>
            <a:xfrm>
              <a:off x="4840930" y="3118692"/>
              <a:ext cx="3218180" cy="40583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生命观念各要素之间的关系</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72" name="组合 71"/>
          <p:cNvGrpSpPr/>
          <p:nvPr/>
        </p:nvGrpSpPr>
        <p:grpSpPr>
          <a:xfrm>
            <a:off x="3019006" y="4209545"/>
            <a:ext cx="3857250" cy="459690"/>
            <a:chOff x="4315150" y="3730038"/>
            <a:chExt cx="3857250" cy="540057"/>
          </a:xfrm>
        </p:grpSpPr>
        <p:sp>
          <p:nvSpPr>
            <p:cNvPr id="73" name="矩形 72"/>
            <p:cNvSpPr/>
            <p:nvPr/>
          </p:nvSpPr>
          <p:spPr>
            <a:xfrm>
              <a:off x="4840930" y="3812846"/>
              <a:ext cx="3331210" cy="40583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建立生命观念的途径和措施</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34" name="组合 33"/>
          <p:cNvGrpSpPr/>
          <p:nvPr/>
        </p:nvGrpSpPr>
        <p:grpSpPr>
          <a:xfrm>
            <a:off x="7956376" y="490833"/>
            <a:ext cx="432048" cy="432834"/>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7" name="组合 36"/>
          <p:cNvGrpSpPr/>
          <p:nvPr/>
        </p:nvGrpSpPr>
        <p:grpSpPr>
          <a:xfrm>
            <a:off x="6660232" y="491226"/>
            <a:ext cx="432048" cy="432048"/>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0" name="组合 39"/>
          <p:cNvGrpSpPr/>
          <p:nvPr/>
        </p:nvGrpSpPr>
        <p:grpSpPr>
          <a:xfrm>
            <a:off x="7308304" y="490833"/>
            <a:ext cx="432833" cy="432834"/>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4" name="组合 43"/>
          <p:cNvGrpSpPr/>
          <p:nvPr/>
        </p:nvGrpSpPr>
        <p:grpSpPr>
          <a:xfrm>
            <a:off x="5364088" y="490833"/>
            <a:ext cx="432833" cy="432834"/>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77" name="组合 76"/>
          <p:cNvGrpSpPr/>
          <p:nvPr/>
        </p:nvGrpSpPr>
        <p:grpSpPr>
          <a:xfrm>
            <a:off x="6012160" y="490833"/>
            <a:ext cx="432833" cy="432834"/>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par>
                                <p:cTn id="18" presetID="53" presetClass="entr" presetSubtype="16" fill="hold" nodeType="withEffect">
                                  <p:stCondLst>
                                    <p:cond delay="2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40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53" presetClass="entr" presetSubtype="16" fill="hold" nodeType="withEffect">
                                  <p:stCondLst>
                                    <p:cond delay="60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par>
                                <p:cTn id="33" presetID="53" presetClass="entr" presetSubtype="16" fill="hold" nodeType="withEffect">
                                  <p:stCondLst>
                                    <p:cond delay="80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p:stCondLst>
                              <p:cond delay="1500"/>
                            </p:stCondLst>
                            <p:childTnLst>
                              <p:par>
                                <p:cTn id="39" presetID="2" presetClass="entr" presetSubtype="8"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0-#ppt_w/2"/>
                                          </p:val>
                                        </p:tav>
                                        <p:tav tm="100000">
                                          <p:val>
                                            <p:strVal val="#ppt_x"/>
                                          </p:val>
                                        </p:tav>
                                      </p:tavLst>
                                    </p:anim>
                                    <p:anim calcmode="lin" valueType="num">
                                      <p:cBhvr additive="base">
                                        <p:cTn id="42" dur="500" fill="hold"/>
                                        <p:tgtEl>
                                          <p:spTgt spid="4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1+#ppt_w/2"/>
                                          </p:val>
                                        </p:tav>
                                        <p:tav tm="100000">
                                          <p:val>
                                            <p:strVal val="#ppt_x"/>
                                          </p:val>
                                        </p:tav>
                                      </p:tavLst>
                                    </p:anim>
                                    <p:anim calcmode="lin" valueType="num">
                                      <p:cBhvr additive="base">
                                        <p:cTn id="46" dur="50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2" presetClass="entr" presetSubtype="8"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0-#ppt_w/2"/>
                                          </p:val>
                                        </p:tav>
                                        <p:tav tm="100000">
                                          <p:val>
                                            <p:strVal val="#ppt_x"/>
                                          </p:val>
                                        </p:tav>
                                      </p:tavLst>
                                    </p:anim>
                                    <p:anim calcmode="lin" valueType="num">
                                      <p:cBhvr additive="base">
                                        <p:cTn id="51" dur="500" fill="hold"/>
                                        <p:tgtEl>
                                          <p:spTgt spid="48"/>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additive="base">
                                        <p:cTn id="54" dur="500" fill="hold"/>
                                        <p:tgtEl>
                                          <p:spTgt spid="63"/>
                                        </p:tgtEl>
                                        <p:attrNameLst>
                                          <p:attrName>ppt_x</p:attrName>
                                        </p:attrNameLst>
                                      </p:cBhvr>
                                      <p:tavLst>
                                        <p:tav tm="0">
                                          <p:val>
                                            <p:strVal val="1+#ppt_w/2"/>
                                          </p:val>
                                        </p:tav>
                                        <p:tav tm="100000">
                                          <p:val>
                                            <p:strVal val="#ppt_x"/>
                                          </p:val>
                                        </p:tav>
                                      </p:tavLst>
                                    </p:anim>
                                    <p:anim calcmode="lin" valueType="num">
                                      <p:cBhvr additive="base">
                                        <p:cTn id="55" dur="500" fill="hold"/>
                                        <p:tgtEl>
                                          <p:spTgt spid="63"/>
                                        </p:tgtEl>
                                        <p:attrNameLst>
                                          <p:attrName>ppt_y</p:attrName>
                                        </p:attrNameLst>
                                      </p:cBhvr>
                                      <p:tavLst>
                                        <p:tav tm="0">
                                          <p:val>
                                            <p:strVal val="#ppt_y"/>
                                          </p:val>
                                        </p:tav>
                                        <p:tav tm="100000">
                                          <p:val>
                                            <p:strVal val="#ppt_y"/>
                                          </p:val>
                                        </p:tav>
                                      </p:tavLst>
                                    </p:anim>
                                  </p:childTnLst>
                                </p:cTn>
                              </p:par>
                            </p:childTnLst>
                          </p:cTn>
                        </p:par>
                        <p:par>
                          <p:cTn id="56" fill="hold">
                            <p:stCondLst>
                              <p:cond delay="2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0-#ppt_w/2"/>
                                          </p:val>
                                        </p:tav>
                                        <p:tav tm="100000">
                                          <p:val>
                                            <p:strVal val="#ppt_x"/>
                                          </p:val>
                                        </p:tav>
                                      </p:tavLst>
                                    </p:anim>
                                    <p:anim calcmode="lin" valueType="num">
                                      <p:cBhvr additive="base">
                                        <p:cTn id="60" dur="500" fill="hold"/>
                                        <p:tgtEl>
                                          <p:spTgt spid="51"/>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additive="base">
                                        <p:cTn id="63" dur="500" fill="hold"/>
                                        <p:tgtEl>
                                          <p:spTgt spid="66"/>
                                        </p:tgtEl>
                                        <p:attrNameLst>
                                          <p:attrName>ppt_x</p:attrName>
                                        </p:attrNameLst>
                                      </p:cBhvr>
                                      <p:tavLst>
                                        <p:tav tm="0">
                                          <p:val>
                                            <p:strVal val="1+#ppt_w/2"/>
                                          </p:val>
                                        </p:tav>
                                        <p:tav tm="100000">
                                          <p:val>
                                            <p:strVal val="#ppt_x"/>
                                          </p:val>
                                        </p:tav>
                                      </p:tavLst>
                                    </p:anim>
                                    <p:anim calcmode="lin" valueType="num">
                                      <p:cBhvr additive="base">
                                        <p:cTn id="64" dur="500" fill="hold"/>
                                        <p:tgtEl>
                                          <p:spTgt spid="66"/>
                                        </p:tgtEl>
                                        <p:attrNameLst>
                                          <p:attrName>ppt_y</p:attrName>
                                        </p:attrNameLst>
                                      </p:cBhvr>
                                      <p:tavLst>
                                        <p:tav tm="0">
                                          <p:val>
                                            <p:strVal val="#ppt_y"/>
                                          </p:val>
                                        </p:tav>
                                        <p:tav tm="100000">
                                          <p:val>
                                            <p:strVal val="#ppt_y"/>
                                          </p:val>
                                        </p:tav>
                                      </p:tavLst>
                                    </p:anim>
                                  </p:childTnLst>
                                </p:cTn>
                              </p:par>
                            </p:childTnLst>
                          </p:cTn>
                        </p:par>
                        <p:par>
                          <p:cTn id="65" fill="hold">
                            <p:stCondLst>
                              <p:cond delay="3000"/>
                            </p:stCondLst>
                            <p:childTnLst>
                              <p:par>
                                <p:cTn id="66" presetID="2" presetClass="entr" presetSubtype="8"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additive="base">
                                        <p:cTn id="68" dur="500" fill="hold"/>
                                        <p:tgtEl>
                                          <p:spTgt spid="54"/>
                                        </p:tgtEl>
                                        <p:attrNameLst>
                                          <p:attrName>ppt_x</p:attrName>
                                        </p:attrNameLst>
                                      </p:cBhvr>
                                      <p:tavLst>
                                        <p:tav tm="0">
                                          <p:val>
                                            <p:strVal val="0-#ppt_w/2"/>
                                          </p:val>
                                        </p:tav>
                                        <p:tav tm="100000">
                                          <p:val>
                                            <p:strVal val="#ppt_x"/>
                                          </p:val>
                                        </p:tav>
                                      </p:tavLst>
                                    </p:anim>
                                    <p:anim calcmode="lin" valueType="num">
                                      <p:cBhvr additive="base">
                                        <p:cTn id="69" dur="500" fill="hold"/>
                                        <p:tgtEl>
                                          <p:spTgt spid="54"/>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additive="base">
                                        <p:cTn id="72" dur="500" fill="hold"/>
                                        <p:tgtEl>
                                          <p:spTgt spid="69"/>
                                        </p:tgtEl>
                                        <p:attrNameLst>
                                          <p:attrName>ppt_x</p:attrName>
                                        </p:attrNameLst>
                                      </p:cBhvr>
                                      <p:tavLst>
                                        <p:tav tm="0">
                                          <p:val>
                                            <p:strVal val="1+#ppt_w/2"/>
                                          </p:val>
                                        </p:tav>
                                        <p:tav tm="100000">
                                          <p:val>
                                            <p:strVal val="#ppt_x"/>
                                          </p:val>
                                        </p:tav>
                                      </p:tavLst>
                                    </p:anim>
                                    <p:anim calcmode="lin" valueType="num">
                                      <p:cBhvr additive="base">
                                        <p:cTn id="73" dur="500" fill="hold"/>
                                        <p:tgtEl>
                                          <p:spTgt spid="69"/>
                                        </p:tgtEl>
                                        <p:attrNameLst>
                                          <p:attrName>ppt_y</p:attrName>
                                        </p:attrNameLst>
                                      </p:cBhvr>
                                      <p:tavLst>
                                        <p:tav tm="0">
                                          <p:val>
                                            <p:strVal val="#ppt_y"/>
                                          </p:val>
                                        </p:tav>
                                        <p:tav tm="100000">
                                          <p:val>
                                            <p:strVal val="#ppt_y"/>
                                          </p:val>
                                        </p:tav>
                                      </p:tavLst>
                                    </p:anim>
                                  </p:childTnLst>
                                </p:cTn>
                              </p:par>
                            </p:childTnLst>
                          </p:cTn>
                        </p:par>
                        <p:par>
                          <p:cTn id="74" fill="hold">
                            <p:stCondLst>
                              <p:cond delay="3500"/>
                            </p:stCondLst>
                            <p:childTnLst>
                              <p:par>
                                <p:cTn id="75" presetID="2" presetClass="entr" presetSubtype="8" fill="hold" nodeType="after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additive="base">
                                        <p:cTn id="77" dur="500" fill="hold"/>
                                        <p:tgtEl>
                                          <p:spTgt spid="57"/>
                                        </p:tgtEl>
                                        <p:attrNameLst>
                                          <p:attrName>ppt_x</p:attrName>
                                        </p:attrNameLst>
                                      </p:cBhvr>
                                      <p:tavLst>
                                        <p:tav tm="0">
                                          <p:val>
                                            <p:strVal val="0-#ppt_w/2"/>
                                          </p:val>
                                        </p:tav>
                                        <p:tav tm="100000">
                                          <p:val>
                                            <p:strVal val="#ppt_x"/>
                                          </p:val>
                                        </p:tav>
                                      </p:tavLst>
                                    </p:anim>
                                    <p:anim calcmode="lin" valueType="num">
                                      <p:cBhvr additive="base">
                                        <p:cTn id="78" dur="500" fill="hold"/>
                                        <p:tgtEl>
                                          <p:spTgt spid="57"/>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additive="base">
                                        <p:cTn id="81" dur="500" fill="hold"/>
                                        <p:tgtEl>
                                          <p:spTgt spid="72"/>
                                        </p:tgtEl>
                                        <p:attrNameLst>
                                          <p:attrName>ppt_x</p:attrName>
                                        </p:attrNameLst>
                                      </p:cBhvr>
                                      <p:tavLst>
                                        <p:tav tm="0">
                                          <p:val>
                                            <p:strVal val="1+#ppt_w/2"/>
                                          </p:val>
                                        </p:tav>
                                        <p:tav tm="100000">
                                          <p:val>
                                            <p:strVal val="#ppt_x"/>
                                          </p:val>
                                        </p:tav>
                                      </p:tavLst>
                                    </p:anim>
                                    <p:anim calcmode="lin" valueType="num">
                                      <p:cBhvr additive="base">
                                        <p:cTn id="82"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55880" y="237490"/>
            <a:ext cx="9144000" cy="1120140"/>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4"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49" name="TextBox 48"/>
          <p:cNvSpPr txBox="1"/>
          <p:nvPr/>
        </p:nvSpPr>
        <p:spPr>
          <a:xfrm>
            <a:off x="2830656" y="485305"/>
            <a:ext cx="5050408" cy="622300"/>
          </a:xfrm>
          <a:prstGeom prst="rect">
            <a:avLst/>
          </a:prstGeom>
          <a:noFill/>
        </p:spPr>
        <p:txBody>
          <a:bodyPr wrap="square" lIns="68584" tIns="34291" rIns="68584" bIns="34291" rtlCol="0">
            <a:spAutoFit/>
          </a:bodyPr>
          <a:lstStyle/>
          <a:p>
            <a:r>
              <a:rPr lang="zh-CN" sz="3600" b="1" dirty="0">
                <a:solidFill>
                  <a:schemeClr val="tx1">
                    <a:lumMod val="75000"/>
                    <a:lumOff val="25000"/>
                  </a:schemeClr>
                </a:solidFill>
                <a:latin typeface="微软雅黑" panose="020B0503020204020204" pitchFamily="34" charset="-122"/>
                <a:ea typeface="微软雅黑" panose="020B0503020204020204" pitchFamily="34" charset="-122"/>
              </a:rPr>
              <a:t>生命观念定义</a:t>
            </a:r>
            <a:endParaRPr 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1439545" y="2075815"/>
            <a:ext cx="6611620" cy="1299210"/>
          </a:xfrm>
          <a:prstGeom prst="rect">
            <a:avLst/>
          </a:prstGeom>
          <a:noFill/>
        </p:spPr>
        <p:txBody>
          <a:bodyPr wrap="square" lIns="68584" tIns="34291" rIns="68584" bIns="34291" rtlCol="0">
            <a:spAutoFit/>
          </a:bodyPr>
          <a:lstStyle/>
          <a:p>
            <a:pPr eaLnBrk="0" hangingPunct="0"/>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生命观念是指对观察到的生命现象及相互关系或特性进行解释后的抽象（</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大概念</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），是人们经过实证后的观点，是能够理解或解释生物学相关事件和现象的</a:t>
            </a:r>
            <a:r>
              <a:rPr lang="zh-CN" altLang="en-US" sz="20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意识、观念和思想方法</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par>
                          <p:cTn id="18" fill="hold">
                            <p:stCondLst>
                              <p:cond delay="1299"/>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50"/>
                                        </p:tgtEl>
                                        <p:attrNameLst>
                                          <p:attrName>style.visibility</p:attrName>
                                        </p:attrNameLst>
                                      </p:cBhvr>
                                      <p:to>
                                        <p:strVal val="visible"/>
                                      </p:to>
                                    </p:set>
                                    <p:animEffect transition="in" filter="wipe(left)">
                                      <p:cBhvr>
                                        <p:cTn id="21" dur="200"/>
                                        <p:tgtEl>
                                          <p:spTgt spid="50"/>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50"/>
                                        </p:tgtEl>
                                      </p:cBhvr>
                                      <p:to x="80000" y="100000"/>
                                    </p:animScale>
                                    <p:anim by="(#ppt_w*0.10)" calcmode="lin" valueType="num">
                                      <p:cBhvr>
                                        <p:cTn id="24" dur="50" autoRev="1" fill="hold">
                                          <p:stCondLst>
                                            <p:cond delay="0"/>
                                          </p:stCondLst>
                                        </p:cTn>
                                        <p:tgtEl>
                                          <p:spTgt spid="50"/>
                                        </p:tgtEl>
                                        <p:attrNameLst>
                                          <p:attrName>ppt_x</p:attrName>
                                        </p:attrNameLst>
                                      </p:cBhvr>
                                    </p:anim>
                                    <p:anim by="(-#ppt_w*0.10)" calcmode="lin" valueType="num">
                                      <p:cBhvr>
                                        <p:cTn id="25" dur="50" autoRev="1" fill="hold">
                                          <p:stCondLst>
                                            <p:cond delay="0"/>
                                          </p:stCondLst>
                                        </p:cTn>
                                        <p:tgtEl>
                                          <p:spTgt spid="50"/>
                                        </p:tgtEl>
                                        <p:attrNameLst>
                                          <p:attrName>ppt_y</p:attrName>
                                        </p:attrNameLst>
                                      </p:cBhvr>
                                    </p:anim>
                                    <p:animRot by="-480000">
                                      <p:cBhvr>
                                        <p:cTn id="26"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p:nvPr/>
        </p:nvSpPr>
        <p:spPr>
          <a:xfrm>
            <a:off x="892175" y="916305"/>
            <a:ext cx="5360670" cy="50419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b="1" dirty="0">
                <a:solidFill>
                  <a:schemeClr val="accent1"/>
                </a:solidFill>
                <a:latin typeface="微软雅黑" panose="020B0503020204020204" pitchFamily="34" charset="-122"/>
                <a:ea typeface="微软雅黑" panose="020B0503020204020204" pitchFamily="34" charset="-122"/>
              </a:rPr>
              <a:t>凝练生命观念的两个维度</a:t>
            </a:r>
            <a:endParaRPr lang="zh-CN" b="1" dirty="0">
              <a:solidFill>
                <a:schemeClr val="accent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490855" y="1923415"/>
            <a:ext cx="6645275" cy="1176020"/>
          </a:xfrm>
          <a:prstGeom prst="rect">
            <a:avLst/>
          </a:prstGeom>
          <a:noFill/>
        </p:spPr>
        <p:txBody>
          <a:bodyPr wrap="square" lIns="68584" tIns="34291" rIns="68584" bIns="34291" rtlCol="0">
            <a:spAutoFit/>
          </a:bodyPr>
          <a:lstStyle/>
          <a:p>
            <a:pPr algn="just" eaLnBrk="0" hangingPunct="0">
              <a:lnSpc>
                <a:spcPct val="150000"/>
              </a:lnSpc>
            </a:pPr>
            <a:r>
              <a:rPr sz="2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维度一</a:t>
            </a:r>
            <a:r>
              <a:rPr lang="zh-CN" sz="2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sz="2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从生命的本质凝练生命观念</a:t>
            </a:r>
            <a:endParaRPr sz="2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sz="2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维度二：从系统的视角凝练生命观念</a:t>
            </a:r>
            <a:endParaRPr sz="2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Parallelogram 21"/>
          <p:cNvSpPr/>
          <p:nvPr/>
        </p:nvSpPr>
        <p:spPr>
          <a:xfrm>
            <a:off x="7136070" y="-2866"/>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22"/>
          <p:cNvSpPr/>
          <p:nvPr/>
        </p:nvSpPr>
        <p:spPr>
          <a:xfrm>
            <a:off x="7596336" y="1536767"/>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直接连接符 12"/>
          <p:cNvCxnSpPr/>
          <p:nvPr/>
        </p:nvCxnSpPr>
        <p:spPr>
          <a:xfrm>
            <a:off x="978872" y="1544039"/>
            <a:ext cx="547260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5"/>
                                        </p:tgtEl>
                                        <p:attrNameLst>
                                          <p:attrName>style.visibility</p:attrName>
                                        </p:attrNameLst>
                                      </p:cBhvr>
                                      <p:to>
                                        <p:strVal val="visible"/>
                                      </p:to>
                                    </p:set>
                                    <p:animEffect transition="in" filter="wipe(left)">
                                      <p:cBhvr>
                                        <p:cTn id="24" dur="100"/>
                                        <p:tgtEl>
                                          <p:spTgt spid="5"/>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5"/>
                                        </p:tgtEl>
                                      </p:cBhvr>
                                      <p:to x="80000" y="100000"/>
                                    </p:animScale>
                                    <p:anim by="(#ppt_w*0.10)" calcmode="lin" valueType="num">
                                      <p:cBhvr>
                                        <p:cTn id="27" dur="50" autoRev="1" fill="hold">
                                          <p:stCondLst>
                                            <p:cond delay="0"/>
                                          </p:stCondLst>
                                        </p:cTn>
                                        <p:tgtEl>
                                          <p:spTgt spid="5"/>
                                        </p:tgtEl>
                                        <p:attrNameLst>
                                          <p:attrName>ppt_x</p:attrName>
                                        </p:attrNameLst>
                                      </p:cBhvr>
                                    </p:anim>
                                    <p:anim by="(-#ppt_w*0.10)" calcmode="lin" valueType="num">
                                      <p:cBhvr>
                                        <p:cTn id="28" dur="50" autoRev="1" fill="hold">
                                          <p:stCondLst>
                                            <p:cond delay="0"/>
                                          </p:stCondLst>
                                        </p:cTn>
                                        <p:tgtEl>
                                          <p:spTgt spid="5"/>
                                        </p:tgtEl>
                                        <p:attrNameLst>
                                          <p:attrName>ppt_y</p:attrName>
                                        </p:attrNameLst>
                                      </p:cBhvr>
                                    </p:anim>
                                    <p:animRot by="-480000">
                                      <p:cBhvr>
                                        <p:cTn id="29"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5" grpId="1"/>
      <p:bldP spid="11" grpId="0" bldLvl="0" animBg="1"/>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5343984" y="2417357"/>
            <a:ext cx="2614124" cy="483288"/>
            <a:chOff x="7125311" y="3386950"/>
            <a:chExt cx="3485499" cy="644384"/>
          </a:xfrm>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9" name="Group 10"/>
          <p:cNvGrpSpPr/>
          <p:nvPr/>
        </p:nvGrpSpPr>
        <p:grpSpPr>
          <a:xfrm>
            <a:off x="1159320" y="2417357"/>
            <a:ext cx="2620452" cy="483288"/>
            <a:chOff x="1545760" y="3386950"/>
            <a:chExt cx="3493936" cy="644384"/>
          </a:xfrm>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2" name="Group 14"/>
          <p:cNvGrpSpPr/>
          <p:nvPr/>
        </p:nvGrpSpPr>
        <p:grpSpPr>
          <a:xfrm>
            <a:off x="5079491" y="1347614"/>
            <a:ext cx="2880085" cy="645054"/>
            <a:chOff x="6772654" y="2152648"/>
            <a:chExt cx="3840113" cy="860072"/>
          </a:xfrm>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5" name="Group 18"/>
          <p:cNvGrpSpPr/>
          <p:nvPr/>
        </p:nvGrpSpPr>
        <p:grpSpPr>
          <a:xfrm>
            <a:off x="1159320" y="1347614"/>
            <a:ext cx="2890361" cy="645054"/>
            <a:chOff x="1545760" y="2152648"/>
            <a:chExt cx="3853814" cy="860072"/>
          </a:xfrm>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8" name="Group 21"/>
          <p:cNvGrpSpPr/>
          <p:nvPr/>
        </p:nvGrpSpPr>
        <p:grpSpPr>
          <a:xfrm>
            <a:off x="5070045" y="3367676"/>
            <a:ext cx="2902381" cy="645054"/>
            <a:chOff x="6760059" y="4457519"/>
            <a:chExt cx="3869841" cy="860072"/>
          </a:xfrm>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21" name="Group 24"/>
          <p:cNvGrpSpPr/>
          <p:nvPr/>
        </p:nvGrpSpPr>
        <p:grpSpPr>
          <a:xfrm>
            <a:off x="1159320" y="3367676"/>
            <a:ext cx="2890356" cy="645054"/>
            <a:chOff x="1545760" y="4457519"/>
            <a:chExt cx="3853808" cy="860072"/>
          </a:xfrm>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24" name="Shape 558"/>
          <p:cNvSpPr/>
          <p:nvPr/>
        </p:nvSpPr>
        <p:spPr>
          <a:xfrm>
            <a:off x="1159903"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5" name="Shape 562"/>
          <p:cNvSpPr/>
          <p:nvPr/>
        </p:nvSpPr>
        <p:spPr>
          <a:xfrm>
            <a:off x="1159903"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6" name="Shape 566"/>
          <p:cNvSpPr/>
          <p:nvPr/>
        </p:nvSpPr>
        <p:spPr>
          <a:xfrm>
            <a:off x="1159903"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7" name="Shape 568"/>
          <p:cNvSpPr/>
          <p:nvPr/>
        </p:nvSpPr>
        <p:spPr>
          <a:xfrm>
            <a:off x="7814476"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8" name="Shape 572"/>
          <p:cNvSpPr/>
          <p:nvPr/>
        </p:nvSpPr>
        <p:spPr>
          <a:xfrm>
            <a:off x="7814476"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9" name="Shape 576"/>
          <p:cNvSpPr/>
          <p:nvPr/>
        </p:nvSpPr>
        <p:spPr>
          <a:xfrm>
            <a:off x="7814476"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1" name="Title 1"/>
          <p:cNvSpPr txBox="1"/>
          <p:nvPr/>
        </p:nvSpPr>
        <p:spPr>
          <a:xfrm>
            <a:off x="857885" y="200025"/>
            <a:ext cx="495808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just" eaLnBrk="0" hangingPunct="0">
              <a:lnSpc>
                <a:spcPct val="150000"/>
              </a:lnSpc>
            </a:pPr>
            <a:r>
              <a:rPr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维度一</a:t>
            </a:r>
            <a:r>
              <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从生命的本质凝练生命观念</a:t>
            </a:r>
            <a:endPar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Text Placeholder 12"/>
          <p:cNvSpPr txBox="1"/>
          <p:nvPr/>
        </p:nvSpPr>
        <p:spPr>
          <a:xfrm>
            <a:off x="1500188" y="1483769"/>
            <a:ext cx="1959184" cy="287177"/>
          </a:xfrm>
          <a:prstGeom prst="rect">
            <a:avLst/>
          </a:prstGeom>
        </p:spPr>
        <p:txBody>
          <a:bodyPr lIns="0" rIns="0">
            <a:no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生命是如何存在的？ </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12"/>
          <p:cNvSpPr txBox="1"/>
          <p:nvPr/>
        </p:nvSpPr>
        <p:spPr>
          <a:xfrm>
            <a:off x="1261110" y="2515235"/>
            <a:ext cx="2298700" cy="287020"/>
          </a:xfrm>
          <a:prstGeom prst="rect">
            <a:avLst/>
          </a:prstGeom>
        </p:spPr>
        <p:txBody>
          <a:bodyPr lIns="0" rIns="0">
            <a:no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生命是如何表现出来的？</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12"/>
          <p:cNvSpPr txBox="1"/>
          <p:nvPr/>
        </p:nvSpPr>
        <p:spPr>
          <a:xfrm>
            <a:off x="1308100" y="3625850"/>
            <a:ext cx="2151380" cy="287020"/>
          </a:xfrm>
          <a:prstGeom prst="rect">
            <a:avLst/>
          </a:prstGeom>
        </p:spPr>
        <p:txBody>
          <a:bodyPr lIns="0" rIns="0">
            <a:no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生命是如何延续下去的？</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12"/>
          <p:cNvSpPr txBox="1"/>
          <p:nvPr/>
        </p:nvSpPr>
        <p:spPr>
          <a:xfrm>
            <a:off x="5660202" y="1483769"/>
            <a:ext cx="1959184" cy="287177"/>
          </a:xfrm>
          <a:prstGeom prst="rect">
            <a:avLst/>
          </a:prstGeom>
        </p:spPr>
        <p:txBody>
          <a:bodyPr lIns="0" rIns="0">
            <a:no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rgbClr val="FF0000"/>
                </a:solidFill>
                <a:latin typeface="微软雅黑" panose="020B0503020204020204" pitchFamily="34" charset="-122"/>
                <a:ea typeface="微软雅黑" panose="020B0503020204020204" pitchFamily="34" charset="-122"/>
              </a:rPr>
              <a:t>物质性和结构性</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37" name="Text Placeholder 12"/>
          <p:cNvSpPr txBox="1"/>
          <p:nvPr/>
        </p:nvSpPr>
        <p:spPr>
          <a:xfrm>
            <a:off x="5558790" y="2533015"/>
            <a:ext cx="2312035" cy="287020"/>
          </a:xfrm>
          <a:prstGeom prst="rect">
            <a:avLst/>
          </a:prstGeom>
        </p:spPr>
        <p:txBody>
          <a:bodyPr lIns="0" rIns="0"/>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rgbClr val="FF0000"/>
                </a:solidFill>
                <a:latin typeface="微软雅黑" panose="020B0503020204020204" pitchFamily="34" charset="-122"/>
                <a:ea typeface="微软雅黑" panose="020B0503020204020204" pitchFamily="34" charset="-122"/>
              </a:rPr>
              <a:t>功能性，信息性和稳定性</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38" name="Text Placeholder 12"/>
          <p:cNvSpPr txBox="1"/>
          <p:nvPr/>
        </p:nvSpPr>
        <p:spPr>
          <a:xfrm>
            <a:off x="5660201" y="3640071"/>
            <a:ext cx="1959184" cy="287177"/>
          </a:xfrm>
          <a:prstGeom prst="rect">
            <a:avLst/>
          </a:prstGeom>
        </p:spPr>
        <p:txBody>
          <a:bodyPr lIns="0" rIns="0"/>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rgbClr val="FF0000"/>
                </a:solidFill>
                <a:latin typeface="微软雅黑" panose="020B0503020204020204" pitchFamily="34" charset="-122"/>
                <a:ea typeface="微软雅黑" panose="020B0503020204020204" pitchFamily="34" charset="-122"/>
              </a:rPr>
              <a:t>遗传性和进化性</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3566899" y="1677917"/>
            <a:ext cx="1997947" cy="1997946"/>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38100" tIns="38100" rIns="38100" bIns="38100" anchor="ct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5" name="椭圆 44"/>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000" b="1" dirty="0">
                  <a:solidFill>
                    <a:schemeClr val="accent1"/>
                  </a:solidFill>
                  <a:latin typeface="微软雅黑" panose="020B0503020204020204" pitchFamily="34" charset="-122"/>
                  <a:ea typeface="微软雅黑" panose="020B0503020204020204" pitchFamily="34" charset="-122"/>
                </a:rPr>
                <a:t>生命的本质</a:t>
              </a:r>
              <a:endParaRPr lang="zh-CN" sz="2000" b="1"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childTnLst>
                          </p:cTn>
                        </p:par>
                        <p:par>
                          <p:cTn id="22" fill="hold">
                            <p:stCondLst>
                              <p:cond delay="2250"/>
                            </p:stCondLst>
                            <p:childTnLst>
                              <p:par>
                                <p:cTn id="23" presetID="10" presetClass="entr" presetSubtype="0" fill="hold" grpId="0" nodeType="after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fade">
                                      <p:cBhvr>
                                        <p:cTn id="25" dur="500"/>
                                        <p:tgtEl>
                                          <p:spTgt spid="3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2750"/>
                            </p:stCondLst>
                            <p:childTnLst>
                              <p:par>
                                <p:cTn id="30" presetID="22" presetClass="entr" presetSubtype="2"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cTn>
                              </p:par>
                            </p:childTnLst>
                          </p:cTn>
                        </p:par>
                        <p:par>
                          <p:cTn id="33" fill="hold">
                            <p:stCondLst>
                              <p:cond delay="3250"/>
                            </p:stCondLst>
                            <p:childTnLst>
                              <p:par>
                                <p:cTn id="34" presetID="10"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500"/>
                                        <p:tgtEl>
                                          <p:spTgt spid="34">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3750"/>
                            </p:stCondLst>
                            <p:childTnLst>
                              <p:par>
                                <p:cTn id="41" presetID="22" presetClass="entr" presetSubtype="2"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500"/>
                                        <p:tgtEl>
                                          <p:spTgt spid="21"/>
                                        </p:tgtEl>
                                      </p:cBhvr>
                                    </p:animEffect>
                                  </p:childTnLst>
                                </p:cTn>
                              </p:par>
                            </p:childTnLst>
                          </p:cTn>
                        </p:par>
                        <p:par>
                          <p:cTn id="44" fill="hold">
                            <p:stCondLst>
                              <p:cond delay="4250"/>
                            </p:stCondLst>
                            <p:childTnLst>
                              <p:par>
                                <p:cTn id="45" presetID="10" presetClass="entr" presetSubtype="0" fill="hold" grpId="0" nodeType="afterEffect">
                                  <p:stCondLst>
                                    <p:cond delay="0"/>
                                  </p:stCondLst>
                                  <p:childTnLst>
                                    <p:set>
                                      <p:cBhvr>
                                        <p:cTn id="46" dur="1" fill="hold">
                                          <p:stCondLst>
                                            <p:cond delay="0"/>
                                          </p:stCondLst>
                                        </p:cTn>
                                        <p:tgtEl>
                                          <p:spTgt spid="35">
                                            <p:txEl>
                                              <p:pRg st="0" end="0"/>
                                            </p:txEl>
                                          </p:spTgt>
                                        </p:tgtEl>
                                        <p:attrNameLst>
                                          <p:attrName>style.visibility</p:attrName>
                                        </p:attrNameLst>
                                      </p:cBhvr>
                                      <p:to>
                                        <p:strVal val="visible"/>
                                      </p:to>
                                    </p:set>
                                    <p:animEffect transition="in" filter="fade">
                                      <p:cBhvr>
                                        <p:cTn id="47" dur="500"/>
                                        <p:tgtEl>
                                          <p:spTgt spid="35">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par>
                          <p:cTn id="51" fill="hold">
                            <p:stCondLst>
                              <p:cond delay="4750"/>
                            </p:stCondLst>
                            <p:childTnLst>
                              <p:par>
                                <p:cTn id="52" presetID="22" presetClass="entr" presetSubtype="8"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5250"/>
                            </p:stCondLst>
                            <p:childTnLst>
                              <p:par>
                                <p:cTn id="56" presetID="10" presetClass="entr" presetSubtype="0" fill="hold" grpId="0" nodeType="afterEffect">
                                  <p:stCondLst>
                                    <p:cond delay="0"/>
                                  </p:stCondLst>
                                  <p:childTnLst>
                                    <p:set>
                                      <p:cBhvr>
                                        <p:cTn id="57" dur="1" fill="hold">
                                          <p:stCondLst>
                                            <p:cond delay="0"/>
                                          </p:stCondLst>
                                        </p:cTn>
                                        <p:tgtEl>
                                          <p:spTgt spid="36">
                                            <p:txEl>
                                              <p:pRg st="0" end="0"/>
                                            </p:txEl>
                                          </p:spTgt>
                                        </p:tgtEl>
                                        <p:attrNameLst>
                                          <p:attrName>style.visibility</p:attrName>
                                        </p:attrNameLst>
                                      </p:cBhvr>
                                      <p:to>
                                        <p:strVal val="visible"/>
                                      </p:to>
                                    </p:set>
                                    <p:animEffect transition="in" filter="fade">
                                      <p:cBhvr>
                                        <p:cTn id="58" dur="500"/>
                                        <p:tgtEl>
                                          <p:spTgt spid="36">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5750"/>
                            </p:stCondLst>
                            <p:childTnLst>
                              <p:par>
                                <p:cTn id="63" presetID="22" presetClass="entr" presetSubtype="8" fill="hold"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par>
                          <p:cTn id="66" fill="hold">
                            <p:stCondLst>
                              <p:cond delay="6250"/>
                            </p:stCondLst>
                            <p:childTnLst>
                              <p:par>
                                <p:cTn id="67" presetID="10" presetClass="entr" presetSubtype="0" fill="hold" grpId="0" nodeType="afterEffect">
                                  <p:stCondLst>
                                    <p:cond delay="0"/>
                                  </p:stCondLst>
                                  <p:childTnLst>
                                    <p:set>
                                      <p:cBhvr>
                                        <p:cTn id="68" dur="1" fill="hold">
                                          <p:stCondLst>
                                            <p:cond delay="0"/>
                                          </p:stCondLst>
                                        </p:cTn>
                                        <p:tgtEl>
                                          <p:spTgt spid="37">
                                            <p:txEl>
                                              <p:pRg st="0" end="0"/>
                                            </p:txEl>
                                          </p:spTgt>
                                        </p:tgtEl>
                                        <p:attrNameLst>
                                          <p:attrName>style.visibility</p:attrName>
                                        </p:attrNameLst>
                                      </p:cBhvr>
                                      <p:to>
                                        <p:strVal val="visible"/>
                                      </p:to>
                                    </p:set>
                                    <p:animEffect transition="in" filter="fade">
                                      <p:cBhvr>
                                        <p:cTn id="69" dur="500"/>
                                        <p:tgtEl>
                                          <p:spTgt spid="37">
                                            <p:txEl>
                                              <p:pRg st="0" end="0"/>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par>
                          <p:cTn id="73" fill="hold">
                            <p:stCondLst>
                              <p:cond delay="6750"/>
                            </p:stCondLst>
                            <p:childTnLst>
                              <p:par>
                                <p:cTn id="74" presetID="22" presetClass="entr" presetSubtype="8" fill="hold"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500"/>
                                        <p:tgtEl>
                                          <p:spTgt spid="18"/>
                                        </p:tgtEl>
                                      </p:cBhvr>
                                    </p:animEffect>
                                  </p:childTnLst>
                                </p:cTn>
                              </p:par>
                            </p:childTnLst>
                          </p:cTn>
                        </p:par>
                        <p:par>
                          <p:cTn id="77" fill="hold">
                            <p:stCondLst>
                              <p:cond delay="7250"/>
                            </p:stCondLst>
                            <p:childTnLst>
                              <p:par>
                                <p:cTn id="78" presetID="10" presetClass="entr" presetSubtype="0" fill="hold" grpId="0" nodeType="afterEffect">
                                  <p:stCondLst>
                                    <p:cond delay="0"/>
                                  </p:stCondLst>
                                  <p:childTnLst>
                                    <p:set>
                                      <p:cBhvr>
                                        <p:cTn id="79" dur="1" fill="hold">
                                          <p:stCondLst>
                                            <p:cond delay="0"/>
                                          </p:stCondLst>
                                        </p:cTn>
                                        <p:tgtEl>
                                          <p:spTgt spid="38">
                                            <p:txEl>
                                              <p:pRg st="0" end="0"/>
                                            </p:txEl>
                                          </p:spTgt>
                                        </p:tgtEl>
                                        <p:attrNameLst>
                                          <p:attrName>style.visibility</p:attrName>
                                        </p:attrNameLst>
                                      </p:cBhvr>
                                      <p:to>
                                        <p:strVal val="visible"/>
                                      </p:to>
                                    </p:set>
                                    <p:animEffect transition="in" filter="fade">
                                      <p:cBhvr>
                                        <p:cTn id="80" dur="500"/>
                                        <p:tgtEl>
                                          <p:spTgt spid="38">
                                            <p:txEl>
                                              <p:pRg st="0" end="0"/>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1" grpId="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45820" y="138430"/>
            <a:ext cx="495808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just" eaLnBrk="0" hangingPunct="0">
              <a:lnSpc>
                <a:spcPct val="150000"/>
              </a:lnSpc>
            </a:pPr>
            <a:r>
              <a:rPr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维度二：从系统的视角凝练生命观念</a:t>
            </a:r>
            <a:endPar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2147482624" descr="4d8f711a1746a08fa8bc2b23834933a"/>
          <p:cNvPicPr>
            <a:picLocks noChangeAspect="1"/>
          </p:cNvPicPr>
          <p:nvPr/>
        </p:nvPicPr>
        <p:blipFill>
          <a:blip r:embed="rId1"/>
          <a:stretch>
            <a:fillRect/>
          </a:stretch>
        </p:blipFill>
        <p:spPr>
          <a:xfrm rot="-5400000">
            <a:off x="582295" y="599440"/>
            <a:ext cx="4209415" cy="4578350"/>
          </a:xfrm>
          <a:prstGeom prst="rect">
            <a:avLst/>
          </a:prstGeom>
          <a:noFill/>
          <a:ln w="9525">
            <a:noFill/>
          </a:ln>
        </p:spPr>
      </p:pic>
      <p:pic>
        <p:nvPicPr>
          <p:cNvPr id="3" name="图片 -2147482614" descr="70132bfa0e5e959bb78cc8249edd2fa"/>
          <p:cNvPicPr>
            <a:picLocks noChangeAspect="1"/>
          </p:cNvPicPr>
          <p:nvPr/>
        </p:nvPicPr>
        <p:blipFill>
          <a:blip r:embed="rId2"/>
          <a:stretch>
            <a:fillRect/>
          </a:stretch>
        </p:blipFill>
        <p:spPr>
          <a:xfrm>
            <a:off x="5166360" y="784225"/>
            <a:ext cx="3853180" cy="4210050"/>
          </a:xfrm>
          <a:prstGeom prst="rect">
            <a:avLst/>
          </a:prstGeom>
          <a:noFill/>
          <a:ln w="9525">
            <a:noFill/>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userDrawn="1"/>
        </p:nvSpPr>
        <p:spPr bwMode="auto">
          <a:xfrm>
            <a:off x="7276948" y="2441024"/>
            <a:ext cx="374764" cy="779979"/>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6" name="Freeform 8"/>
          <p:cNvSpPr/>
          <p:nvPr userDrawn="1"/>
        </p:nvSpPr>
        <p:spPr bwMode="auto">
          <a:xfrm>
            <a:off x="6128563" y="2441024"/>
            <a:ext cx="376103" cy="1016144"/>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8" name="Freeform 10"/>
          <p:cNvSpPr/>
          <p:nvPr userDrawn="1"/>
        </p:nvSpPr>
        <p:spPr bwMode="auto">
          <a:xfrm>
            <a:off x="4981516" y="2441024"/>
            <a:ext cx="376103" cy="1016144"/>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0" name="Freeform 12"/>
          <p:cNvSpPr/>
          <p:nvPr userDrawn="1"/>
        </p:nvSpPr>
        <p:spPr bwMode="auto">
          <a:xfrm>
            <a:off x="3834469"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2" name="Freeform 14"/>
          <p:cNvSpPr/>
          <p:nvPr userDrawn="1"/>
        </p:nvSpPr>
        <p:spPr bwMode="auto">
          <a:xfrm>
            <a:off x="2687422"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4" name="Freeform 16"/>
          <p:cNvSpPr/>
          <p:nvPr userDrawn="1"/>
        </p:nvSpPr>
        <p:spPr bwMode="auto">
          <a:xfrm>
            <a:off x="1540375"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3" name="Freeform 15"/>
          <p:cNvSpPr/>
          <p:nvPr userDrawn="1"/>
        </p:nvSpPr>
        <p:spPr bwMode="auto">
          <a:xfrm>
            <a:off x="768350" y="2440940"/>
            <a:ext cx="772160" cy="1012825"/>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1" name="Rectangle 13"/>
          <p:cNvSpPr>
            <a:spLocks noChangeArrowheads="1"/>
          </p:cNvSpPr>
          <p:nvPr userDrawn="1"/>
        </p:nvSpPr>
        <p:spPr bwMode="auto">
          <a:xfrm>
            <a:off x="1915160" y="2440940"/>
            <a:ext cx="772160" cy="1016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9" name="Rectangle 11"/>
          <p:cNvSpPr>
            <a:spLocks noChangeArrowheads="1"/>
          </p:cNvSpPr>
          <p:nvPr userDrawn="1"/>
        </p:nvSpPr>
        <p:spPr bwMode="auto">
          <a:xfrm>
            <a:off x="3061970" y="2440940"/>
            <a:ext cx="772160" cy="1016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7" name="Rectangle 9"/>
          <p:cNvSpPr>
            <a:spLocks noChangeArrowheads="1"/>
          </p:cNvSpPr>
          <p:nvPr userDrawn="1"/>
        </p:nvSpPr>
        <p:spPr bwMode="auto">
          <a:xfrm>
            <a:off x="4209415" y="2440940"/>
            <a:ext cx="772160" cy="1016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5" name="Rectangle 7"/>
          <p:cNvSpPr>
            <a:spLocks noChangeArrowheads="1"/>
          </p:cNvSpPr>
          <p:nvPr userDrawn="1"/>
        </p:nvSpPr>
        <p:spPr bwMode="auto">
          <a:xfrm>
            <a:off x="5360670" y="2421890"/>
            <a:ext cx="770890" cy="1016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4" name="Rectangle 6"/>
          <p:cNvSpPr>
            <a:spLocks noChangeArrowheads="1"/>
          </p:cNvSpPr>
          <p:nvPr userDrawn="1"/>
        </p:nvSpPr>
        <p:spPr bwMode="auto">
          <a:xfrm>
            <a:off x="6504940" y="2440940"/>
            <a:ext cx="772160" cy="1016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22" name="Text Placeholder 59"/>
          <p:cNvSpPr txBox="1"/>
          <p:nvPr/>
        </p:nvSpPr>
        <p:spPr>
          <a:xfrm>
            <a:off x="1915139" y="370797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生命的</a:t>
            </a:r>
            <a:endParaRPr lang="zh-CN" altLang="en-US" sz="2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物质观</a:t>
            </a:r>
            <a:endParaRPr lang="zh-CN" altLang="en-US" sz="2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3" name="Straight Connector 54"/>
          <p:cNvCxnSpPr/>
          <p:nvPr/>
        </p:nvCxnSpPr>
        <p:spPr>
          <a:xfrm>
            <a:off x="1915140"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59"/>
          <p:cNvSpPr txBox="1"/>
          <p:nvPr/>
        </p:nvSpPr>
        <p:spPr>
          <a:xfrm>
            <a:off x="4208780" y="3707765"/>
            <a:ext cx="2130425" cy="935990"/>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物质、能量和信息观</a:t>
            </a:r>
            <a:endParaRPr lang="zh-CN" altLang="en-US" sz="2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5" name="Straight Connector 56"/>
          <p:cNvCxnSpPr/>
          <p:nvPr/>
        </p:nvCxnSpPr>
        <p:spPr>
          <a:xfrm>
            <a:off x="4208666"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 Placeholder 59"/>
          <p:cNvSpPr txBox="1"/>
          <p:nvPr/>
        </p:nvSpPr>
        <p:spPr>
          <a:xfrm>
            <a:off x="6504665" y="370797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适应与进化观</a:t>
            </a:r>
            <a:endParaRPr lang="zh-CN" altLang="en-US" sz="2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7" name="Straight Connector 58"/>
          <p:cNvCxnSpPr/>
          <p:nvPr/>
        </p:nvCxnSpPr>
        <p:spPr>
          <a:xfrm>
            <a:off x="6504666"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59"/>
          <p:cNvSpPr txBox="1"/>
          <p:nvPr/>
        </p:nvSpPr>
        <p:spPr>
          <a:xfrm>
            <a:off x="683260" y="1275715"/>
            <a:ext cx="1919605" cy="468630"/>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生命的</a:t>
            </a:r>
            <a:endParaRPr lang="zh-CN" altLang="en-US" sz="2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系统观</a:t>
            </a:r>
            <a:endParaRPr lang="zh-CN" altLang="en-US" sz="2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 Placeholder 59"/>
          <p:cNvSpPr txBox="1"/>
          <p:nvPr/>
        </p:nvSpPr>
        <p:spPr>
          <a:xfrm>
            <a:off x="3061618" y="127560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结构与功能观</a:t>
            </a:r>
            <a:endParaRPr lang="zh-CN" altLang="en-US" sz="2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 Placeholder 59"/>
          <p:cNvSpPr txBox="1"/>
          <p:nvPr/>
        </p:nvSpPr>
        <p:spPr>
          <a:xfrm>
            <a:off x="5357618" y="127560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稳态与调节观</a:t>
            </a:r>
            <a:endParaRPr lang="zh-CN" altLang="en-US" sz="2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1" name="Straight Connector 62"/>
          <p:cNvCxnSpPr/>
          <p:nvPr/>
        </p:nvCxnSpPr>
        <p:spPr>
          <a:xfrm>
            <a:off x="776001"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3"/>
          <p:cNvCxnSpPr/>
          <p:nvPr/>
        </p:nvCxnSpPr>
        <p:spPr>
          <a:xfrm>
            <a:off x="3069201"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64"/>
          <p:cNvCxnSpPr/>
          <p:nvPr/>
        </p:nvCxnSpPr>
        <p:spPr>
          <a:xfrm>
            <a:off x="5360925"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itle 1"/>
          <p:cNvSpPr txBox="1"/>
          <p:nvPr/>
        </p:nvSpPr>
        <p:spPr>
          <a:xfrm>
            <a:off x="857885" y="200025"/>
            <a:ext cx="4124325"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生命观念的基本内涵</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Rectangle 7"/>
          <p:cNvSpPr>
            <a:spLocks noChangeArrowheads="1"/>
          </p:cNvSpPr>
          <p:nvPr userDrawn="1"/>
        </p:nvSpPr>
        <p:spPr bwMode="auto">
          <a:xfrm>
            <a:off x="7795260" y="2421890"/>
            <a:ext cx="770890" cy="1016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48" name="Text Placeholder 59"/>
          <p:cNvSpPr txBox="1"/>
          <p:nvPr/>
        </p:nvSpPr>
        <p:spPr>
          <a:xfrm>
            <a:off x="7792208" y="127560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生态观</a:t>
            </a:r>
            <a:endParaRPr lang="zh-CN" altLang="en-US" sz="2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49" name="Straight Connector 64"/>
          <p:cNvCxnSpPr/>
          <p:nvPr/>
        </p:nvCxnSpPr>
        <p:spPr>
          <a:xfrm>
            <a:off x="7795515"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99"/>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300"/>
                                        <p:tgtEl>
                                          <p:spTgt spid="14"/>
                                        </p:tgtEl>
                                      </p:cBhvr>
                                    </p:animEffect>
                                  </p:childTnLst>
                                </p:cTn>
                              </p:par>
                            </p:childTnLst>
                          </p:cTn>
                        </p:par>
                        <p:par>
                          <p:cTn id="16" fill="hold">
                            <p:stCondLst>
                              <p:cond delay="1399"/>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300"/>
                                        <p:tgtEl>
                                          <p:spTgt spid="12"/>
                                        </p:tgtEl>
                                      </p:cBhvr>
                                    </p:animEffect>
                                  </p:childTnLst>
                                </p:cTn>
                              </p:par>
                            </p:childTnLst>
                          </p:cTn>
                        </p:par>
                        <p:par>
                          <p:cTn id="20" fill="hold">
                            <p:stCondLst>
                              <p:cond delay="1899"/>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300"/>
                                        <p:tgtEl>
                                          <p:spTgt spid="10"/>
                                        </p:tgtEl>
                                      </p:cBhvr>
                                    </p:animEffect>
                                  </p:childTnLst>
                                </p:cTn>
                              </p:par>
                            </p:childTnLst>
                          </p:cTn>
                        </p:par>
                        <p:par>
                          <p:cTn id="24" fill="hold">
                            <p:stCondLst>
                              <p:cond delay="2399"/>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300"/>
                                        <p:tgtEl>
                                          <p:spTgt spid="8"/>
                                        </p:tgtEl>
                                      </p:cBhvr>
                                    </p:animEffect>
                                  </p:childTnLst>
                                </p:cTn>
                              </p:par>
                            </p:childTnLst>
                          </p:cTn>
                        </p:par>
                        <p:par>
                          <p:cTn id="28" fill="hold">
                            <p:stCondLst>
                              <p:cond delay="2899"/>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300"/>
                                        <p:tgtEl>
                                          <p:spTgt spid="6"/>
                                        </p:tgtEl>
                                      </p:cBhvr>
                                    </p:animEffect>
                                  </p:childTnLst>
                                </p:cTn>
                              </p:par>
                            </p:childTnLst>
                          </p:cTn>
                        </p:par>
                        <p:par>
                          <p:cTn id="32" fill="hold">
                            <p:stCondLst>
                              <p:cond delay="3399"/>
                            </p:stCondLst>
                            <p:childTnLst>
                              <p:par>
                                <p:cTn id="33" presetID="22" presetClass="entr" presetSubtype="8"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300"/>
                                        <p:tgtEl>
                                          <p:spTgt spid="3"/>
                                        </p:tgtEl>
                                      </p:cBhvr>
                                    </p:animEffect>
                                  </p:childTnLst>
                                </p:cTn>
                              </p:par>
                            </p:childTnLst>
                          </p:cTn>
                        </p:par>
                        <p:par>
                          <p:cTn id="36" fill="hold">
                            <p:stCondLst>
                              <p:cond delay="3899"/>
                            </p:stCondLst>
                            <p:childTnLst>
                              <p:par>
                                <p:cTn id="37" presetID="22" presetClass="entr" presetSubtype="4"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childTnLst>
                          </p:cTn>
                        </p:par>
                        <p:par>
                          <p:cTn id="40" fill="hold">
                            <p:stCondLst>
                              <p:cond delay="4399"/>
                            </p:stCondLst>
                            <p:childTnLst>
                              <p:par>
                                <p:cTn id="41" presetID="22" presetClass="entr" presetSubtype="8"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p:stCondLst>
                              <p:cond delay="4899"/>
                            </p:stCondLst>
                            <p:childTnLst>
                              <p:par>
                                <p:cTn id="45" presetID="22" presetClass="entr" presetSubtype="1"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500"/>
                                        <p:tgtEl>
                                          <p:spTgt spid="23"/>
                                        </p:tgtEl>
                                      </p:cBhvr>
                                    </p:animEffect>
                                  </p:childTnLst>
                                </p:cTn>
                              </p:par>
                            </p:childTnLst>
                          </p:cTn>
                        </p:par>
                        <p:par>
                          <p:cTn id="48" fill="hold">
                            <p:stCondLst>
                              <p:cond delay="5399"/>
                            </p:stCondLst>
                            <p:childTnLst>
                              <p:par>
                                <p:cTn id="49" presetID="22" presetClass="entr" presetSubtype="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par>
                          <p:cTn id="52" fill="hold">
                            <p:stCondLst>
                              <p:cond delay="5899"/>
                            </p:stCondLst>
                            <p:childTnLst>
                              <p:par>
                                <p:cTn id="53" presetID="22" presetClass="entr" presetSubtype="4"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00"/>
                                        <p:tgtEl>
                                          <p:spTgt spid="32"/>
                                        </p:tgtEl>
                                      </p:cBhvr>
                                    </p:animEffect>
                                  </p:childTnLst>
                                </p:cTn>
                              </p:par>
                            </p:childTnLst>
                          </p:cTn>
                        </p:par>
                        <p:par>
                          <p:cTn id="56" fill="hold">
                            <p:stCondLst>
                              <p:cond delay="6399"/>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par>
                          <p:cTn id="60" fill="hold">
                            <p:stCondLst>
                              <p:cond delay="6899"/>
                            </p:stCondLst>
                            <p:childTnLst>
                              <p:par>
                                <p:cTn id="61" presetID="22" presetClass="entr" presetSubtype="1"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up)">
                                      <p:cBhvr>
                                        <p:cTn id="63" dur="500"/>
                                        <p:tgtEl>
                                          <p:spTgt spid="25"/>
                                        </p:tgtEl>
                                      </p:cBhvr>
                                    </p:animEffect>
                                  </p:childTnLst>
                                </p:cTn>
                              </p:par>
                            </p:childTnLst>
                          </p:cTn>
                        </p:par>
                        <p:par>
                          <p:cTn id="64" fill="hold">
                            <p:stCondLst>
                              <p:cond delay="7399"/>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7899"/>
                            </p:stCondLst>
                            <p:childTnLst>
                              <p:par>
                                <p:cTn id="69" presetID="22" presetClass="entr" presetSubtype="4"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down)">
                                      <p:cBhvr>
                                        <p:cTn id="71" dur="500"/>
                                        <p:tgtEl>
                                          <p:spTgt spid="33"/>
                                        </p:tgtEl>
                                      </p:cBhvr>
                                    </p:animEffect>
                                  </p:childTnLst>
                                </p:cTn>
                              </p:par>
                            </p:childTnLst>
                          </p:cTn>
                        </p:par>
                        <p:par>
                          <p:cTn id="72" fill="hold">
                            <p:stCondLst>
                              <p:cond delay="8399"/>
                            </p:stCondLst>
                            <p:childTnLst>
                              <p:par>
                                <p:cTn id="73" presetID="22" presetClass="entr" presetSubtype="8"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left)">
                                      <p:cBhvr>
                                        <p:cTn id="75" dur="500"/>
                                        <p:tgtEl>
                                          <p:spTgt spid="30"/>
                                        </p:tgtEl>
                                      </p:cBhvr>
                                    </p:animEffect>
                                  </p:childTnLst>
                                </p:cTn>
                              </p:par>
                            </p:childTnLst>
                          </p:cTn>
                        </p:par>
                        <p:par>
                          <p:cTn id="76" fill="hold">
                            <p:stCondLst>
                              <p:cond delay="8899"/>
                            </p:stCondLst>
                            <p:childTnLst>
                              <p:par>
                                <p:cTn id="77" presetID="22" presetClass="entr" presetSubtype="1"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up)">
                                      <p:cBhvr>
                                        <p:cTn id="79" dur="500"/>
                                        <p:tgtEl>
                                          <p:spTgt spid="27"/>
                                        </p:tgtEl>
                                      </p:cBhvr>
                                    </p:animEffect>
                                  </p:childTnLst>
                                </p:cTn>
                              </p:par>
                            </p:childTnLst>
                          </p:cTn>
                        </p:par>
                        <p:par>
                          <p:cTn id="80" fill="hold">
                            <p:stCondLst>
                              <p:cond delay="9399"/>
                            </p:stCondLst>
                            <p:childTnLst>
                              <p:par>
                                <p:cTn id="81" presetID="22" presetClass="entr" presetSubtype="8"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left)">
                                      <p:cBhvr>
                                        <p:cTn id="83" dur="500"/>
                                        <p:tgtEl>
                                          <p:spTgt spid="26"/>
                                        </p:tgtEl>
                                      </p:cBhvr>
                                    </p:animEffect>
                                  </p:childTnLst>
                                </p:cTn>
                              </p:par>
                            </p:childTnLst>
                          </p:cTn>
                        </p:par>
                        <p:par>
                          <p:cTn id="84" fill="hold">
                            <p:stCondLst>
                              <p:cond delay="9899"/>
                            </p:stCondLst>
                            <p:childTnLst>
                              <p:par>
                                <p:cTn id="85" presetID="22" presetClass="entr" presetSubtype="4"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wipe(down)">
                                      <p:cBhvr>
                                        <p:cTn id="87" dur="500"/>
                                        <p:tgtEl>
                                          <p:spTgt spid="49"/>
                                        </p:tgtEl>
                                      </p:cBhvr>
                                    </p:animEffect>
                                  </p:childTnLst>
                                </p:cTn>
                              </p:par>
                            </p:childTnLst>
                          </p:cTn>
                        </p:par>
                        <p:par>
                          <p:cTn id="88" fill="hold">
                            <p:stCondLst>
                              <p:cond delay="10399"/>
                            </p:stCondLst>
                            <p:childTnLst>
                              <p:par>
                                <p:cTn id="89" presetID="22" presetClass="entr" presetSubtype="8"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left)">
                                      <p:cBhvr>
                                        <p:cTn id="9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P spid="12" grpId="0" animBg="1"/>
      <p:bldP spid="14" grpId="0" animBg="1"/>
      <p:bldP spid="22" grpId="0"/>
      <p:bldP spid="24" grpId="0"/>
      <p:bldP spid="26" grpId="0"/>
      <p:bldP spid="28" grpId="0"/>
      <p:bldP spid="29" grpId="0"/>
      <p:bldP spid="30" grpId="0"/>
      <p:bldP spid="35"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45820" y="138430"/>
            <a:ext cx="495808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just" eaLnBrk="0" hangingPunct="0">
              <a:lnSpc>
                <a:spcPct val="150000"/>
              </a:lnSpc>
            </a:pPr>
            <a:r>
              <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生态观</a:t>
            </a:r>
            <a:endParaRPr lang="zh-CN"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2147482591" descr="a2c733902353edb9d451ebff2ff54d7"/>
          <p:cNvPicPr>
            <a:picLocks noChangeAspect="1"/>
          </p:cNvPicPr>
          <p:nvPr/>
        </p:nvPicPr>
        <p:blipFill>
          <a:blip r:embed="rId1"/>
          <a:stretch>
            <a:fillRect/>
          </a:stretch>
        </p:blipFill>
        <p:spPr>
          <a:xfrm>
            <a:off x="435610" y="874395"/>
            <a:ext cx="3633470" cy="4052570"/>
          </a:xfrm>
          <a:prstGeom prst="rect">
            <a:avLst/>
          </a:prstGeom>
          <a:noFill/>
          <a:ln w="9525">
            <a:noFill/>
          </a:ln>
        </p:spPr>
      </p:pic>
      <p:pic>
        <p:nvPicPr>
          <p:cNvPr id="3" name="图片 -2147482609" descr="88cc694035b75eb9b08195f63201d27"/>
          <p:cNvPicPr>
            <a:picLocks noChangeAspect="1"/>
          </p:cNvPicPr>
          <p:nvPr/>
        </p:nvPicPr>
        <p:blipFill>
          <a:blip r:embed="rId2"/>
          <a:stretch>
            <a:fillRect/>
          </a:stretch>
        </p:blipFill>
        <p:spPr>
          <a:xfrm>
            <a:off x="4289425" y="766445"/>
            <a:ext cx="4398645" cy="4268470"/>
          </a:xfrm>
          <a:prstGeom prst="rect">
            <a:avLst/>
          </a:prstGeom>
          <a:noFill/>
          <a:ln w="9525">
            <a:noFill/>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p:bldLst>
  </p:timing>
</p:sld>
</file>

<file path=ppt/tags/tag1.xml><?xml version="1.0" encoding="utf-8"?>
<p:tagLst xmlns:p="http://schemas.openxmlformats.org/presentationml/2006/main">
  <p:tag name="ISPRING_PRESENTATION_TITLE" val="Write Your Title Here"/>
</p:tagLst>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1284</Words>
  <Application>WPS 演示</Application>
  <PresentationFormat>全屏显示(16:9)</PresentationFormat>
  <Paragraphs>192</Paragraphs>
  <Slides>23</Slides>
  <Notes>34</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23</vt:i4>
      </vt:variant>
    </vt:vector>
  </HeadingPairs>
  <TitlesOfParts>
    <vt:vector size="42" baseType="lpstr">
      <vt:lpstr>Arial</vt:lpstr>
      <vt:lpstr>宋体</vt:lpstr>
      <vt:lpstr>Wingdings</vt:lpstr>
      <vt:lpstr>微软雅黑</vt:lpstr>
      <vt:lpstr>微软雅黑 Light</vt:lpstr>
      <vt:lpstr>Calibri</vt:lpstr>
      <vt:lpstr>Roboto Light</vt:lpstr>
      <vt:lpstr>Impact</vt:lpstr>
      <vt:lpstr>Aller Light</vt:lpstr>
      <vt:lpstr>U.S. 101</vt:lpstr>
      <vt:lpstr>Segoe Print</vt:lpstr>
      <vt:lpstr>Roboto</vt:lpstr>
      <vt:lpstr>Open Sans Light</vt:lpstr>
      <vt:lpstr>Roboto Light</vt:lpstr>
      <vt:lpstr>Verdana</vt:lpstr>
      <vt:lpstr>Arial Unicode MS</vt:lpstr>
      <vt:lpstr>Times New Roman</vt:lpstr>
      <vt:lpstr>Yu Gothic UI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category>锐旗设计；https://9ppt.taobao.com</cp:category>
  <cp:lastModifiedBy>小苹果</cp:lastModifiedBy>
  <cp:revision>104</cp:revision>
  <dcterms:created xsi:type="dcterms:W3CDTF">2015-12-11T17:46:00Z</dcterms:created>
  <dcterms:modified xsi:type="dcterms:W3CDTF">2020-11-15T12:42:59Z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