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7" r:id="rId2"/>
    <p:sldId id="258" r:id="rId3"/>
    <p:sldId id="267" r:id="rId4"/>
    <p:sldId id="259" r:id="rId5"/>
    <p:sldId id="260" r:id="rId6"/>
    <p:sldId id="268" r:id="rId7"/>
    <p:sldId id="269" r:id="rId8"/>
    <p:sldId id="261" r:id="rId9"/>
    <p:sldId id="270" r:id="rId10"/>
    <p:sldId id="262" r:id="rId11"/>
    <p:sldId id="263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01450D-CBC9-4820-84FE-195AE89586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D2FC983-28BC-4E51-9FC6-7853C2D20562}">
      <dgm:prSet phldrT="[文本]" custT="1"/>
      <dgm:spPr/>
      <dgm:t>
        <a:bodyPr/>
        <a:lstStyle/>
        <a:p>
          <a:r>
            <a:rPr lang="zh-CN" altLang="en-US" sz="2800" b="1" dirty="0">
              <a:solidFill>
                <a:srgbClr val="FFFF00"/>
              </a:solidFill>
            </a:rPr>
            <a:t>质疑</a:t>
          </a:r>
          <a:r>
            <a:rPr lang="zh-CN" altLang="en-US" sz="2800" b="1" dirty="0"/>
            <a:t>阶段</a:t>
          </a:r>
        </a:p>
      </dgm:t>
    </dgm:pt>
    <dgm:pt modelId="{E7C4FCD9-2345-4032-91F6-00BB1723AB53}" type="parTrans" cxnId="{14C310AE-47EC-4328-9F44-E6EF3922F052}">
      <dgm:prSet/>
      <dgm:spPr/>
      <dgm:t>
        <a:bodyPr/>
        <a:lstStyle/>
        <a:p>
          <a:endParaRPr lang="zh-CN" altLang="en-US"/>
        </a:p>
      </dgm:t>
    </dgm:pt>
    <dgm:pt modelId="{4AF6C48B-64BC-4025-BE61-E85F8CF6F41A}" type="sibTrans" cxnId="{14C310AE-47EC-4328-9F44-E6EF3922F052}">
      <dgm:prSet/>
      <dgm:spPr/>
      <dgm:t>
        <a:bodyPr/>
        <a:lstStyle/>
        <a:p>
          <a:endParaRPr lang="zh-CN" altLang="en-US"/>
        </a:p>
      </dgm:t>
    </dgm:pt>
    <dgm:pt modelId="{E4C8FBD3-1FD8-4202-84DC-273425635F7F}">
      <dgm:prSet phldrT="[文本]" custT="1"/>
      <dgm:spPr/>
      <dgm:t>
        <a:bodyPr/>
        <a:lstStyle/>
        <a:p>
          <a:r>
            <a:rPr lang="zh-CN" altLang="en-US" sz="2800" b="1" dirty="0"/>
            <a:t>模型</a:t>
          </a:r>
          <a:r>
            <a:rPr lang="zh-CN" altLang="en-US" sz="2800" b="1" dirty="0">
              <a:solidFill>
                <a:srgbClr val="FFFF00"/>
              </a:solidFill>
            </a:rPr>
            <a:t>准备</a:t>
          </a:r>
          <a:r>
            <a:rPr lang="zh-CN" altLang="en-US" sz="2800" b="1" dirty="0"/>
            <a:t>阶段</a:t>
          </a:r>
        </a:p>
      </dgm:t>
    </dgm:pt>
    <dgm:pt modelId="{E29B3C88-31B4-4366-B46B-27FBBFE3B18E}" type="parTrans" cxnId="{F2A29811-921E-46B3-9F0F-6C37C63F7830}">
      <dgm:prSet/>
      <dgm:spPr/>
      <dgm:t>
        <a:bodyPr/>
        <a:lstStyle/>
        <a:p>
          <a:endParaRPr lang="zh-CN" altLang="en-US"/>
        </a:p>
      </dgm:t>
    </dgm:pt>
    <dgm:pt modelId="{D29DFD2A-60BF-4A76-9EEB-45C1FA2C0031}" type="sibTrans" cxnId="{F2A29811-921E-46B3-9F0F-6C37C63F7830}">
      <dgm:prSet/>
      <dgm:spPr/>
      <dgm:t>
        <a:bodyPr/>
        <a:lstStyle/>
        <a:p>
          <a:endParaRPr lang="zh-CN" altLang="en-US"/>
        </a:p>
      </dgm:t>
    </dgm:pt>
    <dgm:pt modelId="{812ED9E3-BBFE-498A-BE91-95EC1F1E223A}">
      <dgm:prSet phldrT="[文本]" custT="1"/>
      <dgm:spPr/>
      <dgm:t>
        <a:bodyPr/>
        <a:lstStyle/>
        <a:p>
          <a:r>
            <a:rPr lang="zh-CN" altLang="en-US" sz="2800" b="1" dirty="0"/>
            <a:t>模型</a:t>
          </a:r>
          <a:r>
            <a:rPr lang="zh-CN" altLang="en-US" sz="2800" b="1" dirty="0">
              <a:solidFill>
                <a:srgbClr val="FFFF00"/>
              </a:solidFill>
            </a:rPr>
            <a:t>建立</a:t>
          </a:r>
          <a:r>
            <a:rPr lang="zh-CN" altLang="en-US" sz="2800" b="1" dirty="0"/>
            <a:t>阶段</a:t>
          </a:r>
        </a:p>
      </dgm:t>
    </dgm:pt>
    <dgm:pt modelId="{53BFF460-3BE8-4792-9F90-FE420EA7FFDC}" type="parTrans" cxnId="{6A3B8D6F-EB50-45A1-9C7A-43A2FC64D5FB}">
      <dgm:prSet/>
      <dgm:spPr/>
      <dgm:t>
        <a:bodyPr/>
        <a:lstStyle/>
        <a:p>
          <a:endParaRPr lang="zh-CN" altLang="en-US"/>
        </a:p>
      </dgm:t>
    </dgm:pt>
    <dgm:pt modelId="{C06AD82A-46AF-4287-89A0-6F755DF88C40}" type="sibTrans" cxnId="{6A3B8D6F-EB50-45A1-9C7A-43A2FC64D5FB}">
      <dgm:prSet/>
      <dgm:spPr/>
      <dgm:t>
        <a:bodyPr/>
        <a:lstStyle/>
        <a:p>
          <a:endParaRPr lang="zh-CN" altLang="en-US"/>
        </a:p>
      </dgm:t>
    </dgm:pt>
    <dgm:pt modelId="{DADAFD96-EB38-4A2C-8AA9-ED8046904F24}">
      <dgm:prSet custT="1"/>
      <dgm:spPr/>
      <dgm:t>
        <a:bodyPr/>
        <a:lstStyle/>
        <a:p>
          <a:r>
            <a:rPr lang="zh-CN" altLang="en-US" sz="2800" b="1" dirty="0">
              <a:solidFill>
                <a:srgbClr val="FFFF00"/>
              </a:solidFill>
            </a:rPr>
            <a:t>问题解决</a:t>
          </a:r>
          <a:r>
            <a:rPr lang="zh-CN" altLang="en-US" sz="2800" b="1" dirty="0"/>
            <a:t>阶段</a:t>
          </a:r>
        </a:p>
      </dgm:t>
    </dgm:pt>
    <dgm:pt modelId="{C6142FE1-EE60-4C4A-A7AC-23C2DB6CF886}" type="parTrans" cxnId="{86E746E8-00F2-413C-B4E6-3C62AB600870}">
      <dgm:prSet/>
      <dgm:spPr/>
      <dgm:t>
        <a:bodyPr/>
        <a:lstStyle/>
        <a:p>
          <a:endParaRPr lang="zh-CN" altLang="en-US"/>
        </a:p>
      </dgm:t>
    </dgm:pt>
    <dgm:pt modelId="{EB45A58E-7498-45AD-B815-910CD22B6D9C}" type="sibTrans" cxnId="{86E746E8-00F2-413C-B4E6-3C62AB600870}">
      <dgm:prSet/>
      <dgm:spPr/>
      <dgm:t>
        <a:bodyPr/>
        <a:lstStyle/>
        <a:p>
          <a:endParaRPr lang="zh-CN" altLang="en-US"/>
        </a:p>
      </dgm:t>
    </dgm:pt>
    <dgm:pt modelId="{16E5B427-DF02-44F1-87BD-ABF18712F9C1}">
      <dgm:prSet custT="1"/>
      <dgm:spPr/>
      <dgm:t>
        <a:bodyPr/>
        <a:lstStyle/>
        <a:p>
          <a:r>
            <a:rPr lang="zh-CN" altLang="en-US" sz="2800" b="1" dirty="0"/>
            <a:t>模型</a:t>
          </a:r>
          <a:r>
            <a:rPr lang="zh-CN" altLang="en-US" sz="2800" b="1" dirty="0">
              <a:solidFill>
                <a:srgbClr val="FFFF00"/>
              </a:solidFill>
            </a:rPr>
            <a:t>应用</a:t>
          </a:r>
          <a:r>
            <a:rPr lang="zh-CN" altLang="en-US" sz="2800" b="1" dirty="0"/>
            <a:t>阶段</a:t>
          </a:r>
        </a:p>
      </dgm:t>
    </dgm:pt>
    <dgm:pt modelId="{2C85597A-9DBF-4DA1-A52F-DC4F154FB268}" type="parTrans" cxnId="{528C18C2-C0BA-45E2-A216-F13A010AE5B8}">
      <dgm:prSet/>
      <dgm:spPr/>
      <dgm:t>
        <a:bodyPr/>
        <a:lstStyle/>
        <a:p>
          <a:endParaRPr lang="zh-CN" altLang="en-US"/>
        </a:p>
      </dgm:t>
    </dgm:pt>
    <dgm:pt modelId="{569ED9D3-B242-474E-BBAC-BD64101DEE35}" type="sibTrans" cxnId="{528C18C2-C0BA-45E2-A216-F13A010AE5B8}">
      <dgm:prSet/>
      <dgm:spPr/>
      <dgm:t>
        <a:bodyPr/>
        <a:lstStyle/>
        <a:p>
          <a:endParaRPr lang="zh-CN" altLang="en-US"/>
        </a:p>
      </dgm:t>
    </dgm:pt>
    <dgm:pt modelId="{FA1D2025-04F0-4FFD-8732-1F82DEE41E95}" type="pres">
      <dgm:prSet presAssocID="{9201450D-CBC9-4820-84FE-195AE8958684}" presName="Name0" presStyleCnt="0">
        <dgm:presLayoutVars>
          <dgm:chMax val="7"/>
          <dgm:chPref val="7"/>
          <dgm:dir/>
        </dgm:presLayoutVars>
      </dgm:prSet>
      <dgm:spPr/>
    </dgm:pt>
    <dgm:pt modelId="{F3FF66AA-7F8C-4051-BDCB-92D0E8C42D70}" type="pres">
      <dgm:prSet presAssocID="{9201450D-CBC9-4820-84FE-195AE8958684}" presName="Name1" presStyleCnt="0"/>
      <dgm:spPr/>
    </dgm:pt>
    <dgm:pt modelId="{ECEEB896-C3BC-4F02-9F3F-92618D19ABA9}" type="pres">
      <dgm:prSet presAssocID="{9201450D-CBC9-4820-84FE-195AE8958684}" presName="cycle" presStyleCnt="0"/>
      <dgm:spPr/>
    </dgm:pt>
    <dgm:pt modelId="{D35FCFFF-5049-49F8-9010-3B26E6FEBC10}" type="pres">
      <dgm:prSet presAssocID="{9201450D-CBC9-4820-84FE-195AE8958684}" presName="srcNode" presStyleLbl="node1" presStyleIdx="0" presStyleCnt="5"/>
      <dgm:spPr/>
    </dgm:pt>
    <dgm:pt modelId="{7BF03247-C7B6-4BB8-9A15-6FE80B647447}" type="pres">
      <dgm:prSet presAssocID="{9201450D-CBC9-4820-84FE-195AE8958684}" presName="conn" presStyleLbl="parChTrans1D2" presStyleIdx="0" presStyleCnt="1"/>
      <dgm:spPr/>
    </dgm:pt>
    <dgm:pt modelId="{308A96DB-F78E-4B5F-94C9-28F3823E8A05}" type="pres">
      <dgm:prSet presAssocID="{9201450D-CBC9-4820-84FE-195AE8958684}" presName="extraNode" presStyleLbl="node1" presStyleIdx="0" presStyleCnt="5"/>
      <dgm:spPr/>
    </dgm:pt>
    <dgm:pt modelId="{C77FC50B-88F1-4A7A-B184-831E57A36519}" type="pres">
      <dgm:prSet presAssocID="{9201450D-CBC9-4820-84FE-195AE8958684}" presName="dstNode" presStyleLbl="node1" presStyleIdx="0" presStyleCnt="5"/>
      <dgm:spPr/>
    </dgm:pt>
    <dgm:pt modelId="{B62DD09B-ED12-4D56-B06B-AF638FD4BD23}" type="pres">
      <dgm:prSet presAssocID="{ED2FC983-28BC-4E51-9FC6-7853C2D20562}" presName="text_1" presStyleLbl="node1" presStyleIdx="0" presStyleCnt="5">
        <dgm:presLayoutVars>
          <dgm:bulletEnabled val="1"/>
        </dgm:presLayoutVars>
      </dgm:prSet>
      <dgm:spPr/>
    </dgm:pt>
    <dgm:pt modelId="{0B957A7F-63FA-45C6-B59A-47710D01C9CE}" type="pres">
      <dgm:prSet presAssocID="{ED2FC983-28BC-4E51-9FC6-7853C2D20562}" presName="accent_1" presStyleCnt="0"/>
      <dgm:spPr/>
    </dgm:pt>
    <dgm:pt modelId="{43F07F9E-2380-4BCD-ABE2-382237DBE608}" type="pres">
      <dgm:prSet presAssocID="{ED2FC983-28BC-4E51-9FC6-7853C2D20562}" presName="accentRepeatNode" presStyleLbl="solidFgAcc1" presStyleIdx="0" presStyleCnt="5"/>
      <dgm:spPr/>
    </dgm:pt>
    <dgm:pt modelId="{7BFB89EA-B289-4573-94CC-C14A53AAA342}" type="pres">
      <dgm:prSet presAssocID="{E4C8FBD3-1FD8-4202-84DC-273425635F7F}" presName="text_2" presStyleLbl="node1" presStyleIdx="1" presStyleCnt="5">
        <dgm:presLayoutVars>
          <dgm:bulletEnabled val="1"/>
        </dgm:presLayoutVars>
      </dgm:prSet>
      <dgm:spPr/>
    </dgm:pt>
    <dgm:pt modelId="{3245A0C4-B8FD-4C99-BD26-FFB06CC7B52E}" type="pres">
      <dgm:prSet presAssocID="{E4C8FBD3-1FD8-4202-84DC-273425635F7F}" presName="accent_2" presStyleCnt="0"/>
      <dgm:spPr/>
    </dgm:pt>
    <dgm:pt modelId="{2733FA5B-2336-4320-826A-5B40EA533DF2}" type="pres">
      <dgm:prSet presAssocID="{E4C8FBD3-1FD8-4202-84DC-273425635F7F}" presName="accentRepeatNode" presStyleLbl="solidFgAcc1" presStyleIdx="1" presStyleCnt="5"/>
      <dgm:spPr/>
    </dgm:pt>
    <dgm:pt modelId="{E5955252-75AB-4B9D-B10A-C80829126236}" type="pres">
      <dgm:prSet presAssocID="{812ED9E3-BBFE-498A-BE91-95EC1F1E223A}" presName="text_3" presStyleLbl="node1" presStyleIdx="2" presStyleCnt="5">
        <dgm:presLayoutVars>
          <dgm:bulletEnabled val="1"/>
        </dgm:presLayoutVars>
      </dgm:prSet>
      <dgm:spPr/>
    </dgm:pt>
    <dgm:pt modelId="{12160240-D21C-4AAA-B3EC-98EF6ECBBA94}" type="pres">
      <dgm:prSet presAssocID="{812ED9E3-BBFE-498A-BE91-95EC1F1E223A}" presName="accent_3" presStyleCnt="0"/>
      <dgm:spPr/>
    </dgm:pt>
    <dgm:pt modelId="{AA5D73FF-B7B9-4839-A833-A2753E88E4D7}" type="pres">
      <dgm:prSet presAssocID="{812ED9E3-BBFE-498A-BE91-95EC1F1E223A}" presName="accentRepeatNode" presStyleLbl="solidFgAcc1" presStyleIdx="2" presStyleCnt="5"/>
      <dgm:spPr/>
    </dgm:pt>
    <dgm:pt modelId="{1A81FB96-F240-4F16-977E-AE4451328C47}" type="pres">
      <dgm:prSet presAssocID="{DADAFD96-EB38-4A2C-8AA9-ED8046904F24}" presName="text_4" presStyleLbl="node1" presStyleIdx="3" presStyleCnt="5" custLinFactNeighborX="-495">
        <dgm:presLayoutVars>
          <dgm:bulletEnabled val="1"/>
        </dgm:presLayoutVars>
      </dgm:prSet>
      <dgm:spPr/>
    </dgm:pt>
    <dgm:pt modelId="{270E553E-D211-487B-BBB4-04D77C0DC38F}" type="pres">
      <dgm:prSet presAssocID="{DADAFD96-EB38-4A2C-8AA9-ED8046904F24}" presName="accent_4" presStyleCnt="0"/>
      <dgm:spPr/>
    </dgm:pt>
    <dgm:pt modelId="{E7A59C8C-0F50-4B28-8043-BA1AF1C91FF4}" type="pres">
      <dgm:prSet presAssocID="{DADAFD96-EB38-4A2C-8AA9-ED8046904F24}" presName="accentRepeatNode" presStyleLbl="solidFgAcc1" presStyleIdx="3" presStyleCnt="5"/>
      <dgm:spPr/>
    </dgm:pt>
    <dgm:pt modelId="{A6159510-4D9F-4F9F-9651-F2854C19B967}" type="pres">
      <dgm:prSet presAssocID="{16E5B427-DF02-44F1-87BD-ABF18712F9C1}" presName="text_5" presStyleLbl="node1" presStyleIdx="4" presStyleCnt="5">
        <dgm:presLayoutVars>
          <dgm:bulletEnabled val="1"/>
        </dgm:presLayoutVars>
      </dgm:prSet>
      <dgm:spPr/>
    </dgm:pt>
    <dgm:pt modelId="{8BA6FD5F-5112-4CD3-89DC-BCBAB57C0A53}" type="pres">
      <dgm:prSet presAssocID="{16E5B427-DF02-44F1-87BD-ABF18712F9C1}" presName="accent_5" presStyleCnt="0"/>
      <dgm:spPr/>
    </dgm:pt>
    <dgm:pt modelId="{898ACA52-A0B6-4E64-AD71-8DEB120D72E6}" type="pres">
      <dgm:prSet presAssocID="{16E5B427-DF02-44F1-87BD-ABF18712F9C1}" presName="accentRepeatNode" presStyleLbl="solidFgAcc1" presStyleIdx="4" presStyleCnt="5"/>
      <dgm:spPr/>
    </dgm:pt>
  </dgm:ptLst>
  <dgm:cxnLst>
    <dgm:cxn modelId="{F2A29811-921E-46B3-9F0F-6C37C63F7830}" srcId="{9201450D-CBC9-4820-84FE-195AE8958684}" destId="{E4C8FBD3-1FD8-4202-84DC-273425635F7F}" srcOrd="1" destOrd="0" parTransId="{E29B3C88-31B4-4366-B46B-27FBBFE3B18E}" sibTransId="{D29DFD2A-60BF-4A76-9EEB-45C1FA2C0031}"/>
    <dgm:cxn modelId="{CE9C5D16-86C0-49BB-A1DC-DD077D7F0263}" type="presOf" srcId="{ED2FC983-28BC-4E51-9FC6-7853C2D20562}" destId="{B62DD09B-ED12-4D56-B06B-AF638FD4BD23}" srcOrd="0" destOrd="0" presId="urn:microsoft.com/office/officeart/2008/layout/VerticalCurvedList"/>
    <dgm:cxn modelId="{DF859224-DCB1-4345-AAD8-6D6540BE7999}" type="presOf" srcId="{E4C8FBD3-1FD8-4202-84DC-273425635F7F}" destId="{7BFB89EA-B289-4573-94CC-C14A53AAA342}" srcOrd="0" destOrd="0" presId="urn:microsoft.com/office/officeart/2008/layout/VerticalCurvedList"/>
    <dgm:cxn modelId="{6A3B8D6F-EB50-45A1-9C7A-43A2FC64D5FB}" srcId="{9201450D-CBC9-4820-84FE-195AE8958684}" destId="{812ED9E3-BBFE-498A-BE91-95EC1F1E223A}" srcOrd="2" destOrd="0" parTransId="{53BFF460-3BE8-4792-9F90-FE420EA7FFDC}" sibTransId="{C06AD82A-46AF-4287-89A0-6F755DF88C40}"/>
    <dgm:cxn modelId="{66C05687-DDF7-4DC7-85EA-D675EAF37189}" type="presOf" srcId="{16E5B427-DF02-44F1-87BD-ABF18712F9C1}" destId="{A6159510-4D9F-4F9F-9651-F2854C19B967}" srcOrd="0" destOrd="0" presId="urn:microsoft.com/office/officeart/2008/layout/VerticalCurvedList"/>
    <dgm:cxn modelId="{0490A5A3-7CD1-4A3D-A49D-29122A208685}" type="presOf" srcId="{9201450D-CBC9-4820-84FE-195AE8958684}" destId="{FA1D2025-04F0-4FFD-8732-1F82DEE41E95}" srcOrd="0" destOrd="0" presId="urn:microsoft.com/office/officeart/2008/layout/VerticalCurvedList"/>
    <dgm:cxn modelId="{14C310AE-47EC-4328-9F44-E6EF3922F052}" srcId="{9201450D-CBC9-4820-84FE-195AE8958684}" destId="{ED2FC983-28BC-4E51-9FC6-7853C2D20562}" srcOrd="0" destOrd="0" parTransId="{E7C4FCD9-2345-4032-91F6-00BB1723AB53}" sibTransId="{4AF6C48B-64BC-4025-BE61-E85F8CF6F41A}"/>
    <dgm:cxn modelId="{4FC408B2-B455-494A-B064-F7A68981478B}" type="presOf" srcId="{DADAFD96-EB38-4A2C-8AA9-ED8046904F24}" destId="{1A81FB96-F240-4F16-977E-AE4451328C47}" srcOrd="0" destOrd="0" presId="urn:microsoft.com/office/officeart/2008/layout/VerticalCurvedList"/>
    <dgm:cxn modelId="{5CA195B8-0F70-49DE-A776-B2060617289C}" type="presOf" srcId="{4AF6C48B-64BC-4025-BE61-E85F8CF6F41A}" destId="{7BF03247-C7B6-4BB8-9A15-6FE80B647447}" srcOrd="0" destOrd="0" presId="urn:microsoft.com/office/officeart/2008/layout/VerticalCurvedList"/>
    <dgm:cxn modelId="{528C18C2-C0BA-45E2-A216-F13A010AE5B8}" srcId="{9201450D-CBC9-4820-84FE-195AE8958684}" destId="{16E5B427-DF02-44F1-87BD-ABF18712F9C1}" srcOrd="4" destOrd="0" parTransId="{2C85597A-9DBF-4DA1-A52F-DC4F154FB268}" sibTransId="{569ED9D3-B242-474E-BBAC-BD64101DEE35}"/>
    <dgm:cxn modelId="{DF2C88C9-0D49-4479-B2F6-CAD1A4589E8A}" type="presOf" srcId="{812ED9E3-BBFE-498A-BE91-95EC1F1E223A}" destId="{E5955252-75AB-4B9D-B10A-C80829126236}" srcOrd="0" destOrd="0" presId="urn:microsoft.com/office/officeart/2008/layout/VerticalCurvedList"/>
    <dgm:cxn modelId="{86E746E8-00F2-413C-B4E6-3C62AB600870}" srcId="{9201450D-CBC9-4820-84FE-195AE8958684}" destId="{DADAFD96-EB38-4A2C-8AA9-ED8046904F24}" srcOrd="3" destOrd="0" parTransId="{C6142FE1-EE60-4C4A-A7AC-23C2DB6CF886}" sibTransId="{EB45A58E-7498-45AD-B815-910CD22B6D9C}"/>
    <dgm:cxn modelId="{0076C152-9FD4-4515-8706-CBBFDE904F89}" type="presParOf" srcId="{FA1D2025-04F0-4FFD-8732-1F82DEE41E95}" destId="{F3FF66AA-7F8C-4051-BDCB-92D0E8C42D70}" srcOrd="0" destOrd="0" presId="urn:microsoft.com/office/officeart/2008/layout/VerticalCurvedList"/>
    <dgm:cxn modelId="{83A8D01C-C19C-4D97-9101-6427982CEAAA}" type="presParOf" srcId="{F3FF66AA-7F8C-4051-BDCB-92D0E8C42D70}" destId="{ECEEB896-C3BC-4F02-9F3F-92618D19ABA9}" srcOrd="0" destOrd="0" presId="urn:microsoft.com/office/officeart/2008/layout/VerticalCurvedList"/>
    <dgm:cxn modelId="{79224887-BB17-4ADE-AFD1-5772B8B78FC9}" type="presParOf" srcId="{ECEEB896-C3BC-4F02-9F3F-92618D19ABA9}" destId="{D35FCFFF-5049-49F8-9010-3B26E6FEBC10}" srcOrd="0" destOrd="0" presId="urn:microsoft.com/office/officeart/2008/layout/VerticalCurvedList"/>
    <dgm:cxn modelId="{B16A228F-0D6C-4145-A49D-AE3D2EC6378E}" type="presParOf" srcId="{ECEEB896-C3BC-4F02-9F3F-92618D19ABA9}" destId="{7BF03247-C7B6-4BB8-9A15-6FE80B647447}" srcOrd="1" destOrd="0" presId="urn:microsoft.com/office/officeart/2008/layout/VerticalCurvedList"/>
    <dgm:cxn modelId="{53CBC4A9-43D7-4E94-A4EA-8B96BFE800E8}" type="presParOf" srcId="{ECEEB896-C3BC-4F02-9F3F-92618D19ABA9}" destId="{308A96DB-F78E-4B5F-94C9-28F3823E8A05}" srcOrd="2" destOrd="0" presId="urn:microsoft.com/office/officeart/2008/layout/VerticalCurvedList"/>
    <dgm:cxn modelId="{B63C5527-E544-4F62-AC87-18A3DD6A8BEF}" type="presParOf" srcId="{ECEEB896-C3BC-4F02-9F3F-92618D19ABA9}" destId="{C77FC50B-88F1-4A7A-B184-831E57A36519}" srcOrd="3" destOrd="0" presId="urn:microsoft.com/office/officeart/2008/layout/VerticalCurvedList"/>
    <dgm:cxn modelId="{CE6365D1-7CCD-43E4-845A-22C0BAEACE9D}" type="presParOf" srcId="{F3FF66AA-7F8C-4051-BDCB-92D0E8C42D70}" destId="{B62DD09B-ED12-4D56-B06B-AF638FD4BD23}" srcOrd="1" destOrd="0" presId="urn:microsoft.com/office/officeart/2008/layout/VerticalCurvedList"/>
    <dgm:cxn modelId="{A808693C-36C5-48BC-8BA8-8FD8B76E896E}" type="presParOf" srcId="{F3FF66AA-7F8C-4051-BDCB-92D0E8C42D70}" destId="{0B957A7F-63FA-45C6-B59A-47710D01C9CE}" srcOrd="2" destOrd="0" presId="urn:microsoft.com/office/officeart/2008/layout/VerticalCurvedList"/>
    <dgm:cxn modelId="{DD9AA9C8-77A5-4FF0-BA28-44D85296C6A4}" type="presParOf" srcId="{0B957A7F-63FA-45C6-B59A-47710D01C9CE}" destId="{43F07F9E-2380-4BCD-ABE2-382237DBE608}" srcOrd="0" destOrd="0" presId="urn:microsoft.com/office/officeart/2008/layout/VerticalCurvedList"/>
    <dgm:cxn modelId="{71E91A45-9D94-4A32-BCC9-B7D6A3A201B3}" type="presParOf" srcId="{F3FF66AA-7F8C-4051-BDCB-92D0E8C42D70}" destId="{7BFB89EA-B289-4573-94CC-C14A53AAA342}" srcOrd="3" destOrd="0" presId="urn:microsoft.com/office/officeart/2008/layout/VerticalCurvedList"/>
    <dgm:cxn modelId="{44A041FD-C25B-497C-9E71-1E00A16EFE38}" type="presParOf" srcId="{F3FF66AA-7F8C-4051-BDCB-92D0E8C42D70}" destId="{3245A0C4-B8FD-4C99-BD26-FFB06CC7B52E}" srcOrd="4" destOrd="0" presId="urn:microsoft.com/office/officeart/2008/layout/VerticalCurvedList"/>
    <dgm:cxn modelId="{CFECA174-7179-4B80-A695-2535E15432A5}" type="presParOf" srcId="{3245A0C4-B8FD-4C99-BD26-FFB06CC7B52E}" destId="{2733FA5B-2336-4320-826A-5B40EA533DF2}" srcOrd="0" destOrd="0" presId="urn:microsoft.com/office/officeart/2008/layout/VerticalCurvedList"/>
    <dgm:cxn modelId="{2683FA8B-B213-4DD6-A13C-EB1F956614E7}" type="presParOf" srcId="{F3FF66AA-7F8C-4051-BDCB-92D0E8C42D70}" destId="{E5955252-75AB-4B9D-B10A-C80829126236}" srcOrd="5" destOrd="0" presId="urn:microsoft.com/office/officeart/2008/layout/VerticalCurvedList"/>
    <dgm:cxn modelId="{7D278B63-C62F-4BA4-97AD-84C281D24EF7}" type="presParOf" srcId="{F3FF66AA-7F8C-4051-BDCB-92D0E8C42D70}" destId="{12160240-D21C-4AAA-B3EC-98EF6ECBBA94}" srcOrd="6" destOrd="0" presId="urn:microsoft.com/office/officeart/2008/layout/VerticalCurvedList"/>
    <dgm:cxn modelId="{0A4C40F4-AFB9-46B7-954E-99978C051268}" type="presParOf" srcId="{12160240-D21C-4AAA-B3EC-98EF6ECBBA94}" destId="{AA5D73FF-B7B9-4839-A833-A2753E88E4D7}" srcOrd="0" destOrd="0" presId="urn:microsoft.com/office/officeart/2008/layout/VerticalCurvedList"/>
    <dgm:cxn modelId="{00232029-F26D-4A33-B4D1-2E8B21870E27}" type="presParOf" srcId="{F3FF66AA-7F8C-4051-BDCB-92D0E8C42D70}" destId="{1A81FB96-F240-4F16-977E-AE4451328C47}" srcOrd="7" destOrd="0" presId="urn:microsoft.com/office/officeart/2008/layout/VerticalCurvedList"/>
    <dgm:cxn modelId="{748A9FB6-2EC6-4331-9DE1-760D74268F37}" type="presParOf" srcId="{F3FF66AA-7F8C-4051-BDCB-92D0E8C42D70}" destId="{270E553E-D211-487B-BBB4-04D77C0DC38F}" srcOrd="8" destOrd="0" presId="urn:microsoft.com/office/officeart/2008/layout/VerticalCurvedList"/>
    <dgm:cxn modelId="{36BB0796-60EC-46CB-A4C8-F6F9D99833E2}" type="presParOf" srcId="{270E553E-D211-487B-BBB4-04D77C0DC38F}" destId="{E7A59C8C-0F50-4B28-8043-BA1AF1C91FF4}" srcOrd="0" destOrd="0" presId="urn:microsoft.com/office/officeart/2008/layout/VerticalCurvedList"/>
    <dgm:cxn modelId="{ADD5C6AF-E86C-427A-830B-A968B6E967FE}" type="presParOf" srcId="{F3FF66AA-7F8C-4051-BDCB-92D0E8C42D70}" destId="{A6159510-4D9F-4F9F-9651-F2854C19B967}" srcOrd="9" destOrd="0" presId="urn:microsoft.com/office/officeart/2008/layout/VerticalCurvedList"/>
    <dgm:cxn modelId="{D9BC1740-80D4-4E8E-A6B0-6AF3FB90DE83}" type="presParOf" srcId="{F3FF66AA-7F8C-4051-BDCB-92D0E8C42D70}" destId="{8BA6FD5F-5112-4CD3-89DC-BCBAB57C0A53}" srcOrd="10" destOrd="0" presId="urn:microsoft.com/office/officeart/2008/layout/VerticalCurvedList"/>
    <dgm:cxn modelId="{FC1F6DA9-C20B-4517-9CE8-7704C9D99251}" type="presParOf" srcId="{8BA6FD5F-5112-4CD3-89DC-BCBAB57C0A53}" destId="{898ACA52-A0B6-4E64-AD71-8DEB120D72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01EA89-4758-4A04-8837-3EB08D37CB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E668C3A-5FA8-419D-8ABC-28F4E1C3FD78}">
      <dgm:prSet phldrT="[文本]" custT="1"/>
      <dgm:spPr/>
      <dgm:t>
        <a:bodyPr/>
        <a:lstStyle/>
        <a:p>
          <a:r>
            <a:rPr lang="zh-CN" altLang="en-US" sz="3200" b="1" dirty="0"/>
            <a:t>概念模型</a:t>
          </a:r>
          <a:endParaRPr lang="zh-CN" altLang="en-US" sz="3200" b="1" u="none" dirty="0">
            <a:solidFill>
              <a:srgbClr val="FFFF00"/>
            </a:solidFill>
          </a:endParaRPr>
        </a:p>
      </dgm:t>
    </dgm:pt>
    <dgm:pt modelId="{16BC8533-9A77-4DC6-9F29-6DAE0449824F}" type="parTrans" cxnId="{C4C14A0C-C46D-4FC8-AB7F-150AED1D0176}">
      <dgm:prSet/>
      <dgm:spPr/>
      <dgm:t>
        <a:bodyPr/>
        <a:lstStyle/>
        <a:p>
          <a:endParaRPr lang="zh-CN" altLang="en-US"/>
        </a:p>
      </dgm:t>
    </dgm:pt>
    <dgm:pt modelId="{7342EC0C-E4C0-45C5-83EC-B8261AC168B2}" type="sibTrans" cxnId="{C4C14A0C-C46D-4FC8-AB7F-150AED1D0176}">
      <dgm:prSet/>
      <dgm:spPr/>
      <dgm:t>
        <a:bodyPr/>
        <a:lstStyle/>
        <a:p>
          <a:endParaRPr lang="zh-CN" altLang="en-US"/>
        </a:p>
      </dgm:t>
    </dgm:pt>
    <dgm:pt modelId="{2EC313FF-4D15-48C3-8F7E-7786EE8F755A}">
      <dgm:prSet phldrT="[文本]" custT="1"/>
      <dgm:spPr/>
      <dgm:t>
        <a:bodyPr/>
        <a:lstStyle/>
        <a:p>
          <a:r>
            <a:rPr lang="zh-CN" altLang="en-US" sz="3200" b="1" dirty="0"/>
            <a:t>数学模型</a:t>
          </a:r>
          <a:endParaRPr lang="zh-CN" altLang="en-US" sz="3200" b="1" dirty="0">
            <a:solidFill>
              <a:srgbClr val="FFFF00"/>
            </a:solidFill>
          </a:endParaRPr>
        </a:p>
      </dgm:t>
    </dgm:pt>
    <dgm:pt modelId="{338BE7B1-85DA-47C7-AF1A-754A34400BC8}" type="parTrans" cxnId="{4D2C71A8-EBE0-4B15-AFCF-6C0490AD681F}">
      <dgm:prSet/>
      <dgm:spPr/>
      <dgm:t>
        <a:bodyPr/>
        <a:lstStyle/>
        <a:p>
          <a:endParaRPr lang="zh-CN" altLang="en-US"/>
        </a:p>
      </dgm:t>
    </dgm:pt>
    <dgm:pt modelId="{B891F6FF-63C4-461F-B624-B6AB1012A6B7}" type="sibTrans" cxnId="{4D2C71A8-EBE0-4B15-AFCF-6C0490AD681F}">
      <dgm:prSet/>
      <dgm:spPr/>
      <dgm:t>
        <a:bodyPr/>
        <a:lstStyle/>
        <a:p>
          <a:endParaRPr lang="zh-CN" altLang="en-US"/>
        </a:p>
      </dgm:t>
    </dgm:pt>
    <dgm:pt modelId="{B513A26A-D08C-4B5C-8651-0F806F5F5899}">
      <dgm:prSet phldrT="[文本]" custT="1"/>
      <dgm:spPr/>
      <dgm:t>
        <a:bodyPr/>
        <a:lstStyle/>
        <a:p>
          <a:r>
            <a:rPr lang="zh-CN" altLang="en-US" sz="3200" b="1" dirty="0"/>
            <a:t>物理模型</a:t>
          </a:r>
          <a:endParaRPr lang="zh-CN" altLang="en-US" sz="3200" b="1" dirty="0">
            <a:solidFill>
              <a:srgbClr val="FFFF00"/>
            </a:solidFill>
          </a:endParaRPr>
        </a:p>
      </dgm:t>
    </dgm:pt>
    <dgm:pt modelId="{87CAEEB9-F3BE-4F22-B307-223AEBDE56AD}" type="parTrans" cxnId="{66A2B62A-E1AC-42CA-BA74-2ABCEA5803AB}">
      <dgm:prSet/>
      <dgm:spPr/>
      <dgm:t>
        <a:bodyPr/>
        <a:lstStyle/>
        <a:p>
          <a:endParaRPr lang="zh-CN" altLang="en-US"/>
        </a:p>
      </dgm:t>
    </dgm:pt>
    <dgm:pt modelId="{3C7828FC-74A4-4E44-8880-D56E20CC2052}" type="sibTrans" cxnId="{66A2B62A-E1AC-42CA-BA74-2ABCEA5803AB}">
      <dgm:prSet/>
      <dgm:spPr/>
      <dgm:t>
        <a:bodyPr/>
        <a:lstStyle/>
        <a:p>
          <a:endParaRPr lang="zh-CN" altLang="en-US"/>
        </a:p>
      </dgm:t>
    </dgm:pt>
    <dgm:pt modelId="{C837979B-4939-4F61-B9DC-8579C783C9D9}">
      <dgm:prSet custT="1"/>
      <dgm:spPr/>
      <dgm:t>
        <a:bodyPr/>
        <a:lstStyle/>
        <a:p>
          <a:r>
            <a:rPr lang="zh-CN" altLang="en-US" sz="3200" b="1" dirty="0"/>
            <a:t>类比模型</a:t>
          </a:r>
          <a:endParaRPr lang="zh-CN" altLang="en-US" sz="3200" b="1" dirty="0">
            <a:solidFill>
              <a:srgbClr val="FFFF00"/>
            </a:solidFill>
          </a:endParaRPr>
        </a:p>
      </dgm:t>
    </dgm:pt>
    <dgm:pt modelId="{0F27B83E-3564-41AA-8D7F-A09BDA2173DB}" type="parTrans" cxnId="{E93DE91E-D96F-453E-B625-9440C9E7417E}">
      <dgm:prSet/>
      <dgm:spPr/>
      <dgm:t>
        <a:bodyPr/>
        <a:lstStyle/>
        <a:p>
          <a:endParaRPr lang="zh-CN" altLang="en-US"/>
        </a:p>
      </dgm:t>
    </dgm:pt>
    <dgm:pt modelId="{4CFE4944-5778-476D-82A8-4524447DEFB5}" type="sibTrans" cxnId="{E93DE91E-D96F-453E-B625-9440C9E7417E}">
      <dgm:prSet/>
      <dgm:spPr/>
      <dgm:t>
        <a:bodyPr/>
        <a:lstStyle/>
        <a:p>
          <a:endParaRPr lang="zh-CN" altLang="en-US"/>
        </a:p>
      </dgm:t>
    </dgm:pt>
    <dgm:pt modelId="{49341401-48CC-47EC-9C65-4826472C0514}" type="pres">
      <dgm:prSet presAssocID="{2501EA89-4758-4A04-8837-3EB08D37CBE9}" presName="Name0" presStyleCnt="0">
        <dgm:presLayoutVars>
          <dgm:dir/>
          <dgm:animLvl val="lvl"/>
          <dgm:resizeHandles val="exact"/>
        </dgm:presLayoutVars>
      </dgm:prSet>
      <dgm:spPr/>
    </dgm:pt>
    <dgm:pt modelId="{4710EC9D-5243-4E34-847B-D940EA072309}" type="pres">
      <dgm:prSet presAssocID="{DE668C3A-5FA8-419D-8ABC-28F4E1C3FD78}" presName="linNode" presStyleCnt="0"/>
      <dgm:spPr/>
    </dgm:pt>
    <dgm:pt modelId="{D890AD6F-2548-49A2-839D-E53BB5F25D2C}" type="pres">
      <dgm:prSet presAssocID="{DE668C3A-5FA8-419D-8ABC-28F4E1C3FD78}" presName="parentText" presStyleLbl="node1" presStyleIdx="0" presStyleCnt="4" custLinFactNeighborX="-83835" custLinFactNeighborY="14366">
        <dgm:presLayoutVars>
          <dgm:chMax val="1"/>
          <dgm:bulletEnabled val="1"/>
        </dgm:presLayoutVars>
      </dgm:prSet>
      <dgm:spPr/>
    </dgm:pt>
    <dgm:pt modelId="{DCDF990E-16B4-490F-A0BA-7CA9541F6415}" type="pres">
      <dgm:prSet presAssocID="{7342EC0C-E4C0-45C5-83EC-B8261AC168B2}" presName="sp" presStyleCnt="0"/>
      <dgm:spPr/>
    </dgm:pt>
    <dgm:pt modelId="{E05E4CDB-273F-42CF-A2D5-AEE8BC5D2C58}" type="pres">
      <dgm:prSet presAssocID="{2EC313FF-4D15-48C3-8F7E-7786EE8F755A}" presName="linNode" presStyleCnt="0"/>
      <dgm:spPr/>
    </dgm:pt>
    <dgm:pt modelId="{FAA3B39D-121C-4DD3-B552-26A897BF7CD9}" type="pres">
      <dgm:prSet presAssocID="{2EC313FF-4D15-48C3-8F7E-7786EE8F755A}" presName="parentText" presStyleLbl="node1" presStyleIdx="1" presStyleCnt="4" custLinFactNeighborX="68936" custLinFactNeighborY="-86924">
        <dgm:presLayoutVars>
          <dgm:chMax val="1"/>
          <dgm:bulletEnabled val="1"/>
        </dgm:presLayoutVars>
      </dgm:prSet>
      <dgm:spPr/>
    </dgm:pt>
    <dgm:pt modelId="{4D4DFE74-4CFC-43CE-97DE-FED220900ADD}" type="pres">
      <dgm:prSet presAssocID="{B891F6FF-63C4-461F-B624-B6AB1012A6B7}" presName="sp" presStyleCnt="0"/>
      <dgm:spPr/>
    </dgm:pt>
    <dgm:pt modelId="{B8711AA0-6AA2-43EE-AE0F-8B9663FC980A}" type="pres">
      <dgm:prSet presAssocID="{B513A26A-D08C-4B5C-8651-0F806F5F5899}" presName="linNode" presStyleCnt="0"/>
      <dgm:spPr/>
    </dgm:pt>
    <dgm:pt modelId="{4F652AF1-957D-4848-AC91-75D6D61D6527}" type="pres">
      <dgm:prSet presAssocID="{B513A26A-D08C-4B5C-8651-0F806F5F5899}" presName="parentText" presStyleLbl="node1" presStyleIdx="2" presStyleCnt="4" custLinFactNeighborX="-82767" custLinFactNeighborY="-33959">
        <dgm:presLayoutVars>
          <dgm:chMax val="1"/>
          <dgm:bulletEnabled val="1"/>
        </dgm:presLayoutVars>
      </dgm:prSet>
      <dgm:spPr/>
    </dgm:pt>
    <dgm:pt modelId="{68E4D950-E8FF-4D45-8B53-80C2A2A009A6}" type="pres">
      <dgm:prSet presAssocID="{3C7828FC-74A4-4E44-8880-D56E20CC2052}" presName="sp" presStyleCnt="0"/>
      <dgm:spPr/>
    </dgm:pt>
    <dgm:pt modelId="{C2338F2F-9A7E-4EC5-A82B-3429B06A8FF8}" type="pres">
      <dgm:prSet presAssocID="{C837979B-4939-4F61-B9DC-8579C783C9D9}" presName="linNode" presStyleCnt="0"/>
      <dgm:spPr/>
    </dgm:pt>
    <dgm:pt modelId="{C5AFE3FE-C695-40E2-882F-405065E79D52}" type="pres">
      <dgm:prSet presAssocID="{C837979B-4939-4F61-B9DC-8579C783C9D9}" presName="parentText" presStyleLbl="node1" presStyleIdx="3" presStyleCnt="4" custLinFactY="-38448" custLinFactNeighborX="68135" custLinFactNeighborY="-100000">
        <dgm:presLayoutVars>
          <dgm:chMax val="1"/>
          <dgm:bulletEnabled val="1"/>
        </dgm:presLayoutVars>
      </dgm:prSet>
      <dgm:spPr/>
    </dgm:pt>
  </dgm:ptLst>
  <dgm:cxnLst>
    <dgm:cxn modelId="{C4C14A0C-C46D-4FC8-AB7F-150AED1D0176}" srcId="{2501EA89-4758-4A04-8837-3EB08D37CBE9}" destId="{DE668C3A-5FA8-419D-8ABC-28F4E1C3FD78}" srcOrd="0" destOrd="0" parTransId="{16BC8533-9A77-4DC6-9F29-6DAE0449824F}" sibTransId="{7342EC0C-E4C0-45C5-83EC-B8261AC168B2}"/>
    <dgm:cxn modelId="{E93DE91E-D96F-453E-B625-9440C9E7417E}" srcId="{2501EA89-4758-4A04-8837-3EB08D37CBE9}" destId="{C837979B-4939-4F61-B9DC-8579C783C9D9}" srcOrd="3" destOrd="0" parTransId="{0F27B83E-3564-41AA-8D7F-A09BDA2173DB}" sibTransId="{4CFE4944-5778-476D-82A8-4524447DEFB5}"/>
    <dgm:cxn modelId="{66A2B62A-E1AC-42CA-BA74-2ABCEA5803AB}" srcId="{2501EA89-4758-4A04-8837-3EB08D37CBE9}" destId="{B513A26A-D08C-4B5C-8651-0F806F5F5899}" srcOrd="2" destOrd="0" parTransId="{87CAEEB9-F3BE-4F22-B307-223AEBDE56AD}" sibTransId="{3C7828FC-74A4-4E44-8880-D56E20CC2052}"/>
    <dgm:cxn modelId="{E516AB3B-BFFF-46B6-B854-4AABFBF7CF0F}" type="presOf" srcId="{C837979B-4939-4F61-B9DC-8579C783C9D9}" destId="{C5AFE3FE-C695-40E2-882F-405065E79D52}" srcOrd="0" destOrd="0" presId="urn:microsoft.com/office/officeart/2005/8/layout/vList5"/>
    <dgm:cxn modelId="{0788E863-25D6-4D6E-A6D3-56EB5041A48A}" type="presOf" srcId="{2EC313FF-4D15-48C3-8F7E-7786EE8F755A}" destId="{FAA3B39D-121C-4DD3-B552-26A897BF7CD9}" srcOrd="0" destOrd="0" presId="urn:microsoft.com/office/officeart/2005/8/layout/vList5"/>
    <dgm:cxn modelId="{64F0DB55-78E6-4C60-A9D5-0BCD5E6E4A67}" type="presOf" srcId="{2501EA89-4758-4A04-8837-3EB08D37CBE9}" destId="{49341401-48CC-47EC-9C65-4826472C0514}" srcOrd="0" destOrd="0" presId="urn:microsoft.com/office/officeart/2005/8/layout/vList5"/>
    <dgm:cxn modelId="{4D2C71A8-EBE0-4B15-AFCF-6C0490AD681F}" srcId="{2501EA89-4758-4A04-8837-3EB08D37CBE9}" destId="{2EC313FF-4D15-48C3-8F7E-7786EE8F755A}" srcOrd="1" destOrd="0" parTransId="{338BE7B1-85DA-47C7-AF1A-754A34400BC8}" sibTransId="{B891F6FF-63C4-461F-B624-B6AB1012A6B7}"/>
    <dgm:cxn modelId="{8A16C3C8-DFA5-4CCC-A2B1-CD41249AC803}" type="presOf" srcId="{DE668C3A-5FA8-419D-8ABC-28F4E1C3FD78}" destId="{D890AD6F-2548-49A2-839D-E53BB5F25D2C}" srcOrd="0" destOrd="0" presId="urn:microsoft.com/office/officeart/2005/8/layout/vList5"/>
    <dgm:cxn modelId="{0086F6CC-3A5F-4A6E-AFFC-A49C45689D57}" type="presOf" srcId="{B513A26A-D08C-4B5C-8651-0F806F5F5899}" destId="{4F652AF1-957D-4848-AC91-75D6D61D6527}" srcOrd="0" destOrd="0" presId="urn:microsoft.com/office/officeart/2005/8/layout/vList5"/>
    <dgm:cxn modelId="{ADDB70CF-AB2E-45BF-9D89-DDF83C3FA273}" type="presParOf" srcId="{49341401-48CC-47EC-9C65-4826472C0514}" destId="{4710EC9D-5243-4E34-847B-D940EA072309}" srcOrd="0" destOrd="0" presId="urn:microsoft.com/office/officeart/2005/8/layout/vList5"/>
    <dgm:cxn modelId="{5CB3B8F9-225C-4581-89A5-1DDA29721CD2}" type="presParOf" srcId="{4710EC9D-5243-4E34-847B-D940EA072309}" destId="{D890AD6F-2548-49A2-839D-E53BB5F25D2C}" srcOrd="0" destOrd="0" presId="urn:microsoft.com/office/officeart/2005/8/layout/vList5"/>
    <dgm:cxn modelId="{860FB1F6-746D-41AB-98F5-372A2185669F}" type="presParOf" srcId="{49341401-48CC-47EC-9C65-4826472C0514}" destId="{DCDF990E-16B4-490F-A0BA-7CA9541F6415}" srcOrd="1" destOrd="0" presId="urn:microsoft.com/office/officeart/2005/8/layout/vList5"/>
    <dgm:cxn modelId="{2CDA87BB-E199-480A-9199-7FB10BDF22AF}" type="presParOf" srcId="{49341401-48CC-47EC-9C65-4826472C0514}" destId="{E05E4CDB-273F-42CF-A2D5-AEE8BC5D2C58}" srcOrd="2" destOrd="0" presId="urn:microsoft.com/office/officeart/2005/8/layout/vList5"/>
    <dgm:cxn modelId="{12D67416-E515-453C-B7C9-D39195A612DE}" type="presParOf" srcId="{E05E4CDB-273F-42CF-A2D5-AEE8BC5D2C58}" destId="{FAA3B39D-121C-4DD3-B552-26A897BF7CD9}" srcOrd="0" destOrd="0" presId="urn:microsoft.com/office/officeart/2005/8/layout/vList5"/>
    <dgm:cxn modelId="{53DFA4AD-FA13-4D84-A4F4-5E83997EF53D}" type="presParOf" srcId="{49341401-48CC-47EC-9C65-4826472C0514}" destId="{4D4DFE74-4CFC-43CE-97DE-FED220900ADD}" srcOrd="3" destOrd="0" presId="urn:microsoft.com/office/officeart/2005/8/layout/vList5"/>
    <dgm:cxn modelId="{68DEC929-31D1-4C77-9F85-3EC3BAB261A2}" type="presParOf" srcId="{49341401-48CC-47EC-9C65-4826472C0514}" destId="{B8711AA0-6AA2-43EE-AE0F-8B9663FC980A}" srcOrd="4" destOrd="0" presId="urn:microsoft.com/office/officeart/2005/8/layout/vList5"/>
    <dgm:cxn modelId="{BD643330-569B-4870-82E4-806D3FCC5AE9}" type="presParOf" srcId="{B8711AA0-6AA2-43EE-AE0F-8B9663FC980A}" destId="{4F652AF1-957D-4848-AC91-75D6D61D6527}" srcOrd="0" destOrd="0" presId="urn:microsoft.com/office/officeart/2005/8/layout/vList5"/>
    <dgm:cxn modelId="{F2A79BFF-3A4C-45E4-B3FF-D3C79EF51351}" type="presParOf" srcId="{49341401-48CC-47EC-9C65-4826472C0514}" destId="{68E4D950-E8FF-4D45-8B53-80C2A2A009A6}" srcOrd="5" destOrd="0" presId="urn:microsoft.com/office/officeart/2005/8/layout/vList5"/>
    <dgm:cxn modelId="{C78DCC29-4982-451D-9E0E-DD6BFC1DD680}" type="presParOf" srcId="{49341401-48CC-47EC-9C65-4826472C0514}" destId="{C2338F2F-9A7E-4EC5-A82B-3429B06A8FF8}" srcOrd="6" destOrd="0" presId="urn:microsoft.com/office/officeart/2005/8/layout/vList5"/>
    <dgm:cxn modelId="{575B43F9-40CD-4C6B-AD54-36C0AE2A3C0A}" type="presParOf" srcId="{C2338F2F-9A7E-4EC5-A82B-3429B06A8FF8}" destId="{C5AFE3FE-C695-40E2-882F-405065E79D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03247-C7B6-4BB8-9A15-6FE80B647447}">
      <dsp:nvSpPr>
        <dsp:cNvPr id="0" name=""/>
        <dsp:cNvSpPr/>
      </dsp:nvSpPr>
      <dsp:spPr>
        <a:xfrm>
          <a:off x="-4005226" y="-614847"/>
          <a:ext cx="4772996" cy="4772996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DD09B-ED12-4D56-B06B-AF638FD4BD23}">
      <dsp:nvSpPr>
        <dsp:cNvPr id="0" name=""/>
        <dsp:cNvSpPr/>
      </dsp:nvSpPr>
      <dsp:spPr>
        <a:xfrm>
          <a:off x="336422" y="221385"/>
          <a:ext cx="3202777" cy="44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6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rgbClr val="FFFF00"/>
              </a:solidFill>
            </a:rPr>
            <a:t>质疑</a:t>
          </a:r>
          <a:r>
            <a:rPr lang="zh-CN" altLang="en-US" sz="2800" b="1" kern="1200" dirty="0"/>
            <a:t>阶段</a:t>
          </a:r>
        </a:p>
      </dsp:txBody>
      <dsp:txXfrm>
        <a:off x="336422" y="221385"/>
        <a:ext cx="3202777" cy="443054"/>
      </dsp:txXfrm>
    </dsp:sp>
    <dsp:sp modelId="{43F07F9E-2380-4BCD-ABE2-382237DBE608}">
      <dsp:nvSpPr>
        <dsp:cNvPr id="0" name=""/>
        <dsp:cNvSpPr/>
      </dsp:nvSpPr>
      <dsp:spPr>
        <a:xfrm>
          <a:off x="59513" y="166003"/>
          <a:ext cx="553817" cy="553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B89EA-B289-4573-94CC-C14A53AAA342}">
      <dsp:nvSpPr>
        <dsp:cNvPr id="0" name=""/>
        <dsp:cNvSpPr/>
      </dsp:nvSpPr>
      <dsp:spPr>
        <a:xfrm>
          <a:off x="653902" y="885754"/>
          <a:ext cx="2885298" cy="44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6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模型</a:t>
          </a:r>
          <a:r>
            <a:rPr lang="zh-CN" altLang="en-US" sz="2800" b="1" kern="1200" dirty="0">
              <a:solidFill>
                <a:srgbClr val="FFFF00"/>
              </a:solidFill>
            </a:rPr>
            <a:t>准备</a:t>
          </a:r>
          <a:r>
            <a:rPr lang="zh-CN" altLang="en-US" sz="2800" b="1" kern="1200" dirty="0"/>
            <a:t>阶段</a:t>
          </a:r>
        </a:p>
      </dsp:txBody>
      <dsp:txXfrm>
        <a:off x="653902" y="885754"/>
        <a:ext cx="2885298" cy="443054"/>
      </dsp:txXfrm>
    </dsp:sp>
    <dsp:sp modelId="{2733FA5B-2336-4320-826A-5B40EA533DF2}">
      <dsp:nvSpPr>
        <dsp:cNvPr id="0" name=""/>
        <dsp:cNvSpPr/>
      </dsp:nvSpPr>
      <dsp:spPr>
        <a:xfrm>
          <a:off x="376993" y="830372"/>
          <a:ext cx="553817" cy="553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55252-75AB-4B9D-B10A-C80829126236}">
      <dsp:nvSpPr>
        <dsp:cNvPr id="0" name=""/>
        <dsp:cNvSpPr/>
      </dsp:nvSpPr>
      <dsp:spPr>
        <a:xfrm>
          <a:off x="751343" y="1550123"/>
          <a:ext cx="2787857" cy="44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6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模型</a:t>
          </a:r>
          <a:r>
            <a:rPr lang="zh-CN" altLang="en-US" sz="2800" b="1" kern="1200" dirty="0">
              <a:solidFill>
                <a:srgbClr val="FFFF00"/>
              </a:solidFill>
            </a:rPr>
            <a:t>建立</a:t>
          </a:r>
          <a:r>
            <a:rPr lang="zh-CN" altLang="en-US" sz="2800" b="1" kern="1200" dirty="0"/>
            <a:t>阶段</a:t>
          </a:r>
        </a:p>
      </dsp:txBody>
      <dsp:txXfrm>
        <a:off x="751343" y="1550123"/>
        <a:ext cx="2787857" cy="443054"/>
      </dsp:txXfrm>
    </dsp:sp>
    <dsp:sp modelId="{AA5D73FF-B7B9-4839-A833-A2753E88E4D7}">
      <dsp:nvSpPr>
        <dsp:cNvPr id="0" name=""/>
        <dsp:cNvSpPr/>
      </dsp:nvSpPr>
      <dsp:spPr>
        <a:xfrm>
          <a:off x="474434" y="1494741"/>
          <a:ext cx="553817" cy="553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1FB96-F240-4F16-977E-AE4451328C47}">
      <dsp:nvSpPr>
        <dsp:cNvPr id="0" name=""/>
        <dsp:cNvSpPr/>
      </dsp:nvSpPr>
      <dsp:spPr>
        <a:xfrm>
          <a:off x="639620" y="2214492"/>
          <a:ext cx="2885298" cy="44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6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rgbClr val="FFFF00"/>
              </a:solidFill>
            </a:rPr>
            <a:t>问题解决</a:t>
          </a:r>
          <a:r>
            <a:rPr lang="zh-CN" altLang="en-US" sz="2800" b="1" kern="1200" dirty="0"/>
            <a:t>阶段</a:t>
          </a:r>
        </a:p>
      </dsp:txBody>
      <dsp:txXfrm>
        <a:off x="639620" y="2214492"/>
        <a:ext cx="2885298" cy="443054"/>
      </dsp:txXfrm>
    </dsp:sp>
    <dsp:sp modelId="{E7A59C8C-0F50-4B28-8043-BA1AF1C91FF4}">
      <dsp:nvSpPr>
        <dsp:cNvPr id="0" name=""/>
        <dsp:cNvSpPr/>
      </dsp:nvSpPr>
      <dsp:spPr>
        <a:xfrm>
          <a:off x="376993" y="2159110"/>
          <a:ext cx="553817" cy="553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59510-4D9F-4F9F-9651-F2854C19B967}">
      <dsp:nvSpPr>
        <dsp:cNvPr id="0" name=""/>
        <dsp:cNvSpPr/>
      </dsp:nvSpPr>
      <dsp:spPr>
        <a:xfrm>
          <a:off x="336422" y="2878861"/>
          <a:ext cx="3202777" cy="44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67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/>
            <a:t>模型</a:t>
          </a:r>
          <a:r>
            <a:rPr lang="zh-CN" altLang="en-US" sz="2800" b="1" kern="1200" dirty="0">
              <a:solidFill>
                <a:srgbClr val="FFFF00"/>
              </a:solidFill>
            </a:rPr>
            <a:t>应用</a:t>
          </a:r>
          <a:r>
            <a:rPr lang="zh-CN" altLang="en-US" sz="2800" b="1" kern="1200" dirty="0"/>
            <a:t>阶段</a:t>
          </a:r>
        </a:p>
      </dsp:txBody>
      <dsp:txXfrm>
        <a:off x="336422" y="2878861"/>
        <a:ext cx="3202777" cy="443054"/>
      </dsp:txXfrm>
    </dsp:sp>
    <dsp:sp modelId="{898ACA52-A0B6-4E64-AD71-8DEB120D72E6}">
      <dsp:nvSpPr>
        <dsp:cNvPr id="0" name=""/>
        <dsp:cNvSpPr/>
      </dsp:nvSpPr>
      <dsp:spPr>
        <a:xfrm>
          <a:off x="59513" y="2823479"/>
          <a:ext cx="553817" cy="553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0AD6F-2548-49A2-839D-E53BB5F25D2C}">
      <dsp:nvSpPr>
        <dsp:cNvPr id="0" name=""/>
        <dsp:cNvSpPr/>
      </dsp:nvSpPr>
      <dsp:spPr>
        <a:xfrm>
          <a:off x="131538" y="154592"/>
          <a:ext cx="2602715" cy="106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概念模型</a:t>
          </a:r>
          <a:endParaRPr lang="zh-CN" altLang="en-US" sz="3200" b="1" u="none" kern="1200" dirty="0">
            <a:solidFill>
              <a:srgbClr val="FFFF00"/>
            </a:solidFill>
          </a:endParaRPr>
        </a:p>
      </dsp:txBody>
      <dsp:txXfrm>
        <a:off x="183319" y="206373"/>
        <a:ext cx="2499153" cy="957185"/>
      </dsp:txXfrm>
    </dsp:sp>
    <dsp:sp modelId="{FAA3B39D-121C-4DD3-B552-26A897BF7CD9}">
      <dsp:nvSpPr>
        <dsp:cNvPr id="0" name=""/>
        <dsp:cNvSpPr/>
      </dsp:nvSpPr>
      <dsp:spPr>
        <a:xfrm>
          <a:off x="4107732" y="193946"/>
          <a:ext cx="2602715" cy="106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数学模型</a:t>
          </a:r>
          <a:endParaRPr lang="zh-CN" altLang="en-US" sz="3200" b="1" kern="1200" dirty="0">
            <a:solidFill>
              <a:srgbClr val="FFFF00"/>
            </a:solidFill>
          </a:endParaRPr>
        </a:p>
      </dsp:txBody>
      <dsp:txXfrm>
        <a:off x="4159513" y="245727"/>
        <a:ext cx="2499153" cy="957185"/>
      </dsp:txXfrm>
    </dsp:sp>
    <dsp:sp modelId="{4F652AF1-957D-4848-AC91-75D6D61D6527}">
      <dsp:nvSpPr>
        <dsp:cNvPr id="0" name=""/>
        <dsp:cNvSpPr/>
      </dsp:nvSpPr>
      <dsp:spPr>
        <a:xfrm>
          <a:off x="159335" y="1869556"/>
          <a:ext cx="2602715" cy="106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物理模型</a:t>
          </a:r>
          <a:endParaRPr lang="zh-CN" altLang="en-US" sz="3200" b="1" kern="1200" dirty="0">
            <a:solidFill>
              <a:srgbClr val="FFFF00"/>
            </a:solidFill>
          </a:endParaRPr>
        </a:p>
      </dsp:txBody>
      <dsp:txXfrm>
        <a:off x="211116" y="1921337"/>
        <a:ext cx="2499153" cy="957185"/>
      </dsp:txXfrm>
    </dsp:sp>
    <dsp:sp modelId="{C5AFE3FE-C695-40E2-882F-405065E79D52}">
      <dsp:nvSpPr>
        <dsp:cNvPr id="0" name=""/>
        <dsp:cNvSpPr/>
      </dsp:nvSpPr>
      <dsp:spPr>
        <a:xfrm>
          <a:off x="4086884" y="1874976"/>
          <a:ext cx="2602715" cy="10607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类比模型</a:t>
          </a:r>
          <a:endParaRPr lang="zh-CN" altLang="en-US" sz="3200" b="1" kern="1200" dirty="0">
            <a:solidFill>
              <a:srgbClr val="FFFF00"/>
            </a:solidFill>
          </a:endParaRPr>
        </a:p>
      </dsp:txBody>
      <dsp:txXfrm>
        <a:off x="4138665" y="1926757"/>
        <a:ext cx="2499153" cy="957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/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7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6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3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1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9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3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4400" kern="1200" spc="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600" kern="1200" spc="1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20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54F79BC-F3FE-452E-B83B-E35B9440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5B90D8-13BB-4D71-BF4A-D53AD42EF057}"/>
              </a:ext>
            </a:extLst>
          </p:cNvPr>
          <p:cNvSpPr txBox="1"/>
          <p:nvPr/>
        </p:nvSpPr>
        <p:spPr>
          <a:xfrm>
            <a:off x="277552" y="5752929"/>
            <a:ext cx="10766686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新北区朱俊名师工作室      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2023.3.24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李盛曦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20BE72C-622C-40E3-BF39-57B339F92F44}"/>
              </a:ext>
            </a:extLst>
          </p:cNvPr>
          <p:cNvSpPr txBox="1"/>
          <p:nvPr/>
        </p:nvSpPr>
        <p:spPr>
          <a:xfrm>
            <a:off x="96633" y="284232"/>
            <a:ext cx="497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次培育室活动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0B3A23-5805-6A3E-4152-E22F82CF05F5}"/>
              </a:ext>
            </a:extLst>
          </p:cNvPr>
          <p:cNvSpPr/>
          <p:nvPr/>
        </p:nvSpPr>
        <p:spPr>
          <a:xfrm>
            <a:off x="1393031" y="1990640"/>
            <a:ext cx="5965032" cy="1771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 模 式 教 学</a:t>
            </a:r>
            <a:endParaRPr lang="en-US" altLang="zh-CN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电脑的屏幕&#10;&#10;描述已自动生成">
            <a:extLst>
              <a:ext uri="{FF2B5EF4-FFF2-40B4-BE49-F238E27FC236}">
                <a16:creationId xmlns:a16="http://schemas.microsoft.com/office/drawing/2014/main" id="{411072F0-A81B-D849-9D9B-69C9CA1D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0000">
                        <a14:foregroundMark x1="70000" y1="10875" x2="70000" y2="10875"/>
                        <a14:foregroundMark x1="68875" y1="13000" x2="68875" y2="13000"/>
                        <a14:foregroundMark x1="46875" y1="14875" x2="46875" y2="14875"/>
                        <a14:foregroundMark x1="39625" y1="16500" x2="39625" y2="16500"/>
                        <a14:foregroundMark x1="32625" y1="24500" x2="32625" y2="24500"/>
                        <a14:foregroundMark x1="38875" y1="17750" x2="38875" y2="17750"/>
                        <a14:foregroundMark x1="33625" y1="9625" x2="33625" y2="9625"/>
                        <a14:foregroundMark x1="31250" y1="8750" x2="31250" y2="8750"/>
                        <a14:foregroundMark x1="30875" y1="17750" x2="30875" y2="17750"/>
                        <a14:foregroundMark x1="62375" y1="9250" x2="62375" y2="9250"/>
                        <a14:foregroundMark x1="71625" y1="8625" x2="71625" y2="8625"/>
                        <a14:foregroundMark x1="80500" y1="10875" x2="80500" y2="10875"/>
                        <a14:foregroundMark x1="80250" y1="12000" x2="80250" y2="12000"/>
                        <a14:foregroundMark x1="61750" y1="8375" x2="61750" y2="8375"/>
                        <a14:foregroundMark x1="54375" y1="8500" x2="54375" y2="8500"/>
                        <a14:foregroundMark x1="29000" y1="4000" x2="29000" y2="4000"/>
                        <a14:foregroundMark x1="19375" y1="86500" x2="19375" y2="86500"/>
                        <a14:foregroundMark x1="18875" y1="92375" x2="18875" y2="92375"/>
                        <a14:foregroundMark x1="19500" y1="97000" x2="19500" y2="97000"/>
                        <a14:foregroundMark x1="19000" y1="34875" x2="19000" y2="34875"/>
                        <a14:foregroundMark x1="19000" y1="16625" x2="19000" y2="1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37" y="216523"/>
            <a:ext cx="5536406" cy="55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5C44B89-E53D-48EA-9483-AF7A442FEE47}"/>
              </a:ext>
            </a:extLst>
          </p:cNvPr>
          <p:cNvGrpSpPr/>
          <p:nvPr/>
        </p:nvGrpSpPr>
        <p:grpSpPr>
          <a:xfrm>
            <a:off x="492806" y="633408"/>
            <a:ext cx="2602715" cy="1060747"/>
            <a:chOff x="159335" y="1869556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BB461933-4758-4935-8B88-A52002BF3F7D}"/>
                </a:ext>
              </a:extLst>
            </p:cNvPr>
            <p:cNvSpPr/>
            <p:nvPr/>
          </p:nvSpPr>
          <p:spPr>
            <a:xfrm>
              <a:off x="159335" y="1869556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2F579081-1434-457D-A4DD-703668974A26}"/>
                </a:ext>
              </a:extLst>
            </p:cNvPr>
            <p:cNvSpPr txBox="1"/>
            <p:nvPr/>
          </p:nvSpPr>
          <p:spPr>
            <a:xfrm>
              <a:off x="262897" y="1921336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物理模型</a:t>
              </a:r>
              <a:endParaRPr lang="zh-CN" altLang="en-US" sz="32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6BC0CA99-ADBA-4A9F-A9F7-109416612C39}"/>
              </a:ext>
            </a:extLst>
          </p:cNvPr>
          <p:cNvSpPr/>
          <p:nvPr/>
        </p:nvSpPr>
        <p:spPr>
          <a:xfrm>
            <a:off x="492806" y="619552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94F54C-113D-C88D-97C0-27DB7BECABC6}"/>
              </a:ext>
            </a:extLst>
          </p:cNvPr>
          <p:cNvSpPr txBox="1"/>
          <p:nvPr/>
        </p:nvSpPr>
        <p:spPr>
          <a:xfrm>
            <a:off x="4350544" y="579574"/>
            <a:ext cx="718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根据</a:t>
            </a:r>
            <a:r>
              <a:rPr lang="zh-CN" altLang="en-US" sz="2000" b="1" dirty="0">
                <a:solidFill>
                  <a:schemeClr val="accent5"/>
                </a:solidFill>
              </a:rPr>
              <a:t>相似原理</a:t>
            </a:r>
            <a:r>
              <a:rPr lang="zh-CN" altLang="en-US" sz="2000" b="1" dirty="0"/>
              <a:t>，把真实事物按比例大小通过</a:t>
            </a:r>
            <a:r>
              <a:rPr lang="zh-CN" altLang="en-US" sz="2000" b="1" dirty="0">
                <a:solidFill>
                  <a:schemeClr val="accent5"/>
                </a:solidFill>
              </a:rPr>
              <a:t>缩放形式</a:t>
            </a:r>
            <a:r>
              <a:rPr lang="zh-CN" altLang="en-US" sz="2000" b="1" dirty="0"/>
              <a:t>制成模型，其状态变量和原事物基本相同，可以</a:t>
            </a:r>
            <a:r>
              <a:rPr lang="zh-CN" altLang="en-US" sz="2000" b="1" dirty="0">
                <a:solidFill>
                  <a:schemeClr val="accent5"/>
                </a:solidFill>
              </a:rPr>
              <a:t>模拟</a:t>
            </a:r>
            <a:r>
              <a:rPr lang="zh-CN" altLang="en-US" sz="2000" b="1" dirty="0"/>
              <a:t>客观事物的某些</a:t>
            </a:r>
            <a:r>
              <a:rPr lang="zh-CN" altLang="en-US" sz="2000" b="1" dirty="0">
                <a:solidFill>
                  <a:schemeClr val="accent5"/>
                </a:solidFill>
              </a:rPr>
              <a:t>功能和性质</a:t>
            </a:r>
            <a:r>
              <a:rPr lang="zh-CN" altLang="en-US" sz="2000" b="1" dirty="0"/>
              <a:t>，通常以实物或图画形式值观地反映认识对象的形态结构或三维结构。</a:t>
            </a:r>
            <a:endParaRPr lang="zh-CN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F79C0B-2CB1-0859-2C4D-C143E908A815}"/>
              </a:ext>
            </a:extLst>
          </p:cNvPr>
          <p:cNvSpPr/>
          <p:nvPr/>
        </p:nvSpPr>
        <p:spPr>
          <a:xfrm>
            <a:off x="179996" y="2586038"/>
            <a:ext cx="3191854" cy="28860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如：植物细胞和</a:t>
            </a:r>
            <a:endParaRPr lang="en-US" altLang="zh-CN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动物细胞模型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0F6E79-B047-8D74-A604-BDCA8E0E104D}"/>
              </a:ext>
            </a:extLst>
          </p:cNvPr>
          <p:cNvSpPr/>
          <p:nvPr/>
        </p:nvSpPr>
        <p:spPr>
          <a:xfrm>
            <a:off x="3704249" y="2586038"/>
            <a:ext cx="3568091" cy="28860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如：伞藻的</a:t>
            </a:r>
            <a:endParaRPr lang="en-US" altLang="zh-CN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嫁接实验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C7400D-DF5E-BF19-04E0-1C11F8E0AA0A}"/>
              </a:ext>
            </a:extLst>
          </p:cNvPr>
          <p:cNvSpPr/>
          <p:nvPr/>
        </p:nvSpPr>
        <p:spPr>
          <a:xfrm>
            <a:off x="7564253" y="2586038"/>
            <a:ext cx="3568091" cy="28860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如：用雪花片</a:t>
            </a:r>
            <a:endParaRPr lang="en-US" altLang="zh-CN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模拟细胞分裂</a:t>
            </a:r>
          </a:p>
        </p:txBody>
      </p:sp>
    </p:spTree>
    <p:extLst>
      <p:ext uri="{BB962C8B-B14F-4D97-AF65-F5344CB8AC3E}">
        <p14:creationId xmlns:p14="http://schemas.microsoft.com/office/powerpoint/2010/main" val="25324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7166C2-123D-45B7-8769-C5453F7D24D1}"/>
              </a:ext>
            </a:extLst>
          </p:cNvPr>
          <p:cNvGrpSpPr/>
          <p:nvPr/>
        </p:nvGrpSpPr>
        <p:grpSpPr>
          <a:xfrm>
            <a:off x="501248" y="684063"/>
            <a:ext cx="2602715" cy="1060747"/>
            <a:chOff x="4086884" y="1874976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CBB4BDCE-9AC3-44AA-80B7-2B0A7110BB5A}"/>
                </a:ext>
              </a:extLst>
            </p:cNvPr>
            <p:cNvSpPr/>
            <p:nvPr/>
          </p:nvSpPr>
          <p:spPr>
            <a:xfrm>
              <a:off x="4086884" y="1874976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63D9453F-06C2-40B6-8318-59F90D9875E4}"/>
                </a:ext>
              </a:extLst>
            </p:cNvPr>
            <p:cNvSpPr txBox="1"/>
            <p:nvPr/>
          </p:nvSpPr>
          <p:spPr>
            <a:xfrm>
              <a:off x="4138665" y="1926757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类比模型</a:t>
              </a:r>
              <a:endParaRPr lang="zh-CN" altLang="en-US" sz="32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178DC532-1EBB-454C-BABB-947AB8EE6529}"/>
              </a:ext>
            </a:extLst>
          </p:cNvPr>
          <p:cNvSpPr/>
          <p:nvPr/>
        </p:nvSpPr>
        <p:spPr>
          <a:xfrm>
            <a:off x="501248" y="621940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4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131365-4591-1802-5CD1-2F0DD00F5983}"/>
              </a:ext>
            </a:extLst>
          </p:cNvPr>
          <p:cNvSpPr txBox="1"/>
          <p:nvPr/>
        </p:nvSpPr>
        <p:spPr>
          <a:xfrm>
            <a:off x="3759415" y="833495"/>
            <a:ext cx="787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400" b="1" dirty="0"/>
              <a:t>借用类比建立分析现象与机理认识的模型，基于</a:t>
            </a:r>
            <a:r>
              <a:rPr lang="zh-CN" altLang="en-US" sz="2400" b="1" dirty="0">
                <a:solidFill>
                  <a:schemeClr val="accent5"/>
                </a:solidFill>
              </a:rPr>
              <a:t>相似属性</a:t>
            </a:r>
            <a:r>
              <a:rPr lang="zh-CN" altLang="en-US" sz="2400" b="1" dirty="0"/>
              <a:t>，用人们熟悉的事物</a:t>
            </a:r>
            <a:r>
              <a:rPr lang="zh-CN" altLang="en-US" sz="2400" b="1" dirty="0">
                <a:solidFill>
                  <a:schemeClr val="accent5"/>
                </a:solidFill>
              </a:rPr>
              <a:t>类比和表征</a:t>
            </a:r>
            <a:r>
              <a:rPr lang="zh-CN" altLang="en-US" sz="2400" b="1" dirty="0"/>
              <a:t>不熟悉的事物。</a:t>
            </a:r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D1B5D0-4CD4-2CDD-8E52-7671725B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57" y="2169413"/>
            <a:ext cx="7409524" cy="15047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6032B63-31E6-09C0-D209-3EF40B33ECA9}"/>
              </a:ext>
            </a:extLst>
          </p:cNvPr>
          <p:cNvSpPr txBox="1"/>
          <p:nvPr/>
        </p:nvSpPr>
        <p:spPr>
          <a:xfrm>
            <a:off x="3529013" y="3429000"/>
            <a:ext cx="102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前端画有</a:t>
            </a:r>
            <a:r>
              <a:rPr lang="en-US" altLang="zh-CN" dirty="0"/>
              <a:t>V</a:t>
            </a:r>
            <a:r>
              <a:rPr lang="zh-CN" altLang="en-US" dirty="0"/>
              <a:t>字的手电筒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CFEB84-826F-2A45-88C3-78496CED00B5}"/>
              </a:ext>
            </a:extLst>
          </p:cNvPr>
          <p:cNvSpPr txBox="1"/>
          <p:nvPr/>
        </p:nvSpPr>
        <p:spPr>
          <a:xfrm>
            <a:off x="6073147" y="3359944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放大镜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034DD2-E53C-C13B-500F-A75B97F7FA4A}"/>
              </a:ext>
            </a:extLst>
          </p:cNvPr>
          <p:cNvSpPr txBox="1"/>
          <p:nvPr/>
        </p:nvSpPr>
        <p:spPr>
          <a:xfrm>
            <a:off x="7439984" y="3361254"/>
            <a:ext cx="129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任何白纸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F4A21D-2CEE-D087-8B5E-BFAA55570147}"/>
              </a:ext>
            </a:extLst>
          </p:cNvPr>
          <p:cNvSpPr/>
          <p:nvPr/>
        </p:nvSpPr>
        <p:spPr>
          <a:xfrm>
            <a:off x="1650206" y="2169413"/>
            <a:ext cx="8772525" cy="2331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0DB76D-3E43-A068-A699-4B0FCA384526}"/>
              </a:ext>
            </a:extLst>
          </p:cNvPr>
          <p:cNvSpPr txBox="1"/>
          <p:nvPr/>
        </p:nvSpPr>
        <p:spPr>
          <a:xfrm>
            <a:off x="1650206" y="2197950"/>
            <a:ext cx="195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视网膜成像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375F6F4-7F9C-156C-250E-DD956007BF77}"/>
              </a:ext>
            </a:extLst>
          </p:cNvPr>
          <p:cNvSpPr/>
          <p:nvPr/>
        </p:nvSpPr>
        <p:spPr>
          <a:xfrm>
            <a:off x="1650205" y="4864706"/>
            <a:ext cx="8772525" cy="1818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D5C9656-8BE3-B637-AE89-222714C80161}"/>
              </a:ext>
            </a:extLst>
          </p:cNvPr>
          <p:cNvSpPr txBox="1"/>
          <p:nvPr/>
        </p:nvSpPr>
        <p:spPr>
          <a:xfrm>
            <a:off x="1664494" y="503911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近视眼的原理及矫正</a:t>
            </a:r>
          </a:p>
        </p:txBody>
      </p:sp>
    </p:spTree>
    <p:extLst>
      <p:ext uri="{BB962C8B-B14F-4D97-AF65-F5344CB8AC3E}">
        <p14:creationId xmlns:p14="http://schemas.microsoft.com/office/powerpoint/2010/main" val="6829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3E06BE6-3404-4054-F9AF-A1026784A7A4}"/>
              </a:ext>
            </a:extLst>
          </p:cNvPr>
          <p:cNvGrpSpPr/>
          <p:nvPr/>
        </p:nvGrpSpPr>
        <p:grpSpPr>
          <a:xfrm>
            <a:off x="501248" y="684063"/>
            <a:ext cx="2602715" cy="1060747"/>
            <a:chOff x="4086884" y="1874976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27DA2BA-2839-1DEE-F87D-E7C3FD7ABCB5}"/>
                </a:ext>
              </a:extLst>
            </p:cNvPr>
            <p:cNvSpPr/>
            <p:nvPr/>
          </p:nvSpPr>
          <p:spPr>
            <a:xfrm>
              <a:off x="4086884" y="1874976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F24E2231-8E0C-6734-F1AE-C992A363C916}"/>
                </a:ext>
              </a:extLst>
            </p:cNvPr>
            <p:cNvSpPr txBox="1"/>
            <p:nvPr/>
          </p:nvSpPr>
          <p:spPr>
            <a:xfrm>
              <a:off x="4138665" y="1926757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类比模型</a:t>
              </a:r>
              <a:endParaRPr lang="zh-CN" altLang="en-US" sz="32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88B36AEA-A2AE-313B-AF5C-6173EA32885C}"/>
              </a:ext>
            </a:extLst>
          </p:cNvPr>
          <p:cNvSpPr/>
          <p:nvPr/>
        </p:nvSpPr>
        <p:spPr>
          <a:xfrm>
            <a:off x="501248" y="621940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4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F99B8A-2A85-36A7-62EA-1F014D498695}"/>
              </a:ext>
            </a:extLst>
          </p:cNvPr>
          <p:cNvSpPr txBox="1"/>
          <p:nvPr/>
        </p:nvSpPr>
        <p:spPr>
          <a:xfrm>
            <a:off x="3759415" y="833495"/>
            <a:ext cx="787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400" b="1" dirty="0"/>
              <a:t>借用类比建立分析现象与机理认识的模型，基于</a:t>
            </a:r>
            <a:r>
              <a:rPr lang="zh-CN" altLang="en-US" sz="2400" b="1" dirty="0">
                <a:solidFill>
                  <a:schemeClr val="accent5"/>
                </a:solidFill>
              </a:rPr>
              <a:t>相似属性</a:t>
            </a:r>
            <a:r>
              <a:rPr lang="zh-CN" altLang="en-US" sz="2400" b="1" dirty="0"/>
              <a:t>，用人们熟悉的事物</a:t>
            </a:r>
            <a:r>
              <a:rPr lang="zh-CN" altLang="en-US" sz="2400" b="1" dirty="0">
                <a:solidFill>
                  <a:schemeClr val="accent5"/>
                </a:solidFill>
              </a:rPr>
              <a:t>类比和表征</a:t>
            </a:r>
            <a:r>
              <a:rPr lang="zh-CN" altLang="en-US" sz="2400" b="1" dirty="0"/>
              <a:t>不熟悉的事物。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46B8A42-BC85-01EA-F5D6-9DF167587AE2}"/>
              </a:ext>
            </a:extLst>
          </p:cNvPr>
          <p:cNvSpPr txBox="1"/>
          <p:nvPr/>
        </p:nvSpPr>
        <p:spPr>
          <a:xfrm>
            <a:off x="790575" y="2286000"/>
            <a:ext cx="42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如：多细胞生物体的结构层次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7E00B2-A0AF-3CFC-1B6B-52848A345A36}"/>
              </a:ext>
            </a:extLst>
          </p:cNvPr>
          <p:cNvSpPr txBox="1"/>
          <p:nvPr/>
        </p:nvSpPr>
        <p:spPr>
          <a:xfrm>
            <a:off x="1971675" y="2747665"/>
            <a:ext cx="924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人体： 细胞 →组织 → 器官 →系统  →  个体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类比：某学生→七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班→七年级→初中部→中天实验学校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17BE8F-B66C-82AC-1EED-569B1CE28782}"/>
              </a:ext>
            </a:extLst>
          </p:cNvPr>
          <p:cNvSpPr txBox="1"/>
          <p:nvPr/>
        </p:nvSpPr>
        <p:spPr>
          <a:xfrm>
            <a:off x="790575" y="4470500"/>
            <a:ext cx="42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如：嫁接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B09C4A3-27B0-AF42-EA67-E5A26EC19942}"/>
              </a:ext>
            </a:extLst>
          </p:cNvPr>
          <p:cNvSpPr txBox="1"/>
          <p:nvPr/>
        </p:nvSpPr>
        <p:spPr>
          <a:xfrm>
            <a:off x="1971674" y="5043190"/>
            <a:ext cx="10144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嫁接：接穗   砧木    芽接     枝接     芽    带芽的枝条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类比：新娘   新郎  西式婚礼  中式婚礼  婚纱    汉服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B1B94AB-F058-DC1F-AFAE-D223D216E1C4}"/>
              </a:ext>
            </a:extLst>
          </p:cNvPr>
          <p:cNvSpPr/>
          <p:nvPr/>
        </p:nvSpPr>
        <p:spPr>
          <a:xfrm>
            <a:off x="515855" y="2259469"/>
            <a:ext cx="11547877" cy="1971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8FDA00-6A56-47C3-E054-2B221F0C9855}"/>
              </a:ext>
            </a:extLst>
          </p:cNvPr>
          <p:cNvSpPr/>
          <p:nvPr/>
        </p:nvSpPr>
        <p:spPr>
          <a:xfrm>
            <a:off x="510773" y="4476750"/>
            <a:ext cx="11547877" cy="19716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D6D39-481B-457D-B5A5-B2B19B75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第一部分  建模式教学的本位观解读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FFA64-1525-4CD6-8106-F97DB821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991" y="2120836"/>
            <a:ext cx="10168128" cy="3694176"/>
          </a:xfrm>
        </p:spPr>
        <p:txBody>
          <a:bodyPr/>
          <a:lstStyle/>
          <a:p>
            <a:r>
              <a:rPr lang="zh-CN" altLang="en-US" sz="3200" dirty="0"/>
              <a:t>一、概述</a:t>
            </a:r>
            <a:endParaRPr lang="en-US" altLang="zh-CN" sz="3200" dirty="0"/>
          </a:p>
          <a:p>
            <a:r>
              <a:rPr lang="zh-CN" altLang="en-US" sz="2400" b="1" dirty="0">
                <a:solidFill>
                  <a:srgbClr val="0070C0"/>
                </a:solidFill>
              </a:rPr>
              <a:t>      建模是科学思维最重要的思维方式，不仅是人们获取知识的条件，也是逻辑方法的一种特有形式。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r>
              <a:rPr lang="zh-CN" altLang="en-US" sz="2400" b="1" dirty="0">
                <a:solidFill>
                  <a:srgbClr val="0070C0"/>
                </a:solidFill>
              </a:rPr>
              <a:t>      建模就是把研究对象的一些次要的细节、非本质的联系舍去，借助学习者贮备的旧知识，尝试将新信息进行科学的整合和表征，以简化和理想化的形式去再现原型的各种复杂结构、功能和联系，最终实现高阶思维的过程。</a:t>
            </a:r>
            <a:endParaRPr lang="en-US" altLang="zh-CN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D6D39-481B-457D-B5A5-B2B19B75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第一部分  建模式教学的本位观解读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FFA64-1525-4CD6-8106-F97DB8213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991" y="2120836"/>
            <a:ext cx="10168128" cy="3694176"/>
          </a:xfrm>
        </p:spPr>
        <p:txBody>
          <a:bodyPr/>
          <a:lstStyle/>
          <a:p>
            <a:r>
              <a:rPr lang="zh-CN" altLang="en-US" sz="3200" dirty="0"/>
              <a:t>二、建模式教学的一般流程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98B3E479-1CD0-4323-6945-B546D38D6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111417"/>
              </p:ext>
            </p:extLst>
          </p:nvPr>
        </p:nvGraphicFramePr>
        <p:xfrm>
          <a:off x="634237" y="2766059"/>
          <a:ext cx="3586163" cy="354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D3C362A5-1C56-D19E-8D18-35E8AD0F733D}"/>
              </a:ext>
            </a:extLst>
          </p:cNvPr>
          <p:cNvSpPr txBox="1"/>
          <p:nvPr/>
        </p:nvSpPr>
        <p:spPr>
          <a:xfrm>
            <a:off x="4373519" y="2967335"/>
            <a:ext cx="682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5"/>
                </a:solidFill>
              </a:rPr>
              <a:t>培养学生敢于质疑的批判性思维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ED3761-DD20-9EAA-70BC-EB44EA405A6F}"/>
              </a:ext>
            </a:extLst>
          </p:cNvPr>
          <p:cNvSpPr txBox="1"/>
          <p:nvPr/>
        </p:nvSpPr>
        <p:spPr>
          <a:xfrm>
            <a:off x="4373519" y="3588145"/>
            <a:ext cx="756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5"/>
                </a:solidFill>
              </a:rPr>
              <a:t>周密分析，确定目标，基于事实证据建立起概念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33B0A7-D2E7-A5BF-96CB-45C632536B69}"/>
              </a:ext>
            </a:extLst>
          </p:cNvPr>
          <p:cNvSpPr txBox="1"/>
          <p:nvPr/>
        </p:nvSpPr>
        <p:spPr>
          <a:xfrm>
            <a:off x="4373519" y="4239913"/>
            <a:ext cx="682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5"/>
                </a:solidFill>
              </a:rPr>
              <a:t>信息整合加工，组织递进式模型构建活动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4CCA3A-EE3D-34B9-6363-DB2078D2BC40}"/>
              </a:ext>
            </a:extLst>
          </p:cNvPr>
          <p:cNvSpPr txBox="1"/>
          <p:nvPr/>
        </p:nvSpPr>
        <p:spPr>
          <a:xfrm>
            <a:off x="4373518" y="4949526"/>
            <a:ext cx="781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5"/>
                </a:solidFill>
              </a:rPr>
              <a:t>反思模型的可靠性，贴近实际问题，体现生物本质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1DCBC1-B4D6-EEF3-EF01-90EEE03640EA}"/>
              </a:ext>
            </a:extLst>
          </p:cNvPr>
          <p:cNvSpPr txBox="1"/>
          <p:nvPr/>
        </p:nvSpPr>
        <p:spPr>
          <a:xfrm>
            <a:off x="4373518" y="5616871"/>
            <a:ext cx="728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5"/>
                </a:solidFill>
              </a:rPr>
              <a:t>运用模型，有意强化学生的模型化思维</a:t>
            </a:r>
          </a:p>
        </p:txBody>
      </p:sp>
    </p:spTree>
    <p:extLst>
      <p:ext uri="{BB962C8B-B14F-4D97-AF65-F5344CB8AC3E}">
        <p14:creationId xmlns:p14="http://schemas.microsoft.com/office/powerpoint/2010/main" val="13769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Graphic spid="5" grpId="0">
        <p:bldAsOne/>
      </p:bldGraphic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FE052B-9A9E-4ADF-9B68-66960C5E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659472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/>
              <a:t>第二部分  模型类型的综述</a:t>
            </a:r>
            <a:br>
              <a:rPr lang="en-US" altLang="zh-CN" sz="4000" dirty="0">
                <a:solidFill>
                  <a:srgbClr val="FF0000"/>
                </a:solidFill>
              </a:rPr>
            </a:br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935CEF75-D901-49AD-B51D-C7509AFF3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735839"/>
              </p:ext>
            </p:extLst>
          </p:nvPr>
        </p:nvGraphicFramePr>
        <p:xfrm>
          <a:off x="1547090" y="1998380"/>
          <a:ext cx="7229764" cy="440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椭圆 2">
            <a:extLst>
              <a:ext uri="{FF2B5EF4-FFF2-40B4-BE49-F238E27FC236}">
                <a16:creationId xmlns:a16="http://schemas.microsoft.com/office/drawing/2014/main" id="{BC2A47DA-CC1F-45D6-80CF-8478FAC0DE05}"/>
              </a:ext>
            </a:extLst>
          </p:cNvPr>
          <p:cNvSpPr/>
          <p:nvPr/>
        </p:nvSpPr>
        <p:spPr>
          <a:xfrm>
            <a:off x="1683327" y="2140527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1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1B8013C-986D-42CD-B427-FC9EE788F6C7}"/>
              </a:ext>
            </a:extLst>
          </p:cNvPr>
          <p:cNvSpPr/>
          <p:nvPr/>
        </p:nvSpPr>
        <p:spPr>
          <a:xfrm>
            <a:off x="5604163" y="2140527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2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887E7EF-97C7-44BA-A709-D533E278E4C3}"/>
              </a:ext>
            </a:extLst>
          </p:cNvPr>
          <p:cNvSpPr/>
          <p:nvPr/>
        </p:nvSpPr>
        <p:spPr>
          <a:xfrm>
            <a:off x="1683327" y="3872346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3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C6FCD1-1E7C-423C-BC19-B67B9116E5AC}"/>
              </a:ext>
            </a:extLst>
          </p:cNvPr>
          <p:cNvSpPr/>
          <p:nvPr/>
        </p:nvSpPr>
        <p:spPr>
          <a:xfrm>
            <a:off x="5604162" y="3872346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4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0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3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30C852E-9B92-4940-BDB3-9A693281BB9B}"/>
              </a:ext>
            </a:extLst>
          </p:cNvPr>
          <p:cNvGrpSpPr/>
          <p:nvPr/>
        </p:nvGrpSpPr>
        <p:grpSpPr>
          <a:xfrm>
            <a:off x="465097" y="557033"/>
            <a:ext cx="2602715" cy="1060747"/>
            <a:chOff x="131538" y="154592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60C561A-3E65-4DFB-A7B2-DCBC864B599A}"/>
                </a:ext>
              </a:extLst>
            </p:cNvPr>
            <p:cNvSpPr/>
            <p:nvPr/>
          </p:nvSpPr>
          <p:spPr>
            <a:xfrm>
              <a:off x="131538" y="154592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10DA6B1D-DA56-46BA-AB61-66077F63B34F}"/>
                </a:ext>
              </a:extLst>
            </p:cNvPr>
            <p:cNvSpPr txBox="1"/>
            <p:nvPr/>
          </p:nvSpPr>
          <p:spPr>
            <a:xfrm>
              <a:off x="183319" y="206373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概念模型</a:t>
              </a:r>
              <a:endParaRPr lang="zh-CN" altLang="en-US" sz="3200" b="1" u="none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B0232DC8-C99A-4C3F-B6DA-4015E108A6FB}"/>
              </a:ext>
            </a:extLst>
          </p:cNvPr>
          <p:cNvSpPr/>
          <p:nvPr/>
        </p:nvSpPr>
        <p:spPr>
          <a:xfrm>
            <a:off x="465097" y="557033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1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87D587-44D1-9291-3861-1032712D4B11}"/>
              </a:ext>
            </a:extLst>
          </p:cNvPr>
          <p:cNvSpPr txBox="1"/>
          <p:nvPr/>
        </p:nvSpPr>
        <p:spPr>
          <a:xfrm>
            <a:off x="4350544" y="579574"/>
            <a:ext cx="718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通过分析大量的具体形象，分类并揭示其</a:t>
            </a:r>
            <a:r>
              <a:rPr lang="zh-CN" altLang="en-US" sz="2000" b="1" dirty="0">
                <a:solidFill>
                  <a:schemeClr val="accent5"/>
                </a:solidFill>
              </a:rPr>
              <a:t>共同本质</a:t>
            </a:r>
            <a:r>
              <a:rPr lang="zh-CN" altLang="en-US" sz="2000" b="1" dirty="0"/>
              <a:t>，将本质凝结在概念中，把各类对象的关系用概念与概念之间的</a:t>
            </a:r>
            <a:r>
              <a:rPr lang="zh-CN" altLang="en-US" sz="2000" b="1" dirty="0">
                <a:solidFill>
                  <a:schemeClr val="accent5"/>
                </a:solidFill>
              </a:rPr>
              <a:t>关系</a:t>
            </a:r>
            <a:r>
              <a:rPr lang="zh-CN" altLang="en-US" sz="2000" b="1" dirty="0"/>
              <a:t>来表述，用</a:t>
            </a:r>
            <a:r>
              <a:rPr lang="zh-CN" altLang="en-US" sz="2000" b="1" dirty="0">
                <a:solidFill>
                  <a:schemeClr val="accent5"/>
                </a:solidFill>
              </a:rPr>
              <a:t>文字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符号</a:t>
            </a:r>
            <a:r>
              <a:rPr lang="zh-CN" altLang="en-US" sz="2000" b="1" dirty="0"/>
              <a:t>突出表达对象的</a:t>
            </a:r>
            <a:r>
              <a:rPr lang="zh-CN" altLang="en-US" sz="2000" b="1" dirty="0">
                <a:solidFill>
                  <a:schemeClr val="accent5"/>
                </a:solidFill>
              </a:rPr>
              <a:t>主要特征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联系</a:t>
            </a:r>
            <a:r>
              <a:rPr lang="zh-CN" altLang="en-US" sz="2000" b="1" dirty="0"/>
              <a:t>。</a:t>
            </a:r>
            <a:endParaRPr lang="zh-CN" altLang="en-US" b="1" dirty="0"/>
          </a:p>
        </p:txBody>
      </p:sp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B3F8AFEA-48C8-7826-05B0-884E26C19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1" y="1997466"/>
            <a:ext cx="5225334" cy="4667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图片 10" descr="图示, 示意图&#10;&#10;描述已自动生成">
            <a:extLst>
              <a:ext uri="{FF2B5EF4-FFF2-40B4-BE49-F238E27FC236}">
                <a16:creationId xmlns:a16="http://schemas.microsoft.com/office/drawing/2014/main" id="{450DB968-F2C2-C268-BF5E-9AC061C38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3299" r="2378" b="3889"/>
          <a:stretch/>
        </p:blipFill>
        <p:spPr>
          <a:xfrm rot="16200000">
            <a:off x="6612155" y="1314626"/>
            <a:ext cx="4667654" cy="6033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82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30C852E-9B92-4940-BDB3-9A693281BB9B}"/>
              </a:ext>
            </a:extLst>
          </p:cNvPr>
          <p:cNvGrpSpPr/>
          <p:nvPr/>
        </p:nvGrpSpPr>
        <p:grpSpPr>
          <a:xfrm>
            <a:off x="465097" y="557033"/>
            <a:ext cx="2602715" cy="1060747"/>
            <a:chOff x="131538" y="154592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60C561A-3E65-4DFB-A7B2-DCBC864B599A}"/>
                </a:ext>
              </a:extLst>
            </p:cNvPr>
            <p:cNvSpPr/>
            <p:nvPr/>
          </p:nvSpPr>
          <p:spPr>
            <a:xfrm>
              <a:off x="131538" y="154592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10DA6B1D-DA56-46BA-AB61-66077F63B34F}"/>
                </a:ext>
              </a:extLst>
            </p:cNvPr>
            <p:cNvSpPr txBox="1"/>
            <p:nvPr/>
          </p:nvSpPr>
          <p:spPr>
            <a:xfrm>
              <a:off x="183319" y="206373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概念模型</a:t>
              </a:r>
              <a:endParaRPr lang="zh-CN" altLang="en-US" sz="3200" b="1" u="none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B0232DC8-C99A-4C3F-B6DA-4015E108A6FB}"/>
              </a:ext>
            </a:extLst>
          </p:cNvPr>
          <p:cNvSpPr/>
          <p:nvPr/>
        </p:nvSpPr>
        <p:spPr>
          <a:xfrm>
            <a:off x="465097" y="557033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1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87D587-44D1-9291-3861-1032712D4B11}"/>
              </a:ext>
            </a:extLst>
          </p:cNvPr>
          <p:cNvSpPr txBox="1"/>
          <p:nvPr/>
        </p:nvSpPr>
        <p:spPr>
          <a:xfrm>
            <a:off x="4350544" y="579574"/>
            <a:ext cx="718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通过分析大量的具体形象，分类并揭示其</a:t>
            </a:r>
            <a:r>
              <a:rPr lang="zh-CN" altLang="en-US" sz="2000" b="1" dirty="0">
                <a:solidFill>
                  <a:schemeClr val="accent5"/>
                </a:solidFill>
              </a:rPr>
              <a:t>共同本质</a:t>
            </a:r>
            <a:r>
              <a:rPr lang="zh-CN" altLang="en-US" sz="2000" b="1" dirty="0"/>
              <a:t>，将本质凝结在概念中，把各类对象的关系用概念与概念之间的</a:t>
            </a:r>
            <a:r>
              <a:rPr lang="zh-CN" altLang="en-US" sz="2000" b="1" dirty="0">
                <a:solidFill>
                  <a:schemeClr val="accent5"/>
                </a:solidFill>
              </a:rPr>
              <a:t>关系</a:t>
            </a:r>
            <a:r>
              <a:rPr lang="zh-CN" altLang="en-US" sz="2000" b="1" dirty="0"/>
              <a:t>来表述，用</a:t>
            </a:r>
            <a:r>
              <a:rPr lang="zh-CN" altLang="en-US" sz="2000" b="1" dirty="0">
                <a:solidFill>
                  <a:schemeClr val="accent5"/>
                </a:solidFill>
              </a:rPr>
              <a:t>文字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符号</a:t>
            </a:r>
            <a:r>
              <a:rPr lang="zh-CN" altLang="en-US" sz="2000" b="1" dirty="0"/>
              <a:t>突出表达对象的</a:t>
            </a:r>
            <a:r>
              <a:rPr lang="zh-CN" altLang="en-US" sz="2000" b="1" dirty="0">
                <a:solidFill>
                  <a:schemeClr val="accent5"/>
                </a:solidFill>
              </a:rPr>
              <a:t>主要特征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联系</a:t>
            </a:r>
            <a:r>
              <a:rPr lang="zh-CN" altLang="en-US" sz="2000" b="1" dirty="0"/>
              <a:t>。</a:t>
            </a:r>
            <a:endParaRPr lang="zh-CN" altLang="en-US" b="1" dirty="0"/>
          </a:p>
        </p:txBody>
      </p:sp>
      <p:pic>
        <p:nvPicPr>
          <p:cNvPr id="8" name="图片 7" descr="图示, 示意图&#10;&#10;描述已自动生成">
            <a:extLst>
              <a:ext uri="{FF2B5EF4-FFF2-40B4-BE49-F238E27FC236}">
                <a16:creationId xmlns:a16="http://schemas.microsoft.com/office/drawing/2014/main" id="{3BAB27FD-09DB-9F03-3E42-3106EF9C6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4" r="13790"/>
          <a:stretch/>
        </p:blipFill>
        <p:spPr>
          <a:xfrm rot="16200000">
            <a:off x="1294211" y="1251345"/>
            <a:ext cx="3500437" cy="5755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图片 11" descr="白板上写着字&#10;&#10;描述已自动生成">
            <a:extLst>
              <a:ext uri="{FF2B5EF4-FFF2-40B4-BE49-F238E27FC236}">
                <a16:creationId xmlns:a16="http://schemas.microsoft.com/office/drawing/2014/main" id="{3F846A18-17E4-5376-810B-C1276084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3" r="8472"/>
          <a:stretch/>
        </p:blipFill>
        <p:spPr>
          <a:xfrm rot="16200000">
            <a:off x="7016357" y="1658539"/>
            <a:ext cx="3629023" cy="49410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424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30C852E-9B92-4940-BDB3-9A693281BB9B}"/>
              </a:ext>
            </a:extLst>
          </p:cNvPr>
          <p:cNvGrpSpPr/>
          <p:nvPr/>
        </p:nvGrpSpPr>
        <p:grpSpPr>
          <a:xfrm>
            <a:off x="465097" y="557033"/>
            <a:ext cx="2602715" cy="1060747"/>
            <a:chOff x="131538" y="154592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660C561A-3E65-4DFB-A7B2-DCBC864B599A}"/>
                </a:ext>
              </a:extLst>
            </p:cNvPr>
            <p:cNvSpPr/>
            <p:nvPr/>
          </p:nvSpPr>
          <p:spPr>
            <a:xfrm>
              <a:off x="131538" y="154592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10DA6B1D-DA56-46BA-AB61-66077F63B34F}"/>
                </a:ext>
              </a:extLst>
            </p:cNvPr>
            <p:cNvSpPr txBox="1"/>
            <p:nvPr/>
          </p:nvSpPr>
          <p:spPr>
            <a:xfrm>
              <a:off x="183319" y="206373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概念模型</a:t>
              </a:r>
              <a:endParaRPr lang="zh-CN" altLang="en-US" sz="3200" b="1" u="none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B0232DC8-C99A-4C3F-B6DA-4015E108A6FB}"/>
              </a:ext>
            </a:extLst>
          </p:cNvPr>
          <p:cNvSpPr/>
          <p:nvPr/>
        </p:nvSpPr>
        <p:spPr>
          <a:xfrm>
            <a:off x="465097" y="557033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1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87D587-44D1-9291-3861-1032712D4B11}"/>
              </a:ext>
            </a:extLst>
          </p:cNvPr>
          <p:cNvSpPr txBox="1"/>
          <p:nvPr/>
        </p:nvSpPr>
        <p:spPr>
          <a:xfrm>
            <a:off x="4350544" y="579574"/>
            <a:ext cx="718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通过分析大量的具体形象，分类并揭示其</a:t>
            </a:r>
            <a:r>
              <a:rPr lang="zh-CN" altLang="en-US" sz="2000" b="1" dirty="0">
                <a:solidFill>
                  <a:schemeClr val="accent5"/>
                </a:solidFill>
              </a:rPr>
              <a:t>共同本质</a:t>
            </a:r>
            <a:r>
              <a:rPr lang="zh-CN" altLang="en-US" sz="2000" b="1" dirty="0"/>
              <a:t>，将本质凝结在概念中，把各类对象的关系用概念与概念之间的</a:t>
            </a:r>
            <a:r>
              <a:rPr lang="zh-CN" altLang="en-US" sz="2000" b="1" dirty="0">
                <a:solidFill>
                  <a:schemeClr val="accent5"/>
                </a:solidFill>
              </a:rPr>
              <a:t>关系</a:t>
            </a:r>
            <a:r>
              <a:rPr lang="zh-CN" altLang="en-US" sz="2000" b="1" dirty="0"/>
              <a:t>来表述，用</a:t>
            </a:r>
            <a:r>
              <a:rPr lang="zh-CN" altLang="en-US" sz="2000" b="1" dirty="0">
                <a:solidFill>
                  <a:schemeClr val="accent5"/>
                </a:solidFill>
              </a:rPr>
              <a:t>文字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符号</a:t>
            </a:r>
            <a:r>
              <a:rPr lang="zh-CN" altLang="en-US" sz="2000" b="1" dirty="0"/>
              <a:t>突出表达对象的</a:t>
            </a:r>
            <a:r>
              <a:rPr lang="zh-CN" altLang="en-US" sz="2000" b="1" dirty="0">
                <a:solidFill>
                  <a:schemeClr val="accent5"/>
                </a:solidFill>
              </a:rPr>
              <a:t>主要特征</a:t>
            </a:r>
            <a:r>
              <a:rPr lang="zh-CN" altLang="en-US" sz="2000" b="1" dirty="0"/>
              <a:t>和</a:t>
            </a:r>
            <a:r>
              <a:rPr lang="zh-CN" altLang="en-US" sz="2000" b="1" dirty="0">
                <a:solidFill>
                  <a:schemeClr val="accent5"/>
                </a:solidFill>
              </a:rPr>
              <a:t>联系</a:t>
            </a:r>
            <a:r>
              <a:rPr lang="zh-CN" altLang="en-US" sz="2000" b="1" dirty="0"/>
              <a:t>。</a:t>
            </a:r>
            <a:endParaRPr lang="zh-CN" altLang="en-US" b="1" dirty="0"/>
          </a:p>
        </p:txBody>
      </p:sp>
      <p:pic>
        <p:nvPicPr>
          <p:cNvPr id="9" name="图片 8" descr="图示&#10;&#10;描述已自动生成">
            <a:extLst>
              <a:ext uri="{FF2B5EF4-FFF2-40B4-BE49-F238E27FC236}">
                <a16:creationId xmlns:a16="http://schemas.microsoft.com/office/drawing/2014/main" id="{761B9B03-D269-71D1-DCC7-97C494D47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8877" b="6042"/>
          <a:stretch/>
        </p:blipFill>
        <p:spPr>
          <a:xfrm>
            <a:off x="158532" y="2006921"/>
            <a:ext cx="5306438" cy="40295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图片 10" descr="图示&#10;&#10;描述已自动生成">
            <a:extLst>
              <a:ext uri="{FF2B5EF4-FFF2-40B4-BE49-F238E27FC236}">
                <a16:creationId xmlns:a16="http://schemas.microsoft.com/office/drawing/2014/main" id="{72BE03D0-064D-76C4-26F9-95C5D6F9E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2257" r="20278" b="4930"/>
          <a:stretch/>
        </p:blipFill>
        <p:spPr>
          <a:xfrm rot="16200000">
            <a:off x="6761988" y="988508"/>
            <a:ext cx="4029548" cy="6066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455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110651E-6A77-4ED9-8FA6-5EFAAAB7285B}"/>
              </a:ext>
            </a:extLst>
          </p:cNvPr>
          <p:cNvGrpSpPr/>
          <p:nvPr/>
        </p:nvGrpSpPr>
        <p:grpSpPr>
          <a:xfrm>
            <a:off x="485878" y="661117"/>
            <a:ext cx="2602715" cy="1060747"/>
            <a:chOff x="4107732" y="193946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2264649-5F5F-4D33-ABFA-9A7F13FC93B6}"/>
                </a:ext>
              </a:extLst>
            </p:cNvPr>
            <p:cNvSpPr/>
            <p:nvPr/>
          </p:nvSpPr>
          <p:spPr>
            <a:xfrm>
              <a:off x="4107732" y="193946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EDF81D28-6B37-4D39-B086-77E3B9EEA3CD}"/>
                </a:ext>
              </a:extLst>
            </p:cNvPr>
            <p:cNvSpPr txBox="1"/>
            <p:nvPr/>
          </p:nvSpPr>
          <p:spPr>
            <a:xfrm>
              <a:off x="4159513" y="245727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数学模型</a:t>
              </a:r>
              <a:endParaRPr lang="zh-CN" altLang="en-US" sz="32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6E8B1DAA-6ACC-46B7-8193-54521E2F9A17}"/>
              </a:ext>
            </a:extLst>
          </p:cNvPr>
          <p:cNvSpPr/>
          <p:nvPr/>
        </p:nvSpPr>
        <p:spPr>
          <a:xfrm>
            <a:off x="485878" y="647262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2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7FA4A2-B489-3D84-E690-5566DB2F5DB0}"/>
              </a:ext>
            </a:extLst>
          </p:cNvPr>
          <p:cNvSpPr txBox="1"/>
          <p:nvPr/>
        </p:nvSpPr>
        <p:spPr>
          <a:xfrm>
            <a:off x="4350544" y="579574"/>
            <a:ext cx="718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对特定的事物，为了一个特定目标，根据其特有的</a:t>
            </a:r>
            <a:r>
              <a:rPr lang="zh-CN" altLang="en-US" sz="2000" b="1" dirty="0">
                <a:solidFill>
                  <a:schemeClr val="accent5"/>
                </a:solidFill>
              </a:rPr>
              <a:t>内在规律</a:t>
            </a:r>
            <a:r>
              <a:rPr lang="zh-CN" altLang="en-US" sz="2000" b="1" dirty="0"/>
              <a:t>，做出一些必要的简化假设，并运用适当的</a:t>
            </a:r>
            <a:r>
              <a:rPr lang="zh-CN" altLang="en-US" sz="2000" b="1" dirty="0">
                <a:solidFill>
                  <a:schemeClr val="accent5"/>
                </a:solidFill>
              </a:rPr>
              <a:t>数学工具</a:t>
            </a:r>
            <a:r>
              <a:rPr lang="zh-CN" altLang="en-US" sz="2000" b="1" dirty="0"/>
              <a:t>得到的一个</a:t>
            </a:r>
            <a:r>
              <a:rPr lang="zh-CN" altLang="en-US" sz="2000" b="1" dirty="0">
                <a:solidFill>
                  <a:schemeClr val="accent5"/>
                </a:solidFill>
              </a:rPr>
              <a:t>数学结构（数学公式、算法、表格、图示等）</a:t>
            </a:r>
            <a:r>
              <a:rPr lang="zh-CN" altLang="en-US" sz="2000" b="1" dirty="0"/>
              <a:t>。分为静态模型和动态模型。</a:t>
            </a:r>
            <a:endParaRPr lang="zh-CN" altLang="en-US" b="1" dirty="0"/>
          </a:p>
        </p:txBody>
      </p:sp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933DA9B9-9DD2-8F63-4F73-DF6465D7D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"/>
          <a:stretch/>
        </p:blipFill>
        <p:spPr>
          <a:xfrm rot="16200000">
            <a:off x="645195" y="1814173"/>
            <a:ext cx="4188973" cy="4950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08A3808-CA4D-DF6C-F8EA-E520A5041C6B}"/>
              </a:ext>
            </a:extLst>
          </p:cNvPr>
          <p:cNvSpPr txBox="1"/>
          <p:nvPr/>
        </p:nvSpPr>
        <p:spPr>
          <a:xfrm>
            <a:off x="5979318" y="2414587"/>
            <a:ext cx="58293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      准备两个纸箱，分别代表“男”“女”，各放入</a:t>
            </a:r>
            <a:r>
              <a:rPr lang="en-US" altLang="zh-CN" sz="2400" b="1" dirty="0"/>
              <a:t>20</a:t>
            </a:r>
            <a:r>
              <a:rPr lang="zh-CN" altLang="en-US" sz="2400" b="1" dirty="0"/>
              <a:t>个乒乓球代表生殖细胞中的性染色体情况：</a:t>
            </a:r>
            <a:endParaRPr lang="en-US" altLang="zh-CN" sz="2400" b="1" dirty="0"/>
          </a:p>
          <a:p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/>
              <a:t>“男”箱中</a:t>
            </a:r>
            <a:r>
              <a:rPr lang="en-US" altLang="zh-CN" sz="2400" b="1" dirty="0"/>
              <a:t>——10</a:t>
            </a:r>
            <a:r>
              <a:rPr lang="zh-CN" altLang="en-US" sz="2400" b="1" dirty="0"/>
              <a:t>个</a:t>
            </a:r>
            <a:r>
              <a:rPr lang="en-US" altLang="zh-CN" sz="2400" b="1" dirty="0"/>
              <a:t>X,10</a:t>
            </a:r>
            <a:r>
              <a:rPr lang="zh-CN" altLang="en-US" sz="2400" b="1" dirty="0"/>
              <a:t>个</a:t>
            </a:r>
            <a:r>
              <a:rPr lang="en-US" altLang="zh-CN" sz="2400" b="1" dirty="0"/>
              <a:t>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/>
              <a:t>“女”箱中</a:t>
            </a:r>
            <a:r>
              <a:rPr lang="en-US" altLang="zh-CN" sz="2400" b="1" dirty="0"/>
              <a:t>——20</a:t>
            </a:r>
            <a:r>
              <a:rPr lang="zh-CN" altLang="en-US" sz="2400" b="1" dirty="0"/>
              <a:t>个</a:t>
            </a:r>
            <a:r>
              <a:rPr lang="en-US" altLang="zh-CN" sz="2400" b="1" dirty="0"/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/>
          </a:p>
          <a:p>
            <a:r>
              <a:rPr lang="zh-CN" altLang="en-US" sz="2400" b="1" dirty="0"/>
              <a:t>      两列学生同时从两个纸箱中各摸取一个球，并记录，放回箱内，以此类推，计算生男生女的比例。</a:t>
            </a:r>
          </a:p>
        </p:txBody>
      </p:sp>
    </p:spTree>
    <p:extLst>
      <p:ext uri="{BB962C8B-B14F-4D97-AF65-F5344CB8AC3E}">
        <p14:creationId xmlns:p14="http://schemas.microsoft.com/office/powerpoint/2010/main" val="26569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110651E-6A77-4ED9-8FA6-5EFAAAB7285B}"/>
              </a:ext>
            </a:extLst>
          </p:cNvPr>
          <p:cNvGrpSpPr/>
          <p:nvPr/>
        </p:nvGrpSpPr>
        <p:grpSpPr>
          <a:xfrm>
            <a:off x="485878" y="661117"/>
            <a:ext cx="2602715" cy="1060747"/>
            <a:chOff x="4107732" y="193946"/>
            <a:chExt cx="2602715" cy="1060747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2264649-5F5F-4D33-ABFA-9A7F13FC93B6}"/>
                </a:ext>
              </a:extLst>
            </p:cNvPr>
            <p:cNvSpPr/>
            <p:nvPr/>
          </p:nvSpPr>
          <p:spPr>
            <a:xfrm>
              <a:off x="4107732" y="193946"/>
              <a:ext cx="2602715" cy="106074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EDF81D28-6B37-4D39-B086-77E3B9EEA3CD}"/>
                </a:ext>
              </a:extLst>
            </p:cNvPr>
            <p:cNvSpPr txBox="1"/>
            <p:nvPr/>
          </p:nvSpPr>
          <p:spPr>
            <a:xfrm>
              <a:off x="4159513" y="245727"/>
              <a:ext cx="2499153" cy="957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b="1" kern="1200" dirty="0"/>
                <a:t>数学模型</a:t>
              </a:r>
              <a:endParaRPr lang="zh-CN" altLang="en-US" sz="32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6E8B1DAA-6ACC-46B7-8193-54521E2F9A17}"/>
              </a:ext>
            </a:extLst>
          </p:cNvPr>
          <p:cNvSpPr/>
          <p:nvPr/>
        </p:nvSpPr>
        <p:spPr>
          <a:xfrm>
            <a:off x="485878" y="647262"/>
            <a:ext cx="408709" cy="4225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2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7FA4A2-B489-3D84-E690-5566DB2F5DB0}"/>
              </a:ext>
            </a:extLst>
          </p:cNvPr>
          <p:cNvSpPr txBox="1"/>
          <p:nvPr/>
        </p:nvSpPr>
        <p:spPr>
          <a:xfrm>
            <a:off x="4350544" y="579574"/>
            <a:ext cx="718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</a:t>
            </a:r>
            <a:r>
              <a:rPr lang="zh-CN" altLang="en-US" sz="2000" b="1" dirty="0"/>
              <a:t>对特定的事物，为了一个特定目标，根据其特有的</a:t>
            </a:r>
            <a:r>
              <a:rPr lang="zh-CN" altLang="en-US" sz="2000" b="1" dirty="0">
                <a:solidFill>
                  <a:schemeClr val="accent5"/>
                </a:solidFill>
              </a:rPr>
              <a:t>内在规律</a:t>
            </a:r>
            <a:r>
              <a:rPr lang="zh-CN" altLang="en-US" sz="2000" b="1" dirty="0"/>
              <a:t>，做出一些必要的简化假设，并运用适当的</a:t>
            </a:r>
            <a:r>
              <a:rPr lang="zh-CN" altLang="en-US" sz="2000" b="1" dirty="0">
                <a:solidFill>
                  <a:schemeClr val="accent5"/>
                </a:solidFill>
              </a:rPr>
              <a:t>数学工具</a:t>
            </a:r>
            <a:r>
              <a:rPr lang="zh-CN" altLang="en-US" sz="2000" b="1" dirty="0"/>
              <a:t>得到的一个</a:t>
            </a:r>
            <a:r>
              <a:rPr lang="zh-CN" altLang="en-US" sz="2000" b="1" dirty="0">
                <a:solidFill>
                  <a:schemeClr val="accent5"/>
                </a:solidFill>
              </a:rPr>
              <a:t>数学结构（数学公式、算法、表格、图示等）</a:t>
            </a:r>
            <a:r>
              <a:rPr lang="zh-CN" altLang="en-US" sz="2000" b="1" dirty="0"/>
              <a:t>。分为静态模型和动态模型。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8A3808-CA4D-DF6C-F8EA-E520A5041C6B}"/>
              </a:ext>
            </a:extLst>
          </p:cNvPr>
          <p:cNvSpPr txBox="1"/>
          <p:nvPr/>
        </p:nvSpPr>
        <p:spPr>
          <a:xfrm>
            <a:off x="1045030" y="2414587"/>
            <a:ext cx="107635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      准备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个白色乒乓球代表卵细胞，分别钻个圆孔，各放入一块圆形磁铁（有南北两极），南极露出球面，其中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个标“</a:t>
            </a:r>
            <a:r>
              <a:rPr lang="en-US" altLang="zh-CN" sz="2400" b="1" dirty="0"/>
              <a:t>A</a:t>
            </a:r>
            <a:r>
              <a:rPr lang="zh-CN" altLang="en-US" sz="2400" b="1" dirty="0"/>
              <a:t>”</a:t>
            </a:r>
            <a:r>
              <a:rPr lang="en-US" altLang="zh-CN" sz="2400" b="1" dirty="0"/>
              <a:t>,</a:t>
            </a:r>
            <a:r>
              <a:rPr lang="zh-CN" altLang="en-US" sz="2400" b="1" dirty="0"/>
              <a:t>另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个标“</a:t>
            </a:r>
            <a:r>
              <a:rPr lang="en-US" altLang="zh-CN" sz="2400" b="1" dirty="0"/>
              <a:t>a</a:t>
            </a:r>
            <a:r>
              <a:rPr lang="zh-CN" altLang="en-US" sz="2400" b="1" dirty="0"/>
              <a:t>”</a:t>
            </a:r>
            <a:endParaRPr lang="en-US" altLang="zh-CN" sz="2400" b="1" dirty="0"/>
          </a:p>
          <a:p>
            <a:r>
              <a:rPr lang="en-US" altLang="zh-CN" sz="2400" b="1" dirty="0"/>
              <a:t>      </a:t>
            </a:r>
            <a:r>
              <a:rPr lang="zh-CN" altLang="en-US" sz="2400" b="1" dirty="0"/>
              <a:t>准备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个黄色乒乓球代表精子，分别钻个圆孔，各放入一块圆形磁铁（有南北两极），北极露出球面，其中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个标“</a:t>
            </a:r>
            <a:r>
              <a:rPr lang="en-US" altLang="zh-CN" sz="2400" b="1" dirty="0"/>
              <a:t>A</a:t>
            </a:r>
            <a:r>
              <a:rPr lang="zh-CN" altLang="en-US" sz="2400" b="1" dirty="0"/>
              <a:t>”</a:t>
            </a:r>
            <a:r>
              <a:rPr lang="en-US" altLang="zh-CN" sz="2400" b="1" dirty="0"/>
              <a:t>,</a:t>
            </a:r>
            <a:r>
              <a:rPr lang="zh-CN" altLang="en-US" sz="2400" b="1" dirty="0"/>
              <a:t>另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个标“</a:t>
            </a:r>
            <a:r>
              <a:rPr lang="en-US" altLang="zh-CN" sz="2400" b="1" dirty="0"/>
              <a:t>a</a:t>
            </a:r>
            <a:r>
              <a:rPr lang="zh-CN" altLang="en-US" sz="2400" b="1" dirty="0"/>
              <a:t>”</a:t>
            </a:r>
            <a:endParaRPr lang="en-US" altLang="zh-CN" sz="2400" b="1" dirty="0"/>
          </a:p>
          <a:p>
            <a:r>
              <a:rPr lang="en-US" altLang="zh-CN" sz="2400" b="1" dirty="0"/>
              <a:t>      </a:t>
            </a:r>
            <a:r>
              <a:rPr lang="zh-CN" altLang="en-US" sz="2400" b="1" dirty="0"/>
              <a:t>将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个白球放在塑料筐中不停摇晃，边摇边放入黄球，待看到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个白球和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个黄球两两结合后，统计分析结果。</a:t>
            </a:r>
            <a:endParaRPr lang="en-US" altLang="zh-CN" sz="2400" b="1" dirty="0"/>
          </a:p>
          <a:p>
            <a:r>
              <a:rPr lang="en-US" altLang="zh-CN" sz="2400" b="1" dirty="0"/>
              <a:t>       </a:t>
            </a:r>
            <a:r>
              <a:rPr lang="zh-CN" altLang="en-US" sz="2400" b="1" dirty="0"/>
              <a:t>每个小组都分别做</a:t>
            </a:r>
            <a:r>
              <a:rPr lang="en-US" altLang="zh-CN" sz="2400" b="1" dirty="0"/>
              <a:t>10</a:t>
            </a:r>
            <a:r>
              <a:rPr lang="zh-CN" altLang="en-US" sz="2400" b="1" dirty="0"/>
              <a:t>次，最后全班汇总数据得出最后的比例。</a:t>
            </a:r>
            <a:endParaRPr lang="en-US" altLang="zh-CN" sz="2400" b="1" dirty="0"/>
          </a:p>
          <a:p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228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61734"/>
      </a:dk2>
      <a:lt2>
        <a:srgbClr val="F0F3F2"/>
      </a:lt2>
      <a:accent1>
        <a:srgbClr val="C34D79"/>
      </a:accent1>
      <a:accent2>
        <a:srgbClr val="B13B98"/>
      </a:accent2>
      <a:accent3>
        <a:srgbClr val="AB4DC3"/>
      </a:accent3>
      <a:accent4>
        <a:srgbClr val="673BB1"/>
      </a:accent4>
      <a:accent5>
        <a:srgbClr val="4D51C3"/>
      </a:accent5>
      <a:accent6>
        <a:srgbClr val="3B71B1"/>
      </a:accent6>
      <a:hlink>
        <a:srgbClr val="6455C6"/>
      </a:hlink>
      <a:folHlink>
        <a:srgbClr val="7F7F7F"/>
      </a:folHlink>
    </a:clrScheme>
    <a:fontScheme name="Avenir">
      <a:majorFont>
        <a:latin typeface="DengXian"/>
        <a:ea typeface=""/>
        <a:cs typeface=""/>
      </a:majorFont>
      <a:minorFont>
        <a:latin typeface="DengXi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607</TotalTime>
  <Words>934</Words>
  <Application>Microsoft Office PowerPoint</Application>
  <PresentationFormat>宽屏</PresentationFormat>
  <Paragraphs>81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DengXian</vt:lpstr>
      <vt:lpstr>楷体</vt:lpstr>
      <vt:lpstr>微软雅黑</vt:lpstr>
      <vt:lpstr>Arial</vt:lpstr>
      <vt:lpstr>Calibri</vt:lpstr>
      <vt:lpstr>AccentBoxVTI</vt:lpstr>
      <vt:lpstr>PowerPoint 演示文稿</vt:lpstr>
      <vt:lpstr>第一部分  建模式教学的本位观解读</vt:lpstr>
      <vt:lpstr>第一部分  建模式教学的本位观解读</vt:lpstr>
      <vt:lpstr>第二部分  模型类型的综述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曦</dc:creator>
  <cp:lastModifiedBy>曦</cp:lastModifiedBy>
  <cp:revision>11</cp:revision>
  <dcterms:created xsi:type="dcterms:W3CDTF">2021-08-13T03:57:31Z</dcterms:created>
  <dcterms:modified xsi:type="dcterms:W3CDTF">2023-03-23T12:57:32Z</dcterms:modified>
</cp:coreProperties>
</file>