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675" r:id="rId3"/>
    <p:sldId id="751" r:id="rId4"/>
    <p:sldId id="720" r:id="rId6"/>
    <p:sldId id="806" r:id="rId7"/>
    <p:sldId id="805" r:id="rId8"/>
    <p:sldId id="808" r:id="rId9"/>
    <p:sldId id="810" r:id="rId10"/>
    <p:sldId id="809" r:id="rId11"/>
    <p:sldId id="812" r:id="rId12"/>
    <p:sldId id="813" r:id="rId13"/>
    <p:sldId id="814" r:id="rId14"/>
    <p:sldId id="815" r:id="rId15"/>
    <p:sldId id="816" r:id="rId16"/>
    <p:sldId id="789" r:id="rId17"/>
    <p:sldId id="779" r:id="rId18"/>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1" i="0" u="none" kern="1200" baseline="0">
        <a:solidFill>
          <a:schemeClr val="tx1"/>
        </a:solidFill>
        <a:latin typeface="Times New Roman" panose="02020603050405020304" pitchFamily="18"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2FDB2607-1784-4EEB-B798-7EB5836EED8A}">
        <p14:showMediaCtrls xmlns:p14="http://schemas.microsoft.com/office/powerpoint/2010/main" val="1"/>
      </p:ext>
    </p:extLst>
  </p:showPr>
  <p:clrMru>
    <a:srgbClr val="0033CC"/>
    <a:srgbClr val="E8066B"/>
    <a:srgbClr val="7A0336"/>
    <a:srgbClr val="FF3300"/>
    <a:srgbClr val="703FBB"/>
    <a:srgbClr val="FFFFFF"/>
    <a:srgbClr val="009900"/>
    <a:srgbClr val="FFFFCC"/>
    <a:srgbClr val="CCFF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2" d="100"/>
          <a:sy n="62" d="100"/>
        </p:scale>
        <p:origin x="-1038" y="-84"/>
      </p:cViewPr>
      <p:guideLst>
        <p:guide orient="horz" pos="2196"/>
        <p:guide pos="292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5"/>
          <p:cNvSpPr>
            <a:spLocks noGrp="1"/>
          </p:cNvSpPr>
          <p:nvPr>
            <p:ph type="dt" sz="half" idx="1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6"/>
          <p:cNvSpPr>
            <a:spLocks noGrp="1"/>
          </p:cNvSpPr>
          <p:nvPr>
            <p:ph type="ftr" sz="quarter" idx="1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7"/>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lstStyle/>
          <a:p>
            <a:pPr algn="r"/>
            <a:fld id="{9A0DB2DC-4C9A-4742-B13C-FB6460FD3503}" type="slidenum">
              <a:rPr lang="en-US" altLang="zh-CN" b="0"/>
            </a:fld>
            <a:endParaRPr lang="en-US" altLang="zh-CN" b="0"/>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5"/>
          <p:cNvSpPr>
            <a:spLocks noGrp="1"/>
          </p:cNvSpPr>
          <p:nvPr>
            <p:ph type="dt" sz="half" idx="1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6"/>
          <p:cNvSpPr>
            <a:spLocks noGrp="1"/>
          </p:cNvSpPr>
          <p:nvPr>
            <p:ph type="ftr" sz="quarter" idx="1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7"/>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lstStyle/>
          <a:p>
            <a:pPr algn="r"/>
            <a:fld id="{9A0DB2DC-4C9A-4742-B13C-FB6460FD3503}" type="slidenum">
              <a:rPr lang="en-US" altLang="zh-CN" b="0"/>
            </a:fld>
            <a:endParaRPr lang="en-US" altLang="zh-CN" b="0"/>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1150938" y="617538"/>
            <a:ext cx="7804150" cy="55149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smtClean="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smtClean="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zh-CN" strike="noStrike" noProof="1" dirty="0">
                <a:latin typeface="Tahoma" panose="020B0604030504040204" pitchFamily="34" charset="0"/>
                <a:ea typeface="宋体" panose="02010600030101010101" pitchFamily="2" charset="-122"/>
                <a:cs typeface="+mn-cs"/>
              </a:rPr>
            </a:fld>
            <a:endParaRPr lang="zh-CN" altLang="zh-CN" strike="noStrike" noProof="1">
              <a:latin typeface="Tahoma" panose="020B0604030504040204" pitchFamily="34" charset="0"/>
            </a:endParaRPr>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1150938" y="617538"/>
            <a:ext cx="7793037"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quarter" idx="1"/>
          </p:nvPr>
        </p:nvSpPr>
        <p:spPr>
          <a:xfrm>
            <a:off x="1182688" y="2017713"/>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5145088" y="2017713"/>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1182688" y="4151313"/>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内容占位符 5"/>
          <p:cNvSpPr>
            <a:spLocks noGrp="1"/>
          </p:cNvSpPr>
          <p:nvPr>
            <p:ph sz="quarter" idx="4"/>
          </p:nvPr>
        </p:nvSpPr>
        <p:spPr>
          <a:xfrm>
            <a:off x="5145088" y="4151313"/>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smtClean="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smtClean="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zh-CN" strike="noStrike" noProof="1" dirty="0">
                <a:latin typeface="Tahoma" panose="020B0604030504040204" pitchFamily="34" charset="0"/>
                <a:ea typeface="宋体" panose="02010600030101010101" pitchFamily="2" charset="-122"/>
                <a:cs typeface="+mn-cs"/>
              </a:rPr>
            </a:fld>
            <a:endParaRPr lang="zh-CN" altLang="zh-CN" strike="noStrike" noProof="1">
              <a:latin typeface="Tahoma" panose="020B0604030504040204" pitchFamily="34" charset="0"/>
            </a:endParaRP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4" name="内容占位符 13"/>
          <p:cNvSpPr>
            <a:spLocks noGrp="1"/>
          </p:cNvSpPr>
          <p:nvPr>
            <p:ph sz="quarter" idx="12"/>
          </p:nvPr>
        </p:nvSpPr>
        <p:spPr>
          <a:xfrm>
            <a:off x="628650" y="1475105"/>
            <a:ext cx="7886700" cy="4721225"/>
          </a:xfrm>
        </p:spPr>
        <p:txBody>
          <a:bodyPr/>
          <a:lstStyle/>
          <a:p>
            <a:pPr lvl="0"/>
            <a:r>
              <a:rPr kumimoji="1" lang="zh-CN" altLang="en-US" dirty="0"/>
              <a:t>单击此处编辑母版文本样式</a:t>
            </a:r>
            <a:endParaRPr kumimoji="1" lang="zh-CN" altLang="en-US" dirty="0"/>
          </a:p>
        </p:txBody>
      </p:sp>
      <p:sp>
        <p:nvSpPr>
          <p:cNvPr id="12" name="标题 11"/>
          <p:cNvSpPr>
            <a:spLocks noGrp="1"/>
          </p:cNvSpPr>
          <p:nvPr>
            <p:ph type="title"/>
          </p:nvPr>
        </p:nvSpPr>
        <p:spPr>
          <a:xfrm>
            <a:off x="628650" y="750890"/>
            <a:ext cx="7886700" cy="723898"/>
          </a:xfrm>
          <a:noFill/>
          <a:ln>
            <a:noFill/>
          </a:ln>
        </p:spPr>
        <p:txBody>
          <a:bodyPr>
            <a:normAutofit/>
          </a:bodyPr>
          <a:lstStyle>
            <a:lvl1pPr>
              <a:defRPr sz="2100">
                <a:solidFill>
                  <a:schemeClr val="bg1"/>
                </a:solidFill>
              </a:defRPr>
            </a:lvl1pPr>
          </a:lstStyle>
          <a:p>
            <a:r>
              <a:rPr kumimoji="1" lang="zh-CN" altLang="en-US"/>
              <a:t>单击此处编辑母版标题样式</a:t>
            </a:r>
            <a:endParaRPr kumimoji="1" lang="zh-CN" altLang="en-US"/>
          </a:p>
        </p:txBody>
      </p:sp>
      <p:sp>
        <p:nvSpPr>
          <p:cNvPr id="6" name="幻灯片编号占位符 6"/>
          <p:cNvSpPr>
            <a:spLocks noGrp="1"/>
          </p:cNvSpPr>
          <p:nvPr>
            <p:ph type="sldNum" sz="quarter" idx="13"/>
          </p:nvPr>
        </p:nvSpPr>
        <p:spPr>
          <a:xfrm>
            <a:off x="6457950" y="6356350"/>
            <a:ext cx="2057400" cy="365125"/>
          </a:xfrm>
        </p:spPr>
        <p:txBody>
          <a:bodyPr/>
          <a:lstStyle/>
          <a:p>
            <a:fld id="{7978CDAB-A16F-A844-82C3-D99B40B9FC7E}" type="slidenum">
              <a:rPr kumimoji="1" lang="zh-CN" altLang="en-US" smtClean="0"/>
            </a:fld>
            <a:endParaRPr kumimoji="1" lang="zh-CN" alt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p:cNvSpPr>
          <p:nvPr>
            <p:ph type="title"/>
          </p:nvPr>
        </p:nvSpPr>
        <p:spPr>
          <a:xfrm>
            <a:off x="685800" y="609600"/>
            <a:ext cx="7772400" cy="114300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3075" name="Rectangle 3"/>
          <p:cNvSpPr>
            <a:spLocks noGrp="1"/>
          </p:cNvSpPr>
          <p:nvPr>
            <p:ph type="body" idx="1"/>
          </p:nvPr>
        </p:nvSpPr>
        <p:spPr>
          <a:xfrm>
            <a:off x="685800" y="1981200"/>
            <a:ext cx="7772400" cy="4114800"/>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sz="1400" smtClean="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400" smtClean="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b="0"/>
            </a:lvl1p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advClick="0"/>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72840" y="521970"/>
            <a:ext cx="5720080" cy="5262245"/>
          </a:xfrm>
          <a:prstGeom prst="rect">
            <a:avLst/>
          </a:prstGeom>
          <a:noFill/>
        </p:spPr>
        <p:txBody>
          <a:bodyPr wrap="square" rtlCol="0">
            <a:spAutoFit/>
          </a:bodyPr>
          <a:lstStyle/>
          <a:p>
            <a:pPr>
              <a:lnSpc>
                <a:spcPct val="150000"/>
              </a:lnSpc>
            </a:pPr>
            <a:r>
              <a:rPr lang="zh-CN" altLang="en-US" sz="400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第一篇 </a:t>
            </a:r>
            <a:endParaRPr lang="zh-CN" altLang="en-US" sz="400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endParaRPr>
          </a:p>
          <a:p>
            <a:pPr>
              <a:lnSpc>
                <a:spcPct val="150000"/>
              </a:lnSpc>
            </a:pPr>
            <a:r>
              <a:rPr lang="zh-CN" altLang="en-US" sz="4000" kern="800" spc="-13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凝练生物学学科核心素养</a:t>
            </a:r>
            <a:endParaRPr lang="zh-CN" altLang="en-US" sz="4000" kern="800" spc="-13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endParaRPr>
          </a:p>
          <a:p>
            <a:pPr>
              <a:lnSpc>
                <a:spcPct val="150000"/>
              </a:lnSpc>
            </a:pPr>
            <a:r>
              <a:rPr lang="zh-CN" altLang="en-US" sz="400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  第一章 生命观念</a:t>
            </a:r>
            <a:endParaRPr lang="zh-CN" altLang="en-US" sz="400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endParaRPr>
          </a:p>
          <a:p>
            <a:pPr>
              <a:lnSpc>
                <a:spcPct val="150000"/>
              </a:lnSpc>
            </a:pPr>
            <a:r>
              <a:rPr lang="zh-CN" altLang="en-US" sz="400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  第二章 科学思维</a:t>
            </a:r>
            <a:endParaRPr lang="en-US" altLang="zh-CN" sz="400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endParaRPr>
          </a:p>
          <a:p>
            <a:pPr>
              <a:lnSpc>
                <a:spcPct val="150000"/>
              </a:lnSpc>
            </a:pPr>
            <a:r>
              <a:rPr lang="zh-CN" altLang="en-US" sz="320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       </a:t>
            </a:r>
            <a:endParaRPr lang="zh-CN" altLang="en-US" sz="320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endParaRPr>
          </a:p>
          <a:p>
            <a:pPr>
              <a:lnSpc>
                <a:spcPct val="150000"/>
              </a:lnSpc>
            </a:pPr>
            <a:r>
              <a:rPr lang="zh-CN" altLang="en-US" sz="3200" dirty="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   阅读分享人 陆红梅</a:t>
            </a:r>
            <a:endParaRPr lang="zh-CN" altLang="en-US" sz="3200" dirty="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endParaRPr>
          </a:p>
        </p:txBody>
      </p:sp>
      <p:pic>
        <p:nvPicPr>
          <p:cNvPr id="3" name="图片 2"/>
          <p:cNvPicPr>
            <a:picLocks noChangeAspect="1"/>
          </p:cNvPicPr>
          <p:nvPr/>
        </p:nvPicPr>
        <p:blipFill>
          <a:blip r:embed="rId1"/>
          <a:srcRect l="22700" t="3200" r="22492" b="6450"/>
          <a:stretch>
            <a:fillRect/>
          </a:stretch>
        </p:blipFill>
        <p:spPr>
          <a:xfrm>
            <a:off x="0" y="-635"/>
            <a:ext cx="3799840" cy="68319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stretch>
            <a:fillRect/>
          </a:stretch>
        </p:blipFill>
        <p:spPr>
          <a:xfrm>
            <a:off x="122555" y="48260"/>
            <a:ext cx="9037320" cy="6760845"/>
          </a:xfrm>
          <a:prstGeom prst="rect">
            <a:avLst/>
          </a:prstGeom>
        </p:spPr>
      </p:pic>
      <p:sp>
        <p:nvSpPr>
          <p:cNvPr id="100" name="文本框 99"/>
          <p:cNvSpPr txBox="1"/>
          <p:nvPr/>
        </p:nvSpPr>
        <p:spPr>
          <a:xfrm>
            <a:off x="303530" y="-386080"/>
            <a:ext cx="8660765" cy="2953385"/>
          </a:xfrm>
          <a:prstGeom prst="rect">
            <a:avLst/>
          </a:prstGeom>
          <a:noFill/>
          <a:ln w="9525">
            <a:noFill/>
          </a:ln>
        </p:spPr>
        <p:txBody>
          <a:bodyPr wrap="square">
            <a:spAutoFit/>
          </a:bodyPr>
          <a:lstStyle/>
          <a:p>
            <a:pPr>
              <a:lnSpc>
                <a:spcPct val="150000"/>
              </a:lnSpc>
            </a:pPr>
            <a:r>
              <a:rPr lang="zh-CN" altLang="en-US" sz="6000" kern="800" spc="-13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二、科学思维</a:t>
            </a:r>
            <a:endParaRPr lang="en-US" altLang="zh-CN" sz="900" b="0" dirty="0" smtClean="0"/>
          </a:p>
          <a:p>
            <a:pPr>
              <a:lnSpc>
                <a:spcPct val="150000"/>
              </a:lnSpc>
            </a:pPr>
            <a:r>
              <a:rPr lang="en-US" sz="3200" dirty="0" smtClean="0">
                <a:solidFill>
                  <a:schemeClr val="accent2"/>
                </a:solidFill>
              </a:rPr>
              <a:t>1</a:t>
            </a:r>
            <a:r>
              <a:rPr lang="zh-CN" altLang="en-US" sz="3200" dirty="0" smtClean="0">
                <a:solidFill>
                  <a:schemeClr val="accent2"/>
                </a:solidFill>
              </a:rPr>
              <a:t>、</a:t>
            </a:r>
            <a:r>
              <a:rPr lang="zh-CN" altLang="en-US" sz="3200" dirty="0" smtClean="0">
                <a:solidFill>
                  <a:schemeClr val="accent2"/>
                </a:solidFill>
              </a:rPr>
              <a:t>科学思维的定义</a:t>
            </a:r>
            <a:endParaRPr lang="zh-CN" altLang="en-US" sz="3200" dirty="0" smtClean="0">
              <a:solidFill>
                <a:schemeClr val="accent2"/>
              </a:solidFill>
            </a:endParaRPr>
          </a:p>
          <a:p>
            <a:pPr>
              <a:lnSpc>
                <a:spcPct val="150000"/>
              </a:lnSpc>
            </a:pPr>
            <a:endParaRPr lang="zh-CN" altLang="zh-CN" sz="3200"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stretch>
            <a:fillRect/>
          </a:stretch>
        </p:blipFill>
        <p:spPr>
          <a:xfrm>
            <a:off x="122555" y="48260"/>
            <a:ext cx="9037320" cy="6760845"/>
          </a:xfrm>
          <a:prstGeom prst="rect">
            <a:avLst/>
          </a:prstGeom>
        </p:spPr>
      </p:pic>
      <p:sp>
        <p:nvSpPr>
          <p:cNvPr id="100" name="文本框 99"/>
          <p:cNvSpPr txBox="1"/>
          <p:nvPr/>
        </p:nvSpPr>
        <p:spPr>
          <a:xfrm>
            <a:off x="303530" y="-170815"/>
            <a:ext cx="8660765" cy="2953385"/>
          </a:xfrm>
          <a:prstGeom prst="rect">
            <a:avLst/>
          </a:prstGeom>
          <a:noFill/>
          <a:ln w="9525">
            <a:noFill/>
          </a:ln>
        </p:spPr>
        <p:txBody>
          <a:bodyPr wrap="square">
            <a:spAutoFit/>
          </a:bodyPr>
          <a:lstStyle/>
          <a:p>
            <a:pPr>
              <a:lnSpc>
                <a:spcPct val="150000"/>
              </a:lnSpc>
            </a:pPr>
            <a:r>
              <a:rPr lang="zh-CN" altLang="en-US" sz="6000" kern="800" spc="-13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二、科学思维</a:t>
            </a:r>
            <a:endParaRPr lang="en-US" altLang="zh-CN" sz="900" b="0" dirty="0" smtClean="0"/>
          </a:p>
          <a:p>
            <a:pPr>
              <a:lnSpc>
                <a:spcPct val="150000"/>
              </a:lnSpc>
            </a:pPr>
            <a:r>
              <a:rPr lang="en-US" sz="3200" dirty="0" smtClean="0">
                <a:solidFill>
                  <a:schemeClr val="accent2"/>
                </a:solidFill>
              </a:rPr>
              <a:t>2</a:t>
            </a:r>
            <a:r>
              <a:rPr lang="zh-CN" altLang="en-US" sz="3200" dirty="0" smtClean="0">
                <a:solidFill>
                  <a:schemeClr val="accent2"/>
                </a:solidFill>
              </a:rPr>
              <a:t>、</a:t>
            </a:r>
            <a:r>
              <a:rPr lang="zh-CN" altLang="en-US" sz="3200" dirty="0" smtClean="0">
                <a:solidFill>
                  <a:schemeClr val="accent2"/>
                </a:solidFill>
              </a:rPr>
              <a:t>科学思维的特征</a:t>
            </a:r>
            <a:endParaRPr lang="zh-CN" altLang="en-US" sz="3200" dirty="0" smtClean="0">
              <a:solidFill>
                <a:schemeClr val="accent2"/>
              </a:solidFill>
            </a:endParaRPr>
          </a:p>
          <a:p>
            <a:pPr>
              <a:lnSpc>
                <a:spcPct val="150000"/>
              </a:lnSpc>
            </a:pPr>
            <a:endParaRPr lang="zh-CN" altLang="zh-CN" sz="3200" b="0" dirty="0"/>
          </a:p>
        </p:txBody>
      </p:sp>
      <p:pic>
        <p:nvPicPr>
          <p:cNvPr id="2" name="图片 1"/>
          <p:cNvPicPr>
            <a:picLocks noChangeAspect="1"/>
          </p:cNvPicPr>
          <p:nvPr/>
        </p:nvPicPr>
        <p:blipFill>
          <a:blip r:embed="rId2"/>
          <a:srcRect l="13801" t="25990" r="15550" b="26744"/>
          <a:stretch>
            <a:fillRect/>
          </a:stretch>
        </p:blipFill>
        <p:spPr>
          <a:xfrm>
            <a:off x="488315" y="2286000"/>
            <a:ext cx="8022590" cy="40265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stretch>
            <a:fillRect/>
          </a:stretch>
        </p:blipFill>
        <p:spPr>
          <a:xfrm>
            <a:off x="122555" y="48260"/>
            <a:ext cx="9037320" cy="6760845"/>
          </a:xfrm>
          <a:prstGeom prst="rect">
            <a:avLst/>
          </a:prstGeom>
        </p:spPr>
      </p:pic>
      <p:sp>
        <p:nvSpPr>
          <p:cNvPr id="100" name="文本框 99"/>
          <p:cNvSpPr txBox="1"/>
          <p:nvPr/>
        </p:nvSpPr>
        <p:spPr>
          <a:xfrm>
            <a:off x="303530" y="-386080"/>
            <a:ext cx="8660765" cy="2953385"/>
          </a:xfrm>
          <a:prstGeom prst="rect">
            <a:avLst/>
          </a:prstGeom>
          <a:noFill/>
          <a:ln w="9525">
            <a:noFill/>
          </a:ln>
        </p:spPr>
        <p:txBody>
          <a:bodyPr wrap="square">
            <a:spAutoFit/>
          </a:bodyPr>
          <a:lstStyle/>
          <a:p>
            <a:pPr>
              <a:lnSpc>
                <a:spcPct val="150000"/>
              </a:lnSpc>
            </a:pPr>
            <a:r>
              <a:rPr lang="zh-CN" altLang="en-US" sz="6000" kern="800" spc="-13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二、科学思维</a:t>
            </a:r>
            <a:endParaRPr lang="en-US" altLang="zh-CN" sz="900" b="0" dirty="0" smtClean="0"/>
          </a:p>
          <a:p>
            <a:pPr>
              <a:lnSpc>
                <a:spcPct val="150000"/>
              </a:lnSpc>
            </a:pPr>
            <a:r>
              <a:rPr lang="en-US" sz="3200" dirty="0" smtClean="0">
                <a:solidFill>
                  <a:schemeClr val="accent2"/>
                </a:solidFill>
              </a:rPr>
              <a:t>3</a:t>
            </a:r>
            <a:r>
              <a:rPr lang="zh-CN" altLang="en-US" sz="3200" dirty="0" smtClean="0">
                <a:solidFill>
                  <a:schemeClr val="accent2"/>
                </a:solidFill>
              </a:rPr>
              <a:t>、常见的</a:t>
            </a:r>
            <a:r>
              <a:rPr lang="zh-CN" altLang="en-US" sz="3200" dirty="0" smtClean="0">
                <a:solidFill>
                  <a:schemeClr val="accent2"/>
                </a:solidFill>
              </a:rPr>
              <a:t>科学思维方法</a:t>
            </a:r>
            <a:endParaRPr lang="zh-CN" altLang="en-US" sz="3200" dirty="0" smtClean="0">
              <a:solidFill>
                <a:schemeClr val="accent2"/>
              </a:solidFill>
            </a:endParaRPr>
          </a:p>
          <a:p>
            <a:pPr>
              <a:lnSpc>
                <a:spcPct val="150000"/>
              </a:lnSpc>
            </a:pPr>
            <a:endParaRPr lang="zh-CN" altLang="zh-CN" sz="3200"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stretch>
            <a:fillRect/>
          </a:stretch>
        </p:blipFill>
        <p:spPr>
          <a:xfrm>
            <a:off x="122555" y="48260"/>
            <a:ext cx="9037320" cy="6760845"/>
          </a:xfrm>
          <a:prstGeom prst="rect">
            <a:avLst/>
          </a:prstGeom>
        </p:spPr>
      </p:pic>
      <p:sp>
        <p:nvSpPr>
          <p:cNvPr id="100" name="文本框 99"/>
          <p:cNvSpPr txBox="1"/>
          <p:nvPr/>
        </p:nvSpPr>
        <p:spPr>
          <a:xfrm>
            <a:off x="303530" y="-242570"/>
            <a:ext cx="8660765" cy="2953385"/>
          </a:xfrm>
          <a:prstGeom prst="rect">
            <a:avLst/>
          </a:prstGeom>
          <a:noFill/>
          <a:ln w="9525">
            <a:noFill/>
          </a:ln>
        </p:spPr>
        <p:txBody>
          <a:bodyPr wrap="square">
            <a:spAutoFit/>
          </a:bodyPr>
          <a:lstStyle/>
          <a:p>
            <a:pPr>
              <a:lnSpc>
                <a:spcPct val="150000"/>
              </a:lnSpc>
            </a:pPr>
            <a:r>
              <a:rPr lang="zh-CN" altLang="en-US" sz="6000" kern="800" spc="-13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二、科学思维</a:t>
            </a:r>
            <a:endParaRPr lang="en-US" altLang="zh-CN" sz="900" b="0" dirty="0" smtClean="0"/>
          </a:p>
          <a:p>
            <a:pPr>
              <a:lnSpc>
                <a:spcPct val="150000"/>
              </a:lnSpc>
            </a:pPr>
            <a:r>
              <a:rPr lang="en-US" sz="3200" dirty="0" smtClean="0">
                <a:solidFill>
                  <a:schemeClr val="accent2"/>
                </a:solidFill>
              </a:rPr>
              <a:t>4</a:t>
            </a:r>
            <a:r>
              <a:rPr lang="zh-CN" altLang="en-US" sz="3200" dirty="0" smtClean="0">
                <a:solidFill>
                  <a:schemeClr val="accent2"/>
                </a:solidFill>
              </a:rPr>
              <a:t>、生物学特的科学思维</a:t>
            </a:r>
            <a:endParaRPr lang="zh-CN" altLang="en-US" sz="3200" dirty="0" smtClean="0">
              <a:solidFill>
                <a:schemeClr val="accent2"/>
              </a:solidFill>
            </a:endParaRPr>
          </a:p>
          <a:p>
            <a:pPr>
              <a:lnSpc>
                <a:spcPct val="150000"/>
              </a:lnSpc>
            </a:pPr>
            <a:endParaRPr lang="zh-CN" altLang="zh-CN" sz="3200"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568" y="404664"/>
            <a:ext cx="7772400" cy="1143000"/>
          </a:xfrm>
        </p:spPr>
        <p:txBody>
          <a:bodyPr/>
          <a:lstStyle/>
          <a:p>
            <a:r>
              <a:rPr lang="zh-CN" altLang="en-US" sz="6000" b="1" dirty="0" smtClean="0">
                <a:solidFill>
                  <a:srgbClr val="0033CC"/>
                </a:solidFill>
              </a:rPr>
              <a:t>基本问题分类</a:t>
            </a:r>
            <a:endParaRPr lang="zh-CN" altLang="en-US" sz="6000" b="1" dirty="0">
              <a:solidFill>
                <a:srgbClr val="0033CC"/>
              </a:solidFill>
            </a:endParaRPr>
          </a:p>
        </p:txBody>
      </p:sp>
      <p:sp>
        <p:nvSpPr>
          <p:cNvPr id="3" name="内容占位符 2"/>
          <p:cNvSpPr>
            <a:spLocks noGrp="1"/>
          </p:cNvSpPr>
          <p:nvPr>
            <p:ph sz="half" idx="1"/>
          </p:nvPr>
        </p:nvSpPr>
        <p:spPr>
          <a:xfrm>
            <a:off x="323528" y="3356992"/>
            <a:ext cx="2160240" cy="655712"/>
          </a:xfrm>
          <a:ln>
            <a:solidFill>
              <a:schemeClr val="tx1"/>
            </a:solidFill>
          </a:ln>
        </p:spPr>
        <p:txBody>
          <a:bodyPr/>
          <a:lstStyle/>
          <a:p>
            <a:pPr>
              <a:buNone/>
            </a:pPr>
            <a:r>
              <a:rPr lang="zh-CN" altLang="en-US" sz="3600" b="1" kern="1200" dirty="0" smtClean="0"/>
              <a:t>使用意图                               </a:t>
            </a:r>
            <a:endParaRPr lang="zh-CN" altLang="en-US" sz="3600" b="1" kern="1200" dirty="0" smtClean="0"/>
          </a:p>
        </p:txBody>
      </p:sp>
      <p:sp>
        <p:nvSpPr>
          <p:cNvPr id="4" name="内容占位符 3"/>
          <p:cNvSpPr>
            <a:spLocks noGrp="1"/>
          </p:cNvSpPr>
          <p:nvPr>
            <p:ph sz="half" idx="2"/>
          </p:nvPr>
        </p:nvSpPr>
        <p:spPr>
          <a:xfrm>
            <a:off x="7240488" y="3356992"/>
            <a:ext cx="1291952" cy="583704"/>
          </a:xfrm>
          <a:ln>
            <a:solidFill>
              <a:schemeClr val="tx1"/>
            </a:solidFill>
          </a:ln>
        </p:spPr>
        <p:txBody>
          <a:bodyPr/>
          <a:lstStyle/>
          <a:p>
            <a:pPr>
              <a:buNone/>
            </a:pPr>
            <a:r>
              <a:rPr lang="zh-CN" altLang="en-US" sz="3600" b="1" dirty="0" smtClean="0"/>
              <a:t>范围</a:t>
            </a:r>
            <a:endParaRPr lang="zh-CN" altLang="en-US" sz="3600" b="1" dirty="0" smtClean="0"/>
          </a:p>
        </p:txBody>
      </p:sp>
      <p:sp>
        <p:nvSpPr>
          <p:cNvPr id="5" name="内容占位符 2"/>
          <p:cNvSpPr txBox="1"/>
          <p:nvPr/>
        </p:nvSpPr>
        <p:spPr>
          <a:xfrm>
            <a:off x="2483768" y="2204864"/>
            <a:ext cx="1656184" cy="655712"/>
          </a:xfrm>
          <a:prstGeom prst="rect">
            <a:avLst/>
          </a:prstGeom>
          <a:noFill/>
          <a:ln w="9525">
            <a:solidFill>
              <a:schemeClr val="tx1"/>
            </a:solidFill>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defRPr/>
            </a:pPr>
            <a:r>
              <a:rPr lang="zh-CN" altLang="en-US" sz="3600" dirty="0" smtClean="0">
                <a:latin typeface="+mn-lt"/>
                <a:ea typeface="+mn-ea"/>
              </a:rPr>
              <a:t>开放性</a:t>
            </a:r>
            <a:r>
              <a:rPr lang="zh-CN" altLang="en-US" sz="3200" dirty="0" smtClean="0">
                <a:latin typeface="+mn-lt"/>
                <a:ea typeface="+mn-ea"/>
              </a:rPr>
              <a:t>    </a:t>
            </a:r>
            <a:r>
              <a:rPr kumimoji="0" lang="zh-CN" altLang="en-US" sz="2800" b="0" i="0" u="none" strike="noStrike" kern="0" cap="none" spc="0" normalizeH="0" baseline="0" noProof="0" dirty="0" smtClean="0">
                <a:ln>
                  <a:noFill/>
                </a:ln>
                <a:solidFill>
                  <a:schemeClr val="tx1"/>
                </a:solidFill>
                <a:effectLst/>
                <a:uLnTx/>
                <a:uFillTx/>
                <a:latin typeface="+mn-lt"/>
                <a:ea typeface="+mn-ea"/>
                <a:cs typeface="+mn-cs"/>
              </a:rPr>
              <a:t>                           </a:t>
            </a:r>
            <a:endParaRPr kumimoji="0" lang="zh-CN" altLang="en-US" sz="2800" b="0" i="0" u="none" strike="noStrike" kern="0" cap="none" spc="0" normalizeH="0" baseline="0" noProof="0" dirty="0">
              <a:ln>
                <a:noFill/>
              </a:ln>
              <a:solidFill>
                <a:schemeClr val="tx1"/>
              </a:solidFill>
              <a:effectLst/>
              <a:uLnTx/>
              <a:uFillTx/>
              <a:latin typeface="+mn-lt"/>
              <a:ea typeface="+mn-ea"/>
              <a:cs typeface="+mn-cs"/>
            </a:endParaRPr>
          </a:p>
        </p:txBody>
      </p:sp>
      <p:sp>
        <p:nvSpPr>
          <p:cNvPr id="6" name="内容占位符 2"/>
          <p:cNvSpPr txBox="1"/>
          <p:nvPr/>
        </p:nvSpPr>
        <p:spPr>
          <a:xfrm>
            <a:off x="2555776" y="4581128"/>
            <a:ext cx="1584176" cy="655712"/>
          </a:xfrm>
          <a:prstGeom prst="rect">
            <a:avLst/>
          </a:prstGeom>
          <a:noFill/>
          <a:ln w="9525">
            <a:solidFill>
              <a:schemeClr val="tx1"/>
            </a:solidFill>
          </a:ln>
        </p:spPr>
        <p:txBody>
          <a:bodyPr/>
          <a:lstStyle/>
          <a:p>
            <a:pPr marL="342900" indent="-342900" eaLnBrk="0" hangingPunct="0">
              <a:spcBef>
                <a:spcPct val="20000"/>
              </a:spcBef>
            </a:pPr>
            <a:r>
              <a:rPr lang="zh-CN" altLang="en-US" sz="3600" dirty="0" smtClean="0">
                <a:latin typeface="+mn-lt"/>
                <a:ea typeface="+mn-ea"/>
              </a:rPr>
              <a:t>指导性</a:t>
            </a:r>
            <a:endParaRPr lang="zh-CN" altLang="en-US" sz="3600" dirty="0" smtClean="0">
              <a:latin typeface="+mn-lt"/>
              <a:ea typeface="+mn-ea"/>
            </a:endParaRPr>
          </a:p>
        </p:txBody>
      </p:sp>
      <p:sp>
        <p:nvSpPr>
          <p:cNvPr id="7" name="内容占位符 2"/>
          <p:cNvSpPr txBox="1"/>
          <p:nvPr/>
        </p:nvSpPr>
        <p:spPr>
          <a:xfrm>
            <a:off x="4644008" y="4581128"/>
            <a:ext cx="1656184" cy="655712"/>
          </a:xfrm>
          <a:prstGeom prst="rect">
            <a:avLst/>
          </a:prstGeom>
          <a:noFill/>
          <a:ln w="9525">
            <a:solidFill>
              <a:schemeClr val="tx1"/>
            </a:solidFill>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defRPr/>
            </a:pPr>
            <a:r>
              <a:rPr lang="zh-CN" altLang="en-US" sz="3600" dirty="0" smtClean="0">
                <a:latin typeface="+mn-lt"/>
                <a:ea typeface="+mn-ea"/>
              </a:rPr>
              <a:t>专题性</a:t>
            </a:r>
            <a:endParaRPr lang="zh-CN" altLang="en-US" sz="3600" dirty="0">
              <a:latin typeface="+mn-lt"/>
              <a:ea typeface="+mn-ea"/>
            </a:endParaRPr>
          </a:p>
        </p:txBody>
      </p:sp>
      <p:sp>
        <p:nvSpPr>
          <p:cNvPr id="8" name="内容占位符 2"/>
          <p:cNvSpPr txBox="1"/>
          <p:nvPr/>
        </p:nvSpPr>
        <p:spPr>
          <a:xfrm>
            <a:off x="4644008" y="2204864"/>
            <a:ext cx="1728192" cy="655712"/>
          </a:xfrm>
          <a:prstGeom prst="rect">
            <a:avLst/>
          </a:prstGeom>
          <a:noFill/>
          <a:ln w="9525">
            <a:solidFill>
              <a:schemeClr val="tx1"/>
            </a:solidFill>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defRPr/>
            </a:pPr>
            <a:r>
              <a:rPr lang="zh-CN" altLang="en-US" sz="3600" dirty="0" smtClean="0">
                <a:latin typeface="+mn-lt"/>
                <a:ea typeface="+mn-ea"/>
              </a:rPr>
              <a:t>综合性</a:t>
            </a:r>
            <a:r>
              <a:rPr kumimoji="0" lang="zh-CN" altLang="en-US" sz="2800" b="0" i="0" u="none" strike="noStrike" kern="0" cap="none" spc="0" normalizeH="0" baseline="0" noProof="0" dirty="0" smtClean="0">
                <a:ln>
                  <a:noFill/>
                </a:ln>
                <a:solidFill>
                  <a:schemeClr val="tx1"/>
                </a:solidFill>
                <a:effectLst/>
                <a:uLnTx/>
                <a:uFillTx/>
                <a:latin typeface="+mn-lt"/>
                <a:ea typeface="+mn-ea"/>
                <a:cs typeface="+mn-cs"/>
              </a:rPr>
              <a:t>                               </a:t>
            </a:r>
            <a:endParaRPr kumimoji="0" lang="zh-CN" altLang="en-US" sz="2800" b="0" i="0" u="none" strike="noStrike" kern="0" cap="none" spc="0" normalizeH="0" baseline="0" noProof="0" dirty="0">
              <a:ln>
                <a:noFill/>
              </a:ln>
              <a:solidFill>
                <a:schemeClr val="tx1"/>
              </a:solidFill>
              <a:effectLst/>
              <a:uLnTx/>
              <a:uFillTx/>
              <a:latin typeface="+mn-lt"/>
              <a:ea typeface="+mn-ea"/>
              <a:cs typeface="+mn-cs"/>
            </a:endParaRPr>
          </a:p>
        </p:txBody>
      </p:sp>
      <p:cxnSp>
        <p:nvCxnSpPr>
          <p:cNvPr id="10" name="直接箭头连接符 9"/>
          <p:cNvCxnSpPr/>
          <p:nvPr/>
        </p:nvCxnSpPr>
        <p:spPr>
          <a:xfrm>
            <a:off x="1475656" y="4077072"/>
            <a:ext cx="1008112" cy="72008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1403648" y="2636912"/>
            <a:ext cx="1008112" cy="64807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flipV="1">
            <a:off x="6444208" y="2636912"/>
            <a:ext cx="1008112" cy="64807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a:off x="6372200" y="4077072"/>
            <a:ext cx="1008112" cy="86409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bg/>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build="p"/>
      <p:bldP spid="4" grpId="0" animBg="1" build="p"/>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stretch>
            <a:fillRect/>
          </a:stretch>
        </p:blipFill>
        <p:spPr>
          <a:xfrm>
            <a:off x="122555" y="48260"/>
            <a:ext cx="9037320" cy="6760845"/>
          </a:xfrm>
          <a:prstGeom prst="rect">
            <a:avLst/>
          </a:prstGeom>
        </p:spPr>
      </p:pic>
      <p:sp>
        <p:nvSpPr>
          <p:cNvPr id="2" name="文本框 1"/>
          <p:cNvSpPr txBox="1"/>
          <p:nvPr/>
        </p:nvSpPr>
        <p:spPr>
          <a:xfrm>
            <a:off x="1323975" y="1957705"/>
            <a:ext cx="5871210" cy="1322070"/>
          </a:xfrm>
          <a:prstGeom prst="rect">
            <a:avLst/>
          </a:prstGeom>
          <a:noFill/>
          <a:ln w="9525">
            <a:noFill/>
          </a:ln>
        </p:spPr>
        <p:txBody>
          <a:bodyPr wrap="square">
            <a:spAutoFit/>
          </a:bodyPr>
          <a:lstStyle/>
          <a:p>
            <a:pPr indent="127000"/>
            <a:r>
              <a:rPr lang="en-US" altLang="zh-CN" sz="8000" dirty="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sym typeface="+mn-ea"/>
              </a:rPr>
              <a:t> </a:t>
            </a:r>
            <a:r>
              <a:rPr lang="zh-CN" sz="8000" dirty="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sym typeface="+mn-ea"/>
              </a:rPr>
              <a:t>谢谢大家！</a:t>
            </a:r>
            <a:endParaRPr lang="zh-CN" sz="8000" dirty="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stretch>
            <a:fillRect/>
          </a:stretch>
        </p:blipFill>
        <p:spPr>
          <a:xfrm>
            <a:off x="106680" y="48260"/>
            <a:ext cx="9037320" cy="6760845"/>
          </a:xfrm>
          <a:prstGeom prst="rect">
            <a:avLst/>
          </a:prstGeom>
        </p:spPr>
      </p:pic>
      <p:sp>
        <p:nvSpPr>
          <p:cNvPr id="14" name="文本框 13"/>
          <p:cNvSpPr txBox="1"/>
          <p:nvPr/>
        </p:nvSpPr>
        <p:spPr>
          <a:xfrm>
            <a:off x="-165735" y="770890"/>
            <a:ext cx="9091930" cy="732155"/>
          </a:xfrm>
          <a:prstGeom prst="rect">
            <a:avLst/>
          </a:prstGeom>
          <a:noFill/>
          <a:ln w="9525">
            <a:noFill/>
          </a:ln>
        </p:spPr>
        <p:txBody>
          <a:bodyPr wrap="square">
            <a:spAutoFit/>
          </a:bodyPr>
          <a:lstStyle/>
          <a:p>
            <a:pPr indent="533400">
              <a:lnSpc>
                <a:spcPts val="5000"/>
              </a:lnSpc>
            </a:pPr>
            <a:r>
              <a:rPr lang="zh-CN" altLang="en-US" sz="6000" kern="800" spc="-13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sym typeface="+mn-ea"/>
              </a:rPr>
              <a:t>凝练生物学学科核心素养</a:t>
            </a:r>
            <a:endParaRPr lang="zh-CN" altLang="zh-CN" sz="6000" dirty="0" smtClean="0"/>
          </a:p>
        </p:txBody>
      </p:sp>
      <p:sp>
        <p:nvSpPr>
          <p:cNvPr id="2" name="文本框 1"/>
          <p:cNvSpPr txBox="1"/>
          <p:nvPr/>
        </p:nvSpPr>
        <p:spPr>
          <a:xfrm>
            <a:off x="577215" y="2300605"/>
            <a:ext cx="7712075" cy="2656205"/>
          </a:xfrm>
          <a:prstGeom prst="rect">
            <a:avLst/>
          </a:prstGeom>
          <a:noFill/>
        </p:spPr>
        <p:txBody>
          <a:bodyPr wrap="square" rtlCol="0">
            <a:spAutoFit/>
          </a:bodyPr>
          <a:p>
            <a:pPr algn="l">
              <a:lnSpc>
                <a:spcPts val="5000"/>
              </a:lnSpc>
            </a:pPr>
            <a:r>
              <a:rPr lang="zh-CN" altLang="zh-CN" sz="3600" dirty="0" smtClean="0">
                <a:sym typeface="+mn-ea"/>
              </a:rPr>
              <a:t>《普通高中生物学课程标准（2017版）》中指出：</a:t>
            </a:r>
            <a:endParaRPr lang="zh-CN" altLang="zh-CN" sz="3600" dirty="0" smtClean="0">
              <a:sym typeface="+mn-ea"/>
            </a:endParaRPr>
          </a:p>
          <a:p>
            <a:pPr algn="l">
              <a:lnSpc>
                <a:spcPts val="5000"/>
              </a:lnSpc>
            </a:pPr>
            <a:r>
              <a:rPr lang="zh-CN" altLang="en-US" sz="3600"/>
              <a:t>生物学学科核心素养包括生命观念、科学思维、科学探究和社会责任。</a:t>
            </a:r>
            <a:endParaRPr lang="zh-CN" altLang="en-US" sz="3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linds(horizontal)">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stretch>
            <a:fillRect/>
          </a:stretch>
        </p:blipFill>
        <p:spPr>
          <a:xfrm>
            <a:off x="122555" y="48260"/>
            <a:ext cx="9037320" cy="6760845"/>
          </a:xfrm>
          <a:prstGeom prst="rect">
            <a:avLst/>
          </a:prstGeom>
        </p:spPr>
      </p:pic>
      <p:sp>
        <p:nvSpPr>
          <p:cNvPr id="100" name="文本框 99"/>
          <p:cNvSpPr txBox="1"/>
          <p:nvPr/>
        </p:nvSpPr>
        <p:spPr>
          <a:xfrm>
            <a:off x="0" y="-27305"/>
            <a:ext cx="9144635" cy="6662420"/>
          </a:xfrm>
          <a:prstGeom prst="rect">
            <a:avLst/>
          </a:prstGeom>
          <a:noFill/>
          <a:ln w="9525">
            <a:noFill/>
          </a:ln>
        </p:spPr>
        <p:txBody>
          <a:bodyPr wrap="square">
            <a:spAutoFit/>
          </a:bodyPr>
          <a:lstStyle/>
          <a:p>
            <a:pPr>
              <a:lnSpc>
                <a:spcPct val="150000"/>
              </a:lnSpc>
            </a:pPr>
            <a:r>
              <a:rPr lang="zh-CN" altLang="en-US" sz="6000" kern="800" spc="-13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一、生命观念</a:t>
            </a:r>
            <a:endParaRPr lang="en-US" altLang="zh-CN" sz="900" b="0" dirty="0" smtClean="0"/>
          </a:p>
          <a:p>
            <a:pPr>
              <a:lnSpc>
                <a:spcPct val="150000"/>
              </a:lnSpc>
            </a:pPr>
            <a:r>
              <a:rPr lang="en-US" altLang="zh-CN" sz="3200" dirty="0" smtClean="0">
                <a:solidFill>
                  <a:schemeClr val="accent2"/>
                </a:solidFill>
              </a:rPr>
              <a:t>1</a:t>
            </a:r>
            <a:r>
              <a:rPr lang="zh-CN" altLang="en-US" sz="3200" dirty="0" smtClean="0">
                <a:solidFill>
                  <a:schemeClr val="accent2"/>
                </a:solidFill>
              </a:rPr>
              <a:t>、</a:t>
            </a:r>
            <a:r>
              <a:rPr lang="zh-CN" altLang="zh-CN" sz="3200" dirty="0" smtClean="0">
                <a:solidFill>
                  <a:schemeClr val="accent2"/>
                </a:solidFill>
              </a:rPr>
              <a:t>生命观念  </a:t>
            </a:r>
            <a:r>
              <a:rPr lang="zh-CN" altLang="zh-CN" sz="3200" b="0" dirty="0" smtClean="0"/>
              <a:t>是指对观察到的生命现象及相互关系或特性进行解释后的抽象是人们经过实战后的观点。是能够理解或解释生物学相关事件和现象的意识观念和思想方法。</a:t>
            </a:r>
            <a:endParaRPr lang="zh-CN" altLang="zh-CN" sz="3200" b="0" dirty="0" smtClean="0"/>
          </a:p>
          <a:p>
            <a:pPr>
              <a:lnSpc>
                <a:spcPts val="5800"/>
              </a:lnSpc>
            </a:pPr>
            <a:r>
              <a:rPr lang="en-US" altLang="zh-CN" sz="3200" b="0" dirty="0" smtClean="0"/>
              <a:t>※</a:t>
            </a:r>
            <a:r>
              <a:rPr lang="zh-CN" altLang="zh-CN" sz="3200" dirty="0" smtClean="0">
                <a:solidFill>
                  <a:schemeClr val="accent2"/>
                </a:solidFill>
                <a:sym typeface="+mn-ea"/>
              </a:rPr>
              <a:t>生命观念</a:t>
            </a:r>
            <a:r>
              <a:rPr lang="zh-CN" altLang="zh-CN" sz="3200" b="0" dirty="0" smtClean="0">
                <a:sym typeface="+mn-ea"/>
              </a:rPr>
              <a:t>是一种高度抽象概括而形成的对生命现象和本质的认识。他既包含了一些高度抽象的大概念，也包含了人类对生命现象和本质的认知方式。</a:t>
            </a:r>
            <a:endParaRPr lang="zh-CN" altLang="zh-CN" sz="3200"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stretch>
            <a:fillRect/>
          </a:stretch>
        </p:blipFill>
        <p:spPr>
          <a:xfrm>
            <a:off x="122555" y="48260"/>
            <a:ext cx="9037320" cy="6760845"/>
          </a:xfrm>
          <a:prstGeom prst="rect">
            <a:avLst/>
          </a:prstGeom>
        </p:spPr>
      </p:pic>
      <p:sp>
        <p:nvSpPr>
          <p:cNvPr id="100" name="文本框 99"/>
          <p:cNvSpPr txBox="1"/>
          <p:nvPr/>
        </p:nvSpPr>
        <p:spPr>
          <a:xfrm>
            <a:off x="0" y="259715"/>
            <a:ext cx="9144635" cy="5908040"/>
          </a:xfrm>
          <a:prstGeom prst="rect">
            <a:avLst/>
          </a:prstGeom>
          <a:noFill/>
          <a:ln w="9525">
            <a:noFill/>
          </a:ln>
        </p:spPr>
        <p:txBody>
          <a:bodyPr wrap="square">
            <a:spAutoFit/>
          </a:bodyPr>
          <a:lstStyle/>
          <a:p>
            <a:pPr>
              <a:lnSpc>
                <a:spcPct val="150000"/>
              </a:lnSpc>
            </a:pPr>
            <a:r>
              <a:rPr lang="zh-CN" altLang="en-US" sz="6000" kern="800" spc="-13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一、生命观念</a:t>
            </a:r>
            <a:endParaRPr lang="en-US" altLang="zh-CN" sz="900" b="0" dirty="0" smtClean="0"/>
          </a:p>
          <a:p>
            <a:pPr>
              <a:lnSpc>
                <a:spcPct val="150000"/>
              </a:lnSpc>
            </a:pPr>
            <a:endParaRPr altLang="zh-CN" sz="3200" b="0" dirty="0" smtClean="0"/>
          </a:p>
          <a:p>
            <a:pPr>
              <a:lnSpc>
                <a:spcPct val="150000"/>
              </a:lnSpc>
            </a:pPr>
            <a:r>
              <a:rPr altLang="zh-CN" sz="3200" dirty="0" smtClean="0">
                <a:solidFill>
                  <a:schemeClr val="accent2"/>
                </a:solidFill>
              </a:rPr>
              <a:t>2</a:t>
            </a:r>
            <a:r>
              <a:rPr lang="zh-CN" sz="3200" dirty="0" smtClean="0">
                <a:solidFill>
                  <a:schemeClr val="accent2"/>
                </a:solidFill>
              </a:rPr>
              <a:t>、</a:t>
            </a:r>
            <a:r>
              <a:rPr altLang="zh-CN" sz="3200" dirty="0" smtClean="0">
                <a:solidFill>
                  <a:schemeClr val="accent2"/>
                </a:solidFill>
              </a:rPr>
              <a:t>凝练生命观念的两个维度</a:t>
            </a:r>
            <a:endParaRPr altLang="zh-CN" sz="3200" dirty="0" smtClean="0">
              <a:solidFill>
                <a:schemeClr val="accent2"/>
              </a:solidFill>
            </a:endParaRPr>
          </a:p>
          <a:p>
            <a:pPr>
              <a:lnSpc>
                <a:spcPct val="150000"/>
              </a:lnSpc>
            </a:pPr>
            <a:endParaRPr altLang="zh-CN" sz="3200" b="0" dirty="0" smtClean="0"/>
          </a:p>
          <a:p>
            <a:pPr>
              <a:lnSpc>
                <a:spcPct val="150000"/>
              </a:lnSpc>
            </a:pPr>
            <a:r>
              <a:rPr lang="en-US" altLang="zh-CN" sz="3200" b="0" dirty="0" smtClean="0">
                <a:sym typeface="+mn-ea"/>
              </a:rPr>
              <a:t>  ※</a:t>
            </a:r>
            <a:r>
              <a:rPr altLang="zh-CN" sz="3200" b="0" dirty="0" smtClean="0"/>
              <a:t>维度一</a:t>
            </a:r>
            <a:r>
              <a:rPr lang="zh-CN" sz="3200" b="0" dirty="0" smtClean="0"/>
              <a:t>：</a:t>
            </a:r>
            <a:r>
              <a:rPr altLang="zh-CN" sz="3200" b="0" dirty="0" smtClean="0"/>
              <a:t>从生命的本质凝练生命观念</a:t>
            </a:r>
            <a:endParaRPr altLang="zh-CN" sz="3200" b="0" dirty="0" smtClean="0"/>
          </a:p>
          <a:p>
            <a:pPr>
              <a:lnSpc>
                <a:spcPct val="150000"/>
              </a:lnSpc>
            </a:pPr>
            <a:endParaRPr altLang="zh-CN" sz="3200" b="0" dirty="0" smtClean="0"/>
          </a:p>
          <a:p>
            <a:pPr>
              <a:lnSpc>
                <a:spcPct val="150000"/>
              </a:lnSpc>
            </a:pPr>
            <a:r>
              <a:rPr lang="en-US" altLang="zh-CN" sz="3200" b="0" dirty="0" smtClean="0">
                <a:sym typeface="+mn-ea"/>
              </a:rPr>
              <a:t>  ※</a:t>
            </a:r>
            <a:r>
              <a:rPr altLang="zh-CN" sz="3200" b="0" dirty="0" smtClean="0"/>
              <a:t>维度二</a:t>
            </a:r>
            <a:r>
              <a:rPr lang="zh-CN" sz="3200" b="0" dirty="0" smtClean="0"/>
              <a:t>：</a:t>
            </a:r>
            <a:r>
              <a:rPr altLang="zh-CN" sz="3200" b="0" dirty="0" smtClean="0"/>
              <a:t>从系统的视角凝练生命观念</a:t>
            </a:r>
            <a:endParaRPr lang="zh-CN" altLang="zh-CN" sz="3200"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stretch>
            <a:fillRect/>
          </a:stretch>
        </p:blipFill>
        <p:spPr>
          <a:xfrm>
            <a:off x="122555" y="48260"/>
            <a:ext cx="9037320" cy="6760845"/>
          </a:xfrm>
          <a:prstGeom prst="rect">
            <a:avLst/>
          </a:prstGeom>
        </p:spPr>
      </p:pic>
      <p:sp>
        <p:nvSpPr>
          <p:cNvPr id="100" name="文本框 99"/>
          <p:cNvSpPr txBox="1"/>
          <p:nvPr/>
        </p:nvSpPr>
        <p:spPr>
          <a:xfrm>
            <a:off x="303530" y="-386080"/>
            <a:ext cx="8660765" cy="7385685"/>
          </a:xfrm>
          <a:prstGeom prst="rect">
            <a:avLst/>
          </a:prstGeom>
          <a:noFill/>
          <a:ln w="9525">
            <a:noFill/>
          </a:ln>
        </p:spPr>
        <p:txBody>
          <a:bodyPr wrap="square">
            <a:spAutoFit/>
          </a:bodyPr>
          <a:lstStyle/>
          <a:p>
            <a:pPr>
              <a:lnSpc>
                <a:spcPct val="150000"/>
              </a:lnSpc>
            </a:pPr>
            <a:r>
              <a:rPr lang="zh-CN" altLang="en-US" sz="6000" kern="800" spc="-13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一、生命观念</a:t>
            </a:r>
            <a:endParaRPr lang="en-US" altLang="zh-CN" sz="900" b="0" dirty="0" smtClean="0"/>
          </a:p>
          <a:p>
            <a:pPr>
              <a:lnSpc>
                <a:spcPct val="150000"/>
              </a:lnSpc>
            </a:pPr>
            <a:r>
              <a:rPr altLang="zh-CN" sz="3200" dirty="0" smtClean="0">
                <a:solidFill>
                  <a:schemeClr val="accent2"/>
                </a:solidFill>
              </a:rPr>
              <a:t>3</a:t>
            </a:r>
            <a:r>
              <a:rPr lang="zh-CN" sz="3200" dirty="0" smtClean="0">
                <a:solidFill>
                  <a:schemeClr val="accent2"/>
                </a:solidFill>
              </a:rPr>
              <a:t>、</a:t>
            </a:r>
            <a:r>
              <a:rPr altLang="zh-CN" sz="3200" dirty="0" smtClean="0">
                <a:solidFill>
                  <a:schemeClr val="accent2"/>
                </a:solidFill>
              </a:rPr>
              <a:t>生命观念的基本内涵</a:t>
            </a:r>
            <a:endParaRPr altLang="zh-CN" sz="3200" dirty="0" smtClean="0">
              <a:solidFill>
                <a:schemeClr val="accent2"/>
              </a:solidFill>
            </a:endParaRPr>
          </a:p>
          <a:p>
            <a:pPr>
              <a:lnSpc>
                <a:spcPct val="150000"/>
              </a:lnSpc>
            </a:pPr>
            <a:r>
              <a:rPr altLang="zh-CN" sz="3200" b="0" dirty="0" smtClean="0"/>
              <a:t>主要包括生命的系统观</a:t>
            </a:r>
            <a:r>
              <a:rPr lang="zh-CN" sz="3200" b="0" dirty="0" smtClean="0"/>
              <a:t>，</a:t>
            </a:r>
            <a:endParaRPr lang="zh-CN" sz="3200" b="0" dirty="0" smtClean="0"/>
          </a:p>
          <a:p>
            <a:pPr>
              <a:lnSpc>
                <a:spcPct val="150000"/>
              </a:lnSpc>
            </a:pPr>
            <a:r>
              <a:rPr altLang="zh-CN" sz="3200" b="0" dirty="0" smtClean="0"/>
              <a:t>                生命的物质观</a:t>
            </a:r>
            <a:r>
              <a:rPr lang="zh-CN" sz="3200" b="0" dirty="0" smtClean="0"/>
              <a:t>，</a:t>
            </a:r>
            <a:endParaRPr lang="zh-CN" sz="3200" b="0" dirty="0" smtClean="0"/>
          </a:p>
          <a:p>
            <a:pPr>
              <a:lnSpc>
                <a:spcPct val="150000"/>
              </a:lnSpc>
            </a:pPr>
            <a:r>
              <a:rPr altLang="zh-CN" sz="3200" b="0" dirty="0" smtClean="0"/>
              <a:t>                结构与功能观</a:t>
            </a:r>
            <a:r>
              <a:rPr altLang="zh-CN" sz="3200" b="0" dirty="0" smtClean="0">
                <a:sym typeface="+mn-ea"/>
              </a:rPr>
              <a:t>，</a:t>
            </a:r>
            <a:endParaRPr altLang="zh-CN" sz="3200" b="0" dirty="0" smtClean="0">
              <a:sym typeface="+mn-ea"/>
            </a:endParaRPr>
          </a:p>
          <a:p>
            <a:pPr>
              <a:lnSpc>
                <a:spcPct val="150000"/>
              </a:lnSpc>
            </a:pPr>
            <a:r>
              <a:rPr altLang="zh-CN" sz="3200" b="0" dirty="0" smtClean="0"/>
              <a:t>                物质</a:t>
            </a:r>
            <a:r>
              <a:rPr lang="zh-CN" sz="3200" b="0" dirty="0" smtClean="0"/>
              <a:t>、</a:t>
            </a:r>
            <a:r>
              <a:rPr altLang="zh-CN" sz="3200" b="0" dirty="0" smtClean="0"/>
              <a:t>能量和信息观</a:t>
            </a:r>
            <a:r>
              <a:rPr lang="zh-CN" sz="3200" b="0" dirty="0" smtClean="0"/>
              <a:t>，</a:t>
            </a:r>
            <a:endParaRPr lang="zh-CN" sz="3200" b="0" dirty="0" smtClean="0"/>
          </a:p>
          <a:p>
            <a:pPr>
              <a:lnSpc>
                <a:spcPct val="150000"/>
              </a:lnSpc>
            </a:pPr>
            <a:r>
              <a:rPr altLang="zh-CN" sz="3200" b="0" dirty="0" smtClean="0"/>
              <a:t>                稳态与调节观</a:t>
            </a:r>
            <a:r>
              <a:rPr lang="zh-CN" sz="3200" b="0" dirty="0" smtClean="0"/>
              <a:t>，</a:t>
            </a:r>
            <a:endParaRPr lang="zh-CN" sz="3200" b="0" dirty="0" smtClean="0"/>
          </a:p>
          <a:p>
            <a:pPr>
              <a:lnSpc>
                <a:spcPct val="150000"/>
              </a:lnSpc>
            </a:pPr>
            <a:r>
              <a:rPr altLang="zh-CN" sz="3200" b="0" dirty="0" smtClean="0"/>
              <a:t>                适应</a:t>
            </a:r>
            <a:r>
              <a:rPr lang="zh-CN" sz="3200" b="0" dirty="0" smtClean="0"/>
              <a:t>与</a:t>
            </a:r>
            <a:r>
              <a:rPr altLang="zh-CN" sz="3200" b="0" dirty="0" smtClean="0"/>
              <a:t>进化观</a:t>
            </a:r>
            <a:r>
              <a:rPr lang="zh-CN" sz="3200" b="0" dirty="0" smtClean="0"/>
              <a:t>，</a:t>
            </a:r>
            <a:endParaRPr lang="zh-CN" sz="3200" b="0" dirty="0" smtClean="0"/>
          </a:p>
          <a:p>
            <a:pPr>
              <a:lnSpc>
                <a:spcPct val="150000"/>
              </a:lnSpc>
            </a:pPr>
            <a:r>
              <a:rPr altLang="zh-CN" sz="3200" b="0" dirty="0" smtClean="0"/>
              <a:t>                生态观。</a:t>
            </a:r>
            <a:endParaRPr lang="zh-CN" altLang="zh-CN" sz="3200"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stretch>
            <a:fillRect/>
          </a:stretch>
        </p:blipFill>
        <p:spPr>
          <a:xfrm>
            <a:off x="122555" y="48260"/>
            <a:ext cx="9037320" cy="6760845"/>
          </a:xfrm>
          <a:prstGeom prst="rect">
            <a:avLst/>
          </a:prstGeom>
        </p:spPr>
      </p:pic>
      <p:pic>
        <p:nvPicPr>
          <p:cNvPr id="2" name="图片 1"/>
          <p:cNvPicPr>
            <a:picLocks noChangeAspect="1"/>
          </p:cNvPicPr>
          <p:nvPr/>
        </p:nvPicPr>
        <p:blipFill>
          <a:blip r:embed="rId2"/>
          <a:srcRect l="11248" t="14632" r="10662" b="10584"/>
          <a:stretch>
            <a:fillRect/>
          </a:stretch>
        </p:blipFill>
        <p:spPr>
          <a:xfrm rot="5400000">
            <a:off x="3783330" y="1555115"/>
            <a:ext cx="6115685" cy="4392295"/>
          </a:xfrm>
          <a:prstGeom prst="rect">
            <a:avLst/>
          </a:prstGeom>
        </p:spPr>
      </p:pic>
      <p:sp>
        <p:nvSpPr>
          <p:cNvPr id="100" name="文本框 99"/>
          <p:cNvSpPr txBox="1"/>
          <p:nvPr/>
        </p:nvSpPr>
        <p:spPr>
          <a:xfrm>
            <a:off x="0" y="-1905"/>
            <a:ext cx="8660765" cy="4707890"/>
          </a:xfrm>
          <a:prstGeom prst="rect">
            <a:avLst/>
          </a:prstGeom>
          <a:noFill/>
          <a:ln w="9525">
            <a:noFill/>
          </a:ln>
        </p:spPr>
        <p:txBody>
          <a:bodyPr wrap="square">
            <a:spAutoFit/>
          </a:bodyPr>
          <a:lstStyle/>
          <a:p>
            <a:pPr>
              <a:lnSpc>
                <a:spcPct val="150000"/>
              </a:lnSpc>
            </a:pPr>
            <a:r>
              <a:rPr lang="zh-CN" altLang="en-US" sz="6000" kern="800" spc="-13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一、生命观念</a:t>
            </a:r>
            <a:endParaRPr lang="en-US" altLang="zh-CN" sz="900" b="0" dirty="0" smtClean="0"/>
          </a:p>
          <a:p>
            <a:pPr>
              <a:lnSpc>
                <a:spcPct val="150000"/>
              </a:lnSpc>
            </a:pPr>
            <a:endParaRPr sz="3200" dirty="0" smtClean="0">
              <a:solidFill>
                <a:schemeClr val="accent2"/>
              </a:solidFill>
            </a:endParaRPr>
          </a:p>
          <a:p>
            <a:pPr>
              <a:lnSpc>
                <a:spcPct val="150000"/>
              </a:lnSpc>
            </a:pPr>
            <a:r>
              <a:rPr sz="3600" dirty="0" smtClean="0">
                <a:solidFill>
                  <a:schemeClr val="accent2"/>
                </a:solidFill>
              </a:rPr>
              <a:t>4.生命观念</a:t>
            </a:r>
            <a:endParaRPr sz="3600" dirty="0" smtClean="0">
              <a:solidFill>
                <a:schemeClr val="accent2"/>
              </a:solidFill>
            </a:endParaRPr>
          </a:p>
          <a:p>
            <a:pPr>
              <a:lnSpc>
                <a:spcPct val="150000"/>
              </a:lnSpc>
            </a:pPr>
            <a:r>
              <a:rPr sz="3600" dirty="0" smtClean="0">
                <a:solidFill>
                  <a:schemeClr val="accent2"/>
                </a:solidFill>
              </a:rPr>
              <a:t>各要素之间的关系</a:t>
            </a:r>
            <a:endParaRPr sz="3600" dirty="0" smtClean="0">
              <a:solidFill>
                <a:schemeClr val="accent2"/>
              </a:solidFill>
            </a:endParaRPr>
          </a:p>
          <a:p>
            <a:pPr>
              <a:lnSpc>
                <a:spcPct val="150000"/>
              </a:lnSpc>
            </a:pPr>
            <a:endParaRPr lang="zh-CN" altLang="zh-CN" sz="3600"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stretch>
            <a:fillRect/>
          </a:stretch>
        </p:blipFill>
        <p:spPr>
          <a:xfrm>
            <a:off x="122555" y="48260"/>
            <a:ext cx="9037320" cy="6760845"/>
          </a:xfrm>
          <a:prstGeom prst="rect">
            <a:avLst/>
          </a:prstGeom>
        </p:spPr>
      </p:pic>
      <p:sp>
        <p:nvSpPr>
          <p:cNvPr id="100" name="文本框 99"/>
          <p:cNvSpPr txBox="1"/>
          <p:nvPr/>
        </p:nvSpPr>
        <p:spPr>
          <a:xfrm>
            <a:off x="122555" y="44450"/>
            <a:ext cx="8660765" cy="5877560"/>
          </a:xfrm>
          <a:prstGeom prst="rect">
            <a:avLst/>
          </a:prstGeom>
          <a:noFill/>
          <a:ln w="9525">
            <a:noFill/>
          </a:ln>
        </p:spPr>
        <p:txBody>
          <a:bodyPr wrap="square">
            <a:spAutoFit/>
          </a:bodyPr>
          <a:lstStyle/>
          <a:p>
            <a:pPr>
              <a:lnSpc>
                <a:spcPct val="200000"/>
              </a:lnSpc>
            </a:pPr>
            <a:r>
              <a:rPr lang="zh-CN" altLang="en-US" sz="6000" kern="800" spc="-13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一、生命观念</a:t>
            </a:r>
            <a:endParaRPr sz="3200" dirty="0" smtClean="0">
              <a:solidFill>
                <a:schemeClr val="accent2"/>
              </a:solidFill>
            </a:endParaRPr>
          </a:p>
          <a:p>
            <a:pPr>
              <a:lnSpc>
                <a:spcPct val="200000"/>
              </a:lnSpc>
            </a:pPr>
            <a:r>
              <a:rPr sz="3200" dirty="0" smtClean="0">
                <a:solidFill>
                  <a:schemeClr val="accent2"/>
                </a:solidFill>
              </a:rPr>
              <a:t>5.建立生命观念的途径和措施</a:t>
            </a:r>
            <a:endParaRPr sz="3200" dirty="0" smtClean="0">
              <a:solidFill>
                <a:schemeClr val="accent2"/>
              </a:solidFill>
            </a:endParaRPr>
          </a:p>
          <a:p>
            <a:pPr>
              <a:lnSpc>
                <a:spcPct val="150000"/>
              </a:lnSpc>
            </a:pPr>
            <a:r>
              <a:rPr lang="zh-CN" sz="3200" dirty="0" smtClean="0">
                <a:solidFill>
                  <a:schemeClr val="accent2"/>
                </a:solidFill>
              </a:rPr>
              <a:t>从事实到概念</a:t>
            </a:r>
            <a:endParaRPr sz="3200" dirty="0" smtClean="0">
              <a:solidFill>
                <a:schemeClr val="accent2"/>
              </a:solidFill>
            </a:endParaRPr>
          </a:p>
          <a:p>
            <a:pPr>
              <a:lnSpc>
                <a:spcPct val="150000"/>
              </a:lnSpc>
            </a:pPr>
            <a:r>
              <a:rPr lang="zh-CN" sz="3200" dirty="0" smtClean="0">
                <a:solidFill>
                  <a:schemeClr val="tx1"/>
                </a:solidFill>
              </a:rPr>
              <a:t>事实</a:t>
            </a:r>
            <a:r>
              <a:rPr lang="en-US" altLang="zh-CN" sz="3200" dirty="0" smtClean="0">
                <a:solidFill>
                  <a:schemeClr val="tx1"/>
                </a:solidFill>
              </a:rPr>
              <a:t>——</a:t>
            </a:r>
            <a:r>
              <a:rPr lang="zh-CN" altLang="en-US" sz="3200" dirty="0" smtClean="0">
                <a:solidFill>
                  <a:schemeClr val="tx1"/>
                </a:solidFill>
              </a:rPr>
              <a:t>一般观念</a:t>
            </a:r>
            <a:r>
              <a:rPr lang="en-US" altLang="zh-CN" sz="3200" dirty="0" smtClean="0">
                <a:solidFill>
                  <a:schemeClr val="tx1"/>
                </a:solidFill>
              </a:rPr>
              <a:t>——</a:t>
            </a:r>
            <a:r>
              <a:rPr lang="zh-CN" altLang="en-US" sz="3200" dirty="0" smtClean="0">
                <a:solidFill>
                  <a:schemeClr val="tx1"/>
                </a:solidFill>
              </a:rPr>
              <a:t>重要观念</a:t>
            </a:r>
            <a:r>
              <a:rPr lang="en-US" altLang="zh-CN" sz="3200" dirty="0" smtClean="0">
                <a:solidFill>
                  <a:schemeClr val="tx1"/>
                </a:solidFill>
              </a:rPr>
              <a:t>——</a:t>
            </a:r>
            <a:r>
              <a:rPr lang="zh-CN" altLang="en-US" sz="3200" dirty="0" smtClean="0">
                <a:solidFill>
                  <a:schemeClr val="tx1"/>
                </a:solidFill>
              </a:rPr>
              <a:t>生命观念</a:t>
            </a:r>
            <a:endParaRPr lang="zh-CN" altLang="en-US" sz="3200" dirty="0" smtClean="0">
              <a:solidFill>
                <a:schemeClr val="tx1"/>
              </a:solidFill>
            </a:endParaRPr>
          </a:p>
          <a:p>
            <a:pPr>
              <a:lnSpc>
                <a:spcPct val="150000"/>
              </a:lnSpc>
            </a:pPr>
            <a:r>
              <a:rPr lang="zh-CN" altLang="en-US" sz="3200" dirty="0" smtClean="0">
                <a:solidFill>
                  <a:schemeClr val="accent2"/>
                </a:solidFill>
              </a:rPr>
              <a:t>循序渐进</a:t>
            </a:r>
            <a:endParaRPr lang="zh-CN" altLang="en-US" sz="3200" dirty="0" smtClean="0">
              <a:solidFill>
                <a:schemeClr val="accent2"/>
              </a:solidFill>
            </a:endParaRPr>
          </a:p>
          <a:p>
            <a:pPr>
              <a:lnSpc>
                <a:spcPct val="150000"/>
              </a:lnSpc>
            </a:pPr>
            <a:r>
              <a:rPr lang="zh-CN" altLang="en-US" sz="3200" dirty="0" smtClean="0">
                <a:solidFill>
                  <a:schemeClr val="accent2"/>
                </a:solidFill>
              </a:rPr>
              <a:t>运用生命观念解决问题是高级形式</a:t>
            </a:r>
            <a:endParaRPr lang="zh-CN" altLang="zh-CN" sz="3200"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sz="half" idx="1"/>
          </p:nvPr>
        </p:nvSpPr>
        <p:spPr/>
        <p:txBody>
          <a:bodyPr/>
          <a:p>
            <a:endParaRPr lang="zh-CN" altLang="en-US"/>
          </a:p>
        </p:txBody>
      </p:sp>
      <p:sp>
        <p:nvSpPr>
          <p:cNvPr id="4" name="内容占位符 3"/>
          <p:cNvSpPr>
            <a:spLocks noGrp="1"/>
          </p:cNvSpPr>
          <p:nvPr>
            <p:ph sz="half" idx="2"/>
          </p:nvPr>
        </p:nvSpPr>
        <p:spPr/>
        <p:txBody>
          <a:bodyPr/>
          <a:p>
            <a:endParaRPr lang="zh-CN" altLang="en-US"/>
          </a:p>
        </p:txBody>
      </p:sp>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stretch>
            <a:fillRect/>
          </a:stretch>
        </p:blipFill>
        <p:spPr>
          <a:xfrm>
            <a:off x="122555" y="48260"/>
            <a:ext cx="9037320" cy="6760845"/>
          </a:xfrm>
          <a:prstGeom prst="rect">
            <a:avLst/>
          </a:prstGeom>
        </p:spPr>
      </p:pic>
      <p:sp>
        <p:nvSpPr>
          <p:cNvPr id="100" name="文本框 99"/>
          <p:cNvSpPr txBox="1"/>
          <p:nvPr/>
        </p:nvSpPr>
        <p:spPr>
          <a:xfrm>
            <a:off x="303530" y="-386080"/>
            <a:ext cx="8660765" cy="2953385"/>
          </a:xfrm>
          <a:prstGeom prst="rect">
            <a:avLst/>
          </a:prstGeom>
          <a:noFill/>
          <a:ln w="9525">
            <a:noFill/>
          </a:ln>
        </p:spPr>
        <p:txBody>
          <a:bodyPr wrap="square">
            <a:spAutoFit/>
          </a:bodyPr>
          <a:lstStyle/>
          <a:p>
            <a:pPr>
              <a:lnSpc>
                <a:spcPct val="150000"/>
              </a:lnSpc>
            </a:pPr>
            <a:r>
              <a:rPr lang="zh-CN" altLang="en-US" sz="6000" kern="800" spc="-130" dirty="0" smtClean="0">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二、科学思维</a:t>
            </a:r>
            <a:endParaRPr lang="en-US" altLang="zh-CN" sz="900" b="0" dirty="0" smtClean="0"/>
          </a:p>
          <a:p>
            <a:pPr>
              <a:lnSpc>
                <a:spcPct val="150000"/>
              </a:lnSpc>
            </a:pPr>
            <a:r>
              <a:rPr lang="en-US" sz="3200" dirty="0" smtClean="0">
                <a:solidFill>
                  <a:schemeClr val="accent2"/>
                </a:solidFill>
              </a:rPr>
              <a:t>1</a:t>
            </a:r>
            <a:r>
              <a:rPr lang="zh-CN" altLang="en-US" sz="3200" dirty="0" smtClean="0">
                <a:solidFill>
                  <a:schemeClr val="accent2"/>
                </a:solidFill>
              </a:rPr>
              <a:t>、</a:t>
            </a:r>
            <a:r>
              <a:rPr lang="zh-CN" altLang="en-US" sz="3200" dirty="0" smtClean="0">
                <a:solidFill>
                  <a:schemeClr val="accent2"/>
                </a:solidFill>
              </a:rPr>
              <a:t>科学思维的定义</a:t>
            </a:r>
            <a:endParaRPr lang="zh-CN" altLang="en-US" sz="3200" dirty="0" smtClean="0">
              <a:solidFill>
                <a:schemeClr val="accent2"/>
              </a:solidFill>
            </a:endParaRPr>
          </a:p>
          <a:p>
            <a:pPr>
              <a:lnSpc>
                <a:spcPct val="150000"/>
              </a:lnSpc>
            </a:pPr>
            <a:endParaRPr lang="zh-CN" altLang="zh-CN" sz="3200"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778</Words>
  <Application>WPS 演示</Application>
  <PresentationFormat>全屏显示(4:3)</PresentationFormat>
  <Paragraphs>83</Paragraphs>
  <Slides>15</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15</vt:i4>
      </vt:variant>
    </vt:vector>
  </HeadingPairs>
  <TitlesOfParts>
    <vt:vector size="25" baseType="lpstr">
      <vt:lpstr>Arial</vt:lpstr>
      <vt:lpstr>宋体</vt:lpstr>
      <vt:lpstr>Wingdings</vt:lpstr>
      <vt:lpstr>Times New Roman</vt:lpstr>
      <vt:lpstr>Tahoma</vt:lpstr>
      <vt:lpstr>楷体</vt:lpstr>
      <vt:lpstr>微软雅黑</vt:lpstr>
      <vt:lpstr>Arial Unicode MS</vt:lpstr>
      <vt:lpstr>Calibri</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基本问题分类</vt:lpstr>
      <vt:lpstr>PowerPoint 演示文稿</vt:lpstr>
    </vt:vector>
  </TitlesOfParts>
  <Company>sss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林攀峰</dc:creator>
  <cp:lastModifiedBy>Administrator</cp:lastModifiedBy>
  <cp:revision>391</cp:revision>
  <dcterms:created xsi:type="dcterms:W3CDTF">2002-12-30T12:51:00Z</dcterms:created>
  <dcterms:modified xsi:type="dcterms:W3CDTF">2020-11-13T08:41:28Z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