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53" r:id="rId4"/>
    <p:sldId id="478" r:id="rId5"/>
    <p:sldId id="410" r:id="rId6"/>
    <p:sldId id="411" r:id="rId7"/>
    <p:sldId id="479" r:id="rId8"/>
    <p:sldId id="481" r:id="rId9"/>
    <p:sldId id="482" r:id="rId10"/>
    <p:sldId id="42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EB3"/>
    <a:srgbClr val="3EA4A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80" y="-108"/>
      </p:cViewPr>
      <p:guideLst>
        <p:guide orient="horz" pos="2196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3" Type="http://schemas.openxmlformats.org/officeDocument/2006/relationships/image" Target="../media/image11.png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Relationship Id="rId3" Type="http://schemas.openxmlformats.org/officeDocument/2006/relationships/image" Target="../media/image11.png"/><Relationship Id="rId2" Type="http://schemas.openxmlformats.org/officeDocument/2006/relationships/tags" Target="../tags/tag76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9.xml"/><Relationship Id="rId3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050290" y="0"/>
            <a:ext cx="4955540" cy="6226175"/>
          </a:xfrm>
          <a:custGeom>
            <a:avLst/>
            <a:gdLst>
              <a:gd name="connsiteX0" fmla="*/ 0 w 8523"/>
              <a:gd name="connsiteY0" fmla="*/ 0 h 9576"/>
              <a:gd name="connsiteX1" fmla="*/ 8523 w 8523"/>
              <a:gd name="connsiteY1" fmla="*/ 0 h 9576"/>
              <a:gd name="connsiteX2" fmla="*/ 7592 w 8523"/>
              <a:gd name="connsiteY2" fmla="*/ 9382 h 9576"/>
              <a:gd name="connsiteX3" fmla="*/ 0 w 8523"/>
              <a:gd name="connsiteY3" fmla="*/ 9576 h 9576"/>
              <a:gd name="connsiteX4" fmla="*/ 0 w 8523"/>
              <a:gd name="connsiteY4" fmla="*/ 0 h 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3" h="9576">
                <a:moveTo>
                  <a:pt x="0" y="0"/>
                </a:moveTo>
                <a:lnTo>
                  <a:pt x="8523" y="0"/>
                </a:lnTo>
                <a:lnTo>
                  <a:pt x="7592" y="9382"/>
                </a:lnTo>
                <a:lnTo>
                  <a:pt x="0" y="9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 cstate="print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10978722" y="6225443"/>
            <a:ext cx="844931" cy="254249"/>
            <a:chOff x="10789570" y="368108"/>
            <a:chExt cx="844931" cy="254249"/>
          </a:xfrm>
          <a:solidFill>
            <a:schemeClr val="tx1"/>
          </a:solidFill>
        </p:grpSpPr>
        <p:grpSp>
          <p:nvGrpSpPr>
            <p:cNvPr id="57" name="组合 56"/>
            <p:cNvGrpSpPr/>
            <p:nvPr/>
          </p:nvGrpSpPr>
          <p:grpSpPr>
            <a:xfrm>
              <a:off x="11019414" y="368108"/>
              <a:ext cx="40474" cy="254249"/>
              <a:chOff x="7282942" y="301048"/>
              <a:chExt cx="49530" cy="311140"/>
            </a:xfrm>
            <a:grpFill/>
          </p:grpSpPr>
          <p:sp>
            <p:nvSpPr>
              <p:cNvPr id="36" name="椭圆 35"/>
              <p:cNvSpPr/>
              <p:nvPr/>
            </p:nvSpPr>
            <p:spPr>
              <a:xfrm>
                <a:off x="7282942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7282942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7282942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1134336" y="368108"/>
              <a:ext cx="40474" cy="254249"/>
              <a:chOff x="7447940" y="301048"/>
              <a:chExt cx="49530" cy="311140"/>
            </a:xfrm>
            <a:grpFill/>
          </p:grpSpPr>
          <p:sp>
            <p:nvSpPr>
              <p:cNvPr id="37" name="椭圆 36"/>
              <p:cNvSpPr/>
              <p:nvPr/>
            </p:nvSpPr>
            <p:spPr>
              <a:xfrm>
                <a:off x="7447940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447940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447940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249258" y="368108"/>
              <a:ext cx="40474" cy="254249"/>
              <a:chOff x="7612938" y="301048"/>
              <a:chExt cx="49530" cy="311140"/>
            </a:xfrm>
            <a:grpFill/>
          </p:grpSpPr>
          <p:sp>
            <p:nvSpPr>
              <p:cNvPr id="38" name="椭圆 37"/>
              <p:cNvSpPr/>
              <p:nvPr/>
            </p:nvSpPr>
            <p:spPr>
              <a:xfrm>
                <a:off x="7612938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7612938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7612938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1364180" y="368108"/>
              <a:ext cx="40474" cy="254249"/>
              <a:chOff x="7777936" y="301048"/>
              <a:chExt cx="49530" cy="311140"/>
            </a:xfrm>
            <a:grpFill/>
          </p:grpSpPr>
          <p:sp>
            <p:nvSpPr>
              <p:cNvPr id="39" name="椭圆 38"/>
              <p:cNvSpPr/>
              <p:nvPr/>
            </p:nvSpPr>
            <p:spPr>
              <a:xfrm>
                <a:off x="7777936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7777936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7777936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11479102" y="368108"/>
              <a:ext cx="40474" cy="254249"/>
              <a:chOff x="7942934" y="301048"/>
              <a:chExt cx="49530" cy="311140"/>
            </a:xfrm>
            <a:grpFill/>
          </p:grpSpPr>
          <p:sp>
            <p:nvSpPr>
              <p:cNvPr id="40" name="椭圆 39"/>
              <p:cNvSpPr/>
              <p:nvPr/>
            </p:nvSpPr>
            <p:spPr>
              <a:xfrm>
                <a:off x="7942934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7942934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942934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11594027" y="368108"/>
              <a:ext cx="40474" cy="254249"/>
              <a:chOff x="8107934" y="301048"/>
              <a:chExt cx="49530" cy="311140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8107934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8107934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107934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0789570" y="368108"/>
              <a:ext cx="40474" cy="254249"/>
              <a:chOff x="7282942" y="301048"/>
              <a:chExt cx="49530" cy="311140"/>
            </a:xfrm>
            <a:grpFill/>
          </p:grpSpPr>
          <p:sp>
            <p:nvSpPr>
              <p:cNvPr id="65" name="椭圆 64"/>
              <p:cNvSpPr/>
              <p:nvPr/>
            </p:nvSpPr>
            <p:spPr>
              <a:xfrm>
                <a:off x="7282942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7282942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282942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0904492" y="368108"/>
              <a:ext cx="40474" cy="254249"/>
              <a:chOff x="7447940" y="301048"/>
              <a:chExt cx="49530" cy="311140"/>
            </a:xfrm>
            <a:grpFill/>
          </p:grpSpPr>
          <p:sp>
            <p:nvSpPr>
              <p:cNvPr id="69" name="椭圆 68"/>
              <p:cNvSpPr/>
              <p:nvPr/>
            </p:nvSpPr>
            <p:spPr>
              <a:xfrm>
                <a:off x="7447940" y="30104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7447940" y="43186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447940" y="562658"/>
                <a:ext cx="49530" cy="495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36753" y="6352663"/>
            <a:ext cx="319498" cy="151161"/>
            <a:chOff x="422182" y="6375400"/>
            <a:chExt cx="344898" cy="105441"/>
          </a:xfrm>
          <a:solidFill>
            <a:schemeClr val="tx1"/>
          </a:solidFill>
        </p:grpSpPr>
        <p:sp>
          <p:nvSpPr>
            <p:cNvPr id="9" name="矩形 8"/>
            <p:cNvSpPr/>
            <p:nvPr/>
          </p:nvSpPr>
          <p:spPr>
            <a:xfrm flipV="1">
              <a:off x="422182" y="6375400"/>
              <a:ext cx="344898" cy="1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2182" y="6420973"/>
              <a:ext cx="344898" cy="1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22182" y="6466547"/>
              <a:ext cx="344898" cy="1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51155" y="890905"/>
            <a:ext cx="274955" cy="17284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600" spc="600" dirty="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BUSINESS PLAN</a:t>
            </a:r>
            <a:endParaRPr lang="en-US" altLang="zh-CN" sz="600" spc="600" dirty="0">
              <a:solidFill>
                <a:schemeClr val="tx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928235" y="2217420"/>
            <a:ext cx="5688330" cy="1181100"/>
          </a:xfrm>
          <a:ln w="6350">
            <a:noFill/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r"/>
            <a:r>
              <a:rPr lang="zh-CN" altLang="en-US" sz="9600" spc="0">
                <a:ln w="22225">
                  <a:noFill/>
                </a:ln>
                <a:gradFill>
                  <a:gsLst>
                    <a:gs pos="0">
                      <a:srgbClr val="7B32B2">
                        <a:alpha val="100000"/>
                        <a:lumMod val="94000"/>
                      </a:srgbClr>
                    </a:gs>
                    <a:gs pos="100000">
                      <a:srgbClr val="595EB3"/>
                    </a:gs>
                  </a:gsLst>
                  <a:lin ang="5400000" scaled="0"/>
                </a:gradFill>
                <a:effectLst/>
                <a:uFillTx/>
                <a:latin typeface="仓耳渔阳体 W05" panose="02020400000000000000" charset="-122"/>
                <a:ea typeface="仓耳渔阳体 W05" panose="02020400000000000000" charset="-122"/>
                <a:cs typeface="仓耳渔阳体 W05" panose="02020400000000000000" charset="-122"/>
              </a:rPr>
              <a:t>读书交流</a:t>
            </a:r>
            <a:endParaRPr lang="zh-CN" altLang="en-US" sz="9600" spc="0">
              <a:ln w="22225">
                <a:noFill/>
              </a:ln>
              <a:gradFill>
                <a:gsLst>
                  <a:gs pos="0">
                    <a:srgbClr val="7B32B2">
                      <a:alpha val="100000"/>
                      <a:lumMod val="94000"/>
                    </a:srgbClr>
                  </a:gs>
                  <a:gs pos="100000">
                    <a:srgbClr val="595EB3"/>
                  </a:gs>
                </a:gsLst>
                <a:lin ang="5400000" scaled="0"/>
              </a:gradFill>
              <a:effectLst/>
              <a:uFillTx/>
              <a:latin typeface="仓耳渔阳体 W05" panose="02020400000000000000" charset="-122"/>
              <a:ea typeface="仓耳渔阳体 W05" panose="02020400000000000000" charset="-122"/>
              <a:cs typeface="仓耳渔阳体 W05" panose="02020400000000000000" charset="-122"/>
            </a:endParaRPr>
          </a:p>
        </p:txBody>
      </p:sp>
      <p:sp>
        <p:nvSpPr>
          <p:cNvPr id="15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63525" y="366395"/>
            <a:ext cx="1094740" cy="2654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spc="300">
                <a:solidFill>
                  <a:schemeClr val="tx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LOGO</a:t>
            </a:r>
            <a:endParaRPr lang="en-US" altLang="zh-CN" sz="1800" spc="300">
              <a:solidFill>
                <a:schemeClr val="tx1"/>
              </a:solidFill>
              <a:uFillTx/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622030" y="4067810"/>
            <a:ext cx="2701290" cy="529590"/>
          </a:xfrm>
          <a:prstGeom prst="rect">
            <a:avLst/>
          </a:prstGeom>
          <a:ln w="6350">
            <a:noFill/>
          </a:ln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000" spc="400">
                <a:ln w="2222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交流人：张梨</a:t>
            </a:r>
            <a:endParaRPr lang="en-US" altLang="zh-CN" sz="2000" spc="400">
              <a:ln w="2222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966835" y="4855845"/>
            <a:ext cx="2701290" cy="529590"/>
          </a:xfrm>
          <a:prstGeom prst="rect">
            <a:avLst/>
          </a:prstGeom>
          <a:ln w="6350">
            <a:noFill/>
          </a:ln>
        </p:spPr>
        <p:txBody>
          <a:bodyPr vert="horz" lIns="90000" tIns="46800" rIns="90000" bIns="46800" rtlCol="0" anchor="b" anchorCtr="0">
            <a:normAutofit fontScale="9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000" spc="400">
                <a:ln w="2222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时间：</a:t>
            </a:r>
            <a:r>
              <a:rPr lang="en-US" altLang="zh-CN" sz="2000" spc="400">
                <a:ln w="2222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2021.11.18</a:t>
            </a:r>
            <a:endParaRPr lang="en-US" altLang="zh-CN" sz="2000" spc="400">
              <a:ln w="2222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99270" y="23812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朱俊名师工作室</a:t>
            </a:r>
            <a:endParaRPr lang="zh-CN" altLang="en-US" sz="2800" b="1"/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05082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11470" y="1921510"/>
            <a:ext cx="5180965" cy="3670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9125" y="2366645"/>
            <a:ext cx="6623685" cy="2647315"/>
          </a:xfrm>
          <a:prstGeom prst="rect">
            <a:avLst/>
          </a:prstGeom>
          <a:solidFill>
            <a:schemeClr val="bg1"/>
          </a:solidFill>
          <a:ln w="25400">
            <a:solidFill>
              <a:srgbClr val="3EA4A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8"/>
          <p:cNvSpPr txBox="1"/>
          <p:nvPr/>
        </p:nvSpPr>
        <p:spPr>
          <a:xfrm>
            <a:off x="7000875" y="3940810"/>
            <a:ext cx="266573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ExtraLight" panose="020B0200000000000000" charset="-122"/>
                <a:sym typeface="Arial" panose="020B0604020202020204" pitchFamily="34" charset="0"/>
              </a:rPr>
              <a:t>2021.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ExtraLight" panose="020B0200000000000000" charset="-122"/>
                <a:sym typeface="Arial" panose="020B0604020202020204" pitchFamily="34" charset="0"/>
              </a:rPr>
              <a:t>7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ExtraLight" panose="020B0200000000000000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8820000">
            <a:off x="309245" y="316865"/>
            <a:ext cx="2016125" cy="876935"/>
          </a:xfrm>
          <a:prstGeom prst="rect">
            <a:avLst/>
          </a:prstGeom>
          <a:blipFill rotWithShape="1">
            <a:blip r:embed="rId2" cstate="print">
              <a:alphaModFix amt="7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00430" y="1120140"/>
            <a:ext cx="11132820" cy="55181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b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《生物学单元整体教学中境脉架构模式的实践探索》</a:t>
            </a:r>
            <a:endParaRPr lang="zh-CN" altLang="en-US" b="0">
              <a:solidFill>
                <a:srgbClr val="595EB3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4" name="Rectangle 29"/>
          <p:cNvSpPr/>
          <p:nvPr/>
        </p:nvSpPr>
        <p:spPr>
          <a:xfrm>
            <a:off x="4849495" y="2741930"/>
            <a:ext cx="57835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《生物学教学》</a:t>
            </a:r>
            <a:endParaRPr lang="zh-CN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900430" y="2680970"/>
            <a:ext cx="312547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宋体" panose="02020400000000000000" charset="-122"/>
              </a:rPr>
              <a:t>Team management execution is the key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思源宋体" panose="02020400000000000000" charset="-122"/>
            </a:endParaRPr>
          </a:p>
        </p:txBody>
      </p:sp>
      <p:pic>
        <p:nvPicPr>
          <p:cNvPr id="5" name="图片 4" descr="C:/Users/Administrator/AppData/Local/Temp/picturecompress_20211116143917/output_1.pngoutput_1"/>
          <p:cNvPicPr>
            <a:picLocks noChangeAspect="1"/>
          </p:cNvPicPr>
          <p:nvPr/>
        </p:nvPicPr>
        <p:blipFill>
          <a:blip r:embed="rId4">
            <a:lum bright="18000" contrast="36000"/>
          </a:blip>
          <a:stretch>
            <a:fillRect/>
          </a:stretch>
        </p:blipFill>
        <p:spPr>
          <a:xfrm rot="21180000">
            <a:off x="638810" y="1856740"/>
            <a:ext cx="3330575" cy="48456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Users\Administrator\Desktop\003.jpg0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741045" y="123190"/>
            <a:ext cx="6142990" cy="673481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25170" y="1633855"/>
            <a:ext cx="3590290" cy="3590290"/>
          </a:xfrm>
          <a:prstGeom prst="ellipse">
            <a:avLst/>
          </a:prstGeom>
          <a:solidFill>
            <a:srgbClr val="FAFAFA"/>
          </a:solidFill>
          <a:ln w="79375">
            <a:solidFill>
              <a:srgbClr val="3EA4A6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59560" y="2292350"/>
            <a:ext cx="19215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595EB3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境脉</a:t>
            </a:r>
            <a:endParaRPr lang="zh-CN" altLang="en-US" sz="7200" dirty="0">
              <a:solidFill>
                <a:srgbClr val="595EB3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5885" y="1136650"/>
            <a:ext cx="671639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4000"/>
              <a:t>     “</a:t>
            </a:r>
            <a:r>
              <a:rPr lang="zh-CN" altLang="en-US" sz="4000"/>
              <a:t>境脉</a:t>
            </a:r>
            <a:r>
              <a:rPr lang="en-US" altLang="zh-CN" sz="4000"/>
              <a:t>”</a:t>
            </a:r>
            <a:r>
              <a:rPr lang="zh-CN" altLang="en-US" sz="4000"/>
              <a:t>是</a:t>
            </a:r>
            <a:r>
              <a:rPr lang="en-US" altLang="zh-CN" sz="4000"/>
              <a:t>“</a:t>
            </a:r>
            <a:r>
              <a:rPr lang="zh-CN" altLang="en-US" sz="4000"/>
              <a:t>情境</a:t>
            </a:r>
            <a:r>
              <a:rPr lang="en-US" altLang="zh-CN" sz="4000"/>
              <a:t>”</a:t>
            </a:r>
            <a:r>
              <a:rPr lang="zh-CN" altLang="en-US" sz="4000"/>
              <a:t>与</a:t>
            </a:r>
            <a:r>
              <a:rPr lang="en-US" altLang="zh-CN" sz="4000"/>
              <a:t>“</a:t>
            </a:r>
            <a:r>
              <a:rPr lang="zh-CN" altLang="en-US" sz="4000"/>
              <a:t>脉络</a:t>
            </a:r>
            <a:r>
              <a:rPr lang="en-US" altLang="zh-CN" sz="4000"/>
              <a:t>”</a:t>
            </a:r>
            <a:r>
              <a:rPr lang="zh-CN" altLang="en-US" sz="4000"/>
              <a:t>的合称，</a:t>
            </a:r>
            <a:r>
              <a:rPr lang="en-US" altLang="zh-CN" sz="4000"/>
              <a:t>“</a:t>
            </a:r>
            <a:r>
              <a:rPr lang="zh-CN" altLang="en-US" sz="4000"/>
              <a:t>境</a:t>
            </a:r>
            <a:r>
              <a:rPr lang="en-US" altLang="zh-CN" sz="4000"/>
              <a:t>”</a:t>
            </a:r>
            <a:r>
              <a:rPr lang="zh-CN" altLang="en-US" sz="4000"/>
              <a:t>即创设真实情境，</a:t>
            </a:r>
            <a:r>
              <a:rPr lang="en-US" altLang="zh-CN" sz="4000"/>
              <a:t>“</a:t>
            </a:r>
            <a:r>
              <a:rPr lang="zh-CN" altLang="en-US" sz="4000"/>
              <a:t>脉</a:t>
            </a:r>
            <a:r>
              <a:rPr lang="en-US" altLang="zh-CN" sz="4000"/>
              <a:t>”</a:t>
            </a:r>
            <a:r>
              <a:rPr lang="zh-CN" altLang="en-US" sz="4000"/>
              <a:t>即设置情境教学主线与脉络，</a:t>
            </a:r>
            <a:r>
              <a:rPr lang="en-US" altLang="zh-CN" sz="4000"/>
              <a:t>“</a:t>
            </a:r>
            <a:r>
              <a:rPr lang="zh-CN" altLang="en-US" sz="4000"/>
              <a:t>境脉</a:t>
            </a:r>
            <a:r>
              <a:rPr lang="en-US" altLang="zh-CN" sz="4000"/>
              <a:t>”</a:t>
            </a:r>
            <a:r>
              <a:rPr lang="zh-CN" altLang="en-US" sz="4000"/>
              <a:t>即整体把握事物的全部情境。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9161145" y="3770630"/>
            <a:ext cx="2875915" cy="308737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503295" y="589915"/>
            <a:ext cx="5097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280"/>
              </a:lnSpc>
            </a:pPr>
            <a:r>
              <a:rPr lang="en-US" altLang="zh-CN" sz="4400" b="1" cap="all" spc="400" dirty="0">
                <a:solidFill>
                  <a:schemeClr val="accent3">
                    <a:lumMod val="40000"/>
                    <a:lumOff val="60000"/>
                    <a:alpha val="33000"/>
                  </a:schemeClr>
                </a:solidFill>
                <a:effectLst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4400" b="1" cap="all" spc="400" dirty="0">
                <a:solidFill>
                  <a:srgbClr val="3EA4A6">
                    <a:alpha val="33000"/>
                  </a:srgbClr>
                </a:solidFill>
                <a:effectLst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r>
              <a:rPr lang="en-US" altLang="zh-CN" sz="4400" b="1" cap="all" spc="400" dirty="0">
                <a:solidFill>
                  <a:schemeClr val="accent3">
                    <a:lumMod val="40000"/>
                    <a:lumOff val="60000"/>
                    <a:alpha val="33000"/>
                  </a:schemeClr>
                </a:solidFill>
                <a:effectLst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8000" cap="all" spc="400" dirty="0">
                <a:solidFill>
                  <a:schemeClr val="accent3">
                    <a:lumMod val="40000"/>
                    <a:lumOff val="60000"/>
                    <a:alpha val="33000"/>
                  </a:schemeClr>
                </a:solidFill>
                <a:effectLst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endParaRPr lang="en-US" altLang="zh-CN" sz="8000" cap="all" spc="400" dirty="0">
              <a:solidFill>
                <a:schemeClr val="accent3">
                  <a:lumMod val="40000"/>
                  <a:lumOff val="60000"/>
                  <a:alpha val="33000"/>
                </a:schemeClr>
              </a:solidFill>
              <a:effectLst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6055" y="910590"/>
            <a:ext cx="1689100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spc="100" dirty="0">
                <a:solidFill>
                  <a:srgbClr val="595EB3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目录</a:t>
            </a:r>
            <a:endParaRPr lang="zh-CN" altLang="en-US" sz="5400" spc="100" dirty="0">
              <a:solidFill>
                <a:srgbClr val="595EB3"/>
              </a:solidFill>
              <a:uFillTx/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65910" y="2124075"/>
            <a:ext cx="2103120" cy="2552700"/>
            <a:chOff x="2351" y="6885"/>
            <a:chExt cx="3312" cy="4020"/>
          </a:xfrm>
        </p:grpSpPr>
        <p:sp>
          <p:nvSpPr>
            <p:cNvPr id="15" name="文本框 14"/>
            <p:cNvSpPr txBox="1"/>
            <p:nvPr/>
          </p:nvSpPr>
          <p:spPr>
            <a:xfrm>
              <a:off x="3399" y="6885"/>
              <a:ext cx="127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01</a:t>
              </a:r>
              <a:endParaRPr lang="en-US" altLang="zh-CN" sz="4000" dirty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8" name="副标题 2"/>
            <p:cNvSpPr>
              <a:spLocks noGrp="1"/>
            </p:cNvSpPr>
            <p:nvPr/>
          </p:nvSpPr>
          <p:spPr>
            <a:xfrm>
              <a:off x="2351" y="7413"/>
              <a:ext cx="3312" cy="3492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80"/>
                </a:lnSpc>
              </a:pP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基于</a:t>
              </a:r>
              <a:r>
                <a:rPr lang="zh-CN" altLang="en-US" sz="1800" b="1">
                  <a:solidFill>
                    <a:srgbClr val="FF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生活现象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，创设</a:t>
              </a:r>
              <a:r>
                <a:rPr lang="en-US" altLang="zh-CN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“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递进式</a:t>
              </a:r>
              <a:r>
                <a:rPr lang="en-US" altLang="zh-CN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”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任务解决型境脉</a:t>
              </a:r>
              <a:endParaRPr lang="zh-CN" altLang="en-US" sz="1800" b="1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74260" y="2083753"/>
            <a:ext cx="2103120" cy="2733675"/>
            <a:chOff x="2351" y="6885"/>
            <a:chExt cx="3312" cy="4305"/>
          </a:xfrm>
        </p:grpSpPr>
        <p:sp>
          <p:nvSpPr>
            <p:cNvPr id="34" name="文本框 33"/>
            <p:cNvSpPr txBox="1"/>
            <p:nvPr/>
          </p:nvSpPr>
          <p:spPr>
            <a:xfrm>
              <a:off x="3399" y="6885"/>
              <a:ext cx="127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02</a:t>
              </a:r>
              <a:endParaRPr lang="en-US" altLang="zh-CN" sz="4000" dirty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35" name="副标题 2"/>
            <p:cNvSpPr>
              <a:spLocks noGrp="1"/>
            </p:cNvSpPr>
            <p:nvPr/>
          </p:nvSpPr>
          <p:spPr>
            <a:xfrm>
              <a:off x="2351" y="7413"/>
              <a:ext cx="3312" cy="3777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80"/>
                </a:lnSpc>
              </a:pP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基于</a:t>
              </a:r>
              <a:r>
                <a:rPr lang="zh-CN" altLang="en-US" sz="1800" b="1">
                  <a:solidFill>
                    <a:srgbClr val="FF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科学研究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，创设</a:t>
              </a:r>
              <a:r>
                <a:rPr lang="en-US" altLang="zh-CN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“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并联式</a:t>
              </a:r>
              <a:r>
                <a:rPr lang="en-US" altLang="zh-CN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”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问题分析型境脉</a:t>
              </a:r>
              <a:endParaRPr lang="zh-CN" altLang="en-US" sz="1800" b="1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29550" y="2152968"/>
            <a:ext cx="2103120" cy="2447290"/>
            <a:chOff x="2351" y="6885"/>
            <a:chExt cx="3312" cy="3854"/>
          </a:xfrm>
        </p:grpSpPr>
        <p:sp>
          <p:nvSpPr>
            <p:cNvPr id="44" name="文本框 43"/>
            <p:cNvSpPr txBox="1"/>
            <p:nvPr/>
          </p:nvSpPr>
          <p:spPr>
            <a:xfrm>
              <a:off x="3399" y="6885"/>
              <a:ext cx="127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03</a:t>
              </a:r>
              <a:endParaRPr lang="en-US" altLang="zh-CN" sz="4000" dirty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45" name="副标题 2"/>
            <p:cNvSpPr>
              <a:spLocks noGrp="1"/>
            </p:cNvSpPr>
            <p:nvPr/>
          </p:nvSpPr>
          <p:spPr>
            <a:xfrm>
              <a:off x="2351" y="7413"/>
              <a:ext cx="3312" cy="3326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80"/>
                </a:lnSpc>
              </a:pP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基于</a:t>
              </a:r>
              <a:r>
                <a:rPr lang="zh-CN" altLang="en-US" sz="1800" b="1">
                  <a:solidFill>
                    <a:srgbClr val="FF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社会热点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，创设</a:t>
              </a:r>
              <a:r>
                <a:rPr lang="en-US" altLang="zh-CN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“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支架式</a:t>
              </a:r>
              <a:r>
                <a:rPr lang="en-US" altLang="zh-CN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”</a:t>
              </a:r>
              <a:r>
                <a:rPr lang="zh-CN" altLang="en-US" sz="1800" b="1">
                  <a:solidFill>
                    <a:srgbClr val="595EB3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问题探究型境脉</a:t>
              </a:r>
              <a:endParaRPr lang="zh-CN" altLang="en-US" sz="1800" b="1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pic>
        <p:nvPicPr>
          <p:cNvPr id="3" name="图片 2" descr="目录1"/>
          <p:cNvPicPr>
            <a:picLocks noChangeAspect="1"/>
          </p:cNvPicPr>
          <p:nvPr/>
        </p:nvPicPr>
        <p:blipFill>
          <a:blip r:embed="rId2" cstate="print"/>
          <a:srcRect l="31517" t="-14837" r="-18335" b="35324"/>
          <a:stretch>
            <a:fillRect/>
          </a:stretch>
        </p:blipFill>
        <p:spPr>
          <a:xfrm rot="5400000">
            <a:off x="139700" y="-139700"/>
            <a:ext cx="2232025" cy="2511425"/>
          </a:xfrm>
          <a:prstGeom prst="rect">
            <a:avLst/>
          </a:prstGeom>
        </p:spPr>
      </p:pic>
      <p:sp>
        <p:nvSpPr>
          <p:cNvPr id="7" name="等腰三角形 6"/>
          <p:cNvSpPr/>
          <p:nvPr/>
        </p:nvSpPr>
        <p:spPr>
          <a:xfrm>
            <a:off x="4889818" y="1995170"/>
            <a:ext cx="2412365" cy="75565"/>
          </a:xfrm>
          <a:prstGeom prst="triangle">
            <a:avLst/>
          </a:prstGeom>
          <a:solidFill>
            <a:srgbClr val="3EA4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contrast="66000"/>
          </a:blip>
          <a:stretch>
            <a:fillRect/>
          </a:stretch>
        </p:blipFill>
        <p:spPr>
          <a:xfrm>
            <a:off x="0" y="4382770"/>
            <a:ext cx="5692775" cy="2035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contrast="60000"/>
          </a:blip>
          <a:stretch>
            <a:fillRect/>
          </a:stretch>
        </p:blipFill>
        <p:spPr>
          <a:xfrm>
            <a:off x="2231390" y="4600575"/>
            <a:ext cx="6151245" cy="2002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lum contrast="60000"/>
          </a:blip>
          <a:srcRect r="6195"/>
          <a:stretch>
            <a:fillRect/>
          </a:stretch>
        </p:blipFill>
        <p:spPr>
          <a:xfrm>
            <a:off x="6140450" y="4813935"/>
            <a:ext cx="5808345" cy="19900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Users\Administrator\Desktop\003.jpg0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56510" y="61595"/>
            <a:ext cx="6734810" cy="673481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300855" y="1633855"/>
            <a:ext cx="3590290" cy="3590290"/>
          </a:xfrm>
          <a:prstGeom prst="ellipse">
            <a:avLst/>
          </a:prstGeom>
          <a:solidFill>
            <a:srgbClr val="FAFAFA"/>
          </a:solidFill>
          <a:ln w="79375">
            <a:solidFill>
              <a:srgbClr val="3EA4A6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624705" y="2574925"/>
            <a:ext cx="2927350" cy="170815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4400" b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绿色植物的生活需要水和无机盐</a:t>
            </a:r>
            <a:endParaRPr lang="zh-CN" altLang="en-US" sz="4400" b="0">
              <a:solidFill>
                <a:srgbClr val="595EB3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8820000">
            <a:off x="309245" y="316865"/>
            <a:ext cx="2016125" cy="876935"/>
          </a:xfrm>
          <a:prstGeom prst="rect">
            <a:avLst/>
          </a:prstGeom>
          <a:blipFill rotWithShape="1">
            <a:blip r:embed="rId1" cstate="print">
              <a:alphaModFix amt="7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7200" y="643255"/>
            <a:ext cx="2358390" cy="55181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b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根的吸收</a:t>
            </a:r>
            <a:endParaRPr lang="zh-CN" altLang="en-US" b="0">
              <a:solidFill>
                <a:srgbClr val="595EB3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pic>
        <p:nvPicPr>
          <p:cNvPr id="7" name="图片 6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845" y="787400"/>
            <a:ext cx="937260" cy="1092200"/>
          </a:xfrm>
          <a:prstGeom prst="rect">
            <a:avLst/>
          </a:prstGeom>
        </p:spPr>
      </p:pic>
      <p:sp>
        <p:nvSpPr>
          <p:cNvPr id="88" name="TextBox 82"/>
          <p:cNvSpPr txBox="1"/>
          <p:nvPr/>
        </p:nvSpPr>
        <p:spPr>
          <a:xfrm>
            <a:off x="6341745" y="1156335"/>
            <a:ext cx="3538855" cy="688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海水稻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的秘密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1"/>
          <p:cNvSpPr txBox="1"/>
          <p:nvPr/>
        </p:nvSpPr>
        <p:spPr>
          <a:xfrm>
            <a:off x="6948805" y="643255"/>
            <a:ext cx="1031875" cy="5905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情境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35905" y="1085850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01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0" name="图片 9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775" y="2366010"/>
            <a:ext cx="937260" cy="1092200"/>
          </a:xfrm>
          <a:prstGeom prst="rect">
            <a:avLst/>
          </a:prstGeom>
        </p:spPr>
      </p:pic>
      <p:sp>
        <p:nvSpPr>
          <p:cNvPr id="11" name="TextBox 82"/>
          <p:cNvSpPr txBox="1"/>
          <p:nvPr/>
        </p:nvSpPr>
        <p:spPr>
          <a:xfrm>
            <a:off x="2820035" y="2465705"/>
            <a:ext cx="8354695" cy="25825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、根尖的结构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、探究溶液的盐度对萝卜条的影响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、观察紫色洋葱鳞片叶表皮细胞在不同盐度溶液中的动态变化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1"/>
          <p:cNvSpPr txBox="1"/>
          <p:nvPr/>
        </p:nvSpPr>
        <p:spPr>
          <a:xfrm>
            <a:off x="3446145" y="1915795"/>
            <a:ext cx="2041525" cy="5905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任务与活动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1835" y="2664460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01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图片 13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545" y="4850130"/>
            <a:ext cx="937260" cy="1092200"/>
          </a:xfrm>
          <a:prstGeom prst="rect">
            <a:avLst/>
          </a:prstGeom>
        </p:spPr>
      </p:pic>
      <p:sp>
        <p:nvSpPr>
          <p:cNvPr id="16" name="TextBox 82"/>
          <p:cNvSpPr txBox="1"/>
          <p:nvPr/>
        </p:nvSpPr>
        <p:spPr>
          <a:xfrm>
            <a:off x="7071995" y="5471795"/>
            <a:ext cx="5021580" cy="6026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buClrTx/>
              <a:buSzTx/>
              <a:buNone/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绿色植物可以通过根吸收水分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1"/>
          <p:cNvSpPr txBox="1"/>
          <p:nvPr/>
        </p:nvSpPr>
        <p:spPr>
          <a:xfrm>
            <a:off x="7369175" y="4850130"/>
            <a:ext cx="1633220" cy="5905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次位概念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11545" y="5244465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01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8820000">
            <a:off x="309245" y="316865"/>
            <a:ext cx="2016125" cy="876935"/>
          </a:xfrm>
          <a:prstGeom prst="rect">
            <a:avLst/>
          </a:prstGeom>
          <a:blipFill rotWithShape="1">
            <a:blip r:embed="rId1" cstate="print">
              <a:alphaModFix amt="7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7200" y="643255"/>
            <a:ext cx="2358390" cy="55181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b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茎的运输</a:t>
            </a:r>
            <a:endParaRPr lang="zh-CN" altLang="en-US" b="0">
              <a:solidFill>
                <a:srgbClr val="595EB3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pic>
        <p:nvPicPr>
          <p:cNvPr id="7" name="图片 6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845" y="787400"/>
            <a:ext cx="937260" cy="1092200"/>
          </a:xfrm>
          <a:prstGeom prst="rect">
            <a:avLst/>
          </a:prstGeom>
        </p:spPr>
      </p:pic>
      <p:sp>
        <p:nvSpPr>
          <p:cNvPr id="88" name="TextBox 82"/>
          <p:cNvSpPr txBox="1"/>
          <p:nvPr/>
        </p:nvSpPr>
        <p:spPr>
          <a:xfrm>
            <a:off x="6341745" y="1156335"/>
            <a:ext cx="3538855" cy="688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叶子为什么变红了？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1"/>
          <p:cNvSpPr txBox="1"/>
          <p:nvPr/>
        </p:nvSpPr>
        <p:spPr>
          <a:xfrm>
            <a:off x="6948805" y="643255"/>
            <a:ext cx="1031875" cy="5905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情境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35905" y="1085850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02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0" name="图片 9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775" y="2584450"/>
            <a:ext cx="937260" cy="1092200"/>
          </a:xfrm>
          <a:prstGeom prst="rect">
            <a:avLst/>
          </a:prstGeom>
        </p:spPr>
      </p:pic>
      <p:sp>
        <p:nvSpPr>
          <p:cNvPr id="11" name="TextBox 82"/>
          <p:cNvSpPr txBox="1"/>
          <p:nvPr/>
        </p:nvSpPr>
        <p:spPr>
          <a:xfrm>
            <a:off x="2820035" y="2701925"/>
            <a:ext cx="8354695" cy="12909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、木本植物茎的结构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、观察并分析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红墨水实验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被染成红色的部分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1"/>
          <p:cNvSpPr txBox="1"/>
          <p:nvPr/>
        </p:nvSpPr>
        <p:spPr>
          <a:xfrm>
            <a:off x="3446145" y="2134235"/>
            <a:ext cx="2041525" cy="5905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任务与活动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1835" y="2882900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02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图片 13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1365" y="4779010"/>
            <a:ext cx="937260" cy="1092200"/>
          </a:xfrm>
          <a:prstGeom prst="rect">
            <a:avLst/>
          </a:prstGeom>
        </p:spPr>
      </p:pic>
      <p:sp>
        <p:nvSpPr>
          <p:cNvPr id="16" name="TextBox 82"/>
          <p:cNvSpPr txBox="1"/>
          <p:nvPr/>
        </p:nvSpPr>
        <p:spPr>
          <a:xfrm>
            <a:off x="6901815" y="5400675"/>
            <a:ext cx="5021580" cy="6026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buClrTx/>
              <a:buSzTx/>
              <a:buNone/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绿色植物主要通过导管运输水分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1"/>
          <p:cNvSpPr txBox="1"/>
          <p:nvPr/>
        </p:nvSpPr>
        <p:spPr>
          <a:xfrm>
            <a:off x="7198995" y="4779010"/>
            <a:ext cx="1633220" cy="5905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次位概念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41365" y="5173345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02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8820000">
            <a:off x="309245" y="316865"/>
            <a:ext cx="2016125" cy="876935"/>
          </a:xfrm>
          <a:prstGeom prst="rect">
            <a:avLst/>
          </a:prstGeom>
          <a:blipFill rotWithShape="1">
            <a:blip r:embed="rId1" cstate="print">
              <a:alphaModFix amt="7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7200" y="643255"/>
            <a:ext cx="2358390" cy="55181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b="0">
                <a:solidFill>
                  <a:srgbClr val="595EB3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叶的散失</a:t>
            </a:r>
            <a:endParaRPr lang="zh-CN" altLang="en-US" b="0">
              <a:solidFill>
                <a:srgbClr val="595EB3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pic>
        <p:nvPicPr>
          <p:cNvPr id="7" name="图片 6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845" y="787400"/>
            <a:ext cx="937260" cy="1092200"/>
          </a:xfrm>
          <a:prstGeom prst="rect">
            <a:avLst/>
          </a:prstGeom>
        </p:spPr>
      </p:pic>
      <p:sp>
        <p:nvSpPr>
          <p:cNvPr id="88" name="TextBox 82"/>
          <p:cNvSpPr txBox="1"/>
          <p:nvPr/>
        </p:nvSpPr>
        <p:spPr>
          <a:xfrm>
            <a:off x="6341745" y="1156335"/>
            <a:ext cx="5038725" cy="688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塑料袋中的水哪里来的？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1"/>
          <p:cNvSpPr txBox="1"/>
          <p:nvPr/>
        </p:nvSpPr>
        <p:spPr>
          <a:xfrm>
            <a:off x="6948805" y="643255"/>
            <a:ext cx="1031875" cy="5905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情境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35905" y="1085850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03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0" name="图片 9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775" y="2600325"/>
            <a:ext cx="937260" cy="1092200"/>
          </a:xfrm>
          <a:prstGeom prst="rect">
            <a:avLst/>
          </a:prstGeom>
        </p:spPr>
      </p:pic>
      <p:sp>
        <p:nvSpPr>
          <p:cNvPr id="11" name="TextBox 82"/>
          <p:cNvSpPr txBox="1"/>
          <p:nvPr/>
        </p:nvSpPr>
        <p:spPr>
          <a:xfrm>
            <a:off x="2820035" y="2700020"/>
            <a:ext cx="8354695" cy="12909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、叶片的结构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、探究绿色植物的蒸腾作用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1"/>
          <p:cNvSpPr txBox="1"/>
          <p:nvPr/>
        </p:nvSpPr>
        <p:spPr>
          <a:xfrm>
            <a:off x="3446145" y="2150110"/>
            <a:ext cx="2041525" cy="5905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任务与活动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1835" y="2898775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03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图片 13" descr="图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1175" y="4553585"/>
            <a:ext cx="937260" cy="1092200"/>
          </a:xfrm>
          <a:prstGeom prst="rect">
            <a:avLst/>
          </a:prstGeom>
        </p:spPr>
      </p:pic>
      <p:sp>
        <p:nvSpPr>
          <p:cNvPr id="16" name="TextBox 82"/>
          <p:cNvSpPr txBox="1"/>
          <p:nvPr/>
        </p:nvSpPr>
        <p:spPr>
          <a:xfrm>
            <a:off x="6651625" y="5175250"/>
            <a:ext cx="5021580" cy="6026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buClrTx/>
              <a:buSzTx/>
              <a:buNone/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  <a:sym typeface="Arial" panose="020B0604020202020204" pitchFamily="34" charset="0"/>
              </a:rPr>
              <a:t>绿色植物能进行蒸腾作用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1"/>
          <p:cNvSpPr txBox="1"/>
          <p:nvPr/>
        </p:nvSpPr>
        <p:spPr>
          <a:xfrm>
            <a:off x="6948805" y="4553585"/>
            <a:ext cx="1633220" cy="5905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次位概念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91175" y="4947920"/>
            <a:ext cx="106045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FAFA"/>
                </a:solidFill>
                <a:effectLst>
                  <a:outerShdw blurRad="76200" dir="2700000" sx="107000" sy="107000" algn="tl" rotWithShape="0">
                    <a:srgbClr val="595EB3">
                      <a:alpha val="65000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Regular" panose="020B0500000000000000" pitchFamily="34" charset="-122"/>
                <a:sym typeface="思源黑体 CN Regular" panose="020B0500000000000000" pitchFamily="34" charset="-122"/>
              </a:rPr>
              <a:t>03</a:t>
            </a:r>
            <a:endParaRPr lang="en-US" altLang="zh-CN" sz="4800" b="1" dirty="0">
              <a:solidFill>
                <a:srgbClr val="FAFAFA"/>
              </a:solidFill>
              <a:effectLst>
                <a:outerShdw blurRad="76200" dir="2700000" sx="107000" sy="107000" algn="tl" rotWithShape="0">
                  <a:srgbClr val="595EB3">
                    <a:alpha val="65000"/>
                  </a:srgb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Users\Administrator\Desktop\55555.jpg55555"/>
          <p:cNvPicPr>
            <a:picLocks noChangeAspect="1"/>
          </p:cNvPicPr>
          <p:nvPr/>
        </p:nvPicPr>
        <p:blipFill>
          <a:blip r:embed="rId1"/>
          <a:srcRect l="17985" t="12963" r="-4845" b="-1534"/>
          <a:stretch>
            <a:fillRect/>
          </a:stretch>
        </p:blipFill>
        <p:spPr>
          <a:xfrm rot="10800000">
            <a:off x="5158740" y="1386840"/>
            <a:ext cx="6139815" cy="547116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240000">
            <a:off x="-462280" y="1034415"/>
            <a:ext cx="5073015" cy="1110615"/>
          </a:xfrm>
          <a:custGeom>
            <a:avLst/>
            <a:gdLst>
              <a:gd name="connsiteX0" fmla="*/ 0 w 8518"/>
              <a:gd name="connsiteY0" fmla="*/ 253 h 2367"/>
              <a:gd name="connsiteX1" fmla="*/ 340 w 8518"/>
              <a:gd name="connsiteY1" fmla="*/ 0 h 2367"/>
              <a:gd name="connsiteX2" fmla="*/ 8173 w 8518"/>
              <a:gd name="connsiteY2" fmla="*/ 295 h 2367"/>
              <a:gd name="connsiteX3" fmla="*/ 8518 w 8518"/>
              <a:gd name="connsiteY3" fmla="*/ 640 h 2367"/>
              <a:gd name="connsiteX4" fmla="*/ 8518 w 8518"/>
              <a:gd name="connsiteY4" fmla="*/ 2022 h 2367"/>
              <a:gd name="connsiteX5" fmla="*/ 8173 w 8518"/>
              <a:gd name="connsiteY5" fmla="*/ 2367 h 2367"/>
              <a:gd name="connsiteX6" fmla="*/ 2374 w 8518"/>
              <a:gd name="connsiteY6" fmla="*/ 2367 h 2367"/>
              <a:gd name="connsiteX7" fmla="*/ 0 w 8518"/>
              <a:gd name="connsiteY7" fmla="*/ 2072 h 2367"/>
              <a:gd name="connsiteX8" fmla="*/ 0 w 8518"/>
              <a:gd name="connsiteY8" fmla="*/ 253 h 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8" h="2367">
                <a:moveTo>
                  <a:pt x="0" y="253"/>
                </a:moveTo>
                <a:cubicBezTo>
                  <a:pt x="0" y="63"/>
                  <a:pt x="150" y="0"/>
                  <a:pt x="340" y="0"/>
                </a:cubicBezTo>
                <a:lnTo>
                  <a:pt x="8173" y="295"/>
                </a:lnTo>
                <a:cubicBezTo>
                  <a:pt x="8363" y="295"/>
                  <a:pt x="8518" y="450"/>
                  <a:pt x="8518" y="640"/>
                </a:cubicBezTo>
                <a:lnTo>
                  <a:pt x="8518" y="2022"/>
                </a:lnTo>
                <a:cubicBezTo>
                  <a:pt x="8518" y="2212"/>
                  <a:pt x="8363" y="2367"/>
                  <a:pt x="8173" y="2367"/>
                </a:cubicBezTo>
                <a:lnTo>
                  <a:pt x="2374" y="2367"/>
                </a:lnTo>
                <a:cubicBezTo>
                  <a:pt x="2184" y="2367"/>
                  <a:pt x="92" y="2095"/>
                  <a:pt x="0" y="2072"/>
                </a:cubicBezTo>
                <a:lnTo>
                  <a:pt x="0" y="253"/>
                </a:lnTo>
                <a:close/>
              </a:path>
            </a:pathLst>
          </a:custGeom>
          <a:blipFill rotWithShape="1">
            <a:blip r:embed="rId2">
              <a:alphaModFix amt="5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76313" y="1091565"/>
            <a:ext cx="6504940" cy="1099185"/>
          </a:xfrm>
          <a:prstGeom prst="rect">
            <a:avLst/>
          </a:prstGeom>
          <a:effectLst/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zh-CN" sz="5400" b="0" spc="100">
                <a:solidFill>
                  <a:srgbClr val="595EB3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ＴＨＡＮＫ</a:t>
            </a:r>
            <a:r>
              <a:rPr lang="en-US" sz="5400" b="0" spc="100">
                <a:solidFill>
                  <a:srgbClr val="595EB3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 </a:t>
            </a:r>
            <a:r>
              <a:rPr lang="zh-CN" altLang="en-US" sz="5400" b="0" spc="100">
                <a:solidFill>
                  <a:srgbClr val="595EB3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！</a:t>
            </a:r>
            <a:endParaRPr lang="zh-CN" altLang="en-US" sz="5400" b="0" spc="100">
              <a:solidFill>
                <a:srgbClr val="595EB3"/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" name="副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078865" y="2399030"/>
            <a:ext cx="4948555" cy="52832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>
                <a:solidFill>
                  <a:srgbClr val="595EB3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感谢观看！</a:t>
            </a:r>
            <a:endParaRPr lang="zh-CN" altLang="en-US" sz="6000">
              <a:solidFill>
                <a:srgbClr val="595EB3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WPS 演示</Application>
  <PresentationFormat>自定义</PresentationFormat>
  <Paragraphs>110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思源黑体 CN Regular</vt:lpstr>
      <vt:lpstr>思源黑体 CN Light</vt:lpstr>
      <vt:lpstr>黑体</vt:lpstr>
      <vt:lpstr>仓耳渔阳体 W05</vt:lpstr>
      <vt:lpstr>思源黑体 CN Medium</vt:lpstr>
      <vt:lpstr>思源黑体 CN Normal</vt:lpstr>
      <vt:lpstr>思源黑体 CN Bold</vt:lpstr>
      <vt:lpstr>思源黑体 CN ExtraLight</vt:lpstr>
      <vt:lpstr>思源宋体</vt:lpstr>
      <vt:lpstr>Arial Unicode MS</vt:lpstr>
      <vt:lpstr>Calibri</vt:lpstr>
      <vt:lpstr>Segoe UI</vt:lpstr>
      <vt:lpstr>OPPOSans R</vt:lpstr>
      <vt:lpstr>Source Han Sans CN Heavy Bold</vt:lpstr>
      <vt:lpstr>Segoe Print</vt:lpstr>
      <vt:lpstr>Office 主题​​</vt:lpstr>
      <vt:lpstr>读书交流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与枫相伴</cp:lastModifiedBy>
  <cp:revision>177</cp:revision>
  <dcterms:created xsi:type="dcterms:W3CDTF">2019-06-19T02:08:00Z</dcterms:created>
  <dcterms:modified xsi:type="dcterms:W3CDTF">2021-11-16T07:47:36Z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251741872D8A473DA36B946D6581C3E6</vt:lpwstr>
  </property>
</Properties>
</file>