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19"/>
  </p:notesMasterIdLst>
  <p:sldIdLst>
    <p:sldId id="256" r:id="rId2"/>
    <p:sldId id="259" r:id="rId3"/>
    <p:sldId id="260" r:id="rId4"/>
    <p:sldId id="266" r:id="rId5"/>
    <p:sldId id="274" r:id="rId6"/>
    <p:sldId id="267" r:id="rId7"/>
    <p:sldId id="261" r:id="rId8"/>
    <p:sldId id="1712" r:id="rId9"/>
    <p:sldId id="2572" r:id="rId10"/>
    <p:sldId id="268" r:id="rId11"/>
    <p:sldId id="263" r:id="rId12"/>
    <p:sldId id="264" r:id="rId13"/>
    <p:sldId id="272" r:id="rId14"/>
    <p:sldId id="257" r:id="rId15"/>
    <p:sldId id="273" r:id="rId16"/>
    <p:sldId id="265" r:id="rId17"/>
    <p:sldId id="258" r:id="rId18"/>
  </p:sldIdLst>
  <p:sldSz cx="12192000" cy="6858000"/>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092BD349-AC3F-4CE1-97D5-3B7C63406BA1}"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C2DAFAC2-2F7F-4383-BBB9-D7DCBEAA9E1E}" type="slidenum">
              <a:rPr lang="zh-CN" altLang="en-US" smtClean="0"/>
              <a:t>‹#›</a:t>
            </a:fld>
            <a:endParaRPr lang="zh-CN" altLang="en-US"/>
          </a:p>
        </p:txBody>
      </p:sp>
    </p:spTree>
    <p:extLst>
      <p:ext uri="{BB962C8B-B14F-4D97-AF65-F5344CB8AC3E}">
        <p14:creationId xmlns:p14="http://schemas.microsoft.com/office/powerpoint/2010/main" val="378470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DAFAC2-2F7F-4383-BBB9-D7DCBEAA9E1E}" type="slidenum">
              <a:rPr lang="zh-CN" altLang="en-US" smtClean="0"/>
              <a:t>7</a:t>
            </a:fld>
            <a:endParaRPr lang="zh-CN" altLang="en-US"/>
          </a:p>
        </p:txBody>
      </p:sp>
    </p:spTree>
    <p:extLst>
      <p:ext uri="{BB962C8B-B14F-4D97-AF65-F5344CB8AC3E}">
        <p14:creationId xmlns:p14="http://schemas.microsoft.com/office/powerpoint/2010/main" val="185778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85D0DACE-38E0-42D2-9336-2B707D34BC6D}"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DAFAC2-2F7F-4383-BBB9-D7DCBEAA9E1E}" type="slidenum">
              <a:rPr lang="zh-CN" altLang="en-US" smtClean="0"/>
              <a:t>10</a:t>
            </a:fld>
            <a:endParaRPr lang="zh-CN" altLang="en-US"/>
          </a:p>
        </p:txBody>
      </p:sp>
    </p:spTree>
    <p:extLst>
      <p:ext uri="{BB962C8B-B14F-4D97-AF65-F5344CB8AC3E}">
        <p14:creationId xmlns:p14="http://schemas.microsoft.com/office/powerpoint/2010/main" val="269415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93716B-492A-43FC-8957-CA480601F10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9329165-E412-4921-B28F-466A04172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319429-3F1E-487F-B1A4-7E80B15D128E}"/>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id="{8D3F0ECA-5508-4896-AD1D-A9DE2ECE94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DF62A4-E952-49C3-B594-53AD299E20E1}"/>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41941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B881D0-A899-4B11-8704-D4E9C348D9D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62F909-867A-42C7-9110-EFF41912CD8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F6DEDF-1EE8-4066-94FA-98E2EA471A64}"/>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id="{A6F2B99A-6F3B-42BA-8FB0-275877DE76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2E5765-665B-4BF3-9920-E654C5C6FC0A}"/>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228921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CCC920-D3EB-4F79-A771-7F58D22FC13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717EB66-AC25-4ED6-B9BB-D4588C2807F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CDEA2-B5F0-422C-AD0B-FC6A94DB81C7}"/>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id="{9E616DCE-FE47-4792-A131-45CA13589B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C950E6-A236-450B-9C4E-0F807960B60E}"/>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327217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EF20A-A249-4FA8-AF6D-7682585B34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0722E3-629B-41D5-A40C-A3FFB63C54C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D10B98-384A-46D4-BCA9-B171A7C4954A}"/>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id="{E4D67069-FADA-45BB-A80D-4784FE1285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94896F-EB79-4045-A1A7-FFE0A8A9E270}"/>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222205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50E544-7DA0-4568-B1B8-52F868710C9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C592F74-9C72-486A-8D7E-84FC0E87D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DB7F75D-2C1A-4745-966B-CB26EC394ED7}"/>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id="{B826AD6C-CFC8-4E0B-BB6D-DE34939864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F154F8-0B35-4681-84A6-0614ED6B8933}"/>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254989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C5879B-96BF-41FB-B898-A5F994059D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A65DB50-BF90-4CD5-93D5-FF09EBF7F5F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075BA11-63CE-4C88-88C5-20E7A94B1E8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06D3658-CECB-4F50-A8EC-97FC771254BB}"/>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6" name="页脚占位符 5">
            <a:extLst>
              <a:ext uri="{FF2B5EF4-FFF2-40B4-BE49-F238E27FC236}">
                <a16:creationId xmlns:a16="http://schemas.microsoft.com/office/drawing/2014/main" id="{4B066728-DE76-4853-880A-37DE98F539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BEA7BC-42CF-451D-91ED-5020261FE184}"/>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187592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BFD0FD-221C-4106-87B2-EDA7F7A40B9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786BAF8-672E-413C-8699-EF6D730273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D3F3E63-B024-4672-8073-7E380DC687C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75D72E4-2FE5-4F2D-884B-4F9FEF88B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30C17C8-5DBE-4767-82E6-4B6EC2C6A45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FA39B3-2D38-4DCC-890A-FC8771984899}"/>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8" name="页脚占位符 7">
            <a:extLst>
              <a:ext uri="{FF2B5EF4-FFF2-40B4-BE49-F238E27FC236}">
                <a16:creationId xmlns:a16="http://schemas.microsoft.com/office/drawing/2014/main" id="{CBB18E8E-E157-4D51-A4D6-4E8C73C1B2C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E1C60F4-5FF7-4275-BEEB-FEA7D9FCD4E7}"/>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284451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BCA6BB-7D93-4250-B975-3CB2B33659D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D4BAB1E-2948-486A-A0BF-C4C53CF7E556}"/>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4" name="页脚占位符 3">
            <a:extLst>
              <a:ext uri="{FF2B5EF4-FFF2-40B4-BE49-F238E27FC236}">
                <a16:creationId xmlns:a16="http://schemas.microsoft.com/office/drawing/2014/main" id="{87A2FD7B-AADA-454C-B4BE-F3DDB16136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3F46C15-EEEA-4130-8908-B8071B9CCB14}"/>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168122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8E695F2-FF8C-4664-8BBE-DA1832BB01A4}"/>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3" name="页脚占位符 2">
            <a:extLst>
              <a:ext uri="{FF2B5EF4-FFF2-40B4-BE49-F238E27FC236}">
                <a16:creationId xmlns:a16="http://schemas.microsoft.com/office/drawing/2014/main" id="{FC85E707-7C99-4B5C-A5CA-6B7856DF6B9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2EE8C50-4EEF-4105-A96B-364B0550A2FF}"/>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266745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4C722-06BF-4F6D-911A-343D5B41A5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120ED93-E5B5-422D-94DB-7705AA35D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32E227A-6405-4FE7-900B-A29CF224C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FC6C47A-1B45-456F-8025-ED7465C2F8E0}"/>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6" name="页脚占位符 5">
            <a:extLst>
              <a:ext uri="{FF2B5EF4-FFF2-40B4-BE49-F238E27FC236}">
                <a16:creationId xmlns:a16="http://schemas.microsoft.com/office/drawing/2014/main" id="{6D1129A6-C04B-422A-AF4D-86E8883F6A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918ECE-F6E2-4A66-B0E6-F124C0690481}"/>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1437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4E36B-E3FD-459B-86CF-CADBCFF16BC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8EAD651-46C3-419C-9615-96C9BB380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EF3C3A-7F66-41DC-9653-B08E87F65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A41C2CF-DAE4-4192-B107-7A56174C4EE4}"/>
              </a:ext>
            </a:extLst>
          </p:cNvPr>
          <p:cNvSpPr>
            <a:spLocks noGrp="1"/>
          </p:cNvSpPr>
          <p:nvPr>
            <p:ph type="dt" sz="half" idx="10"/>
          </p:nvPr>
        </p:nvSpPr>
        <p:spPr/>
        <p:txBody>
          <a:bodyPr/>
          <a:lstStyle/>
          <a:p>
            <a:fld id="{672BDB89-AEEC-4690-B6AC-5AE011EE4CDC}" type="datetimeFigureOut">
              <a:rPr lang="zh-CN" altLang="en-US" smtClean="0"/>
              <a:t>2022/12/30</a:t>
            </a:fld>
            <a:endParaRPr lang="zh-CN" altLang="en-US"/>
          </a:p>
        </p:txBody>
      </p:sp>
      <p:sp>
        <p:nvSpPr>
          <p:cNvPr id="6" name="页脚占位符 5">
            <a:extLst>
              <a:ext uri="{FF2B5EF4-FFF2-40B4-BE49-F238E27FC236}">
                <a16:creationId xmlns:a16="http://schemas.microsoft.com/office/drawing/2014/main" id="{7C30251A-2EB7-4521-91AF-F3B232B216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6F07B4-3A27-47C6-B07F-F9F592A56E99}"/>
              </a:ext>
            </a:extLst>
          </p:cNvPr>
          <p:cNvSpPr>
            <a:spLocks noGrp="1"/>
          </p:cNvSpPr>
          <p:nvPr>
            <p:ph type="sldNum" sz="quarter" idx="12"/>
          </p:nvPr>
        </p:nvSpPr>
        <p:spPr/>
        <p:txBody>
          <a:body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22052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3BE9ABE-4618-4BAD-B6C8-288EDF917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10F2BA7-BE38-4AA2-9A77-133EFFA21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6DB662-C8E4-4D55-BA22-18D41A2E3D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DB89-AEEC-4690-B6AC-5AE011EE4CDC}"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id="{A9DCCB76-FD7D-4B59-B709-B321F5C5D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8A6C3E-1DCC-44AF-9C60-7DBB84E42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06081-635A-4AF4-B80D-EB3C527C3F13}" type="slidenum">
              <a:rPr lang="zh-CN" altLang="en-US" smtClean="0"/>
              <a:t>‹#›</a:t>
            </a:fld>
            <a:endParaRPr lang="zh-CN" altLang="en-US"/>
          </a:p>
        </p:txBody>
      </p:sp>
    </p:spTree>
    <p:extLst>
      <p:ext uri="{BB962C8B-B14F-4D97-AF65-F5344CB8AC3E}">
        <p14:creationId xmlns:p14="http://schemas.microsoft.com/office/powerpoint/2010/main" val="222552240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webp"/><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4.xml"/><Relationship Id="rId7"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5.png"/><Relationship Id="rId4" Type="http://schemas.openxmlformats.org/officeDocument/2006/relationships/tags" Target="../tags/tag25.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31.xml"/><Relationship Id="rId7" Type="http://schemas.openxmlformats.org/officeDocument/2006/relationships/image" Target="../media/image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slideLayout" Target="../slideLayouts/slideLayout7.xml"/><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Layout" Target="../slideLayouts/slideLayout1.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image" Target="../media/image10.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19" Type="http://schemas.openxmlformats.org/officeDocument/2006/relationships/notesSlide" Target="../notesSlides/notesSlide2.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E8B8F8-1C4C-45C3-862E-21E73D464DEB}"/>
              </a:ext>
            </a:extLst>
          </p:cNvPr>
          <p:cNvSpPr>
            <a:spLocks noGrp="1"/>
          </p:cNvSpPr>
          <p:nvPr>
            <p:ph type="ctrTitle"/>
          </p:nvPr>
        </p:nvSpPr>
        <p:spPr>
          <a:xfrm>
            <a:off x="1524000" y="1059657"/>
            <a:ext cx="9144000" cy="1427162"/>
          </a:xfrm>
        </p:spPr>
        <p:txBody>
          <a:bodyPr>
            <a:normAutofit/>
          </a:bodyPr>
          <a:lstStyle/>
          <a:p>
            <a:r>
              <a:rPr lang="zh-CN" altLang="en-US" sz="8800" dirty="0">
                <a:latin typeface="微软雅黑" panose="020B0503020204020204" pitchFamily="34" charset="-122"/>
                <a:ea typeface="微软雅黑" panose="020B0503020204020204" pitchFamily="34" charset="-122"/>
              </a:rPr>
              <a:t>胚胎工程一轮复习</a:t>
            </a:r>
          </a:p>
        </p:txBody>
      </p:sp>
      <p:pic>
        <p:nvPicPr>
          <p:cNvPr id="6" name="内容占位符 4">
            <a:extLst>
              <a:ext uri="{FF2B5EF4-FFF2-40B4-BE49-F238E27FC236}">
                <a16:creationId xmlns:a16="http://schemas.microsoft.com/office/drawing/2014/main" id="{08AD7A63-B6D0-4041-9814-1215304C5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5" y="3621626"/>
            <a:ext cx="5051901" cy="3236374"/>
          </a:xfrm>
          <a:prstGeom prst="rect">
            <a:avLst/>
          </a:prstGeom>
        </p:spPr>
      </p:pic>
    </p:spTree>
    <p:extLst>
      <p:ext uri="{BB962C8B-B14F-4D97-AF65-F5344CB8AC3E}">
        <p14:creationId xmlns:p14="http://schemas.microsoft.com/office/powerpoint/2010/main" val="165879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7993078B-8778-4E1B-944C-3456F043F943}"/>
              </a:ext>
            </a:extLst>
          </p:cNvPr>
          <p:cNvGrpSpPr/>
          <p:nvPr/>
        </p:nvGrpSpPr>
        <p:grpSpPr>
          <a:xfrm>
            <a:off x="98322" y="125149"/>
            <a:ext cx="4336027" cy="934065"/>
            <a:chOff x="235973" y="324463"/>
            <a:chExt cx="4336027" cy="934065"/>
          </a:xfrm>
        </p:grpSpPr>
        <p:sp>
          <p:nvSpPr>
            <p:cNvPr id="5" name="矩形: 圆角 4">
              <a:extLst>
                <a:ext uri="{FF2B5EF4-FFF2-40B4-BE49-F238E27FC236}">
                  <a16:creationId xmlns:a16="http://schemas.microsoft.com/office/drawing/2014/main" id="{8BA706FB-6AAD-4D1A-B05E-01DB63B03F61}"/>
                </a:ext>
              </a:extLst>
            </p:cNvPr>
            <p:cNvSpPr/>
            <p:nvPr/>
          </p:nvSpPr>
          <p:spPr>
            <a:xfrm>
              <a:off x="235973" y="324463"/>
              <a:ext cx="4336027" cy="93406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80272471-8E07-4932-ACE7-518E9441494F}"/>
                </a:ext>
              </a:extLst>
            </p:cNvPr>
            <p:cNvSpPr txBox="1"/>
            <p:nvPr/>
          </p:nvSpPr>
          <p:spPr>
            <a:xfrm>
              <a:off x="403121" y="448834"/>
              <a:ext cx="4001729" cy="584775"/>
            </a:xfrm>
            <a:prstGeom prst="rect">
              <a:avLst/>
            </a:prstGeom>
            <a:noFill/>
          </p:spPr>
          <p:txBody>
            <a:bodyPr wrap="square" rtlCol="0">
              <a:spAutoFit/>
            </a:bodyPr>
            <a:lstStyle/>
            <a:p>
              <a:r>
                <a:rPr lang="zh-CN" altLang="en-US" sz="3200" b="1" dirty="0"/>
                <a:t>第二代试管婴儿技术</a:t>
              </a:r>
            </a:p>
          </p:txBody>
        </p:sp>
      </p:grpSp>
      <p:sp>
        <p:nvSpPr>
          <p:cNvPr id="7" name="文本框 6">
            <a:extLst>
              <a:ext uri="{FF2B5EF4-FFF2-40B4-BE49-F238E27FC236}">
                <a16:creationId xmlns:a16="http://schemas.microsoft.com/office/drawing/2014/main" id="{148E59FA-6E86-425A-9034-DB63DFC39EFE}"/>
              </a:ext>
            </a:extLst>
          </p:cNvPr>
          <p:cNvSpPr txBox="1"/>
          <p:nvPr/>
        </p:nvSpPr>
        <p:spPr>
          <a:xfrm>
            <a:off x="-29497" y="1059214"/>
            <a:ext cx="12192000" cy="1631216"/>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资料</a:t>
            </a:r>
            <a:r>
              <a:rPr lang="en-US" altLang="zh-CN" sz="2800" b="1" dirty="0">
                <a:solidFill>
                  <a:srgbClr val="FF0000"/>
                </a:solidFill>
                <a:latin typeface="黑体" panose="02010609060101010101" pitchFamily="49" charset="-122"/>
                <a:ea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又名胞质内单精子显微注射技术它致力于攻克男性的生殖障碍。显微镜下将成熟卵细胞固定住，然后利用微量加样器刺穿卵细胞膜将精子释放于卵子的胞质内，也就是以人工注射代替精卵的自然结合，因此可克服由男性精子质量不佳、数量不足或梗阻性无精症等引起的生殖问题，胞质内单精子注射技术解决了自然受精失败的问题。</a:t>
            </a:r>
            <a:endParaRPr lang="zh-CN" altLang="en-US" sz="2800" b="1" dirty="0">
              <a:latin typeface="黑体" panose="02010609060101010101" pitchFamily="49" charset="-122"/>
              <a:ea typeface="黑体" panose="02010609060101010101" pitchFamily="49" charset="-122"/>
            </a:endParaRPr>
          </a:p>
        </p:txBody>
      </p:sp>
      <p:sp>
        <p:nvSpPr>
          <p:cNvPr id="12" name="文本框 11">
            <a:extLst>
              <a:ext uri="{FF2B5EF4-FFF2-40B4-BE49-F238E27FC236}">
                <a16:creationId xmlns:a16="http://schemas.microsoft.com/office/drawing/2014/main" id="{80A4B27C-45D2-453C-B748-0B17775DB63C}"/>
              </a:ext>
            </a:extLst>
          </p:cNvPr>
          <p:cNvSpPr txBox="1"/>
          <p:nvPr/>
        </p:nvSpPr>
        <p:spPr>
          <a:xfrm>
            <a:off x="-29497" y="3198167"/>
            <a:ext cx="7973962"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思考</a:t>
            </a: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：第二代试管婴儿技术可能存在哪些缺陷呢？</a:t>
            </a:r>
          </a:p>
        </p:txBody>
      </p:sp>
      <p:sp>
        <p:nvSpPr>
          <p:cNvPr id="14" name="文本框 13">
            <a:extLst>
              <a:ext uri="{FF2B5EF4-FFF2-40B4-BE49-F238E27FC236}">
                <a16:creationId xmlns:a16="http://schemas.microsoft.com/office/drawing/2014/main" id="{C34C43BB-7417-41B3-886C-5B0E03BE5EDF}"/>
              </a:ext>
            </a:extLst>
          </p:cNvPr>
          <p:cNvSpPr txBox="1"/>
          <p:nvPr/>
        </p:nvSpPr>
        <p:spPr>
          <a:xfrm>
            <a:off x="0" y="4087787"/>
            <a:ext cx="11641394" cy="1261884"/>
          </a:xfrm>
          <a:prstGeom prst="rect">
            <a:avLst/>
          </a:prstGeom>
          <a:solidFill>
            <a:schemeClr val="accent4">
              <a:lumMod val="20000"/>
              <a:lumOff val="80000"/>
            </a:schemeClr>
          </a:solidFill>
        </p:spPr>
        <p:txBody>
          <a:bodyPr wrap="square">
            <a:spAutoFit/>
          </a:bodyPr>
          <a:lstStyle/>
          <a:p>
            <a:r>
              <a:rPr lang="zh-CN" altLang="en-US" sz="2400" b="1" dirty="0">
                <a:latin typeface="黑体" panose="02010609060101010101" pitchFamily="49" charset="-122"/>
                <a:ea typeface="黑体" panose="02010609060101010101" pitchFamily="49" charset="-122"/>
              </a:rPr>
              <a:t>资料补充：</a:t>
            </a:r>
            <a:r>
              <a:rPr lang="zh-CN" altLang="en-US" sz="2800" b="1" dirty="0">
                <a:solidFill>
                  <a:srgbClr val="C00000"/>
                </a:solidFill>
                <a:latin typeface="黑体" panose="02010609060101010101" pitchFamily="49" charset="-122"/>
                <a:ea typeface="黑体" panose="02010609060101010101" pitchFamily="49" charset="-122"/>
              </a:rPr>
              <a:t>精子－透明质酸结合分析技术</a:t>
            </a:r>
            <a:r>
              <a:rPr lang="zh-CN" altLang="en-US" sz="2400" b="1" dirty="0">
                <a:latin typeface="黑体" panose="02010609060101010101" pitchFamily="49" charset="-122"/>
                <a:ea typeface="黑体" panose="02010609060101010101" pitchFamily="49" charset="-122"/>
              </a:rPr>
              <a:t>，该技术是将精子与透明质酸水凝胶微滴共同置于培养皿上，选取与微滴相结合的精子作为试管婴儿的材料。因透明质酸是卵细胞凝胶层的主要成分，所以能主动与微滴结合的精子更为健康成熟。</a:t>
            </a:r>
          </a:p>
        </p:txBody>
      </p:sp>
      <p:sp>
        <p:nvSpPr>
          <p:cNvPr id="16" name="文本框 15">
            <a:extLst>
              <a:ext uri="{FF2B5EF4-FFF2-40B4-BE49-F238E27FC236}">
                <a16:creationId xmlns:a16="http://schemas.microsoft.com/office/drawing/2014/main" id="{2694EFE5-0F1E-4F28-98FE-5CB00D818E05}"/>
              </a:ext>
            </a:extLst>
          </p:cNvPr>
          <p:cNvSpPr txBox="1"/>
          <p:nvPr/>
        </p:nvSpPr>
        <p:spPr>
          <a:xfrm>
            <a:off x="-29497" y="5798786"/>
            <a:ext cx="11936362" cy="830997"/>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rPr>
              <a:t>思考</a:t>
            </a: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：对一些有严重遗传病或染色体异常的夫妇来说，如何通过试管婴儿技术实现他们的孩子梦呢？</a:t>
            </a:r>
            <a:endParaRPr lang="zh-CN" altLang="en-US" sz="2400" dirty="0"/>
          </a:p>
        </p:txBody>
      </p:sp>
    </p:spTree>
    <p:extLst>
      <p:ext uri="{BB962C8B-B14F-4D97-AF65-F5344CB8AC3E}">
        <p14:creationId xmlns:p14="http://schemas.microsoft.com/office/powerpoint/2010/main" val="37229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AABAB99-A486-4E18-93CA-736CA89B9057}"/>
              </a:ext>
            </a:extLst>
          </p:cNvPr>
          <p:cNvGrpSpPr/>
          <p:nvPr/>
        </p:nvGrpSpPr>
        <p:grpSpPr>
          <a:xfrm>
            <a:off x="196642" y="146312"/>
            <a:ext cx="4336027" cy="934065"/>
            <a:chOff x="206476" y="324463"/>
            <a:chExt cx="4336027" cy="934065"/>
          </a:xfrm>
        </p:grpSpPr>
        <p:sp>
          <p:nvSpPr>
            <p:cNvPr id="5" name="矩形: 圆角 4">
              <a:extLst>
                <a:ext uri="{FF2B5EF4-FFF2-40B4-BE49-F238E27FC236}">
                  <a16:creationId xmlns:a16="http://schemas.microsoft.com/office/drawing/2014/main" id="{BFB5D4D8-BC5B-4709-9180-27785BB55984}"/>
                </a:ext>
              </a:extLst>
            </p:cNvPr>
            <p:cNvSpPr/>
            <p:nvPr/>
          </p:nvSpPr>
          <p:spPr>
            <a:xfrm>
              <a:off x="206476" y="324463"/>
              <a:ext cx="4336027" cy="9340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D713E54-4253-44B1-9129-815C3CFB24A9}"/>
                </a:ext>
              </a:extLst>
            </p:cNvPr>
            <p:cNvSpPr txBox="1"/>
            <p:nvPr/>
          </p:nvSpPr>
          <p:spPr>
            <a:xfrm>
              <a:off x="403121" y="448834"/>
              <a:ext cx="4001729" cy="584775"/>
            </a:xfrm>
            <a:prstGeom prst="rect">
              <a:avLst/>
            </a:prstGeom>
            <a:noFill/>
          </p:spPr>
          <p:txBody>
            <a:bodyPr wrap="square" rtlCol="0">
              <a:spAutoFit/>
            </a:bodyPr>
            <a:lstStyle/>
            <a:p>
              <a:r>
                <a:rPr lang="zh-CN" altLang="en-US" sz="3200" b="1" dirty="0"/>
                <a:t>第三代试管婴儿技术</a:t>
              </a:r>
            </a:p>
          </p:txBody>
        </p:sp>
      </p:grpSp>
      <p:sp>
        <p:nvSpPr>
          <p:cNvPr id="8" name="文本框 7">
            <a:extLst>
              <a:ext uri="{FF2B5EF4-FFF2-40B4-BE49-F238E27FC236}">
                <a16:creationId xmlns:a16="http://schemas.microsoft.com/office/drawing/2014/main" id="{6EC2276E-B448-4372-B0D8-F7DAB52352F0}"/>
              </a:ext>
            </a:extLst>
          </p:cNvPr>
          <p:cNvSpPr txBox="1"/>
          <p:nvPr/>
        </p:nvSpPr>
        <p:spPr>
          <a:xfrm>
            <a:off x="0" y="1204748"/>
            <a:ext cx="12192000" cy="2000548"/>
          </a:xfrm>
          <a:prstGeom prst="rect">
            <a:avLst/>
          </a:prstGeom>
          <a:noFill/>
        </p:spPr>
        <p:txBody>
          <a:bodyPr wrap="square">
            <a:spAutoFit/>
          </a:bodyPr>
          <a:lstStyle/>
          <a:p>
            <a:r>
              <a:rPr lang="zh-CN" altLang="en-US" sz="2800" b="1" dirty="0">
                <a:solidFill>
                  <a:srgbClr val="C00000"/>
                </a:solidFill>
                <a:latin typeface="黑体" panose="02010609060101010101" pitchFamily="49" charset="-122"/>
                <a:ea typeface="黑体" panose="02010609060101010101" pitchFamily="49" charset="-122"/>
              </a:rPr>
              <a:t>资料</a:t>
            </a:r>
            <a:r>
              <a:rPr lang="en-US" altLang="zh-CN" sz="2800" b="1" dirty="0">
                <a:solidFill>
                  <a:srgbClr val="C00000"/>
                </a:solidFill>
                <a:latin typeface="黑体" panose="02010609060101010101" pitchFamily="49" charset="-122"/>
                <a:ea typeface="黑体" panose="02010609060101010101" pitchFamily="49" charset="-122"/>
              </a:rPr>
              <a:t>3</a:t>
            </a:r>
            <a:r>
              <a:rPr lang="zh-CN" altLang="en-US" sz="2800" b="1" dirty="0">
                <a:solidFill>
                  <a:srgbClr val="C0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为了解决这些问题，在辅助生殖手段的基础上产生了第三代试管婴儿技术，即胚胎移植前的遗传学诊断。该技术是根据现代分子生物学原理，对体外受精获得的胚胎进行遗传学分析，实现胚胎在植入前的质量检查。该技术主要分为两个步骤: 活体组织检查和遗传诊断。活体组织检查是指取极体、卵裂球细胞或囊胚的滋养层细胞作为胚胎代表，等待遗传诊断。遗传诊断手段主要包括: 聚合酶链式反应( PC</a:t>
            </a:r>
            <a:r>
              <a:rPr lang="en-US" altLang="zh-CN" sz="2400" b="1" dirty="0">
                <a:latin typeface="黑体" panose="02010609060101010101" pitchFamily="49" charset="-122"/>
                <a:ea typeface="黑体" panose="02010609060101010101" pitchFamily="49" charset="-122"/>
              </a:rPr>
              <a:t>R</a:t>
            </a:r>
            <a:r>
              <a:rPr lang="zh-CN" altLang="en-US" sz="2400" b="1" dirty="0">
                <a:latin typeface="黑体" panose="02010609060101010101" pitchFamily="49" charset="-122"/>
                <a:ea typeface="黑体" panose="02010609060101010101" pitchFamily="49" charset="-122"/>
              </a:rPr>
              <a:t>) 及其相关技术等。</a:t>
            </a:r>
          </a:p>
        </p:txBody>
      </p:sp>
      <p:sp>
        <p:nvSpPr>
          <p:cNvPr id="13" name="文本框 12">
            <a:extLst>
              <a:ext uri="{FF2B5EF4-FFF2-40B4-BE49-F238E27FC236}">
                <a16:creationId xmlns:a16="http://schemas.microsoft.com/office/drawing/2014/main" id="{E9A549D7-A7B4-4642-B012-AA6100F39DB0}"/>
              </a:ext>
            </a:extLst>
          </p:cNvPr>
          <p:cNvSpPr txBox="1"/>
          <p:nvPr/>
        </p:nvSpPr>
        <p:spPr>
          <a:xfrm>
            <a:off x="0" y="3329667"/>
            <a:ext cx="12024855" cy="1418915"/>
          </a:xfrm>
          <a:prstGeom prst="rect">
            <a:avLst/>
          </a:prstGeom>
          <a:noFill/>
        </p:spPr>
        <p:txBody>
          <a:bodyPr wrap="square">
            <a:spAutoFit/>
          </a:bodyPr>
          <a:lstStyle/>
          <a:p>
            <a:pPr algn="l">
              <a:lnSpc>
                <a:spcPct val="150000"/>
              </a:lnSpc>
            </a:pPr>
            <a:r>
              <a:rPr lang="zh-CN" altLang="en-US" sz="2000" b="1" kern="100" dirty="0">
                <a:latin typeface="Times New Roman" panose="02020603050405020304" pitchFamily="18" charset="0"/>
                <a:ea typeface="宋体" panose="02010600030101010101" pitchFamily="2" charset="-122"/>
              </a:rPr>
              <a:t>例题：</a:t>
            </a:r>
            <a:r>
              <a:rPr lang="zh-CN" altLang="zh-CN" sz="2000" b="1" kern="100" dirty="0">
                <a:effectLst/>
                <a:latin typeface="Times New Roman" panose="02020603050405020304" pitchFamily="18" charset="0"/>
                <a:ea typeface="宋体" panose="02010600030101010101" pitchFamily="2" charset="-122"/>
              </a:rPr>
              <a:t>一位患有单基因显性遗传病的妇女（其父亲与丈夫表现型正常）想生育一个健康的孩子。医生建议对极体进行基因分析，筛选出不含该致病基因的卵细胞，采用试管婴儿技术辅助生育后代，技术流程示意图如下。</a:t>
            </a:r>
          </a:p>
        </p:txBody>
      </p:sp>
      <p:pic>
        <p:nvPicPr>
          <p:cNvPr id="14" name="图片 13">
            <a:extLst>
              <a:ext uri="{FF2B5EF4-FFF2-40B4-BE49-F238E27FC236}">
                <a16:creationId xmlns:a16="http://schemas.microsoft.com/office/drawing/2014/main" id="{A3556BED-65C5-4DEF-A289-C9786AA7C572}"/>
              </a:ext>
            </a:extLst>
          </p:cNvPr>
          <p:cNvPicPr/>
          <p:nvPr/>
        </p:nvPicPr>
        <p:blipFill>
          <a:blip r:embed="rId2"/>
          <a:stretch>
            <a:fillRect/>
          </a:stretch>
        </p:blipFill>
        <p:spPr>
          <a:xfrm>
            <a:off x="5027194" y="4296324"/>
            <a:ext cx="6316324" cy="1418915"/>
          </a:xfrm>
          <a:prstGeom prst="rect">
            <a:avLst/>
          </a:prstGeom>
        </p:spPr>
      </p:pic>
      <p:sp>
        <p:nvSpPr>
          <p:cNvPr id="16" name="文本框 15">
            <a:extLst>
              <a:ext uri="{FF2B5EF4-FFF2-40B4-BE49-F238E27FC236}">
                <a16:creationId xmlns:a16="http://schemas.microsoft.com/office/drawing/2014/main" id="{D01A8526-B724-4D73-8F5F-4DD1232FDD6B}"/>
              </a:ext>
            </a:extLst>
          </p:cNvPr>
          <p:cNvSpPr txBox="1"/>
          <p:nvPr/>
        </p:nvSpPr>
        <p:spPr>
          <a:xfrm>
            <a:off x="0" y="5262980"/>
            <a:ext cx="10591799" cy="1418915"/>
          </a:xfrm>
          <a:prstGeom prst="rect">
            <a:avLst/>
          </a:prstGeom>
          <a:noFill/>
        </p:spPr>
        <p:txBody>
          <a:bodyPr wrap="square">
            <a:spAutoFit/>
          </a:bodyPr>
          <a:lstStyle/>
          <a:p>
            <a:pPr algn="l">
              <a:lnSpc>
                <a:spcPct val="150000"/>
              </a:lnSpc>
            </a:pPr>
            <a:r>
              <a:rPr lang="zh-CN" altLang="zh-CN" sz="2000" b="1" kern="100" dirty="0">
                <a:effectLst/>
                <a:latin typeface="Times New Roman" panose="02020603050405020304" pitchFamily="18" charset="0"/>
                <a:ea typeface="宋体" panose="02010600030101010101" pitchFamily="2" charset="-122"/>
              </a:rPr>
              <a:t>下列叙述正确的是（　　）</a:t>
            </a:r>
          </a:p>
          <a:p>
            <a:pPr algn="l">
              <a:lnSpc>
                <a:spcPct val="150000"/>
              </a:lnSpc>
            </a:pPr>
            <a:r>
              <a:rPr lang="en-US" altLang="zh-CN" sz="2000" b="1" kern="100" dirty="0">
                <a:effectLst/>
                <a:latin typeface="Times New Roman" panose="02020603050405020304" pitchFamily="18" charset="0"/>
                <a:ea typeface="宋体" panose="02010600030101010101" pitchFamily="2" charset="-122"/>
              </a:rPr>
              <a:t>A</a:t>
            </a:r>
            <a:r>
              <a:rPr lang="zh-CN" altLang="zh-CN" sz="2000" b="1" kern="100" dirty="0">
                <a:effectLst/>
                <a:latin typeface="Times New Roman" panose="02020603050405020304" pitchFamily="18" charset="0"/>
                <a:ea typeface="宋体" panose="02010600030101010101" pitchFamily="2" charset="-122"/>
              </a:rPr>
              <a:t>．可判断该致病基因位于</a:t>
            </a:r>
            <a:r>
              <a:rPr lang="en-US" altLang="zh-CN" sz="2000" b="1" kern="100" dirty="0">
                <a:effectLst/>
                <a:latin typeface="Times New Roman" panose="02020603050405020304" pitchFamily="18" charset="0"/>
                <a:ea typeface="宋体" panose="02010600030101010101" pitchFamily="2" charset="-122"/>
              </a:rPr>
              <a:t>X</a:t>
            </a:r>
            <a:r>
              <a:rPr lang="zh-CN" altLang="zh-CN" sz="2000" b="1" kern="100" dirty="0">
                <a:effectLst/>
                <a:latin typeface="Times New Roman" panose="02020603050405020304" pitchFamily="18" charset="0"/>
                <a:ea typeface="宋体" panose="02010600030101010101" pitchFamily="2" charset="-122"/>
              </a:rPr>
              <a:t>染色体上</a:t>
            </a:r>
            <a:r>
              <a:rPr lang="en-US" altLang="zh-CN" sz="2000" b="1" kern="100" dirty="0">
                <a:effectLst/>
                <a:latin typeface="Times New Roman" panose="02020603050405020304" pitchFamily="18" charset="0"/>
                <a:ea typeface="宋体" panose="02010600030101010101" pitchFamily="2" charset="-122"/>
              </a:rPr>
              <a:t>       B</a:t>
            </a:r>
            <a:r>
              <a:rPr lang="zh-CN" altLang="zh-CN" sz="2000" b="1" kern="100" dirty="0">
                <a:effectLst/>
                <a:latin typeface="Times New Roman" panose="02020603050405020304" pitchFamily="18" charset="0"/>
                <a:ea typeface="宋体" panose="02010600030101010101" pitchFamily="2" charset="-122"/>
              </a:rPr>
              <a:t>．可选择极体</a:t>
            </a:r>
            <a:r>
              <a:rPr lang="en-US" altLang="zh-CN" sz="2000" b="1" kern="100" dirty="0">
                <a:effectLst/>
                <a:latin typeface="Times New Roman" panose="02020603050405020304" pitchFamily="18" charset="0"/>
                <a:ea typeface="宋体" panose="02010600030101010101" pitchFamily="2" charset="-122"/>
              </a:rPr>
              <a:t>1</a:t>
            </a:r>
            <a:r>
              <a:rPr lang="zh-CN" altLang="zh-CN" sz="2000" b="1" kern="100" dirty="0">
                <a:effectLst/>
                <a:latin typeface="Times New Roman" panose="02020603050405020304" pitchFamily="18" charset="0"/>
                <a:ea typeface="宋体" panose="02010600030101010101" pitchFamily="2" charset="-122"/>
              </a:rPr>
              <a:t>或极体</a:t>
            </a:r>
            <a:r>
              <a:rPr lang="en-US" altLang="zh-CN" sz="2000" b="1" kern="100" dirty="0">
                <a:effectLst/>
                <a:latin typeface="Times New Roman" panose="02020603050405020304" pitchFamily="18" charset="0"/>
                <a:ea typeface="宋体" panose="02010600030101010101" pitchFamily="2" charset="-122"/>
              </a:rPr>
              <a:t>2</a:t>
            </a:r>
            <a:r>
              <a:rPr lang="zh-CN" altLang="zh-CN" sz="2000" b="1" kern="100" dirty="0">
                <a:effectLst/>
                <a:latin typeface="Times New Roman" panose="02020603050405020304" pitchFamily="18" charset="0"/>
                <a:ea typeface="宋体" panose="02010600030101010101" pitchFamily="2" charset="-122"/>
              </a:rPr>
              <a:t>用于基因分析</a:t>
            </a:r>
          </a:p>
          <a:p>
            <a:pPr algn="l">
              <a:lnSpc>
                <a:spcPct val="150000"/>
              </a:lnSpc>
            </a:pPr>
            <a:r>
              <a:rPr lang="en-US" altLang="zh-CN" sz="2000" b="1" kern="100" dirty="0">
                <a:effectLst/>
                <a:latin typeface="Times New Roman" panose="02020603050405020304" pitchFamily="18" charset="0"/>
                <a:ea typeface="宋体" panose="02010600030101010101" pitchFamily="2" charset="-122"/>
              </a:rPr>
              <a:t>C</a:t>
            </a:r>
            <a:r>
              <a:rPr lang="zh-CN" altLang="zh-CN" sz="2000" b="1" kern="100" dirty="0">
                <a:effectLst/>
                <a:latin typeface="Times New Roman" panose="02020603050405020304" pitchFamily="18" charset="0"/>
                <a:ea typeface="宋体" panose="02010600030101010101" pitchFamily="2" charset="-122"/>
              </a:rPr>
              <a:t>．自然生育患该病子女的概率是</a:t>
            </a:r>
            <a:r>
              <a:rPr lang="en-US" altLang="zh-CN" sz="2000" b="1" kern="100" dirty="0">
                <a:effectLst/>
                <a:latin typeface="Times New Roman" panose="02020603050405020304" pitchFamily="18" charset="0"/>
                <a:ea typeface="宋体" panose="02010600030101010101" pitchFamily="2" charset="-122"/>
              </a:rPr>
              <a:t>25%</a:t>
            </a:r>
            <a:r>
              <a:rPr lang="en-US" altLang="zh-CN" sz="2000" b="1" kern="100" dirty="0">
                <a:latin typeface="Times New Roman" panose="02020603050405020304" pitchFamily="18" charset="0"/>
                <a:ea typeface="宋体" panose="02010600030101010101" pitchFamily="2" charset="-122"/>
              </a:rPr>
              <a:t>       </a:t>
            </a:r>
            <a:r>
              <a:rPr lang="en-US" altLang="zh-CN" sz="2000" b="1" kern="100" dirty="0">
                <a:effectLst/>
                <a:latin typeface="Times New Roman" panose="02020603050405020304" pitchFamily="18" charset="0"/>
                <a:ea typeface="宋体" panose="02010600030101010101" pitchFamily="2" charset="-122"/>
              </a:rPr>
              <a:t>D</a:t>
            </a:r>
            <a:r>
              <a:rPr lang="zh-CN" altLang="zh-CN" sz="2000" b="1" kern="100" dirty="0">
                <a:effectLst/>
                <a:latin typeface="Times New Roman" panose="02020603050405020304" pitchFamily="18" charset="0"/>
                <a:ea typeface="宋体" panose="02010600030101010101" pitchFamily="2" charset="-122"/>
              </a:rPr>
              <a:t>．在获能溶液中精子入卵的时期是</a:t>
            </a:r>
            <a:r>
              <a:rPr lang="en-US" altLang="zh-CN" sz="2000" b="1" kern="100" dirty="0">
                <a:effectLst/>
                <a:latin typeface="Times New Roman" panose="02020603050405020304" pitchFamily="18" charset="0"/>
                <a:ea typeface="宋体" panose="02010600030101010101" pitchFamily="2" charset="-122"/>
              </a:rPr>
              <a:t>③</a:t>
            </a:r>
            <a:endParaRPr lang="zh-CN" altLang="zh-CN" sz="2000" b="1" kern="100" dirty="0">
              <a:effectLst/>
              <a:latin typeface="Times New Roman" panose="02020603050405020304" pitchFamily="18" charset="0"/>
              <a:ea typeface="宋体" panose="02010600030101010101" pitchFamily="2" charset="-122"/>
            </a:endParaRPr>
          </a:p>
        </p:txBody>
      </p:sp>
      <p:sp>
        <p:nvSpPr>
          <p:cNvPr id="17" name="文本框 16">
            <a:extLst>
              <a:ext uri="{FF2B5EF4-FFF2-40B4-BE49-F238E27FC236}">
                <a16:creationId xmlns:a16="http://schemas.microsoft.com/office/drawing/2014/main" id="{427496D3-577B-4C42-9422-49D781402DE7}"/>
              </a:ext>
            </a:extLst>
          </p:cNvPr>
          <p:cNvSpPr txBox="1"/>
          <p:nvPr/>
        </p:nvSpPr>
        <p:spPr>
          <a:xfrm>
            <a:off x="2364655" y="5122606"/>
            <a:ext cx="1071716" cy="769441"/>
          </a:xfrm>
          <a:prstGeom prst="rect">
            <a:avLst/>
          </a:prstGeom>
          <a:noFill/>
        </p:spPr>
        <p:txBody>
          <a:bodyPr wrap="square" rtlCol="0">
            <a:spAutoFit/>
          </a:bodyPr>
          <a:lstStyle/>
          <a:p>
            <a:r>
              <a:rPr lang="en-US" altLang="zh-CN" sz="4400" b="1" dirty="0">
                <a:solidFill>
                  <a:srgbClr val="C00000"/>
                </a:solidFill>
              </a:rPr>
              <a:t>B</a:t>
            </a:r>
            <a:endParaRPr lang="zh-CN" altLang="en-US" sz="4400" b="1" dirty="0">
              <a:solidFill>
                <a:srgbClr val="C00000"/>
              </a:solidFill>
            </a:endParaRPr>
          </a:p>
        </p:txBody>
      </p:sp>
    </p:spTree>
    <p:extLst>
      <p:ext uri="{BB962C8B-B14F-4D97-AF65-F5344CB8AC3E}">
        <p14:creationId xmlns:p14="http://schemas.microsoft.com/office/powerpoint/2010/main" val="6752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A518E57-1C95-4B95-B5E4-896C6FE2ABD3}"/>
              </a:ext>
            </a:extLst>
          </p:cNvPr>
          <p:cNvSpPr>
            <a:spLocks noGrp="1"/>
          </p:cNvSpPr>
          <p:nvPr>
            <p:ph idx="1"/>
          </p:nvPr>
        </p:nvSpPr>
        <p:spPr>
          <a:xfrm>
            <a:off x="68824" y="1609317"/>
            <a:ext cx="12054351" cy="1271536"/>
          </a:xfrm>
        </p:spPr>
        <p:txBody>
          <a:bodyPr>
            <a:normAutofit/>
          </a:bodyPr>
          <a:lstStyle/>
          <a:p>
            <a:pPr marL="0" indent="0">
              <a:buNone/>
            </a:pPr>
            <a:r>
              <a:rPr lang="zh-CN" altLang="en-US" dirty="0">
                <a:solidFill>
                  <a:srgbClr val="C00000"/>
                </a:solidFill>
                <a:latin typeface="黑体" panose="02010609060101010101" pitchFamily="49" charset="-122"/>
                <a:ea typeface="黑体" panose="02010609060101010101" pitchFamily="49" charset="-122"/>
              </a:rPr>
              <a:t>资料</a:t>
            </a:r>
            <a:r>
              <a:rPr lang="en-US" altLang="zh-CN" dirty="0">
                <a:solidFill>
                  <a:srgbClr val="C00000"/>
                </a:solidFill>
                <a:latin typeface="黑体" panose="02010609060101010101" pitchFamily="49" charset="-122"/>
                <a:ea typeface="黑体" panose="02010609060101010101" pitchFamily="49" charset="-122"/>
              </a:rPr>
              <a:t>4</a:t>
            </a:r>
            <a:r>
              <a:rPr lang="zh-CN" altLang="en-US" dirty="0">
                <a:solidFill>
                  <a:srgbClr val="C00000"/>
                </a:solidFill>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即为卵浆置换技术。该技术的主要方法是</a:t>
            </a: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首先取得女性的卵细胞核，并将其移植入优质的去核卵细胞内，使两者重组成活力较强的卵细胞</a:t>
            </a: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重组的卵细胞在体外受精形成胚胎后移植入母体子宫，并完成后续发育。</a:t>
            </a:r>
          </a:p>
        </p:txBody>
      </p:sp>
      <p:grpSp>
        <p:nvGrpSpPr>
          <p:cNvPr id="4" name="组合 3">
            <a:extLst>
              <a:ext uri="{FF2B5EF4-FFF2-40B4-BE49-F238E27FC236}">
                <a16:creationId xmlns:a16="http://schemas.microsoft.com/office/drawing/2014/main" id="{9EA0EB60-720B-48F3-AC07-66B3CBD0F904}"/>
              </a:ext>
            </a:extLst>
          </p:cNvPr>
          <p:cNvGrpSpPr/>
          <p:nvPr/>
        </p:nvGrpSpPr>
        <p:grpSpPr>
          <a:xfrm>
            <a:off x="137649" y="214004"/>
            <a:ext cx="4336027" cy="934065"/>
            <a:chOff x="206476" y="324463"/>
            <a:chExt cx="4336027" cy="934065"/>
          </a:xfrm>
        </p:grpSpPr>
        <p:sp>
          <p:nvSpPr>
            <p:cNvPr id="5" name="矩形: 圆角 4">
              <a:extLst>
                <a:ext uri="{FF2B5EF4-FFF2-40B4-BE49-F238E27FC236}">
                  <a16:creationId xmlns:a16="http://schemas.microsoft.com/office/drawing/2014/main" id="{EED6EA36-A69D-4638-BE37-2F9E8C85267E}"/>
                </a:ext>
              </a:extLst>
            </p:cNvPr>
            <p:cNvSpPr/>
            <p:nvPr/>
          </p:nvSpPr>
          <p:spPr>
            <a:xfrm>
              <a:off x="206476" y="324463"/>
              <a:ext cx="4336027" cy="934065"/>
            </a:xfrm>
            <a:prstGeom prst="roundRect">
              <a:avLst/>
            </a:prstGeom>
            <a:solidFill>
              <a:srgbClr val="FEC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D5C273D6-73D9-4C69-8C8F-A605D425ECCE}"/>
                </a:ext>
              </a:extLst>
            </p:cNvPr>
            <p:cNvSpPr txBox="1"/>
            <p:nvPr/>
          </p:nvSpPr>
          <p:spPr>
            <a:xfrm>
              <a:off x="403121" y="448834"/>
              <a:ext cx="4001729" cy="584775"/>
            </a:xfrm>
            <a:prstGeom prst="rect">
              <a:avLst/>
            </a:prstGeom>
            <a:noFill/>
          </p:spPr>
          <p:txBody>
            <a:bodyPr wrap="square" rtlCol="0">
              <a:spAutoFit/>
            </a:bodyPr>
            <a:lstStyle/>
            <a:p>
              <a:r>
                <a:rPr lang="zh-CN" altLang="en-US" sz="3200" b="1" dirty="0"/>
                <a:t>第四代试管婴儿技术</a:t>
              </a:r>
            </a:p>
          </p:txBody>
        </p:sp>
      </p:grpSp>
      <p:sp>
        <p:nvSpPr>
          <p:cNvPr id="7" name="文本框 6">
            <a:extLst>
              <a:ext uri="{FF2B5EF4-FFF2-40B4-BE49-F238E27FC236}">
                <a16:creationId xmlns:a16="http://schemas.microsoft.com/office/drawing/2014/main" id="{3FE180CD-F032-4A88-82A3-13741E89B585}"/>
              </a:ext>
            </a:extLst>
          </p:cNvPr>
          <p:cNvSpPr txBox="1"/>
          <p:nvPr/>
        </p:nvSpPr>
        <p:spPr>
          <a:xfrm>
            <a:off x="68824" y="2909190"/>
            <a:ext cx="7973962"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思考</a:t>
            </a: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：这种技术的实施可能会带来哪些伦理问题？</a:t>
            </a:r>
          </a:p>
        </p:txBody>
      </p:sp>
      <p:sp>
        <p:nvSpPr>
          <p:cNvPr id="8" name="文本框 7">
            <a:extLst>
              <a:ext uri="{FF2B5EF4-FFF2-40B4-BE49-F238E27FC236}">
                <a16:creationId xmlns:a16="http://schemas.microsoft.com/office/drawing/2014/main" id="{833F2FD4-33A9-4B1C-B124-9E9805B6E536}"/>
              </a:ext>
            </a:extLst>
          </p:cNvPr>
          <p:cNvSpPr txBox="1"/>
          <p:nvPr/>
        </p:nvSpPr>
        <p:spPr>
          <a:xfrm>
            <a:off x="7610168" y="2945975"/>
            <a:ext cx="2821858" cy="523220"/>
          </a:xfrm>
          <a:prstGeom prst="rect">
            <a:avLst/>
          </a:prstGeom>
          <a:noFill/>
        </p:spPr>
        <p:txBody>
          <a:bodyPr wrap="square" rtlCol="0">
            <a:spAutoFit/>
          </a:bodyPr>
          <a:lstStyle/>
          <a:p>
            <a:r>
              <a:rPr lang="zh-CN" altLang="en-US" sz="2800" b="1" dirty="0">
                <a:solidFill>
                  <a:srgbClr val="C00000"/>
                </a:solidFill>
              </a:rPr>
              <a:t>三亲婴儿</a:t>
            </a:r>
          </a:p>
        </p:txBody>
      </p:sp>
      <p:sp>
        <p:nvSpPr>
          <p:cNvPr id="9" name="Rectangle 2">
            <a:extLst>
              <a:ext uri="{FF2B5EF4-FFF2-40B4-BE49-F238E27FC236}">
                <a16:creationId xmlns:a16="http://schemas.microsoft.com/office/drawing/2014/main" id="{E592AA60-CF5E-4C2B-AC1A-440A01404F85}"/>
              </a:ext>
            </a:extLst>
          </p:cNvPr>
          <p:cNvSpPr>
            <a:spLocks noChangeArrowheads="1"/>
          </p:cNvSpPr>
          <p:nvPr/>
        </p:nvSpPr>
        <p:spPr bwMode="auto">
          <a:xfrm>
            <a:off x="34413" y="3598825"/>
            <a:ext cx="11985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例题：世界首个核移植“三亲婴儿”在美国诞生。其培养过程如下图，请据图回答下列问题：</a:t>
            </a:r>
            <a:endParaRPr kumimoji="0" lang="zh-CN" altLang="en-US" b="1" i="0" u="none" strike="noStrike" cap="none" normalizeH="0" baseline="0" dirty="0">
              <a:ln>
                <a:noFill/>
              </a:ln>
              <a:solidFill>
                <a:schemeClr val="tx1"/>
              </a:solidFill>
              <a:effectLst/>
            </a:endParaRPr>
          </a:p>
        </p:txBody>
      </p:sp>
      <p:pic>
        <p:nvPicPr>
          <p:cNvPr id="1025" name="图片 100003">
            <a:extLst>
              <a:ext uri="{FF2B5EF4-FFF2-40B4-BE49-F238E27FC236}">
                <a16:creationId xmlns:a16="http://schemas.microsoft.com/office/drawing/2014/main" id="{43DC01F2-7E50-4A34-820A-540893B42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24" y="4429822"/>
            <a:ext cx="9312902" cy="212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图片 100003">
            <a:extLst>
              <a:ext uri="{FF2B5EF4-FFF2-40B4-BE49-F238E27FC236}">
                <a16:creationId xmlns:a16="http://schemas.microsoft.com/office/drawing/2014/main" id="{43DC01F2-7E50-4A34-820A-540893B42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422" y="198212"/>
            <a:ext cx="8801845" cy="20042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C2904360-C467-4D64-86D5-E519FB4D0832}"/>
              </a:ext>
            </a:extLst>
          </p:cNvPr>
          <p:cNvSpPr>
            <a:spLocks noChangeArrowheads="1"/>
          </p:cNvSpPr>
          <p:nvPr/>
        </p:nvSpPr>
        <p:spPr bwMode="auto">
          <a:xfrm>
            <a:off x="0" y="2202426"/>
            <a:ext cx="12054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在卵母细胞的获取过程中，需要对女性进行</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处理，该处理可能会带来的危害有：①</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②</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细胞</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的培养过程③所需气体主要有</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2400" b="1"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a:t>
            </a:r>
            <a:r>
              <a:rPr kumimoji="0" lang="en-US" altLang="zh-CN" sz="2400" b="1"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a:t>
            </a:r>
            <a:r>
              <a:rPr kumimoji="0" lang="en-US" altLang="zh-CN" sz="2400" b="1"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的主要作用是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b="1" i="0" u="none" strike="noStrike" cap="none" normalizeH="0" baseline="0" dirty="0">
              <a:ln>
                <a:noFill/>
              </a:ln>
              <a:solidFill>
                <a:schemeClr val="tx1"/>
              </a:solidFill>
              <a:effectLst/>
            </a:endParaRPr>
          </a:p>
        </p:txBody>
      </p:sp>
      <p:sp>
        <p:nvSpPr>
          <p:cNvPr id="13" name="内容占位符 2">
            <a:extLst>
              <a:ext uri="{FF2B5EF4-FFF2-40B4-BE49-F238E27FC236}">
                <a16:creationId xmlns:a16="http://schemas.microsoft.com/office/drawing/2014/main" id="{C6B8CCB5-F609-42A9-944A-47950FCF39F8}"/>
              </a:ext>
            </a:extLst>
          </p:cNvPr>
          <p:cNvSpPr>
            <a:spLocks noGrp="1"/>
          </p:cNvSpPr>
          <p:nvPr>
            <p:ph idx="1"/>
          </p:nvPr>
        </p:nvSpPr>
        <p:spPr>
          <a:xfrm>
            <a:off x="0" y="3455246"/>
            <a:ext cx="12054352" cy="2790056"/>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卵子与精子在发生上的重要区别是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；过程④受精完成的标志是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为了提高已有胚胎的利用率，可采用</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技术。若选用囊胚期的胚胎，操作过程中要特别注意的问题是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b="1" i="0" u="none" strike="noStrike" cap="none" normalizeH="0" baseline="0" dirty="0">
              <a:ln>
                <a:noFill/>
              </a:ln>
              <a:solidFill>
                <a:schemeClr val="tx1"/>
              </a:solidFill>
              <a:effectLst/>
            </a:endParaRPr>
          </a:p>
        </p:txBody>
      </p:sp>
      <p:sp>
        <p:nvSpPr>
          <p:cNvPr id="17" name="文本框 16">
            <a:extLst>
              <a:ext uri="{FF2B5EF4-FFF2-40B4-BE49-F238E27FC236}">
                <a16:creationId xmlns:a16="http://schemas.microsoft.com/office/drawing/2014/main" id="{826E0AD8-95D4-45FF-BDE6-AD1FAEC21C58}"/>
              </a:ext>
            </a:extLst>
          </p:cNvPr>
          <p:cNvSpPr txBox="1"/>
          <p:nvPr/>
        </p:nvSpPr>
        <p:spPr>
          <a:xfrm>
            <a:off x="6386052" y="2202425"/>
            <a:ext cx="1558413"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超数排卵</a:t>
            </a:r>
            <a:endParaRPr lang="zh-CN" altLang="en-US" sz="2400" dirty="0"/>
          </a:p>
        </p:txBody>
      </p:sp>
      <p:sp>
        <p:nvSpPr>
          <p:cNvPr id="19" name="文本框 18">
            <a:extLst>
              <a:ext uri="{FF2B5EF4-FFF2-40B4-BE49-F238E27FC236}">
                <a16:creationId xmlns:a16="http://schemas.microsoft.com/office/drawing/2014/main" id="{03B13176-1DAE-4F00-A36A-A1F61047990B}"/>
              </a:ext>
            </a:extLst>
          </p:cNvPr>
          <p:cNvSpPr txBox="1"/>
          <p:nvPr/>
        </p:nvSpPr>
        <p:spPr>
          <a:xfrm>
            <a:off x="1597739" y="2560495"/>
            <a:ext cx="6145160"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导致卵巢早衰、影响孕妇内分泌功能</a:t>
            </a:r>
            <a:r>
              <a:rPr lang="en-US" altLang="zh-CN" sz="2400" b="1" kern="100" dirty="0">
                <a:solidFill>
                  <a:srgbClr val="C00000"/>
                </a:solidFill>
                <a:effectLst/>
                <a:latin typeface="黑体" panose="02010609060101010101" pitchFamily="49" charset="-122"/>
                <a:ea typeface="黑体" panose="02010609060101010101" pitchFamily="49" charset="-122"/>
              </a:rPr>
              <a:t>   </a:t>
            </a:r>
            <a:endParaRPr lang="zh-CN" altLang="en-US" sz="2400" dirty="0"/>
          </a:p>
        </p:txBody>
      </p:sp>
      <p:sp>
        <p:nvSpPr>
          <p:cNvPr id="21" name="文本框 20">
            <a:extLst>
              <a:ext uri="{FF2B5EF4-FFF2-40B4-BE49-F238E27FC236}">
                <a16:creationId xmlns:a16="http://schemas.microsoft.com/office/drawing/2014/main" id="{687C3154-DB2E-4718-8F37-B33473187DBA}"/>
              </a:ext>
            </a:extLst>
          </p:cNvPr>
          <p:cNvSpPr txBox="1"/>
          <p:nvPr/>
        </p:nvSpPr>
        <p:spPr>
          <a:xfrm>
            <a:off x="7058093" y="2571757"/>
            <a:ext cx="6145160"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影响胎儿的健康发育</a:t>
            </a:r>
            <a:endParaRPr lang="zh-CN" altLang="en-US" sz="2400" dirty="0"/>
          </a:p>
        </p:txBody>
      </p:sp>
      <p:sp>
        <p:nvSpPr>
          <p:cNvPr id="23" name="文本框 22">
            <a:extLst>
              <a:ext uri="{FF2B5EF4-FFF2-40B4-BE49-F238E27FC236}">
                <a16:creationId xmlns:a16="http://schemas.microsoft.com/office/drawing/2014/main" id="{4441AF2C-384E-4FF0-B764-7B4D92F9A45C}"/>
              </a:ext>
            </a:extLst>
          </p:cNvPr>
          <p:cNvSpPr txBox="1"/>
          <p:nvPr/>
        </p:nvSpPr>
        <p:spPr>
          <a:xfrm>
            <a:off x="9107129" y="2919898"/>
            <a:ext cx="2514600"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维持培养液的</a:t>
            </a:r>
            <a:r>
              <a:rPr lang="en-US" altLang="zh-CN" sz="2400" b="1" kern="100" dirty="0">
                <a:solidFill>
                  <a:srgbClr val="C00000"/>
                </a:solidFill>
                <a:effectLst/>
                <a:latin typeface="黑体" panose="02010609060101010101" pitchFamily="49" charset="-122"/>
                <a:ea typeface="黑体" panose="02010609060101010101" pitchFamily="49" charset="-122"/>
              </a:rPr>
              <a:t>pH</a:t>
            </a:r>
            <a:endParaRPr lang="zh-CN" altLang="en-US" sz="2400" dirty="0"/>
          </a:p>
        </p:txBody>
      </p:sp>
      <p:sp>
        <p:nvSpPr>
          <p:cNvPr id="25" name="文本框 24">
            <a:extLst>
              <a:ext uri="{FF2B5EF4-FFF2-40B4-BE49-F238E27FC236}">
                <a16:creationId xmlns:a16="http://schemas.microsoft.com/office/drawing/2014/main" id="{E76D836A-7DD5-4C0C-B31F-EF254FC91384}"/>
              </a:ext>
            </a:extLst>
          </p:cNvPr>
          <p:cNvSpPr txBox="1"/>
          <p:nvPr/>
        </p:nvSpPr>
        <p:spPr>
          <a:xfrm>
            <a:off x="5085735" y="3455246"/>
            <a:ext cx="6535994"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精子的发生是连续的而卵子的发生是不连续的</a:t>
            </a:r>
            <a:r>
              <a:rPr lang="en-US" altLang="zh-CN" sz="2400" b="1" kern="100" dirty="0">
                <a:solidFill>
                  <a:srgbClr val="C00000"/>
                </a:solidFill>
                <a:effectLst/>
                <a:latin typeface="黑体" panose="02010609060101010101" pitchFamily="49" charset="-122"/>
                <a:ea typeface="黑体" panose="02010609060101010101" pitchFamily="49" charset="-122"/>
              </a:rPr>
              <a:t>  </a:t>
            </a:r>
            <a:endParaRPr lang="zh-CN" altLang="en-US" sz="2400" dirty="0"/>
          </a:p>
        </p:txBody>
      </p:sp>
      <p:sp>
        <p:nvSpPr>
          <p:cNvPr id="27" name="文本框 26">
            <a:extLst>
              <a:ext uri="{FF2B5EF4-FFF2-40B4-BE49-F238E27FC236}">
                <a16:creationId xmlns:a16="http://schemas.microsoft.com/office/drawing/2014/main" id="{655BAF2C-52AC-4EF9-8BEA-DD7358BEA513}"/>
              </a:ext>
            </a:extLst>
          </p:cNvPr>
          <p:cNvSpPr txBox="1"/>
          <p:nvPr/>
        </p:nvSpPr>
        <p:spPr>
          <a:xfrm>
            <a:off x="3479151" y="3696474"/>
            <a:ext cx="6651522" cy="559769"/>
          </a:xfrm>
          <a:prstGeom prst="rect">
            <a:avLst/>
          </a:prstGeom>
          <a:noFill/>
        </p:spPr>
        <p:txBody>
          <a:bodyPr wrap="square">
            <a:spAutoFit/>
          </a:bodyPr>
          <a:lstStyle/>
          <a:p>
            <a:pPr algn="l">
              <a:lnSpc>
                <a:spcPct val="150000"/>
              </a:lnSpc>
            </a:pPr>
            <a:r>
              <a:rPr lang="zh-CN" altLang="zh-CN" sz="2400" b="1" kern="100" dirty="0">
                <a:solidFill>
                  <a:srgbClr val="C00000"/>
                </a:solidFill>
                <a:effectLst/>
                <a:latin typeface="黑体" panose="02010609060101010101" pitchFamily="49" charset="-122"/>
                <a:ea typeface="黑体" panose="02010609060101010101" pitchFamily="49" charset="-122"/>
              </a:rPr>
              <a:t>雌雄原核融合</a:t>
            </a:r>
          </a:p>
        </p:txBody>
      </p:sp>
      <p:sp>
        <p:nvSpPr>
          <p:cNvPr id="29" name="文本框 28">
            <a:extLst>
              <a:ext uri="{FF2B5EF4-FFF2-40B4-BE49-F238E27FC236}">
                <a16:creationId xmlns:a16="http://schemas.microsoft.com/office/drawing/2014/main" id="{14B6FF88-9BB4-424D-A3C3-9ECEA49ADED3}"/>
              </a:ext>
            </a:extLst>
          </p:cNvPr>
          <p:cNvSpPr txBox="1"/>
          <p:nvPr/>
        </p:nvSpPr>
        <p:spPr>
          <a:xfrm>
            <a:off x="5336457" y="4206640"/>
            <a:ext cx="1828801"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胚胎分割</a:t>
            </a:r>
            <a:r>
              <a:rPr lang="en-US" altLang="zh-CN" sz="2400" b="1" kern="100" dirty="0">
                <a:solidFill>
                  <a:srgbClr val="C00000"/>
                </a:solidFill>
                <a:effectLst/>
                <a:latin typeface="黑体" panose="02010609060101010101" pitchFamily="49" charset="-122"/>
                <a:ea typeface="黑体" panose="02010609060101010101" pitchFamily="49" charset="-122"/>
              </a:rPr>
              <a:t>     </a:t>
            </a:r>
            <a:endParaRPr lang="zh-CN" altLang="en-US" sz="2400" dirty="0"/>
          </a:p>
        </p:txBody>
      </p:sp>
      <p:sp>
        <p:nvSpPr>
          <p:cNvPr id="31" name="文本框 30">
            <a:extLst>
              <a:ext uri="{FF2B5EF4-FFF2-40B4-BE49-F238E27FC236}">
                <a16:creationId xmlns:a16="http://schemas.microsoft.com/office/drawing/2014/main" id="{5FEE97D8-8BD3-4A42-925B-7EFB649502E7}"/>
              </a:ext>
            </a:extLst>
          </p:cNvPr>
          <p:cNvSpPr txBox="1"/>
          <p:nvPr/>
        </p:nvSpPr>
        <p:spPr>
          <a:xfrm>
            <a:off x="3153695" y="4558275"/>
            <a:ext cx="6651522"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将内细胞团均等分割</a:t>
            </a:r>
            <a:endParaRPr lang="zh-CN" altLang="en-US" sz="2400" dirty="0"/>
          </a:p>
        </p:txBody>
      </p:sp>
    </p:spTree>
    <p:extLst>
      <p:ext uri="{BB962C8B-B14F-4D97-AF65-F5344CB8AC3E}">
        <p14:creationId xmlns:p14="http://schemas.microsoft.com/office/powerpoint/2010/main" val="17735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25" grpId="0"/>
      <p:bldP spid="27"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3074EB-CAA0-41FF-A196-1201A7A09293}"/>
              </a:ext>
            </a:extLst>
          </p:cNvPr>
          <p:cNvSpPr>
            <a:spLocks noGrp="1"/>
          </p:cNvSpPr>
          <p:nvPr>
            <p:ph type="title"/>
          </p:nvPr>
        </p:nvSpPr>
        <p:spPr/>
        <p:txBody>
          <a:bodyPr/>
          <a:lstStyle/>
          <a:p>
            <a:endParaRPr lang="zh-CN" altLang="en-US"/>
          </a:p>
        </p:txBody>
      </p:sp>
      <p:pic>
        <p:nvPicPr>
          <p:cNvPr id="8" name="Mouse embryo splitting">
            <a:hlinkClick r:id="" action="ppaction://media"/>
            <a:extLst>
              <a:ext uri="{FF2B5EF4-FFF2-40B4-BE49-F238E27FC236}">
                <a16:creationId xmlns:a16="http://schemas.microsoft.com/office/drawing/2014/main" id="{124BF643-6C44-4789-BA22-75F3884CC192}"/>
              </a:ext>
            </a:extLst>
          </p:cNvPr>
          <p:cNvPicPr>
            <a:picLocks noGrp="1" noChangeAspect="1"/>
          </p:cNvPicPr>
          <p:nvPr>
            <p:ph idx="1"/>
            <a:videoFile r:link="rId2"/>
            <p:custDataLst>
              <p:tags r:id="rId3"/>
            </p:custDataLst>
            <p:extLst>
              <p:ext uri="{DAA4B4D4-6D71-4841-9C94-3DE7FCFB9230}">
                <p14:media xmlns:p14="http://schemas.microsoft.com/office/powerpoint/2010/main" r:embed="rId1"/>
              </p:ext>
            </p:extLst>
          </p:nvPr>
        </p:nvPicPr>
        <p:blipFill>
          <a:blip r:embed="rId5"/>
          <a:stretch>
            <a:fillRect/>
          </a:stretch>
        </p:blipFill>
        <p:spPr>
          <a:xfrm>
            <a:off x="963562" y="365125"/>
            <a:ext cx="8445910" cy="6334433"/>
          </a:xfrm>
          <a:prstGeom prst="rect">
            <a:avLst/>
          </a:prstGeom>
        </p:spPr>
      </p:pic>
    </p:spTree>
    <p:extLst>
      <p:ext uri="{BB962C8B-B14F-4D97-AF65-F5344CB8AC3E}">
        <p14:creationId xmlns:p14="http://schemas.microsoft.com/office/powerpoint/2010/main" val="31318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图片 100003">
            <a:extLst>
              <a:ext uri="{FF2B5EF4-FFF2-40B4-BE49-F238E27FC236}">
                <a16:creationId xmlns:a16="http://schemas.microsoft.com/office/drawing/2014/main" id="{43DC01F2-7E50-4A34-820A-540893B42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422" y="198212"/>
            <a:ext cx="8801845" cy="20042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C2904360-C467-4D64-86D5-E519FB4D0832}"/>
              </a:ext>
            </a:extLst>
          </p:cNvPr>
          <p:cNvSpPr>
            <a:spLocks noChangeArrowheads="1"/>
          </p:cNvSpPr>
          <p:nvPr/>
        </p:nvSpPr>
        <p:spPr bwMode="auto">
          <a:xfrm>
            <a:off x="0" y="2202426"/>
            <a:ext cx="12054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在卵母细胞的获取过程中，需要对女性进行</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处理，该处理可能会带来的危害有：①</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②</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细胞</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的培养过程③所需气体主要有</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2400" b="1"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a:t>
            </a:r>
            <a:r>
              <a:rPr kumimoji="0" lang="en-US" altLang="zh-CN" sz="2400" b="1"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a:t>
            </a:r>
            <a:r>
              <a:rPr kumimoji="0" lang="en-US" altLang="zh-CN" sz="2400" b="1" i="0" u="none" strike="noStrike" cap="none" normalizeH="0" baseline="-3000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的主要作用是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b="1" i="0" u="none" strike="noStrike" cap="none" normalizeH="0" baseline="0" dirty="0">
              <a:ln>
                <a:noFill/>
              </a:ln>
              <a:solidFill>
                <a:schemeClr val="tx1"/>
              </a:solidFill>
              <a:effectLst/>
            </a:endParaRPr>
          </a:p>
        </p:txBody>
      </p:sp>
      <p:sp>
        <p:nvSpPr>
          <p:cNvPr id="13" name="内容占位符 2">
            <a:extLst>
              <a:ext uri="{FF2B5EF4-FFF2-40B4-BE49-F238E27FC236}">
                <a16:creationId xmlns:a16="http://schemas.microsoft.com/office/drawing/2014/main" id="{C6B8CCB5-F609-42A9-944A-47950FCF39F8}"/>
              </a:ext>
            </a:extLst>
          </p:cNvPr>
          <p:cNvSpPr>
            <a:spLocks noGrp="1"/>
          </p:cNvSpPr>
          <p:nvPr>
            <p:ph idx="1"/>
          </p:nvPr>
        </p:nvSpPr>
        <p:spPr>
          <a:xfrm>
            <a:off x="0" y="3455246"/>
            <a:ext cx="12054352" cy="2790056"/>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卵子与精子在发生上的重要区别是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；过程④受精完成的标志是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为了提高已有胚胎的利用率，可采用</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技术。若选用囊胚期的胚胎，操作过程中要特别注意的问题是</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设计试管婴儿技术与解决不孕问题而进行的试管婴儿技术的主要区别是前者需要在植入前对胚胎进行</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_____________________________ </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婴儿的遗传物质来自于</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4800" b="1" i="0" u="none" strike="noStrike" cap="none" normalizeH="0" baseline="0" dirty="0">
              <a:ln>
                <a:noFill/>
              </a:ln>
              <a:solidFill>
                <a:schemeClr val="tx1"/>
              </a:solidFill>
              <a:effectLst/>
              <a:latin typeface="Arial" panose="020B0604020202020204" pitchFamily="34" charset="0"/>
            </a:endParaRPr>
          </a:p>
        </p:txBody>
      </p:sp>
      <p:sp>
        <p:nvSpPr>
          <p:cNvPr id="17" name="文本框 16">
            <a:extLst>
              <a:ext uri="{FF2B5EF4-FFF2-40B4-BE49-F238E27FC236}">
                <a16:creationId xmlns:a16="http://schemas.microsoft.com/office/drawing/2014/main" id="{826E0AD8-95D4-45FF-BDE6-AD1FAEC21C58}"/>
              </a:ext>
            </a:extLst>
          </p:cNvPr>
          <p:cNvSpPr txBox="1"/>
          <p:nvPr/>
        </p:nvSpPr>
        <p:spPr>
          <a:xfrm>
            <a:off x="6386052" y="2202425"/>
            <a:ext cx="1558413"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超数排卵</a:t>
            </a:r>
            <a:endParaRPr lang="zh-CN" altLang="en-US" sz="2400" dirty="0"/>
          </a:p>
        </p:txBody>
      </p:sp>
      <p:sp>
        <p:nvSpPr>
          <p:cNvPr id="19" name="文本框 18">
            <a:extLst>
              <a:ext uri="{FF2B5EF4-FFF2-40B4-BE49-F238E27FC236}">
                <a16:creationId xmlns:a16="http://schemas.microsoft.com/office/drawing/2014/main" id="{03B13176-1DAE-4F00-A36A-A1F61047990B}"/>
              </a:ext>
            </a:extLst>
          </p:cNvPr>
          <p:cNvSpPr txBox="1"/>
          <p:nvPr/>
        </p:nvSpPr>
        <p:spPr>
          <a:xfrm>
            <a:off x="1597739" y="2560495"/>
            <a:ext cx="6145160"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导致卵巢早衰、影响孕妇内分泌功能</a:t>
            </a:r>
            <a:r>
              <a:rPr lang="en-US" altLang="zh-CN" sz="2400" b="1" kern="100" dirty="0">
                <a:solidFill>
                  <a:srgbClr val="C00000"/>
                </a:solidFill>
                <a:effectLst/>
                <a:latin typeface="黑体" panose="02010609060101010101" pitchFamily="49" charset="-122"/>
                <a:ea typeface="黑体" panose="02010609060101010101" pitchFamily="49" charset="-122"/>
              </a:rPr>
              <a:t>   </a:t>
            </a:r>
            <a:endParaRPr lang="zh-CN" altLang="en-US" sz="2400" dirty="0"/>
          </a:p>
        </p:txBody>
      </p:sp>
      <p:sp>
        <p:nvSpPr>
          <p:cNvPr id="21" name="文本框 20">
            <a:extLst>
              <a:ext uri="{FF2B5EF4-FFF2-40B4-BE49-F238E27FC236}">
                <a16:creationId xmlns:a16="http://schemas.microsoft.com/office/drawing/2014/main" id="{687C3154-DB2E-4718-8F37-B33473187DBA}"/>
              </a:ext>
            </a:extLst>
          </p:cNvPr>
          <p:cNvSpPr txBox="1"/>
          <p:nvPr/>
        </p:nvSpPr>
        <p:spPr>
          <a:xfrm>
            <a:off x="7058093" y="2571757"/>
            <a:ext cx="6145160"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影响胎儿的健康发育</a:t>
            </a:r>
            <a:endParaRPr lang="zh-CN" altLang="en-US" sz="2400" dirty="0"/>
          </a:p>
        </p:txBody>
      </p:sp>
      <p:sp>
        <p:nvSpPr>
          <p:cNvPr id="23" name="文本框 22">
            <a:extLst>
              <a:ext uri="{FF2B5EF4-FFF2-40B4-BE49-F238E27FC236}">
                <a16:creationId xmlns:a16="http://schemas.microsoft.com/office/drawing/2014/main" id="{4441AF2C-384E-4FF0-B764-7B4D92F9A45C}"/>
              </a:ext>
            </a:extLst>
          </p:cNvPr>
          <p:cNvSpPr txBox="1"/>
          <p:nvPr/>
        </p:nvSpPr>
        <p:spPr>
          <a:xfrm>
            <a:off x="9107129" y="2919898"/>
            <a:ext cx="2514600"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维持培养液的</a:t>
            </a:r>
            <a:r>
              <a:rPr lang="en-US" altLang="zh-CN" sz="2400" b="1" kern="100" dirty="0">
                <a:solidFill>
                  <a:srgbClr val="C00000"/>
                </a:solidFill>
                <a:effectLst/>
                <a:latin typeface="黑体" panose="02010609060101010101" pitchFamily="49" charset="-122"/>
                <a:ea typeface="黑体" panose="02010609060101010101" pitchFamily="49" charset="-122"/>
              </a:rPr>
              <a:t>pH</a:t>
            </a:r>
            <a:endParaRPr lang="zh-CN" altLang="en-US" sz="2400" dirty="0"/>
          </a:p>
        </p:txBody>
      </p:sp>
      <p:sp>
        <p:nvSpPr>
          <p:cNvPr id="25" name="文本框 24">
            <a:extLst>
              <a:ext uri="{FF2B5EF4-FFF2-40B4-BE49-F238E27FC236}">
                <a16:creationId xmlns:a16="http://schemas.microsoft.com/office/drawing/2014/main" id="{E76D836A-7DD5-4C0C-B31F-EF254FC91384}"/>
              </a:ext>
            </a:extLst>
          </p:cNvPr>
          <p:cNvSpPr txBox="1"/>
          <p:nvPr/>
        </p:nvSpPr>
        <p:spPr>
          <a:xfrm>
            <a:off x="5085735" y="3455246"/>
            <a:ext cx="6535994"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精子的发生是连续的而卵子的发生是不连续的</a:t>
            </a:r>
            <a:r>
              <a:rPr lang="en-US" altLang="zh-CN" sz="2400" b="1" kern="100" dirty="0">
                <a:solidFill>
                  <a:srgbClr val="C00000"/>
                </a:solidFill>
                <a:effectLst/>
                <a:latin typeface="黑体" panose="02010609060101010101" pitchFamily="49" charset="-122"/>
                <a:ea typeface="黑体" panose="02010609060101010101" pitchFamily="49" charset="-122"/>
              </a:rPr>
              <a:t>  </a:t>
            </a:r>
            <a:endParaRPr lang="zh-CN" altLang="en-US" sz="2400" dirty="0"/>
          </a:p>
        </p:txBody>
      </p:sp>
      <p:sp>
        <p:nvSpPr>
          <p:cNvPr id="27" name="文本框 26">
            <a:extLst>
              <a:ext uri="{FF2B5EF4-FFF2-40B4-BE49-F238E27FC236}">
                <a16:creationId xmlns:a16="http://schemas.microsoft.com/office/drawing/2014/main" id="{655BAF2C-52AC-4EF9-8BEA-DD7358BEA513}"/>
              </a:ext>
            </a:extLst>
          </p:cNvPr>
          <p:cNvSpPr txBox="1"/>
          <p:nvPr/>
        </p:nvSpPr>
        <p:spPr>
          <a:xfrm>
            <a:off x="3479151" y="3696474"/>
            <a:ext cx="6651522" cy="559769"/>
          </a:xfrm>
          <a:prstGeom prst="rect">
            <a:avLst/>
          </a:prstGeom>
          <a:noFill/>
        </p:spPr>
        <p:txBody>
          <a:bodyPr wrap="square">
            <a:spAutoFit/>
          </a:bodyPr>
          <a:lstStyle/>
          <a:p>
            <a:pPr algn="l">
              <a:lnSpc>
                <a:spcPct val="150000"/>
              </a:lnSpc>
            </a:pPr>
            <a:r>
              <a:rPr lang="zh-CN" altLang="zh-CN" sz="2400" b="1" kern="100" dirty="0">
                <a:solidFill>
                  <a:srgbClr val="C00000"/>
                </a:solidFill>
                <a:effectLst/>
                <a:latin typeface="黑体" panose="02010609060101010101" pitchFamily="49" charset="-122"/>
                <a:ea typeface="黑体" panose="02010609060101010101" pitchFamily="49" charset="-122"/>
              </a:rPr>
              <a:t>雌雄原核融合</a:t>
            </a:r>
          </a:p>
        </p:txBody>
      </p:sp>
      <p:sp>
        <p:nvSpPr>
          <p:cNvPr id="29" name="文本框 28">
            <a:extLst>
              <a:ext uri="{FF2B5EF4-FFF2-40B4-BE49-F238E27FC236}">
                <a16:creationId xmlns:a16="http://schemas.microsoft.com/office/drawing/2014/main" id="{14B6FF88-9BB4-424D-A3C3-9ECEA49ADED3}"/>
              </a:ext>
            </a:extLst>
          </p:cNvPr>
          <p:cNvSpPr txBox="1"/>
          <p:nvPr/>
        </p:nvSpPr>
        <p:spPr>
          <a:xfrm>
            <a:off x="5336457" y="4206640"/>
            <a:ext cx="1828801"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胚胎分割</a:t>
            </a:r>
            <a:r>
              <a:rPr lang="en-US" altLang="zh-CN" sz="2400" b="1" kern="100" dirty="0">
                <a:solidFill>
                  <a:srgbClr val="C00000"/>
                </a:solidFill>
                <a:effectLst/>
                <a:latin typeface="黑体" panose="02010609060101010101" pitchFamily="49" charset="-122"/>
                <a:ea typeface="黑体" panose="02010609060101010101" pitchFamily="49" charset="-122"/>
              </a:rPr>
              <a:t>     </a:t>
            </a:r>
            <a:endParaRPr lang="zh-CN" altLang="en-US" sz="2400" dirty="0"/>
          </a:p>
        </p:txBody>
      </p:sp>
      <p:sp>
        <p:nvSpPr>
          <p:cNvPr id="31" name="文本框 30">
            <a:extLst>
              <a:ext uri="{FF2B5EF4-FFF2-40B4-BE49-F238E27FC236}">
                <a16:creationId xmlns:a16="http://schemas.microsoft.com/office/drawing/2014/main" id="{5FEE97D8-8BD3-4A42-925B-7EFB649502E7}"/>
              </a:ext>
            </a:extLst>
          </p:cNvPr>
          <p:cNvSpPr txBox="1"/>
          <p:nvPr/>
        </p:nvSpPr>
        <p:spPr>
          <a:xfrm>
            <a:off x="3153695" y="4558275"/>
            <a:ext cx="6651522"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将内细胞团均等分割</a:t>
            </a:r>
            <a:endParaRPr lang="zh-CN" altLang="en-US" sz="2400" dirty="0"/>
          </a:p>
        </p:txBody>
      </p:sp>
      <p:sp>
        <p:nvSpPr>
          <p:cNvPr id="33" name="文本框 32">
            <a:extLst>
              <a:ext uri="{FF2B5EF4-FFF2-40B4-BE49-F238E27FC236}">
                <a16:creationId xmlns:a16="http://schemas.microsoft.com/office/drawing/2014/main" id="{BA4144B8-639D-45D4-B90A-0E0B1F65E522}"/>
              </a:ext>
            </a:extLst>
          </p:cNvPr>
          <p:cNvSpPr txBox="1"/>
          <p:nvPr/>
        </p:nvSpPr>
        <p:spPr>
          <a:xfrm>
            <a:off x="2244213" y="5171026"/>
            <a:ext cx="6651522" cy="559769"/>
          </a:xfrm>
          <a:prstGeom prst="rect">
            <a:avLst/>
          </a:prstGeom>
          <a:noFill/>
        </p:spPr>
        <p:txBody>
          <a:bodyPr wrap="square">
            <a:spAutoFit/>
          </a:bodyPr>
          <a:lstStyle/>
          <a:p>
            <a:pPr algn="l">
              <a:lnSpc>
                <a:spcPct val="150000"/>
              </a:lnSpc>
            </a:pPr>
            <a:r>
              <a:rPr lang="zh-CN" altLang="zh-CN" sz="2400" b="1" kern="100" dirty="0">
                <a:solidFill>
                  <a:srgbClr val="C00000"/>
                </a:solidFill>
                <a:effectLst/>
                <a:latin typeface="黑体" panose="02010609060101010101" pitchFamily="49" charset="-122"/>
                <a:ea typeface="黑体" panose="02010609060101010101" pitchFamily="49" charset="-122"/>
              </a:rPr>
              <a:t>遗传学诊断</a:t>
            </a:r>
          </a:p>
        </p:txBody>
      </p:sp>
      <p:sp>
        <p:nvSpPr>
          <p:cNvPr id="35" name="文本框 34">
            <a:extLst>
              <a:ext uri="{FF2B5EF4-FFF2-40B4-BE49-F238E27FC236}">
                <a16:creationId xmlns:a16="http://schemas.microsoft.com/office/drawing/2014/main" id="{9F16F968-9325-4C03-8E88-CE01947F38C2}"/>
              </a:ext>
            </a:extLst>
          </p:cNvPr>
          <p:cNvSpPr txBox="1"/>
          <p:nvPr/>
        </p:nvSpPr>
        <p:spPr>
          <a:xfrm>
            <a:off x="3659571" y="5695762"/>
            <a:ext cx="1256558" cy="461665"/>
          </a:xfrm>
          <a:prstGeom prst="rect">
            <a:avLst/>
          </a:prstGeom>
          <a:noFill/>
        </p:spPr>
        <p:txBody>
          <a:bodyPr wrap="square">
            <a:spAutoFit/>
          </a:bodyPr>
          <a:lstStyle/>
          <a:p>
            <a:r>
              <a:rPr lang="zh-CN" altLang="zh-CN" sz="2400" b="1" kern="100" dirty="0">
                <a:solidFill>
                  <a:srgbClr val="C00000"/>
                </a:solidFill>
                <a:effectLst/>
                <a:latin typeface="黑体" panose="02010609060101010101" pitchFamily="49" charset="-122"/>
                <a:ea typeface="黑体" panose="02010609060101010101" pitchFamily="49" charset="-122"/>
              </a:rPr>
              <a:t>甲乙丙</a:t>
            </a:r>
            <a:endParaRPr lang="zh-CN" altLang="en-US" sz="2400" dirty="0"/>
          </a:p>
        </p:txBody>
      </p:sp>
    </p:spTree>
    <p:extLst>
      <p:ext uri="{BB962C8B-B14F-4D97-AF65-F5344CB8AC3E}">
        <p14:creationId xmlns:p14="http://schemas.microsoft.com/office/powerpoint/2010/main" val="384715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A84F1-1829-4E66-83E0-80E0ADBECE6F}"/>
              </a:ext>
            </a:extLst>
          </p:cNvPr>
          <p:cNvSpPr>
            <a:spLocks noChangeArrowheads="1"/>
          </p:cNvSpPr>
          <p:nvPr/>
        </p:nvSpPr>
        <p:spPr bwMode="auto">
          <a:xfrm>
            <a:off x="0" y="656533"/>
            <a:ext cx="103412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例题：胚胎工程中各种胚胎操作技术如图所示。下列分析正确的是（　　）</a:t>
            </a:r>
            <a:endParaRPr kumimoji="0" lang="zh-CN" altLang="en-US" b="1" i="0" u="none" strike="noStrike" cap="none" normalizeH="0" baseline="0" dirty="0">
              <a:ln>
                <a:noFill/>
              </a:ln>
              <a:solidFill>
                <a:schemeClr val="tx1"/>
              </a:solidFill>
              <a:effectLst/>
            </a:endParaRPr>
          </a:p>
        </p:txBody>
      </p:sp>
      <p:pic>
        <p:nvPicPr>
          <p:cNvPr id="8193" name="图片 100007">
            <a:extLst>
              <a:ext uri="{FF2B5EF4-FFF2-40B4-BE49-F238E27FC236}">
                <a16:creationId xmlns:a16="http://schemas.microsoft.com/office/drawing/2014/main" id="{39705949-3671-4EA5-A44A-CE977D044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 y="1686232"/>
            <a:ext cx="11398329" cy="14994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60FB128-8230-4467-8D45-EF7DA929F186}"/>
              </a:ext>
            </a:extLst>
          </p:cNvPr>
          <p:cNvSpPr>
            <a:spLocks noChangeArrowheads="1"/>
          </p:cNvSpPr>
          <p:nvPr/>
        </p:nvSpPr>
        <p:spPr bwMode="auto">
          <a:xfrm>
            <a:off x="0" y="3429000"/>
            <a:ext cx="1193467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．从良种公牛体内获得的精子可以直接与获能的卵细胞结合受精</a:t>
            </a:r>
            <a:endParaRPr kumimoji="0" lang="zh-CN"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．早期囊胚</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基因型相同，但发育得到的个体表现型不一定相同</a:t>
            </a:r>
            <a:endParaRPr kumimoji="0" lang="zh-CN"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可直接移植给受体，得到小牛的途径属于有性生殖</a:t>
            </a:r>
            <a:endParaRPr kumimoji="0" lang="zh-CN"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．胚胎移植时因代孕牛几乎对胚胎无免疫排斥，因此无需使用免疫抑制剂</a:t>
            </a:r>
            <a:endParaRPr kumimoji="0" lang="zh-CN" altLang="en-US" sz="5400" b="1" i="0" u="none" strike="noStrike" cap="none" normalizeH="0" baseline="0" dirty="0">
              <a:ln>
                <a:noFill/>
              </a:ln>
              <a:solidFill>
                <a:schemeClr val="tx1"/>
              </a:solidFill>
              <a:effectLst/>
              <a:latin typeface="Arial" panose="020B0604020202020204" pitchFamily="34" charset="0"/>
            </a:endParaRPr>
          </a:p>
        </p:txBody>
      </p:sp>
      <p:sp>
        <p:nvSpPr>
          <p:cNvPr id="8" name="文本框 7">
            <a:extLst>
              <a:ext uri="{FF2B5EF4-FFF2-40B4-BE49-F238E27FC236}">
                <a16:creationId xmlns:a16="http://schemas.microsoft.com/office/drawing/2014/main" id="{2E5092BD-5D08-4171-B3F9-B2B6C24174EE}"/>
              </a:ext>
            </a:extLst>
          </p:cNvPr>
          <p:cNvSpPr txBox="1"/>
          <p:nvPr/>
        </p:nvSpPr>
        <p:spPr>
          <a:xfrm>
            <a:off x="9261988" y="502644"/>
            <a:ext cx="1219200" cy="769441"/>
          </a:xfrm>
          <a:prstGeom prst="rect">
            <a:avLst/>
          </a:prstGeom>
          <a:noFill/>
        </p:spPr>
        <p:txBody>
          <a:bodyPr wrap="square" rtlCol="0">
            <a:spAutoFit/>
          </a:bodyPr>
          <a:lstStyle/>
          <a:p>
            <a:r>
              <a:rPr lang="en-US" altLang="zh-CN" sz="4400" b="1" dirty="0">
                <a:solidFill>
                  <a:srgbClr val="C00000"/>
                </a:solidFill>
                <a:latin typeface="黑体" panose="02010609060101010101" pitchFamily="49" charset="-122"/>
                <a:ea typeface="黑体" panose="02010609060101010101" pitchFamily="49" charset="-122"/>
              </a:rPr>
              <a:t>D</a:t>
            </a:r>
            <a:endParaRPr lang="zh-CN" altLang="en-US" sz="4400" b="1"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261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6CC33A7D-72F1-4F3B-A792-6535062F7E70}"/>
              </a:ext>
            </a:extLst>
          </p:cNvPr>
          <p:cNvSpPr>
            <a:spLocks noGrp="1"/>
          </p:cNvSpPr>
          <p:nvPr>
            <p:ph idx="1"/>
          </p:nvPr>
        </p:nvSpPr>
        <p:spPr>
          <a:xfrm>
            <a:off x="103233" y="1287029"/>
            <a:ext cx="11739719" cy="934066"/>
          </a:xfrm>
        </p:spPr>
        <p:txBody>
          <a:bodyPr>
            <a:normAutofit/>
          </a:bodyPr>
          <a:lstStyle/>
          <a:p>
            <a:pPr marL="0" indent="0">
              <a:buNone/>
            </a:pPr>
            <a:r>
              <a:rPr lang="zh-CN" altLang="en-US" sz="2400" b="1" kern="100" dirty="0">
                <a:latin typeface="Times New Roman" panose="02020603050405020304" pitchFamily="18" charset="0"/>
                <a:ea typeface="宋体" panose="02010600030101010101" pitchFamily="2" charset="-122"/>
              </a:rPr>
              <a:t>例题：</a:t>
            </a:r>
            <a:r>
              <a:rPr lang="zh-CN" altLang="zh-CN" sz="2400" b="1" kern="100" dirty="0">
                <a:effectLst/>
                <a:latin typeface="Times New Roman" panose="02020603050405020304" pitchFamily="18" charset="0"/>
                <a:ea typeface="宋体" panose="02010600030101010101" pitchFamily="2" charset="-122"/>
              </a:rPr>
              <a:t>我国科研人员利用大鼠、小鼠两个远亲物种创造出世界首例异源二倍体胚胎干细胞</a:t>
            </a:r>
            <a:r>
              <a:rPr lang="en-US" altLang="zh-CN" sz="2400" b="1" kern="100" dirty="0">
                <a:effectLst/>
                <a:latin typeface="Times New Roman" panose="02020603050405020304" pitchFamily="18" charset="0"/>
                <a:ea typeface="宋体" panose="02010600030101010101" pitchFamily="2" charset="-122"/>
              </a:rPr>
              <a:t>(</a:t>
            </a:r>
            <a:r>
              <a:rPr lang="en-US" altLang="zh-CN" sz="2400" b="1" kern="100" dirty="0" err="1">
                <a:effectLst/>
                <a:latin typeface="Times New Roman" panose="02020603050405020304" pitchFamily="18" charset="0"/>
                <a:ea typeface="宋体" panose="02010600030101010101" pitchFamily="2" charset="-122"/>
              </a:rPr>
              <a:t>AdESCs</a:t>
            </a:r>
            <a:r>
              <a:rPr lang="en-US" altLang="zh-CN" sz="2400" b="1" kern="100" dirty="0">
                <a:effectLst/>
                <a:latin typeface="Times New Roman" panose="02020603050405020304" pitchFamily="18" charset="0"/>
                <a:ea typeface="宋体" panose="02010600030101010101" pitchFamily="2" charset="-122"/>
              </a:rPr>
              <a:t>)</a:t>
            </a:r>
            <a:r>
              <a:rPr lang="zh-CN" altLang="zh-CN" sz="2400" b="1" kern="100" dirty="0">
                <a:effectLst/>
                <a:latin typeface="Times New Roman" panose="02020603050405020304" pitchFamily="18" charset="0"/>
                <a:ea typeface="宋体" panose="02010600030101010101" pitchFamily="2" charset="-122"/>
              </a:rPr>
              <a:t>，具体流程如下图。下列有关叙述错误的是</a:t>
            </a:r>
            <a:endParaRPr lang="zh-CN" altLang="en-US" sz="3600" b="1" dirty="0"/>
          </a:p>
        </p:txBody>
      </p:sp>
      <p:grpSp>
        <p:nvGrpSpPr>
          <p:cNvPr id="7" name="组合 6">
            <a:extLst>
              <a:ext uri="{FF2B5EF4-FFF2-40B4-BE49-F238E27FC236}">
                <a16:creationId xmlns:a16="http://schemas.microsoft.com/office/drawing/2014/main" id="{569F26AF-21F1-4CE7-A6B6-6121AA91BDCC}"/>
              </a:ext>
            </a:extLst>
          </p:cNvPr>
          <p:cNvGrpSpPr/>
          <p:nvPr/>
        </p:nvGrpSpPr>
        <p:grpSpPr>
          <a:xfrm>
            <a:off x="137649" y="214004"/>
            <a:ext cx="4336027" cy="934065"/>
            <a:chOff x="206476" y="324463"/>
            <a:chExt cx="4336027" cy="934065"/>
          </a:xfrm>
        </p:grpSpPr>
        <p:sp>
          <p:nvSpPr>
            <p:cNvPr id="8" name="矩形: 圆角 7">
              <a:extLst>
                <a:ext uri="{FF2B5EF4-FFF2-40B4-BE49-F238E27FC236}">
                  <a16:creationId xmlns:a16="http://schemas.microsoft.com/office/drawing/2014/main" id="{3A2EAC5C-21A1-4DD5-904A-13C8246FB563}"/>
                </a:ext>
              </a:extLst>
            </p:cNvPr>
            <p:cNvSpPr/>
            <p:nvPr/>
          </p:nvSpPr>
          <p:spPr>
            <a:xfrm>
              <a:off x="206476" y="324463"/>
              <a:ext cx="4336027" cy="934065"/>
            </a:xfrm>
            <a:prstGeom prst="roundRect">
              <a:avLst/>
            </a:prstGeom>
            <a:solidFill>
              <a:srgbClr val="FEC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A82B8C7C-2F06-45B1-BBCB-C821E480C7F4}"/>
                </a:ext>
              </a:extLst>
            </p:cNvPr>
            <p:cNvSpPr txBox="1"/>
            <p:nvPr/>
          </p:nvSpPr>
          <p:spPr>
            <a:xfrm>
              <a:off x="403121" y="448834"/>
              <a:ext cx="4001729" cy="584775"/>
            </a:xfrm>
            <a:prstGeom prst="rect">
              <a:avLst/>
            </a:prstGeom>
            <a:noFill/>
          </p:spPr>
          <p:txBody>
            <a:bodyPr wrap="square" rtlCol="0">
              <a:spAutoFit/>
            </a:bodyPr>
            <a:lstStyle/>
            <a:p>
              <a:r>
                <a:rPr lang="zh-CN" altLang="en-US" sz="3200" b="1" dirty="0"/>
                <a:t>进一步应用</a:t>
              </a:r>
            </a:p>
          </p:txBody>
        </p:sp>
      </p:grpSp>
      <p:pic>
        <p:nvPicPr>
          <p:cNvPr id="10" name="图片 9">
            <a:extLst>
              <a:ext uri="{FF2B5EF4-FFF2-40B4-BE49-F238E27FC236}">
                <a16:creationId xmlns:a16="http://schemas.microsoft.com/office/drawing/2014/main" id="{17F6E89E-5721-4918-92BC-6D430192E2E7}"/>
              </a:ext>
            </a:extLst>
          </p:cNvPr>
          <p:cNvPicPr/>
          <p:nvPr/>
        </p:nvPicPr>
        <p:blipFill>
          <a:blip r:embed="rId2"/>
          <a:stretch>
            <a:fillRect/>
          </a:stretch>
        </p:blipFill>
        <p:spPr>
          <a:xfrm>
            <a:off x="2566220" y="2189213"/>
            <a:ext cx="6215369" cy="2479573"/>
          </a:xfrm>
          <a:prstGeom prst="rect">
            <a:avLst/>
          </a:prstGeom>
        </p:spPr>
      </p:pic>
      <p:sp>
        <p:nvSpPr>
          <p:cNvPr id="12" name="文本框 11">
            <a:extLst>
              <a:ext uri="{FF2B5EF4-FFF2-40B4-BE49-F238E27FC236}">
                <a16:creationId xmlns:a16="http://schemas.microsoft.com/office/drawing/2014/main" id="{FDC673B9-D8D5-45DA-BC4D-345E2D9611B7}"/>
              </a:ext>
            </a:extLst>
          </p:cNvPr>
          <p:cNvSpPr txBox="1"/>
          <p:nvPr/>
        </p:nvSpPr>
        <p:spPr>
          <a:xfrm>
            <a:off x="137649" y="4668786"/>
            <a:ext cx="11705303" cy="2238241"/>
          </a:xfrm>
          <a:prstGeom prst="rect">
            <a:avLst/>
          </a:prstGeom>
          <a:noFill/>
        </p:spPr>
        <p:txBody>
          <a:bodyPr wrap="square">
            <a:spAutoFit/>
          </a:bodyPr>
          <a:lstStyle/>
          <a:p>
            <a:pPr algn="l">
              <a:lnSpc>
                <a:spcPct val="150000"/>
              </a:lnSpc>
            </a:pPr>
            <a:r>
              <a:rPr lang="en-US" altLang="zh-CN" sz="2400" b="1" kern="100" dirty="0">
                <a:effectLst/>
                <a:latin typeface="Times New Roman" panose="02020603050405020304" pitchFamily="18" charset="0"/>
                <a:ea typeface="宋体" panose="02010600030101010101" pitchFamily="2" charset="-122"/>
              </a:rPr>
              <a:t>A</a:t>
            </a:r>
            <a:r>
              <a:rPr lang="zh-CN" altLang="zh-CN" sz="2400" b="1" kern="100" dirty="0">
                <a:effectLst/>
                <a:latin typeface="Times New Roman" panose="02020603050405020304" pitchFamily="18" charset="0"/>
                <a:ea typeface="宋体" panose="02010600030101010101" pitchFamily="2" charset="-122"/>
              </a:rPr>
              <a:t>．该项技术能突破生殖隔离获得哺乳动物远亲物种的杂种细胞</a:t>
            </a:r>
          </a:p>
          <a:p>
            <a:pPr algn="l">
              <a:lnSpc>
                <a:spcPct val="150000"/>
              </a:lnSpc>
            </a:pPr>
            <a:r>
              <a:rPr lang="en-US" altLang="zh-CN" sz="2400" b="1" kern="100" dirty="0">
                <a:effectLst/>
                <a:latin typeface="Times New Roman" panose="02020603050405020304" pitchFamily="18" charset="0"/>
                <a:ea typeface="宋体" panose="02010600030101010101" pitchFamily="2" charset="-122"/>
              </a:rPr>
              <a:t>B</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err="1">
                <a:effectLst/>
                <a:latin typeface="Times New Roman" panose="02020603050405020304" pitchFamily="18" charset="0"/>
                <a:ea typeface="宋体" panose="02010600030101010101" pitchFamily="2" charset="-122"/>
              </a:rPr>
              <a:t>AdESCs</a:t>
            </a:r>
            <a:r>
              <a:rPr lang="zh-CN" altLang="zh-CN" sz="2400" b="1" kern="100" dirty="0">
                <a:effectLst/>
                <a:latin typeface="Times New Roman" panose="02020603050405020304" pitchFamily="18" charset="0"/>
                <a:ea typeface="宋体" panose="02010600030101010101" pitchFamily="2" charset="-122"/>
              </a:rPr>
              <a:t>的获得涉及动物细胞融合技术和早期胚胎培养技术等</a:t>
            </a:r>
          </a:p>
          <a:p>
            <a:pPr algn="l">
              <a:lnSpc>
                <a:spcPct val="150000"/>
              </a:lnSpc>
            </a:pPr>
            <a:r>
              <a:rPr lang="en-US" altLang="zh-CN" sz="2400" b="1" kern="100" dirty="0">
                <a:effectLst/>
                <a:latin typeface="Times New Roman" panose="02020603050405020304" pitchFamily="18" charset="0"/>
                <a:ea typeface="宋体" panose="02010600030101010101" pitchFamily="2" charset="-122"/>
              </a:rPr>
              <a:t>C</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err="1">
                <a:effectLst/>
                <a:latin typeface="Times New Roman" panose="02020603050405020304" pitchFamily="18" charset="0"/>
                <a:ea typeface="宋体" panose="02010600030101010101" pitchFamily="2" charset="-122"/>
              </a:rPr>
              <a:t>AdESCs</a:t>
            </a:r>
            <a:r>
              <a:rPr lang="zh-CN" altLang="zh-CN" sz="2400" b="1" kern="100" dirty="0">
                <a:effectLst/>
                <a:latin typeface="Times New Roman" panose="02020603050405020304" pitchFamily="18" charset="0"/>
                <a:ea typeface="宋体" panose="02010600030101010101" pitchFamily="2" charset="-122"/>
              </a:rPr>
              <a:t>的染色体数目与大鼠</a:t>
            </a:r>
            <a:r>
              <a:rPr lang="en-US" altLang="zh-CN" sz="2400" b="1" kern="100" dirty="0">
                <a:effectLst/>
                <a:latin typeface="Times New Roman" panose="02020603050405020304" pitchFamily="18" charset="0"/>
                <a:ea typeface="宋体" panose="02010600030101010101" pitchFamily="2" charset="-122"/>
              </a:rPr>
              <a:t>—</a:t>
            </a:r>
            <a:r>
              <a:rPr lang="zh-CN" altLang="zh-CN" sz="2400" b="1" kern="100" dirty="0">
                <a:effectLst/>
                <a:latin typeface="Times New Roman" panose="02020603050405020304" pitchFamily="18" charset="0"/>
                <a:ea typeface="宋体" panose="02010600030101010101" pitchFamily="2" charset="-122"/>
              </a:rPr>
              <a:t>小鼠体细胞融合的杂种细胞的相同</a:t>
            </a:r>
          </a:p>
          <a:p>
            <a:pPr algn="l">
              <a:lnSpc>
                <a:spcPct val="150000"/>
              </a:lnSpc>
            </a:pPr>
            <a:r>
              <a:rPr lang="en-US" altLang="zh-CN" sz="2400" b="1" kern="100" dirty="0">
                <a:effectLst/>
                <a:latin typeface="Times New Roman" panose="02020603050405020304" pitchFamily="18" charset="0"/>
                <a:ea typeface="宋体" panose="02010600030101010101" pitchFamily="2" charset="-122"/>
              </a:rPr>
              <a:t>D</a:t>
            </a:r>
            <a:r>
              <a:rPr lang="zh-CN" altLang="zh-CN" sz="2400" b="1" kern="100" dirty="0">
                <a:effectLst/>
                <a:latin typeface="Times New Roman" panose="02020603050405020304" pitchFamily="18" charset="0"/>
                <a:ea typeface="宋体" panose="02010600030101010101" pitchFamily="2" charset="-122"/>
              </a:rPr>
              <a:t>．图中囊胚中的所有细胞都不存在同源染色体</a:t>
            </a:r>
          </a:p>
        </p:txBody>
      </p:sp>
      <p:sp>
        <p:nvSpPr>
          <p:cNvPr id="13" name="文本框 12">
            <a:extLst>
              <a:ext uri="{FF2B5EF4-FFF2-40B4-BE49-F238E27FC236}">
                <a16:creationId xmlns:a16="http://schemas.microsoft.com/office/drawing/2014/main" id="{6ED4C42E-D661-4762-81DD-E7C4B52EE7AD}"/>
              </a:ext>
            </a:extLst>
          </p:cNvPr>
          <p:cNvSpPr txBox="1"/>
          <p:nvPr/>
        </p:nvSpPr>
        <p:spPr>
          <a:xfrm>
            <a:off x="10028903" y="2802194"/>
            <a:ext cx="993058" cy="1015663"/>
          </a:xfrm>
          <a:prstGeom prst="rect">
            <a:avLst/>
          </a:prstGeom>
          <a:noFill/>
        </p:spPr>
        <p:txBody>
          <a:bodyPr wrap="square" rtlCol="0">
            <a:spAutoFit/>
          </a:bodyPr>
          <a:lstStyle/>
          <a:p>
            <a:r>
              <a:rPr lang="en-US" altLang="zh-CN" sz="6000" dirty="0">
                <a:solidFill>
                  <a:srgbClr val="C00000"/>
                </a:solidFill>
              </a:rPr>
              <a:t>C</a:t>
            </a:r>
            <a:endParaRPr lang="zh-CN" altLang="en-US" sz="6000" dirty="0">
              <a:solidFill>
                <a:srgbClr val="C00000"/>
              </a:solidFill>
            </a:endParaRPr>
          </a:p>
        </p:txBody>
      </p:sp>
    </p:spTree>
    <p:extLst>
      <p:ext uri="{BB962C8B-B14F-4D97-AF65-F5344CB8AC3E}">
        <p14:creationId xmlns:p14="http://schemas.microsoft.com/office/powerpoint/2010/main" val="25690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F9A6D0-AF28-47E9-8BA4-6CE08C085F8C}"/>
              </a:ext>
            </a:extLst>
          </p:cNvPr>
          <p:cNvSpPr>
            <a:spLocks noGrp="1"/>
          </p:cNvSpPr>
          <p:nvPr>
            <p:ph type="title"/>
          </p:nvPr>
        </p:nvSpPr>
        <p:spPr>
          <a:xfrm>
            <a:off x="526026" y="638418"/>
            <a:ext cx="11139948" cy="1325563"/>
          </a:xfrm>
        </p:spPr>
        <p:txBody>
          <a:bodyPr>
            <a:normAutofit/>
          </a:bodyPr>
          <a:lstStyle/>
          <a:p>
            <a:r>
              <a:rPr lang="zh-CN" altLang="en-US" sz="3600" dirty="0">
                <a:latin typeface="微软雅黑" panose="020B0503020204020204" pitchFamily="34" charset="-122"/>
                <a:ea typeface="微软雅黑" panose="020B0503020204020204" pitchFamily="34" charset="-122"/>
              </a:rPr>
              <a:t>对于胚胎工程在我们生活中的应用，你知道的有哪些？</a:t>
            </a:r>
          </a:p>
        </p:txBody>
      </p:sp>
      <p:sp>
        <p:nvSpPr>
          <p:cNvPr id="4" name="标题 1">
            <a:extLst>
              <a:ext uri="{FF2B5EF4-FFF2-40B4-BE49-F238E27FC236}">
                <a16:creationId xmlns:a16="http://schemas.microsoft.com/office/drawing/2014/main" id="{E3E25343-BB17-4BD0-9388-FF20C6C06236}"/>
              </a:ext>
            </a:extLst>
          </p:cNvPr>
          <p:cNvSpPr txBox="1">
            <a:spLocks/>
          </p:cNvSpPr>
          <p:nvPr/>
        </p:nvSpPr>
        <p:spPr>
          <a:xfrm>
            <a:off x="624348" y="2225580"/>
            <a:ext cx="111399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请你说说试管婴儿技术涉及哪些胚胎工程中具体技术？</a:t>
            </a:r>
          </a:p>
        </p:txBody>
      </p:sp>
      <p:grpSp>
        <p:nvGrpSpPr>
          <p:cNvPr id="13" name="组合 29">
            <a:extLst>
              <a:ext uri="{FF2B5EF4-FFF2-40B4-BE49-F238E27FC236}">
                <a16:creationId xmlns:a16="http://schemas.microsoft.com/office/drawing/2014/main" id="{1AA5A7EB-7B12-4D6F-835E-055025FD2FB1}"/>
              </a:ext>
            </a:extLst>
          </p:cNvPr>
          <p:cNvGrpSpPr/>
          <p:nvPr>
            <p:custDataLst>
              <p:tags r:id="rId1"/>
            </p:custDataLst>
          </p:nvPr>
        </p:nvGrpSpPr>
        <p:grpSpPr>
          <a:xfrm>
            <a:off x="1763488" y="3707538"/>
            <a:ext cx="8570215" cy="2791585"/>
            <a:chOff x="2240514" y="3080434"/>
            <a:chExt cx="8239380" cy="2730411"/>
          </a:xfrm>
          <a:gradFill>
            <a:gsLst>
              <a:gs pos="0">
                <a:srgbClr val="5E9EFF"/>
              </a:gs>
              <a:gs pos="39999">
                <a:srgbClr val="85C2FF"/>
              </a:gs>
              <a:gs pos="70000">
                <a:srgbClr val="C4D6EB"/>
              </a:gs>
              <a:gs pos="100000">
                <a:srgbClr val="FFEBFA"/>
              </a:gs>
            </a:gsLst>
            <a:lin ang="5400000" scaled="0"/>
          </a:gradFill>
        </p:grpSpPr>
        <p:cxnSp>
          <p:nvCxnSpPr>
            <p:cNvPr id="14" name="Line 8">
              <a:extLst>
                <a:ext uri="{FF2B5EF4-FFF2-40B4-BE49-F238E27FC236}">
                  <a16:creationId xmlns:a16="http://schemas.microsoft.com/office/drawing/2014/main" id="{60A44358-6745-4725-84AA-51476CF14014}"/>
                </a:ext>
              </a:extLst>
            </p:cNvPr>
            <p:cNvCxnSpPr/>
            <p:nvPr>
              <p:custDataLst>
                <p:tags r:id="rId2"/>
              </p:custDataLst>
            </p:nvPr>
          </p:nvCxnSpPr>
          <p:spPr>
            <a:xfrm>
              <a:off x="5183997" y="4662607"/>
              <a:ext cx="670984" cy="0"/>
            </a:xfrm>
            <a:prstGeom prst="line">
              <a:avLst/>
            </a:prstGeom>
            <a:grpFill/>
            <a:ln w="57150">
              <a:solidFill>
                <a:schemeClr val="tx1"/>
              </a:solidFill>
              <a:miter lim="800000"/>
              <a:tailEnd type="triangle"/>
            </a:ln>
          </p:spPr>
        </p:cxnSp>
        <p:sp>
          <p:nvSpPr>
            <p:cNvPr id="15" name="矩形 14">
              <a:extLst>
                <a:ext uri="{FF2B5EF4-FFF2-40B4-BE49-F238E27FC236}">
                  <a16:creationId xmlns:a16="http://schemas.microsoft.com/office/drawing/2014/main" id="{C0B146A9-9928-49C9-90C2-75D6AD69571A}"/>
                </a:ext>
              </a:extLst>
            </p:cNvPr>
            <p:cNvSpPr/>
            <p:nvPr>
              <p:custDataLst>
                <p:tags r:id="rId3"/>
              </p:custDataLst>
            </p:nvPr>
          </p:nvSpPr>
          <p:spPr>
            <a:xfrm>
              <a:off x="9577083" y="4417528"/>
              <a:ext cx="902811" cy="523220"/>
            </a:xfrm>
            <a:prstGeom prst="rect">
              <a:avLst/>
            </a:prstGeom>
            <a:grpFill/>
          </p:spPr>
          <p:txBody>
            <a:bodyPr wrap="none">
              <a:spAutoFit/>
            </a:bodyPr>
            <a:lstStyle/>
            <a:p>
              <a:pPr lvl="0">
                <a:spcBef>
                  <a:spcPct val="50000"/>
                </a:spcBef>
              </a:pPr>
              <a:r>
                <a:rPr lang="zh-CN" altLang="en-US" sz="2800" b="1">
                  <a:solidFill>
                    <a:srgbClr val="CC0000"/>
                  </a:solidFill>
                  <a:ea typeface="黑体" panose="02010609060101010101" charset="-122"/>
                </a:rPr>
                <a:t>个体</a:t>
              </a:r>
            </a:p>
          </p:txBody>
        </p:sp>
        <p:cxnSp>
          <p:nvCxnSpPr>
            <p:cNvPr id="16" name="Line 8">
              <a:extLst>
                <a:ext uri="{FF2B5EF4-FFF2-40B4-BE49-F238E27FC236}">
                  <a16:creationId xmlns:a16="http://schemas.microsoft.com/office/drawing/2014/main" id="{A4CFDE77-8E34-4B0F-BB77-A9A2D81670EE}"/>
                </a:ext>
              </a:extLst>
            </p:cNvPr>
            <p:cNvCxnSpPr/>
            <p:nvPr>
              <p:custDataLst>
                <p:tags r:id="rId4"/>
              </p:custDataLst>
            </p:nvPr>
          </p:nvCxnSpPr>
          <p:spPr>
            <a:xfrm>
              <a:off x="8933612" y="4694239"/>
              <a:ext cx="670984" cy="0"/>
            </a:xfrm>
            <a:prstGeom prst="line">
              <a:avLst/>
            </a:prstGeom>
            <a:grpFill/>
            <a:ln w="57150">
              <a:solidFill>
                <a:schemeClr val="tx1"/>
              </a:solidFill>
              <a:miter lim="800000"/>
              <a:tailEnd type="triangle"/>
            </a:ln>
          </p:spPr>
        </p:cxnSp>
        <p:grpSp>
          <p:nvGrpSpPr>
            <p:cNvPr id="17" name="组合 25">
              <a:extLst>
                <a:ext uri="{FF2B5EF4-FFF2-40B4-BE49-F238E27FC236}">
                  <a16:creationId xmlns:a16="http://schemas.microsoft.com/office/drawing/2014/main" id="{B3B228C5-414C-4B78-87FB-465A627B5114}"/>
                </a:ext>
              </a:extLst>
            </p:cNvPr>
            <p:cNvGrpSpPr/>
            <p:nvPr>
              <p:custDataLst>
                <p:tags r:id="rId5"/>
              </p:custDataLst>
            </p:nvPr>
          </p:nvGrpSpPr>
          <p:grpSpPr>
            <a:xfrm>
              <a:off x="2240514" y="3080434"/>
              <a:ext cx="3020011" cy="2114469"/>
              <a:chOff x="1912710" y="3063180"/>
              <a:chExt cx="3020011" cy="2114469"/>
            </a:xfrm>
            <a:grpFill/>
          </p:grpSpPr>
          <p:grpSp>
            <p:nvGrpSpPr>
              <p:cNvPr id="26" name="组合 14">
                <a:extLst>
                  <a:ext uri="{FF2B5EF4-FFF2-40B4-BE49-F238E27FC236}">
                    <a16:creationId xmlns:a16="http://schemas.microsoft.com/office/drawing/2014/main" id="{6B046B70-8914-4FB1-A681-31C0DA604C9A}"/>
                  </a:ext>
                </a:extLst>
              </p:cNvPr>
              <p:cNvGrpSpPr/>
              <p:nvPr>
                <p:custDataLst>
                  <p:tags r:id="rId14"/>
                </p:custDataLst>
              </p:nvPr>
            </p:nvGrpSpPr>
            <p:grpSpPr>
              <a:xfrm>
                <a:off x="1912710" y="4069541"/>
                <a:ext cx="3020011" cy="1108108"/>
                <a:chOff x="282317" y="5113338"/>
                <a:chExt cx="3020011" cy="1108108"/>
              </a:xfrm>
              <a:grpFill/>
            </p:grpSpPr>
            <p:sp>
              <p:nvSpPr>
                <p:cNvPr id="29" name="Rectangle 5">
                  <a:extLst>
                    <a:ext uri="{FF2B5EF4-FFF2-40B4-BE49-F238E27FC236}">
                      <a16:creationId xmlns:a16="http://schemas.microsoft.com/office/drawing/2014/main" id="{57E0D3FC-CB66-49D0-A5B4-DFBB563FC195}"/>
                    </a:ext>
                  </a:extLst>
                </p:cNvPr>
                <p:cNvSpPr/>
                <p:nvPr>
                  <p:custDataLst>
                    <p:tags r:id="rId17"/>
                  </p:custDataLst>
                </p:nvPr>
              </p:nvSpPr>
              <p:spPr>
                <a:xfrm>
                  <a:off x="334433" y="5113338"/>
                  <a:ext cx="1088925" cy="523220"/>
                </a:xfrm>
                <a:prstGeom prst="rect">
                  <a:avLst/>
                </a:prstGeom>
                <a:grp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ea typeface="黑体" panose="02010609060101010101" charset="-122"/>
                    </a:rPr>
                    <a:t>精子</a:t>
                  </a:r>
                </a:p>
              </p:txBody>
            </p:sp>
            <p:sp>
              <p:nvSpPr>
                <p:cNvPr id="30" name="Rectangle 6">
                  <a:extLst>
                    <a:ext uri="{FF2B5EF4-FFF2-40B4-BE49-F238E27FC236}">
                      <a16:creationId xmlns:a16="http://schemas.microsoft.com/office/drawing/2014/main" id="{CC6C3891-3E4D-4A8B-AFD8-1304DD2D5AE8}"/>
                    </a:ext>
                  </a:extLst>
                </p:cNvPr>
                <p:cNvSpPr/>
                <p:nvPr>
                  <p:custDataLst>
                    <p:tags r:id="rId18"/>
                  </p:custDataLst>
                </p:nvPr>
              </p:nvSpPr>
              <p:spPr>
                <a:xfrm>
                  <a:off x="282317" y="5698226"/>
                  <a:ext cx="1020272" cy="523220"/>
                </a:xfrm>
                <a:prstGeom prst="rect">
                  <a:avLst/>
                </a:prstGeom>
                <a:grp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ea typeface="黑体" panose="02010609060101010101" charset="-122"/>
                    </a:rPr>
                    <a:t>卵子</a:t>
                  </a:r>
                </a:p>
              </p:txBody>
            </p:sp>
            <p:sp>
              <p:nvSpPr>
                <p:cNvPr id="31" name="AutoShape 7">
                  <a:extLst>
                    <a:ext uri="{FF2B5EF4-FFF2-40B4-BE49-F238E27FC236}">
                      <a16:creationId xmlns:a16="http://schemas.microsoft.com/office/drawing/2014/main" id="{E068B767-58D8-43AA-9B63-7A98C9726B7B}"/>
                    </a:ext>
                  </a:extLst>
                </p:cNvPr>
                <p:cNvSpPr/>
                <p:nvPr>
                  <p:custDataLst>
                    <p:tags r:id="rId19"/>
                  </p:custDataLst>
                </p:nvPr>
              </p:nvSpPr>
              <p:spPr>
                <a:xfrm>
                  <a:off x="1190446" y="5206043"/>
                  <a:ext cx="137224" cy="944592"/>
                </a:xfrm>
                <a:prstGeom prst="rightBrace">
                  <a:avLst>
                    <a:gd name="adj1" fmla="val 134444"/>
                    <a:gd name="adj2" fmla="val 50000"/>
                  </a:avLst>
                </a:prstGeom>
                <a:grpFill/>
                <a:ln w="57150">
                  <a:solidFill>
                    <a:schemeClr val="tx1"/>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cxnSp>
              <p:nvCxnSpPr>
                <p:cNvPr id="32" name="Line 8">
                  <a:extLst>
                    <a:ext uri="{FF2B5EF4-FFF2-40B4-BE49-F238E27FC236}">
                      <a16:creationId xmlns:a16="http://schemas.microsoft.com/office/drawing/2014/main" id="{29AD0E89-5619-476B-82AB-A01B27BA85FE}"/>
                    </a:ext>
                  </a:extLst>
                </p:cNvPr>
                <p:cNvCxnSpPr/>
                <p:nvPr>
                  <p:custDataLst>
                    <p:tags r:id="rId20"/>
                  </p:custDataLst>
                </p:nvPr>
              </p:nvCxnSpPr>
              <p:spPr>
                <a:xfrm>
                  <a:off x="1391249" y="5683400"/>
                  <a:ext cx="670984" cy="0"/>
                </a:xfrm>
                <a:prstGeom prst="line">
                  <a:avLst/>
                </a:prstGeom>
                <a:grpFill/>
                <a:ln w="57150">
                  <a:solidFill>
                    <a:schemeClr val="tx1"/>
                  </a:solidFill>
                  <a:miter lim="800000"/>
                  <a:tailEnd type="triangle"/>
                </a:ln>
              </p:spPr>
            </p:cxnSp>
            <p:sp>
              <p:nvSpPr>
                <p:cNvPr id="33" name="Rectangle 9">
                  <a:extLst>
                    <a:ext uri="{FF2B5EF4-FFF2-40B4-BE49-F238E27FC236}">
                      <a16:creationId xmlns:a16="http://schemas.microsoft.com/office/drawing/2014/main" id="{0AD61D54-911B-487D-8C4B-30447F11AF26}"/>
                    </a:ext>
                  </a:extLst>
                </p:cNvPr>
                <p:cNvSpPr/>
                <p:nvPr>
                  <p:custDataLst>
                    <p:tags r:id="rId21"/>
                  </p:custDataLst>
                </p:nvPr>
              </p:nvSpPr>
              <p:spPr>
                <a:xfrm>
                  <a:off x="2035635" y="5432755"/>
                  <a:ext cx="1266693" cy="523220"/>
                </a:xfrm>
                <a:prstGeom prst="rect">
                  <a:avLst/>
                </a:prstGeom>
                <a:grp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ea typeface="黑体" panose="02010609060101010101" charset="-122"/>
                    </a:rPr>
                    <a:t>受精卵</a:t>
                  </a:r>
                </a:p>
              </p:txBody>
            </p:sp>
          </p:grpSp>
          <p:sp>
            <p:nvSpPr>
              <p:cNvPr id="27" name="矩形 26">
                <a:extLst>
                  <a:ext uri="{FF2B5EF4-FFF2-40B4-BE49-F238E27FC236}">
                    <a16:creationId xmlns:a16="http://schemas.microsoft.com/office/drawing/2014/main" id="{52617065-D747-4CDC-9BD3-66FAD5C5DB0B}"/>
                  </a:ext>
                </a:extLst>
              </p:cNvPr>
              <p:cNvSpPr/>
              <p:nvPr>
                <p:custDataLst>
                  <p:tags r:id="rId15"/>
                </p:custDataLst>
              </p:nvPr>
            </p:nvSpPr>
            <p:spPr>
              <a:xfrm>
                <a:off x="2764297" y="3063180"/>
                <a:ext cx="1415772" cy="461665"/>
              </a:xfrm>
              <a:prstGeom prst="rect">
                <a:avLst/>
              </a:prstGeom>
              <a:grpFill/>
            </p:spPr>
            <p:txBody>
              <a:bodyPr wrap="none">
                <a:spAutoFit/>
              </a:bodyPr>
              <a:lstStyle/>
              <a:p>
                <a:r>
                  <a:rPr lang="zh-CN" altLang="en-US" sz="2400" b="1">
                    <a:solidFill>
                      <a:srgbClr val="0033CC"/>
                    </a:solidFill>
                    <a:latin typeface="微软雅黑" panose="020B0503020204020204" pitchFamily="34" charset="-122"/>
                    <a:ea typeface="微软雅黑" panose="020B0503020204020204" pitchFamily="34" charset="-122"/>
                  </a:rPr>
                  <a:t>体外受精</a:t>
                </a:r>
                <a:endParaRPr lang="zh-CN" altLang="en-US" sz="2400" b="1">
                  <a:latin typeface="微软雅黑" panose="020B0503020204020204" pitchFamily="34" charset="-122"/>
                  <a:ea typeface="微软雅黑" panose="020B0503020204020204" pitchFamily="34" charset="-122"/>
                </a:endParaRPr>
              </a:p>
            </p:txBody>
          </p:sp>
          <p:sp>
            <p:nvSpPr>
              <p:cNvPr id="28" name="右大括号 27">
                <a:extLst>
                  <a:ext uri="{FF2B5EF4-FFF2-40B4-BE49-F238E27FC236}">
                    <a16:creationId xmlns:a16="http://schemas.microsoft.com/office/drawing/2014/main" id="{BF44C653-9CD6-4244-B5B4-A59417B76350}"/>
                  </a:ext>
                </a:extLst>
              </p:cNvPr>
              <p:cNvSpPr/>
              <p:nvPr>
                <p:custDataLst>
                  <p:tags r:id="rId16"/>
                </p:custDataLst>
              </p:nvPr>
            </p:nvSpPr>
            <p:spPr>
              <a:xfrm rot="5400000" flipH="1">
                <a:off x="3110870" y="2714055"/>
                <a:ext cx="644891" cy="2191105"/>
              </a:xfrm>
              <a:prstGeom prst="rightBrace">
                <a:avLst/>
              </a:prstGeom>
              <a:grpFill/>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Helvetica"/>
                  <a:cs typeface="Helvetica"/>
                </a:endParaRPr>
              </a:p>
            </p:txBody>
          </p:sp>
        </p:grpSp>
        <p:grpSp>
          <p:nvGrpSpPr>
            <p:cNvPr id="18" name="组合 26">
              <a:extLst>
                <a:ext uri="{FF2B5EF4-FFF2-40B4-BE49-F238E27FC236}">
                  <a16:creationId xmlns:a16="http://schemas.microsoft.com/office/drawing/2014/main" id="{1CCBC85F-F64F-41FB-92B1-2AF8E86D4D2C}"/>
                </a:ext>
              </a:extLst>
            </p:cNvPr>
            <p:cNvGrpSpPr/>
            <p:nvPr>
              <p:custDataLst>
                <p:tags r:id="rId6"/>
              </p:custDataLst>
            </p:nvPr>
          </p:nvGrpSpPr>
          <p:grpSpPr>
            <a:xfrm>
              <a:off x="5843002" y="3106313"/>
              <a:ext cx="3180230" cy="1831506"/>
              <a:chOff x="5515198" y="3089059"/>
              <a:chExt cx="3180230" cy="1831506"/>
            </a:xfrm>
            <a:grpFill/>
          </p:grpSpPr>
          <p:sp>
            <p:nvSpPr>
              <p:cNvPr id="21" name="Rectangle 11">
                <a:extLst>
                  <a:ext uri="{FF2B5EF4-FFF2-40B4-BE49-F238E27FC236}">
                    <a16:creationId xmlns:a16="http://schemas.microsoft.com/office/drawing/2014/main" id="{F0450264-146C-4F37-9FF1-14500D6E8B96}"/>
                  </a:ext>
                </a:extLst>
              </p:cNvPr>
              <p:cNvSpPr/>
              <p:nvPr>
                <p:custDataLst>
                  <p:tags r:id="rId9"/>
                </p:custDataLst>
              </p:nvPr>
            </p:nvSpPr>
            <p:spPr>
              <a:xfrm>
                <a:off x="5515198" y="4388959"/>
                <a:ext cx="1739619" cy="523220"/>
              </a:xfrm>
              <a:prstGeom prst="rect">
                <a:avLst/>
              </a:prstGeom>
              <a:grp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ea typeface="黑体" panose="02010609060101010101" charset="-122"/>
                  </a:rPr>
                  <a:t>早期胚胎</a:t>
                </a:r>
              </a:p>
            </p:txBody>
          </p:sp>
          <p:sp>
            <p:nvSpPr>
              <p:cNvPr id="22" name="Rectangle 14">
                <a:extLst>
                  <a:ext uri="{FF2B5EF4-FFF2-40B4-BE49-F238E27FC236}">
                    <a16:creationId xmlns:a16="http://schemas.microsoft.com/office/drawing/2014/main" id="{4A0A7329-3C8F-4232-BE47-9B1AE27EEA94}"/>
                  </a:ext>
                </a:extLst>
              </p:cNvPr>
              <p:cNvSpPr/>
              <p:nvPr>
                <p:custDataLst>
                  <p:tags r:id="rId10"/>
                </p:custDataLst>
              </p:nvPr>
            </p:nvSpPr>
            <p:spPr>
              <a:xfrm>
                <a:off x="7724320" y="4397345"/>
                <a:ext cx="971108" cy="523220"/>
              </a:xfrm>
              <a:prstGeom prst="rect">
                <a:avLst/>
              </a:prstGeom>
              <a:grp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dirty="0">
                    <a:ea typeface="黑体" panose="02010609060101010101" charset="-122"/>
                  </a:rPr>
                  <a:t>子宫</a:t>
                </a:r>
              </a:p>
            </p:txBody>
          </p:sp>
          <p:sp>
            <p:nvSpPr>
              <p:cNvPr id="23" name="矩形 22">
                <a:extLst>
                  <a:ext uri="{FF2B5EF4-FFF2-40B4-BE49-F238E27FC236}">
                    <a16:creationId xmlns:a16="http://schemas.microsoft.com/office/drawing/2014/main" id="{5DC6466E-4FC0-4524-99E2-FA7CD62CC321}"/>
                  </a:ext>
                </a:extLst>
              </p:cNvPr>
              <p:cNvSpPr/>
              <p:nvPr>
                <p:custDataLst>
                  <p:tags r:id="rId11"/>
                </p:custDataLst>
              </p:nvPr>
            </p:nvSpPr>
            <p:spPr>
              <a:xfrm>
                <a:off x="6568545" y="3089059"/>
                <a:ext cx="1415772" cy="461665"/>
              </a:xfrm>
              <a:prstGeom prst="rect">
                <a:avLst/>
              </a:prstGeom>
              <a:grpFill/>
            </p:spPr>
            <p:txBody>
              <a:bodyPr wrap="none">
                <a:spAutoFit/>
              </a:bodyPr>
              <a:lstStyle/>
              <a:p>
                <a:r>
                  <a:rPr lang="zh-CN" altLang="en-US" sz="2400" b="1">
                    <a:solidFill>
                      <a:srgbClr val="0033CC"/>
                    </a:solidFill>
                    <a:latin typeface="微软雅黑" panose="020B0503020204020204" pitchFamily="34" charset="-122"/>
                    <a:ea typeface="微软雅黑" panose="020B0503020204020204" pitchFamily="34" charset="-122"/>
                  </a:rPr>
                  <a:t>胚胎移植</a:t>
                </a:r>
                <a:endParaRPr lang="zh-CN" altLang="en-US" sz="2400" b="1">
                  <a:latin typeface="微软雅黑" panose="020B0503020204020204" pitchFamily="34" charset="-122"/>
                  <a:ea typeface="微软雅黑" panose="020B0503020204020204" pitchFamily="34" charset="-122"/>
                </a:endParaRPr>
              </a:p>
            </p:txBody>
          </p:sp>
          <p:sp>
            <p:nvSpPr>
              <p:cNvPr id="24" name="右大括号 23">
                <a:extLst>
                  <a:ext uri="{FF2B5EF4-FFF2-40B4-BE49-F238E27FC236}">
                    <a16:creationId xmlns:a16="http://schemas.microsoft.com/office/drawing/2014/main" id="{64438065-C22A-448D-B8EE-86009D71E6A6}"/>
                  </a:ext>
                </a:extLst>
              </p:cNvPr>
              <p:cNvSpPr/>
              <p:nvPr>
                <p:custDataLst>
                  <p:tags r:id="rId12"/>
                </p:custDataLst>
              </p:nvPr>
            </p:nvSpPr>
            <p:spPr>
              <a:xfrm rot="5400000" flipH="1">
                <a:off x="6851856" y="3107992"/>
                <a:ext cx="759912" cy="1874805"/>
              </a:xfrm>
              <a:prstGeom prst="rightBrace">
                <a:avLst/>
              </a:prstGeom>
              <a:grpFill/>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Helvetica"/>
                  <a:cs typeface="Helvetica"/>
                </a:endParaRPr>
              </a:p>
            </p:txBody>
          </p:sp>
          <p:cxnSp>
            <p:nvCxnSpPr>
              <p:cNvPr id="25" name="Line 8">
                <a:extLst>
                  <a:ext uri="{FF2B5EF4-FFF2-40B4-BE49-F238E27FC236}">
                    <a16:creationId xmlns:a16="http://schemas.microsoft.com/office/drawing/2014/main" id="{15C0A35B-7719-434A-BED0-5411EB1DC121}"/>
                  </a:ext>
                </a:extLst>
              </p:cNvPr>
              <p:cNvCxnSpPr/>
              <p:nvPr>
                <p:custDataLst>
                  <p:tags r:id="rId13"/>
                </p:custDataLst>
              </p:nvPr>
            </p:nvCxnSpPr>
            <p:spPr>
              <a:xfrm>
                <a:off x="7053053" y="4659731"/>
                <a:ext cx="670984" cy="0"/>
              </a:xfrm>
              <a:prstGeom prst="line">
                <a:avLst/>
              </a:prstGeom>
              <a:grpFill/>
              <a:ln w="57150">
                <a:solidFill>
                  <a:schemeClr val="tx1"/>
                </a:solidFill>
                <a:miter lim="800000"/>
                <a:tailEnd type="triangle"/>
              </a:ln>
            </p:spPr>
          </p:cxnSp>
        </p:grpSp>
        <p:sp>
          <p:nvSpPr>
            <p:cNvPr id="19" name="右大括号 18">
              <a:extLst>
                <a:ext uri="{FF2B5EF4-FFF2-40B4-BE49-F238E27FC236}">
                  <a16:creationId xmlns:a16="http://schemas.microsoft.com/office/drawing/2014/main" id="{0D9D1570-B7A2-4EF3-B88B-F82CAAAFA07A}"/>
                </a:ext>
              </a:extLst>
            </p:cNvPr>
            <p:cNvSpPr/>
            <p:nvPr>
              <p:custDataLst>
                <p:tags r:id="rId7"/>
              </p:custDataLst>
            </p:nvPr>
          </p:nvSpPr>
          <p:spPr>
            <a:xfrm rot="5400000">
              <a:off x="5470979" y="4023832"/>
              <a:ext cx="439163" cy="2191105"/>
            </a:xfrm>
            <a:prstGeom prst="rightBrace">
              <a:avLst/>
            </a:prstGeom>
            <a:grpFill/>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Helvetica"/>
                <a:cs typeface="Helvetica"/>
              </a:endParaRPr>
            </a:p>
          </p:txBody>
        </p:sp>
        <p:sp>
          <p:nvSpPr>
            <p:cNvPr id="20" name="矩形 19">
              <a:extLst>
                <a:ext uri="{FF2B5EF4-FFF2-40B4-BE49-F238E27FC236}">
                  <a16:creationId xmlns:a16="http://schemas.microsoft.com/office/drawing/2014/main" id="{2817FC7A-FF0D-425A-BE6B-16715CF2A5A0}"/>
                </a:ext>
              </a:extLst>
            </p:cNvPr>
            <p:cNvSpPr/>
            <p:nvPr>
              <p:custDataLst>
                <p:tags r:id="rId8"/>
              </p:custDataLst>
            </p:nvPr>
          </p:nvSpPr>
          <p:spPr>
            <a:xfrm>
              <a:off x="4710660" y="5349180"/>
              <a:ext cx="2040943" cy="461665"/>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r>
                <a:rPr lang="zh-CN" altLang="en-US" sz="2400" b="1">
                  <a:solidFill>
                    <a:srgbClr val="0033CC"/>
                  </a:solidFill>
                  <a:latin typeface="微软雅黑" panose="020B0503020204020204" pitchFamily="34" charset="-122"/>
                  <a:ea typeface="微软雅黑" panose="020B0503020204020204" pitchFamily="34" charset="-122"/>
                </a:rPr>
                <a:t>早期胚胎发育</a:t>
              </a:r>
              <a:endParaRPr lang="zh-CN" altLang="en-US" sz="2400">
                <a:solidFill>
                  <a:srgbClr val="0033CC"/>
                </a:solidFill>
                <a:latin typeface="微软雅黑" panose="020B0503020204020204" pitchFamily="34" charset="-122"/>
                <a:ea typeface="微软雅黑" panose="020B0503020204020204" pitchFamily="34" charset="-122"/>
              </a:endParaRPr>
            </a:p>
          </p:txBody>
        </p:sp>
      </p:grpSp>
      <p:pic>
        <p:nvPicPr>
          <p:cNvPr id="34" name="内容占位符 4">
            <a:extLst>
              <a:ext uri="{FF2B5EF4-FFF2-40B4-BE49-F238E27FC236}">
                <a16:creationId xmlns:a16="http://schemas.microsoft.com/office/drawing/2014/main" id="{6DA842A6-EC6E-4D53-A376-2F209292DA2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428512" y="5577502"/>
            <a:ext cx="1953503" cy="1251463"/>
          </a:xfrm>
          <a:prstGeom prst="rect">
            <a:avLst/>
          </a:prstGeom>
        </p:spPr>
      </p:pic>
    </p:spTree>
    <p:extLst>
      <p:ext uri="{BB962C8B-B14F-4D97-AF65-F5344CB8AC3E}">
        <p14:creationId xmlns:p14="http://schemas.microsoft.com/office/powerpoint/2010/main" val="7917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C5139E5-22E5-40A9-B5C5-51802F421BB6}"/>
              </a:ext>
            </a:extLst>
          </p:cNvPr>
          <p:cNvGrpSpPr/>
          <p:nvPr/>
        </p:nvGrpSpPr>
        <p:grpSpPr>
          <a:xfrm>
            <a:off x="167147" y="176979"/>
            <a:ext cx="4336027" cy="934065"/>
            <a:chOff x="235973" y="324463"/>
            <a:chExt cx="4336027" cy="934065"/>
          </a:xfrm>
        </p:grpSpPr>
        <p:sp>
          <p:nvSpPr>
            <p:cNvPr id="5" name="矩形: 圆角 4">
              <a:extLst>
                <a:ext uri="{FF2B5EF4-FFF2-40B4-BE49-F238E27FC236}">
                  <a16:creationId xmlns:a16="http://schemas.microsoft.com/office/drawing/2014/main" id="{3AA6754A-9FF8-4A4B-B224-306CBD6BAB41}"/>
                </a:ext>
              </a:extLst>
            </p:cNvPr>
            <p:cNvSpPr/>
            <p:nvPr/>
          </p:nvSpPr>
          <p:spPr>
            <a:xfrm>
              <a:off x="235973" y="324463"/>
              <a:ext cx="4336027" cy="9340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FE9EF7E-DEF9-4FBC-8400-862800AF382D}"/>
                </a:ext>
              </a:extLst>
            </p:cNvPr>
            <p:cNvSpPr txBox="1"/>
            <p:nvPr/>
          </p:nvSpPr>
          <p:spPr>
            <a:xfrm>
              <a:off x="403122" y="501445"/>
              <a:ext cx="4001729" cy="584775"/>
            </a:xfrm>
            <a:prstGeom prst="rect">
              <a:avLst/>
            </a:prstGeom>
            <a:noFill/>
          </p:spPr>
          <p:txBody>
            <a:bodyPr wrap="square" rtlCol="0">
              <a:spAutoFit/>
            </a:bodyPr>
            <a:lstStyle/>
            <a:p>
              <a:r>
                <a:rPr lang="zh-CN" altLang="en-US" sz="3200" b="1" dirty="0"/>
                <a:t>第一代试管婴儿技术</a:t>
              </a:r>
            </a:p>
          </p:txBody>
        </p:sp>
      </p:grpSp>
      <p:sp>
        <p:nvSpPr>
          <p:cNvPr id="7" name="文本框 6">
            <a:extLst>
              <a:ext uri="{FF2B5EF4-FFF2-40B4-BE49-F238E27FC236}">
                <a16:creationId xmlns:a16="http://schemas.microsoft.com/office/drawing/2014/main" id="{AA97C004-E6F0-4423-9403-1E97D1007409}"/>
              </a:ext>
            </a:extLst>
          </p:cNvPr>
          <p:cNvSpPr txBox="1"/>
          <p:nvPr/>
        </p:nvSpPr>
        <p:spPr>
          <a:xfrm>
            <a:off x="167147" y="1339356"/>
            <a:ext cx="11621730" cy="1261884"/>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资料</a:t>
            </a:r>
            <a:r>
              <a:rPr lang="en-US" altLang="zh-CN" sz="2800" b="1" dirty="0">
                <a:solidFill>
                  <a:srgbClr val="FF0000"/>
                </a:solidFill>
                <a:latin typeface="黑体" panose="02010609060101010101" pitchFamily="49" charset="-122"/>
                <a:ea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第一代试管婴儿技术即体外受精联合胚胎移植技术，该技术的实现大致可归纳为以下五个步骤</a:t>
            </a: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超排卵→精子和卵子的采集→体外受精→胚胎的体外培养→胚胎移植到子宫内继续发育。</a:t>
            </a:r>
            <a:endParaRPr lang="zh-CN" altLang="en-US" sz="2800" b="1"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1924DD81-3CD6-4814-B5C7-E54F43A2B020}"/>
              </a:ext>
            </a:extLst>
          </p:cNvPr>
          <p:cNvSpPr txBox="1"/>
          <p:nvPr/>
        </p:nvSpPr>
        <p:spPr>
          <a:xfrm>
            <a:off x="422785" y="2719743"/>
            <a:ext cx="4080388" cy="461665"/>
          </a:xfrm>
          <a:prstGeom prst="rect">
            <a:avLst/>
          </a:prstGeom>
          <a:noFill/>
        </p:spPr>
        <p:txBody>
          <a:bodyPr wrap="square" rtlCol="0">
            <a:spAutoFit/>
          </a:bodyPr>
          <a:lstStyle/>
          <a:p>
            <a:r>
              <a:rPr lang="en-US" altLang="zh-CN" sz="2400" b="1" dirty="0"/>
              <a:t>1.</a:t>
            </a:r>
            <a:r>
              <a:rPr lang="zh-CN" altLang="en-US" sz="2400" b="1" dirty="0"/>
              <a:t>如何使供体母方超排卵？</a:t>
            </a:r>
          </a:p>
        </p:txBody>
      </p:sp>
      <p:sp>
        <p:nvSpPr>
          <p:cNvPr id="9" name="文本框 8">
            <a:extLst>
              <a:ext uri="{FF2B5EF4-FFF2-40B4-BE49-F238E27FC236}">
                <a16:creationId xmlns:a16="http://schemas.microsoft.com/office/drawing/2014/main" id="{77513E64-EEDF-4862-AC5B-85E0E3E0FED7}"/>
              </a:ext>
            </a:extLst>
          </p:cNvPr>
          <p:cNvSpPr txBox="1"/>
          <p:nvPr/>
        </p:nvSpPr>
        <p:spPr>
          <a:xfrm>
            <a:off x="422786" y="3506766"/>
            <a:ext cx="8032955" cy="461665"/>
          </a:xfrm>
          <a:prstGeom prst="rect">
            <a:avLst/>
          </a:prstGeom>
          <a:noFill/>
        </p:spPr>
        <p:txBody>
          <a:bodyPr wrap="square" rtlCol="0">
            <a:spAutoFit/>
          </a:bodyPr>
          <a:lstStyle/>
          <a:p>
            <a:r>
              <a:rPr lang="en-US" altLang="zh-CN" sz="2400" b="1" dirty="0"/>
              <a:t>2.</a:t>
            </a:r>
            <a:r>
              <a:rPr lang="zh-CN" altLang="en-US" sz="2400" b="1" dirty="0"/>
              <a:t>采集得到的精子和卵子能直接进行体外受精吗？</a:t>
            </a:r>
          </a:p>
        </p:txBody>
      </p:sp>
      <p:sp>
        <p:nvSpPr>
          <p:cNvPr id="10" name="文本框 9">
            <a:extLst>
              <a:ext uri="{FF2B5EF4-FFF2-40B4-BE49-F238E27FC236}">
                <a16:creationId xmlns:a16="http://schemas.microsoft.com/office/drawing/2014/main" id="{29C35B78-10A6-486B-B0C6-460C659768E0}"/>
              </a:ext>
            </a:extLst>
          </p:cNvPr>
          <p:cNvSpPr txBox="1"/>
          <p:nvPr/>
        </p:nvSpPr>
        <p:spPr>
          <a:xfrm>
            <a:off x="4758815" y="2757336"/>
            <a:ext cx="6076335" cy="461665"/>
          </a:xfrm>
          <a:prstGeom prst="rect">
            <a:avLst/>
          </a:prstGeom>
          <a:noFill/>
        </p:spPr>
        <p:txBody>
          <a:bodyPr wrap="square" rtlCol="0">
            <a:spAutoFit/>
          </a:bodyPr>
          <a:lstStyle/>
          <a:p>
            <a:r>
              <a:rPr lang="zh-CN" altLang="en-US" sz="2400" b="1" dirty="0">
                <a:solidFill>
                  <a:srgbClr val="C00000"/>
                </a:solidFill>
              </a:rPr>
              <a:t>注射促性腺激素</a:t>
            </a:r>
          </a:p>
        </p:txBody>
      </p:sp>
      <p:sp>
        <p:nvSpPr>
          <p:cNvPr id="11" name="文本框 10">
            <a:extLst>
              <a:ext uri="{FF2B5EF4-FFF2-40B4-BE49-F238E27FC236}">
                <a16:creationId xmlns:a16="http://schemas.microsoft.com/office/drawing/2014/main" id="{642E638E-5BF3-4A9A-BDC1-57B3E8C09ADB}"/>
              </a:ext>
            </a:extLst>
          </p:cNvPr>
          <p:cNvSpPr txBox="1"/>
          <p:nvPr/>
        </p:nvSpPr>
        <p:spPr>
          <a:xfrm>
            <a:off x="673511" y="4030002"/>
            <a:ext cx="6076335" cy="461665"/>
          </a:xfrm>
          <a:prstGeom prst="rect">
            <a:avLst/>
          </a:prstGeom>
          <a:noFill/>
        </p:spPr>
        <p:txBody>
          <a:bodyPr wrap="square" rtlCol="0">
            <a:spAutoFit/>
          </a:bodyPr>
          <a:lstStyle/>
          <a:p>
            <a:r>
              <a:rPr lang="zh-CN" altLang="en-US" sz="2400" b="1" dirty="0">
                <a:solidFill>
                  <a:srgbClr val="C00000"/>
                </a:solidFill>
              </a:rPr>
              <a:t>卵子要在体外进行成熟培养至</a:t>
            </a:r>
            <a:r>
              <a:rPr lang="en-US" altLang="zh-CN" sz="2400" b="1" dirty="0" err="1">
                <a:solidFill>
                  <a:srgbClr val="C00000"/>
                </a:solidFill>
              </a:rPr>
              <a:t>MⅡ</a:t>
            </a:r>
            <a:r>
              <a:rPr lang="zh-CN" altLang="en-US" sz="2400" b="1" dirty="0">
                <a:solidFill>
                  <a:srgbClr val="C00000"/>
                </a:solidFill>
              </a:rPr>
              <a:t>中期</a:t>
            </a:r>
          </a:p>
        </p:txBody>
      </p:sp>
      <p:sp>
        <p:nvSpPr>
          <p:cNvPr id="12" name="文本框 11">
            <a:extLst>
              <a:ext uri="{FF2B5EF4-FFF2-40B4-BE49-F238E27FC236}">
                <a16:creationId xmlns:a16="http://schemas.microsoft.com/office/drawing/2014/main" id="{4BCFD51D-6DC8-441D-B7DC-BDC4E9F4D43A}"/>
              </a:ext>
            </a:extLst>
          </p:cNvPr>
          <p:cNvSpPr txBox="1"/>
          <p:nvPr/>
        </p:nvSpPr>
        <p:spPr>
          <a:xfrm>
            <a:off x="673511" y="4523929"/>
            <a:ext cx="6946490" cy="461665"/>
          </a:xfrm>
          <a:prstGeom prst="rect">
            <a:avLst/>
          </a:prstGeom>
          <a:noFill/>
        </p:spPr>
        <p:txBody>
          <a:bodyPr wrap="square" rtlCol="0">
            <a:spAutoFit/>
          </a:bodyPr>
          <a:lstStyle/>
          <a:p>
            <a:r>
              <a:rPr lang="zh-CN" altLang="en-US" sz="2400" b="1" dirty="0">
                <a:solidFill>
                  <a:srgbClr val="C00000"/>
                </a:solidFill>
              </a:rPr>
              <a:t>精子要在体外进行获能培养（即获得受精的能力）</a:t>
            </a:r>
          </a:p>
        </p:txBody>
      </p:sp>
      <p:sp>
        <p:nvSpPr>
          <p:cNvPr id="13" name="文本框 12">
            <a:extLst>
              <a:ext uri="{FF2B5EF4-FFF2-40B4-BE49-F238E27FC236}">
                <a16:creationId xmlns:a16="http://schemas.microsoft.com/office/drawing/2014/main" id="{F2959ACE-1146-49CF-B8D5-2CEAC37F3CB4}"/>
              </a:ext>
            </a:extLst>
          </p:cNvPr>
          <p:cNvSpPr txBox="1"/>
          <p:nvPr/>
        </p:nvSpPr>
        <p:spPr>
          <a:xfrm>
            <a:off x="8308255" y="4523929"/>
            <a:ext cx="3033253" cy="461665"/>
          </a:xfrm>
          <a:prstGeom prst="rect">
            <a:avLst/>
          </a:prstGeom>
          <a:noFill/>
        </p:spPr>
        <p:txBody>
          <a:bodyPr wrap="square" rtlCol="0">
            <a:spAutoFit/>
          </a:bodyPr>
          <a:lstStyle/>
          <a:p>
            <a:r>
              <a:rPr lang="zh-CN" altLang="en-US" sz="2400" b="1" dirty="0">
                <a:solidFill>
                  <a:srgbClr val="C00000"/>
                </a:solidFill>
              </a:rPr>
              <a:t>培养法或化学诱导法</a:t>
            </a:r>
          </a:p>
        </p:txBody>
      </p:sp>
      <p:sp>
        <p:nvSpPr>
          <p:cNvPr id="14" name="文本框 13">
            <a:extLst>
              <a:ext uri="{FF2B5EF4-FFF2-40B4-BE49-F238E27FC236}">
                <a16:creationId xmlns:a16="http://schemas.microsoft.com/office/drawing/2014/main" id="{EB5347E1-9E82-46C2-9596-E88AB1A571A9}"/>
              </a:ext>
            </a:extLst>
          </p:cNvPr>
          <p:cNvSpPr txBox="1"/>
          <p:nvPr/>
        </p:nvSpPr>
        <p:spPr>
          <a:xfrm>
            <a:off x="422785" y="5128768"/>
            <a:ext cx="8032955" cy="461665"/>
          </a:xfrm>
          <a:prstGeom prst="rect">
            <a:avLst/>
          </a:prstGeom>
          <a:noFill/>
        </p:spPr>
        <p:txBody>
          <a:bodyPr wrap="square" rtlCol="0">
            <a:spAutoFit/>
          </a:bodyPr>
          <a:lstStyle/>
          <a:p>
            <a:r>
              <a:rPr lang="en-US" altLang="zh-CN" sz="2400" b="1" dirty="0"/>
              <a:t>3.</a:t>
            </a:r>
            <a:r>
              <a:rPr lang="zh-CN" altLang="en-US" sz="2400" b="1" dirty="0"/>
              <a:t>体外受精模拟的是哺乳动物哪里的环境？</a:t>
            </a:r>
          </a:p>
        </p:txBody>
      </p:sp>
      <p:sp>
        <p:nvSpPr>
          <p:cNvPr id="15" name="文本框 14">
            <a:extLst>
              <a:ext uri="{FF2B5EF4-FFF2-40B4-BE49-F238E27FC236}">
                <a16:creationId xmlns:a16="http://schemas.microsoft.com/office/drawing/2014/main" id="{E96D7875-CC4C-4D62-B1FF-F333E553F57B}"/>
              </a:ext>
            </a:extLst>
          </p:cNvPr>
          <p:cNvSpPr txBox="1"/>
          <p:nvPr/>
        </p:nvSpPr>
        <p:spPr>
          <a:xfrm>
            <a:off x="1469921" y="5684266"/>
            <a:ext cx="3033253" cy="461665"/>
          </a:xfrm>
          <a:prstGeom prst="rect">
            <a:avLst/>
          </a:prstGeom>
          <a:noFill/>
        </p:spPr>
        <p:txBody>
          <a:bodyPr wrap="square" rtlCol="0">
            <a:spAutoFit/>
          </a:bodyPr>
          <a:lstStyle/>
          <a:p>
            <a:r>
              <a:rPr lang="zh-CN" altLang="en-US" sz="2400" b="1" dirty="0">
                <a:solidFill>
                  <a:srgbClr val="C00000"/>
                </a:solidFill>
              </a:rPr>
              <a:t>输卵管</a:t>
            </a:r>
          </a:p>
        </p:txBody>
      </p:sp>
    </p:spTree>
    <p:extLst>
      <p:ext uri="{BB962C8B-B14F-4D97-AF65-F5344CB8AC3E}">
        <p14:creationId xmlns:p14="http://schemas.microsoft.com/office/powerpoint/2010/main" val="34191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C5139E5-22E5-40A9-B5C5-51802F421BB6}"/>
              </a:ext>
            </a:extLst>
          </p:cNvPr>
          <p:cNvGrpSpPr/>
          <p:nvPr/>
        </p:nvGrpSpPr>
        <p:grpSpPr>
          <a:xfrm>
            <a:off x="167147" y="176979"/>
            <a:ext cx="4336027" cy="934065"/>
            <a:chOff x="235973" y="324463"/>
            <a:chExt cx="4336027" cy="934065"/>
          </a:xfrm>
        </p:grpSpPr>
        <p:sp>
          <p:nvSpPr>
            <p:cNvPr id="5" name="矩形: 圆角 4">
              <a:extLst>
                <a:ext uri="{FF2B5EF4-FFF2-40B4-BE49-F238E27FC236}">
                  <a16:creationId xmlns:a16="http://schemas.microsoft.com/office/drawing/2014/main" id="{3AA6754A-9FF8-4A4B-B224-306CBD6BAB41}"/>
                </a:ext>
              </a:extLst>
            </p:cNvPr>
            <p:cNvSpPr/>
            <p:nvPr/>
          </p:nvSpPr>
          <p:spPr>
            <a:xfrm>
              <a:off x="235973" y="324463"/>
              <a:ext cx="4336027" cy="9340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FE9EF7E-DEF9-4FBC-8400-862800AF382D}"/>
                </a:ext>
              </a:extLst>
            </p:cNvPr>
            <p:cNvSpPr txBox="1"/>
            <p:nvPr/>
          </p:nvSpPr>
          <p:spPr>
            <a:xfrm>
              <a:off x="403122" y="501445"/>
              <a:ext cx="4001729" cy="584775"/>
            </a:xfrm>
            <a:prstGeom prst="rect">
              <a:avLst/>
            </a:prstGeom>
            <a:noFill/>
          </p:spPr>
          <p:txBody>
            <a:bodyPr wrap="square" rtlCol="0">
              <a:spAutoFit/>
            </a:bodyPr>
            <a:lstStyle/>
            <a:p>
              <a:r>
                <a:rPr lang="zh-CN" altLang="en-US" sz="3200" b="1" dirty="0"/>
                <a:t>第一代试管婴儿技术</a:t>
              </a:r>
            </a:p>
          </p:txBody>
        </p:sp>
      </p:grpSp>
      <p:sp>
        <p:nvSpPr>
          <p:cNvPr id="7" name="文本框 6">
            <a:extLst>
              <a:ext uri="{FF2B5EF4-FFF2-40B4-BE49-F238E27FC236}">
                <a16:creationId xmlns:a16="http://schemas.microsoft.com/office/drawing/2014/main" id="{AA97C004-E6F0-4423-9403-1E97D1007409}"/>
              </a:ext>
            </a:extLst>
          </p:cNvPr>
          <p:cNvSpPr txBox="1"/>
          <p:nvPr/>
        </p:nvSpPr>
        <p:spPr>
          <a:xfrm>
            <a:off x="167147" y="1438901"/>
            <a:ext cx="11621730" cy="1261884"/>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资料</a:t>
            </a:r>
            <a:r>
              <a:rPr lang="en-US" altLang="zh-CN" sz="2800" b="1" dirty="0">
                <a:solidFill>
                  <a:srgbClr val="FF0000"/>
                </a:solidFill>
                <a:latin typeface="黑体" panose="02010609060101010101" pitchFamily="49" charset="-122"/>
                <a:ea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第一代试管婴儿技术即体外受精联合胚胎移植技术，该技术的实现大致可归纳为以下五个步骤</a:t>
            </a: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超排卵→精子和卵子的采集→体外受精→胚胎的体外培养→胚胎移植到子宫内继续发育。</a:t>
            </a:r>
            <a:endParaRPr lang="zh-CN" altLang="en-US" sz="2800" b="1" dirty="0">
              <a:latin typeface="黑体" panose="02010609060101010101" pitchFamily="49" charset="-122"/>
              <a:ea typeface="黑体" panose="02010609060101010101" pitchFamily="49" charset="-122"/>
            </a:endParaRPr>
          </a:p>
        </p:txBody>
      </p:sp>
      <p:sp>
        <p:nvSpPr>
          <p:cNvPr id="16" name="文本框 15">
            <a:extLst>
              <a:ext uri="{FF2B5EF4-FFF2-40B4-BE49-F238E27FC236}">
                <a16:creationId xmlns:a16="http://schemas.microsoft.com/office/drawing/2014/main" id="{5FC7E2CC-FCF3-461C-871B-D7B0F91A9781}"/>
              </a:ext>
            </a:extLst>
          </p:cNvPr>
          <p:cNvSpPr txBox="1"/>
          <p:nvPr/>
        </p:nvSpPr>
        <p:spPr>
          <a:xfrm>
            <a:off x="334296" y="2967335"/>
            <a:ext cx="10358285" cy="461665"/>
          </a:xfrm>
          <a:prstGeom prst="rect">
            <a:avLst/>
          </a:prstGeom>
          <a:noFill/>
        </p:spPr>
        <p:txBody>
          <a:bodyPr wrap="square" rtlCol="0">
            <a:spAutoFit/>
          </a:bodyPr>
          <a:lstStyle/>
          <a:p>
            <a:r>
              <a:rPr lang="en-US" altLang="zh-CN" sz="2400" b="1" dirty="0"/>
              <a:t>4.</a:t>
            </a:r>
            <a:r>
              <a:rPr lang="zh-CN" altLang="en-US" sz="2400" b="1" dirty="0"/>
              <a:t>判断：哺乳动物体外受精后的早期胚胎培养不需要额外提供营养物质</a:t>
            </a:r>
          </a:p>
        </p:txBody>
      </p:sp>
      <p:sp>
        <p:nvSpPr>
          <p:cNvPr id="17" name="文本框 16">
            <a:extLst>
              <a:ext uri="{FF2B5EF4-FFF2-40B4-BE49-F238E27FC236}">
                <a16:creationId xmlns:a16="http://schemas.microsoft.com/office/drawing/2014/main" id="{2991034E-56EE-40E6-8E30-59B398BE48EF}"/>
              </a:ext>
            </a:extLst>
          </p:cNvPr>
          <p:cNvSpPr txBox="1"/>
          <p:nvPr/>
        </p:nvSpPr>
        <p:spPr>
          <a:xfrm>
            <a:off x="334296" y="3587331"/>
            <a:ext cx="11287434" cy="461665"/>
          </a:xfrm>
          <a:prstGeom prst="rect">
            <a:avLst/>
          </a:prstGeom>
          <a:noFill/>
        </p:spPr>
        <p:txBody>
          <a:bodyPr wrap="square">
            <a:spAutoFit/>
          </a:bodyPr>
          <a:lstStyle/>
          <a:p>
            <a:r>
              <a:rPr lang="zh-CN" altLang="zh-CN" sz="2400" b="1" dirty="0">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培养液的成分除了有机盐、氨基酸、无机盐等营养物质以外，还需添加</a:t>
            </a:r>
            <a:r>
              <a:rPr lang="zh-CN" altLang="en-US" sz="2400" b="1" dirty="0">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血清或血浆</a:t>
            </a:r>
            <a:endParaRPr lang="zh-CN" altLang="en-US" sz="2400" b="1" dirty="0">
              <a:solidFill>
                <a:srgbClr val="C00000"/>
              </a:solidFill>
              <a:latin typeface="黑体" panose="02010609060101010101" pitchFamily="49" charset="-122"/>
              <a:ea typeface="黑体" panose="02010609060101010101" pitchFamily="49" charset="-122"/>
            </a:endParaRPr>
          </a:p>
        </p:txBody>
      </p:sp>
      <p:sp>
        <p:nvSpPr>
          <p:cNvPr id="18" name="文本框 17">
            <a:extLst>
              <a:ext uri="{FF2B5EF4-FFF2-40B4-BE49-F238E27FC236}">
                <a16:creationId xmlns:a16="http://schemas.microsoft.com/office/drawing/2014/main" id="{1262CFE2-E5DD-4E65-AC9F-C3B55BB6B38C}"/>
              </a:ext>
            </a:extLst>
          </p:cNvPr>
          <p:cNvSpPr txBox="1"/>
          <p:nvPr/>
        </p:nvSpPr>
        <p:spPr>
          <a:xfrm>
            <a:off x="334295" y="4225548"/>
            <a:ext cx="11700389" cy="830997"/>
          </a:xfrm>
          <a:prstGeom prst="rect">
            <a:avLst/>
          </a:prstGeom>
          <a:noFill/>
        </p:spPr>
        <p:txBody>
          <a:bodyPr wrap="square" rtlCol="0">
            <a:spAutoFit/>
          </a:bodyPr>
          <a:lstStyle/>
          <a:p>
            <a:r>
              <a:rPr lang="en-US" altLang="zh-CN" sz="2400" b="1" dirty="0"/>
              <a:t>5.</a:t>
            </a:r>
            <a:r>
              <a:rPr lang="zh-CN" altLang="en-US" sz="2400" b="1" dirty="0"/>
              <a:t>在有些国家代孕是合法的，若要将早期的胚胎移入到另一个受体母体内，应做如何处理？</a:t>
            </a:r>
          </a:p>
        </p:txBody>
      </p:sp>
      <p:sp>
        <p:nvSpPr>
          <p:cNvPr id="19" name="文本框 18">
            <a:extLst>
              <a:ext uri="{FF2B5EF4-FFF2-40B4-BE49-F238E27FC236}">
                <a16:creationId xmlns:a16="http://schemas.microsoft.com/office/drawing/2014/main" id="{919A3248-A112-43E7-A585-05CC478382FC}"/>
              </a:ext>
            </a:extLst>
          </p:cNvPr>
          <p:cNvSpPr txBox="1"/>
          <p:nvPr/>
        </p:nvSpPr>
        <p:spPr>
          <a:xfrm>
            <a:off x="334295" y="5112094"/>
            <a:ext cx="11287434" cy="461665"/>
          </a:xfrm>
          <a:prstGeom prst="rect">
            <a:avLst/>
          </a:prstGeom>
          <a:noFill/>
        </p:spPr>
        <p:txBody>
          <a:bodyPr wrap="square">
            <a:spAutoFit/>
          </a:bodyPr>
          <a:lstStyle/>
          <a:p>
            <a:r>
              <a:rPr lang="zh-CN" altLang="en-US" sz="2400" b="1" dirty="0">
                <a:solidFill>
                  <a:srgbClr val="C00000"/>
                </a:solidFill>
                <a:latin typeface="黑体" panose="02010609060101010101" pitchFamily="49" charset="-122"/>
                <a:ea typeface="黑体" panose="02010609060101010101" pitchFamily="49" charset="-122"/>
              </a:rPr>
              <a:t>选择有健康体质和正常繁殖能力的母体，并对其进行服用孕激素同期发情处理</a:t>
            </a:r>
          </a:p>
        </p:txBody>
      </p:sp>
      <p:sp>
        <p:nvSpPr>
          <p:cNvPr id="20" name="文本框 19">
            <a:extLst>
              <a:ext uri="{FF2B5EF4-FFF2-40B4-BE49-F238E27FC236}">
                <a16:creationId xmlns:a16="http://schemas.microsoft.com/office/drawing/2014/main" id="{FDEEDFB4-7A32-41EE-B0D4-449744A1FA5D}"/>
              </a:ext>
            </a:extLst>
          </p:cNvPr>
          <p:cNvSpPr txBox="1"/>
          <p:nvPr/>
        </p:nvSpPr>
        <p:spPr>
          <a:xfrm>
            <a:off x="334294" y="5673042"/>
            <a:ext cx="10358285" cy="830997"/>
          </a:xfrm>
          <a:prstGeom prst="rect">
            <a:avLst/>
          </a:prstGeom>
          <a:noFill/>
        </p:spPr>
        <p:txBody>
          <a:bodyPr wrap="square" rtlCol="0">
            <a:spAutoFit/>
          </a:bodyPr>
          <a:lstStyle/>
          <a:p>
            <a:r>
              <a:rPr lang="en-US" altLang="zh-CN" sz="2400" b="1" dirty="0"/>
              <a:t>6.</a:t>
            </a:r>
            <a:r>
              <a:rPr lang="zh-CN" altLang="en-US" sz="2400" b="1" dirty="0"/>
              <a:t>判断：体外培养发育到原肠胚期的胚胎即可进行移植</a:t>
            </a:r>
            <a:endParaRPr lang="en-US" altLang="zh-CN" sz="2400" b="1" dirty="0"/>
          </a:p>
          <a:p>
            <a:r>
              <a:rPr lang="en-US" altLang="zh-CN" sz="2400" b="1" dirty="0"/>
              <a:t>              </a:t>
            </a:r>
            <a:r>
              <a:rPr lang="zh-CN" altLang="en-US" sz="2400" b="1" dirty="0"/>
              <a:t>使用免疫抑制剂以避免代孕母体对植入胚胎的排斥反应</a:t>
            </a:r>
          </a:p>
        </p:txBody>
      </p:sp>
    </p:spTree>
    <p:extLst>
      <p:ext uri="{BB962C8B-B14F-4D97-AF65-F5344CB8AC3E}">
        <p14:creationId xmlns:p14="http://schemas.microsoft.com/office/powerpoint/2010/main" val="31461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C6817B-5AA0-4515-B32E-2D30450BE2FF}"/>
              </a:ext>
            </a:extLst>
          </p:cNvPr>
          <p:cNvSpPr>
            <a:spLocks noChangeArrowheads="1"/>
          </p:cNvSpPr>
          <p:nvPr/>
        </p:nvSpPr>
        <p:spPr bwMode="auto">
          <a:xfrm>
            <a:off x="0" y="559763"/>
            <a:ext cx="1209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例题：</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哺乳动物卵原细胞减数分裂形成成熟卵子的过程，只有在促性腺激素和精子的诱导下才能完成。下面为某哺乳动物卵子及早期胚胎的形成过程示意图（</a:t>
            </a: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表示染色体组）</a:t>
            </a:r>
            <a:endParaRPr kumimoji="0" lang="zh-CN" altLang="en-US" b="1" i="0" u="none" strike="noStrike" cap="none" normalizeH="0" baseline="0" dirty="0">
              <a:ln>
                <a:noFill/>
              </a:ln>
              <a:solidFill>
                <a:schemeClr val="tx1"/>
              </a:solidFill>
              <a:effectLst/>
            </a:endParaRPr>
          </a:p>
        </p:txBody>
      </p:sp>
      <p:pic>
        <p:nvPicPr>
          <p:cNvPr id="10241" name="图片 100003">
            <a:extLst>
              <a:ext uri="{FF2B5EF4-FFF2-40B4-BE49-F238E27FC236}">
                <a16:creationId xmlns:a16="http://schemas.microsoft.com/office/drawing/2014/main" id="{E2D8A33F-A666-40C2-95ED-1FCEA88D2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813562"/>
            <a:ext cx="8371058" cy="18158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235F13E-A7AD-4F82-B20A-84DA3375AB74}"/>
              </a:ext>
            </a:extLst>
          </p:cNvPr>
          <p:cNvSpPr>
            <a:spLocks noChangeArrowheads="1"/>
          </p:cNvSpPr>
          <p:nvPr/>
        </p:nvSpPr>
        <p:spPr bwMode="auto">
          <a:xfrm>
            <a:off x="312540" y="3828724"/>
            <a:ext cx="854698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据图分析，下列叙述错误的是（</a:t>
            </a:r>
            <a:r>
              <a:rPr kumimoji="0" lang="zh-CN" altLang="en-US" sz="4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．次级卵母细胞形成的过程需要激素调节</a:t>
            </a:r>
            <a:endParaRPr kumimoji="0" lang="zh-CN"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．细胞</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Ⅲ</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只有在精子的作用下才能形成成熟卵子</a:t>
            </a:r>
            <a:endParaRPr kumimoji="0" lang="zh-CN"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Ⅱ</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Ⅲ</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Ⅳ</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细胞分裂后期染色体数目相同</a:t>
            </a:r>
            <a:endParaRPr kumimoji="0" lang="zh-CN"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．培育转基因动物应选择细胞</a:t>
            </a: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Ⅳ</a:t>
            </a:r>
            <a:r>
              <a:rPr kumimoji="0" lang="zh-CN" altLang="en-US"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作为受体细胞</a:t>
            </a:r>
            <a:endParaRPr kumimoji="0" lang="zh-CN" altLang="en-US" sz="5400" b="1" i="0" u="none" strike="noStrike" cap="none" normalizeH="0" baseline="0" dirty="0">
              <a:ln>
                <a:noFill/>
              </a:ln>
              <a:solidFill>
                <a:schemeClr val="tx1"/>
              </a:solidFill>
              <a:effectLst/>
              <a:latin typeface="Arial" panose="020B0604020202020204" pitchFamily="34" charset="0"/>
            </a:endParaRPr>
          </a:p>
        </p:txBody>
      </p:sp>
      <p:sp>
        <p:nvSpPr>
          <p:cNvPr id="6" name="文本框 5">
            <a:extLst>
              <a:ext uri="{FF2B5EF4-FFF2-40B4-BE49-F238E27FC236}">
                <a16:creationId xmlns:a16="http://schemas.microsoft.com/office/drawing/2014/main" id="{B0FBC7B7-F07A-49B6-92D5-168921148975}"/>
              </a:ext>
            </a:extLst>
          </p:cNvPr>
          <p:cNvSpPr txBox="1"/>
          <p:nvPr/>
        </p:nvSpPr>
        <p:spPr>
          <a:xfrm>
            <a:off x="5388077" y="3828724"/>
            <a:ext cx="1943510" cy="769441"/>
          </a:xfrm>
          <a:prstGeom prst="rect">
            <a:avLst/>
          </a:prstGeom>
          <a:noFill/>
        </p:spPr>
        <p:txBody>
          <a:bodyPr wrap="square" rtlCol="0">
            <a:spAutoFit/>
          </a:bodyPr>
          <a:lstStyle/>
          <a:p>
            <a:r>
              <a:rPr lang="en-US" altLang="zh-CN" sz="4400" b="1" dirty="0">
                <a:solidFill>
                  <a:srgbClr val="C00000"/>
                </a:solidFill>
              </a:rPr>
              <a:t>C</a:t>
            </a:r>
            <a:endParaRPr lang="zh-CN" altLang="en-US" sz="4400" b="1" dirty="0">
              <a:solidFill>
                <a:srgbClr val="C00000"/>
              </a:solidFill>
            </a:endParaRPr>
          </a:p>
        </p:txBody>
      </p:sp>
    </p:spTree>
    <p:extLst>
      <p:ext uri="{BB962C8B-B14F-4D97-AF65-F5344CB8AC3E}">
        <p14:creationId xmlns:p14="http://schemas.microsoft.com/office/powerpoint/2010/main" val="36540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C5139E5-22E5-40A9-B5C5-51802F421BB6}"/>
              </a:ext>
            </a:extLst>
          </p:cNvPr>
          <p:cNvGrpSpPr/>
          <p:nvPr/>
        </p:nvGrpSpPr>
        <p:grpSpPr>
          <a:xfrm>
            <a:off x="167147" y="77486"/>
            <a:ext cx="4336027" cy="934065"/>
            <a:chOff x="235973" y="324463"/>
            <a:chExt cx="4336027" cy="934065"/>
          </a:xfrm>
        </p:grpSpPr>
        <p:sp>
          <p:nvSpPr>
            <p:cNvPr id="5" name="矩形: 圆角 4">
              <a:extLst>
                <a:ext uri="{FF2B5EF4-FFF2-40B4-BE49-F238E27FC236}">
                  <a16:creationId xmlns:a16="http://schemas.microsoft.com/office/drawing/2014/main" id="{3AA6754A-9FF8-4A4B-B224-306CBD6BAB41}"/>
                </a:ext>
              </a:extLst>
            </p:cNvPr>
            <p:cNvSpPr/>
            <p:nvPr/>
          </p:nvSpPr>
          <p:spPr>
            <a:xfrm>
              <a:off x="235973" y="324463"/>
              <a:ext cx="4336027" cy="9340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FE9EF7E-DEF9-4FBC-8400-862800AF382D}"/>
                </a:ext>
              </a:extLst>
            </p:cNvPr>
            <p:cNvSpPr txBox="1"/>
            <p:nvPr/>
          </p:nvSpPr>
          <p:spPr>
            <a:xfrm>
              <a:off x="403122" y="501445"/>
              <a:ext cx="4001729" cy="584775"/>
            </a:xfrm>
            <a:prstGeom prst="rect">
              <a:avLst/>
            </a:prstGeom>
            <a:noFill/>
          </p:spPr>
          <p:txBody>
            <a:bodyPr wrap="square" rtlCol="0">
              <a:spAutoFit/>
            </a:bodyPr>
            <a:lstStyle/>
            <a:p>
              <a:r>
                <a:rPr lang="zh-CN" altLang="en-US" sz="3200" b="1" dirty="0"/>
                <a:t>第一代试管婴儿技术</a:t>
              </a:r>
            </a:p>
          </p:txBody>
        </p:sp>
      </p:grpSp>
      <p:sp>
        <p:nvSpPr>
          <p:cNvPr id="7" name="文本框 6">
            <a:extLst>
              <a:ext uri="{FF2B5EF4-FFF2-40B4-BE49-F238E27FC236}">
                <a16:creationId xmlns:a16="http://schemas.microsoft.com/office/drawing/2014/main" id="{AA97C004-E6F0-4423-9403-1E97D1007409}"/>
              </a:ext>
            </a:extLst>
          </p:cNvPr>
          <p:cNvSpPr txBox="1"/>
          <p:nvPr/>
        </p:nvSpPr>
        <p:spPr>
          <a:xfrm>
            <a:off x="1" y="1102663"/>
            <a:ext cx="12191999" cy="1261884"/>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资料</a:t>
            </a:r>
            <a:r>
              <a:rPr lang="en-US" altLang="zh-CN" sz="2800" b="1" dirty="0">
                <a:solidFill>
                  <a:srgbClr val="FF0000"/>
                </a:solidFill>
                <a:latin typeface="黑体" panose="02010609060101010101" pitchFamily="49" charset="-122"/>
                <a:ea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第一代试管婴儿技术即体外受精联合胚胎移植技术，该技术的实现大致可归纳为以下五个步骤</a:t>
            </a: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超排卵→精子和卵子的采集→体外受精→胚胎的体外培养→胚胎移植到子宫内继续发育。</a:t>
            </a:r>
            <a:endParaRPr lang="zh-CN" altLang="en-US" sz="2800" b="1" dirty="0">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4D3F460F-97F8-4F86-B4D4-2D62DFEC8F6F}"/>
              </a:ext>
            </a:extLst>
          </p:cNvPr>
          <p:cNvSpPr txBox="1"/>
          <p:nvPr/>
        </p:nvSpPr>
        <p:spPr>
          <a:xfrm>
            <a:off x="20999" y="2345793"/>
            <a:ext cx="12191999" cy="892552"/>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缺陷：</a:t>
            </a:r>
            <a:r>
              <a:rPr lang="zh-CN" altLang="en-US" sz="2400" b="1" dirty="0">
                <a:latin typeface="黑体" panose="02010609060101010101" pitchFamily="49" charset="-122"/>
                <a:ea typeface="黑体" panose="02010609060101010101" pitchFamily="49" charset="-122"/>
              </a:rPr>
              <a:t>第一代试管婴儿技术对精子质量有较高要求，这就无法满足精子质量低下患者的需求。</a:t>
            </a:r>
          </a:p>
        </p:txBody>
      </p:sp>
      <p:sp>
        <p:nvSpPr>
          <p:cNvPr id="12" name="文本框 11">
            <a:extLst>
              <a:ext uri="{FF2B5EF4-FFF2-40B4-BE49-F238E27FC236}">
                <a16:creationId xmlns:a16="http://schemas.microsoft.com/office/drawing/2014/main" id="{4E178636-0E48-49C7-B19E-97A2307B6338}"/>
              </a:ext>
            </a:extLst>
          </p:cNvPr>
          <p:cNvSpPr txBox="1"/>
          <p:nvPr/>
        </p:nvSpPr>
        <p:spPr>
          <a:xfrm>
            <a:off x="0" y="6278662"/>
            <a:ext cx="7973962"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思考</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：结合体内受精过程，如何克服这个问题呢？</a:t>
            </a:r>
          </a:p>
        </p:txBody>
      </p:sp>
      <p:pic>
        <p:nvPicPr>
          <p:cNvPr id="13" name="图片 12">
            <a:extLst>
              <a:ext uri="{FF2B5EF4-FFF2-40B4-BE49-F238E27FC236}">
                <a16:creationId xmlns:a16="http://schemas.microsoft.com/office/drawing/2014/main" id="{9F1C7737-1082-46E8-BE62-2E4084578B3F}"/>
              </a:ext>
            </a:extLst>
          </p:cNvPr>
          <p:cNvPicPr>
            <a:picLocks noChangeAspect="1"/>
          </p:cNvPicPr>
          <p:nvPr>
            <p:custDataLst>
              <p:tags r:id="rId1"/>
            </p:custDataLst>
          </p:nvPr>
        </p:nvPicPr>
        <p:blipFill rotWithShape="1">
          <a:blip r:embed="rId8"/>
          <a:srcRect l="29324" t="17728" r="45918" b="54949"/>
          <a:stretch/>
        </p:blipFill>
        <p:spPr>
          <a:xfrm>
            <a:off x="-94292" y="3429000"/>
            <a:ext cx="4826231" cy="2826750"/>
          </a:xfrm>
          <a:prstGeom prst="rect">
            <a:avLst/>
          </a:prstGeom>
        </p:spPr>
      </p:pic>
      <p:grpSp>
        <p:nvGrpSpPr>
          <p:cNvPr id="3" name="组合 2">
            <a:extLst>
              <a:ext uri="{FF2B5EF4-FFF2-40B4-BE49-F238E27FC236}">
                <a16:creationId xmlns:a16="http://schemas.microsoft.com/office/drawing/2014/main" id="{C28BAD3E-EF56-402C-9A7A-60B35638F01E}"/>
              </a:ext>
            </a:extLst>
          </p:cNvPr>
          <p:cNvGrpSpPr/>
          <p:nvPr/>
        </p:nvGrpSpPr>
        <p:grpSpPr>
          <a:xfrm>
            <a:off x="4871351" y="2791309"/>
            <a:ext cx="5177424" cy="4037237"/>
            <a:chOff x="4902751" y="2771401"/>
            <a:chExt cx="5177424" cy="4037237"/>
          </a:xfrm>
        </p:grpSpPr>
        <p:pic>
          <p:nvPicPr>
            <p:cNvPr id="21" name="Picture 6">
              <a:extLst>
                <a:ext uri="{FF2B5EF4-FFF2-40B4-BE49-F238E27FC236}">
                  <a16:creationId xmlns:a16="http://schemas.microsoft.com/office/drawing/2014/main" id="{DE084E5B-5660-4DC4-96F5-5078C75FE0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6318" y="2771401"/>
              <a:ext cx="4082314" cy="302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a:extLst>
                <a:ext uri="{FF2B5EF4-FFF2-40B4-BE49-F238E27FC236}">
                  <a16:creationId xmlns:a16="http://schemas.microsoft.com/office/drawing/2014/main" id="{D64D380F-BEAC-4DAD-AF8C-1BE0B2CD2DA8}"/>
                </a:ext>
              </a:extLst>
            </p:cNvPr>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l="16893" b="10229"/>
            <a:stretch/>
          </p:blipFill>
          <p:spPr>
            <a:xfrm rot="10087249">
              <a:off x="4902751" y="3759390"/>
              <a:ext cx="1258519" cy="875788"/>
            </a:xfrm>
            <a:prstGeom prst="rect">
              <a:avLst/>
            </a:prstGeom>
          </p:spPr>
        </p:pic>
        <p:pic>
          <p:nvPicPr>
            <p:cNvPr id="24" name="图片 23">
              <a:extLst>
                <a:ext uri="{FF2B5EF4-FFF2-40B4-BE49-F238E27FC236}">
                  <a16:creationId xmlns:a16="http://schemas.microsoft.com/office/drawing/2014/main" id="{2533105C-2F7E-4075-9A61-E0FAF056279D}"/>
                </a:ext>
              </a:extLst>
            </p:cNvPr>
            <p:cNvPicPr>
              <a:picLocks noChangeAspect="1"/>
            </p:cNvPicPr>
            <p:nvPr>
              <p:custDataLst>
                <p:tags r:id="rId3"/>
              </p:custDataLst>
            </p:nvPr>
          </p:nvPicPr>
          <p:blipFill rotWithShape="1">
            <a:blip r:embed="rId10">
              <a:extLst>
                <a:ext uri="{28A0092B-C50C-407E-A947-70E740481C1C}">
                  <a14:useLocalDpi xmlns:a14="http://schemas.microsoft.com/office/drawing/2010/main" val="0"/>
                </a:ext>
              </a:extLst>
            </a:blip>
            <a:srcRect l="16893" b="10229"/>
            <a:stretch/>
          </p:blipFill>
          <p:spPr>
            <a:xfrm>
              <a:off x="8837088" y="3787210"/>
              <a:ext cx="1243087" cy="865049"/>
            </a:xfrm>
            <a:prstGeom prst="rect">
              <a:avLst/>
            </a:prstGeom>
          </p:spPr>
        </p:pic>
        <p:pic>
          <p:nvPicPr>
            <p:cNvPr id="15" name="图片 14">
              <a:extLst>
                <a:ext uri="{FF2B5EF4-FFF2-40B4-BE49-F238E27FC236}">
                  <a16:creationId xmlns:a16="http://schemas.microsoft.com/office/drawing/2014/main" id="{DEFFAE79-1AB0-419F-9F88-29F227BFCA25}"/>
                </a:ext>
              </a:extLst>
            </p:cNvPr>
            <p:cNvPicPr>
              <a:picLocks noChangeAspect="1"/>
            </p:cNvPicPr>
            <p:nvPr>
              <p:custDataLst>
                <p:tags r:id="rId4"/>
              </p:custDataLst>
            </p:nvPr>
          </p:nvPicPr>
          <p:blipFill rotWithShape="1">
            <a:blip r:embed="rId10">
              <a:extLst>
                <a:ext uri="{28A0092B-C50C-407E-A947-70E740481C1C}">
                  <a14:useLocalDpi xmlns:a14="http://schemas.microsoft.com/office/drawing/2010/main" val="0"/>
                </a:ext>
              </a:extLst>
            </a:blip>
            <a:srcRect l="16893" b="10229"/>
            <a:stretch/>
          </p:blipFill>
          <p:spPr>
            <a:xfrm>
              <a:off x="8628326" y="4923996"/>
              <a:ext cx="1258518" cy="875788"/>
            </a:xfrm>
            <a:prstGeom prst="rect">
              <a:avLst/>
            </a:prstGeom>
          </p:spPr>
        </p:pic>
        <p:pic>
          <p:nvPicPr>
            <p:cNvPr id="25" name="图片 24">
              <a:extLst>
                <a:ext uri="{FF2B5EF4-FFF2-40B4-BE49-F238E27FC236}">
                  <a16:creationId xmlns:a16="http://schemas.microsoft.com/office/drawing/2014/main" id="{CDF6866D-743D-4458-A953-283E714D83EC}"/>
                </a:ext>
              </a:extLst>
            </p:cNvPr>
            <p:cNvPicPr>
              <a:picLocks noChangeAspect="1"/>
            </p:cNvPicPr>
            <p:nvPr>
              <p:custDataLst>
                <p:tags r:id="rId5"/>
              </p:custDataLst>
            </p:nvPr>
          </p:nvPicPr>
          <p:blipFill rotWithShape="1">
            <a:blip r:embed="rId10">
              <a:extLst>
                <a:ext uri="{28A0092B-C50C-407E-A947-70E740481C1C}">
                  <a14:useLocalDpi xmlns:a14="http://schemas.microsoft.com/office/drawing/2010/main" val="0"/>
                </a:ext>
              </a:extLst>
            </a:blip>
            <a:srcRect l="16893" b="10229"/>
            <a:stretch/>
          </p:blipFill>
          <p:spPr>
            <a:xfrm rot="7724912">
              <a:off x="5220990" y="5198253"/>
              <a:ext cx="1258518" cy="875788"/>
            </a:xfrm>
            <a:prstGeom prst="rect">
              <a:avLst/>
            </a:prstGeom>
          </p:spPr>
        </p:pic>
        <p:pic>
          <p:nvPicPr>
            <p:cNvPr id="26" name="图片 25">
              <a:extLst>
                <a:ext uri="{FF2B5EF4-FFF2-40B4-BE49-F238E27FC236}">
                  <a16:creationId xmlns:a16="http://schemas.microsoft.com/office/drawing/2014/main" id="{70E6C7CD-16D5-40AE-9DD7-A4657D1ABDE8}"/>
                </a:ext>
              </a:extLst>
            </p:cNvPr>
            <p:cNvPicPr>
              <a:picLocks noChangeAspect="1"/>
            </p:cNvPicPr>
            <p:nvPr>
              <p:custDataLst>
                <p:tags r:id="rId6"/>
              </p:custDataLst>
            </p:nvPr>
          </p:nvPicPr>
          <p:blipFill rotWithShape="1">
            <a:blip r:embed="rId10">
              <a:extLst>
                <a:ext uri="{28A0092B-C50C-407E-A947-70E740481C1C}">
                  <a14:useLocalDpi xmlns:a14="http://schemas.microsoft.com/office/drawing/2010/main" val="0"/>
                </a:ext>
              </a:extLst>
            </a:blip>
            <a:srcRect l="16893" b="10229"/>
            <a:stretch/>
          </p:blipFill>
          <p:spPr>
            <a:xfrm rot="5158714">
              <a:off x="7292343" y="5741485"/>
              <a:ext cx="1258518" cy="875788"/>
            </a:xfrm>
            <a:prstGeom prst="rect">
              <a:avLst/>
            </a:prstGeom>
          </p:spPr>
        </p:pic>
      </p:grpSp>
      <p:sp>
        <p:nvSpPr>
          <p:cNvPr id="2" name="箭头: 左 1">
            <a:extLst>
              <a:ext uri="{FF2B5EF4-FFF2-40B4-BE49-F238E27FC236}">
                <a16:creationId xmlns:a16="http://schemas.microsoft.com/office/drawing/2014/main" id="{000AAA79-BD8B-47D5-AAF3-F32451BE031B}"/>
              </a:ext>
            </a:extLst>
          </p:cNvPr>
          <p:cNvSpPr/>
          <p:nvPr/>
        </p:nvSpPr>
        <p:spPr>
          <a:xfrm rot="10800000">
            <a:off x="2914248" y="4640463"/>
            <a:ext cx="2482294" cy="244556"/>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02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7993078B-8778-4E1B-944C-3456F043F943}"/>
              </a:ext>
            </a:extLst>
          </p:cNvPr>
          <p:cNvGrpSpPr/>
          <p:nvPr/>
        </p:nvGrpSpPr>
        <p:grpSpPr>
          <a:xfrm>
            <a:off x="196643" y="136480"/>
            <a:ext cx="4336027" cy="934065"/>
            <a:chOff x="235973" y="324463"/>
            <a:chExt cx="4336027" cy="934065"/>
          </a:xfrm>
        </p:grpSpPr>
        <p:sp>
          <p:nvSpPr>
            <p:cNvPr id="5" name="矩形: 圆角 4">
              <a:extLst>
                <a:ext uri="{FF2B5EF4-FFF2-40B4-BE49-F238E27FC236}">
                  <a16:creationId xmlns:a16="http://schemas.microsoft.com/office/drawing/2014/main" id="{8BA706FB-6AAD-4D1A-B05E-01DB63B03F61}"/>
                </a:ext>
              </a:extLst>
            </p:cNvPr>
            <p:cNvSpPr/>
            <p:nvPr/>
          </p:nvSpPr>
          <p:spPr>
            <a:xfrm>
              <a:off x="235973" y="324463"/>
              <a:ext cx="4336027" cy="93406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80272471-8E07-4932-ACE7-518E9441494F}"/>
                </a:ext>
              </a:extLst>
            </p:cNvPr>
            <p:cNvSpPr txBox="1"/>
            <p:nvPr/>
          </p:nvSpPr>
          <p:spPr>
            <a:xfrm>
              <a:off x="403121" y="448834"/>
              <a:ext cx="4001729" cy="584775"/>
            </a:xfrm>
            <a:prstGeom prst="rect">
              <a:avLst/>
            </a:prstGeom>
            <a:noFill/>
          </p:spPr>
          <p:txBody>
            <a:bodyPr wrap="square" rtlCol="0">
              <a:spAutoFit/>
            </a:bodyPr>
            <a:lstStyle/>
            <a:p>
              <a:r>
                <a:rPr lang="zh-CN" altLang="en-US" sz="3200" b="1" dirty="0"/>
                <a:t>第二代试管婴儿技术</a:t>
              </a:r>
            </a:p>
          </p:txBody>
        </p:sp>
      </p:grpSp>
      <p:sp>
        <p:nvSpPr>
          <p:cNvPr id="7" name="文本框 6">
            <a:extLst>
              <a:ext uri="{FF2B5EF4-FFF2-40B4-BE49-F238E27FC236}">
                <a16:creationId xmlns:a16="http://schemas.microsoft.com/office/drawing/2014/main" id="{148E59FA-6E86-425A-9034-DB63DFC39EFE}"/>
              </a:ext>
            </a:extLst>
          </p:cNvPr>
          <p:cNvSpPr txBox="1"/>
          <p:nvPr/>
        </p:nvSpPr>
        <p:spPr>
          <a:xfrm>
            <a:off x="-29497" y="1059214"/>
            <a:ext cx="12192000" cy="1631216"/>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资料</a:t>
            </a:r>
            <a:r>
              <a:rPr lang="en-US" altLang="zh-CN" sz="2800" b="1" dirty="0">
                <a:solidFill>
                  <a:srgbClr val="FF0000"/>
                </a:solidFill>
                <a:latin typeface="黑体" panose="02010609060101010101" pitchFamily="49" charset="-122"/>
                <a:ea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又名胞质内单精子显微注射技术它致力于攻克男性的生殖障碍。显微镜下将成熟卵细胞固定住，然后利用微量加样器刺穿卵细胞膜将精子释放于卵子的胞质内，也就是以人工注射代替精卵的自然结合，因此可克服由男性精子质量不佳、数量不足或梗阻性无精症等引起的生殖问题，胞质内单精子注射技术解决了自然受精失败的问题。</a:t>
            </a:r>
            <a:endParaRPr lang="zh-CN" altLang="en-US" sz="2800" b="1"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78C304B0-A07C-4818-A562-4A72FB242767}"/>
              </a:ext>
            </a:extLst>
          </p:cNvPr>
          <p:cNvSpPr txBox="1"/>
          <p:nvPr/>
        </p:nvSpPr>
        <p:spPr>
          <a:xfrm>
            <a:off x="-108155" y="3129338"/>
            <a:ext cx="7973962"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思考</a:t>
            </a: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：基于以上技术的改进，还能避免什么现象的发生？</a:t>
            </a:r>
          </a:p>
        </p:txBody>
      </p:sp>
      <p:sp>
        <p:nvSpPr>
          <p:cNvPr id="17" name="文本框 16">
            <a:extLst>
              <a:ext uri="{FF2B5EF4-FFF2-40B4-BE49-F238E27FC236}">
                <a16:creationId xmlns:a16="http://schemas.microsoft.com/office/drawing/2014/main" id="{0DE84719-D4EB-4722-BB41-2B75FCAC2758}"/>
              </a:ext>
            </a:extLst>
          </p:cNvPr>
          <p:cNvSpPr txBox="1"/>
          <p:nvPr/>
        </p:nvSpPr>
        <p:spPr>
          <a:xfrm>
            <a:off x="997974" y="3690361"/>
            <a:ext cx="4886632" cy="523220"/>
          </a:xfrm>
          <a:prstGeom prst="rect">
            <a:avLst/>
          </a:prstGeom>
          <a:noFill/>
        </p:spPr>
        <p:txBody>
          <a:bodyPr wrap="square" rtlCol="0">
            <a:spAutoFit/>
          </a:bodyPr>
          <a:lstStyle/>
          <a:p>
            <a:r>
              <a:rPr lang="zh-CN" altLang="en-US" sz="2800" b="1" dirty="0">
                <a:solidFill>
                  <a:srgbClr val="C00000"/>
                </a:solidFill>
                <a:latin typeface="黑体" panose="02010609060101010101" pitchFamily="49" charset="-122"/>
                <a:ea typeface="黑体" panose="02010609060101010101" pitchFamily="49" charset="-122"/>
              </a:rPr>
              <a:t>防止多精入卵</a:t>
            </a:r>
          </a:p>
        </p:txBody>
      </p:sp>
      <p:sp>
        <p:nvSpPr>
          <p:cNvPr id="18" name="文本框 17">
            <a:extLst>
              <a:ext uri="{FF2B5EF4-FFF2-40B4-BE49-F238E27FC236}">
                <a16:creationId xmlns:a16="http://schemas.microsoft.com/office/drawing/2014/main" id="{793C65A8-0622-4CFF-B95C-CECC059C2B62}"/>
              </a:ext>
            </a:extLst>
          </p:cNvPr>
          <p:cNvSpPr txBox="1"/>
          <p:nvPr/>
        </p:nvSpPr>
        <p:spPr>
          <a:xfrm>
            <a:off x="-108155" y="4286962"/>
            <a:ext cx="10358285" cy="461665"/>
          </a:xfrm>
          <a:prstGeom prst="rect">
            <a:avLst/>
          </a:prstGeom>
          <a:noFill/>
        </p:spPr>
        <p:txBody>
          <a:bodyPr wrap="square" rtlCol="0">
            <a:spAutoFit/>
          </a:bodyPr>
          <a:lstStyle/>
          <a:p>
            <a:r>
              <a:rPr lang="en-US" altLang="zh-CN" sz="2400" b="1" dirty="0"/>
              <a:t>7.</a:t>
            </a:r>
            <a:r>
              <a:rPr lang="zh-CN" altLang="en-US" sz="2400" b="1" dirty="0"/>
              <a:t>体内受精时防止多精入卵的屏障有哪些？</a:t>
            </a:r>
          </a:p>
        </p:txBody>
      </p:sp>
      <p:sp>
        <p:nvSpPr>
          <p:cNvPr id="19" name="文本框 18">
            <a:extLst>
              <a:ext uri="{FF2B5EF4-FFF2-40B4-BE49-F238E27FC236}">
                <a16:creationId xmlns:a16="http://schemas.microsoft.com/office/drawing/2014/main" id="{AB866BF9-D758-4172-82D6-72A030558C94}"/>
              </a:ext>
            </a:extLst>
          </p:cNvPr>
          <p:cNvSpPr txBox="1"/>
          <p:nvPr/>
        </p:nvSpPr>
        <p:spPr>
          <a:xfrm>
            <a:off x="830826" y="4782405"/>
            <a:ext cx="4886632" cy="954107"/>
          </a:xfrm>
          <a:prstGeom prst="rect">
            <a:avLst/>
          </a:prstGeom>
          <a:noFill/>
        </p:spPr>
        <p:txBody>
          <a:bodyPr wrap="square" rtlCol="0">
            <a:spAutoFit/>
          </a:bodyPr>
          <a:lstStyle/>
          <a:p>
            <a:r>
              <a:rPr lang="zh-CN" altLang="en-US" sz="2800" b="1" dirty="0">
                <a:solidFill>
                  <a:srgbClr val="C00000"/>
                </a:solidFill>
                <a:latin typeface="黑体" panose="02010609060101010101" pitchFamily="49" charset="-122"/>
                <a:ea typeface="黑体" panose="02010609060101010101" pitchFamily="49" charset="-122"/>
              </a:rPr>
              <a:t>透明带反应</a:t>
            </a:r>
            <a:endParaRPr lang="en-US" altLang="zh-CN" sz="2800" b="1" dirty="0">
              <a:solidFill>
                <a:srgbClr val="C00000"/>
              </a:solidFill>
              <a:latin typeface="黑体" panose="02010609060101010101" pitchFamily="49" charset="-122"/>
              <a:ea typeface="黑体" panose="02010609060101010101" pitchFamily="49" charset="-122"/>
            </a:endParaRPr>
          </a:p>
          <a:p>
            <a:r>
              <a:rPr lang="zh-CN" altLang="en-US" sz="2800" b="1" dirty="0">
                <a:solidFill>
                  <a:srgbClr val="C00000"/>
                </a:solidFill>
                <a:latin typeface="黑体" panose="02010609060101010101" pitchFamily="49" charset="-122"/>
                <a:ea typeface="黑体" panose="02010609060101010101" pitchFamily="49" charset="-122"/>
              </a:rPr>
              <a:t>卵细胞膜反应</a:t>
            </a:r>
          </a:p>
        </p:txBody>
      </p:sp>
      <p:pic>
        <p:nvPicPr>
          <p:cNvPr id="21" name="图片 20">
            <a:extLst>
              <a:ext uri="{FF2B5EF4-FFF2-40B4-BE49-F238E27FC236}">
                <a16:creationId xmlns:a16="http://schemas.microsoft.com/office/drawing/2014/main" id="{33C859CB-B96E-456D-9B11-7DC4E5C5511C}"/>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r="24861" b="6816"/>
          <a:stretch/>
        </p:blipFill>
        <p:spPr>
          <a:xfrm>
            <a:off x="6912077" y="4029911"/>
            <a:ext cx="5250426" cy="2750889"/>
          </a:xfrm>
          <a:prstGeom prst="rect">
            <a:avLst/>
          </a:prstGeom>
        </p:spPr>
      </p:pic>
    </p:spTree>
    <p:extLst>
      <p:ext uri="{BB962C8B-B14F-4D97-AF65-F5344CB8AC3E}">
        <p14:creationId xmlns:p14="http://schemas.microsoft.com/office/powerpoint/2010/main" val="376339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对象 50177"/>
          <p:cNvGraphicFramePr>
            <a:graphicFrameLocks noChangeAspect="1"/>
          </p:cNvGraphicFramePr>
          <p:nvPr>
            <p:custDataLst>
              <p:tags r:id="rId1"/>
            </p:custDataLst>
            <p:extLst>
              <p:ext uri="{D42A27DB-BD31-4B8C-83A1-F6EECF244321}">
                <p14:modId xmlns:p14="http://schemas.microsoft.com/office/powerpoint/2010/main" val="3595657929"/>
              </p:ext>
            </p:extLst>
          </p:nvPr>
        </p:nvGraphicFramePr>
        <p:xfrm>
          <a:off x="0" y="160775"/>
          <a:ext cx="12770008" cy="1380909"/>
        </p:xfrm>
        <a:graphic>
          <a:graphicData uri="http://schemas.openxmlformats.org/presentationml/2006/ole">
            <mc:AlternateContent xmlns:mc="http://schemas.openxmlformats.org/markup-compatibility/2006">
              <mc:Choice xmlns:v="urn:schemas-microsoft-com:vml" Requires="v">
                <p:oleObj name="Document" r:id="rId5" imgW="8281099" imgH="887012" progId="Word.Document.8">
                  <p:embed/>
                </p:oleObj>
              </mc:Choice>
              <mc:Fallback>
                <p:oleObj name="Document" r:id="rId5" imgW="8281099" imgH="887012" progId="Word.Document.8">
                  <p:embed/>
                  <p:pic>
                    <p:nvPicPr>
                      <p:cNvPr id="50178" name="对象 50177"/>
                      <p:cNvPicPr/>
                      <p:nvPr/>
                    </p:nvPicPr>
                    <p:blipFill>
                      <a:blip r:embed="rId6"/>
                      <a:stretch>
                        <a:fillRect/>
                      </a:stretch>
                    </p:blipFill>
                    <p:spPr>
                      <a:xfrm>
                        <a:off x="0" y="160775"/>
                        <a:ext cx="12770008" cy="1380909"/>
                      </a:xfrm>
                      <a:prstGeom prst="rect">
                        <a:avLst/>
                      </a:prstGeom>
                      <a:noFill/>
                      <a:ln w="38100">
                        <a:noFill/>
                        <a:miter/>
                      </a:ln>
                    </p:spPr>
                  </p:pic>
                </p:oleObj>
              </mc:Fallback>
            </mc:AlternateContent>
          </a:graphicData>
        </a:graphic>
      </p:graphicFrame>
      <p:pic>
        <p:nvPicPr>
          <p:cNvPr id="50179" name="图片 50178"/>
          <p:cNvPicPr>
            <a:picLocks noChangeAspect="1"/>
          </p:cNvPicPr>
          <p:nvPr>
            <p:custDataLst>
              <p:tags r:id="rId2"/>
            </p:custDataLst>
          </p:nvPr>
        </p:nvPicPr>
        <p:blipFill>
          <a:blip r:embed="rId7"/>
          <a:stretch>
            <a:fillRect/>
          </a:stretch>
        </p:blipFill>
        <p:spPr>
          <a:xfrm>
            <a:off x="106773" y="956711"/>
            <a:ext cx="10036957" cy="1380910"/>
          </a:xfrm>
          <a:prstGeom prst="rect">
            <a:avLst/>
          </a:prstGeom>
          <a:noFill/>
          <a:ln w="9525">
            <a:noFill/>
          </a:ln>
        </p:spPr>
      </p:pic>
      <p:graphicFrame>
        <p:nvGraphicFramePr>
          <p:cNvPr id="50180" name="对象 50179"/>
          <p:cNvGraphicFramePr>
            <a:graphicFrameLocks noChangeAspect="1"/>
          </p:cNvGraphicFramePr>
          <p:nvPr>
            <p:custDataLst>
              <p:tags r:id="rId3"/>
            </p:custDataLst>
            <p:extLst>
              <p:ext uri="{D42A27DB-BD31-4B8C-83A1-F6EECF244321}">
                <p14:modId xmlns:p14="http://schemas.microsoft.com/office/powerpoint/2010/main" val="3840282631"/>
              </p:ext>
            </p:extLst>
          </p:nvPr>
        </p:nvGraphicFramePr>
        <p:xfrm>
          <a:off x="-222645" y="2712780"/>
          <a:ext cx="10366375" cy="2370138"/>
        </p:xfrm>
        <a:graphic>
          <a:graphicData uri="http://schemas.openxmlformats.org/presentationml/2006/ole">
            <mc:AlternateContent xmlns:mc="http://schemas.openxmlformats.org/markup-compatibility/2006">
              <mc:Choice xmlns:v="urn:schemas-microsoft-com:vml" Requires="v">
                <p:oleObj name="Document" r:id="rId8" imgW="10516690" imgH="2396736" progId="Word.Document.8">
                  <p:embed/>
                </p:oleObj>
              </mc:Choice>
              <mc:Fallback>
                <p:oleObj name="Document" r:id="rId8" imgW="10516690" imgH="2396736" progId="Word.Document.8">
                  <p:embed/>
                  <p:pic>
                    <p:nvPicPr>
                      <p:cNvPr id="50180" name="对象 50179"/>
                      <p:cNvPicPr/>
                      <p:nvPr/>
                    </p:nvPicPr>
                    <p:blipFill>
                      <a:blip r:embed="rId9"/>
                      <a:stretch>
                        <a:fillRect/>
                      </a:stretch>
                    </p:blipFill>
                    <p:spPr>
                      <a:xfrm>
                        <a:off x="-222645" y="2712780"/>
                        <a:ext cx="10366375" cy="2370138"/>
                      </a:xfrm>
                      <a:prstGeom prst="rect">
                        <a:avLst/>
                      </a:prstGeom>
                      <a:noFill/>
                      <a:ln w="38100">
                        <a:noFill/>
                        <a:miter/>
                      </a:ln>
                    </p:spPr>
                  </p:pic>
                </p:oleObj>
              </mc:Fallback>
            </mc:AlternateContent>
          </a:graphicData>
        </a:graphic>
      </p:graphicFrame>
      <p:sp>
        <p:nvSpPr>
          <p:cNvPr id="2" name="文本框 1">
            <a:extLst>
              <a:ext uri="{FF2B5EF4-FFF2-40B4-BE49-F238E27FC236}">
                <a16:creationId xmlns:a16="http://schemas.microsoft.com/office/drawing/2014/main" id="{D5916F36-4D7E-46BF-8FE7-9C4724AE64BD}"/>
              </a:ext>
            </a:extLst>
          </p:cNvPr>
          <p:cNvSpPr txBox="1"/>
          <p:nvPr/>
        </p:nvSpPr>
        <p:spPr>
          <a:xfrm>
            <a:off x="7728155" y="2939845"/>
            <a:ext cx="2415575" cy="769441"/>
          </a:xfrm>
          <a:prstGeom prst="rect">
            <a:avLst/>
          </a:prstGeom>
          <a:noFill/>
        </p:spPr>
        <p:txBody>
          <a:bodyPr wrap="square" rtlCol="0">
            <a:spAutoFit/>
          </a:bodyPr>
          <a:lstStyle/>
          <a:p>
            <a:r>
              <a:rPr lang="en-US" altLang="zh-CN" sz="4400" b="1" dirty="0">
                <a:solidFill>
                  <a:srgbClr val="C00000"/>
                </a:solidFill>
              </a:rPr>
              <a:t>C</a:t>
            </a:r>
            <a:endParaRPr lang="zh-CN" altLang="en-US" sz="4400" b="1" dirty="0">
              <a:solidFill>
                <a:srgbClr val="C000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20"/>
          <a:stretch>
            <a:fillRect/>
          </a:stretch>
        </p:blipFill>
        <p:spPr>
          <a:xfrm rot="281735">
            <a:off x="-209016" y="520971"/>
            <a:ext cx="4306796" cy="4528130"/>
          </a:xfrm>
          <a:prstGeom prst="rect">
            <a:avLst/>
          </a:prstGeom>
        </p:spPr>
      </p:pic>
      <p:grpSp>
        <p:nvGrpSpPr>
          <p:cNvPr id="12" name="组合 26"/>
          <p:cNvGrpSpPr/>
          <p:nvPr>
            <p:custDataLst>
              <p:tags r:id="rId3"/>
            </p:custDataLst>
          </p:nvPr>
        </p:nvGrpSpPr>
        <p:grpSpPr>
          <a:xfrm>
            <a:off x="2209002" y="1361365"/>
            <a:ext cx="1733745" cy="904539"/>
            <a:chOff x="13360" y="3246"/>
            <a:chExt cx="3153" cy="1645"/>
          </a:xfrm>
        </p:grpSpPr>
        <p:sp>
          <p:nvSpPr>
            <p:cNvPr id="13" name="椭圆 12"/>
            <p:cNvSpPr/>
            <p:nvPr>
              <p:custDataLst>
                <p:tags r:id="rId16"/>
              </p:custDataLst>
            </p:nvPr>
          </p:nvSpPr>
          <p:spPr>
            <a:xfrm>
              <a:off x="13360" y="4629"/>
              <a:ext cx="262" cy="2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560">
                <a:latin typeface="Times New Roman" panose="02020603050405020304" pitchFamily="18" charset="0"/>
                <a:ea typeface="楷体" panose="02010609060101010101" pitchFamily="49" charset="-122"/>
                <a:sym typeface="Times New Roman" panose="02020603050405020304" pitchFamily="18" charset="0"/>
              </a:endParaRPr>
            </a:p>
          </p:txBody>
        </p:sp>
        <p:cxnSp>
          <p:nvCxnSpPr>
            <p:cNvPr id="14" name="直接连接符 13"/>
            <p:cNvCxnSpPr/>
            <p:nvPr>
              <p:custDataLst>
                <p:tags r:id="rId17"/>
              </p:custDataLst>
            </p:nvPr>
          </p:nvCxnSpPr>
          <p:spPr>
            <a:xfrm flipV="1">
              <a:off x="13406" y="3246"/>
              <a:ext cx="3107" cy="148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组合 17"/>
          <p:cNvGrpSpPr/>
          <p:nvPr>
            <p:custDataLst>
              <p:tags r:id="rId4"/>
            </p:custDataLst>
          </p:nvPr>
        </p:nvGrpSpPr>
        <p:grpSpPr>
          <a:xfrm>
            <a:off x="3325608" y="2537816"/>
            <a:ext cx="699986" cy="144066"/>
            <a:chOff x="9642" y="5260"/>
            <a:chExt cx="1273" cy="262"/>
          </a:xfrm>
        </p:grpSpPr>
        <p:sp>
          <p:nvSpPr>
            <p:cNvPr id="18" name="椭圆 17"/>
            <p:cNvSpPr/>
            <p:nvPr>
              <p:custDataLst>
                <p:tags r:id="rId14"/>
              </p:custDataLst>
            </p:nvPr>
          </p:nvSpPr>
          <p:spPr>
            <a:xfrm>
              <a:off x="9642" y="5260"/>
              <a:ext cx="262" cy="2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560">
                <a:latin typeface="Times New Roman" panose="02020603050405020304" pitchFamily="18" charset="0"/>
                <a:ea typeface="楷体" panose="02010609060101010101" pitchFamily="49" charset="-122"/>
                <a:sym typeface="Times New Roman" panose="02020603050405020304" pitchFamily="18" charset="0"/>
              </a:endParaRPr>
            </a:p>
          </p:txBody>
        </p:sp>
        <p:cxnSp>
          <p:nvCxnSpPr>
            <p:cNvPr id="19" name="直接连接符 18"/>
            <p:cNvCxnSpPr/>
            <p:nvPr>
              <p:custDataLst>
                <p:tags r:id="rId15"/>
              </p:custDataLst>
            </p:nvPr>
          </p:nvCxnSpPr>
          <p:spPr>
            <a:xfrm>
              <a:off x="9750" y="5390"/>
              <a:ext cx="116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0" name="组合 20"/>
          <p:cNvGrpSpPr/>
          <p:nvPr>
            <p:custDataLst>
              <p:tags r:id="rId5"/>
            </p:custDataLst>
          </p:nvPr>
        </p:nvGrpSpPr>
        <p:grpSpPr>
          <a:xfrm>
            <a:off x="2713152" y="3522222"/>
            <a:ext cx="1294948" cy="144066"/>
            <a:chOff x="11705" y="8587"/>
            <a:chExt cx="2355" cy="262"/>
          </a:xfrm>
        </p:grpSpPr>
        <p:sp>
          <p:nvSpPr>
            <p:cNvPr id="21" name="椭圆 20"/>
            <p:cNvSpPr/>
            <p:nvPr>
              <p:custDataLst>
                <p:tags r:id="rId12"/>
              </p:custDataLst>
            </p:nvPr>
          </p:nvSpPr>
          <p:spPr>
            <a:xfrm>
              <a:off x="11705" y="8587"/>
              <a:ext cx="262" cy="2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560">
                <a:latin typeface="Times New Roman" panose="02020603050405020304" pitchFamily="18" charset="0"/>
                <a:ea typeface="楷体" panose="02010609060101010101" pitchFamily="49" charset="-122"/>
                <a:sym typeface="Times New Roman" panose="02020603050405020304" pitchFamily="18" charset="0"/>
              </a:endParaRPr>
            </a:p>
          </p:txBody>
        </p:sp>
        <p:cxnSp>
          <p:nvCxnSpPr>
            <p:cNvPr id="22" name="直接连接符 21"/>
            <p:cNvCxnSpPr/>
            <p:nvPr>
              <p:custDataLst>
                <p:tags r:id="rId13"/>
              </p:custDataLst>
            </p:nvPr>
          </p:nvCxnSpPr>
          <p:spPr>
            <a:xfrm>
              <a:off x="11789" y="8724"/>
              <a:ext cx="2271" cy="28"/>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custDataLst>
              <p:tags r:id="rId6"/>
            </p:custDataLst>
          </p:nvPr>
        </p:nvSpPr>
        <p:spPr>
          <a:xfrm>
            <a:off x="4021394" y="1063069"/>
            <a:ext cx="1200018"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sym typeface="Times New Roman" panose="02020603050405020304" pitchFamily="18" charset="0"/>
              </a:rPr>
              <a:t>囊胚腔</a:t>
            </a:r>
          </a:p>
        </p:txBody>
      </p:sp>
      <p:sp>
        <p:nvSpPr>
          <p:cNvPr id="25" name="文本框 24"/>
          <p:cNvSpPr txBox="1"/>
          <p:nvPr>
            <p:custDataLst>
              <p:tags r:id="rId7"/>
            </p:custDataLst>
          </p:nvPr>
        </p:nvSpPr>
        <p:spPr>
          <a:xfrm>
            <a:off x="4036060" y="2339290"/>
            <a:ext cx="1199072" cy="461665"/>
          </a:xfrm>
          <a:prstGeom prst="rect">
            <a:avLst/>
          </a:prstGeom>
          <a:noFill/>
        </p:spPr>
        <p:txBody>
          <a:bodyPr wrap="square" rtlCol="0">
            <a:spAutoFit/>
          </a:bodyPr>
          <a:lstStyle/>
          <a:p>
            <a:r>
              <a:rPr lang="zh-CN" altLang="en-US" sz="2400" b="1">
                <a:latin typeface="Times New Roman" panose="02020603050405020304" pitchFamily="18" charset="0"/>
                <a:ea typeface="楷体" panose="02010609060101010101" pitchFamily="49" charset="-122"/>
                <a:sym typeface="Times New Roman" panose="02020603050405020304" pitchFamily="18" charset="0"/>
              </a:rPr>
              <a:t>滋养层</a:t>
            </a:r>
          </a:p>
        </p:txBody>
      </p:sp>
      <p:sp>
        <p:nvSpPr>
          <p:cNvPr id="26" name="文本框 25"/>
          <p:cNvSpPr txBox="1"/>
          <p:nvPr>
            <p:custDataLst>
              <p:tags r:id="rId8"/>
            </p:custDataLst>
          </p:nvPr>
        </p:nvSpPr>
        <p:spPr>
          <a:xfrm>
            <a:off x="4036060" y="3363422"/>
            <a:ext cx="1473417" cy="461665"/>
          </a:xfrm>
          <a:prstGeom prst="rect">
            <a:avLst/>
          </a:prstGeom>
          <a:noFill/>
        </p:spPr>
        <p:txBody>
          <a:bodyPr wrap="square" rtlCol="0">
            <a:spAutoFit/>
          </a:bodyPr>
          <a:lstStyle/>
          <a:p>
            <a:r>
              <a:rPr lang="zh-CN" altLang="en-US" sz="2400" b="1">
                <a:latin typeface="Times New Roman" panose="02020603050405020304" pitchFamily="18" charset="0"/>
                <a:ea typeface="楷体" panose="02010609060101010101" pitchFamily="49" charset="-122"/>
                <a:sym typeface="Times New Roman" panose="02020603050405020304" pitchFamily="18" charset="0"/>
              </a:rPr>
              <a:t>内细胞团</a:t>
            </a:r>
          </a:p>
        </p:txBody>
      </p:sp>
      <p:sp>
        <p:nvSpPr>
          <p:cNvPr id="31" name="文本框 30"/>
          <p:cNvSpPr txBox="1"/>
          <p:nvPr>
            <p:custDataLst>
              <p:tags r:id="rId9"/>
            </p:custDataLst>
          </p:nvPr>
        </p:nvSpPr>
        <p:spPr>
          <a:xfrm>
            <a:off x="150699" y="4588299"/>
            <a:ext cx="4816213" cy="2062103"/>
          </a:xfrm>
          <a:prstGeom prst="rect">
            <a:avLst/>
          </a:prstGeom>
          <a:noFill/>
        </p:spPr>
        <p:txBody>
          <a:bodyPr wrap="square" rtlCol="0">
            <a:spAutoFit/>
          </a:bodyPr>
          <a:lstStyle/>
          <a:p>
            <a:pPr algn="ctr">
              <a:lnSpc>
                <a:spcPct val="100000"/>
              </a:lnSpc>
              <a:spcAft>
                <a:spcPct val="0"/>
              </a:spcAft>
              <a:tabLst>
                <a:tab pos="2340610" algn="l"/>
              </a:tabLst>
            </a:pPr>
            <a:r>
              <a:rPr lang="zh-CN" altLang="zh-CN" sz="3200" b="1" kern="100" dirty="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囊胚进一步扩大，会导致</a:t>
            </a:r>
            <a:r>
              <a:rPr lang="zh-CN" altLang="en-US" sz="3200" b="1" u="sng" kern="100" dirty="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透明带破裂</a:t>
            </a:r>
            <a:r>
              <a:rPr lang="zh-CN" altLang="zh-CN" sz="3200" b="1" kern="100" dirty="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，胚胎从其中伸展出来，这一过程叫做</a:t>
            </a:r>
            <a:r>
              <a:rPr lang="zh-CN" altLang="zh-CN" sz="3200"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孵化</a:t>
            </a:r>
            <a:r>
              <a:rPr lang="zh-CN" altLang="zh-CN" sz="3200" b="1" kern="100" dirty="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t>
            </a:r>
          </a:p>
        </p:txBody>
      </p:sp>
      <p:graphicFrame>
        <p:nvGraphicFramePr>
          <p:cNvPr id="33" name="表格 33"/>
          <p:cNvGraphicFramePr>
            <a:graphicFrameLocks noGrp="1"/>
          </p:cNvGraphicFramePr>
          <p:nvPr>
            <p:custDataLst>
              <p:tags r:id="rId10"/>
            </p:custDataLst>
            <p:extLst>
              <p:ext uri="{D42A27DB-BD31-4B8C-83A1-F6EECF244321}">
                <p14:modId xmlns:p14="http://schemas.microsoft.com/office/powerpoint/2010/main" val="2455724929"/>
              </p:ext>
            </p:extLst>
          </p:nvPr>
        </p:nvGraphicFramePr>
        <p:xfrm>
          <a:off x="5685646" y="1912931"/>
          <a:ext cx="6028266" cy="4145280"/>
        </p:xfrm>
        <a:graphic>
          <a:graphicData uri="http://schemas.openxmlformats.org/drawingml/2006/table">
            <a:tbl>
              <a:tblPr firstRow="1" bandRow="1">
                <a:tableStyleId>{5C22544A-7EE6-4342-B048-85BDC9FD1C3A}</a:tableStyleId>
              </a:tblPr>
              <a:tblGrid>
                <a:gridCol w="4055533">
                  <a:extLst>
                    <a:ext uri="{9D8B030D-6E8A-4147-A177-3AD203B41FA5}">
                      <a16:colId xmlns:a16="http://schemas.microsoft.com/office/drawing/2014/main" val="20000"/>
                    </a:ext>
                  </a:extLst>
                </a:gridCol>
                <a:gridCol w="1972733">
                  <a:extLst>
                    <a:ext uri="{9D8B030D-6E8A-4147-A177-3AD203B41FA5}">
                      <a16:colId xmlns:a16="http://schemas.microsoft.com/office/drawing/2014/main" val="20001"/>
                    </a:ext>
                  </a:extLst>
                </a:gridCol>
              </a:tblGrid>
              <a:tr h="370840">
                <a:tc>
                  <a:txBody>
                    <a:bodyPr/>
                    <a:lstStyle/>
                    <a:p>
                      <a:pPr algn="ct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项目</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800">
                          <a:latin typeface="Times New Roman" panose="02020603050405020304" pitchFamily="18" charset="0"/>
                          <a:ea typeface="楷体" panose="02010609060101010101" pitchFamily="49" charset="-122"/>
                          <a:cs typeface="Times New Roman" panose="02020603050405020304" pitchFamily="18" charset="0"/>
                        </a:rPr>
                        <a:t>变化</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zh-CN" altLang="en-US" sz="2800">
                          <a:latin typeface="Times New Roman" panose="02020603050405020304" pitchFamily="18" charset="0"/>
                          <a:ea typeface="楷体" panose="02010609060101010101" pitchFamily="49" charset="-122"/>
                          <a:cs typeface="Times New Roman" panose="02020603050405020304" pitchFamily="18" charset="0"/>
                        </a:rPr>
                        <a:t>胚胎体积</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zh-CN" altLang="en-US" sz="2800">
                          <a:latin typeface="Times New Roman" panose="02020603050405020304" pitchFamily="18" charset="0"/>
                          <a:ea typeface="楷体" panose="02010609060101010101" pitchFamily="49" charset="-122"/>
                          <a:cs typeface="Times New Roman" panose="02020603050405020304" pitchFamily="18" charset="0"/>
                        </a:rPr>
                        <a:t>细胞数量</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zh-CN" altLang="en-US" sz="2800">
                          <a:latin typeface="Times New Roman" panose="02020603050405020304" pitchFamily="18" charset="0"/>
                          <a:ea typeface="楷体" panose="02010609060101010101" pitchFamily="49" charset="-122"/>
                          <a:cs typeface="Times New Roman" panose="02020603050405020304" pitchFamily="18" charset="0"/>
                        </a:rPr>
                        <a:t>每个细胞体积</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altLang="zh-CN" sz="2800">
                          <a:latin typeface="Times New Roman" panose="02020603050405020304" pitchFamily="18" charset="0"/>
                          <a:ea typeface="楷体" panose="02010609060101010101" pitchFamily="49" charset="-122"/>
                          <a:cs typeface="Times New Roman" panose="02020603050405020304" pitchFamily="18" charset="0"/>
                        </a:rPr>
                        <a:t>DNA</a:t>
                      </a:r>
                      <a:r>
                        <a:rPr lang="zh-CN" altLang="en-US" sz="2800">
                          <a:latin typeface="Times New Roman" panose="02020603050405020304" pitchFamily="18" charset="0"/>
                          <a:ea typeface="楷体" panose="02010609060101010101" pitchFamily="49" charset="-122"/>
                          <a:cs typeface="Times New Roman" panose="02020603050405020304" pitchFamily="18" charset="0"/>
                        </a:rPr>
                        <a:t>总量</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zh-CN" altLang="en-US" sz="2800">
                          <a:latin typeface="Times New Roman" panose="02020603050405020304" pitchFamily="18" charset="0"/>
                          <a:ea typeface="楷体" panose="02010609060101010101" pitchFamily="49" charset="-122"/>
                          <a:cs typeface="Times New Roman" panose="02020603050405020304" pitchFamily="18" charset="0"/>
                        </a:rPr>
                        <a:t>每个细胞内的</a:t>
                      </a:r>
                      <a:r>
                        <a:rPr lang="en-US" altLang="zh-CN" sz="2800">
                          <a:latin typeface="Times New Roman" panose="02020603050405020304" pitchFamily="18" charset="0"/>
                          <a:ea typeface="楷体" panose="02010609060101010101" pitchFamily="49" charset="-122"/>
                          <a:cs typeface="Times New Roman" panose="02020603050405020304" pitchFamily="18" charset="0"/>
                        </a:rPr>
                        <a:t>DNA</a:t>
                      </a:r>
                      <a:r>
                        <a:rPr lang="zh-CN" altLang="en-US" sz="2800">
                          <a:latin typeface="Times New Roman" panose="02020603050405020304" pitchFamily="18" charset="0"/>
                          <a:ea typeface="楷体" panose="02010609060101010101" pitchFamily="49" charset="-122"/>
                          <a:cs typeface="Times New Roman" panose="02020603050405020304" pitchFamily="18" charset="0"/>
                        </a:rPr>
                        <a:t>总量</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zh-CN" altLang="en-US" sz="2800">
                          <a:latin typeface="Times New Roman" panose="02020603050405020304" pitchFamily="18" charset="0"/>
                          <a:ea typeface="楷体" panose="02010609060101010101" pitchFamily="49" charset="-122"/>
                          <a:cs typeface="Times New Roman" panose="02020603050405020304" pitchFamily="18" charset="0"/>
                        </a:rPr>
                        <a:t>有机物总总量</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ctr"/>
                      <a:r>
                        <a:rPr lang="zh-CN" altLang="en-US" sz="2800">
                          <a:latin typeface="Times New Roman" panose="02020603050405020304" pitchFamily="18" charset="0"/>
                          <a:ea typeface="楷体" panose="02010609060101010101" pitchFamily="49" charset="-122"/>
                          <a:cs typeface="Times New Roman" panose="02020603050405020304" pitchFamily="18" charset="0"/>
                        </a:rPr>
                        <a:t>有机物种类</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4" name="文本框 33"/>
          <p:cNvSpPr txBox="1"/>
          <p:nvPr>
            <p:custDataLst>
              <p:tags r:id="rId11"/>
            </p:custDataLst>
          </p:nvPr>
        </p:nvSpPr>
        <p:spPr>
          <a:xfrm>
            <a:off x="5670283" y="1293901"/>
            <a:ext cx="6028265" cy="523220"/>
          </a:xfrm>
          <a:prstGeom prst="rect">
            <a:avLst/>
          </a:prstGeom>
          <a:noFill/>
        </p:spPr>
        <p:txBody>
          <a:bodyPr wrap="square" rtlCol="0">
            <a:spAutoFit/>
          </a:bodyPr>
          <a:lstStyle/>
          <a:p>
            <a:pPr algn="ctr">
              <a:lnSpc>
                <a:spcPct val="100000"/>
              </a:lnSpc>
              <a:spcAft>
                <a:spcPct val="0"/>
              </a:spcAft>
              <a:tabLst>
                <a:tab pos="2340610" algn="l"/>
              </a:tabLst>
            </a:pPr>
            <a:r>
              <a:rPr lang="zh-CN" altLang="en-US" sz="2800" b="1" kern="100" dirty="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卵裂期胚胎内细胞及物质变化规律</a:t>
            </a:r>
            <a:endParaRPr lang="zh-CN" altLang="zh-CN" sz="2800" b="1" kern="100" dirty="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27" name="文本框 26">
            <a:extLst>
              <a:ext uri="{FF2B5EF4-FFF2-40B4-BE49-F238E27FC236}">
                <a16:creationId xmlns:a16="http://schemas.microsoft.com/office/drawing/2014/main" id="{802E2CBD-CDEB-4BE8-A194-25F0598947B5}"/>
              </a:ext>
            </a:extLst>
          </p:cNvPr>
          <p:cNvSpPr txBox="1"/>
          <p:nvPr/>
        </p:nvSpPr>
        <p:spPr>
          <a:xfrm>
            <a:off x="10255413" y="2481357"/>
            <a:ext cx="920935" cy="461665"/>
          </a:xfrm>
          <a:prstGeom prst="rect">
            <a:avLst/>
          </a:prstGeom>
          <a:noFill/>
        </p:spPr>
        <p:txBody>
          <a:bodyPr wrap="square">
            <a:spAutoFit/>
          </a:bodyPr>
          <a:lstStyle/>
          <a:p>
            <a:pPr algn="ct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不变</a:t>
            </a:r>
          </a:p>
        </p:txBody>
      </p:sp>
      <p:sp>
        <p:nvSpPr>
          <p:cNvPr id="28" name="文本框 27">
            <a:extLst>
              <a:ext uri="{FF2B5EF4-FFF2-40B4-BE49-F238E27FC236}">
                <a16:creationId xmlns:a16="http://schemas.microsoft.com/office/drawing/2014/main" id="{FEF69D7C-4D6B-42D8-B95E-2BA8758EC689}"/>
              </a:ext>
            </a:extLst>
          </p:cNvPr>
          <p:cNvSpPr txBox="1"/>
          <p:nvPr/>
        </p:nvSpPr>
        <p:spPr>
          <a:xfrm>
            <a:off x="10255413" y="3014250"/>
            <a:ext cx="920935" cy="461665"/>
          </a:xfrm>
          <a:prstGeom prst="rect">
            <a:avLst/>
          </a:prstGeom>
          <a:noFill/>
        </p:spPr>
        <p:txBody>
          <a:bodyPr wrap="square">
            <a:spAutoFit/>
          </a:bodyPr>
          <a:lstStyle/>
          <a:p>
            <a:pPr algn="ct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增加</a:t>
            </a:r>
          </a:p>
        </p:txBody>
      </p:sp>
      <p:sp>
        <p:nvSpPr>
          <p:cNvPr id="29" name="文本框 28">
            <a:extLst>
              <a:ext uri="{FF2B5EF4-FFF2-40B4-BE49-F238E27FC236}">
                <a16:creationId xmlns:a16="http://schemas.microsoft.com/office/drawing/2014/main" id="{4FD90493-C175-4737-A727-682ABE00B349}"/>
              </a:ext>
            </a:extLst>
          </p:cNvPr>
          <p:cNvSpPr txBox="1"/>
          <p:nvPr/>
        </p:nvSpPr>
        <p:spPr>
          <a:xfrm>
            <a:off x="10329154" y="3496521"/>
            <a:ext cx="920935" cy="461665"/>
          </a:xfrm>
          <a:prstGeom prst="rect">
            <a:avLst/>
          </a:prstGeom>
          <a:noFill/>
        </p:spPr>
        <p:txBody>
          <a:bodyPr wrap="square">
            <a:spAutoFit/>
          </a:bodyPr>
          <a:lstStyle/>
          <a:p>
            <a:pPr algn="ct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减少</a:t>
            </a:r>
          </a:p>
        </p:txBody>
      </p:sp>
      <p:sp>
        <p:nvSpPr>
          <p:cNvPr id="30" name="文本框 29">
            <a:extLst>
              <a:ext uri="{FF2B5EF4-FFF2-40B4-BE49-F238E27FC236}">
                <a16:creationId xmlns:a16="http://schemas.microsoft.com/office/drawing/2014/main" id="{9E0162F7-6AF8-4B87-80CF-13F560F017B0}"/>
              </a:ext>
            </a:extLst>
          </p:cNvPr>
          <p:cNvSpPr txBox="1"/>
          <p:nvPr/>
        </p:nvSpPr>
        <p:spPr>
          <a:xfrm>
            <a:off x="10329153" y="4029414"/>
            <a:ext cx="920935" cy="461665"/>
          </a:xfrm>
          <a:prstGeom prst="rect">
            <a:avLst/>
          </a:prstGeom>
          <a:noFill/>
        </p:spPr>
        <p:txBody>
          <a:bodyPr wrap="square">
            <a:spAutoFit/>
          </a:bodyPr>
          <a:lstStyle/>
          <a:p>
            <a:pPr algn="ct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增加</a:t>
            </a:r>
          </a:p>
        </p:txBody>
      </p:sp>
      <p:sp>
        <p:nvSpPr>
          <p:cNvPr id="32" name="文本框 31">
            <a:extLst>
              <a:ext uri="{FF2B5EF4-FFF2-40B4-BE49-F238E27FC236}">
                <a16:creationId xmlns:a16="http://schemas.microsoft.com/office/drawing/2014/main" id="{7FC55445-8FAE-4C94-AD32-A78E2E0CA1C7}"/>
              </a:ext>
            </a:extLst>
          </p:cNvPr>
          <p:cNvSpPr txBox="1"/>
          <p:nvPr/>
        </p:nvSpPr>
        <p:spPr>
          <a:xfrm>
            <a:off x="10329152" y="4510919"/>
            <a:ext cx="920935" cy="461665"/>
          </a:xfrm>
          <a:prstGeom prst="rect">
            <a:avLst/>
          </a:prstGeom>
          <a:noFill/>
        </p:spPr>
        <p:txBody>
          <a:bodyPr wrap="square">
            <a:spAutoFit/>
          </a:bodyPr>
          <a:lstStyle/>
          <a:p>
            <a:pPr algn="ct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不变</a:t>
            </a:r>
          </a:p>
        </p:txBody>
      </p:sp>
      <p:sp>
        <p:nvSpPr>
          <p:cNvPr id="36" name="文本框 35">
            <a:extLst>
              <a:ext uri="{FF2B5EF4-FFF2-40B4-BE49-F238E27FC236}">
                <a16:creationId xmlns:a16="http://schemas.microsoft.com/office/drawing/2014/main" id="{473CB500-DA15-4FF8-813A-283A53777B00}"/>
              </a:ext>
            </a:extLst>
          </p:cNvPr>
          <p:cNvSpPr txBox="1"/>
          <p:nvPr/>
        </p:nvSpPr>
        <p:spPr>
          <a:xfrm>
            <a:off x="10329152" y="5128785"/>
            <a:ext cx="920935" cy="461665"/>
          </a:xfrm>
          <a:prstGeom prst="rect">
            <a:avLst/>
          </a:prstGeom>
          <a:noFill/>
        </p:spPr>
        <p:txBody>
          <a:bodyPr wrap="square">
            <a:spAutoFit/>
          </a:bodyPr>
          <a:lstStyle/>
          <a:p>
            <a:pPr algn="ct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减少</a:t>
            </a:r>
          </a:p>
        </p:txBody>
      </p:sp>
      <p:sp>
        <p:nvSpPr>
          <p:cNvPr id="39" name="文本框 38">
            <a:extLst>
              <a:ext uri="{FF2B5EF4-FFF2-40B4-BE49-F238E27FC236}">
                <a16:creationId xmlns:a16="http://schemas.microsoft.com/office/drawing/2014/main" id="{0390B619-9993-4F4A-94F8-500E0D293664}"/>
              </a:ext>
            </a:extLst>
          </p:cNvPr>
          <p:cNvSpPr txBox="1"/>
          <p:nvPr/>
        </p:nvSpPr>
        <p:spPr>
          <a:xfrm>
            <a:off x="10329152" y="5617503"/>
            <a:ext cx="920935" cy="461665"/>
          </a:xfrm>
          <a:prstGeom prst="rect">
            <a:avLst/>
          </a:prstGeom>
          <a:noFill/>
        </p:spPr>
        <p:txBody>
          <a:bodyPr wrap="square">
            <a:spAutoFit/>
          </a:bodyPr>
          <a:lstStyle/>
          <a:p>
            <a:pPr algn="ct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增加</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27" grpId="0"/>
      <p:bldP spid="28" grpId="0"/>
      <p:bldP spid="29" grpId="0"/>
      <p:bldP spid="30" grpId="0"/>
      <p:bldP spid="32" grpId="0"/>
      <p:bldP spid="36"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06"/>
</p:tagLst>
</file>

<file path=ppt/tags/tag10.xml><?xml version="1.0" encoding="utf-8"?>
<p:tagLst xmlns:a="http://schemas.openxmlformats.org/drawingml/2006/main" xmlns:r="http://schemas.openxmlformats.org/officeDocument/2006/relationships" xmlns:p="http://schemas.openxmlformats.org/presentationml/2006/main">
  <p:tag name="AS_UNIQUEID" val="54"/>
</p:tagLst>
</file>

<file path=ppt/tags/tag11.xml><?xml version="1.0" encoding="utf-8"?>
<p:tagLst xmlns:a="http://schemas.openxmlformats.org/drawingml/2006/main" xmlns:r="http://schemas.openxmlformats.org/officeDocument/2006/relationships" xmlns:p="http://schemas.openxmlformats.org/presentationml/2006/main">
  <p:tag name="AS_UNIQUEID" val="513"/>
</p:tagLst>
</file>

<file path=ppt/tags/tag12.xml><?xml version="1.0" encoding="utf-8"?>
<p:tagLst xmlns:a="http://schemas.openxmlformats.org/drawingml/2006/main" xmlns:r="http://schemas.openxmlformats.org/officeDocument/2006/relationships" xmlns:p="http://schemas.openxmlformats.org/presentationml/2006/main">
  <p:tag name="AS_UNIQUEID" val="514"/>
</p:tagLst>
</file>

<file path=ppt/tags/tag13.xml><?xml version="1.0" encoding="utf-8"?>
<p:tagLst xmlns:a="http://schemas.openxmlformats.org/drawingml/2006/main" xmlns:r="http://schemas.openxmlformats.org/officeDocument/2006/relationships" xmlns:p="http://schemas.openxmlformats.org/presentationml/2006/main">
  <p:tag name="AS_UNIQUEID" val="48"/>
</p:tagLst>
</file>

<file path=ppt/tags/tag14.xml><?xml version="1.0" encoding="utf-8"?>
<p:tagLst xmlns:a="http://schemas.openxmlformats.org/drawingml/2006/main" xmlns:r="http://schemas.openxmlformats.org/officeDocument/2006/relationships" xmlns:p="http://schemas.openxmlformats.org/presentationml/2006/main">
  <p:tag name="AS_UNIQUEID" val="509"/>
</p:tagLst>
</file>

<file path=ppt/tags/tag15.xml><?xml version="1.0" encoding="utf-8"?>
<p:tagLst xmlns:a="http://schemas.openxmlformats.org/drawingml/2006/main" xmlns:r="http://schemas.openxmlformats.org/officeDocument/2006/relationships" xmlns:p="http://schemas.openxmlformats.org/presentationml/2006/main">
  <p:tag name="AS_UNIQUEID" val="510"/>
</p:tagLst>
</file>

<file path=ppt/tags/tag16.xml><?xml version="1.0" encoding="utf-8"?>
<p:tagLst xmlns:a="http://schemas.openxmlformats.org/drawingml/2006/main" xmlns:r="http://schemas.openxmlformats.org/officeDocument/2006/relationships" xmlns:p="http://schemas.openxmlformats.org/presentationml/2006/main">
  <p:tag name="AS_UNIQUEID" val="511"/>
</p:tagLst>
</file>

<file path=ppt/tags/tag17.xml><?xml version="1.0" encoding="utf-8"?>
<p:tagLst xmlns:a="http://schemas.openxmlformats.org/drawingml/2006/main" xmlns:r="http://schemas.openxmlformats.org/officeDocument/2006/relationships" xmlns:p="http://schemas.openxmlformats.org/presentationml/2006/main">
  <p:tag name="AS_UNIQUEID" val="45"/>
</p:tagLst>
</file>

<file path=ppt/tags/tag18.xml><?xml version="1.0" encoding="utf-8"?>
<p:tagLst xmlns:a="http://schemas.openxmlformats.org/drawingml/2006/main" xmlns:r="http://schemas.openxmlformats.org/officeDocument/2006/relationships" xmlns:p="http://schemas.openxmlformats.org/presentationml/2006/main">
  <p:tag name="AS_UNIQUEID" val="46"/>
</p:tagLst>
</file>

<file path=ppt/tags/tag19.xml><?xml version="1.0" encoding="utf-8"?>
<p:tagLst xmlns:a="http://schemas.openxmlformats.org/drawingml/2006/main" xmlns:r="http://schemas.openxmlformats.org/officeDocument/2006/relationships" xmlns:p="http://schemas.openxmlformats.org/presentationml/2006/main">
  <p:tag name="AS_UNIQUEID" val="47"/>
</p:tagLst>
</file>

<file path=ppt/tags/tag2.xml><?xml version="1.0" encoding="utf-8"?>
<p:tagLst xmlns:a="http://schemas.openxmlformats.org/drawingml/2006/main" xmlns:r="http://schemas.openxmlformats.org/officeDocument/2006/relationships" xmlns:p="http://schemas.openxmlformats.org/presentationml/2006/main">
  <p:tag name="AS_UNIQUEID" val="48"/>
</p:tagLst>
</file>

<file path=ppt/tags/tag20.xml><?xml version="1.0" encoding="utf-8"?>
<p:tagLst xmlns:a="http://schemas.openxmlformats.org/drawingml/2006/main" xmlns:r="http://schemas.openxmlformats.org/officeDocument/2006/relationships" xmlns:p="http://schemas.openxmlformats.org/presentationml/2006/main">
  <p:tag name="AS_UNIQUEID" val="48"/>
</p:tagLst>
</file>

<file path=ppt/tags/tag21.xml><?xml version="1.0" encoding="utf-8"?>
<p:tagLst xmlns:a="http://schemas.openxmlformats.org/drawingml/2006/main" xmlns:r="http://schemas.openxmlformats.org/officeDocument/2006/relationships" xmlns:p="http://schemas.openxmlformats.org/presentationml/2006/main">
  <p:tag name="AS_UNIQUEID" val="49"/>
</p:tagLst>
</file>

<file path=ppt/tags/tag22.xml><?xml version="1.0" encoding="utf-8"?>
<p:tagLst xmlns:a="http://schemas.openxmlformats.org/drawingml/2006/main" xmlns:r="http://schemas.openxmlformats.org/officeDocument/2006/relationships" xmlns:p="http://schemas.openxmlformats.org/presentationml/2006/main">
  <p:tag name="AS_UNIQUEID" val="1044"/>
</p:tagLst>
</file>

<file path=ppt/tags/tag23.xml><?xml version="1.0" encoding="utf-8"?>
<p:tagLst xmlns:a="http://schemas.openxmlformats.org/drawingml/2006/main" xmlns:r="http://schemas.openxmlformats.org/officeDocument/2006/relationships" xmlns:p="http://schemas.openxmlformats.org/presentationml/2006/main">
  <p:tag name="AS_UNIQUEID" val="880"/>
</p:tagLst>
</file>

<file path=ppt/tags/tag24.xml><?xml version="1.0" encoding="utf-8"?>
<p:tagLst xmlns:a="http://schemas.openxmlformats.org/drawingml/2006/main" xmlns:r="http://schemas.openxmlformats.org/officeDocument/2006/relationships" xmlns:p="http://schemas.openxmlformats.org/presentationml/2006/main">
  <p:tag name="AS_UNIQUEID" val="880"/>
</p:tagLst>
</file>

<file path=ppt/tags/tag25.xml><?xml version="1.0" encoding="utf-8"?>
<p:tagLst xmlns:a="http://schemas.openxmlformats.org/drawingml/2006/main" xmlns:r="http://schemas.openxmlformats.org/officeDocument/2006/relationships" xmlns:p="http://schemas.openxmlformats.org/presentationml/2006/main">
  <p:tag name="AS_UNIQUEID" val="880"/>
</p:tagLst>
</file>

<file path=ppt/tags/tag26.xml><?xml version="1.0" encoding="utf-8"?>
<p:tagLst xmlns:a="http://schemas.openxmlformats.org/drawingml/2006/main" xmlns:r="http://schemas.openxmlformats.org/officeDocument/2006/relationships" xmlns:p="http://schemas.openxmlformats.org/presentationml/2006/main">
  <p:tag name="AS_UNIQUEID" val="880"/>
</p:tagLst>
</file>

<file path=ppt/tags/tag27.xml><?xml version="1.0" encoding="utf-8"?>
<p:tagLst xmlns:a="http://schemas.openxmlformats.org/drawingml/2006/main" xmlns:r="http://schemas.openxmlformats.org/officeDocument/2006/relationships" xmlns:p="http://schemas.openxmlformats.org/presentationml/2006/main">
  <p:tag name="AS_UNIQUEID" val="880"/>
</p:tagLst>
</file>

<file path=ppt/tags/tag28.xml><?xml version="1.0" encoding="utf-8"?>
<p:tagLst xmlns:a="http://schemas.openxmlformats.org/drawingml/2006/main" xmlns:r="http://schemas.openxmlformats.org/officeDocument/2006/relationships" xmlns:p="http://schemas.openxmlformats.org/presentationml/2006/main">
  <p:tag name="AS_UNIQUEID" val="938"/>
</p:tagLst>
</file>

<file path=ppt/tags/tag29.xml><?xml version="1.0" encoding="utf-8"?>
<p:tagLst xmlns:a="http://schemas.openxmlformats.org/drawingml/2006/main" xmlns:r="http://schemas.openxmlformats.org/officeDocument/2006/relationships" xmlns:p="http://schemas.openxmlformats.org/presentationml/2006/main">
  <p:tag name="AS_UNIQUEID" val="3644"/>
</p:tagLst>
</file>

<file path=ppt/tags/tag3.xml><?xml version="1.0" encoding="utf-8"?>
<p:tagLst xmlns:a="http://schemas.openxmlformats.org/drawingml/2006/main" xmlns:r="http://schemas.openxmlformats.org/officeDocument/2006/relationships" xmlns:p="http://schemas.openxmlformats.org/presentationml/2006/main">
  <p:tag name="AS_UNIQUEID" val="507"/>
</p:tagLst>
</file>

<file path=ppt/tags/tag30.xml><?xml version="1.0" encoding="utf-8"?>
<p:tagLst xmlns:a="http://schemas.openxmlformats.org/drawingml/2006/main" xmlns:r="http://schemas.openxmlformats.org/officeDocument/2006/relationships" xmlns:p="http://schemas.openxmlformats.org/presentationml/2006/main">
  <p:tag name="AS_UNIQUEID" val="3645"/>
</p:tagLst>
</file>

<file path=ppt/tags/tag31.xml><?xml version="1.0" encoding="utf-8"?>
<p:tagLst xmlns:a="http://schemas.openxmlformats.org/drawingml/2006/main" xmlns:r="http://schemas.openxmlformats.org/officeDocument/2006/relationships" xmlns:p="http://schemas.openxmlformats.org/presentationml/2006/main">
  <p:tag name="AS_UNIQUEID" val="3646"/>
</p:tagLst>
</file>

<file path=ppt/tags/tag32.xml><?xml version="1.0" encoding="utf-8"?>
<p:tagLst xmlns:a="http://schemas.openxmlformats.org/drawingml/2006/main" xmlns:r="http://schemas.openxmlformats.org/officeDocument/2006/relationships" xmlns:p="http://schemas.openxmlformats.org/presentationml/2006/main">
  <p:tag name="ISLIDE.ICON" val="#163895;#164804;#40786;"/>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33.xml><?xml version="1.0" encoding="utf-8"?>
<p:tagLst xmlns:a="http://schemas.openxmlformats.org/drawingml/2006/main" xmlns:r="http://schemas.openxmlformats.org/officeDocument/2006/relationships" xmlns:p="http://schemas.openxmlformats.org/presentationml/2006/main">
  <p:tag name="AS_UNIQUEID" val="989"/>
</p:tagLst>
</file>

<file path=ppt/tags/tag34.xml><?xml version="1.0" encoding="utf-8"?>
<p:tagLst xmlns:a="http://schemas.openxmlformats.org/drawingml/2006/main" xmlns:r="http://schemas.openxmlformats.org/officeDocument/2006/relationships" xmlns:p="http://schemas.openxmlformats.org/presentationml/2006/main">
  <p:tag name="AS_UNIQUEID" val="703"/>
</p:tagLst>
</file>

<file path=ppt/tags/tag35.xml><?xml version="1.0" encoding="utf-8"?>
<p:tagLst xmlns:a="http://schemas.openxmlformats.org/drawingml/2006/main" xmlns:r="http://schemas.openxmlformats.org/officeDocument/2006/relationships" xmlns:p="http://schemas.openxmlformats.org/presentationml/2006/main">
  <p:tag name="AS_UNIQUEID" val="706"/>
</p:tagLst>
</file>

<file path=ppt/tags/tag36.xml><?xml version="1.0" encoding="utf-8"?>
<p:tagLst xmlns:a="http://schemas.openxmlformats.org/drawingml/2006/main" xmlns:r="http://schemas.openxmlformats.org/officeDocument/2006/relationships" xmlns:p="http://schemas.openxmlformats.org/presentationml/2006/main">
  <p:tag name="AS_UNIQUEID" val="709"/>
</p:tagLst>
</file>

<file path=ppt/tags/tag37.xml><?xml version="1.0" encoding="utf-8"?>
<p:tagLst xmlns:a="http://schemas.openxmlformats.org/drawingml/2006/main" xmlns:r="http://schemas.openxmlformats.org/officeDocument/2006/relationships" xmlns:p="http://schemas.openxmlformats.org/presentationml/2006/main">
  <p:tag name="AS_UNIQUEID" val="712"/>
</p:tagLst>
</file>

<file path=ppt/tags/tag38.xml><?xml version="1.0" encoding="utf-8"?>
<p:tagLst xmlns:a="http://schemas.openxmlformats.org/drawingml/2006/main" xmlns:r="http://schemas.openxmlformats.org/officeDocument/2006/relationships" xmlns:p="http://schemas.openxmlformats.org/presentationml/2006/main">
  <p:tag name="AS_UNIQUEID" val="713"/>
</p:tagLst>
</file>

<file path=ppt/tags/tag39.xml><?xml version="1.0" encoding="utf-8"?>
<p:tagLst xmlns:a="http://schemas.openxmlformats.org/drawingml/2006/main" xmlns:r="http://schemas.openxmlformats.org/officeDocument/2006/relationships" xmlns:p="http://schemas.openxmlformats.org/presentationml/2006/main">
  <p:tag name="AS_UNIQUEID" val="714"/>
</p:tagLst>
</file>

<file path=ppt/tags/tag4.xml><?xml version="1.0" encoding="utf-8"?>
<p:tagLst xmlns:a="http://schemas.openxmlformats.org/drawingml/2006/main" xmlns:r="http://schemas.openxmlformats.org/officeDocument/2006/relationships" xmlns:p="http://schemas.openxmlformats.org/presentationml/2006/main">
  <p:tag name="AS_UNIQUEID" val="48"/>
</p:tagLst>
</file>

<file path=ppt/tags/tag40.xml><?xml version="1.0" encoding="utf-8"?>
<p:tagLst xmlns:a="http://schemas.openxmlformats.org/drawingml/2006/main" xmlns:r="http://schemas.openxmlformats.org/officeDocument/2006/relationships" xmlns:p="http://schemas.openxmlformats.org/presentationml/2006/main">
  <p:tag name="AS_UNIQUEID" val="719"/>
</p:tagLst>
</file>

<file path=ppt/tags/tag41.xml><?xml version="1.0" encoding="utf-8"?>
<p:tagLst xmlns:a="http://schemas.openxmlformats.org/drawingml/2006/main" xmlns:r="http://schemas.openxmlformats.org/officeDocument/2006/relationships" xmlns:p="http://schemas.openxmlformats.org/presentationml/2006/main">
  <p:tag name="AS_UNIQUEID" val="990"/>
</p:tagLst>
</file>

<file path=ppt/tags/tag42.xml><?xml version="1.0" encoding="utf-8"?>
<p:tagLst xmlns:a="http://schemas.openxmlformats.org/drawingml/2006/main" xmlns:r="http://schemas.openxmlformats.org/officeDocument/2006/relationships" xmlns:p="http://schemas.openxmlformats.org/presentationml/2006/main">
  <p:tag name="AS_UNIQUEID" val="719"/>
</p:tagLst>
</file>

<file path=ppt/tags/tag43.xml><?xml version="1.0" encoding="utf-8"?>
<p:tagLst xmlns:a="http://schemas.openxmlformats.org/drawingml/2006/main" xmlns:r="http://schemas.openxmlformats.org/officeDocument/2006/relationships" xmlns:p="http://schemas.openxmlformats.org/presentationml/2006/main">
  <p:tag name="AS_UNIQUEID" val="710"/>
</p:tagLst>
</file>

<file path=ppt/tags/tag44.xml><?xml version="1.0" encoding="utf-8"?>
<p:tagLst xmlns:a="http://schemas.openxmlformats.org/drawingml/2006/main" xmlns:r="http://schemas.openxmlformats.org/officeDocument/2006/relationships" xmlns:p="http://schemas.openxmlformats.org/presentationml/2006/main">
  <p:tag name="AS_UNIQUEID" val="711"/>
</p:tagLst>
</file>

<file path=ppt/tags/tag45.xml><?xml version="1.0" encoding="utf-8"?>
<p:tagLst xmlns:a="http://schemas.openxmlformats.org/drawingml/2006/main" xmlns:r="http://schemas.openxmlformats.org/officeDocument/2006/relationships" xmlns:p="http://schemas.openxmlformats.org/presentationml/2006/main">
  <p:tag name="AS_UNIQUEID" val="707"/>
</p:tagLst>
</file>

<file path=ppt/tags/tag46.xml><?xml version="1.0" encoding="utf-8"?>
<p:tagLst xmlns:a="http://schemas.openxmlformats.org/drawingml/2006/main" xmlns:r="http://schemas.openxmlformats.org/officeDocument/2006/relationships" xmlns:p="http://schemas.openxmlformats.org/presentationml/2006/main">
  <p:tag name="AS_UNIQUEID" val="708"/>
</p:tagLst>
</file>

<file path=ppt/tags/tag47.xml><?xml version="1.0" encoding="utf-8"?>
<p:tagLst xmlns:a="http://schemas.openxmlformats.org/drawingml/2006/main" xmlns:r="http://schemas.openxmlformats.org/officeDocument/2006/relationships" xmlns:p="http://schemas.openxmlformats.org/presentationml/2006/main">
  <p:tag name="AS_UNIQUEID" val="704"/>
</p:tagLst>
</file>

<file path=ppt/tags/tag48.xml><?xml version="1.0" encoding="utf-8"?>
<p:tagLst xmlns:a="http://schemas.openxmlformats.org/drawingml/2006/main" xmlns:r="http://schemas.openxmlformats.org/officeDocument/2006/relationships" xmlns:p="http://schemas.openxmlformats.org/presentationml/2006/main">
  <p:tag name="AS_UNIQUEID" val="705"/>
</p:tagLst>
</file>

<file path=ppt/tags/tag49.xml><?xml version="1.0" encoding="utf-8"?>
<p:tagLst xmlns:a="http://schemas.openxmlformats.org/drawingml/2006/main" xmlns:r="http://schemas.openxmlformats.org/officeDocument/2006/relationships" xmlns:p="http://schemas.openxmlformats.org/presentationml/2006/main">
  <p:tag name="AS_UNIQUEID" val="984"/>
</p:tagLst>
</file>

<file path=ppt/tags/tag5.xml><?xml version="1.0" encoding="utf-8"?>
<p:tagLst xmlns:a="http://schemas.openxmlformats.org/drawingml/2006/main" xmlns:r="http://schemas.openxmlformats.org/officeDocument/2006/relationships" xmlns:p="http://schemas.openxmlformats.org/presentationml/2006/main">
  <p:tag name="AS_UNIQUEID" val="508"/>
</p:tagLst>
</file>

<file path=ppt/tags/tag50.xml><?xml version="1.0" encoding="utf-8"?>
<p:tagLst xmlns:a="http://schemas.openxmlformats.org/drawingml/2006/main" xmlns:r="http://schemas.openxmlformats.org/officeDocument/2006/relationships" xmlns:p="http://schemas.openxmlformats.org/presentationml/2006/main">
  <p:tag name="AS_UNIQUEID" val="985"/>
</p:tagLst>
</file>

<file path=ppt/tags/tag51.xml><?xml version="1.0" encoding="utf-8"?>
<p:tagLst xmlns:a="http://schemas.openxmlformats.org/drawingml/2006/main" xmlns:r="http://schemas.openxmlformats.org/officeDocument/2006/relationships" xmlns:p="http://schemas.openxmlformats.org/presentationml/2006/main">
  <p:tag name="AS_UNIQUEID" val="986"/>
</p:tagLst>
</file>

<file path=ppt/tags/tag52.xml><?xml version="1.0" encoding="utf-8"?>
<p:tagLst xmlns:a="http://schemas.openxmlformats.org/drawingml/2006/main" xmlns:r="http://schemas.openxmlformats.org/officeDocument/2006/relationships" xmlns:p="http://schemas.openxmlformats.org/presentationml/2006/main">
  <p:tag name="AS_UNIQUEID" val="1115"/>
</p:tagLst>
</file>

<file path=ppt/tags/tag6.xml><?xml version="1.0" encoding="utf-8"?>
<p:tagLst xmlns:a="http://schemas.openxmlformats.org/drawingml/2006/main" xmlns:r="http://schemas.openxmlformats.org/officeDocument/2006/relationships" xmlns:p="http://schemas.openxmlformats.org/presentationml/2006/main">
  <p:tag name="AS_UNIQUEID" val="512"/>
</p:tagLst>
</file>

<file path=ppt/tags/tag7.xml><?xml version="1.0" encoding="utf-8"?>
<p:tagLst xmlns:a="http://schemas.openxmlformats.org/drawingml/2006/main" xmlns:r="http://schemas.openxmlformats.org/officeDocument/2006/relationships" xmlns:p="http://schemas.openxmlformats.org/presentationml/2006/main">
  <p:tag name="AS_UNIQUEID" val="515"/>
</p:tagLst>
</file>

<file path=ppt/tags/tag8.xml><?xml version="1.0" encoding="utf-8"?>
<p:tagLst xmlns:a="http://schemas.openxmlformats.org/drawingml/2006/main" xmlns:r="http://schemas.openxmlformats.org/officeDocument/2006/relationships" xmlns:p="http://schemas.openxmlformats.org/presentationml/2006/main">
  <p:tag name="AS_UNIQUEID" val="516"/>
</p:tagLst>
</file>

<file path=ppt/tags/tag9.xml><?xml version="1.0" encoding="utf-8"?>
<p:tagLst xmlns:a="http://schemas.openxmlformats.org/drawingml/2006/main" xmlns:r="http://schemas.openxmlformats.org/officeDocument/2006/relationships" xmlns:p="http://schemas.openxmlformats.org/presentationml/2006/main">
  <p:tag name="AS_UNIQUEID" val="5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2208</TotalTime>
  <Words>1773</Words>
  <Application>Microsoft Office PowerPoint</Application>
  <PresentationFormat>宽屏</PresentationFormat>
  <Paragraphs>131</Paragraphs>
  <Slides>17</Slides>
  <Notes>3</Notes>
  <HiddenSlides>0</HiddenSlides>
  <MMClips>1</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26" baseType="lpstr">
      <vt:lpstr>等线</vt:lpstr>
      <vt:lpstr>等线 Light</vt:lpstr>
      <vt:lpstr>黑体</vt:lpstr>
      <vt:lpstr>微软雅黑</vt:lpstr>
      <vt:lpstr>Arial</vt:lpstr>
      <vt:lpstr>Helvetica</vt:lpstr>
      <vt:lpstr>Times New Roman</vt:lpstr>
      <vt:lpstr>Office 主题​​</vt:lpstr>
      <vt:lpstr>Document</vt:lpstr>
      <vt:lpstr>胚胎工程一轮复习</vt:lpstr>
      <vt:lpstr>对于胚胎工程在我们生活中的应用，你知道的有哪些？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胚胎工程一轮复习</dc:title>
  <dc:creator>姜 宇</dc:creator>
  <cp:lastModifiedBy>姜 宇</cp:lastModifiedBy>
  <cp:revision>61</cp:revision>
  <cp:lastPrinted>2022-12-22T00:40:33Z</cp:lastPrinted>
  <dcterms:created xsi:type="dcterms:W3CDTF">2022-12-20T02:51:03Z</dcterms:created>
  <dcterms:modified xsi:type="dcterms:W3CDTF">2022-12-30T01:59:58Z</dcterms:modified>
</cp:coreProperties>
</file>