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6" r:id="rId4"/>
    <p:sldMasterId id="2147483695" r:id="rId5"/>
    <p:sldMasterId id="2147483707" r:id="rId6"/>
  </p:sldMasterIdLst>
  <p:notesMasterIdLst>
    <p:notesMasterId r:id="rId8"/>
  </p:notesMasterIdLst>
  <p:sldIdLst>
    <p:sldId id="256" r:id="rId7"/>
    <p:sldId id="257" r:id="rId9"/>
    <p:sldId id="278" r:id="rId10"/>
    <p:sldId id="258" r:id="rId11"/>
    <p:sldId id="260" r:id="rId12"/>
    <p:sldId id="279" r:id="rId13"/>
    <p:sldId id="285" r:id="rId14"/>
    <p:sldId id="280" r:id="rId15"/>
    <p:sldId id="370" r:id="rId16"/>
    <p:sldId id="371" r:id="rId17"/>
    <p:sldId id="372" r:id="rId18"/>
    <p:sldId id="373" r:id="rId19"/>
    <p:sldId id="374" r:id="rId20"/>
    <p:sldId id="375" r:id="rId21"/>
    <p:sldId id="468" r:id="rId22"/>
    <p:sldId id="282" r:id="rId23"/>
    <p:sldId id="259" r:id="rId24"/>
    <p:sldId id="429" r:id="rId25"/>
    <p:sldId id="430" r:id="rId26"/>
    <p:sldId id="431" r:id="rId27"/>
    <p:sldId id="432" r:id="rId28"/>
    <p:sldId id="262" r:id="rId29"/>
    <p:sldId id="286" r:id="rId30"/>
    <p:sldId id="289" r:id="rId31"/>
    <p:sldId id="290" r:id="rId32"/>
    <p:sldId id="288" r:id="rId33"/>
    <p:sldId id="293" r:id="rId34"/>
    <p:sldId id="327" r:id="rId35"/>
    <p:sldId id="329" r:id="rId36"/>
    <p:sldId id="368" r:id="rId37"/>
    <p:sldId id="291" r:id="rId38"/>
    <p:sldId id="294" r:id="rId39"/>
    <p:sldId id="296" r:id="rId40"/>
    <p:sldId id="298" r:id="rId41"/>
    <p:sldId id="297" r:id="rId42"/>
    <p:sldId id="299" r:id="rId43"/>
    <p:sldId id="300" r:id="rId44"/>
    <p:sldId id="301" r:id="rId45"/>
    <p:sldId id="305" r:id="rId46"/>
    <p:sldId id="303" r:id="rId47"/>
    <p:sldId id="304" r:id="rId48"/>
    <p:sldId id="306" r:id="rId49"/>
    <p:sldId id="307" r:id="rId50"/>
    <p:sldId id="309" r:id="rId51"/>
    <p:sldId id="360" r:id="rId52"/>
    <p:sldId id="409" r:id="rId53"/>
    <p:sldId id="367" r:id="rId54"/>
    <p:sldId id="421" r:id="rId55"/>
    <p:sldId id="414" r:id="rId56"/>
    <p:sldId id="412" r:id="rId57"/>
    <p:sldId id="413" r:id="rId58"/>
    <p:sldId id="310" r:id="rId59"/>
    <p:sldId id="311" r:id="rId60"/>
    <p:sldId id="312" r:id="rId61"/>
    <p:sldId id="274" r:id="rId62"/>
  </p:sldIdLst>
  <p:sldSz cx="12192000" cy="6858000"/>
  <p:notesSz cx="6858000" cy="9144000"/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0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7" Type="http://schemas.openxmlformats.org/officeDocument/2006/relationships/tags" Target="tags/tag99.xml"/><Relationship Id="rId66" Type="http://schemas.openxmlformats.org/officeDocument/2006/relationships/commentAuthors" Target="commentAuthors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0" Type="http://schemas.openxmlformats.org/officeDocument/2006/relationships/slide" Target="slides/slide5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2.xml"/><Relationship Id="rId58" Type="http://schemas.openxmlformats.org/officeDocument/2006/relationships/slide" Target="slides/slide51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2BD2E-D422-4649-B404-BD85D7143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60419" name="Rectangle 2"/>
          <p:cNvSpPr>
            <a:spLocks noRot="1" noTextEdit="1"/>
          </p:cNvSpPr>
          <p:nvPr>
            <p:ph type="sldImg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042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4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788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幻灯片图像占位符 19457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 noRot="1"/>
          </p:cNvSpPr>
          <p:nvPr>
            <p:ph type="body" idx="1"/>
          </p:nvPr>
        </p:nvSpPr>
        <p:spPr/>
        <p:txBody>
          <a:bodyPr anchor="ctr"/>
          <a:p>
            <a:pPr lvl="0"/>
            <a:r>
              <a:rPr lang="zh-CN" altLang="en-US" dirty="0"/>
              <a:t>芽轴的伸展使茎不断伸长，那么茎是怎么加粗的呢？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tags" Target="../tags/tag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5.png"/><Relationship Id="rId3" Type="http://schemas.openxmlformats.org/officeDocument/2006/relationships/tags" Target="../tags/tag3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7.png"/><Relationship Id="rId3" Type="http://schemas.openxmlformats.org/officeDocument/2006/relationships/tags" Target="../tags/tag43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image" Target="../media/image8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image" Target="../media/image9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10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10.png"/><Relationship Id="rId3" Type="http://schemas.openxmlformats.org/officeDocument/2006/relationships/tags" Target="../tags/tag6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11.png"/><Relationship Id="rId3" Type="http://schemas.openxmlformats.org/officeDocument/2006/relationships/tags" Target="../tags/tag6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../media/image13.png"/><Relationship Id="rId6" Type="http://schemas.openxmlformats.org/officeDocument/2006/relationships/tags" Target="../tags/tag74.xml"/><Relationship Id="rId5" Type="http://schemas.openxmlformats.org/officeDocument/2006/relationships/image" Target="../media/image12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3.png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474A6F7-2761-4D49-9177-615F4E2E1CD8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21" descr="b9727833100d6542bddcb6bdd964dbc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31884" y="5529263"/>
            <a:ext cx="317500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14" descr="b9727833100d6542bddcb6bdd964dbc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lum bright="-17999" contrast="11999"/>
          </a:blip>
          <a:stretch>
            <a:fillRect/>
          </a:stretch>
        </p:blipFill>
        <p:spPr>
          <a:xfrm>
            <a:off x="-309033" y="1443038"/>
            <a:ext cx="5793317" cy="541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 userDrawn="1">
            <p:custDataLst>
              <p:tags r:id="rId7"/>
            </p:custDataLst>
          </p:nvPr>
        </p:nvSpPr>
        <p:spPr>
          <a:xfrm>
            <a:off x="7630584" y="4532313"/>
            <a:ext cx="1784351" cy="3794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 userDrawn="1">
            <p:custDataLst>
              <p:tags r:id="rId8"/>
            </p:custDataLst>
          </p:nvPr>
        </p:nvSpPr>
        <p:spPr>
          <a:xfrm>
            <a:off x="5168900" y="4532313"/>
            <a:ext cx="1784351" cy="3794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143500" y="2699385"/>
            <a:ext cx="6451599" cy="1054100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143500" y="3820160"/>
            <a:ext cx="6451599" cy="599440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8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5168899" y="4532229"/>
            <a:ext cx="1783716" cy="379730"/>
          </a:xfrm>
        </p:spPr>
        <p:txBody>
          <a:bodyPr lIns="90000" tIns="46800" rIns="90000" bIns="468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30785" y="4532229"/>
            <a:ext cx="1783716" cy="379730"/>
          </a:xfrm>
        </p:spPr>
        <p:txBody>
          <a:bodyPr lIns="90000" tIns="46800" rIns="90000" bIns="468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6"/>
          <p:cNvSpPr/>
          <p:nvPr userDrawn="1">
            <p:custDataLst>
              <p:tags r:id="rId3"/>
            </p:custDataLst>
          </p:nvPr>
        </p:nvSpPr>
        <p:spPr>
          <a:xfrm>
            <a:off x="-4233" y="2197100"/>
            <a:ext cx="5558367" cy="22987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51" h="3620">
                <a:moveTo>
                  <a:pt x="169" y="0"/>
                </a:moveTo>
                <a:lnTo>
                  <a:pt x="6941" y="0"/>
                </a:lnTo>
                <a:cubicBezTo>
                  <a:pt x="7941" y="0"/>
                  <a:pt x="8751" y="810"/>
                  <a:pt x="8751" y="1810"/>
                </a:cubicBezTo>
                <a:cubicBezTo>
                  <a:pt x="8751" y="2810"/>
                  <a:pt x="7941" y="3620"/>
                  <a:pt x="6941" y="3620"/>
                </a:cubicBezTo>
                <a:lnTo>
                  <a:pt x="169" y="3620"/>
                </a:lnTo>
                <a:cubicBezTo>
                  <a:pt x="122" y="3620"/>
                  <a:pt x="76" y="3618"/>
                  <a:pt x="30" y="3615"/>
                </a:cubicBezTo>
                <a:lnTo>
                  <a:pt x="0" y="3612"/>
                </a:lnTo>
                <a:lnTo>
                  <a:pt x="0" y="8"/>
                </a:lnTo>
                <a:lnTo>
                  <a:pt x="30" y="5"/>
                </a:lnTo>
                <a:cubicBezTo>
                  <a:pt x="76" y="2"/>
                  <a:pt x="122" y="0"/>
                  <a:pt x="169" y="0"/>
                </a:cubicBezTo>
                <a:close/>
              </a:path>
            </a:pathLst>
          </a:custGeom>
          <a:solidFill>
            <a:schemeClr val="accent1">
              <a:lumMod val="7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24580" name="图片 8" descr="403fe7260c259357e39463f4cc917e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lum bright="6000" contrast="-18001"/>
          </a:blip>
          <a:stretch>
            <a:fillRect/>
          </a:stretch>
        </p:blipFill>
        <p:spPr>
          <a:xfrm>
            <a:off x="7289800" y="4165600"/>
            <a:ext cx="3321051" cy="272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791201" y="2532386"/>
            <a:ext cx="5709287" cy="88519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800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91196" y="3482976"/>
            <a:ext cx="5709287" cy="6438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2800" b="0" i="0" u="none" strike="noStrike" kern="1200" cap="none" spc="150" normalizeH="0" baseline="0" noProof="1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1" y="952508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1" y="952508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图片 14" descr="b9727833100d6542bddcb6bdd964dbc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lum bright="-17999" contrast="11999"/>
          </a:blip>
          <a:stretch>
            <a:fillRect/>
          </a:stretch>
        </p:blipFill>
        <p:spPr>
          <a:xfrm flipH="1">
            <a:off x="6711951" y="1443038"/>
            <a:ext cx="5793316" cy="541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 userDrawn="1">
            <p:custDataLst>
              <p:tags r:id="rId5"/>
            </p:custDataLst>
          </p:nvPr>
        </p:nvSpPr>
        <p:spPr>
          <a:xfrm>
            <a:off x="3930651" y="4348163"/>
            <a:ext cx="1644651" cy="3794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 userDrawn="1">
            <p:custDataLst>
              <p:tags r:id="rId6"/>
            </p:custDataLst>
          </p:nvPr>
        </p:nvSpPr>
        <p:spPr>
          <a:xfrm>
            <a:off x="1756833" y="4348163"/>
            <a:ext cx="1642533" cy="3794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sz="1350" strike="noStrike" noProof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654811" y="2360930"/>
            <a:ext cx="4568191" cy="1244600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6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编辑标题</a:t>
            </a:r>
            <a:endParaRPr strike="noStrike" noProof="1" dirty="0">
              <a:sym typeface="+mn-ea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 hasCustomPrompt="1"/>
          </p:nvPr>
        </p:nvSpPr>
        <p:spPr>
          <a:xfrm>
            <a:off x="1654811" y="3649345"/>
            <a:ext cx="4568191" cy="614680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1756411" y="4331252"/>
            <a:ext cx="1643380" cy="379730"/>
          </a:xfrm>
        </p:spPr>
        <p:txBody>
          <a:bodyPr lIns="90000" tIns="46800" rIns="90000" bIns="468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5" hasCustomPrompt="1"/>
          </p:nvPr>
        </p:nvSpPr>
        <p:spPr>
          <a:xfrm>
            <a:off x="3931285" y="4331252"/>
            <a:ext cx="1643380" cy="379730"/>
          </a:xfrm>
        </p:spPr>
        <p:txBody>
          <a:bodyPr lIns="90000" tIns="46800" rIns="90000" bIns="468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图片 6" descr="dfb3e209b7fc7b2f158f4d119fef435e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0807700" y="5910263"/>
            <a:ext cx="1386417" cy="96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34820" name="图片 8" descr="3caf3da66b75189b05aa7bfbe6ea1ff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03467" y="5305425"/>
            <a:ext cx="1282700" cy="1658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884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noProof="1" dirty="0">
              <a:sym typeface="+mn-ea"/>
            </a:endParaRPr>
          </a:p>
        </p:txBody>
      </p:sp>
      <p:pic>
        <p:nvPicPr>
          <p:cNvPr id="35844" name="图片 9" descr="8dc4d4fdbe3ad23028ed4b42b77f7e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lum bright="-12000" contrast="6000"/>
          </a:blip>
          <a:stretch>
            <a:fillRect/>
          </a:stretch>
        </p:blipFill>
        <p:spPr>
          <a:xfrm>
            <a:off x="-440267" y="4841875"/>
            <a:ext cx="2245784" cy="2058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noProof="1" dirty="0">
              <a:sym typeface="+mn-ea"/>
            </a:endParaRPr>
          </a:p>
        </p:txBody>
      </p:sp>
      <p:pic>
        <p:nvPicPr>
          <p:cNvPr id="36868" name="图片 10" descr="8dc4d4fdbe3ad23028ed4b42b77f7e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lum bright="-12000" contrast="6000"/>
          </a:blip>
          <a:stretch>
            <a:fillRect/>
          </a:stretch>
        </p:blipFill>
        <p:spPr>
          <a:xfrm>
            <a:off x="-226483" y="0"/>
            <a:ext cx="1659467" cy="152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图片 9" descr="8dc4d4fdbe3ad23028ed4b42b77f7e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lum bright="-12000" contrast="6000"/>
          </a:blip>
          <a:stretch>
            <a:fillRect/>
          </a:stretch>
        </p:blipFill>
        <p:spPr>
          <a:xfrm>
            <a:off x="-226483" y="0"/>
            <a:ext cx="1659467" cy="152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noProof="1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11" descr="403fe7260c259357e39463f4cc917e4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lum bright="6000" contrast="-18001"/>
          </a:blip>
          <a:stretch>
            <a:fillRect/>
          </a:stretch>
        </p:blipFill>
        <p:spPr>
          <a:xfrm>
            <a:off x="10871200" y="5773738"/>
            <a:ext cx="1320800" cy="1084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noProof="1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dpi="0" rotWithShape="1">
          <a:blip r:embed="rId2" cstate="screen">
            <a:alphaModFix amt="77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noProof="1">
              <a:sym typeface="+mn-ea"/>
            </a:endParaRPr>
          </a:p>
        </p:txBody>
      </p:sp>
      <p:pic>
        <p:nvPicPr>
          <p:cNvPr id="39940" name="图片 10" descr="3caf3da66b75189b05aa7bfbe6ea1ff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1220451" y="2360613"/>
            <a:ext cx="971549" cy="213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12" descr="8dc4d4fdbe3ad23028ed4b42b77f7e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lum bright="-12000" contrast="6000"/>
          </a:blip>
          <a:stretch>
            <a:fillRect/>
          </a:stretch>
        </p:blipFill>
        <p:spPr>
          <a:xfrm>
            <a:off x="0" y="1931988"/>
            <a:ext cx="1951567" cy="299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42" name="标题 6144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 kern="120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1443" name="副标题 6144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61444" name="日期占位符 614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/>
          </a:p>
        </p:txBody>
      </p:sp>
      <p:sp>
        <p:nvSpPr>
          <p:cNvPr id="61445" name="页脚占位符 614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dirty="0"/>
          </a:p>
        </p:txBody>
      </p:sp>
      <p:sp>
        <p:nvSpPr>
          <p:cNvPr id="61446" name="灯片编号占位符 614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77968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632" y="1981200"/>
            <a:ext cx="5077968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622209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4" Type="http://schemas.openxmlformats.org/officeDocument/2006/relationships/tags" Target="../tags/tag83.xml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28.xml"/><Relationship Id="rId19" Type="http://schemas.openxmlformats.org/officeDocument/2006/relationships/tags" Target="../tags/tag78.xml"/><Relationship Id="rId18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7078B-BC7D-41E1-B3BC-FB9A1768F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E63D-EFEC-4B7B-A348-96188FFFBA6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dirty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sv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svg"/><Relationship Id="rId3" Type="http://schemas.openxmlformats.org/officeDocument/2006/relationships/image" Target="../media/image37.png"/><Relationship Id="rId2" Type="http://schemas.openxmlformats.org/officeDocument/2006/relationships/image" Target="../media/image3.sv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84.xml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0.wmf"/><Relationship Id="rId1" Type="http://schemas.openxmlformats.org/officeDocument/2006/relationships/control" Target="../activeX/activeX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0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33.xml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6.svg"/><Relationship Id="rId11" Type="http://schemas.openxmlformats.org/officeDocument/2006/relationships/image" Target="../media/image42.png"/><Relationship Id="rId10" Type="http://schemas.openxmlformats.org/officeDocument/2006/relationships/image" Target="../media/image5.svg"/><Relationship Id="rId1" Type="http://schemas.openxmlformats.org/officeDocument/2006/relationships/tags" Target="../tags/tag91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62.xml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slide" Target="slide42.xml"/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image" Target="../media/image57.GIF"/><Relationship Id="rId2" Type="http://schemas.openxmlformats.org/officeDocument/2006/relationships/image" Target="../media/image29.jpeg"/><Relationship Id="rId1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45" y="105410"/>
            <a:ext cx="3025140" cy="2110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5" y="2655706"/>
            <a:ext cx="4846320" cy="419848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22735" y="1770212"/>
            <a:ext cx="972542" cy="915007"/>
            <a:chOff x="2731344" y="1706273"/>
            <a:chExt cx="1142434" cy="1142434"/>
          </a:xfrm>
        </p:grpSpPr>
        <p:sp>
          <p:nvSpPr>
            <p:cNvPr id="8" name="矩形 7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9" name="直接连接符 8"/>
            <p:cNvCxnSpPr>
              <a:stCxn id="8" idx="0"/>
              <a:endCxn id="8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>
              <a:stCxn id="8" idx="1"/>
              <a:endCxn id="8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7" name="标题 1"/>
          <p:cNvSpPr txBox="1"/>
          <p:nvPr/>
        </p:nvSpPr>
        <p:spPr>
          <a:xfrm>
            <a:off x="3019209" y="192475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读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295877" y="1771675"/>
            <a:ext cx="972542" cy="915007"/>
            <a:chOff x="2731344" y="1706273"/>
            <a:chExt cx="1142434" cy="1142434"/>
          </a:xfrm>
        </p:grpSpPr>
        <p:sp>
          <p:nvSpPr>
            <p:cNvPr id="71" name="矩形 70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72" name="直接连接符 71"/>
            <p:cNvCxnSpPr>
              <a:stCxn id="71" idx="0"/>
              <a:endCxn id="71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直接连接符 72"/>
            <p:cNvCxnSpPr>
              <a:stCxn id="71" idx="1"/>
              <a:endCxn id="71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6" name="标题 1"/>
          <p:cNvSpPr txBox="1"/>
          <p:nvPr/>
        </p:nvSpPr>
        <p:spPr>
          <a:xfrm>
            <a:off x="4292351" y="1926219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书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597550" y="1757772"/>
            <a:ext cx="972542" cy="915007"/>
            <a:chOff x="2731344" y="1706273"/>
            <a:chExt cx="1142434" cy="1142434"/>
          </a:xfrm>
        </p:grpSpPr>
        <p:sp>
          <p:nvSpPr>
            <p:cNvPr id="78" name="矩形 77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79" name="直接连接符 78"/>
            <p:cNvCxnSpPr>
              <a:stCxn id="78" idx="0"/>
              <a:endCxn id="78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直接连接符 79"/>
            <p:cNvCxnSpPr>
              <a:stCxn id="78" idx="1"/>
              <a:endCxn id="78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3" name="标题 1"/>
          <p:cNvSpPr txBox="1"/>
          <p:nvPr/>
        </p:nvSpPr>
        <p:spPr>
          <a:xfrm>
            <a:off x="5594024" y="191231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交</a:t>
            </a:r>
            <a:endParaRPr lang="zh-CN" altLang="en-US" sz="5400" dirty="0" smtClean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868304" y="1757772"/>
            <a:ext cx="972542" cy="915007"/>
            <a:chOff x="2731344" y="1706273"/>
            <a:chExt cx="1142434" cy="1142434"/>
          </a:xfrm>
        </p:grpSpPr>
        <p:sp>
          <p:nvSpPr>
            <p:cNvPr id="85" name="矩形 84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86" name="直接连接符 85"/>
            <p:cNvCxnSpPr>
              <a:stCxn id="85" idx="0"/>
              <a:endCxn id="85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直接连接符 86"/>
            <p:cNvCxnSpPr>
              <a:stCxn id="85" idx="1"/>
              <a:endCxn id="85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0" name="标题 1"/>
          <p:cNvSpPr txBox="1"/>
          <p:nvPr/>
        </p:nvSpPr>
        <p:spPr>
          <a:xfrm>
            <a:off x="6864778" y="191231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流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4" name="5c18dd1d5d67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008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89" y="-1332234"/>
            <a:ext cx="609600" cy="609600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82667" y="2064385"/>
            <a:ext cx="3214710" cy="478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6"/>
          <p:cNvSpPr txBox="1"/>
          <p:nvPr/>
        </p:nvSpPr>
        <p:spPr>
          <a:xfrm>
            <a:off x="5374640" y="4242435"/>
            <a:ext cx="2430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华文宋体" panose="02010600040101010101" charset="-122"/>
                <a:ea typeface="华文宋体" panose="02010600040101010101" charset="-122"/>
              </a:rPr>
              <a:t>交流人：常海霞</a:t>
            </a:r>
            <a:endParaRPr lang="zh-CN" altLang="en-US" sz="2400" b="1" dirty="0" smtClean="0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5714365" y="4885055"/>
            <a:ext cx="1233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latin typeface="华文宋体" panose="02010600040101010101" charset="-122"/>
                <a:ea typeface="华文宋体" panose="02010600040101010101" charset="-122"/>
              </a:rPr>
              <a:t>2021.1.5</a:t>
            </a:r>
            <a:endParaRPr lang="en-US" altLang="zh-CN" sz="2400" b="1" dirty="0" smtClean="0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3" name="副标题 12"/>
          <p:cNvSpPr>
            <a:spLocks noGrp="1"/>
          </p:cNvSpPr>
          <p:nvPr>
            <p:ph type="subTitle" idx="1"/>
          </p:nvPr>
        </p:nvSpPr>
        <p:spPr>
          <a:xfrm>
            <a:off x="1107440" y="554355"/>
            <a:ext cx="8532495" cy="1371600"/>
          </a:xfrm>
        </p:spPr>
        <p:txBody>
          <a:bodyPr>
            <a:normAutofit/>
          </a:bodyPr>
          <a:p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第二篇  基于生物学学科核心素养的教学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0720" y="1093470"/>
            <a:ext cx="8290560" cy="5527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80285" y="92710"/>
            <a:ext cx="7402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桃树、杏树、梨树，你不让我，我不让你，都开满了花赶趟儿。红的像火，粉的像霞，白的像雪。</a:t>
            </a:r>
            <a:endParaRPr lang="zh-CN" alt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255" y="109220"/>
            <a:ext cx="8874125" cy="66395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8075" y="259080"/>
            <a:ext cx="7435850" cy="63398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634365"/>
            <a:ext cx="8387715" cy="5588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2139315" y="320040"/>
            <a:ext cx="79133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sym typeface="+mn-ea"/>
              </a:rPr>
              <a:t>叶子为什么这么绿，花儿为什么这样红</a:t>
            </a:r>
            <a:r>
              <a:rPr lang="en-US" altLang="zh-CN" sz="3200" b="1" dirty="0">
                <a:latin typeface="Arial" panose="020B0604020202020204" pitchFamily="34" charset="0"/>
                <a:sym typeface="+mn-ea"/>
              </a:rPr>
              <a:t>?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9320" y="1471930"/>
            <a:ext cx="7646670" cy="4241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14325" y="184150"/>
            <a:ext cx="271970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800"/>
              <a:t>举例：创设情境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158490" y="1781810"/>
            <a:ext cx="504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b="1"/>
              <a:t>动物运动的形式和能量供应</a:t>
            </a:r>
            <a:endParaRPr lang="zh-CN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3637915" y="3055620"/>
            <a:ext cx="2713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生物的多样性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635" y="171450"/>
            <a:ext cx="11138535" cy="6193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8940" y="459740"/>
            <a:ext cx="908621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第三章第三节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情境教学中应注意的问题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15" y="0"/>
            <a:ext cx="2153285" cy="1502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339590"/>
            <a:ext cx="2907030" cy="2518410"/>
          </a:xfrm>
          <a:prstGeom prst="rect">
            <a:avLst/>
          </a:prstGeom>
        </p:spPr>
      </p:pic>
      <p:sp>
        <p:nvSpPr>
          <p:cNvPr id="10" name="左大括号 9"/>
          <p:cNvSpPr/>
          <p:nvPr/>
        </p:nvSpPr>
        <p:spPr>
          <a:xfrm>
            <a:off x="381635" y="1265555"/>
            <a:ext cx="502285" cy="4005580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11530" y="1360805"/>
            <a:ext cx="4585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一、建构重要概念需要创设情境：</a:t>
            </a:r>
            <a:endParaRPr lang="zh-CN" altLang="en-US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770890" y="4262755"/>
            <a:ext cx="3281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二、注意情境的连续性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535930" y="1360805"/>
            <a:ext cx="489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并不是所有的教学内容都需要创设情境。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583555" y="1729105"/>
            <a:ext cx="51822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学习概念是生物学课堂的重要内容，概念获得的主要方式是通过建构。一般认为，建构重要概念需要创设情境。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345940" y="2967990"/>
            <a:ext cx="6419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创设的情境尽可能地贯穿于整个教学活动中，一方面体现学习内容的内在逻辑和递进关系，另一方面可让学生的学习具有连贯性，思维上具有连续性和递进性，有利于深度学习。</a:t>
            </a:r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>
            <a:off x="3754755" y="2967990"/>
            <a:ext cx="590550" cy="299402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4052570" y="5026025"/>
            <a:ext cx="1530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注意的问题：</a:t>
            </a:r>
            <a:endParaRPr lang="zh-CN" altLang="en-US"/>
          </a:p>
        </p:txBody>
      </p:sp>
      <p:sp>
        <p:nvSpPr>
          <p:cNvPr id="18" name="左大括号 17"/>
          <p:cNvSpPr/>
          <p:nvPr/>
        </p:nvSpPr>
        <p:spPr>
          <a:xfrm>
            <a:off x="5166360" y="4262755"/>
            <a:ext cx="660400" cy="201866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812790" y="4262755"/>
            <a:ext cx="4857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情境本身具有丰富的内涵，情境单一不足以在后续的学习中再次利用。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13425" y="5033010"/>
            <a:ext cx="4857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清静的出现顺序具有逻辑性，既学习相关内容时，相应的情境及时出现。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12790" y="5720080"/>
            <a:ext cx="4305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连续的情境应结合学生的已有知识，使情境具有验证问题或解决问题的特性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5" grpId="0"/>
      <p:bldP spid="17" grpId="0"/>
      <p:bldP spid="18" grpId="0" animBg="1"/>
      <p:bldP spid="19" grpId="0"/>
      <p:bldP spid="21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6340" y="902970"/>
            <a:ext cx="951865" cy="582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情景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认识手术缝合线（胶原蛋白）蛋白质特性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5715" y="986155"/>
            <a:ext cx="951865" cy="56565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prstClr val="black"/>
                </a:solidFill>
                <a:latin typeface="义启隶书体" panose="02010601030101010101" pitchFamily="2" charset="-122"/>
                <a:ea typeface="义启隶书体" panose="02010601030101010101" pitchFamily="2" charset="-122"/>
              </a:defRPr>
            </a:lvl1pPr>
          </a:lstStyle>
          <a:p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情景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认识胶原蛋白结构的多样性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01690" y="986790"/>
            <a:ext cx="1336675" cy="582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prstClr val="black"/>
                </a:solidFill>
                <a:latin typeface="义启隶书体" panose="02010601030101010101" pitchFamily="2" charset="-122"/>
                <a:ea typeface="义启隶书体" panose="02010601030101010101" pitchFamily="2" charset="-122"/>
              </a:defRPr>
            </a:lvl1pPr>
          </a:lstStyle>
          <a:p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情境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再次认识胶原蛋白的特性，从而认识蛋白质的特性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40" y="3419475"/>
            <a:ext cx="4794885" cy="3390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4345" y="319405"/>
            <a:ext cx="10505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举例：情境的连续性《蛋白质是生命活动的主要承担者》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4345" y="319405"/>
            <a:ext cx="3872230" cy="5835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3200" b="1" dirty="0"/>
              <a:t>举例：情境的连续性</a:t>
            </a:r>
            <a:endParaRPr lang="zh-CN" altLang="en-US" sz="32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819275" y="3136900"/>
            <a:ext cx="6336665" cy="5835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3200" b="1" dirty="0"/>
              <a:t>七上：《植物细胞的结构和功能》</a:t>
            </a:r>
            <a:endParaRPr lang="zh-CN" altLang="en-US" sz="3200" b="1" dirty="0"/>
          </a:p>
        </p:txBody>
      </p:sp>
      <p:pic>
        <p:nvPicPr>
          <p:cNvPr id="12" name="图形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36127" y="1713985"/>
            <a:ext cx="3321048" cy="4863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2139315" y="320040"/>
            <a:ext cx="79133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sym typeface="+mn-ea"/>
              </a:rPr>
              <a:t>叶子为什么这么绿，花儿为什么这样红</a:t>
            </a:r>
            <a:r>
              <a:rPr lang="en-US" altLang="zh-CN" sz="3200" b="1" dirty="0">
                <a:latin typeface="Arial" panose="020B0604020202020204" pitchFamily="34" charset="0"/>
                <a:sym typeface="+mn-ea"/>
              </a:rPr>
              <a:t>?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9320" y="1471930"/>
            <a:ext cx="7646670" cy="424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166946"/>
            <a:ext cx="12192000" cy="4522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32000" y="2368790"/>
            <a:ext cx="1167408" cy="2783840"/>
            <a:chOff x="1286510" y="2672080"/>
            <a:chExt cx="1167408" cy="2783840"/>
          </a:xfrm>
        </p:grpSpPr>
        <p:sp>
          <p:nvSpPr>
            <p:cNvPr id="6" name="文本框 5"/>
            <p:cNvSpPr txBox="1"/>
            <p:nvPr/>
          </p:nvSpPr>
          <p:spPr>
            <a:xfrm>
              <a:off x="1286510" y="2672080"/>
              <a:ext cx="613410" cy="19202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姚体" panose="02010601030101010101" pitchFamily="2" charset="-122"/>
                  <a:ea typeface="方正姚体" panose="02010601030101010101" pitchFamily="2" charset="-122"/>
                </a:rPr>
                <a:t>第三章</a:t>
              </a:r>
              <a:endParaRPr kumimoji="0" lang="zh-CN" altLang="en-US" sz="28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02103" y="2672080"/>
              <a:ext cx="551815" cy="27838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+mn-ea"/>
                </a:rPr>
                <a:t>情境的作用和类型</a:t>
              </a:r>
              <a:endParaRPr kumimoji="0" lang="zh-CN" altLang="en-US" sz="24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01192" y="1997950"/>
            <a:ext cx="1165225" cy="3524885"/>
            <a:chOff x="1286510" y="2301240"/>
            <a:chExt cx="1165225" cy="3524885"/>
          </a:xfrm>
        </p:grpSpPr>
        <p:sp>
          <p:nvSpPr>
            <p:cNvPr id="9" name="文本框 8"/>
            <p:cNvSpPr txBox="1"/>
            <p:nvPr/>
          </p:nvSpPr>
          <p:spPr>
            <a:xfrm>
              <a:off x="1286510" y="2672080"/>
              <a:ext cx="613410" cy="19202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姚体" panose="02010601030101010101" pitchFamily="2" charset="-122"/>
                  <a:ea typeface="方正姚体" panose="02010601030101010101" pitchFamily="2" charset="-122"/>
                </a:rPr>
                <a:t>第四章</a:t>
              </a:r>
              <a:endParaRPr kumimoji="0" lang="zh-CN" altLang="en-US" sz="28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99920" y="2301240"/>
              <a:ext cx="551815" cy="352488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+mn-ea"/>
                </a:rPr>
                <a:t>教学策略和方法的运用</a:t>
              </a:r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034041" y="1832610"/>
            <a:ext cx="1496060" cy="3319780"/>
            <a:chOff x="1514903" y="2330079"/>
            <a:chExt cx="939028" cy="3125841"/>
          </a:xfrm>
        </p:grpSpPr>
        <p:sp>
          <p:nvSpPr>
            <p:cNvPr id="12" name="文本框 11"/>
            <p:cNvSpPr txBox="1"/>
            <p:nvPr/>
          </p:nvSpPr>
          <p:spPr>
            <a:xfrm>
              <a:off x="1514903" y="2672080"/>
              <a:ext cx="385017" cy="19202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姚体" panose="02010601030101010101" pitchFamily="2" charset="-122"/>
                  <a:ea typeface="方正姚体" panose="02010601030101010101" pitchFamily="2" charset="-122"/>
                </a:rPr>
                <a:t>第五章</a:t>
              </a:r>
              <a:endParaRPr kumimoji="0" lang="zh-CN" altLang="en-US" sz="28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75608" y="2330079"/>
              <a:ext cx="578323" cy="31258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+mn-ea"/>
                </a:rPr>
                <a:t>发展生物学学科核心素养的教学案例</a:t>
              </a:r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349394" y="2398542"/>
            <a:ext cx="976634" cy="2060916"/>
            <a:chOff x="1349394" y="2398542"/>
            <a:chExt cx="976634" cy="2060916"/>
          </a:xfrm>
        </p:grpSpPr>
        <p:sp>
          <p:nvSpPr>
            <p:cNvPr id="18" name="文本框 17"/>
            <p:cNvSpPr txBox="1"/>
            <p:nvPr/>
          </p:nvSpPr>
          <p:spPr>
            <a:xfrm>
              <a:off x="1468379" y="2699167"/>
              <a:ext cx="738664" cy="145966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方正姚体" panose="02010601030101010101" pitchFamily="2" charset="-122"/>
                  <a:ea typeface="方正姚体" panose="02010601030101010101" pitchFamily="2" charset="-122"/>
                </a:rPr>
                <a:t>目录</a:t>
              </a:r>
              <a:endParaRPr kumimoji="0" lang="zh-CN" altLang="en-US" sz="36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9" name="任意多边形: 形状 31"/>
            <p:cNvSpPr/>
            <p:nvPr/>
          </p:nvSpPr>
          <p:spPr>
            <a:xfrm rot="10800000">
              <a:off x="1349394" y="2398542"/>
              <a:ext cx="976634" cy="2060916"/>
            </a:xfrm>
            <a:custGeom>
              <a:avLst/>
              <a:gdLst>
                <a:gd name="connsiteX0" fmla="*/ 488317 w 976634"/>
                <a:gd name="connsiteY0" fmla="*/ 2060916 h 2060916"/>
                <a:gd name="connsiteX1" fmla="*/ 0 w 976634"/>
                <a:gd name="connsiteY1" fmla="*/ 1768983 h 2060916"/>
                <a:gd name="connsiteX2" fmla="*/ 0 w 976634"/>
                <a:gd name="connsiteY2" fmla="*/ 1459666 h 2060916"/>
                <a:gd name="connsiteX3" fmla="*/ 0 w 976634"/>
                <a:gd name="connsiteY3" fmla="*/ 601250 h 2060916"/>
                <a:gd name="connsiteX4" fmla="*/ 0 w 976634"/>
                <a:gd name="connsiteY4" fmla="*/ 291933 h 2060916"/>
                <a:gd name="connsiteX5" fmla="*/ 488317 w 976634"/>
                <a:gd name="connsiteY5" fmla="*/ 0 h 2060916"/>
                <a:gd name="connsiteX6" fmla="*/ 976634 w 976634"/>
                <a:gd name="connsiteY6" fmla="*/ 291933 h 2060916"/>
                <a:gd name="connsiteX7" fmla="*/ 976634 w 976634"/>
                <a:gd name="connsiteY7" fmla="*/ 601250 h 2060916"/>
                <a:gd name="connsiteX8" fmla="*/ 976634 w 976634"/>
                <a:gd name="connsiteY8" fmla="*/ 1459666 h 2060916"/>
                <a:gd name="connsiteX9" fmla="*/ 976634 w 976634"/>
                <a:gd name="connsiteY9" fmla="*/ 1768983 h 206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34" h="2060916">
                  <a:moveTo>
                    <a:pt x="488317" y="2060916"/>
                  </a:moveTo>
                  <a:lnTo>
                    <a:pt x="0" y="1768983"/>
                  </a:lnTo>
                  <a:lnTo>
                    <a:pt x="0" y="1459666"/>
                  </a:lnTo>
                  <a:lnTo>
                    <a:pt x="0" y="601250"/>
                  </a:lnTo>
                  <a:lnTo>
                    <a:pt x="0" y="291933"/>
                  </a:lnTo>
                  <a:lnTo>
                    <a:pt x="488317" y="0"/>
                  </a:lnTo>
                  <a:lnTo>
                    <a:pt x="976634" y="291933"/>
                  </a:lnTo>
                  <a:lnTo>
                    <a:pt x="976634" y="601250"/>
                  </a:lnTo>
                  <a:lnTo>
                    <a:pt x="976634" y="1459666"/>
                  </a:lnTo>
                  <a:lnTo>
                    <a:pt x="976634" y="176898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0" name="任意多边形: 形状 32"/>
            <p:cNvSpPr/>
            <p:nvPr/>
          </p:nvSpPr>
          <p:spPr>
            <a:xfrm rot="10800000">
              <a:off x="1441711" y="2511000"/>
              <a:ext cx="792000" cy="1836000"/>
            </a:xfrm>
            <a:custGeom>
              <a:avLst/>
              <a:gdLst>
                <a:gd name="connsiteX0" fmla="*/ 488317 w 976634"/>
                <a:gd name="connsiteY0" fmla="*/ 2060916 h 2060916"/>
                <a:gd name="connsiteX1" fmla="*/ 0 w 976634"/>
                <a:gd name="connsiteY1" fmla="*/ 1768983 h 2060916"/>
                <a:gd name="connsiteX2" fmla="*/ 0 w 976634"/>
                <a:gd name="connsiteY2" fmla="*/ 1459666 h 2060916"/>
                <a:gd name="connsiteX3" fmla="*/ 0 w 976634"/>
                <a:gd name="connsiteY3" fmla="*/ 601250 h 2060916"/>
                <a:gd name="connsiteX4" fmla="*/ 0 w 976634"/>
                <a:gd name="connsiteY4" fmla="*/ 291933 h 2060916"/>
                <a:gd name="connsiteX5" fmla="*/ 488317 w 976634"/>
                <a:gd name="connsiteY5" fmla="*/ 0 h 2060916"/>
                <a:gd name="connsiteX6" fmla="*/ 976634 w 976634"/>
                <a:gd name="connsiteY6" fmla="*/ 291933 h 2060916"/>
                <a:gd name="connsiteX7" fmla="*/ 976634 w 976634"/>
                <a:gd name="connsiteY7" fmla="*/ 601250 h 2060916"/>
                <a:gd name="connsiteX8" fmla="*/ 976634 w 976634"/>
                <a:gd name="connsiteY8" fmla="*/ 1459666 h 2060916"/>
                <a:gd name="connsiteX9" fmla="*/ 976634 w 976634"/>
                <a:gd name="connsiteY9" fmla="*/ 1768983 h 206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34" h="2060916">
                  <a:moveTo>
                    <a:pt x="488317" y="2060916"/>
                  </a:moveTo>
                  <a:lnTo>
                    <a:pt x="0" y="1768983"/>
                  </a:lnTo>
                  <a:lnTo>
                    <a:pt x="0" y="1459666"/>
                  </a:lnTo>
                  <a:lnTo>
                    <a:pt x="0" y="601250"/>
                  </a:lnTo>
                  <a:lnTo>
                    <a:pt x="0" y="291933"/>
                  </a:lnTo>
                  <a:lnTo>
                    <a:pt x="488317" y="0"/>
                  </a:lnTo>
                  <a:lnTo>
                    <a:pt x="976634" y="291933"/>
                  </a:lnTo>
                  <a:lnTo>
                    <a:pt x="976634" y="601250"/>
                  </a:lnTo>
                  <a:lnTo>
                    <a:pt x="976634" y="1459666"/>
                  </a:lnTo>
                  <a:lnTo>
                    <a:pt x="976634" y="176898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4632" name="图片 154631" descr="p28"/>
          <p:cNvPicPr>
            <a:picLocks noChangeAspect="1"/>
          </p:cNvPicPr>
          <p:nvPr/>
        </p:nvPicPr>
        <p:blipFill>
          <a:blip r:embed="rId1"/>
          <a:srcRect l="1590" t="7571" r="26331" b="4868"/>
          <a:stretch>
            <a:fillRect/>
          </a:stretch>
        </p:blipFill>
        <p:spPr>
          <a:xfrm>
            <a:off x="4368483" y="1825625"/>
            <a:ext cx="3025775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633" name="直接连接符 154632"/>
          <p:cNvSpPr/>
          <p:nvPr/>
        </p:nvSpPr>
        <p:spPr>
          <a:xfrm>
            <a:off x="6816725" y="2276475"/>
            <a:ext cx="1439863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4" name="直接连接符 154633"/>
          <p:cNvSpPr/>
          <p:nvPr/>
        </p:nvSpPr>
        <p:spPr>
          <a:xfrm>
            <a:off x="6599238" y="3573463"/>
            <a:ext cx="1728787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5" name="直接连接符 154634"/>
          <p:cNvSpPr/>
          <p:nvPr/>
        </p:nvSpPr>
        <p:spPr>
          <a:xfrm>
            <a:off x="6600825" y="4581525"/>
            <a:ext cx="17272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6" name="直接连接符 154635"/>
          <p:cNvSpPr/>
          <p:nvPr/>
        </p:nvSpPr>
        <p:spPr>
          <a:xfrm>
            <a:off x="6743700" y="5373688"/>
            <a:ext cx="165735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7" name="直接连接符 154636"/>
          <p:cNvSpPr/>
          <p:nvPr/>
        </p:nvSpPr>
        <p:spPr>
          <a:xfrm>
            <a:off x="6600825" y="5949950"/>
            <a:ext cx="1871663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8" name="直接连接符 154637"/>
          <p:cNvSpPr/>
          <p:nvPr/>
        </p:nvSpPr>
        <p:spPr>
          <a:xfrm>
            <a:off x="3792538" y="3213100"/>
            <a:ext cx="15113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9" name="直接连接符 154638"/>
          <p:cNvSpPr/>
          <p:nvPr/>
        </p:nvSpPr>
        <p:spPr>
          <a:xfrm>
            <a:off x="3790950" y="5229225"/>
            <a:ext cx="1368425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40" name="文本框 154639"/>
          <p:cNvSpPr txBox="1"/>
          <p:nvPr/>
        </p:nvSpPr>
        <p:spPr>
          <a:xfrm>
            <a:off x="8328025" y="1989138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细胞壁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1" name="文本框 154640"/>
          <p:cNvSpPr txBox="1"/>
          <p:nvPr/>
        </p:nvSpPr>
        <p:spPr>
          <a:xfrm>
            <a:off x="8472488" y="3284538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液泡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2" name="文本框 154641"/>
          <p:cNvSpPr txBox="1"/>
          <p:nvPr/>
        </p:nvSpPr>
        <p:spPr>
          <a:xfrm>
            <a:off x="8401050" y="4292600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细胞核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3" name="文本框 154642"/>
          <p:cNvSpPr txBox="1"/>
          <p:nvPr/>
        </p:nvSpPr>
        <p:spPr>
          <a:xfrm>
            <a:off x="8401050" y="5084763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线粒体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4" name="文本框 154643"/>
          <p:cNvSpPr txBox="1"/>
          <p:nvPr/>
        </p:nvSpPr>
        <p:spPr>
          <a:xfrm>
            <a:off x="8472488" y="5734050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叶绿体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5" name="文本框 154644"/>
          <p:cNvSpPr txBox="1"/>
          <p:nvPr/>
        </p:nvSpPr>
        <p:spPr>
          <a:xfrm>
            <a:off x="2495550" y="2924175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细胞膜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6" name="文本框 154645"/>
          <p:cNvSpPr txBox="1"/>
          <p:nvPr/>
        </p:nvSpPr>
        <p:spPr>
          <a:xfrm>
            <a:off x="2568575" y="4941888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细胞质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7" name="文本框 154646"/>
          <p:cNvSpPr txBox="1"/>
          <p:nvPr/>
        </p:nvSpPr>
        <p:spPr>
          <a:xfrm>
            <a:off x="4222750" y="6446838"/>
            <a:ext cx="6121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600" b="1" dirty="0">
                <a:latin typeface="宋体" panose="02010600030101010101" pitchFamily="2" charset="-122"/>
              </a:rPr>
              <a:t>图</a:t>
            </a:r>
            <a:r>
              <a:rPr lang="en-US" altLang="zh-CN" sz="1600" b="1">
                <a:latin typeface="宋体" panose="02010600030101010101" pitchFamily="2" charset="-122"/>
              </a:rPr>
              <a:t>3-2   </a:t>
            </a:r>
            <a:r>
              <a:rPr lang="zh-CN" altLang="en-US" sz="1600" b="1" dirty="0">
                <a:latin typeface="宋体" panose="02010600030101010101" pitchFamily="2" charset="-122"/>
              </a:rPr>
              <a:t>植物细胞的结构和功能示意图</a:t>
            </a:r>
            <a:endParaRPr lang="zh-CN" altLang="en-US" sz="1600" b="1" dirty="0">
              <a:latin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64055" y="369570"/>
            <a:ext cx="74510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sym typeface="+mn-ea"/>
              </a:rPr>
              <a:t>叶子为什么这么</a:t>
            </a:r>
            <a:r>
              <a:rPr lang="zh-CN" altLang="en-US" sz="3200" b="1">
                <a:solidFill>
                  <a:srgbClr val="00B050"/>
                </a:solidFill>
                <a:sym typeface="+mn-ea"/>
              </a:rPr>
              <a:t>绿</a:t>
            </a:r>
            <a:r>
              <a:rPr lang="zh-CN" altLang="en-US" sz="3200" b="1">
                <a:sym typeface="+mn-ea"/>
              </a:rPr>
              <a:t>，花儿为什么这样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红</a:t>
            </a:r>
            <a:r>
              <a:rPr lang="en-US" altLang="zh-CN" sz="3200" b="1" dirty="0">
                <a:latin typeface="Arial" panose="020B0604020202020204" pitchFamily="34" charset="0"/>
                <a:sym typeface="+mn-ea"/>
              </a:rPr>
              <a:t>?</a:t>
            </a:r>
            <a:r>
              <a:rPr lang="zh-CN" altLang="en-US" sz="3200" b="1" dirty="0">
                <a:latin typeface="Arial" panose="020B0604020202020204" pitchFamily="34" charset="0"/>
                <a:sym typeface="+mn-ea"/>
              </a:rPr>
              <a:t>请根据植物细胞的结构进行解释。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4"/>
          <p:cNvSpPr txBox="1"/>
          <p:nvPr/>
        </p:nvSpPr>
        <p:spPr>
          <a:xfrm>
            <a:off x="4175760" y="753110"/>
            <a:ext cx="3639185" cy="64643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000" tIns="46800" rIns="90000" bIns="46800" anchor="t">
            <a:spAutoFit/>
          </a:bodyPr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课后拓展</a:t>
            </a:r>
            <a:endParaRPr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1585" y="2404110"/>
            <a:ext cx="73825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sym typeface="+mn-ea"/>
              </a:rPr>
              <a:t>制作一个你熟悉的植物细胞的</a:t>
            </a:r>
            <a:r>
              <a:rPr lang="zh-CN" sz="3200" b="1" dirty="0">
                <a:latin typeface="Arial" panose="020B0604020202020204" pitchFamily="34" charset="0"/>
                <a:sym typeface="+mn-ea"/>
              </a:rPr>
              <a:t>立体模型（体现出</a:t>
            </a:r>
            <a:r>
              <a:rPr lang="en-US" altLang="zh-CN" sz="3200" b="1" dirty="0">
                <a:latin typeface="Arial" panose="020B0604020202020204" pitchFamily="34" charset="0"/>
                <a:sym typeface="+mn-ea"/>
              </a:rPr>
              <a:t>“</a:t>
            </a:r>
            <a:r>
              <a:rPr lang="zh-CN" altLang="en-US" sz="3200" b="1" dirty="0">
                <a:latin typeface="Arial" panose="020B0604020202020204" pitchFamily="34" charset="0"/>
                <a:sym typeface="+mn-ea"/>
              </a:rPr>
              <a:t>花儿为什么这么红，叶子为什么这么绿</a:t>
            </a:r>
            <a:r>
              <a:rPr lang="en-US" altLang="zh-CN" sz="3200" b="1" dirty="0">
                <a:latin typeface="Arial" panose="020B0604020202020204" pitchFamily="34" charset="0"/>
                <a:sym typeface="+mn-ea"/>
              </a:rPr>
              <a:t>”</a:t>
            </a:r>
            <a:r>
              <a:rPr lang="zh-CN" altLang="en-US" sz="3200" b="1" dirty="0">
                <a:latin typeface="Arial" panose="020B0604020202020204" pitchFamily="34" charset="0"/>
                <a:sym typeface="+mn-ea"/>
              </a:rPr>
              <a:t>）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10895" y="415290"/>
            <a:ext cx="10460990" cy="5443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68425" y="1392555"/>
            <a:ext cx="8470900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第四章教学策略和方法的运用</a:t>
            </a:r>
            <a:endParaRPr kumimoji="0" lang="zh-CN" altLang="en-US" sz="44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89070" y="3013710"/>
            <a:ext cx="4758690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什么样的教学策略和方法可以达到发展核心素养的教学目标？</a:t>
            </a:r>
            <a:endParaRPr kumimoji="0" lang="zh-CN" altLang="en-US" sz="2400" i="0" u="none" strike="noStrik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5" y="0"/>
            <a:ext cx="3607435" cy="2516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2659516"/>
            <a:ext cx="4846320" cy="4198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1958215" y="4156471"/>
            <a:ext cx="194663" cy="1551516"/>
          </a:xfrm>
          <a:custGeom>
            <a:avLst/>
            <a:gdLst>
              <a:gd name="T0" fmla="*/ 256 w 669"/>
              <a:gd name="T1" fmla="*/ 0 h 5309"/>
              <a:gd name="T2" fmla="*/ 256 w 669"/>
              <a:gd name="T3" fmla="*/ 4149 h 5309"/>
              <a:gd name="T4" fmla="*/ 669 w 669"/>
              <a:gd name="T5" fmla="*/ 5127 h 5309"/>
              <a:gd name="T6" fmla="*/ 486 w 669"/>
              <a:gd name="T7" fmla="*/ 5309 h 5309"/>
              <a:gd name="T8" fmla="*/ 0 w 669"/>
              <a:gd name="T9" fmla="*/ 4161 h 5309"/>
              <a:gd name="T10" fmla="*/ 0 w 669"/>
              <a:gd name="T11" fmla="*/ 0 h 5309"/>
              <a:gd name="T12" fmla="*/ 256 w 669"/>
              <a:gd name="T13" fmla="*/ 0 h 5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9" h="5309">
                <a:moveTo>
                  <a:pt x="256" y="0"/>
                </a:moveTo>
                <a:lnTo>
                  <a:pt x="256" y="4149"/>
                </a:lnTo>
                <a:cubicBezTo>
                  <a:pt x="256" y="4531"/>
                  <a:pt x="415" y="4878"/>
                  <a:pt x="669" y="5127"/>
                </a:cubicBezTo>
                <a:lnTo>
                  <a:pt x="486" y="5309"/>
                </a:lnTo>
                <a:cubicBezTo>
                  <a:pt x="187" y="5017"/>
                  <a:pt x="0" y="4610"/>
                  <a:pt x="0" y="4161"/>
                </a:cubicBezTo>
                <a:lnTo>
                  <a:pt x="0" y="0"/>
                </a:lnTo>
                <a:lnTo>
                  <a:pt x="25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1958340" y="1958975"/>
            <a:ext cx="194945" cy="2198370"/>
          </a:xfrm>
          <a:custGeom>
            <a:avLst/>
            <a:gdLst>
              <a:gd name="T0" fmla="*/ 669 w 669"/>
              <a:gd name="T1" fmla="*/ 182 h 5308"/>
              <a:gd name="T2" fmla="*/ 256 w 669"/>
              <a:gd name="T3" fmla="*/ 1160 h 5308"/>
              <a:gd name="T4" fmla="*/ 256 w 669"/>
              <a:gd name="T5" fmla="*/ 5308 h 5308"/>
              <a:gd name="T6" fmla="*/ 0 w 669"/>
              <a:gd name="T7" fmla="*/ 5308 h 5308"/>
              <a:gd name="T8" fmla="*/ 0 w 669"/>
              <a:gd name="T9" fmla="*/ 1148 h 5308"/>
              <a:gd name="T10" fmla="*/ 486 w 669"/>
              <a:gd name="T11" fmla="*/ 0 h 5308"/>
              <a:gd name="T12" fmla="*/ 669 w 669"/>
              <a:gd name="T13" fmla="*/ 182 h 5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9" h="5308">
                <a:moveTo>
                  <a:pt x="669" y="182"/>
                </a:moveTo>
                <a:cubicBezTo>
                  <a:pt x="415" y="431"/>
                  <a:pt x="256" y="778"/>
                  <a:pt x="256" y="1160"/>
                </a:cubicBezTo>
                <a:lnTo>
                  <a:pt x="256" y="5308"/>
                </a:lnTo>
                <a:lnTo>
                  <a:pt x="0" y="5308"/>
                </a:lnTo>
                <a:lnTo>
                  <a:pt x="0" y="1148"/>
                </a:lnTo>
                <a:cubicBezTo>
                  <a:pt x="0" y="699"/>
                  <a:pt x="187" y="292"/>
                  <a:pt x="486" y="0"/>
                </a:cubicBezTo>
                <a:lnTo>
                  <a:pt x="669" y="18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2097277" y="1732340"/>
            <a:ext cx="1671053" cy="296333"/>
          </a:xfrm>
          <a:custGeom>
            <a:avLst/>
            <a:gdLst>
              <a:gd name="T0" fmla="*/ 6397 w 7145"/>
              <a:gd name="T1" fmla="*/ 375 h 1015"/>
              <a:gd name="T2" fmla="*/ 6279 w 7145"/>
              <a:gd name="T3" fmla="*/ 0 h 1015"/>
              <a:gd name="T4" fmla="*/ 7145 w 7145"/>
              <a:gd name="T5" fmla="*/ 499 h 1015"/>
              <a:gd name="T6" fmla="*/ 6279 w 7145"/>
              <a:gd name="T7" fmla="*/ 997 h 1015"/>
              <a:gd name="T8" fmla="*/ 6397 w 7145"/>
              <a:gd name="T9" fmla="*/ 623 h 1015"/>
              <a:gd name="T10" fmla="*/ 1140 w 7145"/>
              <a:gd name="T11" fmla="*/ 623 h 1015"/>
              <a:gd name="T12" fmla="*/ 183 w 7145"/>
              <a:gd name="T13" fmla="*/ 1015 h 1015"/>
              <a:gd name="T14" fmla="*/ 0 w 7145"/>
              <a:gd name="T15" fmla="*/ 833 h 1015"/>
              <a:gd name="T16" fmla="*/ 1120 w 7145"/>
              <a:gd name="T17" fmla="*/ 375 h 1015"/>
              <a:gd name="T18" fmla="*/ 6397 w 7145"/>
              <a:gd name="T19" fmla="*/ 375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45" h="1015">
                <a:moveTo>
                  <a:pt x="6397" y="375"/>
                </a:moveTo>
                <a:lnTo>
                  <a:pt x="6279" y="0"/>
                </a:lnTo>
                <a:lnTo>
                  <a:pt x="7145" y="499"/>
                </a:lnTo>
                <a:lnTo>
                  <a:pt x="6279" y="997"/>
                </a:lnTo>
                <a:lnTo>
                  <a:pt x="6397" y="623"/>
                </a:lnTo>
                <a:lnTo>
                  <a:pt x="1140" y="623"/>
                </a:lnTo>
                <a:cubicBezTo>
                  <a:pt x="769" y="623"/>
                  <a:pt x="430" y="773"/>
                  <a:pt x="183" y="1015"/>
                </a:cubicBezTo>
                <a:lnTo>
                  <a:pt x="0" y="833"/>
                </a:lnTo>
                <a:cubicBezTo>
                  <a:pt x="290" y="550"/>
                  <a:pt x="686" y="375"/>
                  <a:pt x="1120" y="375"/>
                </a:cubicBezTo>
                <a:lnTo>
                  <a:pt x="6397" y="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958215" y="3007125"/>
            <a:ext cx="1784835" cy="289983"/>
          </a:xfrm>
          <a:custGeom>
            <a:avLst/>
            <a:gdLst>
              <a:gd name="T0" fmla="*/ 0 w 7631"/>
              <a:gd name="T1" fmla="*/ 374 h 997"/>
              <a:gd name="T2" fmla="*/ 6883 w 7631"/>
              <a:gd name="T3" fmla="*/ 374 h 997"/>
              <a:gd name="T4" fmla="*/ 6765 w 7631"/>
              <a:gd name="T5" fmla="*/ 0 h 997"/>
              <a:gd name="T6" fmla="*/ 7631 w 7631"/>
              <a:gd name="T7" fmla="*/ 498 h 997"/>
              <a:gd name="T8" fmla="*/ 6765 w 7631"/>
              <a:gd name="T9" fmla="*/ 997 h 997"/>
              <a:gd name="T10" fmla="*/ 6883 w 7631"/>
              <a:gd name="T11" fmla="*/ 622 h 997"/>
              <a:gd name="T12" fmla="*/ 0 w 7631"/>
              <a:gd name="T13" fmla="*/ 622 h 997"/>
              <a:gd name="T14" fmla="*/ 0 w 7631"/>
              <a:gd name="T15" fmla="*/ 374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31" h="997">
                <a:moveTo>
                  <a:pt x="0" y="374"/>
                </a:moveTo>
                <a:lnTo>
                  <a:pt x="6883" y="374"/>
                </a:lnTo>
                <a:lnTo>
                  <a:pt x="6765" y="0"/>
                </a:lnTo>
                <a:lnTo>
                  <a:pt x="7631" y="498"/>
                </a:lnTo>
                <a:lnTo>
                  <a:pt x="6765" y="997"/>
                </a:lnTo>
                <a:lnTo>
                  <a:pt x="6883" y="622"/>
                </a:lnTo>
                <a:lnTo>
                  <a:pt x="0" y="622"/>
                </a:lnTo>
                <a:lnTo>
                  <a:pt x="0" y="37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1958215" y="4379373"/>
            <a:ext cx="1784835" cy="292100"/>
          </a:xfrm>
          <a:custGeom>
            <a:avLst/>
            <a:gdLst>
              <a:gd name="T0" fmla="*/ 6883 w 7631"/>
              <a:gd name="T1" fmla="*/ 375 h 997"/>
              <a:gd name="T2" fmla="*/ 6765 w 7631"/>
              <a:gd name="T3" fmla="*/ 0 h 997"/>
              <a:gd name="T4" fmla="*/ 7631 w 7631"/>
              <a:gd name="T5" fmla="*/ 499 h 997"/>
              <a:gd name="T6" fmla="*/ 6765 w 7631"/>
              <a:gd name="T7" fmla="*/ 997 h 997"/>
              <a:gd name="T8" fmla="*/ 6883 w 7631"/>
              <a:gd name="T9" fmla="*/ 623 h 997"/>
              <a:gd name="T10" fmla="*/ 0 w 7631"/>
              <a:gd name="T11" fmla="*/ 623 h 997"/>
              <a:gd name="T12" fmla="*/ 0 w 7631"/>
              <a:gd name="T13" fmla="*/ 375 h 997"/>
              <a:gd name="T14" fmla="*/ 6883 w 7631"/>
              <a:gd name="T15" fmla="*/ 375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31" h="997">
                <a:moveTo>
                  <a:pt x="6883" y="375"/>
                </a:moveTo>
                <a:lnTo>
                  <a:pt x="6765" y="0"/>
                </a:lnTo>
                <a:lnTo>
                  <a:pt x="7631" y="499"/>
                </a:lnTo>
                <a:lnTo>
                  <a:pt x="6765" y="997"/>
                </a:lnTo>
                <a:lnTo>
                  <a:pt x="6883" y="623"/>
                </a:lnTo>
                <a:lnTo>
                  <a:pt x="0" y="623"/>
                </a:lnTo>
                <a:lnTo>
                  <a:pt x="0" y="375"/>
                </a:lnTo>
                <a:lnTo>
                  <a:pt x="6883" y="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2097277" y="5650248"/>
            <a:ext cx="1671053" cy="298449"/>
          </a:xfrm>
          <a:custGeom>
            <a:avLst/>
            <a:gdLst>
              <a:gd name="T0" fmla="*/ 6397 w 7145"/>
              <a:gd name="T1" fmla="*/ 392 h 1015"/>
              <a:gd name="T2" fmla="*/ 6279 w 7145"/>
              <a:gd name="T3" fmla="*/ 18 h 1015"/>
              <a:gd name="T4" fmla="*/ 7145 w 7145"/>
              <a:gd name="T5" fmla="*/ 516 h 1015"/>
              <a:gd name="T6" fmla="*/ 6279 w 7145"/>
              <a:gd name="T7" fmla="*/ 1015 h 1015"/>
              <a:gd name="T8" fmla="*/ 6397 w 7145"/>
              <a:gd name="T9" fmla="*/ 640 h 1015"/>
              <a:gd name="T10" fmla="*/ 1120 w 7145"/>
              <a:gd name="T11" fmla="*/ 640 h 1015"/>
              <a:gd name="T12" fmla="*/ 0 w 7145"/>
              <a:gd name="T13" fmla="*/ 182 h 1015"/>
              <a:gd name="T14" fmla="*/ 183 w 7145"/>
              <a:gd name="T15" fmla="*/ 0 h 1015"/>
              <a:gd name="T16" fmla="*/ 1140 w 7145"/>
              <a:gd name="T17" fmla="*/ 392 h 1015"/>
              <a:gd name="T18" fmla="*/ 6397 w 7145"/>
              <a:gd name="T19" fmla="*/ 392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45" h="1015">
                <a:moveTo>
                  <a:pt x="6397" y="392"/>
                </a:moveTo>
                <a:lnTo>
                  <a:pt x="6279" y="18"/>
                </a:lnTo>
                <a:lnTo>
                  <a:pt x="7145" y="516"/>
                </a:lnTo>
                <a:lnTo>
                  <a:pt x="6279" y="1015"/>
                </a:lnTo>
                <a:lnTo>
                  <a:pt x="6397" y="640"/>
                </a:lnTo>
                <a:lnTo>
                  <a:pt x="1120" y="640"/>
                </a:lnTo>
                <a:cubicBezTo>
                  <a:pt x="686" y="640"/>
                  <a:pt x="290" y="465"/>
                  <a:pt x="0" y="182"/>
                </a:cubicBezTo>
                <a:lnTo>
                  <a:pt x="183" y="0"/>
                </a:lnTo>
                <a:cubicBezTo>
                  <a:pt x="430" y="242"/>
                  <a:pt x="769" y="392"/>
                  <a:pt x="1140" y="392"/>
                </a:cubicBezTo>
                <a:lnTo>
                  <a:pt x="6397" y="39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7405" y="269240"/>
            <a:ext cx="692531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</a:t>
            </a:r>
            <a:r>
              <a:rPr lang="zh-CN" altLang="en-US" sz="3200" spc="60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教学策略和方法的运用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6700" y="1650365"/>
            <a:ext cx="321945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/>
              <a:t>第一节建构概念策略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339590"/>
            <a:ext cx="2907030" cy="251841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076700" y="2837180"/>
            <a:ext cx="3314065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第二节问题驱动策略</a:t>
            </a:r>
            <a:endParaRPr lang="zh-CN" altLang="en-US" sz="2400" b="1" dirty="0"/>
          </a:p>
        </p:txBody>
      </p:sp>
      <p:sp>
        <p:nvSpPr>
          <p:cNvPr id="36" name="文本框 35"/>
          <p:cNvSpPr txBox="1"/>
          <p:nvPr/>
        </p:nvSpPr>
        <p:spPr>
          <a:xfrm>
            <a:off x="4076700" y="4211320"/>
            <a:ext cx="3314065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第三节模型建构策略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4076700" y="5488305"/>
            <a:ext cx="3314065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第四节实验探究策略</a:t>
            </a:r>
            <a:endParaRPr lang="zh-CN" altLang="en-US" sz="2400" dirty="0"/>
          </a:p>
          <a:p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29" grpId="0" bldLvl="0" animBg="1"/>
      <p:bldP spid="36" grpId="0" bldLvl="0" animBg="1"/>
      <p:bldP spid="3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2815" y="699135"/>
            <a:ext cx="10555605" cy="5160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9505" y="1098550"/>
            <a:ext cx="553847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第四章第一节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建构概念策略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13965" y="2395855"/>
            <a:ext cx="827722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24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建构概念的本质</a:t>
            </a:r>
            <a:r>
              <a:rPr lang="zh-CN" sz="24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是习得概念和训练学生的思维能力。</a:t>
            </a:r>
            <a:endParaRPr lang="zh-CN" sz="24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40" y="0"/>
            <a:ext cx="2410460" cy="1681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149090"/>
            <a:ext cx="3126105" cy="270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9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6745" y="1052830"/>
            <a:ext cx="778891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94928" y="728315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r>
              <a:rPr lang="zh-CN" altLang="en-US" sz="2400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建构概念需要例证支撑</a:t>
            </a:r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565280" y="3325960"/>
            <a:ext cx="1396209" cy="1368152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r>
              <a:rPr lang="zh-CN" altLang="en-US" sz="2135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建构</a:t>
            </a:r>
            <a:r>
              <a:rPr lang="zh-CN" altLang="en-US" sz="2800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概念</a:t>
            </a:r>
            <a:r>
              <a:rPr lang="zh-CN" altLang="en-US" sz="2135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策略</a:t>
            </a:r>
            <a:endParaRPr lang="zh-CN" altLang="en-US" sz="2135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8" name="直接箭头连接符 7"/>
          <p:cNvCxnSpPr>
            <a:stCxn id="7" idx="5"/>
          </p:cNvCxnSpPr>
          <p:nvPr/>
        </p:nvCxnSpPr>
        <p:spPr>
          <a:xfrm flipV="1">
            <a:off x="1619250" y="2560955"/>
            <a:ext cx="1375410" cy="76517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7" idx="0"/>
          </p:cNvCxnSpPr>
          <p:nvPr/>
        </p:nvCxnSpPr>
        <p:spPr>
          <a:xfrm>
            <a:off x="1961490" y="4010671"/>
            <a:ext cx="1088929" cy="0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7" idx="1"/>
          </p:cNvCxnSpPr>
          <p:nvPr/>
        </p:nvCxnSpPr>
        <p:spPr>
          <a:xfrm>
            <a:off x="1619250" y="4694555"/>
            <a:ext cx="1438910" cy="73723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7"/>
          <p:cNvSpPr txBox="1"/>
          <p:nvPr/>
        </p:nvSpPr>
        <p:spPr>
          <a:xfrm>
            <a:off x="3409315" y="1177925"/>
            <a:ext cx="7400925" cy="1170305"/>
          </a:xfrm>
          <a:prstGeom prst="rect">
            <a:avLst/>
          </a:prstGeom>
          <a:noFill/>
        </p:spPr>
        <p:txBody>
          <a:bodyPr wrap="square" lIns="91450" tIns="45725" rIns="91450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例证法：呈现概念</a:t>
            </a:r>
            <a:r>
              <a:rPr lang="en-US" altLang="zh-CN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举事例证明或说明概念正确性（适合简单的概念）</a:t>
            </a:r>
            <a:endParaRPr lang="zh-CN" altLang="en-US" dirty="0">
              <a:solidFill>
                <a:schemeClr val="tx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建构法：事例（情境）</a:t>
            </a:r>
            <a:r>
              <a:rPr lang="en-US" altLang="zh-CN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—</a:t>
            </a: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提出问题</a:t>
            </a:r>
            <a:r>
              <a:rPr lang="en-US" altLang="zh-CN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—</a:t>
            </a: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讨论分析、推理、归纳、综合</a:t>
            </a:r>
            <a:r>
              <a:rPr lang="en-US" altLang="zh-CN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—</a:t>
            </a: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概括出概念   （适合比较抽象，教学目标定位高的重要概念）</a:t>
            </a:r>
            <a:endParaRPr lang="zh-CN" altLang="en-US" dirty="0">
              <a:solidFill>
                <a:schemeClr val="tx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15005" y="2914650"/>
            <a:ext cx="769239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98408" y="284288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r>
              <a:rPr lang="zh-CN" altLang="en-US" sz="2400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建构概念需要运用多种科学方法</a:t>
            </a:r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3263900" y="3336925"/>
            <a:ext cx="7583170" cy="450850"/>
          </a:xfrm>
          <a:prstGeom prst="rect">
            <a:avLst/>
          </a:prstGeom>
          <a:noFill/>
        </p:spPr>
        <p:txBody>
          <a:bodyPr wrap="square" lIns="91450" tIns="45725" rIns="91450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u="sng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观察、实验、调查</a:t>
            </a: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、</a:t>
            </a:r>
            <a:r>
              <a:rPr lang="zh-CN" altLang="en-US" u="sng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比较、分类、归纳、演绎、分析与综合</a:t>
            </a:r>
            <a:endParaRPr lang="zh-CN" altLang="en-US" u="sng" dirty="0">
              <a:solidFill>
                <a:schemeClr val="tx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17850" y="4966970"/>
            <a:ext cx="7728585" cy="12738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48760" y="4671695"/>
            <a:ext cx="6367145" cy="6292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r>
              <a:rPr lang="zh-CN" altLang="en-US" sz="2400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训练学生的思维能力是建构概念的重要任务</a:t>
            </a:r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3166745" y="5345430"/>
            <a:ext cx="7680325" cy="450850"/>
          </a:xfrm>
          <a:prstGeom prst="rect">
            <a:avLst/>
          </a:prstGeom>
          <a:noFill/>
        </p:spPr>
        <p:txBody>
          <a:bodyPr wrap="square" lIns="91450" tIns="45725" rIns="91450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思维分类有许多方法</a:t>
            </a:r>
            <a:endParaRPr lang="zh-CN" altLang="en-US" dirty="0">
              <a:solidFill>
                <a:schemeClr val="tx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4570" y="1024890"/>
            <a:ext cx="5524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典型的事例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0465" y="3886200"/>
            <a:ext cx="1939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获取感性材料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17310" y="3933190"/>
            <a:ext cx="2884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对感性材料的加工处理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820275" y="656590"/>
            <a:ext cx="2371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b="1">
                <a:solidFill>
                  <a:schemeClr val="accent2"/>
                </a:solidFill>
              </a:rPr>
              <a:t>如生态系统的概念</a:t>
            </a:r>
            <a:endParaRPr lang="zh-CN" altLang="zh-CN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6" grpId="0" bldLvl="0" animBg="1"/>
          <p:bldP spid="7" grpId="0" bldLvl="0" animBg="1"/>
          <p:bldP spid="11" grpId="0"/>
          <p:bldP spid="12" grpId="0" bldLvl="0" animBg="1"/>
          <p:bldP spid="13" grpId="0" bldLvl="0" animBg="1"/>
          <p:bldP spid="14" grpId="0"/>
          <p:bldP spid="15" grpId="0" bldLvl="0" animBg="1"/>
          <p:bldP spid="16" grpId="0" bldLvl="0" animBg="1"/>
          <p:bldP spid="17" grpId="0"/>
          <p:bldP spid="3" grpId="0"/>
          <p:bldP spid="4" grpId="0"/>
          <p:bldP spid="2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6" grpId="0" bldLvl="0" animBg="1"/>
          <p:bldP spid="7" grpId="0" bldLvl="0" animBg="1"/>
          <p:bldP spid="11" grpId="0"/>
          <p:bldP spid="12" grpId="0" bldLvl="0" animBg="1"/>
          <p:bldP spid="13" grpId="0" bldLvl="0" animBg="1"/>
          <p:bldP spid="14" grpId="0"/>
          <p:bldP spid="15" grpId="0" bldLvl="0" animBg="1"/>
          <p:bldP spid="16" grpId="0" bldLvl="0" animBg="1"/>
          <p:bldP spid="17" grpId="0"/>
          <p:bldP spid="3" grpId="0"/>
          <p:bldP spid="4" grpId="0"/>
          <p:bldP spid="2" grpId="0"/>
          <p:bldP spid="19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371215" y="-2721610"/>
            <a:ext cx="4485640" cy="1013777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4446905" y="2955290"/>
            <a:ext cx="129349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446905" y="3429000"/>
            <a:ext cx="129349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30835" y="5036820"/>
            <a:ext cx="5567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求同：归纳总结出共同特征或相同点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30835" y="6156960"/>
            <a:ext cx="4556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求异：</a:t>
            </a:r>
            <a:r>
              <a:rPr lang="zh-CN" altLang="en-US" sz="2400">
                <a:sym typeface="+mn-ea"/>
              </a:rPr>
              <a:t>比较二者的区别或不同点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9799" y="354531"/>
            <a:ext cx="34493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</a:rPr>
              <a:t>从思维的方向分类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字魂143号-正酷超级黑" panose="00000500000000000000" pitchFamily="2" charset="-122"/>
              <a:ea typeface="字魂143号-正酷超级黑" panose="00000500000000000000" pitchFamily="2" charset="-122"/>
            </a:endParaRPr>
          </a:p>
        </p:txBody>
      </p:sp>
      <p:sp>
        <p:nvSpPr>
          <p:cNvPr id="6" name="Freeform 19"/>
          <p:cNvSpPr/>
          <p:nvPr/>
        </p:nvSpPr>
        <p:spPr bwMode="auto">
          <a:xfrm>
            <a:off x="1835100" y="1508787"/>
            <a:ext cx="3953891" cy="1469767"/>
          </a:xfrm>
          <a:custGeom>
            <a:avLst/>
            <a:gdLst>
              <a:gd name="T0" fmla="*/ 0 w 893"/>
              <a:gd name="T1" fmla="*/ 0 h 278"/>
              <a:gd name="T2" fmla="*/ 0 w 893"/>
              <a:gd name="T3" fmla="*/ 0 h 278"/>
              <a:gd name="T4" fmla="*/ 696 w 893"/>
              <a:gd name="T5" fmla="*/ 0 h 278"/>
              <a:gd name="T6" fmla="*/ 838 w 893"/>
              <a:gd name="T7" fmla="*/ 155 h 278"/>
              <a:gd name="T8" fmla="*/ 892 w 893"/>
              <a:gd name="T9" fmla="*/ 112 h 278"/>
              <a:gd name="T10" fmla="*/ 835 w 893"/>
              <a:gd name="T11" fmla="*/ 244 h 278"/>
              <a:gd name="T12" fmla="*/ 686 w 893"/>
              <a:gd name="T13" fmla="*/ 277 h 278"/>
              <a:gd name="T14" fmla="*/ 735 w 893"/>
              <a:gd name="T15" fmla="*/ 237 h 278"/>
              <a:gd name="T16" fmla="*/ 639 w 893"/>
              <a:gd name="T17" fmla="*/ 135 h 278"/>
              <a:gd name="T18" fmla="*/ 0 w 893"/>
              <a:gd name="T19" fmla="*/ 135 h 278"/>
              <a:gd name="T20" fmla="*/ 0 w 893"/>
              <a:gd name="T21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0" y="0"/>
                </a:moveTo>
                <a:lnTo>
                  <a:pt x="0" y="0"/>
                </a:lnTo>
                <a:lnTo>
                  <a:pt x="696" y="0"/>
                </a:lnTo>
                <a:lnTo>
                  <a:pt x="838" y="155"/>
                </a:lnTo>
                <a:lnTo>
                  <a:pt x="892" y="112"/>
                </a:lnTo>
                <a:lnTo>
                  <a:pt x="835" y="244"/>
                </a:lnTo>
                <a:lnTo>
                  <a:pt x="686" y="277"/>
                </a:lnTo>
                <a:lnTo>
                  <a:pt x="735" y="237"/>
                </a:lnTo>
                <a:lnTo>
                  <a:pt x="639" y="135"/>
                </a:lnTo>
                <a:lnTo>
                  <a:pt x="0" y="135"/>
                </a:lnTo>
                <a:lnTo>
                  <a:pt x="0" y="0"/>
                </a:lnTo>
              </a:path>
            </a:pathLst>
          </a:custGeom>
          <a:solidFill>
            <a:schemeClr val="accent3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5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Freeform 20"/>
          <p:cNvSpPr/>
          <p:nvPr/>
        </p:nvSpPr>
        <p:spPr bwMode="auto">
          <a:xfrm>
            <a:off x="6523980" y="1508787"/>
            <a:ext cx="3953891" cy="1469767"/>
          </a:xfrm>
          <a:custGeom>
            <a:avLst/>
            <a:gdLst>
              <a:gd name="T0" fmla="*/ 892 w 893"/>
              <a:gd name="T1" fmla="*/ 0 h 278"/>
              <a:gd name="T2" fmla="*/ 892 w 893"/>
              <a:gd name="T3" fmla="*/ 0 h 278"/>
              <a:gd name="T4" fmla="*/ 195 w 893"/>
              <a:gd name="T5" fmla="*/ 0 h 278"/>
              <a:gd name="T6" fmla="*/ 53 w 893"/>
              <a:gd name="T7" fmla="*/ 155 h 278"/>
              <a:gd name="T8" fmla="*/ 0 w 893"/>
              <a:gd name="T9" fmla="*/ 112 h 278"/>
              <a:gd name="T10" fmla="*/ 57 w 893"/>
              <a:gd name="T11" fmla="*/ 244 h 278"/>
              <a:gd name="T12" fmla="*/ 206 w 893"/>
              <a:gd name="T13" fmla="*/ 277 h 278"/>
              <a:gd name="T14" fmla="*/ 156 w 893"/>
              <a:gd name="T15" fmla="*/ 237 h 278"/>
              <a:gd name="T16" fmla="*/ 252 w 893"/>
              <a:gd name="T17" fmla="*/ 135 h 278"/>
              <a:gd name="T18" fmla="*/ 892 w 893"/>
              <a:gd name="T19" fmla="*/ 135 h 278"/>
              <a:gd name="T20" fmla="*/ 892 w 893"/>
              <a:gd name="T21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892" y="0"/>
                </a:moveTo>
                <a:lnTo>
                  <a:pt x="892" y="0"/>
                </a:lnTo>
                <a:lnTo>
                  <a:pt x="195" y="0"/>
                </a:lnTo>
                <a:lnTo>
                  <a:pt x="53" y="155"/>
                </a:lnTo>
                <a:lnTo>
                  <a:pt x="0" y="112"/>
                </a:lnTo>
                <a:lnTo>
                  <a:pt x="57" y="244"/>
                </a:lnTo>
                <a:lnTo>
                  <a:pt x="206" y="277"/>
                </a:lnTo>
                <a:lnTo>
                  <a:pt x="156" y="237"/>
                </a:lnTo>
                <a:lnTo>
                  <a:pt x="252" y="135"/>
                </a:lnTo>
                <a:lnTo>
                  <a:pt x="892" y="135"/>
                </a:lnTo>
                <a:lnTo>
                  <a:pt x="892" y="0"/>
                </a:lnTo>
              </a:path>
            </a:pathLst>
          </a:cu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5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Freeform 21"/>
          <p:cNvSpPr/>
          <p:nvPr/>
        </p:nvSpPr>
        <p:spPr bwMode="auto">
          <a:xfrm>
            <a:off x="1835100" y="4610735"/>
            <a:ext cx="3953891" cy="1469767"/>
          </a:xfrm>
          <a:custGeom>
            <a:avLst/>
            <a:gdLst>
              <a:gd name="T0" fmla="*/ 0 w 893"/>
              <a:gd name="T1" fmla="*/ 277 h 278"/>
              <a:gd name="T2" fmla="*/ 0 w 893"/>
              <a:gd name="T3" fmla="*/ 277 h 278"/>
              <a:gd name="T4" fmla="*/ 696 w 893"/>
              <a:gd name="T5" fmla="*/ 277 h 278"/>
              <a:gd name="T6" fmla="*/ 838 w 893"/>
              <a:gd name="T7" fmla="*/ 125 h 278"/>
              <a:gd name="T8" fmla="*/ 892 w 893"/>
              <a:gd name="T9" fmla="*/ 165 h 278"/>
              <a:gd name="T10" fmla="*/ 835 w 893"/>
              <a:gd name="T11" fmla="*/ 33 h 278"/>
              <a:gd name="T12" fmla="*/ 686 w 893"/>
              <a:gd name="T13" fmla="*/ 0 h 278"/>
              <a:gd name="T14" fmla="*/ 735 w 893"/>
              <a:gd name="T15" fmla="*/ 40 h 278"/>
              <a:gd name="T16" fmla="*/ 639 w 893"/>
              <a:gd name="T17" fmla="*/ 142 h 278"/>
              <a:gd name="T18" fmla="*/ 0 w 893"/>
              <a:gd name="T19" fmla="*/ 142 h 278"/>
              <a:gd name="T20" fmla="*/ 0 w 893"/>
              <a:gd name="T21" fmla="*/ 277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0" y="277"/>
                </a:moveTo>
                <a:lnTo>
                  <a:pt x="0" y="277"/>
                </a:lnTo>
                <a:lnTo>
                  <a:pt x="696" y="277"/>
                </a:lnTo>
                <a:lnTo>
                  <a:pt x="838" y="125"/>
                </a:lnTo>
                <a:lnTo>
                  <a:pt x="892" y="165"/>
                </a:lnTo>
                <a:lnTo>
                  <a:pt x="835" y="33"/>
                </a:lnTo>
                <a:lnTo>
                  <a:pt x="686" y="0"/>
                </a:lnTo>
                <a:lnTo>
                  <a:pt x="735" y="40"/>
                </a:lnTo>
                <a:lnTo>
                  <a:pt x="639" y="142"/>
                </a:lnTo>
                <a:lnTo>
                  <a:pt x="0" y="142"/>
                </a:lnTo>
                <a:lnTo>
                  <a:pt x="0" y="277"/>
                </a:lnTo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5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Freeform 22"/>
          <p:cNvSpPr/>
          <p:nvPr/>
        </p:nvSpPr>
        <p:spPr bwMode="auto">
          <a:xfrm>
            <a:off x="6523980" y="4610735"/>
            <a:ext cx="3953891" cy="1469767"/>
          </a:xfrm>
          <a:custGeom>
            <a:avLst/>
            <a:gdLst>
              <a:gd name="T0" fmla="*/ 892 w 893"/>
              <a:gd name="T1" fmla="*/ 277 h 278"/>
              <a:gd name="T2" fmla="*/ 892 w 893"/>
              <a:gd name="T3" fmla="*/ 277 h 278"/>
              <a:gd name="T4" fmla="*/ 195 w 893"/>
              <a:gd name="T5" fmla="*/ 277 h 278"/>
              <a:gd name="T6" fmla="*/ 53 w 893"/>
              <a:gd name="T7" fmla="*/ 125 h 278"/>
              <a:gd name="T8" fmla="*/ 0 w 893"/>
              <a:gd name="T9" fmla="*/ 165 h 278"/>
              <a:gd name="T10" fmla="*/ 57 w 893"/>
              <a:gd name="T11" fmla="*/ 33 h 278"/>
              <a:gd name="T12" fmla="*/ 206 w 893"/>
              <a:gd name="T13" fmla="*/ 0 h 278"/>
              <a:gd name="T14" fmla="*/ 156 w 893"/>
              <a:gd name="T15" fmla="*/ 40 h 278"/>
              <a:gd name="T16" fmla="*/ 252 w 893"/>
              <a:gd name="T17" fmla="*/ 142 h 278"/>
              <a:gd name="T18" fmla="*/ 892 w 893"/>
              <a:gd name="T19" fmla="*/ 142 h 278"/>
              <a:gd name="T20" fmla="*/ 892 w 893"/>
              <a:gd name="T21" fmla="*/ 277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892" y="277"/>
                </a:moveTo>
                <a:lnTo>
                  <a:pt x="892" y="277"/>
                </a:lnTo>
                <a:lnTo>
                  <a:pt x="195" y="277"/>
                </a:lnTo>
                <a:lnTo>
                  <a:pt x="53" y="125"/>
                </a:lnTo>
                <a:lnTo>
                  <a:pt x="0" y="165"/>
                </a:lnTo>
                <a:lnTo>
                  <a:pt x="57" y="33"/>
                </a:lnTo>
                <a:lnTo>
                  <a:pt x="206" y="0"/>
                </a:lnTo>
                <a:lnTo>
                  <a:pt x="156" y="40"/>
                </a:lnTo>
                <a:lnTo>
                  <a:pt x="252" y="142"/>
                </a:lnTo>
                <a:lnTo>
                  <a:pt x="892" y="142"/>
                </a:lnTo>
                <a:lnTo>
                  <a:pt x="892" y="277"/>
                </a:lnTo>
              </a:path>
            </a:pathLst>
          </a:cu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5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TextBox 53"/>
          <p:cNvSpPr txBox="1">
            <a:spLocks noChangeArrowheads="1"/>
          </p:cNvSpPr>
          <p:nvPr/>
        </p:nvSpPr>
        <p:spPr bwMode="auto">
          <a:xfrm>
            <a:off x="1893399" y="1646483"/>
            <a:ext cx="3105035" cy="46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4" rIns="121906" bIns="60954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kern="0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逆向思维</a:t>
            </a:r>
            <a:endParaRPr lang="zh-CN" altLang="en-US" sz="3200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1835100" y="5502267"/>
            <a:ext cx="3092388" cy="46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4" rIns="121906" bIns="60954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kern="0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发散思维</a:t>
            </a:r>
            <a:endParaRPr lang="zh-CN" altLang="en-US" sz="3200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53"/>
          <p:cNvSpPr txBox="1">
            <a:spLocks noChangeArrowheads="1"/>
          </p:cNvSpPr>
          <p:nvPr/>
        </p:nvSpPr>
        <p:spPr bwMode="auto">
          <a:xfrm>
            <a:off x="7422793" y="5509208"/>
            <a:ext cx="3055079" cy="46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4" rIns="121906" bIns="60954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kern="0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横向思维</a:t>
            </a:r>
            <a:endParaRPr lang="zh-CN" altLang="en-US" sz="3200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396859" y="1646549"/>
            <a:ext cx="3083948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4" rIns="121906" bIns="60954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0" kern="0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正向思维</a:t>
            </a:r>
            <a:endParaRPr lang="zh-CN" altLang="en-US" sz="3200" kern="0" dirty="0">
              <a:solidFill>
                <a:schemeClr val="bg1"/>
              </a:solidFill>
              <a:latin typeface="字魂143号-正酷超级黑" panose="00000500000000000000" pitchFamily="2" charset="-122"/>
              <a:ea typeface="字魂143号-正酷超级黑" panose="00000500000000000000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63092" y="2943027"/>
            <a:ext cx="2348865" cy="1991360"/>
            <a:chOff x="3735619" y="2268230"/>
            <a:chExt cx="1761649" cy="149352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735619" y="2268230"/>
              <a:ext cx="1761649" cy="1493520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/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1465" kern="0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9" name="TextBox 16"/>
            <p:cNvSpPr txBox="1"/>
            <p:nvPr/>
          </p:nvSpPr>
          <p:spPr>
            <a:xfrm>
              <a:off x="3929144" y="2754645"/>
              <a:ext cx="1567815" cy="499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3735" b="1" dirty="0">
                  <a:solidFill>
                    <a:schemeClr val="bg1"/>
                  </a:solidFill>
                  <a:latin typeface="字魂143号-正酷超级黑" panose="00000500000000000000" pitchFamily="2" charset="-122"/>
                  <a:ea typeface="字魂143号-正酷超级黑" panose="00000500000000000000" pitchFamily="2" charset="-122"/>
                  <a:cs typeface="Arial Unicode MS" panose="020B0604020202020204" charset="-122"/>
                  <a:sym typeface="Arial" panose="020B0604020202020204" pitchFamily="34" charset="0"/>
                </a:rPr>
                <a:t>逻辑思维</a:t>
              </a:r>
              <a:endParaRPr lang="zh-CN" sz="3735" b="1" dirty="0">
                <a:solidFill>
                  <a:schemeClr val="bg1"/>
                </a:solidFill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963584" y="858276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3140" y="2274570"/>
            <a:ext cx="4699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从个别到一般（适合概念的建构</a:t>
            </a:r>
            <a:r>
              <a:rPr lang="en-US" altLang="zh-CN" sz="2400" b="1"/>
              <a:t>)</a:t>
            </a:r>
            <a:endParaRPr lang="en-US" altLang="zh-CN" sz="2400" b="1"/>
          </a:p>
        </p:txBody>
      </p:sp>
      <p:sp>
        <p:nvSpPr>
          <p:cNvPr id="22" name="文本框 21"/>
          <p:cNvSpPr txBox="1"/>
          <p:nvPr/>
        </p:nvSpPr>
        <p:spPr>
          <a:xfrm>
            <a:off x="7203440" y="6065520"/>
            <a:ext cx="512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举一反三（适合概念的迁移和应用）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8072120" y="958850"/>
            <a:ext cx="29610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4"/>
                </a:solidFill>
              </a:rPr>
              <a:t>举例：植物细胞的结构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94444E-6 -1.23457E-6 C 0.01198 -0.03179 0.02969 -0.19105 0.05469 -0.19105 C 0.09167 -0.19105 0.1217 -0.1429 0.1217 -0.08271 C 0.1217 -0.06296 0.11875 -0.04537 0.11268 -0.02932 C 0.11372 -0.02932 -0.0033 0.2108 -0.0033 0.21266 C -0.0033 0.2108 -0.12031 -0.02932 -0.11927 -0.02932 C -0.12535 -0.04537 -0.1283 -0.06296 -0.1283 -0.08271 C -0.1283 -0.1429 -0.09826 -0.19105 -0.06024 -0.19105 C -0.03628 -0.19105 -0.01198 -0.03179 -1.94444E-6 -1.23457E-6 Z " pathEditMode="relative" rAng="0" ptsTypes="fffffffff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10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1" grpId="0"/>
      <p:bldP spid="13" grpId="0"/>
      <p:bldP spid="14" grpId="0"/>
      <p:bldP spid="16" grpId="0"/>
      <p:bldP spid="3" grpId="0"/>
      <p:bldP spid="22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5200" y="2585085"/>
            <a:ext cx="5558790" cy="4169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4325" y="184150"/>
            <a:ext cx="281749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举例：横向思维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14325" y="1070610"/>
            <a:ext cx="11495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给刚移栽的绿化树木，补充水和无机盐，以提高成活率，</a:t>
            </a:r>
            <a:r>
              <a:rPr lang="en-US" altLang="zh-CN" sz="2400"/>
              <a:t>“</a:t>
            </a:r>
            <a:r>
              <a:rPr lang="zh-CN" altLang="en-US" sz="2400"/>
              <a:t>挂吊瓶</a:t>
            </a:r>
            <a:r>
              <a:rPr lang="en-US" altLang="zh-CN" sz="2400"/>
              <a:t>”</a:t>
            </a:r>
            <a:r>
              <a:rPr lang="zh-CN" altLang="en-US" sz="2400"/>
              <a:t>的针头应插入茎的（      ）</a:t>
            </a:r>
            <a:endParaRPr lang="zh-CN" altLang="en-US" sz="2400"/>
          </a:p>
          <a:p>
            <a:r>
              <a:rPr lang="en-US" altLang="zh-CN" sz="2400"/>
              <a:t>A </a:t>
            </a:r>
            <a:r>
              <a:rPr lang="zh-CN" altLang="en-US" sz="2400"/>
              <a:t>分生组织      </a:t>
            </a:r>
            <a:r>
              <a:rPr lang="en-US" altLang="zh-CN" sz="2400"/>
              <a:t>B </a:t>
            </a:r>
            <a:r>
              <a:rPr lang="zh-CN" altLang="en-US" sz="2400"/>
              <a:t>机械组织       </a:t>
            </a:r>
            <a:r>
              <a:rPr lang="en-US" altLang="zh-CN" sz="2400"/>
              <a:t>C </a:t>
            </a:r>
            <a:r>
              <a:rPr lang="zh-CN" altLang="en-US" sz="2400"/>
              <a:t>导管          </a:t>
            </a:r>
            <a:r>
              <a:rPr lang="en-US" altLang="zh-CN" sz="2400"/>
              <a:t>D </a:t>
            </a:r>
            <a:r>
              <a:rPr lang="zh-CN" altLang="en-US" sz="2400"/>
              <a:t>筛管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585" y="1864360"/>
            <a:ext cx="4740910" cy="4787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345" y="2496820"/>
            <a:ext cx="5123180" cy="3684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7220" y="607695"/>
            <a:ext cx="109315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“</a:t>
            </a:r>
            <a:r>
              <a:rPr lang="zh-CN" altLang="en-US" sz="2800"/>
              <a:t>人要脸，树要皮</a:t>
            </a:r>
            <a:r>
              <a:rPr lang="en-US" altLang="zh-CN" sz="2800"/>
              <a:t>”</a:t>
            </a:r>
            <a:r>
              <a:rPr lang="zh-CN" altLang="en-US" sz="2800"/>
              <a:t>，为了提高果实产量和品质，为什么要对果树进行适当的环割？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147955" y="85725"/>
            <a:ext cx="270256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举例：横向思维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左大括号 9"/>
          <p:cNvSpPr/>
          <p:nvPr/>
        </p:nvSpPr>
        <p:spPr>
          <a:xfrm>
            <a:off x="1659721" y="1059819"/>
            <a:ext cx="775855" cy="4738254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43865" y="1059815"/>
            <a:ext cx="675005" cy="5101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第三章情境的作用和类型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26385" y="931545"/>
            <a:ext cx="4351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第一节情境在发展核心素养中的作用</a:t>
            </a:r>
            <a:endParaRPr lang="zh-CN" altLang="en-US" sz="24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2938780" y="3007360"/>
            <a:ext cx="389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第二节生物学科中的</a:t>
            </a:r>
            <a:r>
              <a:rPr lang="zh-CN" sz="2400" b="1" dirty="0"/>
              <a:t>情景类型</a:t>
            </a:r>
            <a:endParaRPr lang="zh-CN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2938780" y="5399405"/>
            <a:ext cx="3778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dirty="0"/>
              <a:t>第三节情境教学中应注意的问题</a:t>
            </a:r>
            <a:endParaRPr lang="zh-CN" sz="2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8245651" y="808413"/>
            <a:ext cx="1967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102</a:t>
            </a:r>
            <a:endParaRPr 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14360" y="2945765"/>
            <a:ext cx="3228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107</a:t>
            </a:r>
            <a:endParaRPr 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45475" y="5276215"/>
            <a:ext cx="310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118</a:t>
            </a:r>
            <a:endParaRPr 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2" grpId="0"/>
      <p:bldP spid="13" grpId="0"/>
      <p:bldP spid="22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矩形 71681"/>
          <p:cNvSpPr/>
          <p:nvPr/>
        </p:nvSpPr>
        <p:spPr>
          <a:xfrm>
            <a:off x="2362200" y="1066800"/>
            <a:ext cx="7239000" cy="1568450"/>
          </a:xfrm>
          <a:prstGeom prst="rect">
            <a:avLst/>
          </a:prstGeom>
          <a:solidFill>
            <a:srgbClr val="FFFFEB"/>
          </a:solidFill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>
              <a:buClr>
                <a:srgbClr val="000000"/>
              </a:buClr>
            </a:pPr>
            <a:r>
              <a:rPr lang="zh-CN" altLang="en-US" sz="3200" b="1" dirty="0">
                <a:latin typeface="Times New Roman" panose="02020603050405020304" pitchFamily="18" charset="0"/>
                <a:ea typeface="楷体_GB2312" pitchFamily="49" charset="-122"/>
              </a:rPr>
              <a:t>下列两个枝条上同样大小的果实，生长一段时间后，大小会出现不同吗？如果不同，哪个大一些？请说明理由。 </a:t>
            </a:r>
            <a:endParaRPr lang="zh-CN" altLang="en-US" sz="32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1683" name="矩形 71682"/>
          <p:cNvSpPr/>
          <p:nvPr/>
        </p:nvSpPr>
        <p:spPr>
          <a:xfrm>
            <a:off x="5124450" y="266700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71684" name="图片 71683" descr="111"/>
          <p:cNvPicPr>
            <a:picLocks noChangeAspect="1"/>
          </p:cNvPicPr>
          <p:nvPr/>
        </p:nvPicPr>
        <p:blipFill>
          <a:blip r:embed="rId1"/>
          <a:srcRect l="111" r="52673" b="53847"/>
          <a:stretch>
            <a:fillRect/>
          </a:stretch>
        </p:blipFill>
        <p:spPr>
          <a:xfrm>
            <a:off x="1828800" y="3200400"/>
            <a:ext cx="4191000" cy="284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图片 71684" descr="111"/>
          <p:cNvPicPr>
            <a:picLocks noChangeAspect="1"/>
          </p:cNvPicPr>
          <p:nvPr/>
        </p:nvPicPr>
        <p:blipFill>
          <a:blip r:embed="rId1"/>
          <a:srcRect l="53563" b="50000"/>
          <a:stretch>
            <a:fillRect/>
          </a:stretch>
        </p:blipFill>
        <p:spPr>
          <a:xfrm>
            <a:off x="6553200" y="3200400"/>
            <a:ext cx="3810000" cy="285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6" name="左箭头 71685"/>
          <p:cNvSpPr/>
          <p:nvPr/>
        </p:nvSpPr>
        <p:spPr>
          <a:xfrm rot="2519431">
            <a:off x="3128963" y="5276850"/>
            <a:ext cx="709612" cy="401638"/>
          </a:xfrm>
          <a:prstGeom prst="leftArrow">
            <a:avLst>
              <a:gd name="adj1" fmla="val 50000"/>
              <a:gd name="adj2" fmla="val 44169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687" name="左箭头 71686"/>
          <p:cNvSpPr/>
          <p:nvPr/>
        </p:nvSpPr>
        <p:spPr>
          <a:xfrm rot="2519431">
            <a:off x="3111500" y="5254625"/>
            <a:ext cx="765175" cy="477838"/>
          </a:xfrm>
          <a:prstGeom prst="leftArrow">
            <a:avLst>
              <a:gd name="adj1" fmla="val 50000"/>
              <a:gd name="adj2" fmla="val 40033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688" name="左箭头 71687"/>
          <p:cNvSpPr/>
          <p:nvPr/>
        </p:nvSpPr>
        <p:spPr>
          <a:xfrm rot="2519431">
            <a:off x="3124200" y="5334000"/>
            <a:ext cx="765175" cy="477838"/>
          </a:xfrm>
          <a:prstGeom prst="leftArrow">
            <a:avLst>
              <a:gd name="adj1" fmla="val 50000"/>
              <a:gd name="adj2" fmla="val 4003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689" name="左箭头 71688"/>
          <p:cNvSpPr/>
          <p:nvPr/>
        </p:nvSpPr>
        <p:spPr>
          <a:xfrm rot="2519431">
            <a:off x="3124200" y="5334000"/>
            <a:ext cx="765175" cy="477838"/>
          </a:xfrm>
          <a:prstGeom prst="leftArrow">
            <a:avLst>
              <a:gd name="adj1" fmla="val 50000"/>
              <a:gd name="adj2" fmla="val 40033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690" name="左箭头 71689"/>
          <p:cNvSpPr/>
          <p:nvPr/>
        </p:nvSpPr>
        <p:spPr>
          <a:xfrm rot="2519431">
            <a:off x="3124200" y="5334000"/>
            <a:ext cx="765175" cy="477838"/>
          </a:xfrm>
          <a:prstGeom prst="leftArrow">
            <a:avLst>
              <a:gd name="adj1" fmla="val 50000"/>
              <a:gd name="adj2" fmla="val 4003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71691" name="图片 71690" descr="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8" y="3186113"/>
            <a:ext cx="8458200" cy="283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2574925" y="6019800"/>
            <a:ext cx="2378075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buClr>
                <a:srgbClr val="000000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树皮被环割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6921500" y="6019800"/>
            <a:ext cx="207010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buClr>
                <a:srgbClr val="000000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正常枝条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2815" y="699135"/>
            <a:ext cx="10555605" cy="5160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9505" y="1363345"/>
            <a:ext cx="553847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第四章第二节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问题驱动策略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40" y="0"/>
            <a:ext cx="2410460" cy="1681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149090"/>
            <a:ext cx="3126105" cy="270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2675" cy="695325"/>
          </a:xfrm>
          <a:solidFill>
            <a:schemeClr val="accent1"/>
          </a:solidFill>
        </p:spPr>
        <p:txBody>
          <a:bodyPr>
            <a:normAutofit fontScale="90000"/>
          </a:bodyPr>
          <a:p>
            <a:r>
              <a:rPr lang="zh-CN" altLang="en-US"/>
              <a:t>一、设计问题的作用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93135" y="2887345"/>
            <a:ext cx="6280150" cy="3373755"/>
          </a:xfrm>
        </p:spPr>
        <p:txBody>
          <a:bodyPr/>
          <a:p>
            <a:pPr marL="0" indent="0">
              <a:buNone/>
            </a:pPr>
            <a:r>
              <a:rPr lang="zh-CN" altLang="en-US"/>
              <a:t>提问的作用：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1.</a:t>
            </a:r>
            <a:r>
              <a:rPr lang="zh-CN" altLang="en-US"/>
              <a:t>激发兴趣，吸引学生的注意力。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2.</a:t>
            </a:r>
            <a:r>
              <a:rPr lang="zh-CN" altLang="en-US"/>
              <a:t>帮助学生深入理解知识。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3.</a:t>
            </a:r>
            <a:r>
              <a:rPr lang="zh-CN" altLang="en-US"/>
              <a:t>提升学生思维。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4.</a:t>
            </a:r>
            <a:r>
              <a:rPr lang="zh-CN" altLang="en-US"/>
              <a:t>巩固诊断和督学。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5.</a:t>
            </a:r>
            <a:r>
              <a:rPr lang="zh-CN" altLang="en-US"/>
              <a:t>让学生体验成功的快乐。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71320" y="1725295"/>
            <a:ext cx="4952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提出问题</a:t>
            </a:r>
            <a:r>
              <a:rPr lang="en-US" altLang="zh-CN" sz="2800"/>
              <a:t>----</a:t>
            </a:r>
            <a:r>
              <a:rPr lang="zh-CN" altLang="en-US" sz="2800"/>
              <a:t>解决问题</a:t>
            </a:r>
            <a:endParaRPr lang="zh-CN" altLang="en-US" sz="2800"/>
          </a:p>
        </p:txBody>
      </p:sp>
      <p:grpSp>
        <p:nvGrpSpPr>
          <p:cNvPr id="14" name="组合 13"/>
          <p:cNvGrpSpPr/>
          <p:nvPr/>
        </p:nvGrpSpPr>
        <p:grpSpPr>
          <a:xfrm flipH="1">
            <a:off x="161925" y="2284157"/>
            <a:ext cx="3628572" cy="4580509"/>
            <a:chOff x="219528" y="1336536"/>
            <a:chExt cx="3628572" cy="4580509"/>
          </a:xfrm>
        </p:grpSpPr>
        <p:pic>
          <p:nvPicPr>
            <p:cNvPr id="15" name="图形 23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38614" y="1336536"/>
              <a:ext cx="1509486" cy="4580509"/>
            </a:xfrm>
            <a:prstGeom prst="rect">
              <a:avLst/>
            </a:prstGeom>
          </p:spPr>
        </p:pic>
        <p:pic>
          <p:nvPicPr>
            <p:cNvPr id="16" name="图形 2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528" y="3781732"/>
              <a:ext cx="3628571" cy="19024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/>
          <p:nvPr/>
        </p:nvSpPr>
        <p:spPr>
          <a:xfrm>
            <a:off x="189865" y="172720"/>
            <a:ext cx="4595495" cy="647700"/>
          </a:xfrm>
          <a:prstGeom prst="rect">
            <a:avLst/>
          </a:prstGeom>
          <a:solidFill>
            <a:schemeClr val="accent4"/>
          </a:solidFill>
          <a:ln w="9525">
            <a:noFill/>
            <a:miter/>
          </a:ln>
        </p:spPr>
        <p:txBody>
          <a:bodyPr wrap="none" anchor="ctr"/>
          <a:p>
            <a:pPr lvl="0" algn="ctr" eaLnBrk="1" hangingPunct="1"/>
            <a:r>
              <a:rPr lang="zh-CN" altLang="en-US" sz="28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举例：植物蒸腾作用的意义</a:t>
            </a:r>
            <a:endParaRPr lang="zh-CN" altLang="en-US" sz="28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6627" name="Picture 3" descr="CUTS_16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950893" y="5499418"/>
            <a:ext cx="900112" cy="122396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6628" name="Text Box 4"/>
          <p:cNvSpPr txBox="1"/>
          <p:nvPr/>
        </p:nvSpPr>
        <p:spPr>
          <a:xfrm>
            <a:off x="2424113" y="1125538"/>
            <a:ext cx="7632700" cy="94488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    一株玉米从苗到结实的一生中，大约要消耗</a:t>
            </a:r>
            <a:r>
              <a:rPr lang="en-US" altLang="zh-CN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200kg</a:t>
            </a:r>
            <a:r>
              <a:rPr lang="zh-CN" altLang="en-US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以上的水，大致情况如下表所示：</a:t>
            </a:r>
            <a:endParaRPr lang="zh-CN" altLang="en-US" sz="2800" b="1" dirty="0">
              <a:solidFill>
                <a:srgbClr val="242542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54277" name="Group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566988" y="2276475"/>
          <a:ext cx="7224395" cy="2384425"/>
        </p:xfrm>
        <a:graphic>
          <a:graphicData uri="http://schemas.openxmlformats.org/drawingml/2006/table">
            <a:tbl>
              <a:tblPr/>
              <a:tblGrid>
                <a:gridCol w="3160395"/>
                <a:gridCol w="2032000"/>
                <a:gridCol w="2032000"/>
              </a:tblGrid>
              <a:tr h="5765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生长期中总吸水量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204228g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100%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作为组成成分的水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1872g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0.29%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维持生理过程的水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250g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0.12%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4254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98.98%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42542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2" name="Text Box 28"/>
          <p:cNvSpPr txBox="1"/>
          <p:nvPr/>
        </p:nvSpPr>
        <p:spPr>
          <a:xfrm>
            <a:off x="4008438" y="5157788"/>
            <a:ext cx="1008062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301" name="Text Box 29"/>
          <p:cNvSpPr txBox="1"/>
          <p:nvPr/>
        </p:nvSpPr>
        <p:spPr>
          <a:xfrm>
            <a:off x="6024563" y="4076700"/>
            <a:ext cx="1584325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202106g</a:t>
            </a:r>
            <a:endParaRPr lang="en-US" altLang="zh-CN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303" name="Text Box 31"/>
          <p:cNvSpPr txBox="1"/>
          <p:nvPr/>
        </p:nvSpPr>
        <p:spPr>
          <a:xfrm>
            <a:off x="2855913" y="4076700"/>
            <a:ext cx="2592387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 eaLnBrk="1" hangingPunct="1">
              <a:spcBef>
                <a:spcPct val="2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蒸腾消耗的水</a:t>
            </a:r>
            <a:endParaRPr lang="zh-CN" altLang="en-US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304" name="Text Box 32"/>
          <p:cNvSpPr txBox="1"/>
          <p:nvPr/>
        </p:nvSpPr>
        <p:spPr>
          <a:xfrm>
            <a:off x="3792538" y="4057650"/>
            <a:ext cx="576262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？</a:t>
            </a:r>
            <a:endParaRPr lang="zh-CN" altLang="en-US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305" name="Text Box 33"/>
          <p:cNvSpPr txBox="1"/>
          <p:nvPr/>
        </p:nvSpPr>
        <p:spPr>
          <a:xfrm>
            <a:off x="2424113" y="1438275"/>
            <a:ext cx="7632700" cy="3823335"/>
          </a:xfrm>
          <a:prstGeom prst="rect">
            <a:avLst/>
          </a:prstGeom>
          <a:solidFill>
            <a:srgbClr val="CCFFFF"/>
          </a:solidFill>
          <a:ln w="9525">
            <a:noFill/>
            <a:miter/>
          </a:ln>
        </p:spPr>
        <p:txBody>
          <a:bodyPr>
            <a:spAutoFit/>
          </a:bodyPr>
          <a:p>
            <a:pPr lvl="0" eaLnBrk="1" hangingPunct="1">
              <a:lnSpc>
                <a:spcPct val="155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  <a:p>
            <a:pPr lvl="0" eaLnBrk="1" hangingPunct="1">
              <a:lnSpc>
                <a:spcPct val="155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植物吸入体内的水分，只有</a:t>
            </a:r>
            <a:r>
              <a:rPr lang="en-US" altLang="zh-CN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1%</a:t>
            </a:r>
            <a:r>
              <a:rPr lang="zh-CN" altLang="en-US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左右真正用于各种生理过程和保留在植物体内，而</a:t>
            </a:r>
            <a:r>
              <a:rPr lang="en-US" altLang="zh-CN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99%</a:t>
            </a:r>
            <a:r>
              <a:rPr lang="zh-CN" altLang="en-US" sz="2800" b="1" dirty="0">
                <a:solidFill>
                  <a:srgbClr val="242542"/>
                </a:solidFill>
                <a:latin typeface="楷体_GB2312" pitchFamily="49" charset="-122"/>
                <a:ea typeface="楷体_GB2312" pitchFamily="49" charset="-122"/>
              </a:rPr>
              <a:t>左右的水分却被蒸腾掉了。</a:t>
            </a:r>
            <a:endParaRPr lang="zh-CN" altLang="en-US" sz="2800" b="1" dirty="0">
              <a:solidFill>
                <a:srgbClr val="242542"/>
              </a:solidFill>
              <a:latin typeface="楷体_GB2312" pitchFamily="49" charset="-122"/>
              <a:ea typeface="楷体_GB2312" pitchFamily="49" charset="-122"/>
            </a:endParaRPr>
          </a:p>
          <a:p>
            <a:pPr lvl="0" eaLnBrk="1" hangingPunct="1">
              <a:lnSpc>
                <a:spcPct val="155000"/>
              </a:lnSpc>
              <a:spcBef>
                <a:spcPct val="50000"/>
              </a:spcBef>
            </a:pPr>
            <a:endParaRPr lang="zh-CN" altLang="en-US" sz="2800" b="1" dirty="0">
              <a:solidFill>
                <a:srgbClr val="242542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4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01" grpId="0"/>
      <p:bldP spid="54303" grpId="0"/>
      <p:bldP spid="54304" grpId="0"/>
      <p:bldP spid="54305" grpId="0" bldLvl="0" animBg="1"/>
      <p:bldP spid="54305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0" name="图片 39939" descr="CUTS_16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8" y="-33972"/>
            <a:ext cx="900112" cy="122396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9983" name="文本框 39982"/>
          <p:cNvSpPr txBox="1"/>
          <p:nvPr/>
        </p:nvSpPr>
        <p:spPr>
          <a:xfrm>
            <a:off x="4008438" y="5157788"/>
            <a:ext cx="1008062" cy="3657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endParaRPr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16330" y="3235325"/>
            <a:ext cx="8332470" cy="1789430"/>
            <a:chOff x="1758" y="5095"/>
            <a:chExt cx="13122" cy="2818"/>
          </a:xfrm>
        </p:grpSpPr>
        <p:sp>
          <p:nvSpPr>
            <p:cNvPr id="39981" name="矩形 39980"/>
            <p:cNvSpPr/>
            <p:nvPr/>
          </p:nvSpPr>
          <p:spPr>
            <a:xfrm>
              <a:off x="1758" y="5095"/>
              <a:ext cx="905" cy="2819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/>
            </a:ln>
          </p:spPr>
          <p:txBody>
            <a:bodyPr wrap="none" anchor="ctr"/>
            <a:p>
              <a:pPr lvl="0" algn="ctr"/>
              <a:r>
                <a:rPr lang="zh-CN" altLang="en-US" sz="4400" b="1" dirty="0">
                  <a:latin typeface="Times New Roman" panose="02020603050405020304" pitchFamily="18" charset="0"/>
                  <a:ea typeface="隶书" panose="02010509060101010101" charset="-122"/>
                </a:rPr>
                <a:t>质</a:t>
              </a:r>
              <a:endParaRPr lang="zh-CN" altLang="en-US" sz="4400" b="1" dirty="0">
                <a:latin typeface="Times New Roman" panose="02020603050405020304" pitchFamily="18" charset="0"/>
                <a:ea typeface="隶书" panose="02010509060101010101" charset="-122"/>
              </a:endParaRPr>
            </a:p>
            <a:p>
              <a:pPr lvl="0" algn="ctr"/>
              <a:r>
                <a:rPr lang="zh-CN" altLang="en-US" sz="4400" b="1" dirty="0">
                  <a:latin typeface="Times New Roman" panose="02020603050405020304" pitchFamily="18" charset="0"/>
                  <a:ea typeface="隶书" panose="02010509060101010101" charset="-122"/>
                </a:rPr>
                <a:t>疑</a:t>
              </a:r>
              <a:endParaRPr lang="zh-CN" altLang="en-US" sz="4400" b="1" dirty="0">
                <a:latin typeface="Times New Roman" panose="02020603050405020304" pitchFamily="18" charset="0"/>
                <a:ea typeface="隶书" panose="02010509060101010101" charset="-122"/>
              </a:endParaRPr>
            </a:p>
            <a:p>
              <a:pPr lvl="0" algn="ctr"/>
              <a:r>
                <a:rPr lang="en-US" altLang="zh-CN" sz="4400" b="1" dirty="0">
                  <a:latin typeface="Times New Roman" panose="02020603050405020304" pitchFamily="18" charset="0"/>
                  <a:ea typeface="隶书" panose="02010509060101010101" charset="-122"/>
                </a:rPr>
                <a:t>1</a:t>
              </a:r>
              <a:endParaRPr lang="en-US" altLang="zh-CN" sz="4400" b="1" dirty="0">
                <a:latin typeface="Times New Roman" panose="02020603050405020304" pitchFamily="18" charset="0"/>
                <a:ea typeface="隶书" panose="02010509060101010101" charset="-122"/>
              </a:endParaRPr>
            </a:p>
          </p:txBody>
        </p:sp>
        <p:sp>
          <p:nvSpPr>
            <p:cNvPr id="39985" name="文本框 39984"/>
            <p:cNvSpPr txBox="1"/>
            <p:nvPr/>
          </p:nvSpPr>
          <p:spPr>
            <a:xfrm>
              <a:off x="3994" y="5439"/>
              <a:ext cx="10887" cy="168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p>
              <a:pPr lvl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200" b="1" dirty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植物为什么需要吸收那么多的水呢</a:t>
              </a:r>
              <a:r>
                <a:rPr lang="en-US" altLang="zh-CN" sz="3200" b="1" dirty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?</a:t>
              </a:r>
              <a:br>
                <a:rPr lang="en-US" altLang="zh-CN" sz="3200" b="1" dirty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</a:br>
              <a:endPara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9987" name="文本框 39986"/>
          <p:cNvSpPr txBox="1"/>
          <p:nvPr/>
        </p:nvSpPr>
        <p:spPr>
          <a:xfrm>
            <a:off x="697230" y="1539240"/>
            <a:ext cx="635000" cy="9144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？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89" name="文本框 39988"/>
          <p:cNvSpPr txBox="1"/>
          <p:nvPr/>
        </p:nvSpPr>
        <p:spPr>
          <a:xfrm>
            <a:off x="1463675" y="19050"/>
            <a:ext cx="9834245" cy="2358390"/>
          </a:xfrm>
          <a:prstGeom prst="rect">
            <a:avLst/>
          </a:prstGeom>
          <a:solidFill>
            <a:srgbClr val="CCFFFF"/>
          </a:solidFill>
          <a:ln w="9525">
            <a:noFill/>
            <a:miter/>
          </a:ln>
        </p:spPr>
        <p:txBody>
          <a:bodyPr wrap="square">
            <a:spAutoFit/>
          </a:bodyPr>
          <a:p>
            <a:pPr lvl="0">
              <a:lnSpc>
                <a:spcPct val="155000"/>
              </a:lnSpc>
              <a:spcBef>
                <a:spcPct val="500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植物的一生需要吸入大量的水分，但只有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1%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左右真正用于各种生理过程和保留在植物体内，而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99%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左右的水分却被蒸腾掉了。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89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3" descr="LIN_053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3143250" y="6308725"/>
            <a:ext cx="7339013" cy="390525"/>
          </a:xfrm>
        </p:spPr>
      </p:pic>
      <p:sp>
        <p:nvSpPr>
          <p:cNvPr id="2" name="文本框 1"/>
          <p:cNvSpPr txBox="1"/>
          <p:nvPr/>
        </p:nvSpPr>
        <p:spPr>
          <a:xfrm>
            <a:off x="351155" y="327660"/>
            <a:ext cx="1079119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3D3D5B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请你结合下列问题概括蒸腾作用对植物自身的意义</a:t>
            </a:r>
            <a:endParaRPr lang="zh-CN" altLang="en-US" sz="3600"/>
          </a:p>
        </p:txBody>
      </p:sp>
      <p:sp>
        <p:nvSpPr>
          <p:cNvPr id="3" name="文本框 2"/>
          <p:cNvSpPr txBox="1"/>
          <p:nvPr/>
        </p:nvSpPr>
        <p:spPr>
          <a:xfrm>
            <a:off x="702310" y="1040130"/>
            <a:ext cx="958532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1.“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用吸管喝奶茶</a:t>
            </a:r>
            <a:r>
              <a:rPr lang="en-US" altLang="zh-CN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”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是否需要吸力？植物的蒸腾作用使水从低处流向高处，是否也需要力？用吸管喝到了什么？植物通过蒸腾作用得到了什么？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2.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夏天洗澡后，人们会感到凉爽，植物的蒸腾作用是否也有类似的作用？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9160" y="3375660"/>
            <a:ext cx="92811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植物通过蒸腾作用促</a:t>
            </a:r>
            <a:r>
              <a:rPr lang="zh-CN" altLang="en-US" sz="2400" b="1" dirty="0">
                <a:solidFill>
                  <a:srgbClr val="FF0000"/>
                </a:solidFill>
                <a:uFillTx/>
                <a:latin typeface="+mj-ea"/>
                <a:ea typeface="+mj-ea"/>
                <a:sym typeface="+mn-ea"/>
              </a:rPr>
              <a:t>进了根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对水的吸收 及水在植物体内的运输，同时也促进了溶解在水中的无机盐的运输。</a:t>
            </a:r>
            <a:r>
              <a:rPr lang="zh-CN" altLang="en-US" sz="2400" b="1" u="sng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zh-CN" altLang="en-US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8680" y="5905500"/>
            <a:ext cx="940308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蒸腾作用降低了叶片表面的温度，避免因强烈阳光的照射而灼伤叶片。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0" name="图片 39939" descr="CUTS_16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8" y="-33972"/>
            <a:ext cx="900112" cy="122396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9981" name="矩形 39980"/>
          <p:cNvSpPr/>
          <p:nvPr/>
        </p:nvSpPr>
        <p:spPr>
          <a:xfrm>
            <a:off x="1116330" y="3235325"/>
            <a:ext cx="574675" cy="1790065"/>
          </a:xfrm>
          <a:prstGeom prst="rect">
            <a:avLst/>
          </a:prstGeom>
          <a:solidFill>
            <a:srgbClr val="66FF33"/>
          </a:solidFill>
          <a:ln w="9525">
            <a:noFill/>
            <a:miter/>
          </a:ln>
        </p:spPr>
        <p:txBody>
          <a:bodyPr wrap="none" anchor="ctr"/>
          <a:p>
            <a:pPr lvl="0" algn="ctr"/>
            <a:r>
              <a:rPr lang="zh-CN" altLang="en-US" sz="4400" b="1" dirty="0">
                <a:latin typeface="Times New Roman" panose="02020603050405020304" pitchFamily="18" charset="0"/>
                <a:ea typeface="隶书" panose="02010509060101010101" charset="-122"/>
              </a:rPr>
              <a:t>质</a:t>
            </a:r>
            <a:endParaRPr lang="zh-CN" altLang="en-US" sz="4400" b="1" dirty="0">
              <a:latin typeface="Times New Roman" panose="02020603050405020304" pitchFamily="18" charset="0"/>
              <a:ea typeface="隶书" panose="02010509060101010101" charset="-122"/>
            </a:endParaRPr>
          </a:p>
          <a:p>
            <a:pPr lvl="0" algn="ctr"/>
            <a:r>
              <a:rPr lang="zh-CN" altLang="en-US" sz="4400" b="1" dirty="0">
                <a:latin typeface="Times New Roman" panose="02020603050405020304" pitchFamily="18" charset="0"/>
                <a:ea typeface="隶书" panose="02010509060101010101" charset="-122"/>
              </a:rPr>
              <a:t>疑</a:t>
            </a:r>
            <a:endParaRPr lang="zh-CN" altLang="en-US" sz="4400" b="1" dirty="0">
              <a:latin typeface="Times New Roman" panose="02020603050405020304" pitchFamily="18" charset="0"/>
              <a:ea typeface="隶书" panose="02010509060101010101" charset="-122"/>
            </a:endParaRPr>
          </a:p>
          <a:p>
            <a:pPr lvl="0" algn="ctr"/>
            <a:r>
              <a:rPr lang="en-US" altLang="zh-CN" sz="4400" b="1" dirty="0">
                <a:latin typeface="Times New Roman" panose="02020603050405020304" pitchFamily="18" charset="0"/>
                <a:ea typeface="隶书" panose="02010509060101010101" charset="-122"/>
              </a:rPr>
              <a:t>2</a:t>
            </a:r>
            <a:endParaRPr lang="en-US" altLang="zh-CN" sz="4400" b="1" dirty="0">
              <a:latin typeface="Times New Roman" panose="02020603050405020304" pitchFamily="18" charset="0"/>
              <a:ea typeface="隶书" panose="02010509060101010101" charset="-122"/>
            </a:endParaRPr>
          </a:p>
        </p:txBody>
      </p:sp>
      <p:sp>
        <p:nvSpPr>
          <p:cNvPr id="39983" name="文本框 39982"/>
          <p:cNvSpPr txBox="1"/>
          <p:nvPr/>
        </p:nvSpPr>
        <p:spPr>
          <a:xfrm>
            <a:off x="4008438" y="5157788"/>
            <a:ext cx="1008062" cy="3657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endParaRPr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85" name="文本框 39984"/>
          <p:cNvSpPr txBox="1"/>
          <p:nvPr/>
        </p:nvSpPr>
        <p:spPr>
          <a:xfrm>
            <a:off x="2536825" y="3453765"/>
            <a:ext cx="7835265" cy="1066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>
              <a:spcBef>
                <a:spcPct val="50000"/>
              </a:spcBef>
            </a:pPr>
            <a:r>
              <a:rPr lang="en-US" altLang="zh-CN" sz="28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植物吸收的水分中大约</a:t>
            </a:r>
            <a:r>
              <a:rPr lang="en-US" altLang="zh-CN" sz="32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99%</a:t>
            </a:r>
            <a:r>
              <a:rPr lang="zh-CN" altLang="en-US" sz="32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到哪里去了</a:t>
            </a:r>
            <a:r>
              <a:rPr lang="en-US" altLang="zh-CN" sz="32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br>
              <a:rPr lang="en-US" altLang="zh-CN" sz="32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987" name="文本框 39986"/>
          <p:cNvSpPr txBox="1"/>
          <p:nvPr/>
        </p:nvSpPr>
        <p:spPr>
          <a:xfrm>
            <a:off x="697230" y="1539240"/>
            <a:ext cx="635000" cy="9144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？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89" name="文本框 39988"/>
          <p:cNvSpPr txBox="1"/>
          <p:nvPr/>
        </p:nvSpPr>
        <p:spPr>
          <a:xfrm>
            <a:off x="1463675" y="19050"/>
            <a:ext cx="9834245" cy="2358390"/>
          </a:xfrm>
          <a:prstGeom prst="rect">
            <a:avLst/>
          </a:prstGeom>
          <a:solidFill>
            <a:srgbClr val="CCFFFF"/>
          </a:solidFill>
          <a:ln w="9525">
            <a:noFill/>
            <a:miter/>
          </a:ln>
        </p:spPr>
        <p:txBody>
          <a:bodyPr wrap="square">
            <a:spAutoFit/>
          </a:bodyPr>
          <a:p>
            <a:pPr lvl="0">
              <a:lnSpc>
                <a:spcPct val="155000"/>
              </a:lnSpc>
              <a:spcBef>
                <a:spcPct val="500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植物的一生需要吸入大量的水分，但只有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1%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左右真正用于各种生理过程和保留在植物体内，而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99%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左右的水分却被蒸腾掉了。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71230" y="5465445"/>
            <a:ext cx="361823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生物圈的水循环</a:t>
            </a:r>
            <a:endParaRPr lang="zh-CN" altLang="en-US" sz="3600" b="1"/>
          </a:p>
        </p:txBody>
      </p:sp>
      <p:sp>
        <p:nvSpPr>
          <p:cNvPr id="3" name="右箭头 2"/>
          <p:cNvSpPr/>
          <p:nvPr/>
        </p:nvSpPr>
        <p:spPr>
          <a:xfrm>
            <a:off x="7560310" y="555434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85" grpId="0"/>
      <p:bldP spid="39987" grpId="0"/>
      <p:bldP spid="3" grpId="0" bldLvl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450" y="94615"/>
            <a:ext cx="1179703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请同学欣赏动画，说一说植物的蒸腾作用在水循环中起到怎样的作用？</a:t>
            </a:r>
            <a:endParaRPr lang="zh-CN" altLang="en-US" sz="3200" b="1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" r:id="rId1" imgW="7380605" imgH="5551805"/>
        </mc:Choice>
        <mc:Fallback>
          <p:control name="" r:id="rId1" imgW="7380605" imgH="5551805">
            <p:pic>
              <p:nvPicPr>
                <p:cNvPr id="0" name="Host Control  1026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13013" y="708025"/>
                  <a:ext cx="7380605" cy="55518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1958215" y="4156471"/>
            <a:ext cx="194663" cy="1551516"/>
          </a:xfrm>
          <a:custGeom>
            <a:avLst/>
            <a:gdLst>
              <a:gd name="T0" fmla="*/ 256 w 669"/>
              <a:gd name="T1" fmla="*/ 0 h 5309"/>
              <a:gd name="T2" fmla="*/ 256 w 669"/>
              <a:gd name="T3" fmla="*/ 4149 h 5309"/>
              <a:gd name="T4" fmla="*/ 669 w 669"/>
              <a:gd name="T5" fmla="*/ 5127 h 5309"/>
              <a:gd name="T6" fmla="*/ 486 w 669"/>
              <a:gd name="T7" fmla="*/ 5309 h 5309"/>
              <a:gd name="T8" fmla="*/ 0 w 669"/>
              <a:gd name="T9" fmla="*/ 4161 h 5309"/>
              <a:gd name="T10" fmla="*/ 0 w 669"/>
              <a:gd name="T11" fmla="*/ 0 h 5309"/>
              <a:gd name="T12" fmla="*/ 256 w 669"/>
              <a:gd name="T13" fmla="*/ 0 h 5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9" h="5309">
                <a:moveTo>
                  <a:pt x="256" y="0"/>
                </a:moveTo>
                <a:lnTo>
                  <a:pt x="256" y="4149"/>
                </a:lnTo>
                <a:cubicBezTo>
                  <a:pt x="256" y="4531"/>
                  <a:pt x="415" y="4878"/>
                  <a:pt x="669" y="5127"/>
                </a:cubicBezTo>
                <a:lnTo>
                  <a:pt x="486" y="5309"/>
                </a:lnTo>
                <a:cubicBezTo>
                  <a:pt x="187" y="5017"/>
                  <a:pt x="0" y="4610"/>
                  <a:pt x="0" y="4161"/>
                </a:cubicBezTo>
                <a:lnTo>
                  <a:pt x="0" y="0"/>
                </a:lnTo>
                <a:lnTo>
                  <a:pt x="25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1958340" y="1958975"/>
            <a:ext cx="194945" cy="2198370"/>
          </a:xfrm>
          <a:custGeom>
            <a:avLst/>
            <a:gdLst>
              <a:gd name="T0" fmla="*/ 669 w 669"/>
              <a:gd name="T1" fmla="*/ 182 h 5308"/>
              <a:gd name="T2" fmla="*/ 256 w 669"/>
              <a:gd name="T3" fmla="*/ 1160 h 5308"/>
              <a:gd name="T4" fmla="*/ 256 w 669"/>
              <a:gd name="T5" fmla="*/ 5308 h 5308"/>
              <a:gd name="T6" fmla="*/ 0 w 669"/>
              <a:gd name="T7" fmla="*/ 5308 h 5308"/>
              <a:gd name="T8" fmla="*/ 0 w 669"/>
              <a:gd name="T9" fmla="*/ 1148 h 5308"/>
              <a:gd name="T10" fmla="*/ 486 w 669"/>
              <a:gd name="T11" fmla="*/ 0 h 5308"/>
              <a:gd name="T12" fmla="*/ 669 w 669"/>
              <a:gd name="T13" fmla="*/ 182 h 5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9" h="5308">
                <a:moveTo>
                  <a:pt x="669" y="182"/>
                </a:moveTo>
                <a:cubicBezTo>
                  <a:pt x="415" y="431"/>
                  <a:pt x="256" y="778"/>
                  <a:pt x="256" y="1160"/>
                </a:cubicBezTo>
                <a:lnTo>
                  <a:pt x="256" y="5308"/>
                </a:lnTo>
                <a:lnTo>
                  <a:pt x="0" y="5308"/>
                </a:lnTo>
                <a:lnTo>
                  <a:pt x="0" y="1148"/>
                </a:lnTo>
                <a:cubicBezTo>
                  <a:pt x="0" y="699"/>
                  <a:pt x="187" y="292"/>
                  <a:pt x="486" y="0"/>
                </a:cubicBezTo>
                <a:lnTo>
                  <a:pt x="669" y="18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2097277" y="1732340"/>
            <a:ext cx="1671053" cy="296333"/>
          </a:xfrm>
          <a:custGeom>
            <a:avLst/>
            <a:gdLst>
              <a:gd name="T0" fmla="*/ 6397 w 7145"/>
              <a:gd name="T1" fmla="*/ 375 h 1015"/>
              <a:gd name="T2" fmla="*/ 6279 w 7145"/>
              <a:gd name="T3" fmla="*/ 0 h 1015"/>
              <a:gd name="T4" fmla="*/ 7145 w 7145"/>
              <a:gd name="T5" fmla="*/ 499 h 1015"/>
              <a:gd name="T6" fmla="*/ 6279 w 7145"/>
              <a:gd name="T7" fmla="*/ 997 h 1015"/>
              <a:gd name="T8" fmla="*/ 6397 w 7145"/>
              <a:gd name="T9" fmla="*/ 623 h 1015"/>
              <a:gd name="T10" fmla="*/ 1140 w 7145"/>
              <a:gd name="T11" fmla="*/ 623 h 1015"/>
              <a:gd name="T12" fmla="*/ 183 w 7145"/>
              <a:gd name="T13" fmla="*/ 1015 h 1015"/>
              <a:gd name="T14" fmla="*/ 0 w 7145"/>
              <a:gd name="T15" fmla="*/ 833 h 1015"/>
              <a:gd name="T16" fmla="*/ 1120 w 7145"/>
              <a:gd name="T17" fmla="*/ 375 h 1015"/>
              <a:gd name="T18" fmla="*/ 6397 w 7145"/>
              <a:gd name="T19" fmla="*/ 375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45" h="1015">
                <a:moveTo>
                  <a:pt x="6397" y="375"/>
                </a:moveTo>
                <a:lnTo>
                  <a:pt x="6279" y="0"/>
                </a:lnTo>
                <a:lnTo>
                  <a:pt x="7145" y="499"/>
                </a:lnTo>
                <a:lnTo>
                  <a:pt x="6279" y="997"/>
                </a:lnTo>
                <a:lnTo>
                  <a:pt x="6397" y="623"/>
                </a:lnTo>
                <a:lnTo>
                  <a:pt x="1140" y="623"/>
                </a:lnTo>
                <a:cubicBezTo>
                  <a:pt x="769" y="623"/>
                  <a:pt x="430" y="773"/>
                  <a:pt x="183" y="1015"/>
                </a:cubicBezTo>
                <a:lnTo>
                  <a:pt x="0" y="833"/>
                </a:lnTo>
                <a:cubicBezTo>
                  <a:pt x="290" y="550"/>
                  <a:pt x="686" y="375"/>
                  <a:pt x="1120" y="375"/>
                </a:cubicBezTo>
                <a:lnTo>
                  <a:pt x="6397" y="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958215" y="3007125"/>
            <a:ext cx="1784835" cy="289983"/>
          </a:xfrm>
          <a:custGeom>
            <a:avLst/>
            <a:gdLst>
              <a:gd name="T0" fmla="*/ 0 w 7631"/>
              <a:gd name="T1" fmla="*/ 374 h 997"/>
              <a:gd name="T2" fmla="*/ 6883 w 7631"/>
              <a:gd name="T3" fmla="*/ 374 h 997"/>
              <a:gd name="T4" fmla="*/ 6765 w 7631"/>
              <a:gd name="T5" fmla="*/ 0 h 997"/>
              <a:gd name="T6" fmla="*/ 7631 w 7631"/>
              <a:gd name="T7" fmla="*/ 498 h 997"/>
              <a:gd name="T8" fmla="*/ 6765 w 7631"/>
              <a:gd name="T9" fmla="*/ 997 h 997"/>
              <a:gd name="T10" fmla="*/ 6883 w 7631"/>
              <a:gd name="T11" fmla="*/ 622 h 997"/>
              <a:gd name="T12" fmla="*/ 0 w 7631"/>
              <a:gd name="T13" fmla="*/ 622 h 997"/>
              <a:gd name="T14" fmla="*/ 0 w 7631"/>
              <a:gd name="T15" fmla="*/ 374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31" h="997">
                <a:moveTo>
                  <a:pt x="0" y="374"/>
                </a:moveTo>
                <a:lnTo>
                  <a:pt x="6883" y="374"/>
                </a:lnTo>
                <a:lnTo>
                  <a:pt x="6765" y="0"/>
                </a:lnTo>
                <a:lnTo>
                  <a:pt x="7631" y="498"/>
                </a:lnTo>
                <a:lnTo>
                  <a:pt x="6765" y="997"/>
                </a:lnTo>
                <a:lnTo>
                  <a:pt x="6883" y="622"/>
                </a:lnTo>
                <a:lnTo>
                  <a:pt x="0" y="622"/>
                </a:lnTo>
                <a:lnTo>
                  <a:pt x="0" y="37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1958215" y="4379373"/>
            <a:ext cx="1784835" cy="292100"/>
          </a:xfrm>
          <a:custGeom>
            <a:avLst/>
            <a:gdLst>
              <a:gd name="T0" fmla="*/ 6883 w 7631"/>
              <a:gd name="T1" fmla="*/ 375 h 997"/>
              <a:gd name="T2" fmla="*/ 6765 w 7631"/>
              <a:gd name="T3" fmla="*/ 0 h 997"/>
              <a:gd name="T4" fmla="*/ 7631 w 7631"/>
              <a:gd name="T5" fmla="*/ 499 h 997"/>
              <a:gd name="T6" fmla="*/ 6765 w 7631"/>
              <a:gd name="T7" fmla="*/ 997 h 997"/>
              <a:gd name="T8" fmla="*/ 6883 w 7631"/>
              <a:gd name="T9" fmla="*/ 623 h 997"/>
              <a:gd name="T10" fmla="*/ 0 w 7631"/>
              <a:gd name="T11" fmla="*/ 623 h 997"/>
              <a:gd name="T12" fmla="*/ 0 w 7631"/>
              <a:gd name="T13" fmla="*/ 375 h 997"/>
              <a:gd name="T14" fmla="*/ 6883 w 7631"/>
              <a:gd name="T15" fmla="*/ 375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31" h="997">
                <a:moveTo>
                  <a:pt x="6883" y="375"/>
                </a:moveTo>
                <a:lnTo>
                  <a:pt x="6765" y="0"/>
                </a:lnTo>
                <a:lnTo>
                  <a:pt x="7631" y="499"/>
                </a:lnTo>
                <a:lnTo>
                  <a:pt x="6765" y="997"/>
                </a:lnTo>
                <a:lnTo>
                  <a:pt x="6883" y="623"/>
                </a:lnTo>
                <a:lnTo>
                  <a:pt x="0" y="623"/>
                </a:lnTo>
                <a:lnTo>
                  <a:pt x="0" y="375"/>
                </a:lnTo>
                <a:lnTo>
                  <a:pt x="6883" y="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2097277" y="5650248"/>
            <a:ext cx="1671053" cy="298449"/>
          </a:xfrm>
          <a:custGeom>
            <a:avLst/>
            <a:gdLst>
              <a:gd name="T0" fmla="*/ 6397 w 7145"/>
              <a:gd name="T1" fmla="*/ 392 h 1015"/>
              <a:gd name="T2" fmla="*/ 6279 w 7145"/>
              <a:gd name="T3" fmla="*/ 18 h 1015"/>
              <a:gd name="T4" fmla="*/ 7145 w 7145"/>
              <a:gd name="T5" fmla="*/ 516 h 1015"/>
              <a:gd name="T6" fmla="*/ 6279 w 7145"/>
              <a:gd name="T7" fmla="*/ 1015 h 1015"/>
              <a:gd name="T8" fmla="*/ 6397 w 7145"/>
              <a:gd name="T9" fmla="*/ 640 h 1015"/>
              <a:gd name="T10" fmla="*/ 1120 w 7145"/>
              <a:gd name="T11" fmla="*/ 640 h 1015"/>
              <a:gd name="T12" fmla="*/ 0 w 7145"/>
              <a:gd name="T13" fmla="*/ 182 h 1015"/>
              <a:gd name="T14" fmla="*/ 183 w 7145"/>
              <a:gd name="T15" fmla="*/ 0 h 1015"/>
              <a:gd name="T16" fmla="*/ 1140 w 7145"/>
              <a:gd name="T17" fmla="*/ 392 h 1015"/>
              <a:gd name="T18" fmla="*/ 6397 w 7145"/>
              <a:gd name="T19" fmla="*/ 392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45" h="1015">
                <a:moveTo>
                  <a:pt x="6397" y="392"/>
                </a:moveTo>
                <a:lnTo>
                  <a:pt x="6279" y="18"/>
                </a:lnTo>
                <a:lnTo>
                  <a:pt x="7145" y="516"/>
                </a:lnTo>
                <a:lnTo>
                  <a:pt x="6279" y="1015"/>
                </a:lnTo>
                <a:lnTo>
                  <a:pt x="6397" y="640"/>
                </a:lnTo>
                <a:lnTo>
                  <a:pt x="1120" y="640"/>
                </a:lnTo>
                <a:cubicBezTo>
                  <a:pt x="686" y="640"/>
                  <a:pt x="290" y="465"/>
                  <a:pt x="0" y="182"/>
                </a:cubicBezTo>
                <a:lnTo>
                  <a:pt x="183" y="0"/>
                </a:lnTo>
                <a:cubicBezTo>
                  <a:pt x="430" y="242"/>
                  <a:pt x="769" y="392"/>
                  <a:pt x="1140" y="392"/>
                </a:cubicBezTo>
                <a:lnTo>
                  <a:pt x="6397" y="39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889" tIns="60944" rIns="121889" bIns="60944" numCol="1" anchor="t" anchorCtr="0" compatLnSpc="1"/>
          <a:lstStyle/>
          <a:p>
            <a:endParaRPr lang="zh-CN" altLang="en-US" sz="12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6700" y="1650365"/>
            <a:ext cx="3219450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/>
              <a:t>（一）指向教学目标     （</a:t>
            </a:r>
            <a:r>
              <a:rPr lang="zh-CN" altLang="en-US" sz="2400">
                <a:sym typeface="+mn-ea"/>
              </a:rPr>
              <a:t>问题驱动）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339590"/>
            <a:ext cx="2907030" cy="251841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076700" y="2837180"/>
            <a:ext cx="367665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（二）注重问题的逻辑性</a:t>
            </a:r>
            <a:endParaRPr lang="zh-CN" altLang="en-US" sz="2400" b="1" dirty="0"/>
          </a:p>
        </p:txBody>
      </p:sp>
      <p:sp>
        <p:nvSpPr>
          <p:cNvPr id="36" name="文本框 35"/>
          <p:cNvSpPr txBox="1"/>
          <p:nvPr/>
        </p:nvSpPr>
        <p:spPr>
          <a:xfrm>
            <a:off x="4076700" y="4211320"/>
            <a:ext cx="4197985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（三）略高于学生已有的认知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4076700" y="5488305"/>
            <a:ext cx="3676015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（四）问题要真实和科学</a:t>
            </a:r>
            <a:endParaRPr lang="zh-CN" altLang="en-US" sz="2400" dirty="0"/>
          </a:p>
          <a:p>
            <a:endParaRPr lang="zh-CN" altLang="en-US" sz="2400" b="1" dirty="0"/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838200" y="365125"/>
            <a:ext cx="5784850" cy="6953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二、设计问题驱动教学的原则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3" grpId="0" bldLvl="0" animBg="1"/>
      <p:bldP spid="29" grpId="0" bldLvl="0" animBg="1"/>
      <p:bldP spid="36" grpId="0" bldLvl="0" animBg="1"/>
      <p:bldP spid="37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3649663" y="1625600"/>
            <a:ext cx="6675438" cy="1336675"/>
          </a:xfrm>
        </p:spPr>
        <p:txBody>
          <a:bodyPr vert="horz" lIns="90000" tIns="46800" rIns="90000" bIns="0" anchor="b" anchorCtr="0">
            <a:no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200" normalizeH="0" baseline="0" noProof="1" dirty="0">
                <a:solidFill>
                  <a:srgbClr val="394F00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第十五章 第一节 </a:t>
            </a:r>
            <a:br>
              <a:rPr kumimoji="0" lang="zh-CN" altLang="en-US" sz="4800" b="1" i="0" u="none" strike="noStrike" kern="1200" cap="none" spc="200" normalizeH="0" baseline="0" noProof="1" dirty="0">
                <a:solidFill>
                  <a:srgbClr val="394F00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</a:br>
            <a:r>
              <a:rPr kumimoji="0" lang="zh-CN" altLang="en-US" sz="4800" b="1" i="0" u="none" strike="noStrike" kern="1200" cap="none" spc="200" normalizeH="0" baseline="0" noProof="1" dirty="0">
                <a:solidFill>
                  <a:srgbClr val="394F00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生物多样性</a:t>
            </a:r>
            <a:endParaRPr kumimoji="0" lang="zh-CN" altLang="en-US" sz="4800" b="1" i="0" u="none" strike="noStrike" kern="1200" cap="none" spc="200" normalizeH="0" baseline="0" noProof="1" dirty="0">
              <a:solidFill>
                <a:srgbClr val="394F00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cs typeface="+mj-cs"/>
            </a:endParaRPr>
          </a:p>
        </p:txBody>
      </p:sp>
      <p:sp>
        <p:nvSpPr>
          <p:cNvPr id="40962" name="副标题 11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168900" y="3468688"/>
            <a:ext cx="4838700" cy="600075"/>
          </a:xfrm>
        </p:spPr>
        <p:txBody>
          <a:bodyPr vert="horz" lIns="90000" tIns="0" rIns="90000" bIns="46800" anchor="t">
            <a:normAutofit/>
          </a:bodyPr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150" normalizeH="0" baseline="0" noProof="1" dirty="0">
                <a:solidFill>
                  <a:srgbClr val="394F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常州市新北区吕墅中学</a:t>
            </a:r>
            <a:endParaRPr kumimoji="0" lang="zh-CN" altLang="en-US" sz="2800" b="0" i="0" u="none" strike="noStrike" kern="1200" cap="none" spc="150" normalizeH="0" baseline="0" noProof="1" dirty="0">
              <a:solidFill>
                <a:srgbClr val="394F00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0963" name="文本占位符 12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400675" y="4532313"/>
            <a:ext cx="1338263" cy="379413"/>
          </a:xfrm>
        </p:spPr>
        <p:txBody>
          <a:bodyPr vert="horz" lIns="90000" tIns="46800" rIns="90000" bIns="46800" anchor="ctr" anchorCtr="0"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於剑</a:t>
            </a:r>
            <a:endParaRPr kumimoji="0" lang="zh-CN" altLang="en-US" sz="1600" b="0" i="0" u="none" strike="noStrike" kern="1200" cap="none" spc="150" normalizeH="0" baseline="0" noProof="1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0964" name="文本占位符 13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7246938" y="4532313"/>
            <a:ext cx="1338263" cy="379413"/>
          </a:xfrm>
        </p:spPr>
        <p:txBody>
          <a:bodyPr vert="horz" lIns="90000" tIns="46800" rIns="90000" bIns="46800" anchor="ctr" anchorCtr="0"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2020.12.3</a:t>
            </a:r>
            <a:endParaRPr kumimoji="0" lang="en-US" altLang="zh-CN" sz="1600" b="0" i="0" u="none" strike="noStrike" kern="1200" cap="none" spc="150" normalizeH="0" baseline="0" noProof="1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2815" y="699135"/>
            <a:ext cx="10555605" cy="5160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9515" y="1193165"/>
            <a:ext cx="908621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第三章第一节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情境在发展核心素养中的的作用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13965" y="2395855"/>
            <a:ext cx="8277225" cy="17532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核心素养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是指在相对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复杂的情境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中所表现出来的正确价值观念、必备品格和关键能力。强调选择真实情境，就是要促进学生在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“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真实情境中解决真实的问题，促进学生真实地发展。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0"/>
            <a:ext cx="2876550" cy="2006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2659516"/>
            <a:ext cx="4846320" cy="4198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两个问题：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20675" y="1795145"/>
            <a:ext cx="8140700" cy="366649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/>
              <a:t>1</a:t>
            </a:r>
            <a:r>
              <a:rPr sz="3600"/>
              <a:t>、导致云南</a:t>
            </a:r>
            <a:r>
              <a:rPr lang="en-US" altLang="zh-CN" sz="3600"/>
              <a:t>-</a:t>
            </a:r>
            <a:r>
              <a:rPr sz="3600"/>
              <a:t>世界的</a:t>
            </a:r>
            <a:r>
              <a:rPr sz="3600"/>
              <a:t>蜘蛛如此多样的关键因素是什么？</a:t>
            </a:r>
            <a:endParaRPr sz="3600"/>
          </a:p>
          <a:p>
            <a:pPr>
              <a:lnSpc>
                <a:spcPct val="150000"/>
              </a:lnSpc>
            </a:pPr>
            <a:r>
              <a:rPr lang="en-US" altLang="zh-CN" sz="3600"/>
              <a:t>2</a:t>
            </a:r>
            <a:r>
              <a:rPr sz="3600"/>
              <a:t>、同为毛蜘蛛，为什么会有显著差异，表现出多样性？</a:t>
            </a:r>
            <a:endParaRPr sz="3600"/>
          </a:p>
        </p:txBody>
      </p:sp>
      <p:sp>
        <p:nvSpPr>
          <p:cNvPr id="5" name="文本框 4"/>
          <p:cNvSpPr txBox="1"/>
          <p:nvPr/>
        </p:nvSpPr>
        <p:spPr>
          <a:xfrm>
            <a:off x="8114665" y="949325"/>
            <a:ext cx="321945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4"/>
                </a:solidFill>
              </a:rPr>
              <a:t>（一）指向教学目标     </a:t>
            </a:r>
            <a:endParaRPr lang="zh-CN" altLang="en-US" sz="2400" b="1" dirty="0">
              <a:solidFill>
                <a:schemeClr val="accent4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14665" y="2136140"/>
            <a:ext cx="367665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4"/>
                </a:solidFill>
                <a:sym typeface="+mn-ea"/>
              </a:rPr>
              <a:t>（二）注重问题的逻辑性</a:t>
            </a:r>
            <a:endParaRPr lang="zh-CN" altLang="en-US" sz="2400" b="1" dirty="0">
              <a:solidFill>
                <a:schemeClr val="accent4"/>
              </a:solidFill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114665" y="3510280"/>
            <a:ext cx="4197985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4"/>
                </a:solidFill>
                <a:sym typeface="+mn-ea"/>
              </a:rPr>
              <a:t>（三）略高于学生已有的认知</a:t>
            </a:r>
            <a:endParaRPr lang="zh-CN" altLang="en-US" sz="2400" b="1" dirty="0">
              <a:solidFill>
                <a:schemeClr val="accent4"/>
              </a:solidFill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14665" y="4787265"/>
            <a:ext cx="3676015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4"/>
                </a:solidFill>
                <a:sym typeface="+mn-ea"/>
              </a:rPr>
              <a:t>（四）问题要真实和科学</a:t>
            </a:r>
            <a:endParaRPr lang="zh-CN" altLang="en-US" sz="2400" dirty="0">
              <a:solidFill>
                <a:schemeClr val="accent4"/>
              </a:solidFill>
            </a:endParaRPr>
          </a:p>
          <a:p>
            <a:endParaRPr lang="zh-CN" altLang="en-US" sz="2400" b="1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9" grpId="0" bldLvl="0" animBg="1"/>
      <p:bldP spid="36" grpId="0" bldLvl="0" animBg="1"/>
      <p:bldP spid="37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50770" y="3979545"/>
            <a:ext cx="7520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农作物</a:t>
            </a:r>
            <a:r>
              <a:rPr lang="zh-CN" altLang="en-US" sz="4000">
                <a:solidFill>
                  <a:srgbClr val="FF0000"/>
                </a:solidFill>
                <a:cs typeface="Arial" panose="020B0604020202020204" pitchFamily="34" charset="0"/>
              </a:rPr>
              <a:t>→</a:t>
            </a:r>
            <a:r>
              <a:rPr lang="zh-CN" altLang="en-US" sz="4000">
                <a:solidFill>
                  <a:srgbClr val="FF0000"/>
                </a:solidFill>
              </a:rPr>
              <a:t>粉蝶 </a:t>
            </a:r>
            <a:r>
              <a:rPr lang="zh-CN" altLang="en-US" sz="40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→ </a:t>
            </a:r>
            <a:r>
              <a:rPr lang="zh-CN" altLang="en-US" sz="4000">
                <a:solidFill>
                  <a:srgbClr val="FF0000"/>
                </a:solidFill>
              </a:rPr>
              <a:t>蜘蛛 </a:t>
            </a:r>
            <a:r>
              <a:rPr lang="zh-CN" altLang="en-US" sz="40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4000">
                <a:solidFill>
                  <a:srgbClr val="FF0000"/>
                </a:solidFill>
              </a:rPr>
              <a:t>大黄蜂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2801937" y="2400302"/>
            <a:ext cx="1397000" cy="1397000"/>
          </a:xfrm>
          <a:prstGeom prst="ellipse">
            <a:avLst/>
          </a:prstGeom>
          <a:solidFill>
            <a:srgbClr val="4276AA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4532313" y="2400302"/>
            <a:ext cx="1397000" cy="1397000"/>
          </a:xfrm>
          <a:prstGeom prst="ellipse">
            <a:avLst/>
          </a:prstGeom>
          <a:solidFill>
            <a:srgbClr val="4276AA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6262689" y="2400302"/>
            <a:ext cx="1397000" cy="1397000"/>
          </a:xfrm>
          <a:prstGeom prst="ellipse">
            <a:avLst/>
          </a:prstGeom>
          <a:solidFill>
            <a:srgbClr val="4276AA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7993064" y="2400302"/>
            <a:ext cx="1397000" cy="1397000"/>
          </a:xfrm>
          <a:prstGeom prst="ellipse">
            <a:avLst/>
          </a:prstGeom>
          <a:solidFill>
            <a:srgbClr val="4276AA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箭头: 右 2"/>
          <p:cNvSpPr/>
          <p:nvPr>
            <p:custDataLst>
              <p:tags r:id="rId5"/>
            </p:custDataLst>
          </p:nvPr>
        </p:nvSpPr>
        <p:spPr>
          <a:xfrm>
            <a:off x="4264414" y="3024752"/>
            <a:ext cx="202421" cy="245506"/>
          </a:xfrm>
          <a:prstGeom prst="rightArrow">
            <a:avLst/>
          </a:prstGeom>
          <a:solidFill>
            <a:srgbClr val="4276A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箭头: 右 10"/>
          <p:cNvSpPr/>
          <p:nvPr>
            <p:custDataLst>
              <p:tags r:id="rId6"/>
            </p:custDataLst>
          </p:nvPr>
        </p:nvSpPr>
        <p:spPr>
          <a:xfrm>
            <a:off x="5981985" y="3024752"/>
            <a:ext cx="202421" cy="245506"/>
          </a:xfrm>
          <a:prstGeom prst="rightArrow">
            <a:avLst/>
          </a:prstGeom>
          <a:solidFill>
            <a:srgbClr val="4276A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箭头: 右 11"/>
          <p:cNvSpPr/>
          <p:nvPr>
            <p:custDataLst>
              <p:tags r:id="rId7"/>
            </p:custDataLst>
          </p:nvPr>
        </p:nvSpPr>
        <p:spPr>
          <a:xfrm>
            <a:off x="7725009" y="3024752"/>
            <a:ext cx="202421" cy="245506"/>
          </a:xfrm>
          <a:prstGeom prst="rightArrow">
            <a:avLst/>
          </a:prstGeom>
          <a:solidFill>
            <a:srgbClr val="4276A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man-shape_56745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3306957" y="2823266"/>
            <a:ext cx="386960" cy="427296"/>
          </a:xfrm>
          <a:custGeom>
            <a:avLst/>
            <a:gdLst>
              <a:gd name="T0" fmla="*/ 4679 w 5850"/>
              <a:gd name="T1" fmla="*/ 4350 h 6469"/>
              <a:gd name="T2" fmla="*/ 3615 w 5850"/>
              <a:gd name="T3" fmla="*/ 3289 h 6469"/>
              <a:gd name="T4" fmla="*/ 3638 w 5850"/>
              <a:gd name="T5" fmla="*/ 3151 h 6469"/>
              <a:gd name="T6" fmla="*/ 3969 w 5850"/>
              <a:gd name="T7" fmla="*/ 2500 h 6469"/>
              <a:gd name="T8" fmla="*/ 4273 w 5850"/>
              <a:gd name="T9" fmla="*/ 1950 h 6469"/>
              <a:gd name="T10" fmla="*/ 4154 w 5850"/>
              <a:gd name="T11" fmla="*/ 1678 h 6469"/>
              <a:gd name="T12" fmla="*/ 4238 w 5850"/>
              <a:gd name="T13" fmla="*/ 1107 h 6469"/>
              <a:gd name="T14" fmla="*/ 2940 w 5850"/>
              <a:gd name="T15" fmla="*/ 0 h 6469"/>
              <a:gd name="T16" fmla="*/ 2925 w 5850"/>
              <a:gd name="T17" fmla="*/ 0 h 6469"/>
              <a:gd name="T18" fmla="*/ 2911 w 5850"/>
              <a:gd name="T19" fmla="*/ 0 h 6469"/>
              <a:gd name="T20" fmla="*/ 1612 w 5850"/>
              <a:gd name="T21" fmla="*/ 1107 h 6469"/>
              <a:gd name="T22" fmla="*/ 1696 w 5850"/>
              <a:gd name="T23" fmla="*/ 1678 h 6469"/>
              <a:gd name="T24" fmla="*/ 1578 w 5850"/>
              <a:gd name="T25" fmla="*/ 1950 h 6469"/>
              <a:gd name="T26" fmla="*/ 1881 w 5850"/>
              <a:gd name="T27" fmla="*/ 2500 h 6469"/>
              <a:gd name="T28" fmla="*/ 2213 w 5850"/>
              <a:gd name="T29" fmla="*/ 3151 h 6469"/>
              <a:gd name="T30" fmla="*/ 2235 w 5850"/>
              <a:gd name="T31" fmla="*/ 3289 h 6469"/>
              <a:gd name="T32" fmla="*/ 1172 w 5850"/>
              <a:gd name="T33" fmla="*/ 4350 h 6469"/>
              <a:gd name="T34" fmla="*/ 0 w 5850"/>
              <a:gd name="T35" fmla="*/ 5141 h 6469"/>
              <a:gd name="T36" fmla="*/ 0 w 5850"/>
              <a:gd name="T37" fmla="*/ 6469 h 6469"/>
              <a:gd name="T38" fmla="*/ 2923 w 5850"/>
              <a:gd name="T39" fmla="*/ 6469 h 6469"/>
              <a:gd name="T40" fmla="*/ 2927 w 5850"/>
              <a:gd name="T41" fmla="*/ 6469 h 6469"/>
              <a:gd name="T42" fmla="*/ 5850 w 5850"/>
              <a:gd name="T43" fmla="*/ 6469 h 6469"/>
              <a:gd name="T44" fmla="*/ 5850 w 5850"/>
              <a:gd name="T45" fmla="*/ 5141 h 6469"/>
              <a:gd name="T46" fmla="*/ 4679 w 5850"/>
              <a:gd name="T47" fmla="*/ 4350 h 6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50" h="6469">
                <a:moveTo>
                  <a:pt x="4679" y="4350"/>
                </a:moveTo>
                <a:cubicBezTo>
                  <a:pt x="3873" y="4059"/>
                  <a:pt x="3615" y="3814"/>
                  <a:pt x="3615" y="3289"/>
                </a:cubicBezTo>
                <a:cubicBezTo>
                  <a:pt x="3615" y="3231"/>
                  <a:pt x="3624" y="3187"/>
                  <a:pt x="3638" y="3151"/>
                </a:cubicBezTo>
                <a:cubicBezTo>
                  <a:pt x="3701" y="2989"/>
                  <a:pt x="3881" y="2971"/>
                  <a:pt x="3969" y="2500"/>
                </a:cubicBezTo>
                <a:cubicBezTo>
                  <a:pt x="4014" y="2260"/>
                  <a:pt x="4231" y="2496"/>
                  <a:pt x="4273" y="1950"/>
                </a:cubicBezTo>
                <a:cubicBezTo>
                  <a:pt x="4273" y="1732"/>
                  <a:pt x="4154" y="1678"/>
                  <a:pt x="4154" y="1678"/>
                </a:cubicBezTo>
                <a:cubicBezTo>
                  <a:pt x="4154" y="1678"/>
                  <a:pt x="4215" y="1355"/>
                  <a:pt x="4238" y="1107"/>
                </a:cubicBezTo>
                <a:cubicBezTo>
                  <a:pt x="4268" y="798"/>
                  <a:pt x="4058" y="0"/>
                  <a:pt x="2940" y="0"/>
                </a:cubicBezTo>
                <a:cubicBezTo>
                  <a:pt x="2935" y="0"/>
                  <a:pt x="2930" y="0"/>
                  <a:pt x="2925" y="0"/>
                </a:cubicBezTo>
                <a:cubicBezTo>
                  <a:pt x="2921" y="0"/>
                  <a:pt x="2916" y="0"/>
                  <a:pt x="2911" y="0"/>
                </a:cubicBezTo>
                <a:cubicBezTo>
                  <a:pt x="1793" y="0"/>
                  <a:pt x="1583" y="798"/>
                  <a:pt x="1612" y="1107"/>
                </a:cubicBezTo>
                <a:cubicBezTo>
                  <a:pt x="1636" y="1355"/>
                  <a:pt x="1696" y="1678"/>
                  <a:pt x="1696" y="1678"/>
                </a:cubicBezTo>
                <a:cubicBezTo>
                  <a:pt x="1696" y="1678"/>
                  <a:pt x="1578" y="1732"/>
                  <a:pt x="1578" y="1950"/>
                </a:cubicBezTo>
                <a:cubicBezTo>
                  <a:pt x="1619" y="2496"/>
                  <a:pt x="1837" y="2260"/>
                  <a:pt x="1881" y="2500"/>
                </a:cubicBezTo>
                <a:cubicBezTo>
                  <a:pt x="1970" y="2971"/>
                  <a:pt x="2150" y="2989"/>
                  <a:pt x="2213" y="3151"/>
                </a:cubicBezTo>
                <a:cubicBezTo>
                  <a:pt x="2227" y="3187"/>
                  <a:pt x="2235" y="3231"/>
                  <a:pt x="2235" y="3289"/>
                </a:cubicBezTo>
                <a:cubicBezTo>
                  <a:pt x="2235" y="3814"/>
                  <a:pt x="1978" y="4059"/>
                  <a:pt x="1172" y="4350"/>
                </a:cubicBezTo>
                <a:cubicBezTo>
                  <a:pt x="364" y="4641"/>
                  <a:pt x="0" y="4938"/>
                  <a:pt x="0" y="5141"/>
                </a:cubicBezTo>
                <a:lnTo>
                  <a:pt x="0" y="6469"/>
                </a:lnTo>
                <a:lnTo>
                  <a:pt x="2923" y="6469"/>
                </a:lnTo>
                <a:lnTo>
                  <a:pt x="2927" y="6469"/>
                </a:lnTo>
                <a:lnTo>
                  <a:pt x="5850" y="6469"/>
                </a:lnTo>
                <a:lnTo>
                  <a:pt x="5850" y="5141"/>
                </a:lnTo>
                <a:cubicBezTo>
                  <a:pt x="5850" y="4938"/>
                  <a:pt x="5487" y="4641"/>
                  <a:pt x="4679" y="435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2024857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3930" y="2690495"/>
            <a:ext cx="914400" cy="914400"/>
          </a:xfrm>
          <a:prstGeom prst="rect">
            <a:avLst/>
          </a:prstGeom>
        </p:spPr>
      </p:pic>
      <p:pic>
        <p:nvPicPr>
          <p:cNvPr id="13" name="图片 12" descr="2009147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4305" y="2689860"/>
            <a:ext cx="914400" cy="914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rcRect l="30355" r="21135"/>
          <a:stretch>
            <a:fillRect/>
          </a:stretch>
        </p:blipFill>
        <p:spPr>
          <a:xfrm>
            <a:off x="3081020" y="2708910"/>
            <a:ext cx="838200" cy="7804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rcRect l="-10" t="22140" r="3477" b="19805"/>
          <a:stretch>
            <a:fillRect/>
          </a:stretch>
        </p:blipFill>
        <p:spPr>
          <a:xfrm>
            <a:off x="8070850" y="2823210"/>
            <a:ext cx="1242695" cy="7486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350770" y="634365"/>
            <a:ext cx="35782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</a:rPr>
              <a:t>生态价值：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90380" y="634365"/>
            <a:ext cx="798195" cy="2134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间接价值</a:t>
            </a:r>
            <a:endParaRPr lang="zh-CN" altLang="en-US" sz="40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3875" y="368300"/>
            <a:ext cx="6875145" cy="6120765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6940" y="714375"/>
            <a:ext cx="10555605" cy="5160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9505" y="1098550"/>
            <a:ext cx="553847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第四章第三节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模型建构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策略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40" y="0"/>
            <a:ext cx="2410460" cy="1681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149090"/>
            <a:ext cx="3126105" cy="27089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05560" y="2611120"/>
            <a:ext cx="9441815" cy="26765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模型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: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为了某种特定的目的而对认识对象（原型）所作的一种简化的、概括性的描述。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模型建构：利用各种材料、符号、文字或数学式等，把抽象或不易观察的事物概括描述出来的一种活动。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在生物学教学中，模型建构就是指用一定的物质形式或思维形式构建各种生物模型，使得生命现象和生命活动规律具体化和抽象化，以帮助学生理解生命活动规律。</a:t>
            </a:r>
            <a:endParaRPr kumimoji="0" lang="zh-CN" altLang="en-US" sz="2400" i="0" u="none" strike="noStrik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"/>
          <p:cNvSpPr>
            <a:spLocks noGrp="1"/>
          </p:cNvSpPr>
          <p:nvPr/>
        </p:nvSpPr>
        <p:spPr>
          <a:xfrm>
            <a:off x="838200" y="365125"/>
            <a:ext cx="4491990" cy="6953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生物学科中的模型：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1315085" y="2466340"/>
            <a:ext cx="2270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概念模型</a:t>
            </a:r>
            <a:endParaRPr lang="zh-CN" altLang="en-US" sz="4000"/>
          </a:p>
        </p:txBody>
      </p:sp>
      <p:sp>
        <p:nvSpPr>
          <p:cNvPr id="6" name="文本框 5"/>
          <p:cNvSpPr txBox="1"/>
          <p:nvPr/>
        </p:nvSpPr>
        <p:spPr>
          <a:xfrm>
            <a:off x="7795895" y="2466340"/>
            <a:ext cx="2728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数学模型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4553585" y="2466340"/>
            <a:ext cx="2301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ym typeface="+mn-ea"/>
              </a:rPr>
              <a:t>物理模型</a:t>
            </a:r>
            <a:endParaRPr lang="zh-CN" altLang="en-US" sz="40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10100" y="3682365"/>
            <a:ext cx="22225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模拟对象的复制品，经过抽象后又具体化的复制品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7987030" y="3740150"/>
            <a:ext cx="2345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数学公式模型</a:t>
            </a:r>
            <a:endParaRPr lang="zh-CN" altLang="en-US" sz="2400"/>
          </a:p>
          <a:p>
            <a:r>
              <a:rPr lang="zh-CN" altLang="en-US" sz="2400"/>
              <a:t>曲线模型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左大括号 9"/>
          <p:cNvSpPr/>
          <p:nvPr/>
        </p:nvSpPr>
        <p:spPr>
          <a:xfrm>
            <a:off x="1230630" y="1136650"/>
            <a:ext cx="869950" cy="3454400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" name="六边形 6"/>
          <p:cNvSpPr/>
          <p:nvPr/>
        </p:nvSpPr>
        <p:spPr>
          <a:xfrm>
            <a:off x="123955" y="2412830"/>
            <a:ext cx="1396209" cy="1368152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p>
            <a:pPr algn="ctr"/>
            <a:r>
              <a:rPr lang="zh-CN" altLang="en-US" sz="2135" dirty="0">
                <a:latin typeface="字魂143号-正酷超级黑" panose="00000500000000000000" pitchFamily="2" charset="-122"/>
                <a:ea typeface="字魂143号-正酷超级黑" panose="00000500000000000000" pitchFamily="2" charset="-122"/>
                <a:sym typeface="Arial" panose="020B0604020202020204" pitchFamily="34" charset="0"/>
              </a:rPr>
              <a:t>模型建构策略</a:t>
            </a:r>
            <a:endParaRPr lang="zh-CN" altLang="en-US" sz="2135" dirty="0">
              <a:latin typeface="字魂143号-正酷超级黑" panose="00000500000000000000" pitchFamily="2" charset="-122"/>
              <a:ea typeface="字魂143号-正酷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8820" y="1155700"/>
            <a:ext cx="2996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一、物理模型及其建构策略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00580" y="4222750"/>
            <a:ext cx="3274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二、数学模型及其建构策略</a:t>
            </a:r>
            <a:endParaRPr lang="zh-CN" altLang="en-US"/>
          </a:p>
        </p:txBody>
      </p:sp>
      <p:sp>
        <p:nvSpPr>
          <p:cNvPr id="6" name="左大括号 5"/>
          <p:cNvSpPr/>
          <p:nvPr/>
        </p:nvSpPr>
        <p:spPr>
          <a:xfrm>
            <a:off x="4985385" y="458470"/>
            <a:ext cx="389890" cy="176212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472430" y="458470"/>
            <a:ext cx="2334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物理模型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472430" y="2040890"/>
            <a:ext cx="2334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建构物理模型的策略</a:t>
            </a:r>
            <a:endParaRPr lang="zh-CN" altLang="en-US"/>
          </a:p>
        </p:txBody>
      </p:sp>
      <p:sp>
        <p:nvSpPr>
          <p:cNvPr id="11" name="左大括号 10"/>
          <p:cNvSpPr/>
          <p:nvPr/>
        </p:nvSpPr>
        <p:spPr>
          <a:xfrm>
            <a:off x="7806690" y="1343660"/>
            <a:ext cx="389890" cy="176212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484870" y="1252220"/>
            <a:ext cx="1640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建立物理模型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342630" y="2781935"/>
            <a:ext cx="309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运用物理模型认识客观事物</a:t>
            </a: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4984750" y="3525520"/>
            <a:ext cx="389890" cy="176212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472430" y="3381375"/>
            <a:ext cx="233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数学模型及其类型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440680" y="5005705"/>
            <a:ext cx="2365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建构数学模型的策略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68675" y="5529580"/>
            <a:ext cx="3983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举例：建构种群增长的数学模型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92095" y="5991225"/>
            <a:ext cx="6248400" cy="36830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举例：食物链中捕食者和被捕食者之间关系的数学曲线模型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11" grpId="0" bldLvl="0" animBg="1"/>
      <p:bldP spid="14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/>
          <p:nvPr/>
        </p:nvSpPr>
        <p:spPr>
          <a:xfrm>
            <a:off x="461010" y="240665"/>
            <a:ext cx="3119755" cy="647700"/>
          </a:xfrm>
          <a:prstGeom prst="rect">
            <a:avLst/>
          </a:prstGeom>
          <a:solidFill>
            <a:schemeClr val="accent4"/>
          </a:solidFill>
          <a:ln w="9525">
            <a:noFill/>
            <a:miter/>
          </a:ln>
        </p:spPr>
        <p:txBody>
          <a:bodyPr wrap="none" anchor="ctr"/>
          <a:p>
            <a:pPr lvl="0" algn="ctr" eaLnBrk="1" hangingPunct="1"/>
            <a:r>
              <a:rPr lang="zh-CN" altLang="en-US" sz="28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举例：物理模型</a:t>
            </a:r>
            <a:endParaRPr lang="zh-CN" altLang="en-US" sz="28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19555" y="1691005"/>
            <a:ext cx="3263265" cy="4351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635" y="1741170"/>
            <a:ext cx="3187065" cy="425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2803"/>
          <a:stretch>
            <a:fillRect/>
          </a:stretch>
        </p:blipFill>
        <p:spPr>
          <a:xfrm>
            <a:off x="1638935" y="907415"/>
            <a:ext cx="4381500" cy="4608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130" y="907415"/>
            <a:ext cx="3450590" cy="460184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1">
            <a:lum bright="-35999" contrast="74000"/>
          </a:blip>
          <a:stretch>
            <a:fillRect/>
          </a:stretch>
        </p:blipFill>
        <p:spPr>
          <a:xfrm>
            <a:off x="6896100" y="1428750"/>
            <a:ext cx="2628900" cy="394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4"/>
          <p:cNvSpPr txBox="1"/>
          <p:nvPr/>
        </p:nvSpPr>
        <p:spPr>
          <a:xfrm>
            <a:off x="4198144" y="2381250"/>
            <a:ext cx="1100138" cy="78359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/>
            <a:r>
              <a:rPr lang="zh-CN" altLang="en-US" sz="1500" b="1" dirty="0">
                <a:solidFill>
                  <a:srgbClr val="66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芽的各</a:t>
            </a:r>
            <a:endParaRPr lang="zh-CN" altLang="en-US" sz="1500" b="1" dirty="0">
              <a:solidFill>
                <a:srgbClr val="66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/>
            <a:endParaRPr lang="zh-CN" altLang="en-US" sz="1500" b="1" dirty="0">
              <a:solidFill>
                <a:srgbClr val="66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/>
            <a:r>
              <a:rPr lang="zh-CN" altLang="en-US" sz="1500" b="1" dirty="0">
                <a:solidFill>
                  <a:srgbClr val="66006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部名称</a:t>
            </a:r>
            <a:endParaRPr lang="zh-CN" altLang="en-US" sz="1500" b="1" dirty="0">
              <a:solidFill>
                <a:srgbClr val="66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8436" name="Group 7"/>
          <p:cNvGrpSpPr/>
          <p:nvPr/>
        </p:nvGrpSpPr>
        <p:grpSpPr>
          <a:xfrm>
            <a:off x="2667000" y="1828800"/>
            <a:ext cx="2743200" cy="3714750"/>
            <a:chOff x="0" y="0"/>
            <a:chExt cx="2050" cy="2688"/>
          </a:xfrm>
        </p:grpSpPr>
        <p:pic>
          <p:nvPicPr>
            <p:cNvPr id="18437" name="Picture 8" descr="芽结构"/>
            <p:cNvPicPr>
              <a:picLocks noChangeAspect="1"/>
            </p:cNvPicPr>
            <p:nvPr/>
          </p:nvPicPr>
          <p:blipFill>
            <a:blip r:embed="rId2">
              <a:lum bright="-48001" contrast="72000"/>
            </a:blip>
            <a:stretch>
              <a:fillRect/>
            </a:stretch>
          </p:blipFill>
          <p:spPr>
            <a:xfrm>
              <a:off x="0" y="96"/>
              <a:ext cx="2050" cy="25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38" name="Line 9"/>
            <p:cNvSpPr/>
            <p:nvPr/>
          </p:nvSpPr>
          <p:spPr>
            <a:xfrm flipV="1">
              <a:off x="720" y="96"/>
              <a:ext cx="0" cy="100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39" name="Line 10"/>
            <p:cNvSpPr/>
            <p:nvPr/>
          </p:nvSpPr>
          <p:spPr>
            <a:xfrm>
              <a:off x="720" y="96"/>
              <a:ext cx="432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40" name="Line 11"/>
            <p:cNvSpPr/>
            <p:nvPr/>
          </p:nvSpPr>
          <p:spPr>
            <a:xfrm>
              <a:off x="1008" y="2016"/>
              <a:ext cx="3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41" name="Line 12"/>
            <p:cNvSpPr/>
            <p:nvPr/>
          </p:nvSpPr>
          <p:spPr>
            <a:xfrm>
              <a:off x="768" y="1776"/>
              <a:ext cx="52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42" name="Line 13"/>
            <p:cNvSpPr/>
            <p:nvPr/>
          </p:nvSpPr>
          <p:spPr>
            <a:xfrm>
              <a:off x="1152" y="1440"/>
              <a:ext cx="192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44" name="Text Box 15"/>
            <p:cNvSpPr txBox="1"/>
            <p:nvPr/>
          </p:nvSpPr>
          <p:spPr>
            <a:xfrm>
              <a:off x="1344" y="1872"/>
              <a:ext cx="222" cy="2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vl="0"/>
              <a:r>
                <a:rPr lang="en-US" altLang="x-none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5</a:t>
              </a:r>
              <a:endParaRPr lang="en-US" altLang="x-none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446" name="Text Box 17"/>
            <p:cNvSpPr txBox="1"/>
            <p:nvPr/>
          </p:nvSpPr>
          <p:spPr>
            <a:xfrm>
              <a:off x="1297" y="1296"/>
              <a:ext cx="222" cy="2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vl="0"/>
              <a:r>
                <a:rPr lang="en-US" altLang="x-none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endParaRPr lang="en-US" altLang="x-none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447" name="Text Box 18"/>
            <p:cNvSpPr txBox="1"/>
            <p:nvPr/>
          </p:nvSpPr>
          <p:spPr>
            <a:xfrm>
              <a:off x="1297" y="1632"/>
              <a:ext cx="222" cy="2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vl="0"/>
              <a:r>
                <a:rPr lang="en-US" altLang="x-none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x-none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448" name="Text Box 19"/>
            <p:cNvSpPr txBox="1"/>
            <p:nvPr/>
          </p:nvSpPr>
          <p:spPr>
            <a:xfrm>
              <a:off x="1200" y="0"/>
              <a:ext cx="222" cy="2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vl="0"/>
              <a:r>
                <a:rPr lang="en-US" altLang="x-none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x-none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449" name="Text Box 20"/>
          <p:cNvSpPr txBox="1"/>
          <p:nvPr/>
        </p:nvSpPr>
        <p:spPr>
          <a:xfrm>
            <a:off x="4438650" y="1771650"/>
            <a:ext cx="1675210" cy="414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生长点</a:t>
            </a:r>
            <a:endParaRPr lang="zh-CN" altLang="en-US" sz="21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451" name="Text Box 22"/>
          <p:cNvSpPr txBox="1"/>
          <p:nvPr/>
        </p:nvSpPr>
        <p:spPr>
          <a:xfrm>
            <a:off x="4664869" y="3600450"/>
            <a:ext cx="969169" cy="414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幼   叶</a:t>
            </a:r>
            <a:endParaRPr lang="zh-CN" altLang="en-US" sz="21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452" name="Text Box 23"/>
          <p:cNvSpPr txBox="1"/>
          <p:nvPr/>
        </p:nvSpPr>
        <p:spPr>
          <a:xfrm>
            <a:off x="4611291" y="4057650"/>
            <a:ext cx="1145381" cy="414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solidFill>
                  <a:srgbClr val="66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1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芽   轴</a:t>
            </a:r>
            <a:endParaRPr lang="zh-CN" altLang="en-US" sz="21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453" name="Text Box 24"/>
          <p:cNvSpPr txBox="1"/>
          <p:nvPr/>
        </p:nvSpPr>
        <p:spPr>
          <a:xfrm>
            <a:off x="4667250" y="4400550"/>
            <a:ext cx="1428750" cy="414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芽原基</a:t>
            </a:r>
            <a:endParaRPr lang="zh-CN" altLang="en-US" sz="21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454" name="Line 28"/>
          <p:cNvSpPr/>
          <p:nvPr/>
        </p:nvSpPr>
        <p:spPr>
          <a:xfrm flipH="1">
            <a:off x="7181850" y="3714750"/>
            <a:ext cx="10287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5" name="Line 29"/>
          <p:cNvSpPr/>
          <p:nvPr/>
        </p:nvSpPr>
        <p:spPr>
          <a:xfrm flipH="1">
            <a:off x="7010400" y="2914650"/>
            <a:ext cx="8001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6" name="Line 30"/>
          <p:cNvSpPr/>
          <p:nvPr/>
        </p:nvSpPr>
        <p:spPr>
          <a:xfrm flipH="1">
            <a:off x="7124700" y="4914900"/>
            <a:ext cx="97155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7" name="Text Box 32"/>
          <p:cNvSpPr txBox="1"/>
          <p:nvPr/>
        </p:nvSpPr>
        <p:spPr>
          <a:xfrm>
            <a:off x="6667500" y="2743200"/>
            <a:ext cx="51435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叶</a:t>
            </a:r>
            <a:endParaRPr lang="zh-CN" altLang="en-US" sz="21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8" name="Text Box 33"/>
          <p:cNvSpPr txBox="1"/>
          <p:nvPr/>
        </p:nvSpPr>
        <p:spPr>
          <a:xfrm>
            <a:off x="6667500" y="3486150"/>
            <a:ext cx="6858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茎</a:t>
            </a:r>
            <a:endParaRPr lang="zh-CN" altLang="en-US" sz="21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9" name="Text Box 34"/>
          <p:cNvSpPr txBox="1"/>
          <p:nvPr/>
        </p:nvSpPr>
        <p:spPr>
          <a:xfrm>
            <a:off x="6496050" y="4686300"/>
            <a:ext cx="68580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侧芽</a:t>
            </a:r>
            <a:endParaRPr lang="zh-CN" altLang="en-US" sz="21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60" name="Line 35"/>
          <p:cNvSpPr/>
          <p:nvPr/>
        </p:nvSpPr>
        <p:spPr>
          <a:xfrm flipH="1">
            <a:off x="7010400" y="2171700"/>
            <a:ext cx="108585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1" name="Text Box 36"/>
          <p:cNvSpPr txBox="1"/>
          <p:nvPr/>
        </p:nvSpPr>
        <p:spPr>
          <a:xfrm>
            <a:off x="6381750" y="1943100"/>
            <a:ext cx="80010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顶芽</a:t>
            </a:r>
            <a:endParaRPr lang="zh-CN" altLang="en-US" sz="21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62" name="Line 29"/>
          <p:cNvSpPr/>
          <p:nvPr/>
        </p:nvSpPr>
        <p:spPr>
          <a:xfrm flipH="1">
            <a:off x="5524500" y="3714750"/>
            <a:ext cx="1200150" cy="57150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3" name="Line 29"/>
          <p:cNvSpPr/>
          <p:nvPr/>
        </p:nvSpPr>
        <p:spPr>
          <a:xfrm flipH="1">
            <a:off x="5524500" y="2971800"/>
            <a:ext cx="1200150" cy="74295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4" name="Line 29"/>
          <p:cNvSpPr/>
          <p:nvPr/>
        </p:nvSpPr>
        <p:spPr>
          <a:xfrm flipH="1" flipV="1">
            <a:off x="5581650" y="4629150"/>
            <a:ext cx="971550" cy="22860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5" name="Line 29"/>
          <p:cNvSpPr/>
          <p:nvPr/>
        </p:nvSpPr>
        <p:spPr>
          <a:xfrm flipH="1" flipV="1">
            <a:off x="5581650" y="2057400"/>
            <a:ext cx="857250" cy="11430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Rectangle 2"/>
          <p:cNvSpPr/>
          <p:nvPr/>
        </p:nvSpPr>
        <p:spPr>
          <a:xfrm>
            <a:off x="1905" y="224155"/>
            <a:ext cx="6894195" cy="647700"/>
          </a:xfrm>
          <a:prstGeom prst="rect">
            <a:avLst/>
          </a:prstGeom>
          <a:solidFill>
            <a:srgbClr val="FFC000"/>
          </a:solidFill>
          <a:ln w="9525">
            <a:noFill/>
            <a:miter/>
          </a:ln>
        </p:spPr>
        <p:txBody>
          <a:bodyPr wrap="none" anchor="ctr"/>
          <a:p>
            <a:pPr lvl="0" algn="ctr" eaLnBrk="1" hangingPunct="1"/>
            <a:r>
              <a:rPr lang="zh-CN" altLang="en-US" sz="2800" b="1" dirty="0">
                <a:solidFill>
                  <a:sysClr val="windowText" lastClr="000000"/>
                </a:solidFill>
                <a:latin typeface="楷体_GB2312" pitchFamily="49" charset="-122"/>
                <a:ea typeface="楷体_GB2312" pitchFamily="49" charset="-122"/>
              </a:rPr>
              <a:t>举例：物理模型（找出二者的对应关系）</a:t>
            </a:r>
            <a:endParaRPr lang="zh-CN" altLang="en-US" sz="2800" b="1" dirty="0">
              <a:solidFill>
                <a:sysClr val="windowText" lastClr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6745" y="5686425"/>
            <a:ext cx="129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图片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7724775" y="5686425"/>
            <a:ext cx="1323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实物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 bldLvl="0" animBg="1"/>
      <p:bldP spid="18451" grpId="0" bldLvl="0" animBg="1"/>
      <p:bldP spid="18452" grpId="0" bldLvl="0" animBg="1"/>
      <p:bldP spid="18453" grpId="0" bldLvl="0" animBg="1"/>
      <p:bldP spid="18457" grpId="0"/>
      <p:bldP spid="18458" grpId="0"/>
      <p:bldP spid="18459" grpId="0"/>
      <p:bldP spid="1846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2"/>
          <p:cNvSpPr/>
          <p:nvPr/>
        </p:nvSpPr>
        <p:spPr>
          <a:xfrm>
            <a:off x="485775" y="908050"/>
            <a:ext cx="4491990" cy="647700"/>
          </a:xfrm>
          <a:prstGeom prst="rect">
            <a:avLst/>
          </a:prstGeom>
          <a:solidFill>
            <a:srgbClr val="FFC000"/>
          </a:solidFill>
          <a:ln w="9525">
            <a:noFill/>
            <a:miter/>
          </a:ln>
        </p:spPr>
        <p:txBody>
          <a:bodyPr wrap="none" anchor="ctr"/>
          <a:p>
            <a:pPr lvl="0" algn="ctr" eaLnBrk="1" hangingPunct="1"/>
            <a:r>
              <a:rPr lang="zh-CN" altLang="en-US" sz="2800" b="1" dirty="0">
                <a:solidFill>
                  <a:sysClr val="windowText" lastClr="000000"/>
                </a:solidFill>
                <a:latin typeface="楷体_GB2312" pitchFamily="49" charset="-122"/>
                <a:ea typeface="楷体_GB2312" pitchFamily="49" charset="-122"/>
              </a:rPr>
              <a:t>举例：物理模型的建构策略</a:t>
            </a:r>
            <a:endParaRPr lang="en-US" altLang="zh-CN" sz="2800" b="1" dirty="0">
              <a:solidFill>
                <a:sysClr val="windowText" lastClr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03650" y="2294890"/>
            <a:ext cx="2764790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/>
              <a:t>细胞膜的结构</a:t>
            </a:r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3803650" y="3811270"/>
            <a:ext cx="4352290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/>
              <a:t>植物细胞的结构和功能</a:t>
            </a:r>
            <a:endParaRPr lang="zh-CN" altLang="en-US" sz="3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4" name="文本框 109573"/>
          <p:cNvSpPr txBox="1"/>
          <p:nvPr/>
        </p:nvSpPr>
        <p:spPr>
          <a:xfrm>
            <a:off x="3345815" y="4366578"/>
            <a:ext cx="3600450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</a:rPr>
              <a:t>、制作临时玻片标本</a:t>
            </a:r>
            <a:endParaRPr lang="zh-CN" altLang="en-US" sz="28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09585" name="矩形 109584"/>
          <p:cNvSpPr/>
          <p:nvPr/>
        </p:nvSpPr>
        <p:spPr>
          <a:xfrm flipH="1">
            <a:off x="3489960" y="5013325"/>
            <a:ext cx="1669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</a:rPr>
              <a:t>、观察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09590" name="图片 109589" descr="HM00363_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75" y="4941888"/>
            <a:ext cx="1863725" cy="1870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9591" name="组合 109590"/>
          <p:cNvGrpSpPr/>
          <p:nvPr/>
        </p:nvGrpSpPr>
        <p:grpSpPr>
          <a:xfrm>
            <a:off x="965835" y="115570"/>
            <a:ext cx="10394950" cy="1221105"/>
            <a:chOff x="266" y="17"/>
            <a:chExt cx="2484" cy="778"/>
          </a:xfrm>
        </p:grpSpPr>
        <p:pic>
          <p:nvPicPr>
            <p:cNvPr id="109592" name="图片 109591" descr="BAN_0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17"/>
              <a:ext cx="2484" cy="7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9593" name="文本框 109592"/>
            <p:cNvSpPr txBox="1"/>
            <p:nvPr/>
          </p:nvSpPr>
          <p:spPr>
            <a:xfrm>
              <a:off x="598" y="150"/>
              <a:ext cx="2122" cy="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CC00CC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一探究竟（观察植物细胞的结构）</a:t>
              </a:r>
              <a:endParaRPr lang="zh-CN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pic>
        <p:nvPicPr>
          <p:cNvPr id="15" name="图片 14" descr="tim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2505" y="4174490"/>
            <a:ext cx="617855" cy="767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25040" t="4284" r="15213" b="13353"/>
          <a:stretch>
            <a:fillRect/>
          </a:stretch>
        </p:blipFill>
        <p:spPr>
          <a:xfrm rot="10800000" flipV="1">
            <a:off x="3083560" y="1555750"/>
            <a:ext cx="2482215" cy="2279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l="16387" t="18882" r="23613"/>
          <a:stretch>
            <a:fillRect/>
          </a:stretch>
        </p:blipFill>
        <p:spPr>
          <a:xfrm>
            <a:off x="6576060" y="1551940"/>
            <a:ext cx="2484120" cy="228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0980" y="829310"/>
            <a:ext cx="6064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一、真实情境的重要作用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8400" y="603250"/>
            <a:ext cx="89890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核心素养中最重要的是关键能力，而关键能力必须在</a:t>
            </a:r>
            <a:r>
              <a:rPr lang="zh-CN" altLang="en-US" sz="2400">
                <a:solidFill>
                  <a:srgbClr val="FF0000"/>
                </a:solidFill>
              </a:rPr>
              <a:t>真实的情境</a:t>
            </a:r>
            <a:r>
              <a:rPr lang="zh-CN" altLang="en-US" sz="2400"/>
              <a:t>中，通过学生的思考、分析和探究等活动才能得到发展。（</a:t>
            </a:r>
            <a:r>
              <a:rPr lang="zh-CN" altLang="en-US" sz="2400">
                <a:sym typeface="+mn-ea"/>
              </a:rPr>
              <a:t>以关键驾驶能力的形成为例：必须在真实的环境中，通过开车练习才能做到珍爱生命、礼让行人。）</a:t>
            </a:r>
            <a:endParaRPr lang="en-US" altLang="zh-CN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8039"/>
          <a:stretch>
            <a:fillRect/>
          </a:stretch>
        </p:blipFill>
        <p:spPr>
          <a:xfrm>
            <a:off x="10157460" y="-13970"/>
            <a:ext cx="2106930" cy="1943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39595" y="2961640"/>
            <a:ext cx="85134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教学情境和知识的关系就像汤和盐的关系。盐需要溶入汤中才能被吸收，而知识则需要融入情境中，才能显示出活力和美感。因此，创设真实情境的目的，就是希望学生能够从复杂的现实情境中去获取知识，能够整理和概括信息。通过情境，让学习与生活联系起来，以生动有趣的情境来引起学习的兴趣，从而让学生感受到学习的快乐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6" name="文本框 154625"/>
          <p:cNvSpPr txBox="1"/>
          <p:nvPr/>
        </p:nvSpPr>
        <p:spPr>
          <a:xfrm>
            <a:off x="2085975" y="1217930"/>
            <a:ext cx="8331200" cy="607695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txBody>
          <a:bodyPr wrap="square">
            <a:spAutoFit/>
          </a:bodyPr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楷体_GB2312" pitchFamily="49" charset="-122"/>
              </a:rPr>
              <a:t>              阅读课本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</a:rPr>
              <a:t>37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楷体_GB2312" pitchFamily="49" charset="-122"/>
              </a:rPr>
              <a:t>页，了解植物细胞主要结构的功能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grpSp>
        <p:nvGrpSpPr>
          <p:cNvPr id="154629" name="组合 154628"/>
          <p:cNvGrpSpPr/>
          <p:nvPr/>
        </p:nvGrpSpPr>
        <p:grpSpPr>
          <a:xfrm>
            <a:off x="1524000" y="0"/>
            <a:ext cx="8893175" cy="1263650"/>
            <a:chOff x="204" y="164"/>
            <a:chExt cx="2540" cy="796"/>
          </a:xfrm>
        </p:grpSpPr>
        <p:pic>
          <p:nvPicPr>
            <p:cNvPr id="154630" name="图片 154629" descr="BAN_00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4" y="164"/>
              <a:ext cx="2540" cy="7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631" name="文本框 154630"/>
            <p:cNvSpPr txBox="1"/>
            <p:nvPr/>
          </p:nvSpPr>
          <p:spPr>
            <a:xfrm>
              <a:off x="550" y="300"/>
              <a:ext cx="194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C00CC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 </a:t>
              </a:r>
              <a:r>
                <a:rPr lang="zh-CN" altLang="en-US" sz="3200" b="1" dirty="0">
                  <a:solidFill>
                    <a:srgbClr val="CC00CC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二、各显神通（描述各部分功能）</a:t>
              </a:r>
              <a:endParaRPr lang="en-US" altLang="zh-CN" sz="3200" b="1">
                <a:solidFill>
                  <a:srgbClr val="CC00CC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pic>
        <p:nvPicPr>
          <p:cNvPr id="154632" name="图片 154631" descr="p28"/>
          <p:cNvPicPr>
            <a:picLocks noChangeAspect="1"/>
          </p:cNvPicPr>
          <p:nvPr/>
        </p:nvPicPr>
        <p:blipFill>
          <a:blip r:embed="rId2"/>
          <a:srcRect l="1590" t="7571" r="26331" b="4868"/>
          <a:stretch>
            <a:fillRect/>
          </a:stretch>
        </p:blipFill>
        <p:spPr>
          <a:xfrm>
            <a:off x="4368483" y="1825625"/>
            <a:ext cx="3025775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633" name="直接连接符 154632"/>
          <p:cNvSpPr/>
          <p:nvPr/>
        </p:nvSpPr>
        <p:spPr>
          <a:xfrm>
            <a:off x="6816725" y="2276475"/>
            <a:ext cx="1439863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4" name="直接连接符 154633"/>
          <p:cNvSpPr/>
          <p:nvPr/>
        </p:nvSpPr>
        <p:spPr>
          <a:xfrm>
            <a:off x="6599238" y="3573463"/>
            <a:ext cx="1728787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5" name="直接连接符 154634"/>
          <p:cNvSpPr/>
          <p:nvPr/>
        </p:nvSpPr>
        <p:spPr>
          <a:xfrm>
            <a:off x="6600825" y="4581525"/>
            <a:ext cx="17272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6" name="直接连接符 154635"/>
          <p:cNvSpPr/>
          <p:nvPr/>
        </p:nvSpPr>
        <p:spPr>
          <a:xfrm>
            <a:off x="6743700" y="5373688"/>
            <a:ext cx="165735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7" name="直接连接符 154636"/>
          <p:cNvSpPr/>
          <p:nvPr/>
        </p:nvSpPr>
        <p:spPr>
          <a:xfrm>
            <a:off x="6600825" y="5949950"/>
            <a:ext cx="1871663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8" name="直接连接符 154637"/>
          <p:cNvSpPr/>
          <p:nvPr/>
        </p:nvSpPr>
        <p:spPr>
          <a:xfrm>
            <a:off x="3792538" y="3213100"/>
            <a:ext cx="151130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39" name="直接连接符 154638"/>
          <p:cNvSpPr/>
          <p:nvPr/>
        </p:nvSpPr>
        <p:spPr>
          <a:xfrm>
            <a:off x="3790950" y="5229225"/>
            <a:ext cx="1368425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4640" name="文本框 154639"/>
          <p:cNvSpPr txBox="1"/>
          <p:nvPr/>
        </p:nvSpPr>
        <p:spPr>
          <a:xfrm>
            <a:off x="8328025" y="1989138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细胞壁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1" name="文本框 154640"/>
          <p:cNvSpPr txBox="1"/>
          <p:nvPr/>
        </p:nvSpPr>
        <p:spPr>
          <a:xfrm>
            <a:off x="8472488" y="3284538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液泡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2" name="文本框 154641"/>
          <p:cNvSpPr txBox="1"/>
          <p:nvPr/>
        </p:nvSpPr>
        <p:spPr>
          <a:xfrm>
            <a:off x="8401050" y="4292600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细胞核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3" name="文本框 154642"/>
          <p:cNvSpPr txBox="1"/>
          <p:nvPr/>
        </p:nvSpPr>
        <p:spPr>
          <a:xfrm>
            <a:off x="8401050" y="5084763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线粒体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4" name="文本框 154643"/>
          <p:cNvSpPr txBox="1"/>
          <p:nvPr/>
        </p:nvSpPr>
        <p:spPr>
          <a:xfrm>
            <a:off x="8472488" y="5734050"/>
            <a:ext cx="14398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叶绿体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5" name="文本框 154644"/>
          <p:cNvSpPr txBox="1"/>
          <p:nvPr/>
        </p:nvSpPr>
        <p:spPr>
          <a:xfrm>
            <a:off x="2495550" y="2924175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细胞膜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6" name="文本框 154645"/>
          <p:cNvSpPr txBox="1"/>
          <p:nvPr/>
        </p:nvSpPr>
        <p:spPr>
          <a:xfrm>
            <a:off x="2568575" y="4941888"/>
            <a:ext cx="1439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</a:rPr>
              <a:t>细胞质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4647" name="文本框 154646"/>
          <p:cNvSpPr txBox="1"/>
          <p:nvPr/>
        </p:nvSpPr>
        <p:spPr>
          <a:xfrm>
            <a:off x="4222750" y="6446838"/>
            <a:ext cx="6121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600" b="1" dirty="0">
                <a:latin typeface="宋体" panose="02010600030101010101" pitchFamily="2" charset="-122"/>
              </a:rPr>
              <a:t>图</a:t>
            </a:r>
            <a:r>
              <a:rPr lang="en-US" altLang="zh-CN" sz="1600" b="1">
                <a:latin typeface="宋体" panose="02010600030101010101" pitchFamily="2" charset="-122"/>
              </a:rPr>
              <a:t>3-2   </a:t>
            </a:r>
            <a:r>
              <a:rPr lang="zh-CN" altLang="en-US" sz="1600" b="1" dirty="0">
                <a:latin typeface="宋体" panose="02010600030101010101" pitchFamily="2" charset="-122"/>
              </a:rPr>
              <a:t>植物细胞的结构和功能示意图</a:t>
            </a:r>
            <a:endParaRPr lang="zh-CN" altLang="en-US" sz="1600" b="1" dirty="0">
              <a:latin typeface="宋体" panose="02010600030101010101" pitchFamily="2" charset="-122"/>
            </a:endParaRPr>
          </a:p>
        </p:txBody>
      </p:sp>
      <p:pic>
        <p:nvPicPr>
          <p:cNvPr id="25603" name="内容占位符 25602" descr="wend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1960" y="800100"/>
            <a:ext cx="1551940" cy="1287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4693" name="组合 114692"/>
          <p:cNvGrpSpPr/>
          <p:nvPr/>
        </p:nvGrpSpPr>
        <p:grpSpPr>
          <a:xfrm>
            <a:off x="1715391" y="1206818"/>
            <a:ext cx="9058420" cy="1203325"/>
            <a:chOff x="166" y="2024"/>
            <a:chExt cx="4751" cy="758"/>
          </a:xfrm>
        </p:grpSpPr>
        <p:sp>
          <p:nvSpPr>
            <p:cNvPr id="114694" name="矩形 114693"/>
            <p:cNvSpPr/>
            <p:nvPr/>
          </p:nvSpPr>
          <p:spPr>
            <a:xfrm>
              <a:off x="166" y="2414"/>
              <a:ext cx="475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p>
              <a:r>
                <a:rPr lang="zh-CN" altLang="en-US" sz="3200" b="1" dirty="0">
                  <a:latin typeface="Times New Roman" panose="02020603050405020304" pitchFamily="18" charset="0"/>
                  <a:ea typeface="楷体_GB2312" pitchFamily="49" charset="-122"/>
                </a:rPr>
                <a:t>  </a:t>
              </a:r>
              <a:r>
                <a:rPr lang="zh-CN" altLang="en-US" sz="2400" b="1" dirty="0">
                  <a:latin typeface="Times New Roman" panose="02020603050405020304" pitchFamily="18" charset="0"/>
                  <a:ea typeface="楷体_GB2312" pitchFamily="49" charset="-122"/>
                </a:rPr>
                <a:t>塑料盒、保鲜袋、水、大栗、气球（不同颜色）、腰豆、毛豆</a:t>
              </a:r>
              <a:endParaRPr lang="zh-CN" altLang="en-US" sz="24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14695" name="文本框 114694"/>
            <p:cNvSpPr txBox="1"/>
            <p:nvPr/>
          </p:nvSpPr>
          <p:spPr>
            <a:xfrm>
              <a:off x="166" y="2024"/>
              <a:ext cx="2779" cy="318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9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4400" u="none" kern="1200" baseline="0">
                  <a:solidFill>
                    <a:schemeClr val="tx2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</a:lstStyle>
            <a:p>
              <a:pPr lvl="0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0000CC"/>
                  </a:solidFill>
                  <a:ea typeface="隶书" panose="02010509060101010101" charset="-122"/>
                  <a:sym typeface="+mn-ea"/>
                </a:rPr>
                <a:t>DIY</a:t>
              </a:r>
              <a:r>
                <a:rPr lang="zh-CN" altLang="en-US" sz="3200" b="1" dirty="0">
                  <a:solidFill>
                    <a:schemeClr val="tx1"/>
                  </a:solidFill>
                  <a:ea typeface="仿宋_GB2312" pitchFamily="49" charset="-122"/>
                </a:rPr>
                <a:t>材料（根据需要选择）</a:t>
              </a:r>
              <a:endParaRPr lang="zh-CN" altLang="en-US" sz="3200" b="1" dirty="0">
                <a:solidFill>
                  <a:schemeClr val="tx1"/>
                </a:solidFill>
                <a:ea typeface="仿宋_GB2312" pitchFamily="49" charset="-122"/>
              </a:endParaRPr>
            </a:p>
          </p:txBody>
        </p:sp>
      </p:grpSp>
      <p:grpSp>
        <p:nvGrpSpPr>
          <p:cNvPr id="114696" name="组合 114695"/>
          <p:cNvGrpSpPr/>
          <p:nvPr/>
        </p:nvGrpSpPr>
        <p:grpSpPr>
          <a:xfrm>
            <a:off x="1409700" y="-56515"/>
            <a:ext cx="9363710" cy="1263650"/>
            <a:chOff x="204" y="164"/>
            <a:chExt cx="2540" cy="796"/>
          </a:xfrm>
        </p:grpSpPr>
        <p:pic>
          <p:nvPicPr>
            <p:cNvPr id="114697" name="图片 114696" descr="BAN_00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4" y="164"/>
              <a:ext cx="2540" cy="7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4698" name="文本框 114697"/>
            <p:cNvSpPr txBox="1"/>
            <p:nvPr/>
          </p:nvSpPr>
          <p:spPr>
            <a:xfrm>
              <a:off x="531" y="300"/>
              <a:ext cx="204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CC00CC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二、心灵手巧（制作植物细胞立体模型）</a:t>
              </a:r>
              <a:endParaRPr lang="zh-CN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pic>
        <p:nvPicPr>
          <p:cNvPr id="4" name="内容占位符 3" descr="11"/>
          <p:cNvPicPr>
            <a:picLocks noChangeAspect="1"/>
          </p:cNvPicPr>
          <p:nvPr/>
        </p:nvPicPr>
        <p:blipFill>
          <a:blip r:embed="rId2"/>
          <a:srcRect l="14049" t="40152" r="12811" b="3826"/>
          <a:stretch>
            <a:fillRect/>
          </a:stretch>
        </p:blipFill>
        <p:spPr>
          <a:xfrm>
            <a:off x="2086610" y="2416175"/>
            <a:ext cx="1873885" cy="1735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内容占位符 3"/>
          <p:cNvPicPr>
            <a:picLocks noChangeAspect="1"/>
          </p:cNvPicPr>
          <p:nvPr/>
        </p:nvPicPr>
        <p:blipFill>
          <a:blip r:embed="rId3"/>
          <a:srcRect l="35271" t="16565" r="5643" b="18719"/>
          <a:stretch>
            <a:fillRect/>
          </a:stretch>
        </p:blipFill>
        <p:spPr>
          <a:xfrm>
            <a:off x="4741545" y="2494915"/>
            <a:ext cx="1958975" cy="178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595755" y="4703445"/>
            <a:ext cx="9992995" cy="19431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小组讨论：</a:t>
            </a:r>
            <a:endParaRPr lang="zh-CN" altLang="en-US" sz="2800" b="1" dirty="0"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以上提供的材料分别可以代表细胞的</a:t>
            </a:r>
            <a:r>
              <a:rPr lang="zh-CN" altLang="en-US" sz="2800" b="1" dirty="0">
                <a:sym typeface="+mn-ea"/>
              </a:rPr>
              <a:t>哪个</a:t>
            </a:r>
            <a:r>
              <a:rPr lang="zh-CN" altLang="en-US" sz="2800" b="1" dirty="0">
                <a:latin typeface="Times New Roman" panose="02020603050405020304" pitchFamily="18" charset="0"/>
              </a:rPr>
              <a:t>结构？</a:t>
            </a:r>
            <a:endParaRPr lang="zh-CN" altLang="en-US" sz="2800" b="1" dirty="0"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它们可以怎样组合来建构一个你熟悉的植物细胞的模型？</a:t>
            </a:r>
            <a:endParaRPr lang="zh-CN" altLang="en-US" sz="2800" b="1" dirty="0"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sym typeface="+mn-ea"/>
              </a:rPr>
              <a:t>你组要制作的是植物什么部位的细胞模型？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1156" t="10414" r="14582" b="6144"/>
          <a:stretch>
            <a:fillRect/>
          </a:stretch>
        </p:blipFill>
        <p:spPr>
          <a:xfrm>
            <a:off x="7236460" y="2416175"/>
            <a:ext cx="1907540" cy="1858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6940" y="714375"/>
            <a:ext cx="10555605" cy="5160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9505" y="1098550"/>
            <a:ext cx="553847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第四章第四节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实验探究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策略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40" y="0"/>
            <a:ext cx="2410460" cy="1681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149090"/>
            <a:ext cx="3126105" cy="27089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47645" y="2644775"/>
            <a:ext cx="6894195" cy="15684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探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: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提出问题       究：解决问题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广义的探究活动包括两个方面：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1.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主要指思维探究（分析、推理、综合、概括等）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2.</a:t>
            </a:r>
            <a:r>
              <a:rPr kumimoji="0" lang="zh-CN" altLang="en-US" sz="2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实验探究（实验、调查、制作模型等）</a:t>
            </a:r>
            <a:endParaRPr kumimoji="0" lang="zh-CN" altLang="en-US" sz="2400" i="0" u="none" strike="noStrik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/>
              <a:t>（四）实验设置的必要性分析</a:t>
            </a:r>
            <a:endParaRPr lang="zh-CN" altLang="en-US"/>
          </a:p>
          <a:p>
            <a:r>
              <a:rPr lang="zh-CN" altLang="en-US"/>
              <a:t>判断实验是否重要：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）要根据生物学课程标准的要求来确定。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）要考虑生物学教材中每个实验的设计目的。</a:t>
            </a:r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38200" y="80645"/>
            <a:ext cx="9585325" cy="97980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0"/>
              <a:t>一、调查的数据统计及分析（高中实验）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41" y="80645"/>
            <a:ext cx="484939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165100" y="130175"/>
            <a:ext cx="3543300" cy="6565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二、拓展试验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3708400" y="323215"/>
            <a:ext cx="5771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原有实验的改进、优化和创新</a:t>
            </a:r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增加的实验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6051550" y="901700"/>
            <a:ext cx="6008370" cy="5219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/>
              <a:t>举例：鸡蛋中卵磷脂的提取和分离</a:t>
            </a:r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459105" y="1535430"/>
            <a:ext cx="5847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accent2"/>
                </a:solidFill>
              </a:rPr>
              <a:t>实验创新：   探究色彩对蚜虫分布的影响  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pic>
        <p:nvPicPr>
          <p:cNvPr id="3" name="图片 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6910" y="2141220"/>
            <a:ext cx="5033010" cy="4041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65100" y="2397760"/>
            <a:ext cx="6712585" cy="3784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可能创新之处</a:t>
            </a:r>
            <a:r>
              <a:rPr lang="en-US" altLang="zh-CN" sz="2400"/>
              <a:t>:</a:t>
            </a:r>
            <a:r>
              <a:rPr lang="zh-CN" altLang="en-US" sz="2400"/>
              <a:t>本实验可以取代七上的1个探究实验：蚯蚓在什么样的物体表面爬得快</a:t>
            </a:r>
            <a:endParaRPr lang="zh-CN" altLang="en-US" sz="2400"/>
          </a:p>
          <a:p>
            <a:r>
              <a:rPr lang="zh-CN" altLang="en-US" sz="2400"/>
              <a:t>实验器材：</a:t>
            </a:r>
            <a:endParaRPr lang="zh-CN" altLang="en-US" sz="2400"/>
          </a:p>
          <a:p>
            <a:r>
              <a:rPr lang="zh-CN" altLang="en-US" sz="2400"/>
              <a:t>1.蚜虫处于原生态环境中，避免了人为因素的影响，而蚯蚓需要从野外捕捉，离开原生态环境后因为护理不当容易死亡。</a:t>
            </a:r>
            <a:endParaRPr lang="zh-CN" altLang="en-US" sz="2400"/>
          </a:p>
          <a:p>
            <a:r>
              <a:rPr lang="zh-CN" altLang="en-US" sz="2400"/>
              <a:t>2.PP板颜色多样，容易获得。</a:t>
            </a:r>
            <a:endParaRPr lang="zh-CN" altLang="en-US" sz="2400"/>
          </a:p>
          <a:p>
            <a:r>
              <a:rPr lang="zh-CN" altLang="en-US" sz="2400"/>
              <a:t>实验操作：方法简单，变量控制容易</a:t>
            </a:r>
            <a:endParaRPr lang="zh-CN" altLang="en-US" sz="2400"/>
          </a:p>
          <a:p>
            <a:r>
              <a:rPr lang="zh-CN" altLang="en-US" sz="2400"/>
              <a:t>实验效果：明显</a:t>
            </a:r>
            <a:endParaRPr lang="zh-CN" altLang="en-US" sz="2400"/>
          </a:p>
          <a:p>
            <a:r>
              <a:rPr lang="zh-CN" altLang="en-US" sz="2400"/>
              <a:t>试验应用：可以为农业生产的蚜虫防治提供借鉴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94" y="0"/>
            <a:ext cx="4821305" cy="336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4436"/>
            <a:ext cx="4846320" cy="419848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22735" y="1770212"/>
            <a:ext cx="972542" cy="915007"/>
            <a:chOff x="2731344" y="1706273"/>
            <a:chExt cx="1142434" cy="1142434"/>
          </a:xfrm>
        </p:grpSpPr>
        <p:sp>
          <p:nvSpPr>
            <p:cNvPr id="8" name="矩形 7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9" name="直接连接符 8"/>
            <p:cNvCxnSpPr>
              <a:stCxn id="8" idx="0"/>
              <a:endCxn id="8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>
              <a:stCxn id="8" idx="1"/>
              <a:endCxn id="8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7" name="标题 1"/>
          <p:cNvSpPr txBox="1"/>
          <p:nvPr/>
        </p:nvSpPr>
        <p:spPr>
          <a:xfrm>
            <a:off x="3019209" y="192475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请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295877" y="1771675"/>
            <a:ext cx="972542" cy="915007"/>
            <a:chOff x="2731344" y="1706273"/>
            <a:chExt cx="1142434" cy="1142434"/>
          </a:xfrm>
        </p:grpSpPr>
        <p:sp>
          <p:nvSpPr>
            <p:cNvPr id="71" name="矩形 70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72" name="直接连接符 71"/>
            <p:cNvCxnSpPr>
              <a:stCxn id="71" idx="0"/>
              <a:endCxn id="71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直接连接符 72"/>
            <p:cNvCxnSpPr>
              <a:stCxn id="71" idx="1"/>
              <a:endCxn id="71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6" name="标题 1"/>
          <p:cNvSpPr txBox="1"/>
          <p:nvPr/>
        </p:nvSpPr>
        <p:spPr>
          <a:xfrm>
            <a:off x="4292351" y="1926219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多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597550" y="1757772"/>
            <a:ext cx="972542" cy="915007"/>
            <a:chOff x="2731344" y="1706273"/>
            <a:chExt cx="1142434" cy="1142434"/>
          </a:xfrm>
        </p:grpSpPr>
        <p:sp>
          <p:nvSpPr>
            <p:cNvPr id="78" name="矩形 77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79" name="直接连接符 78"/>
            <p:cNvCxnSpPr>
              <a:stCxn id="78" idx="0"/>
              <a:endCxn id="78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直接连接符 79"/>
            <p:cNvCxnSpPr>
              <a:stCxn id="78" idx="1"/>
              <a:endCxn id="78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3" name="标题 1"/>
          <p:cNvSpPr txBox="1"/>
          <p:nvPr/>
        </p:nvSpPr>
        <p:spPr>
          <a:xfrm>
            <a:off x="5594024" y="191231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指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868304" y="1757772"/>
            <a:ext cx="972542" cy="915007"/>
            <a:chOff x="2731344" y="1706273"/>
            <a:chExt cx="1142434" cy="1142434"/>
          </a:xfrm>
        </p:grpSpPr>
        <p:sp>
          <p:nvSpPr>
            <p:cNvPr id="85" name="矩形 84"/>
            <p:cNvSpPr/>
            <p:nvPr/>
          </p:nvSpPr>
          <p:spPr>
            <a:xfrm>
              <a:off x="2731344" y="1706273"/>
              <a:ext cx="1142434" cy="114243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86" name="直接连接符 85"/>
            <p:cNvCxnSpPr>
              <a:stCxn id="85" idx="0"/>
              <a:endCxn id="85" idx="2"/>
            </p:cNvCxnSpPr>
            <p:nvPr/>
          </p:nvCxnSpPr>
          <p:spPr>
            <a:xfrm>
              <a:off x="3302561" y="1706273"/>
              <a:ext cx="0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直接连接符 86"/>
            <p:cNvCxnSpPr>
              <a:stCxn id="85" idx="1"/>
              <a:endCxn id="85" idx="3"/>
            </p:cNvCxnSpPr>
            <p:nvPr/>
          </p:nvCxnSpPr>
          <p:spPr>
            <a:xfrm>
              <a:off x="2731344" y="2277490"/>
              <a:ext cx="1142434" cy="0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2731344" y="1706273"/>
              <a:ext cx="1142434" cy="1142434"/>
            </a:xfrm>
            <a:prstGeom prst="lin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0" name="标题 1"/>
          <p:cNvSpPr txBox="1"/>
          <p:nvPr/>
        </p:nvSpPr>
        <p:spPr>
          <a:xfrm>
            <a:off x="6864778" y="1912316"/>
            <a:ext cx="939800" cy="742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正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6" grpId="0"/>
      <p:bldP spid="83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6855" y="345440"/>
            <a:ext cx="6064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二、虚拟情境和真实情境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1217930" y="1530985"/>
            <a:ext cx="869950" cy="3454400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930400" y="1751965"/>
            <a:ext cx="92068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虚拟情境：</a:t>
            </a:r>
            <a:r>
              <a:rPr lang="zh-CN" altLang="en-US" sz="2400" dirty="0"/>
              <a:t>微课、动画、电影、虚拟现实</a:t>
            </a:r>
            <a:endParaRPr lang="zh-CN" altLang="en-US" sz="2400" dirty="0"/>
          </a:p>
          <a:p>
            <a:r>
              <a:rPr lang="zh-CN" altLang="en-US" sz="2400" dirty="0"/>
              <a:t>          在《基因指导蛋白质的合成》中使用了电影《侏罗纪公园》的片段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233545" y="4460240"/>
            <a:ext cx="5012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真实情境的要素</a:t>
            </a:r>
            <a:r>
              <a:rPr lang="en-US" altLang="zh-CN" sz="2400" b="1" dirty="0"/>
              <a:t>;</a:t>
            </a:r>
            <a:r>
              <a:rPr lang="zh-CN" altLang="en-US" sz="2400" dirty="0"/>
              <a:t>时间、地点、事件、问题</a:t>
            </a:r>
            <a:endParaRPr lang="zh-CN" altLang="en-US" sz="2400" dirty="0"/>
          </a:p>
        </p:txBody>
      </p:sp>
      <p:sp>
        <p:nvSpPr>
          <p:cNvPr id="6" name="左大括号 5"/>
          <p:cNvSpPr/>
          <p:nvPr/>
        </p:nvSpPr>
        <p:spPr>
          <a:xfrm>
            <a:off x="3521075" y="3315335"/>
            <a:ext cx="712470" cy="1670050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502150" y="3135630"/>
            <a:ext cx="5407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真实情境：</a:t>
            </a:r>
            <a:r>
              <a:rPr lang="zh-CN" altLang="en-US" sz="2400" dirty="0"/>
              <a:t>来源于学生的生活、学习和实践；科学实验和科学探究；科学史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930400" y="3919855"/>
            <a:ext cx="160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真实情境</a:t>
            </a:r>
            <a:endParaRPr lang="zh-CN" altLang="en-US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527935" y="1353185"/>
            <a:ext cx="8609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2"/>
                </a:solidFill>
              </a:rPr>
              <a:t>如《拒绝毒品》以动画《原罪》导入，体现毒品带来的家破人亡，妻离子散。</a:t>
            </a:r>
            <a:endParaRPr lang="zh-CN" altLang="en-US" sz="2000" b="1">
              <a:solidFill>
                <a:schemeClr val="accent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6760" y="5290185"/>
            <a:ext cx="9317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2"/>
                </a:solidFill>
              </a:rPr>
              <a:t>如以科学史《青霉素的发现》作为情境，分析总结科学探究的一般步骤</a:t>
            </a:r>
            <a:endParaRPr lang="zh-CN" altLang="en-US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ldLvl="0" animBg="1"/>
      <p:bldP spid="11" grpId="0"/>
      <p:bldP spid="5" grpId="0"/>
      <p:bldP spid="6" grpId="0" bldLvl="0" animBg="1"/>
      <p:bldP spid="7" grpId="0"/>
      <p:bldP spid="8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140" y="365125"/>
            <a:ext cx="10515600" cy="1325563"/>
          </a:xfrm>
        </p:spPr>
        <p:txBody>
          <a:bodyPr>
            <a:normAutofit/>
          </a:bodyPr>
          <a:p>
            <a:r>
              <a:rPr lang="zh-CN" altLang="en-US" sz="3200" b="1" dirty="0">
                <a:sym typeface="+mn-ea"/>
              </a:rPr>
              <a:t>创设情境需要注意以下方面：</a:t>
            </a:r>
            <a:r>
              <a:rPr lang="zh-CN" altLang="en-US" sz="3200" dirty="0">
                <a:sym typeface="+mn-ea"/>
              </a:rPr>
              <a:t>有趣、真实、富有启发性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82520" y="2533650"/>
            <a:ext cx="9128125" cy="2600960"/>
          </a:xfrm>
        </p:spPr>
        <p:txBody>
          <a:bodyPr/>
          <a:p>
            <a:r>
              <a:rPr lang="en-US" sz="2400">
                <a:sym typeface="+mn-ea"/>
              </a:rPr>
              <a:t>1.</a:t>
            </a:r>
            <a:r>
              <a:rPr lang="zh-CN" altLang="en-US" sz="2400">
                <a:sym typeface="+mn-ea"/>
              </a:rPr>
              <a:t>教学情境必须针对教学目标、教学内容有针对性地创设，最好与本节重要概念联系起来。</a:t>
            </a:r>
            <a:endParaRPr lang="zh-CN" altLang="en-US" sz="2400">
              <a:sym typeface="+mn-ea"/>
            </a:endParaRPr>
          </a:p>
          <a:p>
            <a:r>
              <a:rPr lang="en-US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情境包括的问题具有一定的思维含量。</a:t>
            </a:r>
            <a:endParaRPr lang="zh-CN" altLang="en-US" sz="2400">
              <a:sym typeface="+mn-ea"/>
            </a:endParaRPr>
          </a:p>
          <a:p>
            <a:r>
              <a:rPr lang="en-US" sz="2400">
                <a:sym typeface="+mn-ea"/>
              </a:rPr>
              <a:t>3.</a:t>
            </a:r>
            <a:r>
              <a:rPr lang="zh-CN" altLang="en-US" sz="2400">
                <a:sym typeface="+mn-ea"/>
              </a:rPr>
              <a:t>情境中的问题不宜过难或过易。</a:t>
            </a:r>
            <a:endParaRPr lang="zh-CN" altLang="en-US" sz="2400">
              <a:sym typeface="+mn-ea"/>
            </a:endParaRPr>
          </a:p>
          <a:p>
            <a:r>
              <a:rPr lang="en-US" sz="2400">
                <a:sym typeface="+mn-ea"/>
              </a:rPr>
              <a:t>4.</a:t>
            </a:r>
            <a:r>
              <a:rPr lang="zh-CN" altLang="en-US" sz="2400">
                <a:sym typeface="+mn-ea"/>
              </a:rPr>
              <a:t>情境中的事例要鲜明、突出，具有一定的趣味性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</p:txBody>
      </p:sp>
      <p:pic>
        <p:nvPicPr>
          <p:cNvPr id="16" name="图形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485" y="774065"/>
            <a:ext cx="1717040" cy="6119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4702541"/>
            <a:ext cx="9123680" cy="2155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0825" y="699135"/>
            <a:ext cx="11690350" cy="60305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7840" y="115570"/>
            <a:ext cx="908621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</a:rPr>
              <a:t>第三章第二节生物学科中的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情境类型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135" y="0"/>
            <a:ext cx="2221865" cy="1550035"/>
          </a:xfrm>
          <a:prstGeom prst="rect">
            <a:avLst/>
          </a:prstGeom>
        </p:spPr>
      </p:pic>
      <p:sp>
        <p:nvSpPr>
          <p:cNvPr id="10" name="左大括号 9"/>
          <p:cNvSpPr/>
          <p:nvPr/>
        </p:nvSpPr>
        <p:spPr>
          <a:xfrm>
            <a:off x="586740" y="1262380"/>
            <a:ext cx="486410" cy="5235575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83920" y="1651000"/>
            <a:ext cx="3875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一、根据教学目标或情境的作用分类</a:t>
            </a:r>
            <a:endParaRPr lang="zh-CN" altLang="en-US" sz="2400" b="1" dirty="0"/>
          </a:p>
        </p:txBody>
      </p:sp>
      <p:sp>
        <p:nvSpPr>
          <p:cNvPr id="8" name="左大括号 7"/>
          <p:cNvSpPr/>
          <p:nvPr/>
        </p:nvSpPr>
        <p:spPr>
          <a:xfrm>
            <a:off x="5020945" y="1174750"/>
            <a:ext cx="713105" cy="1351915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 flipH="1">
            <a:off x="5732780" y="1080135"/>
            <a:ext cx="5799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激发性情境：</a:t>
            </a:r>
            <a:r>
              <a:rPr lang="zh-CN" altLang="en-US" sz="2000" dirty="0"/>
              <a:t>模型、故事、角色扮演活动、表演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 flipH="1">
            <a:off x="5733415" y="1651000"/>
            <a:ext cx="4480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解释性情境：</a:t>
            </a:r>
            <a:r>
              <a:rPr lang="zh-CN" altLang="en-US" sz="2000" dirty="0"/>
              <a:t>模型、类比、科学实验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 flipH="1">
            <a:off x="5734050" y="2222500"/>
            <a:ext cx="579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探究性情境：</a:t>
            </a:r>
            <a:r>
              <a:rPr lang="zh-CN" altLang="en-US" sz="2000" dirty="0"/>
              <a:t>具体现象、探究实验、科学研究故事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83920" y="4398010"/>
            <a:ext cx="43548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二、根据创设情境的选材来源分类</a:t>
            </a:r>
            <a:endParaRPr lang="zh-CN" altLang="en-US" sz="2400" b="1" dirty="0"/>
          </a:p>
        </p:txBody>
      </p:sp>
      <p:sp>
        <p:nvSpPr>
          <p:cNvPr id="16" name="左大括号 15"/>
          <p:cNvSpPr/>
          <p:nvPr/>
        </p:nvSpPr>
        <p:spPr>
          <a:xfrm>
            <a:off x="5018405" y="2912110"/>
            <a:ext cx="713740" cy="3586480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 flipH="1">
            <a:off x="5732145" y="2912110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以日常生活创设情境：</a:t>
            </a:r>
            <a:endParaRPr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 flipH="1">
            <a:off x="5732145" y="3827780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以科学家的故事或科学史创设情境：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 flipH="1">
            <a:off x="5732145" y="4306570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以科学研究过程和结果创设情境：</a:t>
            </a:r>
            <a:endParaRPr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 flipH="1">
            <a:off x="5732145" y="4756150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以科学实验创设情境：</a:t>
            </a:r>
            <a:endParaRPr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 flipH="1">
            <a:off x="5732145" y="3355340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以社会问题创设情境：</a:t>
            </a:r>
            <a:endParaRPr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 flipH="1">
            <a:off x="5732145" y="5154930"/>
            <a:ext cx="4353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以图像、视频、动画和微课创设情境：</a:t>
            </a:r>
            <a:endParaRPr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 flipH="1">
            <a:off x="5732780" y="5581015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以学生的认知冲突创设情境：</a:t>
            </a:r>
            <a:endParaRPr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 flipH="1">
            <a:off x="5732780" y="6099175"/>
            <a:ext cx="402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以中国传统文化创设情境：</a:t>
            </a:r>
            <a:endParaRPr lang="zh-CN" altLang="en-US" sz="20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" y="4612640"/>
            <a:ext cx="2591435" cy="224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ldLvl="0" animBg="1"/>
      <p:bldP spid="3" grpId="0"/>
      <p:bldP spid="8" grpId="0" bldLvl="0" animBg="1"/>
      <p:bldP spid="12" grpId="0"/>
      <p:bldP spid="13" grpId="0"/>
      <p:bldP spid="14" grpId="0"/>
      <p:bldP spid="15" grpId="0"/>
      <p:bldP spid="16" grpId="0" bldLvl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3532"/>
          <a:stretch>
            <a:fillRect/>
          </a:stretch>
        </p:blipFill>
        <p:spPr>
          <a:xfrm>
            <a:off x="2421890" y="984250"/>
            <a:ext cx="7348855" cy="57321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21890" y="154305"/>
            <a:ext cx="75711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小草偷偷地从土里钻出来，嫩嫩的，绿绿的。园子里，田野里，瞧去，一大片一大片满是的。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314325" y="184150"/>
            <a:ext cx="1097915" cy="1383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800"/>
              <a:t>举例：创设情境</a:t>
            </a:r>
            <a:endParaRPr lang="zh-CN" altLang="en-US" sz="2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66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6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866"/>
  <p:tag name="KSO_WM_TEMPLATE_MASTER_THUMB_INDEX" val="12"/>
  <p:tag name="KSO_WM_TEMPLATE_THUMBS_INDEX" val="1、4、7、8、9、12、14、15、18、19、20、21"/>
</p:tagLst>
</file>

<file path=ppt/tags/tag84.xml><?xml version="1.0" encoding="utf-8"?>
<p:tagLst xmlns:p="http://schemas.openxmlformats.org/presentationml/2006/main">
  <p:tag name="KSO_WM_UNIT_TABLE_BEAUTIFY" val="smartTable{8737a32a-5935-4f8e-815c-8367bff22c7d}"/>
</p:tagLst>
</file>

<file path=ppt/tags/tag8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866_1*a*1"/>
  <p:tag name="KSO_WM_TEMPLATE_CATEGORY" val="custom"/>
  <p:tag name="KSO_WM_TEMPLATE_INDEX" val="20203866"/>
  <p:tag name="KSO_WM_UNIT_LAYERLEVEL" val="1"/>
  <p:tag name="KSO_WM_TAG_VERSION" val="1.0"/>
  <p:tag name="KSO_WM_BEAUTIFY_FLAG" val="#wm#"/>
  <p:tag name="KSO_WM_UNIT_PRESET_TEXT" val="文艺清新工作总结"/>
  <p:tag name="KSO_WM_UNIT_ISNUMDGMTITLE" val="0"/>
</p:tagLst>
</file>

<file path=ppt/tags/tag86.xml><?xml version="1.0" encoding="utf-8"?>
<p:tagLst xmlns:p="http://schemas.openxmlformats.org/presentationml/2006/main">
  <p:tag name="KSO_WM_UNIT_ISCONTENTS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866_1*b*1"/>
  <p:tag name="KSO_WM_TEMPLATE_CATEGORY" val="custom"/>
  <p:tag name="KSO_WM_TEMPLATE_INDEX" val="20203866"/>
  <p:tag name="KSO_WM_UNIT_LAYERLEVEL" val="1"/>
  <p:tag name="KSO_WM_TAG_VERSION" val="1.0"/>
  <p:tag name="KSO_WM_BEAUTIFY_FLAG" val="#wm#"/>
  <p:tag name="KSO_WM_UNIT_PRESET_TEXT" val="单击此处添加副标题"/>
  <p:tag name="KSO_WM_UNIT_ISNUMDGMTITLE" val="0"/>
</p:tagLst>
</file>

<file path=ppt/tags/tag8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3866_1*b*2"/>
  <p:tag name="KSO_WM_TEMPLATE_CATEGORY" val="custom"/>
  <p:tag name="KSO_WM_TEMPLATE_INDEX" val="20203866"/>
  <p:tag name="KSO_WM_UNIT_LAYERLEVEL" val="1"/>
  <p:tag name="KSO_WM_TAG_VERSION" val="1.0"/>
  <p:tag name="KSO_WM_BEAUTIFY_FLAG" val="#wm#"/>
  <p:tag name="KSO_WM_UNIT_PRESET_TEXT" val="汇报人姓名"/>
  <p:tag name="KSO_WM_UNIT_ISNUMDGMTITLE" val="0"/>
</p:tagLst>
</file>

<file path=ppt/tags/tag8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3"/>
  <p:tag name="KSO_WM_UNIT_ID" val="custom20203866_1*b*3"/>
  <p:tag name="KSO_WM_TEMPLATE_CATEGORY" val="custom"/>
  <p:tag name="KSO_WM_TEMPLATE_INDEX" val="20203866"/>
  <p:tag name="KSO_WM_UNIT_LAYERLEVEL" val="1"/>
  <p:tag name="KSO_WM_TAG_VERSION" val="1.0"/>
  <p:tag name="KSO_WM_BEAUTIFY_FLAG" val="#wm#"/>
  <p:tag name="KSO_WM_UNIT_PRESET_TEXT" val="汇报时间"/>
  <p:tag name="KSO_WM_UNIT_ISNUMDGMTITLE" val="0"/>
</p:tagLst>
</file>

<file path=ppt/tags/tag89.xml><?xml version="1.0" encoding="utf-8"?>
<p:tagLst xmlns:p="http://schemas.openxmlformats.org/presentationml/2006/main">
  <p:tag name="KSO_WM_SLIDE_ID" val="custom20203866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866"/>
  <p:tag name="KSO_WM_SLIDE_LAYOUT" val="a_b"/>
  <p:tag name="KSO_WM_SLIDE_LAYOUT_CNT" val="1_3"/>
  <p:tag name="KSO_WM_TEMPLATE_MASTER_THUMB_INDEX" val="12"/>
  <p:tag name="KSO_WM_TEMPLATE_THUMBS_INDEX" val="1、4、7、8、9、12、14、15、18、19、20、2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3866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9041_3*m_h_i*1_1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9041_3*m_h_i*1_2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9041_3*m_h_i*1_3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99041_3*m_h_i*1_4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99041_3*m_h_z*1_2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99041_3*m_h_z*1_3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99041_3*m_h_z*1_4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8.xml><?xml version="1.0" encoding="utf-8"?>
<p:tagLst xmlns:p="http://schemas.openxmlformats.org/presentationml/2006/main">
  <p:tag name="KSO_WM_UNIT_VALUE" val="158*14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199041_3*m_h_x*1_1_1"/>
  <p:tag name="KSO_WM_TEMPLATE_CATEGORY" val="diagram"/>
  <p:tag name="KSO_WM_TEMPLATE_INDEX" val="201990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当图网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F7F7F7"/>
      </a:dk2>
      <a:lt2>
        <a:srgbClr val="FFFFFF"/>
      </a:lt2>
      <a:accent1>
        <a:srgbClr val="729D00"/>
      </a:accent1>
      <a:accent2>
        <a:srgbClr val="5B941F"/>
      </a:accent2>
      <a:accent3>
        <a:srgbClr val="448C3F"/>
      </a:accent3>
      <a:accent4>
        <a:srgbClr val="2E835E"/>
      </a:accent4>
      <a:accent5>
        <a:srgbClr val="177B7E"/>
      </a:accent5>
      <a:accent6>
        <a:srgbClr val="00729D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4338</Words>
  <Application>WPS 演示</Application>
  <PresentationFormat>宽屏</PresentationFormat>
  <Paragraphs>538</Paragraphs>
  <Slides>55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55</vt:i4>
      </vt:variant>
    </vt:vector>
  </HeadingPairs>
  <TitlesOfParts>
    <vt:vector size="81" baseType="lpstr">
      <vt:lpstr>Arial</vt:lpstr>
      <vt:lpstr>宋体</vt:lpstr>
      <vt:lpstr>Wingdings</vt:lpstr>
      <vt:lpstr>微软雅黑</vt:lpstr>
      <vt:lpstr>汉仪旗黑-85S</vt:lpstr>
      <vt:lpstr>Times New Roman</vt:lpstr>
      <vt:lpstr>华文行楷</vt:lpstr>
      <vt:lpstr>华文宋体</vt:lpstr>
      <vt:lpstr>方正姚体</vt:lpstr>
      <vt:lpstr>黑体</vt:lpstr>
      <vt:lpstr>等线</vt:lpstr>
      <vt:lpstr>Arial Unicode MS</vt:lpstr>
      <vt:lpstr>等线 Light</vt:lpstr>
      <vt:lpstr>义启隶书体</vt:lpstr>
      <vt:lpstr>楷体_GB2312</vt:lpstr>
      <vt:lpstr>新宋体</vt:lpstr>
      <vt:lpstr>字魂143号-正酷超级黑</vt:lpstr>
      <vt:lpstr>隶书</vt:lpstr>
      <vt:lpstr>华文新魏</vt:lpstr>
      <vt:lpstr>仿宋_GB2312</vt:lpstr>
      <vt:lpstr>仿宋</vt:lpstr>
      <vt:lpstr>当图网​​</vt:lpstr>
      <vt:lpstr>Office 主题</vt:lpstr>
      <vt:lpstr>1_Office 主题​​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创设情境需要注意以下方面：有趣、真实、富有启发性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一、设计问题的作用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第十五章 第一节  生物多样性</vt:lpstr>
      <vt:lpstr>两个问题：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当图网</dc:title>
  <dc:creator/>
  <cp:lastModifiedBy>紫藤花开</cp:lastModifiedBy>
  <cp:revision>32</cp:revision>
  <dcterms:created xsi:type="dcterms:W3CDTF">2021-01-04T01:22:00Z</dcterms:created>
  <dcterms:modified xsi:type="dcterms:W3CDTF">2021-01-05T10:51:40Z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