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1" r:id="rId3"/>
    <p:sldId id="294" r:id="rId4"/>
    <p:sldId id="256" r:id="rId5"/>
    <p:sldId id="257" r:id="rId6"/>
    <p:sldId id="302" r:id="rId7"/>
    <p:sldId id="303" r:id="rId8"/>
    <p:sldId id="261" r:id="rId9"/>
    <p:sldId id="295" r:id="rId10"/>
    <p:sldId id="304" r:id="rId11"/>
    <p:sldId id="312" r:id="rId12"/>
    <p:sldId id="309" r:id="rId13"/>
    <p:sldId id="310" r:id="rId14"/>
    <p:sldId id="305" r:id="rId15"/>
    <p:sldId id="306" r:id="rId16"/>
  </p:sldIdLst>
  <p:sldSz cx="12188825" cy="6858000"/>
  <p:notesSz cx="6858000" cy="9144000"/>
  <p:defaultTextStyle>
    <a:defPPr rtl="0">
      <a:defRPr lang="en-US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1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7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3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1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AFD"/>
    <a:srgbClr val="F2F7FB"/>
    <a:srgbClr val="F1F6F9"/>
    <a:srgbClr val="9DD6EA"/>
    <a:srgbClr val="374C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9012ECD-51FC-41F1-AA8D-1B2483CD663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78" d="100"/>
          <a:sy n="78" d="100"/>
        </p:scale>
        <p:origin x="806" y="67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CN" altLang="en-US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178B13D-69C5-48FF-B4BC-F91E5DF1D623}" type="datetime1">
              <a:rPr lang="zh-CN" altLang="en-US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CN" altLang="en-US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en-US" altLang="zh-CN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6B449BB-9F99-43EE-A1AA-ED1E313F74C2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 rtl="0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 rtl="0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 rtl="0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 rtl="0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8796F01-7154-41E0-B48B-A6921757531A}" type="slidenum">
              <a:rPr lang="en-US" altLang="zh-CN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kern="1200">
        <a:solidFill>
          <a:schemeClr val="tx2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609600" algn="l" defTabSz="1219200" rtl="0" eaLnBrk="1" latinLnBrk="0" hangingPunct="1">
      <a:defRPr sz="1600" kern="1200">
        <a:solidFill>
          <a:schemeClr val="tx2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1219200" algn="l" defTabSz="1219200" rtl="0" eaLnBrk="1" latinLnBrk="0" hangingPunct="1">
      <a:defRPr sz="1600" kern="1200">
        <a:solidFill>
          <a:schemeClr val="tx2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828165" algn="l" defTabSz="1219200" rtl="0" eaLnBrk="1" latinLnBrk="0" hangingPunct="1">
      <a:defRPr sz="1600" kern="1200">
        <a:solidFill>
          <a:schemeClr val="tx2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2437765" algn="l" defTabSz="1219200" rtl="0" eaLnBrk="1" latinLnBrk="0" hangingPunct="1">
      <a:defRPr sz="1600" kern="1200">
        <a:solidFill>
          <a:schemeClr val="tx2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304736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16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CN" altLang="en-US" noProof="0"/>
              <a:t>单击此处编辑母版副标题样式</a:t>
            </a:r>
            <a:endParaRPr lang="zh-CN" altLang="en-US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677D0B-F53C-4787-A85A-18D33BC3BEA1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US" altLang="zh-CN" noProof="0" smtClean="0"/>
            </a:fld>
            <a:endParaRPr lang="zh-CN" altLang="en-US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B89B6B-C640-4814-94E3-C138F9C73EE7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US" altLang="zh-CN" noProof="0" smtClean="0"/>
            </a:fld>
            <a:endParaRPr lang="zh-CN" altLang="en-US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D2BB3D5-B3F4-4256-B6ED-4B874E5DE258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n-US" altLang="zh-CN" noProof="0" smtClean="0"/>
            </a:fld>
            <a:endParaRPr lang="en-US" altLang="zh-C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600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045" algn="l" rtl="0">
              <a:defRPr sz="1800"/>
            </a:lvl5pPr>
            <a:lvl6pPr marL="2011045" algn="l" rtl="0">
              <a:defRPr sz="1800"/>
            </a:lvl6pPr>
            <a:lvl7pPr marL="2011045" algn="l" rtl="0">
              <a:defRPr sz="1800"/>
            </a:lvl7pPr>
            <a:lvl8pPr marL="2011045" algn="l" rtl="0">
              <a:defRPr sz="1800"/>
            </a:lvl8pPr>
            <a:lvl9pPr marL="2011045" algn="l" rtl="0">
              <a:defRPr sz="18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045" algn="l" rtl="0">
              <a:defRPr sz="1800"/>
            </a:lvl5pPr>
            <a:lvl6pPr marL="2011045" algn="l" rtl="0">
              <a:defRPr sz="1800"/>
            </a:lvl6pPr>
            <a:lvl7pPr marL="2011045" algn="l" rtl="0">
              <a:defRPr sz="1800"/>
            </a:lvl7pPr>
            <a:lvl8pPr marL="2011045" algn="l" rtl="0">
              <a:defRPr sz="1800"/>
            </a:lvl8pPr>
            <a:lvl9pPr marL="2011045" algn="l" rtl="0">
              <a:defRPr sz="18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9DE028-75A5-419A-B395-C2EDFBD58642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US" altLang="zh-CN" noProof="0" smtClean="0"/>
            </a:fld>
            <a:endParaRPr lang="en-US" altLang="zh-C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600" indent="0" algn="l" rtl="0">
              <a:buNone/>
              <a:defRPr sz="2700" b="1"/>
            </a:lvl2pPr>
            <a:lvl3pPr marL="1219200" indent="0" algn="l" rtl="0">
              <a:buNone/>
              <a:defRPr sz="2400" b="1"/>
            </a:lvl3pPr>
            <a:lvl4pPr marL="1828165" indent="0" algn="l" rtl="0">
              <a:buNone/>
              <a:defRPr sz="2100" b="1"/>
            </a:lvl4pPr>
            <a:lvl5pPr marL="2437765" indent="0" algn="l" rtl="0">
              <a:buNone/>
              <a:defRPr sz="2100" b="1"/>
            </a:lvl5pPr>
            <a:lvl6pPr marL="3047365" indent="0" algn="l" rtl="0">
              <a:buNone/>
              <a:defRPr sz="2100" b="1"/>
            </a:lvl6pPr>
            <a:lvl7pPr marL="3656965" indent="0" algn="l" rtl="0">
              <a:buNone/>
              <a:defRPr sz="2100" b="1"/>
            </a:lvl7pPr>
            <a:lvl8pPr marL="4266565" indent="0" algn="l" rtl="0">
              <a:buNone/>
              <a:defRPr sz="2100" b="1"/>
            </a:lvl8pPr>
            <a:lvl9pPr marL="4876165" indent="0" algn="l" rtl="0">
              <a:buNone/>
              <a:defRPr sz="21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045" algn="l" rtl="0">
              <a:defRPr sz="1800"/>
            </a:lvl5pPr>
            <a:lvl6pPr marL="2011045" algn="l" rtl="0">
              <a:defRPr sz="1800"/>
            </a:lvl6pPr>
            <a:lvl7pPr marL="2011045" algn="l" rtl="0">
              <a:defRPr sz="1800"/>
            </a:lvl7pPr>
            <a:lvl8pPr marL="2011045" algn="l" rtl="0">
              <a:defRPr sz="1800"/>
            </a:lvl8pPr>
            <a:lvl9pPr marL="2011045" algn="l" rtl="0">
              <a:defRPr sz="18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600" indent="0" algn="l" rtl="0">
              <a:buNone/>
              <a:defRPr sz="2700" b="1"/>
            </a:lvl2pPr>
            <a:lvl3pPr marL="1219200" indent="0" algn="l" rtl="0">
              <a:buNone/>
              <a:defRPr sz="2400" b="1"/>
            </a:lvl3pPr>
            <a:lvl4pPr marL="1828165" indent="0" algn="l" rtl="0">
              <a:buNone/>
              <a:defRPr sz="2100" b="1"/>
            </a:lvl4pPr>
            <a:lvl5pPr marL="2437765" indent="0" algn="l" rtl="0">
              <a:buNone/>
              <a:defRPr sz="2100" b="1"/>
            </a:lvl5pPr>
            <a:lvl6pPr marL="3047365" indent="0" algn="l" rtl="0">
              <a:buNone/>
              <a:defRPr sz="2100" b="1"/>
            </a:lvl6pPr>
            <a:lvl7pPr marL="3656965" indent="0" algn="l" rtl="0">
              <a:buNone/>
              <a:defRPr sz="2100" b="1"/>
            </a:lvl7pPr>
            <a:lvl8pPr marL="4266565" indent="0" algn="l" rtl="0">
              <a:buNone/>
              <a:defRPr sz="2100" b="1"/>
            </a:lvl8pPr>
            <a:lvl9pPr marL="4876165" indent="0" algn="l" rtl="0">
              <a:buNone/>
              <a:defRPr sz="21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045" algn="l" rtl="0">
              <a:defRPr sz="1800"/>
            </a:lvl5pPr>
            <a:lvl6pPr marL="2011045" algn="l" rtl="0">
              <a:defRPr sz="1800"/>
            </a:lvl6pPr>
            <a:lvl7pPr marL="2011045" algn="l" rtl="0">
              <a:defRPr sz="1800"/>
            </a:lvl7pPr>
            <a:lvl8pPr marL="2011045" algn="l" rtl="0">
              <a:defRPr sz="1800"/>
            </a:lvl8pPr>
            <a:lvl9pPr marL="2011045" algn="l" rtl="0">
              <a:defRPr sz="18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DB54F77-3742-4919-9EAD-96757A014E94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US" altLang="zh-CN" noProof="0" smtClean="0"/>
            </a:fld>
            <a:endParaRPr lang="en-US" altLang="zh-C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C6EB163-526A-4855-8844-4C6501B96975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US" altLang="zh-CN" noProof="0" smtClean="0"/>
            </a:fld>
            <a:endParaRPr lang="zh-CN" altLang="en-US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E9B638C-251D-44EC-B8B2-08EC45208A21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US" altLang="zh-CN" noProof="0" smtClean="0"/>
            </a:fld>
            <a:endParaRPr lang="zh-CN" altLang="en-US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题注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CN" altLang="en-US" noProof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algn="l" rtl="0"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09600" indent="0" algn="l" rtl="0">
              <a:buNone/>
              <a:defRPr sz="1600"/>
            </a:lvl2pPr>
            <a:lvl3pPr marL="1219200" indent="0" algn="l" rtl="0">
              <a:buNone/>
              <a:defRPr sz="1300"/>
            </a:lvl3pPr>
            <a:lvl4pPr marL="1828165" indent="0" algn="l" rtl="0">
              <a:buNone/>
              <a:defRPr sz="1200"/>
            </a:lvl4pPr>
            <a:lvl5pPr marL="2437765" indent="0" algn="l" rtl="0">
              <a:buNone/>
              <a:defRPr sz="1200"/>
            </a:lvl5pPr>
            <a:lvl6pPr marL="3047365" indent="0" algn="l" rtl="0">
              <a:buNone/>
              <a:defRPr sz="1200"/>
            </a:lvl6pPr>
            <a:lvl7pPr marL="3656965" indent="0" algn="l" rtl="0">
              <a:buNone/>
              <a:defRPr sz="1200"/>
            </a:lvl7pPr>
            <a:lvl8pPr marL="4266565" indent="0" algn="l" rtl="0">
              <a:buNone/>
              <a:defRPr sz="1200"/>
            </a:lvl8pPr>
            <a:lvl9pPr marL="4876165" indent="0" algn="l" rtl="0">
              <a:buNone/>
              <a:defRPr sz="12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D005F57-EA56-4A95-B718-20B6AA09091F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DFBB78A-01B4-41F2-96B0-677A4A282832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题注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CN" altLang="en-US" noProof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09600" indent="0" algn="l" rtl="0">
              <a:buNone/>
              <a:defRPr sz="3700"/>
            </a:lvl2pPr>
            <a:lvl3pPr marL="1219200" indent="0" algn="l" rtl="0">
              <a:buNone/>
              <a:defRPr sz="3200"/>
            </a:lvl3pPr>
            <a:lvl4pPr marL="1828165" indent="0" algn="l" rtl="0">
              <a:buNone/>
              <a:defRPr sz="2700"/>
            </a:lvl4pPr>
            <a:lvl5pPr marL="2437765" indent="0" algn="l" rtl="0">
              <a:buNone/>
              <a:defRPr sz="2700"/>
            </a:lvl5pPr>
            <a:lvl6pPr marL="3047365" indent="0" algn="l" rtl="0">
              <a:buNone/>
              <a:defRPr sz="2700"/>
            </a:lvl6pPr>
            <a:lvl7pPr marL="3656965" indent="0" algn="l" rtl="0">
              <a:buNone/>
              <a:defRPr sz="2700"/>
            </a:lvl7pPr>
            <a:lvl8pPr marL="4266565" indent="0" algn="l" rtl="0">
              <a:buNone/>
              <a:defRPr sz="2700"/>
            </a:lvl8pPr>
            <a:lvl9pPr marL="4876165" indent="0" algn="l" rtl="0">
              <a:buNone/>
              <a:defRPr sz="2700"/>
            </a:lvl9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09600" indent="0" algn="l" rtl="0">
              <a:buNone/>
              <a:defRPr sz="1600"/>
            </a:lvl2pPr>
            <a:lvl3pPr marL="1219200" indent="0" algn="l" rtl="0">
              <a:buNone/>
              <a:defRPr sz="1300"/>
            </a:lvl3pPr>
            <a:lvl4pPr marL="1828165" indent="0" algn="l" rtl="0">
              <a:buNone/>
              <a:defRPr sz="1200"/>
            </a:lvl4pPr>
            <a:lvl5pPr marL="2437765" indent="0" algn="l" rtl="0">
              <a:buNone/>
              <a:defRPr sz="1200"/>
            </a:lvl5pPr>
            <a:lvl6pPr marL="3047365" indent="0" algn="l" rtl="0">
              <a:buNone/>
              <a:defRPr sz="1200"/>
            </a:lvl6pPr>
            <a:lvl7pPr marL="3656965" indent="0" algn="l" rtl="0">
              <a:buNone/>
              <a:defRPr sz="1200"/>
            </a:lvl7pPr>
            <a:lvl8pPr marL="4266565" indent="0" algn="l" rtl="0">
              <a:buNone/>
              <a:defRPr sz="1200"/>
            </a:lvl8pPr>
            <a:lvl9pPr marL="4876165" indent="0" algn="l" rtl="0">
              <a:buNone/>
              <a:defRPr sz="12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6F99FFF-1AD8-41BA-A4C2-05782CB95A16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DFBB78A-01B4-41F2-96B0-677A4A282832}" type="slidenum">
              <a:rPr lang="en-US" altLang="zh-CN" noProof="0" smtClean="0"/>
            </a:fld>
            <a:endParaRPr lang="zh-CN" altLang="en-US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CN" altLang="en-US" noProof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 rtl="0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 rtl="0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 rtl="0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 rtl="0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74EC2AD-E193-40F2-8E09-6DD726A8C215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B37DED6-D4C7-42EE-AB49-D2E39E64FDE4}" type="slidenum">
              <a:rPr lang="en-US" altLang="zh-CN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1219200" rtl="0" eaLnBrk="1" latinLnBrk="0" hangingPunct="1">
        <a:lnSpc>
          <a:spcPct val="85000"/>
        </a:lnSpc>
        <a:spcBef>
          <a:spcPct val="0"/>
        </a:spcBef>
        <a:buNone/>
        <a:defRPr sz="4400" kern="1200" cap="none" baseline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5000"/>
        </a:lnSpc>
        <a:spcBef>
          <a:spcPts val="1865"/>
        </a:spcBef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31520" indent="-304800" algn="l" defTabSz="1219200" rtl="0" eaLnBrk="1" latinLnBrk="0" hangingPunct="1">
        <a:lnSpc>
          <a:spcPct val="95000"/>
        </a:lnSpc>
        <a:spcBef>
          <a:spcPts val="1065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58240" indent="-304800" algn="l" defTabSz="1219200" rtl="0" eaLnBrk="1" latinLnBrk="0" hangingPunct="1">
        <a:lnSpc>
          <a:spcPct val="95000"/>
        </a:lnSpc>
        <a:spcBef>
          <a:spcPts val="1065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584960" indent="-304800" algn="l" defTabSz="1219200" rtl="0" eaLnBrk="1" latinLnBrk="0" hangingPunct="1">
        <a:lnSpc>
          <a:spcPct val="95000"/>
        </a:lnSpc>
        <a:spcBef>
          <a:spcPts val="1065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11045" indent="-304800" algn="l" defTabSz="1219200" rtl="0" eaLnBrk="1" latinLnBrk="0" hangingPunct="1">
        <a:lnSpc>
          <a:spcPct val="95000"/>
        </a:lnSpc>
        <a:spcBef>
          <a:spcPts val="1065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437765" indent="-304800" algn="l" defTabSz="1219200" rtl="0" eaLnBrk="1" latinLnBrk="0" hangingPunct="1">
        <a:lnSpc>
          <a:spcPct val="95000"/>
        </a:lnSpc>
        <a:spcBef>
          <a:spcPts val="1065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485" indent="-304800" algn="l" defTabSz="1219200" rtl="0" eaLnBrk="1" latinLnBrk="0" hangingPunct="1">
        <a:lnSpc>
          <a:spcPct val="95000"/>
        </a:lnSpc>
        <a:spcBef>
          <a:spcPts val="1065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05" indent="-304800" algn="l" defTabSz="1219200" rtl="0" eaLnBrk="1" latinLnBrk="0" hangingPunct="1">
        <a:lnSpc>
          <a:spcPct val="95000"/>
        </a:lnSpc>
        <a:spcBef>
          <a:spcPts val="1065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85" indent="-304800" algn="l" defTabSz="1219200" rtl="0" eaLnBrk="1" latinLnBrk="0" hangingPunct="1">
        <a:lnSpc>
          <a:spcPct val="95000"/>
        </a:lnSpc>
        <a:spcBef>
          <a:spcPts val="1065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15.wdp"/><Relationship Id="rId3" Type="http://schemas.openxmlformats.org/officeDocument/2006/relationships/image" Target="../media/image14.png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hyperlink" Target="&#28909;&#24102;&#38632;&#26519;03.wmv" TargetMode="External"/><Relationship Id="rId3" Type="http://schemas.openxmlformats.org/officeDocument/2006/relationships/image" Target="../media/image18.png"/><Relationship Id="rId2" Type="http://schemas.microsoft.com/office/2007/relationships/media" Target="file:///F:\2016&#21021;&#20013;\2017-2018&#23398;&#24180;&#19978;\2018&#19971;&#19978;\2018&#27700;&#24490;&#29615;\&#28909;&#24102;&#38632;&#26519;03.wmv" TargetMode="External"/><Relationship Id="rId1" Type="http://schemas.openxmlformats.org/officeDocument/2006/relationships/video" Target="file:///F:\2016&#21021;&#20013;\2017-2018&#23398;&#24180;&#19978;\2018&#19971;&#19978;\2018&#27700;&#24490;&#29615;\&#28909;&#24102;&#38632;&#26519;03.wm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/>
          <p:nvPr/>
        </p:nvSpPr>
        <p:spPr>
          <a:xfrm>
            <a:off x="3862164" y="1988840"/>
            <a:ext cx="7272808" cy="792362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9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none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800" dirty="0"/>
              <a:t>书  目：</a:t>
            </a:r>
            <a:r>
              <a:rPr lang="en-US" altLang="zh-CN" sz="2800" dirty="0"/>
              <a:t>《</a:t>
            </a:r>
            <a:r>
              <a:rPr lang="zh-CN" altLang="en-US" sz="2800" dirty="0"/>
              <a:t>深度学习</a:t>
            </a:r>
            <a:r>
              <a:rPr lang="en-US" altLang="zh-CN" sz="2800" dirty="0"/>
              <a:t>——</a:t>
            </a:r>
            <a:r>
              <a:rPr lang="zh-CN" altLang="en-US" sz="2800" dirty="0"/>
              <a:t>走向核心素养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9" name="副标题 2"/>
          <p:cNvSpPr txBox="1"/>
          <p:nvPr/>
        </p:nvSpPr>
        <p:spPr>
          <a:xfrm>
            <a:off x="3790156" y="2939828"/>
            <a:ext cx="6696744" cy="5176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121899" tIns="60949" rIns="121899" bIns="60949" rtlCol="0">
            <a:noAutofit/>
          </a:bodyPr>
          <a:lstStyle>
            <a:lvl1pPr marL="304800" indent="-304800" algn="l" defTabSz="1219200" rtl="0" eaLnBrk="1" latinLnBrk="0" hangingPunct="1">
              <a:lnSpc>
                <a:spcPct val="95000"/>
              </a:lnSpc>
              <a:spcBef>
                <a:spcPts val="1865"/>
              </a:spcBef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31520" indent="-304800" algn="l" defTabSz="1219200" rtl="0" eaLnBrk="1" latinLnBrk="0" hangingPunct="1">
              <a:lnSpc>
                <a:spcPct val="95000"/>
              </a:lnSpc>
              <a:spcBef>
                <a:spcPts val="1065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58240" indent="-304800" algn="l" defTabSz="1219200" rtl="0" eaLnBrk="1" latinLnBrk="0" hangingPunct="1">
              <a:lnSpc>
                <a:spcPct val="95000"/>
              </a:lnSpc>
              <a:spcBef>
                <a:spcPts val="1065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584960" indent="-304800" algn="l" defTabSz="1219200" rtl="0" eaLnBrk="1" latinLnBrk="0" hangingPunct="1">
              <a:lnSpc>
                <a:spcPct val="95000"/>
              </a:lnSpc>
              <a:spcBef>
                <a:spcPts val="1065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11045" indent="-304800" algn="l" defTabSz="1219200" rtl="0" eaLnBrk="1" latinLnBrk="0" hangingPunct="1">
              <a:lnSpc>
                <a:spcPct val="95000"/>
              </a:lnSpc>
              <a:spcBef>
                <a:spcPts val="1065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437765" indent="-304800" algn="l" defTabSz="1219200" rtl="0" eaLnBrk="1" latinLnBrk="0" hangingPunct="1">
              <a:lnSpc>
                <a:spcPct val="95000"/>
              </a:lnSpc>
              <a:spcBef>
                <a:spcPts val="1065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485" indent="-304800" algn="l" defTabSz="1219200" rtl="0" eaLnBrk="1" latinLnBrk="0" hangingPunct="1">
              <a:lnSpc>
                <a:spcPct val="95000"/>
              </a:lnSpc>
              <a:spcBef>
                <a:spcPts val="1065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05" indent="-304800" algn="l" defTabSz="1219200" rtl="0" eaLnBrk="1" latinLnBrk="0" hangingPunct="1">
              <a:lnSpc>
                <a:spcPct val="95000"/>
              </a:lnSpc>
              <a:spcBef>
                <a:spcPts val="1065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85" indent="-304800" algn="l" defTabSz="1219200" rtl="0" eaLnBrk="1" latinLnBrk="0" hangingPunct="1">
              <a:lnSpc>
                <a:spcPct val="95000"/>
              </a:lnSpc>
              <a:spcBef>
                <a:spcPts val="1065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zh-CN" sz="3200" kern="100" dirty="0">
                <a:effectLst/>
                <a:cs typeface="仿宋" panose="02010609060101010101" pitchFamily="49" charset="-122"/>
              </a:rPr>
              <a:t> 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cs typeface="仿宋" panose="02010609060101010101" pitchFamily="49" charset="-122"/>
              </a:rPr>
              <a:t>内   容：</a:t>
            </a:r>
            <a:r>
              <a:rPr lang="zh-CN" altLang="zh-CN" sz="3200" kern="100" dirty="0">
                <a:solidFill>
                  <a:schemeClr val="bg1"/>
                </a:solidFill>
                <a:effectLst/>
                <a:cs typeface="仿宋" panose="02010609060101010101" pitchFamily="49" charset="-122"/>
              </a:rPr>
              <a:t>第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cs typeface="仿宋" panose="02010609060101010101" pitchFamily="49" charset="-122"/>
              </a:rPr>
              <a:t>二</a:t>
            </a:r>
            <a:r>
              <a:rPr lang="zh-CN" altLang="zh-CN" sz="3200" kern="100" dirty="0">
                <a:solidFill>
                  <a:schemeClr val="bg1"/>
                </a:solidFill>
                <a:effectLst/>
                <a:cs typeface="仿宋" panose="02010609060101010101" pitchFamily="49" charset="-122"/>
              </a:rPr>
              <a:t>讲</a:t>
            </a:r>
            <a:r>
              <a:rPr lang="en-US" altLang="zh-CN" sz="3200" kern="100" dirty="0">
                <a:solidFill>
                  <a:schemeClr val="bg1"/>
                </a:solidFill>
                <a:effectLst/>
                <a:cs typeface="仿宋" panose="02010609060101010101" pitchFamily="49" charset="-122"/>
              </a:rPr>
              <a:t>  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cs typeface="仿宋" panose="02010609060101010101" pitchFamily="49" charset="-122"/>
              </a:rPr>
              <a:t>什么是</a:t>
            </a:r>
            <a:r>
              <a:rPr lang="zh-CN" altLang="zh-CN" sz="3200" kern="100" dirty="0">
                <a:solidFill>
                  <a:schemeClr val="bg1"/>
                </a:solidFill>
                <a:effectLst/>
                <a:cs typeface="仿宋" panose="02010609060101010101" pitchFamily="49" charset="-122"/>
              </a:rPr>
              <a:t>深度学习？</a:t>
            </a:r>
            <a:endParaRPr lang="zh-CN" altLang="zh-CN" sz="3200" kern="100" dirty="0">
              <a:solidFill>
                <a:schemeClr val="bg1"/>
              </a:solidFill>
              <a:effectLst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3200" dirty="0"/>
              <a:t>	</a:t>
            </a:r>
            <a:endParaRPr lang="zh-CN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7" r="16736"/>
          <a:stretch>
            <a:fillRect/>
          </a:stretch>
        </p:blipFill>
        <p:spPr bwMode="auto">
          <a:xfrm>
            <a:off x="432048" y="1412776"/>
            <a:ext cx="285784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920560" y="400308"/>
            <a:ext cx="10347705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zh-CN" sz="3600" kern="100" dirty="0">
                <a:solidFill>
                  <a:srgbClr val="374C81"/>
                </a:solidFill>
                <a:effectLst/>
                <a:latin typeface="Calibri" panose="020F0502020204030204" pitchFamily="34" charset="0"/>
                <a:ea typeface="黑体" panose="02010609060101010101" pitchFamily="49" charset="-122"/>
                <a:cs typeface="黑体" panose="02010609060101010101" pitchFamily="49" charset="-122"/>
              </a:rPr>
              <a:t>常州市新北区朱俊名师工作室第</a:t>
            </a:r>
            <a:r>
              <a:rPr lang="en-US" altLang="zh-CN" sz="3600" kern="100" dirty="0">
                <a:solidFill>
                  <a:srgbClr val="374C81"/>
                </a:solidFill>
                <a:effectLst/>
                <a:latin typeface="Calibri" panose="020F0502020204030204" pitchFamily="34" charset="0"/>
                <a:ea typeface="黑体" panose="02010609060101010101" pitchFamily="49" charset="-122"/>
                <a:cs typeface="黑体" panose="02010609060101010101" pitchFamily="49" charset="-122"/>
              </a:rPr>
              <a:t>32</a:t>
            </a:r>
            <a:r>
              <a:rPr lang="zh-CN" altLang="zh-CN" sz="3600" kern="100" dirty="0">
                <a:solidFill>
                  <a:srgbClr val="374C81"/>
                </a:solidFill>
                <a:effectLst/>
                <a:latin typeface="Calibri" panose="020F0502020204030204" pitchFamily="34" charset="0"/>
                <a:ea typeface="黑体" panose="02010609060101010101" pitchFamily="49" charset="-122"/>
                <a:cs typeface="黑体" panose="02010609060101010101" pitchFamily="49" charset="-122"/>
              </a:rPr>
              <a:t>次理论阅读交流</a:t>
            </a:r>
            <a:endParaRPr lang="zh-CN" altLang="zh-CN" sz="3600" kern="100" dirty="0">
              <a:solidFill>
                <a:srgbClr val="374C8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副标题 2"/>
          <p:cNvSpPr txBox="1"/>
          <p:nvPr/>
        </p:nvSpPr>
        <p:spPr>
          <a:xfrm>
            <a:off x="3862164" y="4609580"/>
            <a:ext cx="3516109" cy="517624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800" indent="-304800" algn="l" defTabSz="1219200" rtl="0" eaLnBrk="1" latinLnBrk="0" hangingPunct="1">
              <a:lnSpc>
                <a:spcPct val="95000"/>
              </a:lnSpc>
              <a:spcBef>
                <a:spcPts val="1865"/>
              </a:spcBef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31520" indent="-304800" algn="l" defTabSz="1219200" rtl="0" eaLnBrk="1" latinLnBrk="0" hangingPunct="1">
              <a:lnSpc>
                <a:spcPct val="95000"/>
              </a:lnSpc>
              <a:spcBef>
                <a:spcPts val="1065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58240" indent="-304800" algn="l" defTabSz="1219200" rtl="0" eaLnBrk="1" latinLnBrk="0" hangingPunct="1">
              <a:lnSpc>
                <a:spcPct val="95000"/>
              </a:lnSpc>
              <a:spcBef>
                <a:spcPts val="1065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584960" indent="-304800" algn="l" defTabSz="1219200" rtl="0" eaLnBrk="1" latinLnBrk="0" hangingPunct="1">
              <a:lnSpc>
                <a:spcPct val="95000"/>
              </a:lnSpc>
              <a:spcBef>
                <a:spcPts val="1065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11045" indent="-304800" algn="l" defTabSz="1219200" rtl="0" eaLnBrk="1" latinLnBrk="0" hangingPunct="1">
              <a:lnSpc>
                <a:spcPct val="95000"/>
              </a:lnSpc>
              <a:spcBef>
                <a:spcPts val="1065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437765" indent="-304800" algn="l" defTabSz="1219200" rtl="0" eaLnBrk="1" latinLnBrk="0" hangingPunct="1">
              <a:lnSpc>
                <a:spcPct val="95000"/>
              </a:lnSpc>
              <a:spcBef>
                <a:spcPts val="1065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485" indent="-304800" algn="l" defTabSz="1219200" rtl="0" eaLnBrk="1" latinLnBrk="0" hangingPunct="1">
              <a:lnSpc>
                <a:spcPct val="95000"/>
              </a:lnSpc>
              <a:spcBef>
                <a:spcPts val="1065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05" indent="-304800" algn="l" defTabSz="1219200" rtl="0" eaLnBrk="1" latinLnBrk="0" hangingPunct="1">
              <a:lnSpc>
                <a:spcPct val="95000"/>
              </a:lnSpc>
              <a:spcBef>
                <a:spcPts val="1065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85" indent="-304800" algn="l" defTabSz="1219200" rtl="0" eaLnBrk="1" latinLnBrk="0" hangingPunct="1">
              <a:lnSpc>
                <a:spcPct val="95000"/>
              </a:lnSpc>
              <a:spcBef>
                <a:spcPts val="1065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 kern="100" dirty="0">
                <a:effectLst/>
                <a:cs typeface="仿宋" panose="02010609060101010101" pitchFamily="49" charset="-122"/>
              </a:rPr>
              <a:t>时  间</a:t>
            </a:r>
            <a:r>
              <a:rPr lang="zh-CN" altLang="zh-CN" sz="2800" kern="100" dirty="0">
                <a:effectLst/>
                <a:cs typeface="仿宋" panose="02010609060101010101" pitchFamily="49" charset="-122"/>
              </a:rPr>
              <a:t> </a:t>
            </a:r>
            <a:r>
              <a:rPr lang="zh-CN" altLang="en-US" sz="2800" kern="100" dirty="0">
                <a:effectLst/>
                <a:cs typeface="仿宋" panose="02010609060101010101" pitchFamily="49" charset="-122"/>
              </a:rPr>
              <a:t>：</a:t>
            </a:r>
            <a:r>
              <a:rPr lang="en-US" altLang="zh-CN" sz="2800" kern="100" dirty="0">
                <a:effectLst/>
                <a:cs typeface="仿宋" panose="02010609060101010101" pitchFamily="49" charset="-122"/>
              </a:rPr>
              <a:t>2021-7-30</a:t>
            </a:r>
            <a:endParaRPr lang="zh-CN" altLang="zh-CN" sz="2800" kern="100" dirty="0">
              <a:effectLst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800" dirty="0"/>
              <a:t>	</a:t>
            </a:r>
            <a:endParaRPr lang="zh-CN" altLang="en-US" sz="2800" dirty="0"/>
          </a:p>
        </p:txBody>
      </p:sp>
      <p:sp>
        <p:nvSpPr>
          <p:cNvPr id="16" name="副标题 2"/>
          <p:cNvSpPr txBox="1"/>
          <p:nvPr/>
        </p:nvSpPr>
        <p:spPr>
          <a:xfrm>
            <a:off x="3862164" y="3774704"/>
            <a:ext cx="4320480" cy="517624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800" indent="-304800" algn="l" defTabSz="1219200" rtl="0" eaLnBrk="1" latinLnBrk="0" hangingPunct="1">
              <a:lnSpc>
                <a:spcPct val="95000"/>
              </a:lnSpc>
              <a:spcBef>
                <a:spcPts val="1865"/>
              </a:spcBef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31520" indent="-304800" algn="l" defTabSz="1219200" rtl="0" eaLnBrk="1" latinLnBrk="0" hangingPunct="1">
              <a:lnSpc>
                <a:spcPct val="95000"/>
              </a:lnSpc>
              <a:spcBef>
                <a:spcPts val="1065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58240" indent="-304800" algn="l" defTabSz="1219200" rtl="0" eaLnBrk="1" latinLnBrk="0" hangingPunct="1">
              <a:lnSpc>
                <a:spcPct val="95000"/>
              </a:lnSpc>
              <a:spcBef>
                <a:spcPts val="1065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584960" indent="-304800" algn="l" defTabSz="1219200" rtl="0" eaLnBrk="1" latinLnBrk="0" hangingPunct="1">
              <a:lnSpc>
                <a:spcPct val="95000"/>
              </a:lnSpc>
              <a:spcBef>
                <a:spcPts val="1065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11045" indent="-304800" algn="l" defTabSz="1219200" rtl="0" eaLnBrk="1" latinLnBrk="0" hangingPunct="1">
              <a:lnSpc>
                <a:spcPct val="95000"/>
              </a:lnSpc>
              <a:spcBef>
                <a:spcPts val="1065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437765" indent="-304800" algn="l" defTabSz="1219200" rtl="0" eaLnBrk="1" latinLnBrk="0" hangingPunct="1">
              <a:lnSpc>
                <a:spcPct val="95000"/>
              </a:lnSpc>
              <a:spcBef>
                <a:spcPts val="1065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485" indent="-304800" algn="l" defTabSz="1219200" rtl="0" eaLnBrk="1" latinLnBrk="0" hangingPunct="1">
              <a:lnSpc>
                <a:spcPct val="95000"/>
              </a:lnSpc>
              <a:spcBef>
                <a:spcPts val="1065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05" indent="-304800" algn="l" defTabSz="1219200" rtl="0" eaLnBrk="1" latinLnBrk="0" hangingPunct="1">
              <a:lnSpc>
                <a:spcPct val="95000"/>
              </a:lnSpc>
              <a:spcBef>
                <a:spcPts val="1065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85" indent="-304800" algn="l" defTabSz="1219200" rtl="0" eaLnBrk="1" latinLnBrk="0" hangingPunct="1">
              <a:lnSpc>
                <a:spcPct val="95000"/>
              </a:lnSpc>
              <a:spcBef>
                <a:spcPts val="1065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 kern="100" dirty="0">
                <a:effectLst/>
                <a:cs typeface="仿宋" panose="02010609060101010101" pitchFamily="49" charset="-122"/>
              </a:rPr>
              <a:t>分享人：曹华</a:t>
            </a:r>
            <a:endParaRPr lang="zh-CN" altLang="zh-CN" sz="2800" kern="100" dirty="0">
              <a:effectLst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800" dirty="0"/>
              <a:t>	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41884" y="263691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教师的作用：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18148" y="1812849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确立促进学生自觉发展的“最近发展区”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18148" y="2885983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帮助学生真正成为教学主体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18148" y="4045097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提供恰当的“教学材料”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45817" y="94638"/>
            <a:ext cx="3790156" cy="6317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300000"/>
              </a:lnSpc>
            </a:pPr>
            <a:r>
              <a:rPr lang="zh-CN" altLang="zh-CN" sz="2800" spc="4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（一）联想与结构：</a:t>
            </a:r>
            <a:endParaRPr lang="zh-CN" altLang="zh-CN" sz="2800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>
              <a:lnSpc>
                <a:spcPct val="300000"/>
              </a:lnSpc>
            </a:pPr>
            <a:r>
              <a:rPr lang="zh-CN" altLang="zh-CN" sz="2800" spc="4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（二）活动与体验：</a:t>
            </a:r>
            <a:endParaRPr lang="zh-CN" altLang="zh-CN" sz="2800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>
              <a:lnSpc>
                <a:spcPct val="300000"/>
              </a:lnSpc>
            </a:pPr>
            <a:r>
              <a:rPr lang="zh-CN" altLang="zh-CN" sz="2800" spc="4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（三）本质与变式：</a:t>
            </a:r>
            <a:endParaRPr lang="zh-CN" altLang="zh-CN" sz="2800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>
              <a:lnSpc>
                <a:spcPct val="300000"/>
              </a:lnSpc>
            </a:pPr>
            <a:r>
              <a:rPr lang="zh-CN" altLang="zh-CN" sz="2800" spc="4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（四）迁移与应用：</a:t>
            </a:r>
            <a:endParaRPr lang="zh-CN" altLang="zh-CN" sz="2800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>
              <a:lnSpc>
                <a:spcPct val="300000"/>
              </a:lnSpc>
            </a:pPr>
            <a:r>
              <a:rPr lang="zh-CN" altLang="zh-CN" sz="2800" spc="4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（五）价值与评价：</a:t>
            </a:r>
            <a:endParaRPr lang="zh-CN" altLang="zh-CN" sz="2800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9806" y="0"/>
            <a:ext cx="4408706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zh-CN" altLang="zh-CN" sz="3200" spc="4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深度学习的五个特征</a:t>
            </a:r>
            <a:r>
              <a:rPr lang="zh-CN" altLang="en-US" sz="3200" spc="4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</a:t>
            </a:r>
            <a:endParaRPr lang="en-US" altLang="zh-CN" sz="3200" spc="4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128121" y="6037201"/>
            <a:ext cx="3790156" cy="704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600"/>
              </a:lnSpc>
            </a:pPr>
            <a:r>
              <a:rPr lang="zh-CN" altLang="zh-CN" spc="40" dirty="0">
                <a:solidFill>
                  <a:schemeClr val="accent2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“人”的成长的隐性要素</a:t>
            </a:r>
            <a:endParaRPr lang="zh-CN" altLang="zh-CN" dirty="0">
              <a:solidFill>
                <a:schemeClr val="accent2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87950" y="800065"/>
            <a:ext cx="77503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pc="4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联想：</a:t>
            </a:r>
            <a:r>
              <a:rPr lang="zh-CN" altLang="zh-CN" spc="4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唤醒或改造以往经验的活动</a:t>
            </a:r>
            <a:r>
              <a:rPr lang="zh-CN" altLang="en-US" spc="4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pc="4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zh-CN" spc="4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结构</a:t>
            </a:r>
            <a:r>
              <a:rPr lang="zh-CN" altLang="en-US" spc="4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zh-CN" spc="4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以往</a:t>
            </a:r>
            <a:r>
              <a:rPr lang="zh-CN" altLang="zh-CN" spc="4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经验</a:t>
            </a:r>
            <a:r>
              <a:rPr lang="en-US" altLang="zh-CN" spc="4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zh-CN" altLang="zh-CN" spc="4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当下教学</a:t>
            </a:r>
            <a:r>
              <a:rPr lang="zh-CN" altLang="en-US" spc="4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spc="4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提升、结构化的过程</a:t>
            </a:r>
            <a:r>
              <a:rPr lang="zh-CN" altLang="en-US" spc="4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24346" y="2094859"/>
            <a:ext cx="67747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pc="4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活动</a:t>
            </a:r>
            <a:r>
              <a:rPr lang="zh-CN" altLang="en-US" spc="4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zh-CN" spc="4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是指以学生为主体的主动活动</a:t>
            </a:r>
            <a:r>
              <a:rPr lang="zh-CN" altLang="en-US" spc="4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pc="4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zh-CN" spc="4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体验</a:t>
            </a:r>
            <a:r>
              <a:rPr lang="zh-CN" altLang="en-US" spc="4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zh-CN" spc="4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是指学生在活动中发生的内心体验。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449545" y="3384726"/>
            <a:ext cx="84934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pc="4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本质：教学内容内化、深加工（思维）提炼出知识的本质。</a:t>
            </a:r>
            <a:endParaRPr lang="en-US" altLang="zh-CN" spc="4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spc="4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变式：“举一反三”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3798" y="1229080"/>
            <a:ext cx="32941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pc="40" dirty="0">
                <a:solidFill>
                  <a:schemeClr val="accent2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经验与知识相互转化</a:t>
            </a:r>
            <a:endParaRPr lang="zh-CN" altLang="zh-CN" dirty="0">
              <a:solidFill>
                <a:schemeClr val="accent2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39539" y="2260931"/>
            <a:ext cx="2401419" cy="704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600"/>
              </a:lnSpc>
            </a:pPr>
            <a:r>
              <a:rPr lang="zh-CN" altLang="zh-CN" spc="40" dirty="0">
                <a:solidFill>
                  <a:schemeClr val="accent2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学生的学习机制</a:t>
            </a:r>
            <a:endParaRPr lang="zh-CN" altLang="zh-CN" dirty="0">
              <a:solidFill>
                <a:schemeClr val="accent2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04978" y="3513650"/>
            <a:ext cx="3062937" cy="704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600"/>
              </a:lnSpc>
            </a:pPr>
            <a:r>
              <a:rPr lang="zh-CN" altLang="zh-CN" spc="40" dirty="0">
                <a:solidFill>
                  <a:schemeClr val="accent2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学习对象</a:t>
            </a:r>
            <a:r>
              <a:rPr lang="zh-CN" altLang="en-US" spc="40" dirty="0">
                <a:solidFill>
                  <a:schemeClr val="accent2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</a:t>
            </a:r>
            <a:r>
              <a:rPr lang="zh-CN" altLang="zh-CN" spc="40" dirty="0">
                <a:solidFill>
                  <a:schemeClr val="accent2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深度加工</a:t>
            </a:r>
            <a:endParaRPr lang="zh-CN" altLang="zh-CN" dirty="0">
              <a:solidFill>
                <a:schemeClr val="accent2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76106" y="4811645"/>
            <a:ext cx="2060434" cy="70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600"/>
              </a:lnSpc>
            </a:pPr>
            <a:r>
              <a:rPr lang="zh-CN" altLang="zh-CN" spc="40" dirty="0">
                <a:solidFill>
                  <a:schemeClr val="accent2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模拟社会实践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3581052" y="4645065"/>
            <a:ext cx="6922662" cy="71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zh-CN" altLang="zh-CN" spc="4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所学知识转化为学生综合实践能力</a:t>
            </a:r>
            <a:r>
              <a:rPr lang="zh-CN" altLang="en-US" spc="4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，实践应用。是</a:t>
            </a:r>
            <a:r>
              <a:rPr lang="en-US" altLang="zh-CN" spc="4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pc="4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学习结果外化的过程。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581052" y="5616371"/>
            <a:ext cx="80690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pc="4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“价值与评价”</a:t>
            </a:r>
            <a:r>
              <a:rPr lang="zh-CN" altLang="en-US" spc="4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存在于教学活动的</a:t>
            </a:r>
            <a:r>
              <a:rPr lang="zh-CN" altLang="zh-CN" spc="4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各个阶段、各个环节中</a:t>
            </a:r>
            <a:r>
              <a:rPr lang="zh-CN" altLang="en-US" spc="4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pc="4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spc="4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终极目的是养成学生自觉而理性的精神与正确的价值观。</a:t>
            </a:r>
            <a:endParaRPr lang="en-US" altLang="zh-CN" spc="4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spc="4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形成学生自主发展的核心素养。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2" grpId="0"/>
      <p:bldP spid="14" grpId="0"/>
      <p:bldP spid="16" grpId="0"/>
      <p:bldP spid="18" grpId="0"/>
      <p:bldP spid="20" grpId="0"/>
      <p:bldP spid="2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21804" y="404664"/>
            <a:ext cx="60960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zh-CN" altLang="zh-CN" sz="3200" spc="4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深度学习的理论价值与实践意义</a:t>
            </a:r>
            <a:endParaRPr lang="zh-CN" altLang="zh-CN" sz="32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1804" y="1268760"/>
            <a:ext cx="9145016" cy="12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学生学的主动、积极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：触发学生自身的内源性学习力。触及     学生的心灵，激发学生深层的兴趣、情感、思维。</a:t>
            </a:r>
            <a:endParaRPr lang="en-US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1804" y="2636912"/>
            <a:ext cx="8105603" cy="1221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教师、学生、教学内容（知识）获得高度统一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使教师、学生在教学中都获得最大的发展。</a:t>
            </a:r>
            <a:endParaRPr lang="en-US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1804" y="4077072"/>
            <a:ext cx="6605817" cy="621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学生形成有助于未来持续发展的核心素养。</a:t>
            </a:r>
            <a:endParaRPr lang="zh-CN" altLang="en-US" sz="2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12" y="3996530"/>
            <a:ext cx="3939183" cy="250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54252" y="2844225"/>
            <a:ext cx="1954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请多指教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18148" y="1772816"/>
            <a:ext cx="2896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案例</a:t>
            </a:r>
            <a:r>
              <a:rPr lang="en-US" altLang="zh-CN" sz="2800" dirty="0"/>
              <a:t>1</a:t>
            </a:r>
            <a:r>
              <a:rPr lang="zh-CN" altLang="en-US" sz="2800" dirty="0"/>
              <a:t>：蒸腾作用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图片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5190" y="0"/>
            <a:ext cx="358140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82348" y="500042"/>
            <a:ext cx="21336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>
                <a:solidFill>
                  <a:schemeClr val="bg1"/>
                </a:solidFill>
                <a:ea typeface="宋体" panose="02010600030101010101" pitchFamily="2" charset="-122"/>
              </a:rPr>
              <a:t>探究一：</a:t>
            </a:r>
            <a:endParaRPr lang="zh-CN" altLang="en-US" sz="4400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39934" y="219654"/>
            <a:ext cx="4572032" cy="92333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水去哪儿啦？</a:t>
            </a:r>
            <a:endParaRPr lang="zh-CN" alt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图片 6" descr="晒衣服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8232" y="1857364"/>
            <a:ext cx="6715172" cy="50006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414" y="1571612"/>
            <a:ext cx="7500990" cy="529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直接连接符 12"/>
          <p:cNvCxnSpPr/>
          <p:nvPr/>
        </p:nvCxnSpPr>
        <p:spPr>
          <a:xfrm>
            <a:off x="6197388" y="3998916"/>
            <a:ext cx="128588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197388" y="3643314"/>
            <a:ext cx="128588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rot="16200000" flipH="1">
            <a:off x="6594662" y="3817544"/>
            <a:ext cx="357190" cy="87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 descr="水绿萝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3852" y="1571612"/>
            <a:ext cx="7430924" cy="5286388"/>
          </a:xfrm>
          <a:prstGeom prst="rect">
            <a:avLst/>
          </a:prstGeom>
        </p:spPr>
      </p:pic>
      <p:cxnSp>
        <p:nvCxnSpPr>
          <p:cNvPr id="22" name="直接连接符 21"/>
          <p:cNvCxnSpPr/>
          <p:nvPr/>
        </p:nvCxnSpPr>
        <p:spPr>
          <a:xfrm>
            <a:off x="5759236" y="5286388"/>
            <a:ext cx="128588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911636" y="5856304"/>
            <a:ext cx="128588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rot="5400000">
            <a:off x="6116426" y="5572140"/>
            <a:ext cx="57150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8756534" y="3212976"/>
            <a:ext cx="3287080" cy="33510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在观察、主动思考中唤醒以往经验和前概念。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让学生在感知觉，思维、情感等方面全身心的投入学习。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756534" y="140517"/>
            <a:ext cx="3287080" cy="2797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教师：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由生活中的常见现象为教学切入点，创设情境，提出问题，引导学生去观察、思考。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5292" y="-14004"/>
            <a:ext cx="2271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小游戏</a:t>
            </a:r>
            <a:endParaRPr lang="zh-CN" alt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3644" y="174636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知识碎片集</a:t>
            </a:r>
            <a:endParaRPr lang="zh-CN" altLang="en-US" sz="4000" b="1" dirty="0">
              <a:solidFill>
                <a:srgbClr val="0070C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284" y="1038733"/>
            <a:ext cx="71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任务：</a:t>
            </a:r>
            <a:r>
              <a:rPr lang="zh-CN" altLang="en-US" sz="4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合作与构思</a:t>
            </a:r>
            <a:endParaRPr lang="zh-CN" altLang="en-US" sz="4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1356" y="1830821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按任务单一上要求完成拼接和路线图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图片 11" descr="4001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673524" y="2478892"/>
            <a:ext cx="2394446" cy="259228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13" name="图片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428" y="4783148"/>
            <a:ext cx="2520280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48" y="2478892"/>
            <a:ext cx="201622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9788" y="4207084"/>
            <a:ext cx="2448272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6012" y="2334876"/>
            <a:ext cx="219573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873324" y="2910940"/>
            <a:ext cx="64807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4000" b="1" dirty="0"/>
              <a:t>1</a:t>
            </a:r>
            <a:endParaRPr lang="zh-CN" altLang="en-US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329708" y="2622908"/>
            <a:ext cx="64807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4000" b="1" dirty="0"/>
              <a:t>2</a:t>
            </a:r>
            <a:endParaRPr lang="zh-CN" altLang="en-US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417940" y="2334876"/>
            <a:ext cx="64807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4000" b="1" dirty="0"/>
              <a:t>3</a:t>
            </a:r>
            <a:endParaRPr lang="zh-CN" altLang="en-US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097460" y="4795342"/>
            <a:ext cx="64807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4000" b="1" dirty="0"/>
              <a:t>4</a:t>
            </a:r>
            <a:endParaRPr lang="zh-CN" altLang="en-US" sz="4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049788" y="4219278"/>
            <a:ext cx="64807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4000" b="1" dirty="0"/>
              <a:t>5</a:t>
            </a:r>
            <a:endParaRPr lang="zh-CN" altLang="en-US" sz="4000" b="1" dirty="0"/>
          </a:p>
        </p:txBody>
      </p:sp>
      <p:sp>
        <p:nvSpPr>
          <p:cNvPr id="22" name="文本框 21"/>
          <p:cNvSpPr txBox="1"/>
          <p:nvPr/>
        </p:nvSpPr>
        <p:spPr>
          <a:xfrm>
            <a:off x="9443861" y="2824665"/>
            <a:ext cx="2231679" cy="2789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学生：在活动中，将以往经验和所学知识与当下教学内容融合。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313268" y="528579"/>
            <a:ext cx="2627784" cy="16890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教师：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设计组织教学活动，引领学生学习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33772" y="3197947"/>
            <a:ext cx="76327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一株玉米从苗到结实的一生中，大约要消耗</a:t>
            </a:r>
            <a:r>
              <a:rPr kumimoji="1"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200kg</a:t>
            </a: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以上的水，大致情况如下表所示：</a:t>
            </a:r>
            <a:endParaRPr kumimoji="1"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4" name="Group 54"/>
          <p:cNvGraphicFramePr>
            <a:graphicFrameLocks noGrp="1"/>
          </p:cNvGraphicFramePr>
          <p:nvPr/>
        </p:nvGraphicFramePr>
        <p:xfrm>
          <a:off x="476647" y="4348884"/>
          <a:ext cx="7224712" cy="2383791"/>
        </p:xfrm>
        <a:graphic>
          <a:graphicData uri="http://schemas.openxmlformats.org/drawingml/2006/table">
            <a:tbl>
              <a:tblPr/>
              <a:tblGrid>
                <a:gridCol w="3160712"/>
                <a:gridCol w="2032000"/>
                <a:gridCol w="2032000"/>
              </a:tblGrid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生长期中总吸水量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204228g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100%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作为组成成分的水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1872g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0.29%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维持生理过程的水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250g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0.12%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98.98%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3934222" y="6149109"/>
            <a:ext cx="1584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202106g</a:t>
            </a:r>
            <a:endParaRPr kumimoji="1"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1702197" y="5933209"/>
            <a:ext cx="5762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？</a:t>
            </a:r>
            <a:endParaRPr kumimoji="1" lang="zh-CN" altLang="en-US" sz="5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3772" y="2613172"/>
            <a:ext cx="15121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小资料</a:t>
            </a:r>
            <a:endParaRPr lang="zh-CN" alt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Picture 7" descr="图片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7748" y="13127"/>
            <a:ext cx="358140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74906" y="513169"/>
            <a:ext cx="21336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>
                <a:solidFill>
                  <a:schemeClr val="bg1"/>
                </a:solidFill>
                <a:ea typeface="宋体" panose="02010600030101010101" pitchFamily="2" charset="-122"/>
              </a:rPr>
              <a:t>探究二：</a:t>
            </a:r>
            <a:endParaRPr lang="zh-CN" altLang="en-US" sz="4400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862164" y="187603"/>
            <a:ext cx="4786346" cy="175432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植物体内的水去哪儿啦？</a:t>
            </a:r>
            <a:endParaRPr lang="zh-CN" alt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119810" y="2826496"/>
            <a:ext cx="2807249" cy="16890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资料分析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思考、表达交流等。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118748" y="528579"/>
            <a:ext cx="2808312" cy="22430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教师：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提供教学材料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问题引导学生思维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主动探究的想法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326" y="134303"/>
            <a:ext cx="8607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实验目的：探究叶片是植物散失水的主要器官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764" y="2348880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设计实验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202" y="3849078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进行实验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202" y="5492152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得出结论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椭圆形标注 10"/>
          <p:cNvSpPr/>
          <p:nvPr/>
        </p:nvSpPr>
        <p:spPr>
          <a:xfrm>
            <a:off x="2476342" y="1920252"/>
            <a:ext cx="3714776" cy="1143008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762094" y="1920253"/>
            <a:ext cx="4214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小组合作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完成实验设计单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4640" y="4420582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观察现象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下箭头 15"/>
          <p:cNvSpPr/>
          <p:nvPr/>
        </p:nvSpPr>
        <p:spPr>
          <a:xfrm>
            <a:off x="904706" y="1420186"/>
            <a:ext cx="285752" cy="92869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下箭头 16"/>
          <p:cNvSpPr/>
          <p:nvPr/>
        </p:nvSpPr>
        <p:spPr>
          <a:xfrm>
            <a:off x="833268" y="3063260"/>
            <a:ext cx="285752" cy="64294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下箭头 17"/>
          <p:cNvSpPr/>
          <p:nvPr/>
        </p:nvSpPr>
        <p:spPr>
          <a:xfrm>
            <a:off x="904706" y="4920648"/>
            <a:ext cx="285752" cy="64294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762326" y="2920385"/>
            <a:ext cx="4214842" cy="646331"/>
          </a:xfrm>
          <a:prstGeom prst="rect">
            <a:avLst/>
          </a:prstGeom>
          <a:solidFill>
            <a:srgbClr val="00B050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展示、质疑、反思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" name="图片 21" descr="QQ图片20161208134318.jpg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3870" y="1277310"/>
            <a:ext cx="6953299" cy="5357826"/>
          </a:xfrm>
          <a:prstGeom prst="rect">
            <a:avLst/>
          </a:prstGeom>
        </p:spPr>
      </p:pic>
      <p:pic>
        <p:nvPicPr>
          <p:cNvPr id="24" name="图片 23" descr="QQ图片20161207161206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0269" t="18896" r="3452" b="38666"/>
          <a:stretch>
            <a:fillRect/>
          </a:stretch>
        </p:blipFill>
        <p:spPr>
          <a:xfrm>
            <a:off x="2035461" y="2136564"/>
            <a:ext cx="3717962" cy="3261117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1904838" y="1277311"/>
            <a:ext cx="4143404" cy="83099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蒸腾作用现象</a:t>
            </a:r>
            <a:endParaRPr lang="zh-CN" alt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409836" y="142121"/>
            <a:ext cx="2778989" cy="16890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教师：提供实验材料，引导学生探究，巡视指导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409836" y="1884533"/>
            <a:ext cx="2517225" cy="46546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学生：主动进行 探究实验，亲身经历知识的关键过程与内容，在实验过程中，观察，分析，归纳总结得出结论，培育科学思维。体验知识的复杂内涵与意义的过程以及学科思想。丰富体验，提升情感与精神境界。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094412" y="5089228"/>
            <a:ext cx="2882756" cy="11350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教师、学生、知识融为一体。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/>
      <p:bldP spid="15" grpId="0"/>
      <p:bldP spid="16" grpId="0" animBg="1"/>
      <p:bldP spid="17" grpId="0" animBg="1"/>
      <p:bldP spid="18" grpId="0" animBg="1"/>
      <p:bldP spid="23" grpId="0" animBg="1"/>
      <p:bldP spid="26" grpId="0" animBg="1"/>
      <p:bldP spid="20" grpId="0" animBg="1"/>
      <p:bldP spid="21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图片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23386" y="-12576"/>
            <a:ext cx="358140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33772" y="487466"/>
            <a:ext cx="21336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>
                <a:solidFill>
                  <a:schemeClr val="bg1"/>
                </a:solidFill>
                <a:ea typeface="宋体" panose="02010600030101010101" pitchFamily="2" charset="-122"/>
              </a:rPr>
              <a:t>探究三：</a:t>
            </a:r>
            <a:endParaRPr lang="zh-CN" altLang="en-US" sz="4400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28071" y="841409"/>
            <a:ext cx="7555730" cy="144655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植物体内的水为什么能在导管中向上运输？</a:t>
            </a:r>
            <a:endParaRPr lang="zh-CN" alt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772" y="2487730"/>
            <a:ext cx="2532464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0233" y="2416292"/>
            <a:ext cx="2321008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右箭头 8"/>
          <p:cNvSpPr/>
          <p:nvPr/>
        </p:nvSpPr>
        <p:spPr>
          <a:xfrm rot="17304680">
            <a:off x="7502742" y="2841946"/>
            <a:ext cx="714380" cy="28575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 rot="14302372">
            <a:off x="5857709" y="2783006"/>
            <a:ext cx="714380" cy="28575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571591" y="1400460"/>
            <a:ext cx="1357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蒸腾拉力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上箭头 11"/>
          <p:cNvSpPr/>
          <p:nvPr/>
        </p:nvSpPr>
        <p:spPr>
          <a:xfrm>
            <a:off x="6120250" y="3987928"/>
            <a:ext cx="214314" cy="228601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13" name="矩形 12"/>
          <p:cNvSpPr/>
          <p:nvPr/>
        </p:nvSpPr>
        <p:spPr>
          <a:xfrm>
            <a:off x="5771238" y="4630870"/>
            <a:ext cx="14205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？</a:t>
            </a:r>
            <a:endParaRPr lang="zh-CN" altLang="en-US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113743" y="3465436"/>
            <a:ext cx="2957333" cy="2797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思考、表达交流等。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培养科学思维。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建构蒸腾作用概念，作用，把握知识本质。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118748" y="528579"/>
            <a:ext cx="2808312" cy="2797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教师：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问题引导学生思维，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类比方法启发学生思维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适时引入新知识。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 animBg="1"/>
      <p:bldP spid="13" grpId="0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热带雨林03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714488"/>
            <a:ext cx="4191029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152400" y="304800"/>
            <a:ext cx="7162800" cy="1447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zh-CN" altLang="en-US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华文楷体"/>
                <a:ea typeface="华文楷体"/>
              </a:rPr>
              <a:t>请您欣赏</a:t>
            </a:r>
            <a:r>
              <a:rPr lang="zh-CN" altLang="en-US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华文楷体"/>
                <a:ea typeface="华文楷体"/>
                <a:hlinkClick r:id="rId4" action="ppaction://hlinkfile"/>
              </a:rPr>
              <a:t>：</a:t>
            </a:r>
            <a:r>
              <a:rPr lang="zh-CN" altLang="en-US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华文楷体"/>
                <a:ea typeface="华文楷体"/>
              </a:rPr>
              <a:t>热带雨林天气预报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华文楷体"/>
              <a:ea typeface="华文楷体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143372" y="2285992"/>
            <a:ext cx="4543428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4800" b="1" dirty="0">
                <a:latin typeface="华文楷体" pitchFamily="2" charset="-122"/>
                <a:ea typeface="华文楷体" pitchFamily="2" charset="-122"/>
              </a:rPr>
              <a:t>在热带雨林，为什么会出现天气预报中的情况？</a:t>
            </a:r>
            <a:endParaRPr lang="zh-CN" altLang="en-US" sz="4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359941" y="3053570"/>
            <a:ext cx="2668788" cy="16890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观察、思考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新知识的迁移应用。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358839" y="1412776"/>
            <a:ext cx="2853935" cy="16890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教师：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改变情境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引导学生思考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3468" y="5406650"/>
            <a:ext cx="118813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6225" algn="just">
              <a:lnSpc>
                <a:spcPts val="2400"/>
              </a:lnSpc>
            </a:pPr>
            <a:r>
              <a:rPr lang="zh-CN" altLang="zh-CN" sz="2000" spc="40" dirty="0">
                <a:solidFill>
                  <a:schemeClr val="bg1">
                    <a:lumMod val="6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深度学习，就是指在教师的引领下，学生围绕着具有挑战性的学习主题，全身心积极参与、体验成功、获得发展的有意义的学习过程。在这个过程中，学生掌握学科的核心知识，理解学习的过程，把握学科的本质及思想方法，形成积极的内在学习动机、高级的社会性情感、积极的态度、正确的价值观，成为既具独立性、批判性、创造性又有合作精神，基础扎实的优秀的学习者，成为未来社会历史实践的主人。</a:t>
            </a:r>
            <a:endParaRPr lang="zh-CN" altLang="zh-CN" sz="2000" dirty="0">
              <a:solidFill>
                <a:schemeClr val="bg1">
                  <a:lumMod val="6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44927" y="1608724"/>
            <a:ext cx="27363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spc="4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挑战性的学习主题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2216486" y="2137454"/>
            <a:ext cx="86421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056643" y="1851831"/>
            <a:ext cx="1069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01842" y="2403850"/>
            <a:ext cx="16561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具备一定知识、经验、能力</a:t>
            </a:r>
            <a:endParaRPr lang="zh-CN" altLang="en-US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11361" y="1344403"/>
            <a:ext cx="1069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教师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8900" y="1000052"/>
            <a:ext cx="10581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引导</a:t>
            </a:r>
            <a:endParaRPr lang="en-US" altLang="zh-CN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启发</a:t>
            </a:r>
            <a:endParaRPr lang="en-US" altLang="zh-CN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帮助</a:t>
            </a:r>
            <a:endParaRPr lang="en-US" altLang="zh-CN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右大括号 13"/>
          <p:cNvSpPr/>
          <p:nvPr/>
        </p:nvSpPr>
        <p:spPr>
          <a:xfrm>
            <a:off x="1939044" y="1575236"/>
            <a:ext cx="337006" cy="1152483"/>
          </a:xfrm>
          <a:prstGeom prst="rightBrace">
            <a:avLst>
              <a:gd name="adj1" fmla="val 50053"/>
              <a:gd name="adj2" fmla="val 4914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90858" y="2200381"/>
            <a:ext cx="1069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教学材料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94233" y="1174846"/>
            <a:ext cx="856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spc="4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攻克</a:t>
            </a:r>
            <a:endParaRPr lang="en-US" altLang="zh-CN" sz="2400" spc="4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114077" y="1603936"/>
            <a:ext cx="1069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帮助</a:t>
            </a:r>
            <a:endParaRPr lang="en-US" altLang="zh-CN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flipV="1">
            <a:off x="4096648" y="2082663"/>
            <a:ext cx="2977600" cy="347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6839515" y="393056"/>
            <a:ext cx="4968499" cy="3446256"/>
            <a:chOff x="6482930" y="393056"/>
            <a:chExt cx="4968499" cy="3446256"/>
          </a:xfrm>
        </p:grpSpPr>
        <p:sp>
          <p:nvSpPr>
            <p:cNvPr id="19" name="右大括号 18"/>
            <p:cNvSpPr/>
            <p:nvPr/>
          </p:nvSpPr>
          <p:spPr>
            <a:xfrm flipH="1">
              <a:off x="7505474" y="683991"/>
              <a:ext cx="362898" cy="2756286"/>
            </a:xfrm>
            <a:prstGeom prst="rightBrace">
              <a:avLst>
                <a:gd name="adj1" fmla="val 98822"/>
                <a:gd name="adj2" fmla="val 5000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箭头连接符 25"/>
            <p:cNvCxnSpPr/>
            <p:nvPr/>
          </p:nvCxnSpPr>
          <p:spPr>
            <a:xfrm>
              <a:off x="6585339" y="2070389"/>
              <a:ext cx="86421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6482930" y="1543592"/>
              <a:ext cx="10690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获得</a:t>
              </a:r>
              <a:endPara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857073" y="393056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构建新知识系统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881221" y="1059452"/>
              <a:ext cx="3570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把握学科本质及思想方法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945458" y="169619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培育高阶思维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872166" y="2269652"/>
              <a:ext cx="316442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spc="4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积极的内在学习动机、高级的社会性情感、积极的态度、</a:t>
              </a:r>
              <a:endParaRPr lang="en-US" altLang="zh-CN" sz="2400" spc="4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  <a:p>
              <a:r>
                <a:rPr lang="zh-CN" altLang="zh-CN" sz="2400" spc="4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正确的价值观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421602" y="184444"/>
            <a:ext cx="2339102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zh-CN" sz="3200" spc="4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深度学习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806137" y="307555"/>
            <a:ext cx="4120923" cy="3785652"/>
          </a:xfrm>
          <a:prstGeom prst="rect">
            <a:avLst/>
          </a:prstGeom>
          <a:solidFill>
            <a:srgbClr val="F7FAFD"/>
          </a:solidFill>
        </p:spPr>
        <p:txBody>
          <a:bodyPr wrap="square">
            <a:spAutoFit/>
          </a:bodyPr>
          <a:lstStyle/>
          <a:p>
            <a:endParaRPr lang="en-US" altLang="zh-CN" sz="4000" spc="4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endParaRPr lang="en-US" altLang="zh-CN" sz="4000" spc="4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r>
              <a:rPr lang="zh-CN" altLang="en-US" sz="4000" spc="4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学科核心素养</a:t>
            </a:r>
            <a:endParaRPr lang="en-US" altLang="zh-CN" sz="4000" spc="4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endParaRPr lang="en-US" altLang="zh-CN" sz="4000" spc="4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endParaRPr lang="en-US" altLang="zh-CN" sz="4000" spc="4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endParaRPr lang="en-US" altLang="zh-CN" sz="4000" spc="4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837790" y="307555"/>
            <a:ext cx="14071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spc="4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spc="4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宋体" panose="02010600030101010101" pitchFamily="2" charset="-122"/>
                <a:cs typeface="宋体" panose="02010600030101010101" pitchFamily="2" charset="-122"/>
              </a:rPr>
              <a:t>P32</a:t>
            </a:r>
            <a:r>
              <a:rPr lang="zh-CN" altLang="zh-CN" sz="2400" spc="4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lang="zh-CN" altLang="en-US" dirty="0"/>
          </a:p>
        </p:txBody>
      </p:sp>
      <p:sp>
        <p:nvSpPr>
          <p:cNvPr id="39" name="文本框 38"/>
          <p:cNvSpPr txBox="1"/>
          <p:nvPr/>
        </p:nvSpPr>
        <p:spPr>
          <a:xfrm>
            <a:off x="7905882" y="2369048"/>
            <a:ext cx="38779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适应未来社会发展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个人全面发展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  <p:bldP spid="13" grpId="0"/>
      <p:bldP spid="14" grpId="0" animBg="1"/>
      <p:bldP spid="15" grpId="0"/>
      <p:bldP spid="18" grpId="0"/>
      <p:bldP spid="22" grpId="0"/>
      <p:bldP spid="36" grpId="0" animBg="1"/>
      <p:bldP spid="39" grpId="0"/>
    </p:bldLst>
  </p:timing>
</p:sld>
</file>

<file path=ppt/theme/theme1.xml><?xml version="1.0" encoding="utf-8"?>
<a:theme xmlns:a="http://schemas.openxmlformats.org/drawingml/2006/main" name="书籍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蓝色书架演示文稿（宽屏）</Template>
  <TotalTime>0</TotalTime>
  <Words>1588</Words>
  <Application>WPS 演示</Application>
  <PresentationFormat>自定义</PresentationFormat>
  <Paragraphs>239</Paragraphs>
  <Slides>14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Century Gothic</vt:lpstr>
      <vt:lpstr>仿宋</vt:lpstr>
      <vt:lpstr>Times New Roman</vt:lpstr>
      <vt:lpstr>Calibri</vt:lpstr>
      <vt:lpstr>黑体</vt:lpstr>
      <vt:lpstr>幼圆</vt:lpstr>
      <vt:lpstr>华文楷体</vt:lpstr>
      <vt:lpstr>华文楷体</vt:lpstr>
      <vt:lpstr>Microsoft YaHei UI</vt:lpstr>
      <vt:lpstr>Arial Unicode MS</vt:lpstr>
      <vt:lpstr>Segoe Print</vt:lpstr>
      <vt:lpstr>书籍 16x9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深度学习</dc:title>
  <dc:creator>HP</dc:creator>
  <cp:lastModifiedBy>曹华</cp:lastModifiedBy>
  <cp:revision>48</cp:revision>
  <dcterms:created xsi:type="dcterms:W3CDTF">2021-07-14T08:20:00Z</dcterms:created>
  <dcterms:modified xsi:type="dcterms:W3CDTF">2023-05-10T11:55:19Z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  <property fmtid="{D5CDD505-2E9C-101B-9397-08002B2CF9AE}" pid="8" name="KSOProductBuildVer">
    <vt:lpwstr>2052-11.1.0.9021</vt:lpwstr>
  </property>
</Properties>
</file>