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59" r:id="rId4"/>
    <p:sldId id="257" r:id="rId5"/>
    <p:sldId id="258" r:id="rId6"/>
    <p:sldId id="263" r:id="rId7"/>
    <p:sldId id="260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base" hangingPunct="1"/>
            <a:fld id="{5E0B6B5F-E6B3-40C5-9CCD-049A97A4805B}" type="slidenum">
              <a:rPr altLang="en-US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3.png"/><Relationship Id="rId2" Type="http://schemas.openxmlformats.org/officeDocument/2006/relationships/tags" Target="../tags/tag71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3.pn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image" Target="../media/image3.png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3.png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12192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H="1">
            <a:off x="0" y="2298700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 flipV="1">
            <a:off x="9605963" y="2298700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>
            <p:custDataLst>
              <p:tags r:id="rId6"/>
            </p:custDataLst>
          </p:nvPr>
        </p:nvSpPr>
        <p:spPr>
          <a:xfrm>
            <a:off x="4900613" y="752475"/>
            <a:ext cx="2390775" cy="755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495600" y="1826578"/>
            <a:ext cx="7200800" cy="949878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495600" y="2826092"/>
            <a:ext cx="7200800" cy="46574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94CB5B3-EC8D-4F60-BF61-3EF349C857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545C-41A2-4515-8542-2CF25804E6B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12192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H="1">
            <a:off x="0" y="2995613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 flipH="1" flipV="1">
            <a:off x="9605963" y="2995613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726808" y="2313806"/>
            <a:ext cx="6738385" cy="1448117"/>
          </a:xfrm>
        </p:spPr>
        <p:txBody>
          <a:bodyPr rIns="25400" rtlCol="0" anchor="ctr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12192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 flipH="1">
            <a:off x="0" y="2298700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H="1" flipV="1">
            <a:off x="9605963" y="2298700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>
            <p:custDataLst>
              <p:tags r:id="rId6"/>
            </p:custDataLst>
          </p:nvPr>
        </p:nvSpPr>
        <p:spPr>
          <a:xfrm>
            <a:off x="4900613" y="752475"/>
            <a:ext cx="2390775" cy="7556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495600" y="1826578"/>
            <a:ext cx="7200800" cy="949878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495600" y="2860928"/>
            <a:ext cx="7200800" cy="46139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6CADA1E-ECB4-47C7-9BDF-CCE4E5CC4E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B5A9FE7-2D38-4231-B3F7-415D79E94A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>
            <a:fillRect/>
          </a:stretch>
        </p:blipFill>
        <p:spPr bwMode="auto">
          <a:xfrm>
            <a:off x="0" y="-1"/>
            <a:ext cx="12192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1850" y="3373606"/>
            <a:ext cx="10515600" cy="1061467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07568" y="4527773"/>
            <a:ext cx="7776864" cy="10614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7B4C55-331D-49E7-AFF5-6D5731314E99}" type="slidenum">
              <a:rPr lang="zh-CN" altLang="en-US"/>
            </a:fld>
            <a:endParaRPr lang="zh-CN" altLang="en-US"/>
          </a:p>
        </p:txBody>
      </p:sp>
      <p:sp>
        <p:nvSpPr>
          <p:cNvPr id="10" name="矩形: 圆角 9"/>
          <p:cNvSpPr/>
          <p:nvPr userDrawn="1">
            <p:custDataLst>
              <p:tags r:id="rId9"/>
            </p:custDataLst>
          </p:nvPr>
        </p:nvSpPr>
        <p:spPr>
          <a:xfrm>
            <a:off x="4725307" y="2462412"/>
            <a:ext cx="2741386" cy="7794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8EF8DDA-B65C-4947-A6F5-23A4244A3D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463DA5-3D7E-414A-B64F-178B2FBACD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0C179DC-3E84-4E5F-8B92-93F2F776335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D7E671F-7053-4CD2-A05A-3E140C149E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</a:t>
            </a:r>
            <a:r>
              <a:rPr lang="zh-CN" altLang="en-US" noProof="1">
                <a:sym typeface="+mn-ea"/>
              </a:rPr>
              <a:t>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EF3F13A-144E-403A-8F35-E6A7402CE0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D0BA6D1-F133-413A-B983-59DFB0FD3A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F805F82-A884-473B-952F-98414A185D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12192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H="1">
            <a:off x="0" y="2995613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 flipH="1" flipV="1">
            <a:off x="9605963" y="2995613"/>
            <a:ext cx="258762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726808" y="2313806"/>
            <a:ext cx="6738385" cy="1448117"/>
          </a:xfrm>
        </p:spPr>
        <p:txBody>
          <a:bodyPr rIns="25400" rtlCol="0" anchor="ctr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fld id="{660E4DE5-4726-49A1-A316-849601D762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5154295"/>
            <a:ext cx="12192000" cy="17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8"/>
            </p:custDataLst>
          </p:nvPr>
        </p:nvSpPr>
        <p:spPr>
          <a:xfrm>
            <a:off x="-9525" y="0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-19050" y="0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1836400" y="5781675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11820525" y="0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975735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11819890" y="3975735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781675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矩形 5"/>
          <p:cNvSpPr/>
          <p:nvPr userDrawn="1">
            <p:custDataLst>
              <p:tags r:id="rId12"/>
            </p:custDataLst>
          </p:nvPr>
        </p:nvSpPr>
        <p:spPr>
          <a:xfrm>
            <a:off x="11821160" y="5781675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-19050" y="2891155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11808460" y="2890520"/>
            <a:ext cx="371475" cy="107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038475" y="2284413"/>
            <a:ext cx="6115050" cy="766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5" name="Picture 3" descr="D:\Desktop\素材\素描城市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1850" y="3373606"/>
            <a:ext cx="10515600" cy="1061467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2207568" y="4527773"/>
            <a:ext cx="7776864" cy="10614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DB6B-299C-4F61-8596-3ECB41FAC9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单击此处编辑文本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  <a:endParaRPr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6F48EE0-4ABF-491F-B0BA-FE21D3D573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tags" Target="../tags/tag195.xml"/><Relationship Id="rId20" Type="http://schemas.openxmlformats.org/officeDocument/2006/relationships/tags" Target="../tags/tag19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3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9"/>
            </p:custDataLst>
          </p:nvPr>
        </p:nvSpPr>
        <p:spPr bwMode="auto">
          <a:xfrm>
            <a:off x="669925" y="442913"/>
            <a:ext cx="10852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20"/>
            </p:custDataLst>
          </p:nvPr>
        </p:nvSpPr>
        <p:spPr bwMode="auto">
          <a:xfrm>
            <a:off x="669925" y="952500"/>
            <a:ext cx="1085215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B9AA720-4001-4971-AA27-407C15B3B5E9}" type="slidenum">
              <a:rPr lang="zh-CN" altLang="en-US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标题 36"/>
          <p:cNvSpPr>
            <a:spLocks noGrp="1"/>
          </p:cNvSpPr>
          <p:nvPr>
            <p:ph type="title"/>
          </p:nvPr>
        </p:nvSpPr>
        <p:spPr>
          <a:xfrm>
            <a:off x="923408" y="600576"/>
            <a:ext cx="6738385" cy="1448117"/>
          </a:xfrm>
        </p:spPr>
        <p:txBody>
          <a:bodyPr/>
          <a:p>
            <a:r>
              <a:rPr lang="zh-CN" altLang="en-US"/>
              <a:t>读书交流分享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5469890" y="2366010"/>
            <a:ext cx="3561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常州市新北区实验中学</a:t>
            </a:r>
            <a:r>
              <a:rPr lang="en-US" altLang="zh-CN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     </a:t>
            </a:r>
            <a:r>
              <a:rPr lang="zh-CN" altLang="en-US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张婷</a:t>
            </a:r>
            <a:r>
              <a:rPr lang="en-US" altLang="zh-CN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     </a:t>
            </a:r>
            <a:endParaRPr lang="en-US" altLang="zh-CN">
              <a:latin typeface="华光楷体_CNKI" panose="02000500000000000000" charset="-122"/>
              <a:ea typeface="华光楷体_CNKI" panose="02000500000000000000" charset="-122"/>
              <a:cs typeface="华光楷体_CNKI" panose="02000500000000000000" charset="-122"/>
            </a:endParaRPr>
          </a:p>
          <a:p>
            <a:r>
              <a:rPr lang="en-US" altLang="zh-CN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                        2021</a:t>
            </a:r>
            <a:r>
              <a:rPr lang="zh-CN" altLang="en-US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年</a:t>
            </a:r>
            <a:r>
              <a:rPr lang="en-US" altLang="zh-CN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10</a:t>
            </a:r>
            <a:r>
              <a:rPr lang="zh-CN" altLang="en-US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月</a:t>
            </a:r>
            <a:r>
              <a:rPr lang="en-US" altLang="zh-CN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28</a:t>
            </a:r>
            <a:r>
              <a:rPr lang="zh-CN" altLang="en-US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日</a:t>
            </a:r>
            <a:endParaRPr lang="zh-CN" altLang="en-US">
              <a:latin typeface="华光楷体_CNKI" panose="02000500000000000000" charset="-122"/>
              <a:ea typeface="华光楷体_CNKI" panose="02000500000000000000" charset="-122"/>
              <a:cs typeface="华光楷体_CNKI" panose="0200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标题 5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695450" cy="673100"/>
          </a:xfrm>
          <a:ln w="25400" cmpd="dbl">
            <a:solidFill>
              <a:schemeClr val="accent1"/>
            </a:solidFill>
          </a:ln>
        </p:spPr>
        <p:txBody>
          <a:bodyPr/>
          <a:p>
            <a:r>
              <a:rPr lang="zh-CN" altLang="en-US" sz="3600" b="0"/>
              <a:t>周初霞</a:t>
            </a:r>
            <a:endParaRPr lang="zh-CN" altLang="en-US" sz="3600" b="0"/>
          </a:p>
        </p:txBody>
      </p:sp>
      <p:pic>
        <p:nvPicPr>
          <p:cNvPr id="54" name="内容占位符 53" descr="IMG_768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16200000">
            <a:off x="457200" y="1123315"/>
            <a:ext cx="5208270" cy="5749925"/>
          </a:xfrm>
          <a:prstGeom prst="rect">
            <a:avLst/>
          </a:prstGeom>
        </p:spPr>
      </p:pic>
      <p:pic>
        <p:nvPicPr>
          <p:cNvPr id="56" name="图片 55" descr="IMG_7686"/>
          <p:cNvPicPr>
            <a:picLocks noChangeAspect="1"/>
          </p:cNvPicPr>
          <p:nvPr/>
        </p:nvPicPr>
        <p:blipFill>
          <a:blip r:embed="rId2"/>
          <a:srcRect b="14167"/>
          <a:stretch>
            <a:fillRect/>
          </a:stretch>
        </p:blipFill>
        <p:spPr>
          <a:xfrm rot="16200000">
            <a:off x="6565265" y="1056005"/>
            <a:ext cx="5207635" cy="5886450"/>
          </a:xfrm>
          <a:prstGeom prst="rect">
            <a:avLst/>
          </a:prstGeom>
        </p:spPr>
      </p:pic>
      <p:sp>
        <p:nvSpPr>
          <p:cNvPr id="57" name="圆角矩形 56"/>
          <p:cNvSpPr/>
          <p:nvPr/>
        </p:nvSpPr>
        <p:spPr>
          <a:xfrm>
            <a:off x="3014345" y="2501900"/>
            <a:ext cx="1031875" cy="31051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917575" y="4723130"/>
            <a:ext cx="1693545" cy="31051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8941435" y="2077720"/>
            <a:ext cx="541655" cy="31051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" name="内容占位符 53" descr="IMG_76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15265" y="-215265"/>
            <a:ext cx="4137025" cy="456755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圆角矩形 56"/>
          <p:cNvSpPr/>
          <p:nvPr/>
        </p:nvSpPr>
        <p:spPr>
          <a:xfrm>
            <a:off x="890905" y="798830"/>
            <a:ext cx="1212215" cy="380365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928235" y="179705"/>
            <a:ext cx="6863080" cy="279971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将单元重要概念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“解构”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为若干各个次位概念的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“学习图谱”，明确单元整体教学目标与路径。设计“情境—任务—活动—评价”为课时教学主线，通过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创设情境</a:t>
            </a:r>
            <a:r>
              <a:rPr lang="zh-CN" sz="20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“初构”概念</a:t>
            </a:r>
            <a:r>
              <a:rPr lang="zh-CN" sz="20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；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活动论证</a:t>
            </a:r>
            <a:r>
              <a:rPr lang="zh-CN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“重构”概念</a:t>
            </a:r>
            <a:r>
              <a:rPr lang="zh-CN" sz="20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；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整合建模</a:t>
            </a:r>
            <a:r>
              <a:rPr lang="zh-CN" sz="20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“架构”概念</a:t>
            </a:r>
            <a:r>
              <a:rPr lang="zh-CN" sz="20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；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迁移拓展</a:t>
            </a:r>
            <a:r>
              <a:rPr lang="zh-CN" sz="20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“创构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”概念。</a:t>
            </a:r>
            <a:endParaRPr lang="zh-CN" sz="3200" b="1">
              <a:solidFill>
                <a:srgbClr val="0070C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2353310" y="881380"/>
            <a:ext cx="2505075" cy="215265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580390" y="4598035"/>
            <a:ext cx="1051052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indent="355600"/>
            <a:r>
              <a:rPr lang="zh-CN" sz="2800" b="0">
                <a:latin typeface="Calibri" panose="020F0502020204030204" charset="0"/>
                <a:ea typeface="宋体" panose="02010600030101010101" pitchFamily="2" charset="-122"/>
              </a:rPr>
              <a:t>以建构重要概念为明线，以生物学学科核心素养发展为暗线。</a:t>
            </a:r>
            <a:endParaRPr lang="zh-CN" altLang="en-US" sz="28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206375" y="2599055"/>
            <a:ext cx="3395980" cy="38036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57" name="圆角矩形 56"/>
          <p:cNvSpPr/>
          <p:nvPr/>
        </p:nvSpPr>
        <p:spPr>
          <a:xfrm>
            <a:off x="8660130" y="6478270"/>
            <a:ext cx="1800860" cy="37973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" name="图片 55" descr="IMG_7686"/>
          <p:cNvPicPr>
            <a:picLocks noChangeAspect="1"/>
          </p:cNvPicPr>
          <p:nvPr/>
        </p:nvPicPr>
        <p:blipFill>
          <a:blip r:embed="rId1"/>
          <a:srcRect b="14167"/>
          <a:stretch>
            <a:fillRect/>
          </a:stretch>
        </p:blipFill>
        <p:spPr>
          <a:xfrm rot="16200000">
            <a:off x="339090" y="-339725"/>
            <a:ext cx="5207635" cy="5886450"/>
          </a:xfrm>
          <a:prstGeom prst="rect">
            <a:avLst/>
          </a:prstGeom>
        </p:spPr>
      </p:pic>
      <p:sp>
        <p:nvSpPr>
          <p:cNvPr id="59" name="圆角矩形 58"/>
          <p:cNvSpPr/>
          <p:nvPr/>
        </p:nvSpPr>
        <p:spPr>
          <a:xfrm>
            <a:off x="2740025" y="675005"/>
            <a:ext cx="541655" cy="31051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3485515" y="722630"/>
            <a:ext cx="3246120" cy="155575"/>
          </a:xfrm>
          <a:prstGeom prst="rightArrow">
            <a:avLst/>
          </a:prstGeom>
          <a:gradFill flip="none"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812280" y="248285"/>
            <a:ext cx="4584065" cy="25533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“境脉”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是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“情境”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与</a:t>
            </a:r>
            <a:r>
              <a:rPr lang="zh-CN" sz="3200" b="1">
                <a:solidFill>
                  <a:srgbClr val="0070C0"/>
                </a:solidFill>
                <a:latin typeface="Calibri" panose="020F0502020204030204" charset="0"/>
                <a:ea typeface="宋体" panose="02010600030101010101" pitchFamily="2" charset="-122"/>
              </a:rPr>
              <a:t>“脉络”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的合称，“境”即创设真实情境，“脉”即设置情境教学主线与脉络，“境脉”是“情境”与“脉络”的合称，即整体把握事物的全部情境。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1630" y="5481003"/>
            <a:ext cx="7239635" cy="1198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indent="355600" algn="l"/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1. 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基于生活现象，创设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“递进式”任务解决型境脉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     2. 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基于科学研究，创设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“并联式”问题分析型境脉</a:t>
            </a:r>
            <a:r>
              <a:rPr lang="en-US" sz="2400" b="0">
                <a:latin typeface="Calibri" panose="020F0502020204030204" charset="0"/>
                <a:ea typeface="宋体" panose="02010600030101010101" pitchFamily="2" charset="-122"/>
              </a:rPr>
              <a:t>     3. 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</a:rPr>
              <a:t>基于社会热点，创设</a:t>
            </a:r>
            <a:r>
              <a:rPr lang="zh-CN" sz="2400" b="0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“支架式”问题探究型境脉</a:t>
            </a:r>
            <a:endParaRPr lang="zh-CN" altLang="en-US" sz="2400" b="0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6915" y="589661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三种境脉架构路径：</a:t>
            </a:r>
            <a:endParaRPr lang="zh-CN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6225" y="98425"/>
            <a:ext cx="2926080" cy="3683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单元情境：绍兴黄酒的生产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58740" y="347345"/>
            <a:ext cx="210375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动植物产生新个体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1981835"/>
            <a:ext cx="523240" cy="44951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1245" y="995045"/>
            <a:ext cx="1812925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600"/>
              <a:t>植物的有性生殖（课时</a:t>
            </a:r>
            <a:r>
              <a:rPr lang="en-US" altLang="zh-CN" sz="1600"/>
              <a:t>1</a:t>
            </a:r>
            <a:r>
              <a:rPr lang="zh-CN" altLang="en-US" sz="1600"/>
              <a:t>）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295015" y="995045"/>
            <a:ext cx="1863725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600"/>
              <a:t>植物的无性生殖（课时</a:t>
            </a:r>
            <a:r>
              <a:rPr lang="en-US" altLang="zh-CN" sz="1600"/>
              <a:t>2</a:t>
            </a:r>
            <a:r>
              <a:rPr lang="zh-CN" altLang="en-US" sz="1600"/>
              <a:t>）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5613400" y="995045"/>
            <a:ext cx="1798320" cy="337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600"/>
              <a:t>人的生殖（课时</a:t>
            </a:r>
            <a:r>
              <a:rPr lang="en-US" altLang="zh-CN" sz="1600"/>
              <a:t>3</a:t>
            </a:r>
            <a:r>
              <a:rPr lang="zh-CN" altLang="en-US" sz="1600"/>
              <a:t>）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7915910" y="984250"/>
            <a:ext cx="1983740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600"/>
              <a:t>多种动物的生殖（课时</a:t>
            </a:r>
            <a:r>
              <a:rPr lang="en-US" altLang="zh-CN" sz="1600"/>
              <a:t>4</a:t>
            </a:r>
            <a:r>
              <a:rPr lang="zh-CN" altLang="en-US" sz="1600"/>
              <a:t>）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10233660" y="995045"/>
            <a:ext cx="1855470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600"/>
              <a:t>单元概念的构建与应用（课时</a:t>
            </a:r>
            <a:r>
              <a:rPr lang="en-US" altLang="zh-CN" sz="1600"/>
              <a:t>5</a:t>
            </a:r>
            <a:r>
              <a:rPr lang="zh-CN" altLang="en-US" sz="1600"/>
              <a:t>）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1071245" y="1981835"/>
            <a:ext cx="181292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月季利用种子繁殖是有性生殖。那么种子是怎么形成的呢？</a:t>
            </a:r>
            <a:endParaRPr lang="zh-CN" sz="1200"/>
          </a:p>
        </p:txBody>
      </p:sp>
      <p:sp>
        <p:nvSpPr>
          <p:cNvPr id="11" name="文本框 10"/>
          <p:cNvSpPr txBox="1"/>
          <p:nvPr/>
        </p:nvSpPr>
        <p:spPr>
          <a:xfrm>
            <a:off x="1071245" y="2837180"/>
            <a:ext cx="181292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绿色开花植物有性生殖的过程：开花、传粉、受精、结果和种子。受精后，各部分如何发育？</a:t>
            </a:r>
            <a:endParaRPr 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1022350" y="4252595"/>
            <a:ext cx="1812925" cy="1383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sz="1200"/>
              <a:t>借助视频，从宏观上知道植物有性生殖过程。</a:t>
            </a:r>
            <a:r>
              <a:rPr lang="en-US" altLang="zh-CN" sz="1200"/>
              <a:t>2.</a:t>
            </a:r>
            <a:r>
              <a:rPr lang="zh-CN" sz="1200"/>
              <a:t>动画分析，微观层面精卵结合的本质。</a:t>
            </a:r>
            <a:endParaRPr lang="zh-CN" sz="1200"/>
          </a:p>
          <a:p>
            <a:r>
              <a:rPr lang="en-US" altLang="zh-CN" sz="1200"/>
              <a:t>3.</a:t>
            </a:r>
            <a:r>
              <a:rPr lang="zh-CN" sz="1200"/>
              <a:t>通过比照花和果实结构，对应花的各部分发育成什么结构。</a:t>
            </a:r>
            <a:endParaRPr 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1045210" y="5868035"/>
            <a:ext cx="1812925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altLang="en-US" sz="1200"/>
              <a:t>能说出绿色开花植物有性生殖的过程</a:t>
            </a:r>
            <a:endParaRPr lang="zh-CN" altLang="en-US" sz="1200"/>
          </a:p>
          <a:p>
            <a:r>
              <a:rPr lang="en-US" altLang="zh-CN" sz="1200"/>
              <a:t>2.</a:t>
            </a:r>
            <a:r>
              <a:rPr lang="zh-CN" altLang="en-US" sz="1200"/>
              <a:t>知道种子中的胚是由受精卵发育而来，是新植株的幼体。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3295015" y="1981835"/>
            <a:ext cx="181292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月季还可以利用枝条扦插，进行无性生殖。</a:t>
            </a:r>
            <a:endParaRPr lang="zh-CN" sz="1200"/>
          </a:p>
        </p:txBody>
      </p:sp>
      <p:sp>
        <p:nvSpPr>
          <p:cNvPr id="15" name="文本框 14"/>
          <p:cNvSpPr txBox="1"/>
          <p:nvPr/>
        </p:nvSpPr>
        <p:spPr>
          <a:xfrm>
            <a:off x="3295015" y="2837180"/>
            <a:ext cx="1812925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植物利用根、茎、叶等营养器官进行繁殖的方式是无性生殖。由母体直接产生新个体。如：扦插、嫁接、植物组织培养等。</a:t>
            </a:r>
            <a:endParaRPr lang="zh-CN" sz="1200"/>
          </a:p>
        </p:txBody>
      </p:sp>
      <p:sp>
        <p:nvSpPr>
          <p:cNvPr id="16" name="文本框 15"/>
          <p:cNvSpPr txBox="1"/>
          <p:nvPr/>
        </p:nvSpPr>
        <p:spPr>
          <a:xfrm>
            <a:off x="3295015" y="4252595"/>
            <a:ext cx="1812925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sz="1200"/>
              <a:t>课上利用月季枝条完成扦插，课后持续培养一段时间，判断是否成活。</a:t>
            </a:r>
            <a:endParaRPr lang="zh-CN" sz="1200"/>
          </a:p>
          <a:p>
            <a:r>
              <a:rPr lang="en-US" altLang="zh-CN" sz="1200"/>
              <a:t>2.</a:t>
            </a:r>
            <a:r>
              <a:rPr lang="zh-CN" sz="1200"/>
              <a:t>辨析植物的无性生殖和有性生殖</a:t>
            </a:r>
            <a:endParaRPr lang="zh-CN" sz="1200"/>
          </a:p>
        </p:txBody>
      </p:sp>
      <p:sp>
        <p:nvSpPr>
          <p:cNvPr id="17" name="文本框 16"/>
          <p:cNvSpPr txBox="1"/>
          <p:nvPr/>
        </p:nvSpPr>
        <p:spPr>
          <a:xfrm>
            <a:off x="3295015" y="5868035"/>
            <a:ext cx="181292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altLang="en-US" sz="1200"/>
              <a:t>能成功扦插月季植株</a:t>
            </a:r>
            <a:endParaRPr lang="zh-CN" altLang="en-US" sz="1200"/>
          </a:p>
          <a:p>
            <a:r>
              <a:rPr lang="en-US" altLang="zh-CN" sz="1200"/>
              <a:t>2.</a:t>
            </a:r>
            <a:r>
              <a:rPr lang="zh-CN" altLang="en-US" sz="1200"/>
              <a:t>明确无性繁殖的优点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5624195" y="1981835"/>
            <a:ext cx="179832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2021</a:t>
            </a:r>
            <a:r>
              <a:rPr lang="zh-CN" altLang="en-US" sz="1200"/>
              <a:t>年</a:t>
            </a:r>
            <a:r>
              <a:rPr lang="en-US" altLang="zh-CN" sz="1200"/>
              <a:t>5</a:t>
            </a:r>
            <a:r>
              <a:rPr lang="zh-CN" altLang="en-US" sz="1200"/>
              <a:t>月，国家提出三孩政策。</a:t>
            </a:r>
            <a:endParaRPr lang="zh-CN" altLang="en-US" sz="1200"/>
          </a:p>
        </p:txBody>
      </p:sp>
      <p:sp>
        <p:nvSpPr>
          <p:cNvPr id="19" name="文本框 18"/>
          <p:cNvSpPr txBox="1"/>
          <p:nvPr/>
        </p:nvSpPr>
        <p:spPr>
          <a:xfrm>
            <a:off x="5624195" y="2847340"/>
            <a:ext cx="1812925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明确男女生殖系统的结构和功能，精卵结合的过程。</a:t>
            </a:r>
            <a:endParaRPr lang="zh-CN" sz="1200"/>
          </a:p>
        </p:txBody>
      </p:sp>
      <p:sp>
        <p:nvSpPr>
          <p:cNvPr id="20" name="文本框 19"/>
          <p:cNvSpPr txBox="1"/>
          <p:nvPr/>
        </p:nvSpPr>
        <p:spPr>
          <a:xfrm>
            <a:off x="5624195" y="4252595"/>
            <a:ext cx="1812925" cy="1383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sz="1200"/>
              <a:t>从不同角度认识男女生殖系统的结构及功能。</a:t>
            </a:r>
            <a:r>
              <a:rPr lang="en-US" altLang="zh-CN" sz="1200"/>
              <a:t>2.</a:t>
            </a:r>
            <a:r>
              <a:rPr lang="zh-CN" sz="1200"/>
              <a:t>绘制精卵结合的路线图。</a:t>
            </a:r>
            <a:endParaRPr lang="zh-CN" sz="1200"/>
          </a:p>
          <a:p>
            <a:r>
              <a:rPr lang="en-US" altLang="zh-CN" sz="1200"/>
              <a:t>3.</a:t>
            </a:r>
            <a:r>
              <a:rPr lang="zh-CN" sz="1200"/>
              <a:t>讨论分析生殖障碍可能的原因及试管婴儿的原理。</a:t>
            </a:r>
            <a:endParaRPr lang="zh-CN" sz="1200"/>
          </a:p>
        </p:txBody>
      </p:sp>
      <p:sp>
        <p:nvSpPr>
          <p:cNvPr id="21" name="文本框 20"/>
          <p:cNvSpPr txBox="1"/>
          <p:nvPr/>
        </p:nvSpPr>
        <p:spPr>
          <a:xfrm>
            <a:off x="5624195" y="5868035"/>
            <a:ext cx="181292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sz="1200"/>
              <a:t>男女生殖系统的结构和功能</a:t>
            </a:r>
            <a:endParaRPr lang="zh-CN" sz="1200"/>
          </a:p>
          <a:p>
            <a:r>
              <a:rPr lang="en-US" altLang="zh-CN" sz="1200"/>
              <a:t>2.</a:t>
            </a:r>
            <a:r>
              <a:rPr lang="zh-CN" sz="1200"/>
              <a:t>精卵结合的路线图</a:t>
            </a:r>
            <a:endParaRPr lang="zh-CN" sz="1200"/>
          </a:p>
          <a:p>
            <a:r>
              <a:rPr lang="en-US" altLang="zh-CN" sz="1200"/>
              <a:t>3.</a:t>
            </a:r>
            <a:r>
              <a:rPr lang="zh-CN" altLang="en-US" sz="1200"/>
              <a:t>认同试管婴儿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7915910" y="1971040"/>
            <a:ext cx="1983740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其他动物的生殖呢？有没有类似人的有性生殖？有没有由母体直接产生新个体的无性生殖呢？</a:t>
            </a:r>
            <a:endParaRPr lang="zh-CN" sz="1200"/>
          </a:p>
        </p:txBody>
      </p:sp>
      <p:sp>
        <p:nvSpPr>
          <p:cNvPr id="22" name="文本框 21"/>
          <p:cNvSpPr txBox="1"/>
          <p:nvPr/>
        </p:nvSpPr>
        <p:spPr>
          <a:xfrm>
            <a:off x="7915910" y="2836545"/>
            <a:ext cx="1983740" cy="645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多种动物的生殖过程的资料分析，辨析其生殖方式的本质。</a:t>
            </a:r>
            <a:endParaRPr lang="zh-CN" sz="1200"/>
          </a:p>
        </p:txBody>
      </p:sp>
      <p:sp>
        <p:nvSpPr>
          <p:cNvPr id="23" name="文本框 22"/>
          <p:cNvSpPr txBox="1"/>
          <p:nvPr/>
        </p:nvSpPr>
        <p:spPr>
          <a:xfrm>
            <a:off x="7915910" y="4252595"/>
            <a:ext cx="1983740" cy="1383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altLang="en-US" sz="1200"/>
              <a:t>观看水螅的出芽生殖的视频，描述过程是无性生殖。</a:t>
            </a:r>
            <a:endParaRPr lang="zh-CN" altLang="en-US" sz="1200"/>
          </a:p>
          <a:p>
            <a:r>
              <a:rPr lang="en-US" altLang="zh-CN" sz="1200"/>
              <a:t>2.</a:t>
            </a:r>
            <a:r>
              <a:rPr lang="zh-CN" altLang="en-US" sz="1200"/>
              <a:t>昆虫、鸟类交配的图片为有性生殖体内受精。另外两栖类通过抱对体外受精，也是有性生殖。</a:t>
            </a:r>
            <a:endParaRPr lang="zh-CN" altLang="en-US" sz="1200"/>
          </a:p>
        </p:txBody>
      </p:sp>
      <p:sp>
        <p:nvSpPr>
          <p:cNvPr id="24" name="文本框 23"/>
          <p:cNvSpPr txBox="1"/>
          <p:nvPr/>
        </p:nvSpPr>
        <p:spPr>
          <a:xfrm>
            <a:off x="7915910" y="5868035"/>
            <a:ext cx="198374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能举例说出动物的生殖方式</a:t>
            </a:r>
            <a:endParaRPr lang="zh-CN" sz="1200"/>
          </a:p>
        </p:txBody>
      </p:sp>
      <p:sp>
        <p:nvSpPr>
          <p:cNvPr id="25" name="文本框 24"/>
          <p:cNvSpPr txBox="1"/>
          <p:nvPr/>
        </p:nvSpPr>
        <p:spPr>
          <a:xfrm>
            <a:off x="10250170" y="1981835"/>
            <a:ext cx="1812925" cy="829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珍稀动植物数量少的原因可能是什么呢？有什么办法帮助珍稀动植物吗？</a:t>
            </a:r>
            <a:endParaRPr lang="zh-CN" sz="1200"/>
          </a:p>
        </p:txBody>
      </p:sp>
      <p:sp>
        <p:nvSpPr>
          <p:cNvPr id="26" name="文本框 25"/>
          <p:cNvSpPr txBox="1"/>
          <p:nvPr/>
        </p:nvSpPr>
        <p:spPr>
          <a:xfrm>
            <a:off x="10250170" y="2857500"/>
            <a:ext cx="1812925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珍稀动植物数量少的原因可能是繁殖能力下降。通过生物技术帮助珍稀动植物繁殖后代，增加数量。</a:t>
            </a:r>
            <a:endParaRPr lang="zh-CN" sz="1200"/>
          </a:p>
        </p:txBody>
      </p:sp>
      <p:sp>
        <p:nvSpPr>
          <p:cNvPr id="27" name="文本框 26"/>
          <p:cNvSpPr txBox="1"/>
          <p:nvPr/>
        </p:nvSpPr>
        <p:spPr>
          <a:xfrm>
            <a:off x="10250170" y="4252595"/>
            <a:ext cx="1812925" cy="1014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1200"/>
              <a:t>1.</a:t>
            </a:r>
            <a:r>
              <a:rPr lang="zh-CN" altLang="en-US" sz="1200"/>
              <a:t>讨论</a:t>
            </a:r>
            <a:r>
              <a:rPr lang="zh-CN" sz="1200"/>
              <a:t>珍稀动植物数量少的原因，</a:t>
            </a:r>
            <a:endParaRPr lang="zh-CN" sz="1200"/>
          </a:p>
          <a:p>
            <a:r>
              <a:rPr lang="en-US" altLang="zh-CN" sz="1200"/>
              <a:t>2.</a:t>
            </a:r>
            <a:r>
              <a:rPr lang="zh-CN" altLang="en-US" sz="1200"/>
              <a:t>讨论</a:t>
            </a:r>
            <a:r>
              <a:rPr lang="zh-CN" sz="1200"/>
              <a:t>通过哪些生物技术帮助珍稀动植物繁殖后代，增加数量。</a:t>
            </a:r>
            <a:endParaRPr lang="zh-CN" sz="1200"/>
          </a:p>
        </p:txBody>
      </p:sp>
      <p:sp>
        <p:nvSpPr>
          <p:cNvPr id="28" name="文本框 27"/>
          <p:cNvSpPr txBox="1"/>
          <p:nvPr/>
        </p:nvSpPr>
        <p:spPr>
          <a:xfrm>
            <a:off x="10250170" y="5868035"/>
            <a:ext cx="181292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1200"/>
              <a:t>利用量规对组内自评和组间互评</a:t>
            </a:r>
            <a:endParaRPr lang="zh-CN" sz="1200"/>
          </a:p>
        </p:txBody>
      </p:sp>
      <p:sp>
        <p:nvSpPr>
          <p:cNvPr id="30" name="左大括号 29"/>
          <p:cNvSpPr/>
          <p:nvPr/>
        </p:nvSpPr>
        <p:spPr>
          <a:xfrm rot="5400000">
            <a:off x="6776720" y="-3917315"/>
            <a:ext cx="262890" cy="9581515"/>
          </a:xfrm>
          <a:prstGeom prst="leftBrace">
            <a:avLst>
              <a:gd name="adj1" fmla="val 108091"/>
              <a:gd name="adj2" fmla="val 578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7325" y="2314575"/>
            <a:ext cx="6737350" cy="1447800"/>
          </a:xfrm>
        </p:spPr>
        <p:txBody>
          <a:bodyPr/>
          <a:lstStyle/>
          <a:p>
            <a:r>
              <a:rPr lang="zh-CN" altLang="en-US" spc="200"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敬请批评指正！</a:t>
            </a:r>
            <a:endParaRPr lang="zh-CN" altLang="en-US" spc="200"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general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frame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frame"/>
</p:tagLst>
</file>

<file path=ppt/tags/tag14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4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leftRigh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topBottom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topBottom"/>
</p:tagLst>
</file>

<file path=ppt/tags/tag15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bottomTop"/>
  <p:tag name="KSO_WM_SLIDE_BK_DARK_LIGHT" val="2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navigation"/>
  <p:tag name="KSO_WM_SLIDE_BK_DARK_LIGHT" val="2"/>
</p:tagLst>
</file>

<file path=ppt/tags/tag1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navigation"/>
  <p:tag name="KSO_WM_SLIDE_BK_DARK_LIGHT" val="2"/>
</p:tagLst>
</file>

<file path=ppt/tags/tag1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UNIT_DIAGRAM_CONTRAST_TITLE_CNT" val="0"/>
  <p:tag name="KSO_WM_UNIT_DIAGRAM_DIMENSION_TITLE_CNT" val="0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COMBINE_RELATE_SLIDE_ID" val="custom925310_1"/>
  <p:tag name="KSO_WM_TEMPLATE_THUMBS_INDEX" val="1、2、3、7、12"/>
  <p:tag name="KSO_WM_TEMPLATE_SUBCATEGORY" val="0"/>
  <p:tag name="KSO_WM_TAG_VERSION" val="1.0"/>
  <p:tag name="KSO_WM_BEAUTIFY_FLAG" val="#wm#"/>
  <p:tag name="KSO_WM_TEMPLATE_CATEGORY" val="custom"/>
  <p:tag name="KSO_WM_TEMPLATE_INDEX" val="20196579"/>
  <p:tag name="KSO_WM_TEMPLATE_MASTER_TYPE" val="1"/>
  <p:tag name="KSO_WM_TEMPLATE_COLOR_TYPE" val="0"/>
</p:tagLst>
</file>

<file path=ppt/tags/tag199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6579_12*a*1"/>
  <p:tag name="KSO_WM_TEMPLATE_CATEGORY" val="custom"/>
  <p:tag name="KSO_WM_TEMPLATE_INDEX" val="20196579"/>
  <p:tag name="KSO_WM_UNIT_LAYERLEVEL" val="1"/>
  <p:tag name="KSO_WM_TAG_VERSION" val="1.0"/>
  <p:tag name="KSO_WM_BEAUTIFY_FLAG" val="#wm#"/>
  <p:tag name="KSO_WM_UNIT_PRESET_TEXT" val="谢谢您的观看"/>
  <p:tag name="KSO_WM_UNIT_ISNUMDGMTITLE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COMBINE_RELATE_SLIDE_ID" val="custom925310_10"/>
  <p:tag name="KSO_WM_SLIDE_ID" val="custom20196579_12"/>
  <p:tag name="KSO_WM_TEMPLATE_SUBCATEGORY" val="0"/>
  <p:tag name="KSO_WM_SLIDE_TYPE" val="endPage"/>
  <p:tag name="KSO_WM_SLIDE_SUBTYPE" val="pureTxt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96579"/>
  <p:tag name="KSO_WM_SLIDE_LAYOUT" val="a"/>
  <p:tag name="KSO_WM_SLIDE_LAYOUT_CNT" val="1"/>
  <p:tag name="KSO_WM_TEMPLATE_MASTER_TYPE" val="1"/>
  <p:tag name="KSO_WM_TEMPLATE_COLOR_TYPE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COMBINE_RELATE_SLIDE_ID" val="custom925310_1"/>
  <p:tag name="KSO_WM_TEMPLATE_CATEGORY" val="custom"/>
  <p:tag name="KSO_WM_TEMPLATE_INDEX" val="20196579"/>
  <p:tag name="KSO_WM_TEMPLATE_SUBCATEGORY" val="0"/>
  <p:tag name="KSO_WM_TEMPLATE_THUMBS_INDEX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rgbClr val="000000"/>
      </a:dk1>
      <a:lt1>
        <a:srgbClr val="FFFFFF"/>
      </a:lt1>
      <a:dk2>
        <a:srgbClr val="364048"/>
      </a:dk2>
      <a:lt2>
        <a:srgbClr val="8F7046"/>
      </a:lt2>
      <a:accent1>
        <a:srgbClr val="8F7046"/>
      </a:accent1>
      <a:accent2>
        <a:srgbClr val="C8AF92"/>
      </a:accent2>
      <a:accent3>
        <a:srgbClr val="C6BCB2"/>
      </a:accent3>
      <a:accent4>
        <a:srgbClr val="D7C9BC"/>
      </a:accent4>
      <a:accent5>
        <a:srgbClr val="364148"/>
      </a:accent5>
      <a:accent6>
        <a:srgbClr val="907046"/>
      </a:accent6>
      <a:hlink>
        <a:srgbClr val="D7C9BC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20196579">
      <a:dk1>
        <a:srgbClr val="000000"/>
      </a:dk1>
      <a:lt1>
        <a:srgbClr val="FFFFFF"/>
      </a:lt1>
      <a:dk2>
        <a:srgbClr val="EEE5DA"/>
      </a:dk2>
      <a:lt2>
        <a:srgbClr val="FFFFFF"/>
      </a:lt2>
      <a:accent1>
        <a:srgbClr val="775D3A"/>
      </a:accent1>
      <a:accent2>
        <a:srgbClr val="8F7046"/>
      </a:accent2>
      <a:accent3>
        <a:srgbClr val="B8986E"/>
      </a:accent3>
      <a:accent4>
        <a:srgbClr val="C8AF92"/>
      </a:accent4>
      <a:accent5>
        <a:srgbClr val="D7C9BC"/>
      </a:accent5>
      <a:accent6>
        <a:srgbClr val="C6BCB2"/>
      </a:accent6>
      <a:hlink>
        <a:srgbClr val="D7C9BC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1200</Words>
  <Application>WPS 演示</Application>
  <PresentationFormat>宽屏</PresentationFormat>
  <Paragraphs>84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华光楷体_CNKI</vt:lpstr>
      <vt:lpstr>Calibri</vt:lpstr>
      <vt:lpstr>Times New Roman</vt:lpstr>
      <vt:lpstr>Arial Unicode MS</vt:lpstr>
      <vt:lpstr>黑体</vt:lpstr>
      <vt:lpstr>华文宋体</vt:lpstr>
      <vt:lpstr>1_Office 主题​​</vt:lpstr>
      <vt:lpstr>2_Office 主题​​</vt:lpstr>
      <vt:lpstr>读书交流分享</vt:lpstr>
      <vt:lpstr>周初霞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</dc:creator>
  <cp:lastModifiedBy>张婷</cp:lastModifiedBy>
  <cp:revision>32</cp:revision>
  <dcterms:created xsi:type="dcterms:W3CDTF">2021-10-26T11:02:00Z</dcterms:created>
  <dcterms:modified xsi:type="dcterms:W3CDTF">2021-10-27T14:38:21Z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658F1C9F1E674FFDBF4B5EB630972BE6</vt:lpwstr>
  </property>
  <property fmtid="{D5CDD505-2E9C-101B-9397-08002B2CF9AE}" pid="3" name="KSOProductBuildVer">
    <vt:lpwstr>2052-11.1.0.11045</vt:lpwstr>
  </property>
</Properties>
</file>