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heme/theme3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321" r:id="rId4"/>
    <p:sldId id="257" r:id="rId5"/>
    <p:sldId id="267" r:id="rId6"/>
    <p:sldId id="268" r:id="rId7"/>
    <p:sldId id="276" r:id="rId8"/>
    <p:sldId id="322" r:id="rId9"/>
    <p:sldId id="323" r:id="rId10"/>
    <p:sldId id="269" r:id="rId11"/>
    <p:sldId id="278" r:id="rId12"/>
    <p:sldId id="270" r:id="rId13"/>
    <p:sldId id="280" r:id="rId14"/>
    <p:sldId id="279" r:id="rId15"/>
    <p:sldId id="272" r:id="rId16"/>
    <p:sldId id="316" r:id="rId17"/>
    <p:sldId id="307" r:id="rId18"/>
    <p:sldId id="284" r:id="rId19"/>
    <p:sldId id="285" r:id="rId20"/>
    <p:sldId id="286" r:id="rId21"/>
    <p:sldId id="287" r:id="rId22"/>
    <p:sldId id="288" r:id="rId23"/>
    <p:sldId id="289" r:id="rId24"/>
    <p:sldId id="292" r:id="rId25"/>
    <p:sldId id="317" r:id="rId26"/>
    <p:sldId id="318" r:id="rId27"/>
    <p:sldId id="319" r:id="rId28"/>
    <p:sldId id="320" r:id="rId29"/>
    <p:sldId id="273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14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.jpeg"/><Relationship Id="rId5" Type="http://schemas.openxmlformats.org/officeDocument/2006/relationships/tags" Target="../tags/tag1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1.jpeg"/><Relationship Id="rId5" Type="http://schemas.openxmlformats.org/officeDocument/2006/relationships/tags" Target="../tags/tag2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1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>
            <p:custDataLst>
              <p:tags r:id="rId1"/>
            </p:custDataLst>
          </p:nvPr>
        </p:nvSpPr>
        <p:spPr>
          <a:xfrm rot="16200000" flipH="1">
            <a:off x="10607599" y="2973288"/>
            <a:ext cx="2257379" cy="9114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0" y="0"/>
            <a:ext cx="7344139" cy="6858001"/>
          </a:xfrm>
          <a:prstGeom prst="homePlate">
            <a:avLst>
              <a:gd name="adj" fmla="val 21552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1199456" y="1882007"/>
            <a:ext cx="192021" cy="1344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1583499" y="3443743"/>
            <a:ext cx="457134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1583498" y="3602276"/>
            <a:ext cx="4728525" cy="1338891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2022/1/7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1583498" y="1743402"/>
            <a:ext cx="4765693" cy="1620683"/>
          </a:xfrm>
        </p:spPr>
        <p:txBody>
          <a:bodyPr lIns="14400" anchor="ctr" anchorCtr="0">
            <a:norm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-1" y="6693363"/>
            <a:ext cx="9408545" cy="16463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880309" y="6693363"/>
            <a:ext cx="3322663" cy="16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1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>
            <p:custDataLst>
              <p:tags r:id="rId1"/>
            </p:custDataLst>
          </p:nvPr>
        </p:nvSpPr>
        <p:spPr>
          <a:xfrm rot="10800000" flipH="1" flipV="1">
            <a:off x="0" y="4677139"/>
            <a:ext cx="3407701" cy="2208245"/>
          </a:xfrm>
          <a:prstGeom prst="triangle">
            <a:avLst>
              <a:gd name="adj" fmla="val 502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等腰三角形 7"/>
          <p:cNvSpPr/>
          <p:nvPr>
            <p:custDataLst>
              <p:tags r:id="rId2"/>
            </p:custDataLst>
          </p:nvPr>
        </p:nvSpPr>
        <p:spPr>
          <a:xfrm>
            <a:off x="2233488" y="356659"/>
            <a:ext cx="9958512" cy="6528725"/>
          </a:xfrm>
          <a:prstGeom prst="triangle">
            <a:avLst>
              <a:gd name="adj" fmla="val 48962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672064" y="2075086"/>
            <a:ext cx="969872" cy="9698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TextBox 1"/>
          <p:cNvSpPr txBox="1"/>
          <p:nvPr>
            <p:custDataLst>
              <p:tags r:id="rId4"/>
            </p:custDataLst>
          </p:nvPr>
        </p:nvSpPr>
        <p:spPr>
          <a:xfrm>
            <a:off x="6903512" y="2075086"/>
            <a:ext cx="44132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335" dirty="0">
                <a:solidFill>
                  <a:schemeClr val="accent2"/>
                </a:solidFill>
                <a:latin typeface="Impact" panose="020B0806030902050204" pitchFamily="34" charset="0"/>
              </a:rPr>
              <a:t>1</a:t>
            </a:r>
            <a:endParaRPr lang="zh-CN" altLang="en-US" sz="5335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367808" y="3284984"/>
            <a:ext cx="5328592" cy="10614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367808" y="4391024"/>
            <a:ext cx="5328592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-1" y="6693363"/>
            <a:ext cx="9408545" cy="16463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8880309" y="6693363"/>
            <a:ext cx="3322663" cy="16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-1" y="6693363"/>
            <a:ext cx="9408545" cy="16463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8880309" y="6693363"/>
            <a:ext cx="3322663" cy="16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6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2022/1/7</a:t>
            </a:fld>
            <a:endParaRPr lang="zh-CN" altLang="en-US" dirty="0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-1" y="6693363"/>
            <a:ext cx="9408545" cy="16463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880309" y="6693363"/>
            <a:ext cx="3322663" cy="16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-1" y="6693363"/>
            <a:ext cx="9408545" cy="16463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8880309" y="6693363"/>
            <a:ext cx="3322663" cy="16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4"/>
            </p:custDataLst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-1" y="6693363"/>
            <a:ext cx="9408545" cy="16463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880309" y="6693363"/>
            <a:ext cx="3322663" cy="16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3"/>
            </p:custDataLst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-1" y="6693363"/>
            <a:ext cx="9408545" cy="16463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880309" y="6693363"/>
            <a:ext cx="3322663" cy="16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>
            <p:custDataLst>
              <p:tags r:id="rId1"/>
            </p:custDataLst>
          </p:nvPr>
        </p:nvSpPr>
        <p:spPr>
          <a:xfrm rot="16200000" flipH="1">
            <a:off x="10607599" y="2973288"/>
            <a:ext cx="2257379" cy="9114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五边形 6"/>
          <p:cNvSpPr/>
          <p:nvPr>
            <p:custDataLst>
              <p:tags r:id="rId2"/>
            </p:custDataLst>
          </p:nvPr>
        </p:nvSpPr>
        <p:spPr>
          <a:xfrm>
            <a:off x="0" y="0"/>
            <a:ext cx="7344139" cy="6858001"/>
          </a:xfrm>
          <a:prstGeom prst="homePlate">
            <a:avLst>
              <a:gd name="adj" fmla="val 21552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234296" y="1882007"/>
            <a:ext cx="192021" cy="1344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>
            <a:off x="1583499" y="3443743"/>
            <a:ext cx="457134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1583498" y="1715551"/>
            <a:ext cx="4728525" cy="156966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algn="l"/>
            <a:r>
              <a:rPr lang="zh-CN" altLang="en-US" sz="4800" dirty="0">
                <a:solidFill>
                  <a:schemeClr val="bg1"/>
                </a:solidFill>
                <a:latin typeface="+mn-ea"/>
                <a:ea typeface="+mn-ea"/>
              </a:rPr>
              <a:t>发展速度</a:t>
            </a:r>
            <a:endParaRPr lang="en-US" altLang="zh-CN" sz="4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83498" y="3602276"/>
            <a:ext cx="4728526" cy="1338888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4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2022/1/7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xStyles>
    <p:titleStyle>
      <a:lvl1pPr algn="l" defTabSz="12185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" Type="http://schemas.openxmlformats.org/officeDocument/2006/relationships/tags" Target="../tags/tag150.xml"/><Relationship Id="rId21" Type="http://schemas.openxmlformats.org/officeDocument/2006/relationships/tags" Target="../tags/tag168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0" Type="http://schemas.openxmlformats.org/officeDocument/2006/relationships/tags" Target="../tags/tag192.xml"/><Relationship Id="rId4" Type="http://schemas.openxmlformats.org/officeDocument/2006/relationships/tags" Target="../tags/tag186.xml"/><Relationship Id="rId9" Type="http://schemas.openxmlformats.org/officeDocument/2006/relationships/tags" Target="../tags/tag19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image" Target="../media/image11.pn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8.xml"/><Relationship Id="rId4" Type="http://schemas.openxmlformats.org/officeDocument/2006/relationships/tags" Target="../tags/tag19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3.xml"/><Relationship Id="rId4" Type="http://schemas.openxmlformats.org/officeDocument/2006/relationships/tags" Target="../tags/tag20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8.xml"/><Relationship Id="rId4" Type="http://schemas.openxmlformats.org/officeDocument/2006/relationships/tags" Target="../tags/tag2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3.xml"/><Relationship Id="rId4" Type="http://schemas.openxmlformats.org/officeDocument/2006/relationships/tags" Target="../tags/tag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8.xml"/><Relationship Id="rId4" Type="http://schemas.openxmlformats.org/officeDocument/2006/relationships/tags" Target="../tags/tag2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perpass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5" Type="http://schemas.openxmlformats.org/officeDocument/2006/relationships/tags" Target="../tags/tag235.xml"/><Relationship Id="rId10" Type="http://schemas.openxmlformats.org/officeDocument/2006/relationships/tags" Target="../tags/tag240.xml"/><Relationship Id="rId4" Type="http://schemas.openxmlformats.org/officeDocument/2006/relationships/tags" Target="../tags/tag234.xml"/><Relationship Id="rId9" Type="http://schemas.openxmlformats.org/officeDocument/2006/relationships/tags" Target="../tags/tag2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dirty="0"/>
              <a:t> </a:t>
            </a:r>
            <a:r>
              <a:rPr lang="zh-CN" altLang="en-US" sz="2800" dirty="0"/>
              <a:t>江苏省常州市新北区吕墅中学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           </a:t>
            </a:r>
            <a:r>
              <a:rPr lang="zh-CN" altLang="en-US" sz="3200" dirty="0"/>
              <a:t>於  剑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437005" y="1262380"/>
            <a:ext cx="6527800" cy="2959100"/>
          </a:xfrm>
        </p:spPr>
        <p:txBody>
          <a:bodyPr/>
          <a:lstStyle/>
          <a:p>
            <a:r>
              <a:rPr lang="zh-CN" altLang="en-US" dirty="0" smtClean="0"/>
              <a:t>青年教师与论文写作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>
            <p:custDataLst>
              <p:tags r:id="rId2"/>
            </p:custDataLst>
          </p:nvPr>
        </p:nvSpPr>
        <p:spPr>
          <a:xfrm>
            <a:off x="6273552" y="4103344"/>
            <a:ext cx="1281430" cy="428403"/>
          </a:xfrm>
          <a:prstGeom prst="rect">
            <a:avLst/>
          </a:prstGeom>
          <a:solidFill>
            <a:srgbClr val="93A3AD"/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r>
              <a:rPr lang="en-US" altLang="zh-CN"/>
              <a:t>0</a:t>
            </a:r>
          </a:p>
        </p:txBody>
      </p:sp>
      <p:sp>
        <p:nvSpPr>
          <p:cNvPr id="40" name="矩形 39"/>
          <p:cNvSpPr/>
          <p:nvPr>
            <p:custDataLst>
              <p:tags r:id="rId3"/>
            </p:custDataLst>
          </p:nvPr>
        </p:nvSpPr>
        <p:spPr>
          <a:xfrm>
            <a:off x="635387" y="3999965"/>
            <a:ext cx="4741200" cy="619200"/>
          </a:xfrm>
          <a:prstGeom prst="rect">
            <a:avLst/>
          </a:prstGeom>
          <a:solidFill>
            <a:srgbClr val="93A3AD"/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93A3AD"/>
              </a:solidFill>
            </a:endParaRPr>
          </a:p>
        </p:txBody>
      </p:sp>
      <p:sp>
        <p:nvSpPr>
          <p:cNvPr id="41" name="矩形 73"/>
          <p:cNvSpPr/>
          <p:nvPr>
            <p:custDataLst>
              <p:tags r:id="rId4"/>
            </p:custDataLst>
          </p:nvPr>
        </p:nvSpPr>
        <p:spPr>
          <a:xfrm>
            <a:off x="5372756" y="3997934"/>
            <a:ext cx="907430" cy="619551"/>
          </a:xfrm>
          <a:custGeom>
            <a:avLst/>
            <a:gdLst>
              <a:gd name="connsiteX0" fmla="*/ 0 w 903600"/>
              <a:gd name="connsiteY0" fmla="*/ 0 h 421200"/>
              <a:gd name="connsiteX1" fmla="*/ 903600 w 903600"/>
              <a:gd name="connsiteY1" fmla="*/ 0 h 421200"/>
              <a:gd name="connsiteX2" fmla="*/ 903600 w 903600"/>
              <a:gd name="connsiteY2" fmla="*/ 421200 h 421200"/>
              <a:gd name="connsiteX3" fmla="*/ 0 w 903600"/>
              <a:gd name="connsiteY3" fmla="*/ 421200 h 421200"/>
              <a:gd name="connsiteX4" fmla="*/ 0 w 903600"/>
              <a:gd name="connsiteY4" fmla="*/ 0 h 421200"/>
              <a:gd name="connsiteX0-1" fmla="*/ 9525 w 903600"/>
              <a:gd name="connsiteY0-2" fmla="*/ 0 h 516450"/>
              <a:gd name="connsiteX1-3" fmla="*/ 903600 w 903600"/>
              <a:gd name="connsiteY1-4" fmla="*/ 95250 h 516450"/>
              <a:gd name="connsiteX2-5" fmla="*/ 903600 w 903600"/>
              <a:gd name="connsiteY2-6" fmla="*/ 516450 h 516450"/>
              <a:gd name="connsiteX3-7" fmla="*/ 0 w 903600"/>
              <a:gd name="connsiteY3-8" fmla="*/ 516450 h 516450"/>
              <a:gd name="connsiteX4-9" fmla="*/ 9525 w 903600"/>
              <a:gd name="connsiteY4-10" fmla="*/ 0 h 516450"/>
              <a:gd name="connsiteX0-11" fmla="*/ 9525 w 903600"/>
              <a:gd name="connsiteY0-12" fmla="*/ 0 h 621225"/>
              <a:gd name="connsiteX1-13" fmla="*/ 903600 w 903600"/>
              <a:gd name="connsiteY1-14" fmla="*/ 95250 h 621225"/>
              <a:gd name="connsiteX2-15" fmla="*/ 903600 w 903600"/>
              <a:gd name="connsiteY2-16" fmla="*/ 516450 h 621225"/>
              <a:gd name="connsiteX3-17" fmla="*/ 0 w 903600"/>
              <a:gd name="connsiteY3-18" fmla="*/ 621225 h 621225"/>
              <a:gd name="connsiteX4-19" fmla="*/ 9525 w 903600"/>
              <a:gd name="connsiteY4-20" fmla="*/ 0 h 621225"/>
              <a:gd name="connsiteX0-21" fmla="*/ 0 w 903661"/>
              <a:gd name="connsiteY0-22" fmla="*/ 0 h 640181"/>
              <a:gd name="connsiteX1-23" fmla="*/ 903661 w 903661"/>
              <a:gd name="connsiteY1-24" fmla="*/ 114206 h 640181"/>
              <a:gd name="connsiteX2-25" fmla="*/ 903661 w 903661"/>
              <a:gd name="connsiteY2-26" fmla="*/ 535406 h 640181"/>
              <a:gd name="connsiteX3-27" fmla="*/ 61 w 903661"/>
              <a:gd name="connsiteY3-28" fmla="*/ 640181 h 640181"/>
              <a:gd name="connsiteX4-29" fmla="*/ 0 w 903661"/>
              <a:gd name="connsiteY4-30" fmla="*/ 0 h 640181"/>
              <a:gd name="connsiteX0-31" fmla="*/ 0 w 913247"/>
              <a:gd name="connsiteY0-32" fmla="*/ 0 h 644919"/>
              <a:gd name="connsiteX1-33" fmla="*/ 913247 w 913247"/>
              <a:gd name="connsiteY1-34" fmla="*/ 118944 h 644919"/>
              <a:gd name="connsiteX2-35" fmla="*/ 913247 w 913247"/>
              <a:gd name="connsiteY2-36" fmla="*/ 540144 h 644919"/>
              <a:gd name="connsiteX3-37" fmla="*/ 9647 w 913247"/>
              <a:gd name="connsiteY3-38" fmla="*/ 644919 h 644919"/>
              <a:gd name="connsiteX4-39" fmla="*/ 0 w 913247"/>
              <a:gd name="connsiteY4-40" fmla="*/ 0 h 644919"/>
              <a:gd name="connsiteX0-41" fmla="*/ 0 w 913247"/>
              <a:gd name="connsiteY0-42" fmla="*/ 0 h 644919"/>
              <a:gd name="connsiteX1-43" fmla="*/ 913247 w 913247"/>
              <a:gd name="connsiteY1-44" fmla="*/ 118944 h 644919"/>
              <a:gd name="connsiteX2-45" fmla="*/ 913247 w 913247"/>
              <a:gd name="connsiteY2-46" fmla="*/ 540144 h 644919"/>
              <a:gd name="connsiteX3-47" fmla="*/ 61 w 913247"/>
              <a:gd name="connsiteY3-48" fmla="*/ 644919 h 644919"/>
              <a:gd name="connsiteX4-49" fmla="*/ 0 w 913247"/>
              <a:gd name="connsiteY4-50" fmla="*/ 0 h 644919"/>
              <a:gd name="connsiteX0-51" fmla="*/ 0 w 913247"/>
              <a:gd name="connsiteY0-52" fmla="*/ 0 h 630702"/>
              <a:gd name="connsiteX1-53" fmla="*/ 913247 w 913247"/>
              <a:gd name="connsiteY1-54" fmla="*/ 104727 h 630702"/>
              <a:gd name="connsiteX2-55" fmla="*/ 913247 w 913247"/>
              <a:gd name="connsiteY2-56" fmla="*/ 525927 h 630702"/>
              <a:gd name="connsiteX3-57" fmla="*/ 61 w 913247"/>
              <a:gd name="connsiteY3-58" fmla="*/ 630702 h 630702"/>
              <a:gd name="connsiteX4-59" fmla="*/ 0 w 913247"/>
              <a:gd name="connsiteY4-60" fmla="*/ 0 h 630702"/>
              <a:gd name="connsiteX0-61" fmla="*/ 0 w 913247"/>
              <a:gd name="connsiteY0-62" fmla="*/ 0 h 616486"/>
              <a:gd name="connsiteX1-63" fmla="*/ 913247 w 913247"/>
              <a:gd name="connsiteY1-64" fmla="*/ 104727 h 616486"/>
              <a:gd name="connsiteX2-65" fmla="*/ 913247 w 913247"/>
              <a:gd name="connsiteY2-66" fmla="*/ 525927 h 616486"/>
              <a:gd name="connsiteX3-67" fmla="*/ 61 w 913247"/>
              <a:gd name="connsiteY3-68" fmla="*/ 616486 h 616486"/>
              <a:gd name="connsiteX4-69" fmla="*/ 0 w 913247"/>
              <a:gd name="connsiteY4-70" fmla="*/ 0 h 6164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3247" h="616486">
                <a:moveTo>
                  <a:pt x="0" y="0"/>
                </a:moveTo>
                <a:lnTo>
                  <a:pt x="913247" y="104727"/>
                </a:lnTo>
                <a:lnTo>
                  <a:pt x="913247" y="525927"/>
                </a:lnTo>
                <a:lnTo>
                  <a:pt x="61" y="616486"/>
                </a:lnTo>
                <a:cubicBezTo>
                  <a:pt x="41" y="403092"/>
                  <a:pt x="20" y="213394"/>
                  <a:pt x="0" y="0"/>
                </a:cubicBezTo>
                <a:close/>
              </a:path>
            </a:pathLst>
          </a:custGeom>
          <a:solidFill>
            <a:srgbClr val="8B99A2"/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B99A2"/>
              </a:solidFill>
            </a:endParaRPr>
          </a:p>
        </p:txBody>
      </p:sp>
      <p:sp>
        <p:nvSpPr>
          <p:cNvPr id="34" name="文本框 33"/>
          <p:cNvSpPr txBox="1"/>
          <p:nvPr>
            <p:custDataLst>
              <p:tags r:id="rId5"/>
            </p:custDataLst>
          </p:nvPr>
        </p:nvSpPr>
        <p:spPr>
          <a:xfrm>
            <a:off x="794385" y="4142105"/>
            <a:ext cx="4545965" cy="36004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75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成长  </a:t>
            </a:r>
            <a:r>
              <a:rPr lang="en-US" altLang="zh-CN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3.1</a:t>
            </a:r>
            <a:r>
              <a:rPr lang="zh-CN" altLang="en-US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名师成长案例   </a:t>
            </a:r>
            <a:r>
              <a:rPr lang="en-US" altLang="zh-CN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3.2</a:t>
            </a:r>
            <a:r>
              <a:rPr lang="zh-CN" altLang="en-US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个人成长心路</a:t>
            </a:r>
          </a:p>
        </p:txBody>
      </p:sp>
      <p:sp>
        <p:nvSpPr>
          <p:cNvPr id="31" name="任意多边形: 形状 30"/>
          <p:cNvSpPr/>
          <p:nvPr>
            <p:custDataLst>
              <p:tags r:id="rId6"/>
            </p:custDataLst>
          </p:nvPr>
        </p:nvSpPr>
        <p:spPr>
          <a:xfrm>
            <a:off x="714375" y="2059940"/>
            <a:ext cx="4625975" cy="663575"/>
          </a:xfrm>
          <a:custGeom>
            <a:avLst/>
            <a:gdLst>
              <a:gd name="connsiteX0" fmla="*/ 0 w 4041916"/>
              <a:gd name="connsiteY0" fmla="*/ 0 h 619125"/>
              <a:gd name="connsiteX1" fmla="*/ 4038569 w 4041916"/>
              <a:gd name="connsiteY1" fmla="*/ 0 h 619125"/>
              <a:gd name="connsiteX2" fmla="*/ 4041916 w 4041916"/>
              <a:gd name="connsiteY2" fmla="*/ 1795 h 619125"/>
              <a:gd name="connsiteX3" fmla="*/ 4041916 w 4041916"/>
              <a:gd name="connsiteY3" fmla="*/ 619125 h 619125"/>
              <a:gd name="connsiteX4" fmla="*/ 0 w 4041916"/>
              <a:gd name="connsiteY4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1916" h="619125">
                <a:moveTo>
                  <a:pt x="0" y="0"/>
                </a:moveTo>
                <a:lnTo>
                  <a:pt x="4038569" y="0"/>
                </a:lnTo>
                <a:lnTo>
                  <a:pt x="4041916" y="1795"/>
                </a:lnTo>
                <a:lnTo>
                  <a:pt x="4041916" y="619125"/>
                </a:lnTo>
                <a:lnTo>
                  <a:pt x="0" y="619125"/>
                </a:lnTo>
                <a:close/>
              </a:path>
            </a:pathLst>
          </a:custGeom>
          <a:solidFill>
            <a:srgbClr val="93A3AD"/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30" name="任意多边形: 形状 29"/>
          <p:cNvSpPr/>
          <p:nvPr>
            <p:custDataLst>
              <p:tags r:id="rId7"/>
            </p:custDataLst>
          </p:nvPr>
        </p:nvSpPr>
        <p:spPr>
          <a:xfrm>
            <a:off x="5320030" y="2059940"/>
            <a:ext cx="932815" cy="891540"/>
          </a:xfrm>
          <a:custGeom>
            <a:avLst/>
            <a:gdLst>
              <a:gd name="connsiteX0" fmla="*/ 0 w 923866"/>
              <a:gd name="connsiteY0" fmla="*/ 0 h 864825"/>
              <a:gd name="connsiteX1" fmla="*/ 921486 w 923866"/>
              <a:gd name="connsiteY1" fmla="*/ 493992 h 864825"/>
              <a:gd name="connsiteX2" fmla="*/ 923866 w 923866"/>
              <a:gd name="connsiteY2" fmla="*/ 493992 h 864825"/>
              <a:gd name="connsiteX3" fmla="*/ 923866 w 923866"/>
              <a:gd name="connsiteY3" fmla="*/ 864825 h 864825"/>
              <a:gd name="connsiteX4" fmla="*/ 7086 w 923866"/>
              <a:gd name="connsiteY4" fmla="*/ 617817 h 864825"/>
              <a:gd name="connsiteX5" fmla="*/ 0 w 923866"/>
              <a:gd name="connsiteY5" fmla="*/ 617817 h 864825"/>
              <a:gd name="connsiteX6" fmla="*/ 0 w 923866"/>
              <a:gd name="connsiteY6" fmla="*/ 0 h 86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866" h="864825">
                <a:moveTo>
                  <a:pt x="0" y="0"/>
                </a:moveTo>
                <a:lnTo>
                  <a:pt x="921486" y="493992"/>
                </a:lnTo>
                <a:lnTo>
                  <a:pt x="923866" y="493992"/>
                </a:lnTo>
                <a:lnTo>
                  <a:pt x="923866" y="864825"/>
                </a:lnTo>
                <a:lnTo>
                  <a:pt x="7086" y="617817"/>
                </a:lnTo>
                <a:lnTo>
                  <a:pt x="0" y="617817"/>
                </a:lnTo>
                <a:lnTo>
                  <a:pt x="0" y="0"/>
                </a:lnTo>
                <a:close/>
              </a:path>
            </a:pathLst>
          </a:custGeom>
          <a:solidFill>
            <a:srgbClr val="8B99A2"/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>
            <p:custDataLst>
              <p:tags r:id="rId8"/>
            </p:custDataLst>
          </p:nvPr>
        </p:nvSpPr>
        <p:spPr>
          <a:xfrm>
            <a:off x="6243218" y="2579644"/>
            <a:ext cx="659608" cy="371475"/>
          </a:xfrm>
          <a:custGeom>
            <a:avLst/>
            <a:gdLst>
              <a:gd name="connsiteX0" fmla="*/ 0 w 659608"/>
              <a:gd name="connsiteY0" fmla="*/ 0 h 371475"/>
              <a:gd name="connsiteX1" fmla="*/ 659608 w 659608"/>
              <a:gd name="connsiteY1" fmla="*/ 0 h 371475"/>
              <a:gd name="connsiteX2" fmla="*/ 659608 w 659608"/>
              <a:gd name="connsiteY2" fmla="*/ 371475 h 371475"/>
              <a:gd name="connsiteX3" fmla="*/ 2383 w 659608"/>
              <a:gd name="connsiteY3" fmla="*/ 371475 h 371475"/>
              <a:gd name="connsiteX4" fmla="*/ 0 w 659608"/>
              <a:gd name="connsiteY4" fmla="*/ 370833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608" h="371475">
                <a:moveTo>
                  <a:pt x="0" y="0"/>
                </a:moveTo>
                <a:lnTo>
                  <a:pt x="659608" y="0"/>
                </a:lnTo>
                <a:lnTo>
                  <a:pt x="659608" y="371475"/>
                </a:lnTo>
                <a:lnTo>
                  <a:pt x="2383" y="371475"/>
                </a:lnTo>
                <a:lnTo>
                  <a:pt x="0" y="370833"/>
                </a:lnTo>
                <a:close/>
              </a:path>
            </a:pathLst>
          </a:custGeom>
          <a:solidFill>
            <a:srgbClr val="93A3AD"/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>
            <p:custDataLst>
              <p:tags r:id="rId9"/>
            </p:custDataLst>
          </p:nvPr>
        </p:nvSpPr>
        <p:spPr>
          <a:xfrm>
            <a:off x="794385" y="2211705"/>
            <a:ext cx="4545330" cy="36004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16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经验    </a:t>
            </a:r>
            <a:r>
              <a:rPr lang="en-US" altLang="zh-CN" sz="16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1.1</a:t>
            </a:r>
            <a:r>
              <a:rPr lang="zh-CN" altLang="en-US" sz="16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直接经验   </a:t>
            </a:r>
            <a:r>
              <a:rPr lang="en-US" altLang="zh-CN" sz="16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1.2  </a:t>
            </a:r>
            <a:r>
              <a:rPr lang="zh-CN" altLang="en-US" sz="16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间接经验</a:t>
            </a:r>
          </a:p>
        </p:txBody>
      </p:sp>
      <p:sp>
        <p:nvSpPr>
          <p:cNvPr id="62" name="任意多边形: 形状 61"/>
          <p:cNvSpPr/>
          <p:nvPr>
            <p:custDataLst>
              <p:tags r:id="rId10"/>
            </p:custDataLst>
          </p:nvPr>
        </p:nvSpPr>
        <p:spPr>
          <a:xfrm>
            <a:off x="649915" y="3076286"/>
            <a:ext cx="4742252" cy="619709"/>
          </a:xfrm>
          <a:custGeom>
            <a:avLst/>
            <a:gdLst>
              <a:gd name="connsiteX0" fmla="*/ 4742252 w 4742252"/>
              <a:gd name="connsiteY0" fmla="*/ 0 h 619709"/>
              <a:gd name="connsiteX1" fmla="*/ 4742252 w 4742252"/>
              <a:gd name="connsiteY1" fmla="*/ 619709 h 619709"/>
              <a:gd name="connsiteX2" fmla="*/ 0 w 4742252"/>
              <a:gd name="connsiteY2" fmla="*/ 619709 h 619709"/>
              <a:gd name="connsiteX3" fmla="*/ 0 w 4742252"/>
              <a:gd name="connsiteY3" fmla="*/ 4331 h 61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252" h="619709">
                <a:moveTo>
                  <a:pt x="4742252" y="0"/>
                </a:moveTo>
                <a:lnTo>
                  <a:pt x="4742252" y="619709"/>
                </a:lnTo>
                <a:lnTo>
                  <a:pt x="0" y="619709"/>
                </a:lnTo>
                <a:lnTo>
                  <a:pt x="0" y="4331"/>
                </a:lnTo>
                <a:close/>
              </a:path>
            </a:pathLst>
          </a:custGeom>
          <a:solidFill>
            <a:srgbClr val="93A3AD"/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45" name="任意多边形: 形状 44"/>
          <p:cNvSpPr/>
          <p:nvPr>
            <p:custDataLst>
              <p:tags r:id="rId11"/>
            </p:custDataLst>
          </p:nvPr>
        </p:nvSpPr>
        <p:spPr>
          <a:xfrm>
            <a:off x="6275044" y="3275481"/>
            <a:ext cx="1279833" cy="420676"/>
          </a:xfrm>
          <a:custGeom>
            <a:avLst/>
            <a:gdLst>
              <a:gd name="connsiteX0" fmla="*/ 0 w 1279833"/>
              <a:gd name="connsiteY0" fmla="*/ 0 h 420676"/>
              <a:gd name="connsiteX1" fmla="*/ 1407 w 1279833"/>
              <a:gd name="connsiteY1" fmla="*/ 312 h 420676"/>
              <a:gd name="connsiteX2" fmla="*/ 1279833 w 1279833"/>
              <a:gd name="connsiteY2" fmla="*/ 312 h 420676"/>
              <a:gd name="connsiteX3" fmla="*/ 1279833 w 1279833"/>
              <a:gd name="connsiteY3" fmla="*/ 420676 h 420676"/>
              <a:gd name="connsiteX4" fmla="*/ 0 w 1279833"/>
              <a:gd name="connsiteY4" fmla="*/ 420676 h 42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833" h="420676">
                <a:moveTo>
                  <a:pt x="0" y="0"/>
                </a:moveTo>
                <a:lnTo>
                  <a:pt x="1407" y="312"/>
                </a:lnTo>
                <a:lnTo>
                  <a:pt x="1279833" y="312"/>
                </a:lnTo>
                <a:lnTo>
                  <a:pt x="1279833" y="420676"/>
                </a:lnTo>
                <a:lnTo>
                  <a:pt x="0" y="420676"/>
                </a:lnTo>
                <a:close/>
              </a:path>
            </a:pathLst>
          </a:custGeom>
          <a:solidFill>
            <a:srgbClr val="93A3AD"/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任意多边形: 形状 52"/>
          <p:cNvSpPr/>
          <p:nvPr>
            <p:custDataLst>
              <p:tags r:id="rId12"/>
            </p:custDataLst>
          </p:nvPr>
        </p:nvSpPr>
        <p:spPr>
          <a:xfrm>
            <a:off x="5385817" y="3076525"/>
            <a:ext cx="903514" cy="619712"/>
          </a:xfrm>
          <a:custGeom>
            <a:avLst/>
            <a:gdLst>
              <a:gd name="connsiteX0" fmla="*/ 6448 w 903514"/>
              <a:gd name="connsiteY0" fmla="*/ 0 h 619712"/>
              <a:gd name="connsiteX1" fmla="*/ 903514 w 903514"/>
              <a:gd name="connsiteY1" fmla="*/ 199348 h 619712"/>
              <a:gd name="connsiteX2" fmla="*/ 902107 w 903514"/>
              <a:gd name="connsiteY2" fmla="*/ 199036 h 619712"/>
              <a:gd name="connsiteX3" fmla="*/ 902107 w 903514"/>
              <a:gd name="connsiteY3" fmla="*/ 619712 h 619712"/>
              <a:gd name="connsiteX4" fmla="*/ 0 w 903514"/>
              <a:gd name="connsiteY4" fmla="*/ 619712 h 619712"/>
              <a:gd name="connsiteX5" fmla="*/ 0 w 903514"/>
              <a:gd name="connsiteY5" fmla="*/ 6 h 619712"/>
              <a:gd name="connsiteX6" fmla="*/ 6448 w 903514"/>
              <a:gd name="connsiteY6" fmla="*/ 0 h 6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514" h="619712">
                <a:moveTo>
                  <a:pt x="6448" y="0"/>
                </a:moveTo>
                <a:lnTo>
                  <a:pt x="903514" y="199348"/>
                </a:lnTo>
                <a:lnTo>
                  <a:pt x="902107" y="199036"/>
                </a:lnTo>
                <a:lnTo>
                  <a:pt x="902107" y="619712"/>
                </a:lnTo>
                <a:lnTo>
                  <a:pt x="0" y="619712"/>
                </a:lnTo>
                <a:lnTo>
                  <a:pt x="0" y="6"/>
                </a:lnTo>
                <a:lnTo>
                  <a:pt x="6448" y="0"/>
                </a:lnTo>
                <a:close/>
              </a:path>
            </a:pathLst>
          </a:custGeom>
          <a:solidFill>
            <a:srgbClr val="8B99A2"/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>
            <p:custDataLst>
              <p:tags r:id="rId13"/>
            </p:custDataLst>
          </p:nvPr>
        </p:nvSpPr>
        <p:spPr>
          <a:xfrm>
            <a:off x="714375" y="3275330"/>
            <a:ext cx="4934585" cy="36004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altLang="zh-CN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反思   </a:t>
            </a:r>
            <a:r>
              <a:rPr lang="en-US" altLang="zh-CN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2.1</a:t>
            </a:r>
            <a:r>
              <a:rPr lang="zh-CN" altLang="en-US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文本反思   </a:t>
            </a:r>
            <a:r>
              <a:rPr lang="en-US" altLang="zh-CN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2.2</a:t>
            </a:r>
            <a:r>
              <a:rPr lang="zh-CN" altLang="en-US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视频反思   </a:t>
            </a:r>
            <a:r>
              <a:rPr lang="en-US" altLang="zh-CN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2.3</a:t>
            </a:r>
            <a:r>
              <a:rPr lang="zh-CN" altLang="en-US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研讨反思</a:t>
            </a:r>
            <a:r>
              <a:rPr lang="en-US" altLang="zh-CN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</a:p>
        </p:txBody>
      </p:sp>
      <p:sp>
        <p:nvSpPr>
          <p:cNvPr id="68" name="任意多边形: 形状 67"/>
          <p:cNvSpPr/>
          <p:nvPr>
            <p:custDataLst>
              <p:tags r:id="rId14"/>
            </p:custDataLst>
          </p:nvPr>
        </p:nvSpPr>
        <p:spPr>
          <a:xfrm flipV="1">
            <a:off x="644125" y="4998574"/>
            <a:ext cx="4742252" cy="619709"/>
          </a:xfrm>
          <a:custGeom>
            <a:avLst/>
            <a:gdLst>
              <a:gd name="connsiteX0" fmla="*/ 4742252 w 4742252"/>
              <a:gd name="connsiteY0" fmla="*/ 0 h 619709"/>
              <a:gd name="connsiteX1" fmla="*/ 4742252 w 4742252"/>
              <a:gd name="connsiteY1" fmla="*/ 619709 h 619709"/>
              <a:gd name="connsiteX2" fmla="*/ 0 w 4742252"/>
              <a:gd name="connsiteY2" fmla="*/ 619709 h 619709"/>
              <a:gd name="connsiteX3" fmla="*/ 0 w 4742252"/>
              <a:gd name="connsiteY3" fmla="*/ 4331 h 61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252" h="619709">
                <a:moveTo>
                  <a:pt x="4742252" y="0"/>
                </a:moveTo>
                <a:lnTo>
                  <a:pt x="4742252" y="619709"/>
                </a:lnTo>
                <a:lnTo>
                  <a:pt x="0" y="619709"/>
                </a:lnTo>
                <a:lnTo>
                  <a:pt x="0" y="4331"/>
                </a:lnTo>
                <a:close/>
              </a:path>
            </a:pathLst>
          </a:custGeom>
          <a:solidFill>
            <a:srgbClr val="93A3AD"/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69" name="任意多边形: 形状 68"/>
          <p:cNvSpPr/>
          <p:nvPr>
            <p:custDataLst>
              <p:tags r:id="rId15"/>
            </p:custDataLst>
          </p:nvPr>
        </p:nvSpPr>
        <p:spPr>
          <a:xfrm flipV="1">
            <a:off x="6269254" y="4974917"/>
            <a:ext cx="1279833" cy="420676"/>
          </a:xfrm>
          <a:custGeom>
            <a:avLst/>
            <a:gdLst>
              <a:gd name="connsiteX0" fmla="*/ 0 w 1279833"/>
              <a:gd name="connsiteY0" fmla="*/ 0 h 420676"/>
              <a:gd name="connsiteX1" fmla="*/ 1407 w 1279833"/>
              <a:gd name="connsiteY1" fmla="*/ 312 h 420676"/>
              <a:gd name="connsiteX2" fmla="*/ 1279833 w 1279833"/>
              <a:gd name="connsiteY2" fmla="*/ 312 h 420676"/>
              <a:gd name="connsiteX3" fmla="*/ 1279833 w 1279833"/>
              <a:gd name="connsiteY3" fmla="*/ 420676 h 420676"/>
              <a:gd name="connsiteX4" fmla="*/ 0 w 1279833"/>
              <a:gd name="connsiteY4" fmla="*/ 420676 h 42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833" h="420676">
                <a:moveTo>
                  <a:pt x="0" y="0"/>
                </a:moveTo>
                <a:lnTo>
                  <a:pt x="1407" y="312"/>
                </a:lnTo>
                <a:lnTo>
                  <a:pt x="1279833" y="312"/>
                </a:lnTo>
                <a:lnTo>
                  <a:pt x="1279833" y="420676"/>
                </a:lnTo>
                <a:lnTo>
                  <a:pt x="0" y="420676"/>
                </a:lnTo>
                <a:close/>
              </a:path>
            </a:pathLst>
          </a:custGeom>
          <a:solidFill>
            <a:srgbClr val="93A3AD"/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0" name="任意多边形: 形状 69"/>
          <p:cNvSpPr/>
          <p:nvPr>
            <p:custDataLst>
              <p:tags r:id="rId16"/>
            </p:custDataLst>
          </p:nvPr>
        </p:nvSpPr>
        <p:spPr>
          <a:xfrm flipV="1">
            <a:off x="5376852" y="4975472"/>
            <a:ext cx="903514" cy="619712"/>
          </a:xfrm>
          <a:custGeom>
            <a:avLst/>
            <a:gdLst>
              <a:gd name="connsiteX0" fmla="*/ 6448 w 903514"/>
              <a:gd name="connsiteY0" fmla="*/ 0 h 619712"/>
              <a:gd name="connsiteX1" fmla="*/ 903514 w 903514"/>
              <a:gd name="connsiteY1" fmla="*/ 199348 h 619712"/>
              <a:gd name="connsiteX2" fmla="*/ 902107 w 903514"/>
              <a:gd name="connsiteY2" fmla="*/ 199036 h 619712"/>
              <a:gd name="connsiteX3" fmla="*/ 902107 w 903514"/>
              <a:gd name="connsiteY3" fmla="*/ 619712 h 619712"/>
              <a:gd name="connsiteX4" fmla="*/ 0 w 903514"/>
              <a:gd name="connsiteY4" fmla="*/ 619712 h 619712"/>
              <a:gd name="connsiteX5" fmla="*/ 0 w 903514"/>
              <a:gd name="connsiteY5" fmla="*/ 6 h 619712"/>
              <a:gd name="connsiteX6" fmla="*/ 6448 w 903514"/>
              <a:gd name="connsiteY6" fmla="*/ 0 h 6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514" h="619712">
                <a:moveTo>
                  <a:pt x="6448" y="0"/>
                </a:moveTo>
                <a:lnTo>
                  <a:pt x="903514" y="199348"/>
                </a:lnTo>
                <a:lnTo>
                  <a:pt x="902107" y="199036"/>
                </a:lnTo>
                <a:lnTo>
                  <a:pt x="902107" y="619712"/>
                </a:lnTo>
                <a:lnTo>
                  <a:pt x="0" y="619712"/>
                </a:lnTo>
                <a:lnTo>
                  <a:pt x="0" y="6"/>
                </a:lnTo>
                <a:lnTo>
                  <a:pt x="6448" y="0"/>
                </a:lnTo>
                <a:close/>
              </a:path>
            </a:pathLst>
          </a:custGeom>
          <a:solidFill>
            <a:srgbClr val="8B99A2"/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>
            <p:custDataLst>
              <p:tags r:id="rId17"/>
            </p:custDataLst>
          </p:nvPr>
        </p:nvSpPr>
        <p:spPr>
          <a:xfrm>
            <a:off x="794374" y="5078960"/>
            <a:ext cx="3967200" cy="360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15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启示  结语。</a:t>
            </a:r>
          </a:p>
        </p:txBody>
      </p:sp>
      <p:sp>
        <p:nvSpPr>
          <p:cNvPr id="84" name="矩形 83"/>
          <p:cNvSpPr/>
          <p:nvPr>
            <p:custDataLst>
              <p:tags r:id="rId18"/>
            </p:custDataLst>
          </p:nvPr>
        </p:nvSpPr>
        <p:spPr>
          <a:xfrm>
            <a:off x="6510655" y="2552700"/>
            <a:ext cx="4419600" cy="2872105"/>
          </a:xfrm>
          <a:prstGeom prst="rect">
            <a:avLst/>
          </a:prstGeom>
          <a:solidFill>
            <a:srgbClr val="3676CC"/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9"/>
            </p:custDataLst>
          </p:nvPr>
        </p:nvSpPr>
        <p:spPr>
          <a:xfrm>
            <a:off x="6930007" y="3690687"/>
            <a:ext cx="3367536" cy="83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 fontScale="80000" lnSpcReduction="10000"/>
          </a:bodyPr>
          <a:lstStyle>
            <a:defPPr>
              <a:defRPr lang="zh-CN"/>
            </a:defPPr>
            <a:lvl1pPr lvl="0" algn="ctr" defTabSz="913765">
              <a:lnSpc>
                <a:spcPct val="120000"/>
              </a:lnSpc>
              <a:buSzPct val="25000"/>
              <a:defRPr sz="3200" b="1" spc="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r>
              <a:rPr lang="en-US" altLang="zh-CN"/>
              <a:t>“</a:t>
            </a:r>
            <a:r>
              <a:rPr lang="zh-CN" altLang="en-US"/>
              <a:t>经验</a:t>
            </a:r>
            <a:r>
              <a:rPr lang="en-US" altLang="zh-CN"/>
              <a:t>+</a:t>
            </a:r>
            <a:r>
              <a:rPr lang="zh-CN" altLang="en-US"/>
              <a:t>反思</a:t>
            </a:r>
            <a:r>
              <a:rPr lang="en-US" altLang="zh-CN"/>
              <a:t>=</a:t>
            </a:r>
            <a:r>
              <a:rPr lang="zh-CN" altLang="en-US"/>
              <a:t>成长</a:t>
            </a:r>
            <a:r>
              <a:rPr lang="en-US" altLang="zh-CN"/>
              <a:t>”</a:t>
            </a:r>
          </a:p>
        </p:txBody>
      </p:sp>
      <p:sp>
        <p:nvSpPr>
          <p:cNvPr id="27" name="矩形: 圆顶角 26"/>
          <p:cNvSpPr/>
          <p:nvPr>
            <p:custDataLst>
              <p:tags r:id="rId20"/>
            </p:custDataLst>
          </p:nvPr>
        </p:nvSpPr>
        <p:spPr>
          <a:xfrm rot="5400000">
            <a:off x="-289736" y="728662"/>
            <a:ext cx="689199" cy="10972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C8F9B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>
            <p:custDataLst>
              <p:tags r:id="rId21"/>
            </p:custDataLst>
          </p:nvPr>
        </p:nvSpPr>
        <p:spPr>
          <a:xfrm>
            <a:off x="445989" y="1086561"/>
            <a:ext cx="5124697" cy="42116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400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         </a:t>
            </a:r>
            <a:r>
              <a:rPr lang="zh-CN" altLang="en-US" dirty="0"/>
              <a:t>最后一题，撰写论文提纲</a:t>
            </a:r>
          </a:p>
        </p:txBody>
      </p:sp>
      <p:sp>
        <p:nvSpPr>
          <p:cNvPr id="37" name="文本框 36"/>
          <p:cNvSpPr txBox="1"/>
          <p:nvPr>
            <p:custDataLst>
              <p:tags r:id="rId22"/>
            </p:custDataLst>
          </p:nvPr>
        </p:nvSpPr>
        <p:spPr>
          <a:xfrm>
            <a:off x="649825" y="438704"/>
            <a:ext cx="512469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 fontScale="70000" lnSpcReduction="20000"/>
          </a:bodyPr>
          <a:lstStyle>
            <a:defPPr>
              <a:defRPr lang="zh-CN"/>
            </a:defPPr>
            <a:lvl1pPr defTabSz="913765">
              <a:buSzPct val="25000"/>
              <a:tabLst>
                <a:tab pos="4210050" algn="l"/>
              </a:tabLst>
              <a:defRPr sz="3600" b="1" spc="3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r>
              <a:rPr lang="en-US" altLang="zh-CN" dirty="0"/>
              <a:t>2018</a:t>
            </a:r>
            <a:r>
              <a:rPr lang="zh-CN" altLang="en-US" dirty="0"/>
              <a:t>年常州市学带、骨干笔试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7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/>
          <p:cNvSpPr/>
          <p:nvPr>
            <p:custDataLst>
              <p:tags r:id="rId2"/>
            </p:custDataLst>
          </p:nvPr>
        </p:nvSpPr>
        <p:spPr>
          <a:xfrm rot="10800000">
            <a:off x="10927083" y="5593707"/>
            <a:ext cx="1264917" cy="1264293"/>
          </a:xfrm>
          <a:custGeom>
            <a:avLst/>
            <a:gdLst>
              <a:gd name="connsiteX0" fmla="*/ 518887 w 1037771"/>
              <a:gd name="connsiteY0" fmla="*/ 0 h 1037770"/>
              <a:gd name="connsiteX1" fmla="*/ 1037771 w 1037771"/>
              <a:gd name="connsiteY1" fmla="*/ 0 h 1037770"/>
              <a:gd name="connsiteX2" fmla="*/ 1016687 w 1037771"/>
              <a:gd name="connsiteY2" fmla="*/ 209146 h 1037770"/>
              <a:gd name="connsiteX3" fmla="*/ 0 w 1037771"/>
              <a:gd name="connsiteY3" fmla="*/ 1037770 h 1037770"/>
              <a:gd name="connsiteX4" fmla="*/ 0 w 1037771"/>
              <a:gd name="connsiteY4" fmla="*/ 518885 h 1037770"/>
              <a:gd name="connsiteX5" fmla="*/ 1 w 1037771"/>
              <a:gd name="connsiteY5" fmla="*/ 518885 h 1037770"/>
              <a:gd name="connsiteX6" fmla="*/ 508345 w 1037771"/>
              <a:gd name="connsiteY6" fmla="*/ 104573 h 103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771" h="1037770">
                <a:moveTo>
                  <a:pt x="518887" y="0"/>
                </a:moveTo>
                <a:lnTo>
                  <a:pt x="1037771" y="0"/>
                </a:lnTo>
                <a:lnTo>
                  <a:pt x="1016687" y="209146"/>
                </a:lnTo>
                <a:cubicBezTo>
                  <a:pt x="919919" y="682041"/>
                  <a:pt x="501502" y="1037770"/>
                  <a:pt x="0" y="1037770"/>
                </a:cubicBezTo>
                <a:lnTo>
                  <a:pt x="0" y="518885"/>
                </a:lnTo>
                <a:lnTo>
                  <a:pt x="1" y="518885"/>
                </a:lnTo>
                <a:cubicBezTo>
                  <a:pt x="250753" y="518885"/>
                  <a:pt x="459961" y="341020"/>
                  <a:pt x="508345" y="104573"/>
                </a:cubicBezTo>
                <a:close/>
              </a:path>
            </a:pathLst>
          </a:custGeom>
          <a:solidFill>
            <a:srgbClr val="E34D4D">
              <a:lumMod val="20000"/>
              <a:lumOff val="80000"/>
              <a:alpha val="4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任意多边形: 形状 3"/>
          <p:cNvSpPr/>
          <p:nvPr>
            <p:custDataLst>
              <p:tags r:id="rId3"/>
            </p:custDataLst>
          </p:nvPr>
        </p:nvSpPr>
        <p:spPr>
          <a:xfrm flipH="1">
            <a:off x="0" y="0"/>
            <a:ext cx="3428998" cy="6858000"/>
          </a:xfrm>
          <a:custGeom>
            <a:avLst/>
            <a:gdLst>
              <a:gd name="connsiteX0" fmla="*/ 2813221 w 2813241"/>
              <a:gd name="connsiteY0" fmla="*/ 0 h 5626481"/>
              <a:gd name="connsiteX1" fmla="*/ 2813241 w 2813241"/>
              <a:gd name="connsiteY1" fmla="*/ 0 h 5626481"/>
              <a:gd name="connsiteX2" fmla="*/ 2813241 w 2813241"/>
              <a:gd name="connsiteY2" fmla="*/ 1406620 h 5626481"/>
              <a:gd name="connsiteX3" fmla="*/ 2813240 w 2813241"/>
              <a:gd name="connsiteY3" fmla="*/ 1406620 h 5626481"/>
              <a:gd name="connsiteX4" fmla="*/ 1406620 w 2813241"/>
              <a:gd name="connsiteY4" fmla="*/ 2813240 h 5626481"/>
              <a:gd name="connsiteX5" fmla="*/ 2813240 w 2813241"/>
              <a:gd name="connsiteY5" fmla="*/ 4219860 h 5626481"/>
              <a:gd name="connsiteX6" fmla="*/ 2813241 w 2813241"/>
              <a:gd name="connsiteY6" fmla="*/ 4219860 h 5626481"/>
              <a:gd name="connsiteX7" fmla="*/ 2813241 w 2813241"/>
              <a:gd name="connsiteY7" fmla="*/ 5626481 h 5626481"/>
              <a:gd name="connsiteX8" fmla="*/ 0 w 2813241"/>
              <a:gd name="connsiteY8" fmla="*/ 2813240 h 5626481"/>
              <a:gd name="connsiteX9" fmla="*/ 2525603 w 2813241"/>
              <a:gd name="connsiteY9" fmla="*/ 14524 h 56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3241" h="5626481">
                <a:moveTo>
                  <a:pt x="2813221" y="0"/>
                </a:moveTo>
                <a:lnTo>
                  <a:pt x="2813241" y="0"/>
                </a:lnTo>
                <a:lnTo>
                  <a:pt x="2813241" y="1406620"/>
                </a:lnTo>
                <a:lnTo>
                  <a:pt x="2813240" y="1406620"/>
                </a:lnTo>
                <a:cubicBezTo>
                  <a:pt x="2036385" y="1406620"/>
                  <a:pt x="1406620" y="2036385"/>
                  <a:pt x="1406620" y="2813240"/>
                </a:cubicBezTo>
                <a:cubicBezTo>
                  <a:pt x="1406620" y="3590095"/>
                  <a:pt x="2036385" y="4219860"/>
                  <a:pt x="2813240" y="4219860"/>
                </a:cubicBezTo>
                <a:lnTo>
                  <a:pt x="2813241" y="4219860"/>
                </a:lnTo>
                <a:lnTo>
                  <a:pt x="2813241" y="5626481"/>
                </a:lnTo>
                <a:cubicBezTo>
                  <a:pt x="1259531" y="5626481"/>
                  <a:pt x="0" y="4366950"/>
                  <a:pt x="0" y="2813240"/>
                </a:cubicBezTo>
                <a:cubicBezTo>
                  <a:pt x="0" y="1356637"/>
                  <a:pt x="1107010" y="158590"/>
                  <a:pt x="2525603" y="14524"/>
                </a:cubicBezTo>
                <a:close/>
              </a:path>
            </a:pathLst>
          </a:custGeom>
          <a:solidFill>
            <a:srgbClr val="E34D4D">
              <a:lumMod val="60000"/>
              <a:lumOff val="40000"/>
              <a:alpha val="44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233714" y="986971"/>
            <a:ext cx="9971315" cy="4978400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6494960" y="2076450"/>
            <a:ext cx="0" cy="2705100"/>
          </a:xfrm>
          <a:prstGeom prst="line">
            <a:avLst/>
          </a:prstGeom>
          <a:ln w="1270">
            <a:solidFill>
              <a:srgbClr val="FFFFFF">
                <a:lumMod val="85000"/>
              </a:srgbClr>
            </a:solidFill>
            <a:prstDash val="dash"/>
          </a:ln>
        </p:spPr>
        <p:style>
          <a:lnRef idx="1">
            <a:srgbClr val="1E6BC5"/>
          </a:lnRef>
          <a:fillRef idx="0">
            <a:srgbClr val="1E6BC5"/>
          </a:fillRef>
          <a:effectRef idx="0">
            <a:srgbClr val="1E6BC5"/>
          </a:effectRef>
          <a:fontRef idx="minor">
            <a:srgbClr val="000000"/>
          </a:fontRef>
        </p:style>
      </p:cxnSp>
      <p:sp>
        <p:nvSpPr>
          <p:cNvPr id="8" name="任意多边形: 形状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166360" y="4302125"/>
            <a:ext cx="311150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E34D4D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5575300" y="4302125"/>
            <a:ext cx="311150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E34D4D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2084705" y="2076450"/>
            <a:ext cx="311150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2493010" y="2076450"/>
            <a:ext cx="311150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5710555" y="297815"/>
            <a:ext cx="6634480" cy="6262370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案例撰写，是教学论文的精华。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理论性的内容，很多教师不易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把握；实践性的内容，确实每位教师喜闻乐见的材料。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案例的取材来源，主要来源公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开课、评优课、研究课、视频课、微课等。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案例撰写的另外一个重要途径，便是听课或阅读。</a:t>
            </a: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1942921" y="2842331"/>
            <a:ext cx="3632200" cy="1173480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48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 </a:t>
            </a:r>
            <a:r>
              <a:rPr lang="zh-CN" altLang="en-US" sz="48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案例撰写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20370"/>
            <a:ext cx="6854825" cy="57384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050" y="403860"/>
            <a:ext cx="6654165" cy="60496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" y="401320"/>
            <a:ext cx="7750175" cy="5404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990" y="117475"/>
            <a:ext cx="7383145" cy="6405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/>
          <p:cNvSpPr/>
          <p:nvPr>
            <p:custDataLst>
              <p:tags r:id="rId2"/>
            </p:custDataLst>
          </p:nvPr>
        </p:nvSpPr>
        <p:spPr>
          <a:xfrm rot="10800000">
            <a:off x="10913113" y="5593707"/>
            <a:ext cx="1264917" cy="1264293"/>
          </a:xfrm>
          <a:custGeom>
            <a:avLst/>
            <a:gdLst>
              <a:gd name="connsiteX0" fmla="*/ 518887 w 1037771"/>
              <a:gd name="connsiteY0" fmla="*/ 0 h 1037770"/>
              <a:gd name="connsiteX1" fmla="*/ 1037771 w 1037771"/>
              <a:gd name="connsiteY1" fmla="*/ 0 h 1037770"/>
              <a:gd name="connsiteX2" fmla="*/ 1016687 w 1037771"/>
              <a:gd name="connsiteY2" fmla="*/ 209146 h 1037770"/>
              <a:gd name="connsiteX3" fmla="*/ 0 w 1037771"/>
              <a:gd name="connsiteY3" fmla="*/ 1037770 h 1037770"/>
              <a:gd name="connsiteX4" fmla="*/ 0 w 1037771"/>
              <a:gd name="connsiteY4" fmla="*/ 518885 h 1037770"/>
              <a:gd name="connsiteX5" fmla="*/ 1 w 1037771"/>
              <a:gd name="connsiteY5" fmla="*/ 518885 h 1037770"/>
              <a:gd name="connsiteX6" fmla="*/ 508345 w 1037771"/>
              <a:gd name="connsiteY6" fmla="*/ 104573 h 103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771" h="1037770">
                <a:moveTo>
                  <a:pt x="518887" y="0"/>
                </a:moveTo>
                <a:lnTo>
                  <a:pt x="1037771" y="0"/>
                </a:lnTo>
                <a:lnTo>
                  <a:pt x="1016687" y="209146"/>
                </a:lnTo>
                <a:cubicBezTo>
                  <a:pt x="919919" y="682041"/>
                  <a:pt x="501502" y="1037770"/>
                  <a:pt x="0" y="1037770"/>
                </a:cubicBezTo>
                <a:lnTo>
                  <a:pt x="0" y="518885"/>
                </a:lnTo>
                <a:lnTo>
                  <a:pt x="1" y="518885"/>
                </a:lnTo>
                <a:cubicBezTo>
                  <a:pt x="250753" y="518885"/>
                  <a:pt x="459961" y="341020"/>
                  <a:pt x="508345" y="104573"/>
                </a:cubicBezTo>
                <a:close/>
              </a:path>
            </a:pathLst>
          </a:custGeom>
          <a:solidFill>
            <a:srgbClr val="E34D4D">
              <a:lumMod val="20000"/>
              <a:lumOff val="80000"/>
              <a:alpha val="4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任意多边形: 形状 3"/>
          <p:cNvSpPr/>
          <p:nvPr>
            <p:custDataLst>
              <p:tags r:id="rId3"/>
            </p:custDataLst>
          </p:nvPr>
        </p:nvSpPr>
        <p:spPr>
          <a:xfrm flipH="1">
            <a:off x="0" y="0"/>
            <a:ext cx="3428998" cy="6858000"/>
          </a:xfrm>
          <a:custGeom>
            <a:avLst/>
            <a:gdLst>
              <a:gd name="connsiteX0" fmla="*/ 2813221 w 2813241"/>
              <a:gd name="connsiteY0" fmla="*/ 0 h 5626481"/>
              <a:gd name="connsiteX1" fmla="*/ 2813241 w 2813241"/>
              <a:gd name="connsiteY1" fmla="*/ 0 h 5626481"/>
              <a:gd name="connsiteX2" fmla="*/ 2813241 w 2813241"/>
              <a:gd name="connsiteY2" fmla="*/ 1406620 h 5626481"/>
              <a:gd name="connsiteX3" fmla="*/ 2813240 w 2813241"/>
              <a:gd name="connsiteY3" fmla="*/ 1406620 h 5626481"/>
              <a:gd name="connsiteX4" fmla="*/ 1406620 w 2813241"/>
              <a:gd name="connsiteY4" fmla="*/ 2813240 h 5626481"/>
              <a:gd name="connsiteX5" fmla="*/ 2813240 w 2813241"/>
              <a:gd name="connsiteY5" fmla="*/ 4219860 h 5626481"/>
              <a:gd name="connsiteX6" fmla="*/ 2813241 w 2813241"/>
              <a:gd name="connsiteY6" fmla="*/ 4219860 h 5626481"/>
              <a:gd name="connsiteX7" fmla="*/ 2813241 w 2813241"/>
              <a:gd name="connsiteY7" fmla="*/ 5626481 h 5626481"/>
              <a:gd name="connsiteX8" fmla="*/ 0 w 2813241"/>
              <a:gd name="connsiteY8" fmla="*/ 2813240 h 5626481"/>
              <a:gd name="connsiteX9" fmla="*/ 2525603 w 2813241"/>
              <a:gd name="connsiteY9" fmla="*/ 14524 h 56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3241" h="5626481">
                <a:moveTo>
                  <a:pt x="2813221" y="0"/>
                </a:moveTo>
                <a:lnTo>
                  <a:pt x="2813241" y="0"/>
                </a:lnTo>
                <a:lnTo>
                  <a:pt x="2813241" y="1406620"/>
                </a:lnTo>
                <a:lnTo>
                  <a:pt x="2813240" y="1406620"/>
                </a:lnTo>
                <a:cubicBezTo>
                  <a:pt x="2036385" y="1406620"/>
                  <a:pt x="1406620" y="2036385"/>
                  <a:pt x="1406620" y="2813240"/>
                </a:cubicBezTo>
                <a:cubicBezTo>
                  <a:pt x="1406620" y="3590095"/>
                  <a:pt x="2036385" y="4219860"/>
                  <a:pt x="2813240" y="4219860"/>
                </a:cubicBezTo>
                <a:lnTo>
                  <a:pt x="2813241" y="4219860"/>
                </a:lnTo>
                <a:lnTo>
                  <a:pt x="2813241" y="5626481"/>
                </a:lnTo>
                <a:cubicBezTo>
                  <a:pt x="1259531" y="5626481"/>
                  <a:pt x="0" y="4366950"/>
                  <a:pt x="0" y="2813240"/>
                </a:cubicBezTo>
                <a:cubicBezTo>
                  <a:pt x="0" y="1356637"/>
                  <a:pt x="1107010" y="158590"/>
                  <a:pt x="2525603" y="14524"/>
                </a:cubicBezTo>
                <a:close/>
              </a:path>
            </a:pathLst>
          </a:custGeom>
          <a:solidFill>
            <a:srgbClr val="E34D4D">
              <a:lumMod val="60000"/>
              <a:lumOff val="40000"/>
              <a:alpha val="44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274989" y="939981"/>
            <a:ext cx="9971315" cy="4978400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6494960" y="2076450"/>
            <a:ext cx="0" cy="2705100"/>
          </a:xfrm>
          <a:prstGeom prst="line">
            <a:avLst/>
          </a:prstGeom>
          <a:ln w="1270">
            <a:solidFill>
              <a:srgbClr val="FFFFFF">
                <a:lumMod val="85000"/>
              </a:srgbClr>
            </a:solidFill>
            <a:prstDash val="dash"/>
          </a:ln>
        </p:spPr>
        <p:style>
          <a:lnRef idx="1">
            <a:srgbClr val="1E6BC5"/>
          </a:lnRef>
          <a:fillRef idx="0">
            <a:srgbClr val="1E6BC5"/>
          </a:fillRef>
          <a:effectRef idx="0">
            <a:srgbClr val="1E6BC5"/>
          </a:effectRef>
          <a:fontRef idx="minor">
            <a:srgbClr val="000000"/>
          </a:fontRef>
        </p:style>
      </p:cxnSp>
      <p:sp>
        <p:nvSpPr>
          <p:cNvPr id="8" name="任意多边形: 形状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166360" y="4302125"/>
            <a:ext cx="311150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E34D4D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5575300" y="4302125"/>
            <a:ext cx="311150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E34D4D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2084705" y="2076450"/>
            <a:ext cx="311150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2493010" y="2076450"/>
            <a:ext cx="311150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6033135" y="421640"/>
            <a:ext cx="5518150" cy="6305550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修改的重点主要在于论证。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所选的案例一定做到能够与论点匹配，杜绝牛头不对马嘴。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写作的基本要求：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清晰、客观、真实、    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字数、格式。</a:t>
            </a: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2064841" y="2807406"/>
            <a:ext cx="3632200" cy="1173480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36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   </a:t>
            </a:r>
            <a:r>
              <a:rPr lang="zh-CN" altLang="en-US" sz="48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修 改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200150" y="1700530"/>
            <a:ext cx="10216515" cy="4545330"/>
          </a:xfrm>
        </p:spPr>
        <p:txBody>
          <a:bodyPr>
            <a:normAutofit fontScale="9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字魂59号-创粗黑"/>
              </a:rPr>
              <a:t>信（选题）：时效性、关键性、实用性、人文性、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字魂59号-创粗黑"/>
              </a:rPr>
              <a:t>价值观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字魂59号-创粗黑"/>
              </a:rPr>
              <a:t>                                       可从三维层级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字魂59号-创粗黑"/>
              </a:rPr>
              <a:t>“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字魂59号-创粗黑"/>
              </a:rPr>
              <a:t>知识、能力、情感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字魂59号-创粗黑"/>
              </a:rPr>
              <a:t>”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字魂59号-创粗黑"/>
              </a:rPr>
              <a:t>目标出发</a:t>
            </a:r>
          </a:p>
          <a:p>
            <a:pPr marL="342900" marR="0" lvl="0" indent="-342900" algn="r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字魂59号-创粗黑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字魂59号-创粗黑"/>
              </a:rPr>
              <a:t>达（逻辑）：事理相证、因果相因、情理相谐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字魂59号-创粗黑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字魂59号-创粗黑"/>
              </a:rPr>
              <a:t>                               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字魂59号-创粗黑"/>
              </a:rPr>
              <a:t>注重实证化、定量化研究</a:t>
            </a:r>
          </a:p>
          <a:p>
            <a:pPr marL="342900" marR="0" lvl="0" indent="-342900" algn="r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字魂59号-创粗黑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字魂59号-创粗黑"/>
              </a:rPr>
              <a:t>雅（呈现）：标题吸引眼球、小标题高度概括、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字魂59号-创粗黑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字魂59号-创粗黑"/>
              </a:rPr>
              <a:t>                            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字魂59号-创粗黑"/>
              </a:rPr>
              <a:t>结构均衡、教学案例明确有效</a:t>
            </a:r>
          </a:p>
        </p:txBody>
      </p:sp>
      <p:sp>
        <p:nvSpPr>
          <p:cNvPr id="70659" name="Rectangle 4"/>
          <p:cNvSpPr>
            <a:spLocks noGrp="1"/>
          </p:cNvSpPr>
          <p:nvPr>
            <p:ph type="title"/>
          </p:nvPr>
        </p:nvSpPr>
        <p:spPr>
          <a:xfrm>
            <a:off x="332740" y="746760"/>
            <a:ext cx="8695055" cy="6858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zh-CN" sz="4265" b="1" dirty="0">
                <a:solidFill>
                  <a:srgbClr val="FF0000"/>
                </a:solidFill>
              </a:rPr>
              <a:t>       </a:t>
            </a:r>
            <a:r>
              <a:rPr lang="zh-CN" altLang="en-US" sz="4265" b="1" dirty="0">
                <a:solidFill>
                  <a:srgbClr val="FF0000"/>
                </a:solidFill>
              </a:rPr>
              <a:t>信 达 雅                </a:t>
            </a:r>
            <a:r>
              <a:rPr lang="zh-CN" altLang="en-US" sz="2400" b="1" dirty="0">
                <a:solidFill>
                  <a:schemeClr val="accent1"/>
                </a:solidFill>
              </a:rPr>
              <a:t>（东北师范大学 丁奕然博士）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3428998" cy="6858000"/>
          </a:xfrm>
          <a:custGeom>
            <a:avLst/>
            <a:gdLst>
              <a:gd name="connsiteX0" fmla="*/ 2813221 w 2813241"/>
              <a:gd name="connsiteY0" fmla="*/ 0 h 5626481"/>
              <a:gd name="connsiteX1" fmla="*/ 2813241 w 2813241"/>
              <a:gd name="connsiteY1" fmla="*/ 0 h 5626481"/>
              <a:gd name="connsiteX2" fmla="*/ 2813241 w 2813241"/>
              <a:gd name="connsiteY2" fmla="*/ 1406620 h 5626481"/>
              <a:gd name="connsiteX3" fmla="*/ 2813240 w 2813241"/>
              <a:gd name="connsiteY3" fmla="*/ 1406620 h 5626481"/>
              <a:gd name="connsiteX4" fmla="*/ 1406620 w 2813241"/>
              <a:gd name="connsiteY4" fmla="*/ 2813240 h 5626481"/>
              <a:gd name="connsiteX5" fmla="*/ 2813240 w 2813241"/>
              <a:gd name="connsiteY5" fmla="*/ 4219860 h 5626481"/>
              <a:gd name="connsiteX6" fmla="*/ 2813241 w 2813241"/>
              <a:gd name="connsiteY6" fmla="*/ 4219860 h 5626481"/>
              <a:gd name="connsiteX7" fmla="*/ 2813241 w 2813241"/>
              <a:gd name="connsiteY7" fmla="*/ 5626481 h 5626481"/>
              <a:gd name="connsiteX8" fmla="*/ 0 w 2813241"/>
              <a:gd name="connsiteY8" fmla="*/ 2813240 h 5626481"/>
              <a:gd name="connsiteX9" fmla="*/ 2525603 w 2813241"/>
              <a:gd name="connsiteY9" fmla="*/ 14524 h 56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3241" h="5626481">
                <a:moveTo>
                  <a:pt x="2813221" y="0"/>
                </a:moveTo>
                <a:lnTo>
                  <a:pt x="2813241" y="0"/>
                </a:lnTo>
                <a:lnTo>
                  <a:pt x="2813241" y="1406620"/>
                </a:lnTo>
                <a:lnTo>
                  <a:pt x="2813240" y="1406620"/>
                </a:lnTo>
                <a:cubicBezTo>
                  <a:pt x="2036385" y="1406620"/>
                  <a:pt x="1406620" y="2036385"/>
                  <a:pt x="1406620" y="2813240"/>
                </a:cubicBezTo>
                <a:cubicBezTo>
                  <a:pt x="1406620" y="3590095"/>
                  <a:pt x="2036385" y="4219860"/>
                  <a:pt x="2813240" y="4219860"/>
                </a:cubicBezTo>
                <a:lnTo>
                  <a:pt x="2813241" y="4219860"/>
                </a:lnTo>
                <a:lnTo>
                  <a:pt x="2813241" y="5626481"/>
                </a:lnTo>
                <a:cubicBezTo>
                  <a:pt x="1259531" y="5626481"/>
                  <a:pt x="0" y="4366950"/>
                  <a:pt x="0" y="2813240"/>
                </a:cubicBezTo>
                <a:cubicBezTo>
                  <a:pt x="0" y="1356637"/>
                  <a:pt x="1107010" y="158590"/>
                  <a:pt x="2525603" y="14524"/>
                </a:cubicBezTo>
                <a:close/>
              </a:path>
            </a:pathLst>
          </a:custGeom>
          <a:solidFill>
            <a:srgbClr val="E34D4D">
              <a:lumMod val="60000"/>
              <a:lumOff val="40000"/>
              <a:alpha val="44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289594" y="939981"/>
            <a:ext cx="9971315" cy="4978400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2064841" y="2807406"/>
            <a:ext cx="3632200" cy="1173480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36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  </a:t>
            </a:r>
            <a:r>
              <a:rPr lang="zh-CN" altLang="en-US" sz="36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摘要、引文、</a:t>
            </a:r>
          </a:p>
          <a:p>
            <a:pPr fontAlgn="auto">
              <a:lnSpc>
                <a:spcPct val="100000"/>
              </a:lnSpc>
            </a:pPr>
            <a:r>
              <a:rPr lang="zh-CN" altLang="en-US" sz="36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   参考文献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062980" y="407035"/>
            <a:ext cx="5488305" cy="6305550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ym typeface="+mn-ea"/>
              </a:rPr>
              <a:t>论文格式是否精致、符合要求，如有摘要、关键词、引文、参考文献；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ym typeface="+mn-ea"/>
              </a:rPr>
              <a:t>参考文献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2800" dirty="0">
                <a:sym typeface="+mn-ea"/>
              </a:rPr>
              <a:t>       不止一位杂志编辑跟我说过：“我只要看看作者文后的参考文献，我就知道这个作者是不是认真在写这篇论文了！”（南京大学 吕林海教授）</a:t>
            </a:r>
            <a:endParaRPr lang="zh-CN" altLang="en-US" sz="36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rcRect r="-425" b="25099"/>
          <a:stretch>
            <a:fillRect/>
          </a:stretch>
        </p:blipFill>
        <p:spPr>
          <a:xfrm>
            <a:off x="751840" y="310515"/>
            <a:ext cx="9761855" cy="2641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3428998" cy="6858000"/>
          </a:xfrm>
          <a:custGeom>
            <a:avLst/>
            <a:gdLst>
              <a:gd name="connsiteX0" fmla="*/ 2813221 w 2813241"/>
              <a:gd name="connsiteY0" fmla="*/ 0 h 5626481"/>
              <a:gd name="connsiteX1" fmla="*/ 2813241 w 2813241"/>
              <a:gd name="connsiteY1" fmla="*/ 0 h 5626481"/>
              <a:gd name="connsiteX2" fmla="*/ 2813241 w 2813241"/>
              <a:gd name="connsiteY2" fmla="*/ 1406620 h 5626481"/>
              <a:gd name="connsiteX3" fmla="*/ 2813240 w 2813241"/>
              <a:gd name="connsiteY3" fmla="*/ 1406620 h 5626481"/>
              <a:gd name="connsiteX4" fmla="*/ 1406620 w 2813241"/>
              <a:gd name="connsiteY4" fmla="*/ 2813240 h 5626481"/>
              <a:gd name="connsiteX5" fmla="*/ 2813240 w 2813241"/>
              <a:gd name="connsiteY5" fmla="*/ 4219860 h 5626481"/>
              <a:gd name="connsiteX6" fmla="*/ 2813241 w 2813241"/>
              <a:gd name="connsiteY6" fmla="*/ 4219860 h 5626481"/>
              <a:gd name="connsiteX7" fmla="*/ 2813241 w 2813241"/>
              <a:gd name="connsiteY7" fmla="*/ 5626481 h 5626481"/>
              <a:gd name="connsiteX8" fmla="*/ 0 w 2813241"/>
              <a:gd name="connsiteY8" fmla="*/ 2813240 h 5626481"/>
              <a:gd name="connsiteX9" fmla="*/ 2525603 w 2813241"/>
              <a:gd name="connsiteY9" fmla="*/ 14524 h 56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3241" h="5626481">
                <a:moveTo>
                  <a:pt x="2813221" y="0"/>
                </a:moveTo>
                <a:lnTo>
                  <a:pt x="2813241" y="0"/>
                </a:lnTo>
                <a:lnTo>
                  <a:pt x="2813241" y="1406620"/>
                </a:lnTo>
                <a:lnTo>
                  <a:pt x="2813240" y="1406620"/>
                </a:lnTo>
                <a:cubicBezTo>
                  <a:pt x="2036385" y="1406620"/>
                  <a:pt x="1406620" y="2036385"/>
                  <a:pt x="1406620" y="2813240"/>
                </a:cubicBezTo>
                <a:cubicBezTo>
                  <a:pt x="1406620" y="3590095"/>
                  <a:pt x="2036385" y="4219860"/>
                  <a:pt x="2813240" y="4219860"/>
                </a:cubicBezTo>
                <a:lnTo>
                  <a:pt x="2813241" y="4219860"/>
                </a:lnTo>
                <a:lnTo>
                  <a:pt x="2813241" y="5626481"/>
                </a:lnTo>
                <a:cubicBezTo>
                  <a:pt x="1259531" y="5626481"/>
                  <a:pt x="0" y="4366950"/>
                  <a:pt x="0" y="2813240"/>
                </a:cubicBezTo>
                <a:cubicBezTo>
                  <a:pt x="0" y="1356637"/>
                  <a:pt x="1107010" y="158590"/>
                  <a:pt x="2525603" y="14524"/>
                </a:cubicBezTo>
                <a:close/>
              </a:path>
            </a:pathLst>
          </a:custGeom>
          <a:solidFill>
            <a:srgbClr val="E34D4D">
              <a:lumMod val="60000"/>
              <a:lumOff val="40000"/>
              <a:alpha val="44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274989" y="939981"/>
            <a:ext cx="9971315" cy="4978400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2064841" y="2807406"/>
            <a:ext cx="3632200" cy="1173480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   </a:t>
            </a:r>
            <a:r>
              <a:rPr lang="zh-CN" altLang="en-US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投 稿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033135" y="421640"/>
            <a:ext cx="5518150" cy="6305550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投稿是种心态，是份责任，也是教育行走的方式。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发表意味着自己提出的观点或主张得到了权威部门的认可，得到了学术资深专家的认可，更是得到了传播与交流。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endParaRPr lang="zh-CN" altLang="en-US" sz="36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3428998" cy="6858000"/>
          </a:xfrm>
          <a:custGeom>
            <a:avLst/>
            <a:gdLst>
              <a:gd name="connsiteX0" fmla="*/ 2813221 w 2813241"/>
              <a:gd name="connsiteY0" fmla="*/ 0 h 5626481"/>
              <a:gd name="connsiteX1" fmla="*/ 2813241 w 2813241"/>
              <a:gd name="connsiteY1" fmla="*/ 0 h 5626481"/>
              <a:gd name="connsiteX2" fmla="*/ 2813241 w 2813241"/>
              <a:gd name="connsiteY2" fmla="*/ 1406620 h 5626481"/>
              <a:gd name="connsiteX3" fmla="*/ 2813240 w 2813241"/>
              <a:gd name="connsiteY3" fmla="*/ 1406620 h 5626481"/>
              <a:gd name="connsiteX4" fmla="*/ 1406620 w 2813241"/>
              <a:gd name="connsiteY4" fmla="*/ 2813240 h 5626481"/>
              <a:gd name="connsiteX5" fmla="*/ 2813240 w 2813241"/>
              <a:gd name="connsiteY5" fmla="*/ 4219860 h 5626481"/>
              <a:gd name="connsiteX6" fmla="*/ 2813241 w 2813241"/>
              <a:gd name="connsiteY6" fmla="*/ 4219860 h 5626481"/>
              <a:gd name="connsiteX7" fmla="*/ 2813241 w 2813241"/>
              <a:gd name="connsiteY7" fmla="*/ 5626481 h 5626481"/>
              <a:gd name="connsiteX8" fmla="*/ 0 w 2813241"/>
              <a:gd name="connsiteY8" fmla="*/ 2813240 h 5626481"/>
              <a:gd name="connsiteX9" fmla="*/ 2525603 w 2813241"/>
              <a:gd name="connsiteY9" fmla="*/ 14524 h 56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3241" h="5626481">
                <a:moveTo>
                  <a:pt x="2813221" y="0"/>
                </a:moveTo>
                <a:lnTo>
                  <a:pt x="2813241" y="0"/>
                </a:lnTo>
                <a:lnTo>
                  <a:pt x="2813241" y="1406620"/>
                </a:lnTo>
                <a:lnTo>
                  <a:pt x="2813240" y="1406620"/>
                </a:lnTo>
                <a:cubicBezTo>
                  <a:pt x="2036385" y="1406620"/>
                  <a:pt x="1406620" y="2036385"/>
                  <a:pt x="1406620" y="2813240"/>
                </a:cubicBezTo>
                <a:cubicBezTo>
                  <a:pt x="1406620" y="3590095"/>
                  <a:pt x="2036385" y="4219860"/>
                  <a:pt x="2813240" y="4219860"/>
                </a:cubicBezTo>
                <a:lnTo>
                  <a:pt x="2813241" y="4219860"/>
                </a:lnTo>
                <a:lnTo>
                  <a:pt x="2813241" y="5626481"/>
                </a:lnTo>
                <a:cubicBezTo>
                  <a:pt x="1259531" y="5626481"/>
                  <a:pt x="0" y="4366950"/>
                  <a:pt x="0" y="2813240"/>
                </a:cubicBezTo>
                <a:cubicBezTo>
                  <a:pt x="0" y="1356637"/>
                  <a:pt x="1107010" y="158590"/>
                  <a:pt x="2525603" y="14524"/>
                </a:cubicBezTo>
                <a:close/>
              </a:path>
            </a:pathLst>
          </a:custGeom>
          <a:solidFill>
            <a:srgbClr val="E34D4D">
              <a:lumMod val="60000"/>
              <a:lumOff val="40000"/>
              <a:alpha val="44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274989" y="939981"/>
            <a:ext cx="9971315" cy="4978400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2064841" y="2807406"/>
            <a:ext cx="3632200" cy="1173480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   </a:t>
            </a:r>
            <a:r>
              <a:rPr lang="zh-CN" altLang="en-US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推荐</a:t>
            </a:r>
            <a:r>
              <a:rPr lang="en-US" altLang="zh-CN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1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033135" y="421640"/>
            <a:ext cx="6009640" cy="6305550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化学类核心期刊：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化学教学  华师大主办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化学教育  北师大主办 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www.hxjy.org</a:t>
            </a:r>
            <a:endParaRPr lang="zh-CN" altLang="en-US" sz="36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省级期刊：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化学教与学  南师大主办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微信公众号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+</a:t>
            </a: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官网 投稿指南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3428998" cy="6858000"/>
          </a:xfrm>
          <a:custGeom>
            <a:avLst/>
            <a:gdLst>
              <a:gd name="connsiteX0" fmla="*/ 2813221 w 2813241"/>
              <a:gd name="connsiteY0" fmla="*/ 0 h 5626481"/>
              <a:gd name="connsiteX1" fmla="*/ 2813241 w 2813241"/>
              <a:gd name="connsiteY1" fmla="*/ 0 h 5626481"/>
              <a:gd name="connsiteX2" fmla="*/ 2813241 w 2813241"/>
              <a:gd name="connsiteY2" fmla="*/ 1406620 h 5626481"/>
              <a:gd name="connsiteX3" fmla="*/ 2813240 w 2813241"/>
              <a:gd name="connsiteY3" fmla="*/ 1406620 h 5626481"/>
              <a:gd name="connsiteX4" fmla="*/ 1406620 w 2813241"/>
              <a:gd name="connsiteY4" fmla="*/ 2813240 h 5626481"/>
              <a:gd name="connsiteX5" fmla="*/ 2813240 w 2813241"/>
              <a:gd name="connsiteY5" fmla="*/ 4219860 h 5626481"/>
              <a:gd name="connsiteX6" fmla="*/ 2813241 w 2813241"/>
              <a:gd name="connsiteY6" fmla="*/ 4219860 h 5626481"/>
              <a:gd name="connsiteX7" fmla="*/ 2813241 w 2813241"/>
              <a:gd name="connsiteY7" fmla="*/ 5626481 h 5626481"/>
              <a:gd name="connsiteX8" fmla="*/ 0 w 2813241"/>
              <a:gd name="connsiteY8" fmla="*/ 2813240 h 5626481"/>
              <a:gd name="connsiteX9" fmla="*/ 2525603 w 2813241"/>
              <a:gd name="connsiteY9" fmla="*/ 14524 h 56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3241" h="5626481">
                <a:moveTo>
                  <a:pt x="2813221" y="0"/>
                </a:moveTo>
                <a:lnTo>
                  <a:pt x="2813241" y="0"/>
                </a:lnTo>
                <a:lnTo>
                  <a:pt x="2813241" y="1406620"/>
                </a:lnTo>
                <a:lnTo>
                  <a:pt x="2813240" y="1406620"/>
                </a:lnTo>
                <a:cubicBezTo>
                  <a:pt x="2036385" y="1406620"/>
                  <a:pt x="1406620" y="2036385"/>
                  <a:pt x="1406620" y="2813240"/>
                </a:cubicBezTo>
                <a:cubicBezTo>
                  <a:pt x="1406620" y="3590095"/>
                  <a:pt x="2036385" y="4219860"/>
                  <a:pt x="2813240" y="4219860"/>
                </a:cubicBezTo>
                <a:lnTo>
                  <a:pt x="2813241" y="4219860"/>
                </a:lnTo>
                <a:lnTo>
                  <a:pt x="2813241" y="5626481"/>
                </a:lnTo>
                <a:cubicBezTo>
                  <a:pt x="1259531" y="5626481"/>
                  <a:pt x="0" y="4366950"/>
                  <a:pt x="0" y="2813240"/>
                </a:cubicBezTo>
                <a:cubicBezTo>
                  <a:pt x="0" y="1356637"/>
                  <a:pt x="1107010" y="158590"/>
                  <a:pt x="2525603" y="14524"/>
                </a:cubicBezTo>
                <a:close/>
              </a:path>
            </a:pathLst>
          </a:custGeom>
          <a:solidFill>
            <a:srgbClr val="E34D4D">
              <a:lumMod val="60000"/>
              <a:lumOff val="40000"/>
              <a:alpha val="44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274989" y="939981"/>
            <a:ext cx="9971315" cy="4978400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1621611" y="2842331"/>
            <a:ext cx="3632200" cy="1173480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   </a:t>
            </a:r>
            <a:r>
              <a:rPr lang="zh-CN" altLang="en-US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推荐</a:t>
            </a:r>
            <a:r>
              <a:rPr lang="en-US" altLang="zh-CN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2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4737100" y="0"/>
            <a:ext cx="7814945" cy="6858000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物理类核心期刊：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物理教师  苏大主办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物理教学探讨  西南大学主办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中学物理    哈师大主办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中学物理教与学 陕西师大主办</a:t>
            </a:r>
            <a:endParaRPr lang="zh-CN" altLang="en-US" sz="32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省级期刊：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物理通报  河北师大主办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物理之友  南师大主办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微信公众号</a:t>
            </a:r>
            <a:r>
              <a:rPr lang="en-US" altLang="zh-CN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+</a:t>
            </a: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官网 投稿指南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733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徐世贵说，青年教师靠什么立住脚跟？威风靠不住，钱财靠不住，权力靠不住，真正靠得住的是你的专业。青年教师一定要记住，成长比成功更重要。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李嘉诚说：“鸡蛋，从外面打破是食物，从里面打破是生命。”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人生没有彩排，每天都是直播。给人生一个期望，人生会还你一道风景。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特级教师张思明说，“一个人的目标有多高，他的潜能发挥得就有多充分。”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朱特说，青年教师成长的关键三因素：主观意愿（内驱力）、平台、名师。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88" y="506793"/>
            <a:ext cx="9979347" cy="521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3428998" cy="6858000"/>
          </a:xfrm>
          <a:custGeom>
            <a:avLst/>
            <a:gdLst>
              <a:gd name="connsiteX0" fmla="*/ 2813221 w 2813241"/>
              <a:gd name="connsiteY0" fmla="*/ 0 h 5626481"/>
              <a:gd name="connsiteX1" fmla="*/ 2813241 w 2813241"/>
              <a:gd name="connsiteY1" fmla="*/ 0 h 5626481"/>
              <a:gd name="connsiteX2" fmla="*/ 2813241 w 2813241"/>
              <a:gd name="connsiteY2" fmla="*/ 1406620 h 5626481"/>
              <a:gd name="connsiteX3" fmla="*/ 2813240 w 2813241"/>
              <a:gd name="connsiteY3" fmla="*/ 1406620 h 5626481"/>
              <a:gd name="connsiteX4" fmla="*/ 1406620 w 2813241"/>
              <a:gd name="connsiteY4" fmla="*/ 2813240 h 5626481"/>
              <a:gd name="connsiteX5" fmla="*/ 2813240 w 2813241"/>
              <a:gd name="connsiteY5" fmla="*/ 4219860 h 5626481"/>
              <a:gd name="connsiteX6" fmla="*/ 2813241 w 2813241"/>
              <a:gd name="connsiteY6" fmla="*/ 4219860 h 5626481"/>
              <a:gd name="connsiteX7" fmla="*/ 2813241 w 2813241"/>
              <a:gd name="connsiteY7" fmla="*/ 5626481 h 5626481"/>
              <a:gd name="connsiteX8" fmla="*/ 0 w 2813241"/>
              <a:gd name="connsiteY8" fmla="*/ 2813240 h 5626481"/>
              <a:gd name="connsiteX9" fmla="*/ 2525603 w 2813241"/>
              <a:gd name="connsiteY9" fmla="*/ 14524 h 56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3241" h="5626481">
                <a:moveTo>
                  <a:pt x="2813221" y="0"/>
                </a:moveTo>
                <a:lnTo>
                  <a:pt x="2813241" y="0"/>
                </a:lnTo>
                <a:lnTo>
                  <a:pt x="2813241" y="1406620"/>
                </a:lnTo>
                <a:lnTo>
                  <a:pt x="2813240" y="1406620"/>
                </a:lnTo>
                <a:cubicBezTo>
                  <a:pt x="2036385" y="1406620"/>
                  <a:pt x="1406620" y="2036385"/>
                  <a:pt x="1406620" y="2813240"/>
                </a:cubicBezTo>
                <a:cubicBezTo>
                  <a:pt x="1406620" y="3590095"/>
                  <a:pt x="2036385" y="4219860"/>
                  <a:pt x="2813240" y="4219860"/>
                </a:cubicBezTo>
                <a:lnTo>
                  <a:pt x="2813241" y="4219860"/>
                </a:lnTo>
                <a:lnTo>
                  <a:pt x="2813241" y="5626481"/>
                </a:lnTo>
                <a:cubicBezTo>
                  <a:pt x="1259531" y="5626481"/>
                  <a:pt x="0" y="4366950"/>
                  <a:pt x="0" y="2813240"/>
                </a:cubicBezTo>
                <a:cubicBezTo>
                  <a:pt x="0" y="1356637"/>
                  <a:pt x="1107010" y="158590"/>
                  <a:pt x="2525603" y="14524"/>
                </a:cubicBezTo>
                <a:close/>
              </a:path>
            </a:pathLst>
          </a:custGeom>
          <a:solidFill>
            <a:srgbClr val="E34D4D">
              <a:lumMod val="60000"/>
              <a:lumOff val="40000"/>
              <a:alpha val="44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274989" y="939981"/>
            <a:ext cx="9971315" cy="4978400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2064841" y="2807406"/>
            <a:ext cx="3632200" cy="1173480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   </a:t>
            </a:r>
            <a:r>
              <a:rPr lang="zh-CN" altLang="en-US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推荐</a:t>
            </a:r>
            <a:r>
              <a:rPr lang="en-US" altLang="zh-CN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3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377815" y="421640"/>
            <a:ext cx="6664960" cy="6305550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生物类核心期刊：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生物学教学  华师大主办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生物学通报  北师大主办 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中学生物教学  陕西师大主办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省级期刊：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中学生物学 南师大主办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微信公众号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+</a:t>
            </a: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官网 投稿指南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3428998" cy="6858000"/>
          </a:xfrm>
          <a:custGeom>
            <a:avLst/>
            <a:gdLst>
              <a:gd name="connsiteX0" fmla="*/ 2813221 w 2813241"/>
              <a:gd name="connsiteY0" fmla="*/ 0 h 5626481"/>
              <a:gd name="connsiteX1" fmla="*/ 2813241 w 2813241"/>
              <a:gd name="connsiteY1" fmla="*/ 0 h 5626481"/>
              <a:gd name="connsiteX2" fmla="*/ 2813241 w 2813241"/>
              <a:gd name="connsiteY2" fmla="*/ 1406620 h 5626481"/>
              <a:gd name="connsiteX3" fmla="*/ 2813240 w 2813241"/>
              <a:gd name="connsiteY3" fmla="*/ 1406620 h 5626481"/>
              <a:gd name="connsiteX4" fmla="*/ 1406620 w 2813241"/>
              <a:gd name="connsiteY4" fmla="*/ 2813240 h 5626481"/>
              <a:gd name="connsiteX5" fmla="*/ 2813240 w 2813241"/>
              <a:gd name="connsiteY5" fmla="*/ 4219860 h 5626481"/>
              <a:gd name="connsiteX6" fmla="*/ 2813241 w 2813241"/>
              <a:gd name="connsiteY6" fmla="*/ 4219860 h 5626481"/>
              <a:gd name="connsiteX7" fmla="*/ 2813241 w 2813241"/>
              <a:gd name="connsiteY7" fmla="*/ 5626481 h 5626481"/>
              <a:gd name="connsiteX8" fmla="*/ 0 w 2813241"/>
              <a:gd name="connsiteY8" fmla="*/ 2813240 h 5626481"/>
              <a:gd name="connsiteX9" fmla="*/ 2525603 w 2813241"/>
              <a:gd name="connsiteY9" fmla="*/ 14524 h 56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3241" h="5626481">
                <a:moveTo>
                  <a:pt x="2813221" y="0"/>
                </a:moveTo>
                <a:lnTo>
                  <a:pt x="2813241" y="0"/>
                </a:lnTo>
                <a:lnTo>
                  <a:pt x="2813241" y="1406620"/>
                </a:lnTo>
                <a:lnTo>
                  <a:pt x="2813240" y="1406620"/>
                </a:lnTo>
                <a:cubicBezTo>
                  <a:pt x="2036385" y="1406620"/>
                  <a:pt x="1406620" y="2036385"/>
                  <a:pt x="1406620" y="2813240"/>
                </a:cubicBezTo>
                <a:cubicBezTo>
                  <a:pt x="1406620" y="3590095"/>
                  <a:pt x="2036385" y="4219860"/>
                  <a:pt x="2813240" y="4219860"/>
                </a:cubicBezTo>
                <a:lnTo>
                  <a:pt x="2813241" y="4219860"/>
                </a:lnTo>
                <a:lnTo>
                  <a:pt x="2813241" y="5626481"/>
                </a:lnTo>
                <a:cubicBezTo>
                  <a:pt x="1259531" y="5626481"/>
                  <a:pt x="0" y="4366950"/>
                  <a:pt x="0" y="2813240"/>
                </a:cubicBezTo>
                <a:cubicBezTo>
                  <a:pt x="0" y="1356637"/>
                  <a:pt x="1107010" y="158590"/>
                  <a:pt x="2525603" y="14524"/>
                </a:cubicBezTo>
                <a:close/>
              </a:path>
            </a:pathLst>
          </a:custGeom>
          <a:solidFill>
            <a:srgbClr val="E34D4D">
              <a:lumMod val="60000"/>
              <a:lumOff val="40000"/>
              <a:alpha val="44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275080" y="939800"/>
            <a:ext cx="10768330" cy="4978400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2064841" y="2807406"/>
            <a:ext cx="3632200" cy="1173480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   </a:t>
            </a:r>
            <a:r>
              <a:rPr lang="zh-CN" altLang="en-US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推荐</a:t>
            </a:r>
            <a:r>
              <a:rPr lang="en-US" altLang="zh-CN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4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593080" y="421640"/>
            <a:ext cx="6449695" cy="6305550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地理类核心期刊：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地理教学  华师大主办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中学地理教学参考 陕西师大主办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省级期刊：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地理教育  重庆师大主办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微信公众号</a:t>
            </a: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+</a:t>
            </a: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官网 投稿指南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3428998" cy="6858000"/>
          </a:xfrm>
          <a:custGeom>
            <a:avLst/>
            <a:gdLst>
              <a:gd name="connsiteX0" fmla="*/ 2813221 w 2813241"/>
              <a:gd name="connsiteY0" fmla="*/ 0 h 5626481"/>
              <a:gd name="connsiteX1" fmla="*/ 2813241 w 2813241"/>
              <a:gd name="connsiteY1" fmla="*/ 0 h 5626481"/>
              <a:gd name="connsiteX2" fmla="*/ 2813241 w 2813241"/>
              <a:gd name="connsiteY2" fmla="*/ 1406620 h 5626481"/>
              <a:gd name="connsiteX3" fmla="*/ 2813240 w 2813241"/>
              <a:gd name="connsiteY3" fmla="*/ 1406620 h 5626481"/>
              <a:gd name="connsiteX4" fmla="*/ 1406620 w 2813241"/>
              <a:gd name="connsiteY4" fmla="*/ 2813240 h 5626481"/>
              <a:gd name="connsiteX5" fmla="*/ 2813240 w 2813241"/>
              <a:gd name="connsiteY5" fmla="*/ 4219860 h 5626481"/>
              <a:gd name="connsiteX6" fmla="*/ 2813241 w 2813241"/>
              <a:gd name="connsiteY6" fmla="*/ 4219860 h 5626481"/>
              <a:gd name="connsiteX7" fmla="*/ 2813241 w 2813241"/>
              <a:gd name="connsiteY7" fmla="*/ 5626481 h 5626481"/>
              <a:gd name="connsiteX8" fmla="*/ 0 w 2813241"/>
              <a:gd name="connsiteY8" fmla="*/ 2813240 h 5626481"/>
              <a:gd name="connsiteX9" fmla="*/ 2525603 w 2813241"/>
              <a:gd name="connsiteY9" fmla="*/ 14524 h 56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3241" h="5626481">
                <a:moveTo>
                  <a:pt x="2813221" y="0"/>
                </a:moveTo>
                <a:lnTo>
                  <a:pt x="2813241" y="0"/>
                </a:lnTo>
                <a:lnTo>
                  <a:pt x="2813241" y="1406620"/>
                </a:lnTo>
                <a:lnTo>
                  <a:pt x="2813240" y="1406620"/>
                </a:lnTo>
                <a:cubicBezTo>
                  <a:pt x="2036385" y="1406620"/>
                  <a:pt x="1406620" y="2036385"/>
                  <a:pt x="1406620" y="2813240"/>
                </a:cubicBezTo>
                <a:cubicBezTo>
                  <a:pt x="1406620" y="3590095"/>
                  <a:pt x="2036385" y="4219860"/>
                  <a:pt x="2813240" y="4219860"/>
                </a:cubicBezTo>
                <a:lnTo>
                  <a:pt x="2813241" y="4219860"/>
                </a:lnTo>
                <a:lnTo>
                  <a:pt x="2813241" y="5626481"/>
                </a:lnTo>
                <a:cubicBezTo>
                  <a:pt x="1259531" y="5626481"/>
                  <a:pt x="0" y="4366950"/>
                  <a:pt x="0" y="2813240"/>
                </a:cubicBezTo>
                <a:cubicBezTo>
                  <a:pt x="0" y="1356637"/>
                  <a:pt x="1107010" y="158590"/>
                  <a:pt x="2525603" y="14524"/>
                </a:cubicBezTo>
                <a:close/>
              </a:path>
            </a:pathLst>
          </a:custGeom>
          <a:solidFill>
            <a:srgbClr val="E34D4D">
              <a:lumMod val="60000"/>
              <a:lumOff val="40000"/>
              <a:alpha val="44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274989" y="939981"/>
            <a:ext cx="9971315" cy="4978400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2064841" y="2807406"/>
            <a:ext cx="3632200" cy="1173480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   </a:t>
            </a:r>
            <a:r>
              <a:rPr lang="zh-CN" altLang="en-US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推荐</a:t>
            </a:r>
            <a:r>
              <a:rPr lang="en-US" altLang="zh-CN" sz="4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5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565775" y="1520825"/>
            <a:ext cx="6345555" cy="4057650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课程与教学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教学月刊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教学与管理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中小学教师培训</a:t>
            </a:r>
            <a:endParaRPr lang="zh-CN" altLang="en-US" sz="36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endParaRPr lang="zh-CN" altLang="en-US" sz="36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3428998" cy="6858000"/>
          </a:xfrm>
          <a:custGeom>
            <a:avLst/>
            <a:gdLst>
              <a:gd name="connsiteX0" fmla="*/ 2813221 w 2813241"/>
              <a:gd name="connsiteY0" fmla="*/ 0 h 5626481"/>
              <a:gd name="connsiteX1" fmla="*/ 2813241 w 2813241"/>
              <a:gd name="connsiteY1" fmla="*/ 0 h 5626481"/>
              <a:gd name="connsiteX2" fmla="*/ 2813241 w 2813241"/>
              <a:gd name="connsiteY2" fmla="*/ 1406620 h 5626481"/>
              <a:gd name="connsiteX3" fmla="*/ 2813240 w 2813241"/>
              <a:gd name="connsiteY3" fmla="*/ 1406620 h 5626481"/>
              <a:gd name="connsiteX4" fmla="*/ 1406620 w 2813241"/>
              <a:gd name="connsiteY4" fmla="*/ 2813240 h 5626481"/>
              <a:gd name="connsiteX5" fmla="*/ 2813240 w 2813241"/>
              <a:gd name="connsiteY5" fmla="*/ 4219860 h 5626481"/>
              <a:gd name="connsiteX6" fmla="*/ 2813241 w 2813241"/>
              <a:gd name="connsiteY6" fmla="*/ 4219860 h 5626481"/>
              <a:gd name="connsiteX7" fmla="*/ 2813241 w 2813241"/>
              <a:gd name="connsiteY7" fmla="*/ 5626481 h 5626481"/>
              <a:gd name="connsiteX8" fmla="*/ 0 w 2813241"/>
              <a:gd name="connsiteY8" fmla="*/ 2813240 h 5626481"/>
              <a:gd name="connsiteX9" fmla="*/ 2525603 w 2813241"/>
              <a:gd name="connsiteY9" fmla="*/ 14524 h 56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3241" h="5626481">
                <a:moveTo>
                  <a:pt x="2813221" y="0"/>
                </a:moveTo>
                <a:lnTo>
                  <a:pt x="2813241" y="0"/>
                </a:lnTo>
                <a:lnTo>
                  <a:pt x="2813241" y="1406620"/>
                </a:lnTo>
                <a:lnTo>
                  <a:pt x="2813240" y="1406620"/>
                </a:lnTo>
                <a:cubicBezTo>
                  <a:pt x="2036385" y="1406620"/>
                  <a:pt x="1406620" y="2036385"/>
                  <a:pt x="1406620" y="2813240"/>
                </a:cubicBezTo>
                <a:cubicBezTo>
                  <a:pt x="1406620" y="3590095"/>
                  <a:pt x="2036385" y="4219860"/>
                  <a:pt x="2813240" y="4219860"/>
                </a:cubicBezTo>
                <a:lnTo>
                  <a:pt x="2813241" y="4219860"/>
                </a:lnTo>
                <a:lnTo>
                  <a:pt x="2813241" y="5626481"/>
                </a:lnTo>
                <a:cubicBezTo>
                  <a:pt x="1259531" y="5626481"/>
                  <a:pt x="0" y="4366950"/>
                  <a:pt x="0" y="2813240"/>
                </a:cubicBezTo>
                <a:cubicBezTo>
                  <a:pt x="0" y="1356637"/>
                  <a:pt x="1107010" y="158590"/>
                  <a:pt x="2525603" y="14524"/>
                </a:cubicBezTo>
                <a:close/>
              </a:path>
            </a:pathLst>
          </a:custGeom>
          <a:solidFill>
            <a:srgbClr val="E34D4D">
              <a:lumMod val="60000"/>
              <a:lumOff val="40000"/>
              <a:alpha val="44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790" y="0"/>
            <a:ext cx="4492625" cy="4435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325755"/>
            <a:ext cx="4275455" cy="454914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-15240" y="226695"/>
            <a:ext cx="3897630" cy="5177790"/>
            <a:chOff x="-24" y="357"/>
            <a:chExt cx="6138" cy="8154"/>
          </a:xfrm>
        </p:grpSpPr>
        <p:pic>
          <p:nvPicPr>
            <p:cNvPr id="2" name="图片 5" descr="IMG_20190318_1209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57"/>
              <a:ext cx="6115" cy="81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" y="357"/>
              <a:ext cx="1716" cy="1716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770890" y="2084705"/>
            <a:ext cx="3364230" cy="4773295"/>
            <a:chOff x="1214" y="3283"/>
            <a:chExt cx="5298" cy="751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14" y="3283"/>
              <a:ext cx="5299" cy="751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14" y="8512"/>
              <a:ext cx="2302" cy="2288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420" y="741680"/>
            <a:ext cx="11095990" cy="5374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新北区</a:t>
            </a:r>
            <a:r>
              <a:rPr lang="en-US" altLang="zh-CN" b="1" dirty="0"/>
              <a:t>2021</a:t>
            </a:r>
            <a:r>
              <a:rPr lang="zh-CN" altLang="en-US" b="1" dirty="0"/>
              <a:t>年教育科研论文</a:t>
            </a:r>
            <a:r>
              <a:rPr lang="zh-CN" altLang="en-US" b="1" dirty="0" smtClean="0"/>
              <a:t>评选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16676"/>
            <a:ext cx="10662634" cy="5164428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论文</a:t>
            </a:r>
            <a:r>
              <a:rPr lang="zh-CN" altLang="en-US" b="1" dirty="0"/>
              <a:t>主题</a:t>
            </a:r>
            <a:endParaRPr lang="zh-CN" altLang="en-US" dirty="0"/>
          </a:p>
          <a:p>
            <a:r>
              <a:rPr lang="zh-CN" altLang="en-US" dirty="0"/>
              <a:t>以“实践与感悟，成长与提升”为主题，结合学校</a:t>
            </a:r>
            <a:r>
              <a:rPr lang="zh-CN" altLang="en-US" dirty="0">
                <a:solidFill>
                  <a:srgbClr val="FF0000"/>
                </a:solidFill>
              </a:rPr>
              <a:t>教育教学实践</a:t>
            </a:r>
            <a:r>
              <a:rPr lang="zh-CN" altLang="en-US" dirty="0"/>
              <a:t>，从育人方式、</a:t>
            </a:r>
            <a:r>
              <a:rPr lang="zh-CN" altLang="en-US" dirty="0">
                <a:solidFill>
                  <a:srgbClr val="FF0000"/>
                </a:solidFill>
              </a:rPr>
              <a:t>课程教学</a:t>
            </a:r>
            <a:r>
              <a:rPr lang="zh-CN" altLang="en-US" dirty="0"/>
              <a:t>、教师发展、学生成长、教育评价改革等方面展开。</a:t>
            </a:r>
          </a:p>
          <a:p>
            <a:r>
              <a:rPr lang="zh-CN" altLang="en-US" sz="3200" b="1" dirty="0" smtClean="0"/>
              <a:t>体裁</a:t>
            </a:r>
            <a:r>
              <a:rPr lang="zh-CN" altLang="en-US" dirty="0"/>
              <a:t> </a:t>
            </a:r>
            <a:r>
              <a:rPr lang="zh-CN" altLang="en-US" dirty="0" smtClean="0"/>
              <a:t>  参评</a:t>
            </a:r>
            <a:r>
              <a:rPr lang="zh-CN" altLang="en-US" dirty="0"/>
              <a:t>论文的形式可以是围绕本次活动主题的</a:t>
            </a:r>
            <a:r>
              <a:rPr lang="zh-CN" altLang="en-US" dirty="0">
                <a:solidFill>
                  <a:srgbClr val="FF0000"/>
                </a:solidFill>
              </a:rPr>
              <a:t>教育基本理论探讨与宏观教育分析</a:t>
            </a:r>
            <a:r>
              <a:rPr lang="zh-CN" altLang="en-US" dirty="0"/>
              <a:t>，也可以是</a:t>
            </a:r>
            <a:r>
              <a:rPr lang="zh-CN" altLang="en-US" dirty="0">
                <a:solidFill>
                  <a:srgbClr val="FF0000"/>
                </a:solidFill>
              </a:rPr>
              <a:t>个案研究、教育随笔、教育活动案例研究等</a:t>
            </a:r>
            <a:r>
              <a:rPr lang="zh-CN" altLang="en-US" dirty="0"/>
              <a:t>，但都必须符合学术规范。论文要深入研究、注重实践，讲真实的故事，谈真实的变化，避免工作汇报式，切忌泛泛而谈。</a:t>
            </a:r>
          </a:p>
          <a:p>
            <a:r>
              <a:rPr lang="zh-CN" altLang="en-US" dirty="0"/>
              <a:t>注意：德育论文本次不参评，德育论文在班主任基本功比赛时另行组织。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15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基本格式要求：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29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参评论文正文前要有</a:t>
            </a:r>
            <a:r>
              <a:rPr lang="en-US" altLang="zh-CN" dirty="0"/>
              <a:t>300</a:t>
            </a:r>
            <a:r>
              <a:rPr lang="zh-CN" altLang="en-US" dirty="0"/>
              <a:t>字以内的摘要和</a:t>
            </a:r>
            <a:r>
              <a:rPr lang="en-US" altLang="zh-CN" dirty="0"/>
              <a:t>3-5</a:t>
            </a:r>
            <a:r>
              <a:rPr lang="zh-CN" altLang="en-US" dirty="0"/>
              <a:t>个关键词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引文</a:t>
            </a:r>
            <a:r>
              <a:rPr lang="zh-CN" altLang="en-US" dirty="0"/>
              <a:t>要准确无误，注释及参考文献要按通用学术规范格式编写，其中，</a:t>
            </a:r>
            <a:r>
              <a:rPr lang="zh-CN" altLang="en-US" dirty="0">
                <a:solidFill>
                  <a:srgbClr val="FF0000"/>
                </a:solidFill>
              </a:rPr>
              <a:t>注释</a:t>
            </a:r>
            <a:r>
              <a:rPr lang="zh-CN" altLang="en-US" dirty="0"/>
              <a:t>统一用脚注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文章</a:t>
            </a:r>
            <a:r>
              <a:rPr lang="zh-CN" altLang="en-US" dirty="0"/>
              <a:t>格式设置为：标题三号宋体加粗，一级标题四号宋体加粗，正文五号宋体，行距固定值</a:t>
            </a:r>
            <a:r>
              <a:rPr lang="en-US" altLang="zh-CN" dirty="0"/>
              <a:t>20</a:t>
            </a:r>
            <a:r>
              <a:rPr lang="zh-CN" altLang="en-US" dirty="0"/>
              <a:t>磅。论文篇幅在</a:t>
            </a:r>
            <a:r>
              <a:rPr lang="en-US" altLang="zh-CN" dirty="0"/>
              <a:t>2500</a:t>
            </a:r>
            <a:r>
              <a:rPr lang="zh-CN" altLang="en-US" dirty="0"/>
              <a:t>字以上，</a:t>
            </a:r>
            <a:r>
              <a:rPr lang="en-US" altLang="zh-CN" dirty="0"/>
              <a:t>6000</a:t>
            </a:r>
            <a:r>
              <a:rPr lang="zh-CN" altLang="en-US" dirty="0"/>
              <a:t>字以内。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严格</a:t>
            </a:r>
            <a:r>
              <a:rPr lang="zh-CN" altLang="en-US" dirty="0">
                <a:solidFill>
                  <a:srgbClr val="FF0000"/>
                </a:solidFill>
              </a:rPr>
              <a:t>按照格式报送，不接受不按格式要求的申报。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87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PaperPass</a:t>
            </a:r>
            <a:r>
              <a:rPr lang="zh-CN" altLang="en-US" dirty="0"/>
              <a:t>官网  </a:t>
            </a:r>
            <a:r>
              <a:rPr lang="zh-CN" altLang="en-US" dirty="0" smtClean="0"/>
              <a:t>                   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 </a:t>
            </a:r>
            <a:r>
              <a:rPr lang="en-US" altLang="zh-CN" dirty="0" smtClean="0"/>
              <a:t>                           </a:t>
            </a:r>
            <a:r>
              <a:rPr lang="en-US" altLang="zh-CN" u="sng" dirty="0" smtClean="0">
                <a:hlinkClick r:id="rId2"/>
              </a:rPr>
              <a:t>https</a:t>
            </a:r>
            <a:r>
              <a:rPr lang="en-US" altLang="zh-CN" u="sng" dirty="0">
                <a:hlinkClick r:id="rId2"/>
              </a:rPr>
              <a:t>://www.paperpass.com</a:t>
            </a:r>
            <a:r>
              <a:rPr lang="en-US" altLang="zh-CN" u="sng" dirty="0" smtClean="0">
                <a:hlinkClick r:id="rId2"/>
              </a:rPr>
              <a:t>/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查</a:t>
            </a:r>
            <a:r>
              <a:rPr lang="zh-CN" altLang="en-US" dirty="0" smtClean="0"/>
              <a:t>重      已</a:t>
            </a:r>
            <a:r>
              <a:rPr lang="zh-CN" altLang="en-US" dirty="0"/>
              <a:t>参加过其他教育科研论文评选并获奖的论文不得再次参评，已公开发表的论文不得参评。论文评比时除提交论文外必须提交查重报告（统一用</a:t>
            </a:r>
            <a:r>
              <a:rPr lang="en-US" altLang="zh-CN" dirty="0" err="1"/>
              <a:t>paperpass</a:t>
            </a:r>
            <a:r>
              <a:rPr lang="zh-CN" altLang="en-US" dirty="0"/>
              <a:t>），重复率低于</a:t>
            </a:r>
            <a:r>
              <a:rPr lang="en-US" altLang="zh-CN" dirty="0"/>
              <a:t>30%</a:t>
            </a:r>
            <a:r>
              <a:rPr lang="zh-CN" altLang="en-US" dirty="0"/>
              <a:t>的为有效参评论文，请在</a:t>
            </a:r>
            <a:r>
              <a:rPr lang="en-US" altLang="zh-CN" dirty="0"/>
              <a:t>《</a:t>
            </a:r>
            <a:r>
              <a:rPr lang="zh-CN" altLang="en-US" dirty="0"/>
              <a:t>参评论文明细表</a:t>
            </a:r>
            <a:r>
              <a:rPr lang="en-US" altLang="zh-CN" dirty="0"/>
              <a:t>》</a:t>
            </a:r>
            <a:r>
              <a:rPr lang="zh-CN" altLang="en-US" dirty="0"/>
              <a:t>中“文献检测结果”部分注明。严禁抄袭，一旦发现取消</a:t>
            </a:r>
            <a:r>
              <a:rPr lang="en-US" altLang="zh-CN" dirty="0"/>
              <a:t>3</a:t>
            </a:r>
            <a:r>
              <a:rPr lang="zh-CN" altLang="en-US" dirty="0"/>
              <a:t>年内参赛资格，并在区内通报。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论文</a:t>
            </a:r>
            <a:r>
              <a:rPr lang="zh-CN" altLang="en-US" dirty="0"/>
              <a:t>及</a:t>
            </a:r>
            <a:r>
              <a:rPr lang="en-US" altLang="zh-CN" dirty="0"/>
              <a:t>《</a:t>
            </a:r>
            <a:r>
              <a:rPr lang="zh-CN" altLang="en-US" dirty="0"/>
              <a:t>参评论文明细表</a:t>
            </a:r>
            <a:r>
              <a:rPr lang="en-US" altLang="zh-CN" dirty="0"/>
              <a:t>》</a:t>
            </a:r>
            <a:r>
              <a:rPr lang="zh-CN" altLang="en-US" dirty="0"/>
              <a:t>均</a:t>
            </a:r>
            <a:r>
              <a:rPr lang="zh-CN" altLang="en-US" dirty="0">
                <a:solidFill>
                  <a:srgbClr val="FF0000"/>
                </a:solidFill>
              </a:rPr>
              <a:t>不需要提交纸质稿</a:t>
            </a:r>
            <a:r>
              <a:rPr lang="zh-CN" altLang="en-US" dirty="0"/>
              <a:t>，逾期不再受理。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01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82" y="484950"/>
            <a:ext cx="3295238" cy="5038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249" y="484950"/>
            <a:ext cx="3390476" cy="340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038" y="4359638"/>
            <a:ext cx="6658771" cy="1459622"/>
          </a:xfrm>
          <a:prstGeom prst="rect">
            <a:avLst/>
          </a:prstGeom>
        </p:spPr>
      </p:pic>
      <p:pic>
        <p:nvPicPr>
          <p:cNvPr id="7" name="图片 6" descr="2021区论文评选取号二维码.png"/>
          <p:cNvPicPr>
            <a:picLocks noChangeAspect="1"/>
          </p:cNvPicPr>
          <p:nvPr/>
        </p:nvPicPr>
        <p:blipFill>
          <a:blip r:embed="rId5" cstate="print"/>
          <a:srcRect t="9701"/>
          <a:stretch>
            <a:fillRect/>
          </a:stretch>
        </p:blipFill>
        <p:spPr>
          <a:xfrm>
            <a:off x="8884303" y="484950"/>
            <a:ext cx="2669952" cy="3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/>
          <p:cNvSpPr/>
          <p:nvPr>
            <p:custDataLst>
              <p:tags r:id="rId2"/>
            </p:custDataLst>
          </p:nvPr>
        </p:nvSpPr>
        <p:spPr>
          <a:xfrm rot="10800000">
            <a:off x="10927083" y="5593707"/>
            <a:ext cx="1264917" cy="1264293"/>
          </a:xfrm>
          <a:custGeom>
            <a:avLst/>
            <a:gdLst>
              <a:gd name="connsiteX0" fmla="*/ 518887 w 1037771"/>
              <a:gd name="connsiteY0" fmla="*/ 0 h 1037770"/>
              <a:gd name="connsiteX1" fmla="*/ 1037771 w 1037771"/>
              <a:gd name="connsiteY1" fmla="*/ 0 h 1037770"/>
              <a:gd name="connsiteX2" fmla="*/ 1016687 w 1037771"/>
              <a:gd name="connsiteY2" fmla="*/ 209146 h 1037770"/>
              <a:gd name="connsiteX3" fmla="*/ 0 w 1037771"/>
              <a:gd name="connsiteY3" fmla="*/ 1037770 h 1037770"/>
              <a:gd name="connsiteX4" fmla="*/ 0 w 1037771"/>
              <a:gd name="connsiteY4" fmla="*/ 518885 h 1037770"/>
              <a:gd name="connsiteX5" fmla="*/ 1 w 1037771"/>
              <a:gd name="connsiteY5" fmla="*/ 518885 h 1037770"/>
              <a:gd name="connsiteX6" fmla="*/ 508345 w 1037771"/>
              <a:gd name="connsiteY6" fmla="*/ 104573 h 103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771" h="1037770">
                <a:moveTo>
                  <a:pt x="518887" y="0"/>
                </a:moveTo>
                <a:lnTo>
                  <a:pt x="1037771" y="0"/>
                </a:lnTo>
                <a:lnTo>
                  <a:pt x="1016687" y="209146"/>
                </a:lnTo>
                <a:cubicBezTo>
                  <a:pt x="919919" y="682041"/>
                  <a:pt x="501502" y="1037770"/>
                  <a:pt x="0" y="1037770"/>
                </a:cubicBezTo>
                <a:lnTo>
                  <a:pt x="0" y="518885"/>
                </a:lnTo>
                <a:lnTo>
                  <a:pt x="1" y="518885"/>
                </a:lnTo>
                <a:cubicBezTo>
                  <a:pt x="250753" y="518885"/>
                  <a:pt x="459961" y="341020"/>
                  <a:pt x="508345" y="104573"/>
                </a:cubicBezTo>
                <a:close/>
              </a:path>
            </a:pathLst>
          </a:custGeom>
          <a:solidFill>
            <a:srgbClr val="E34D4D">
              <a:lumMod val="20000"/>
              <a:lumOff val="80000"/>
              <a:alpha val="4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任意多边形: 形状 3"/>
          <p:cNvSpPr/>
          <p:nvPr>
            <p:custDataLst>
              <p:tags r:id="rId3"/>
            </p:custDataLst>
          </p:nvPr>
        </p:nvSpPr>
        <p:spPr>
          <a:xfrm flipH="1">
            <a:off x="0" y="0"/>
            <a:ext cx="3428998" cy="6858000"/>
          </a:xfrm>
          <a:custGeom>
            <a:avLst/>
            <a:gdLst>
              <a:gd name="connsiteX0" fmla="*/ 2813221 w 2813241"/>
              <a:gd name="connsiteY0" fmla="*/ 0 h 5626481"/>
              <a:gd name="connsiteX1" fmla="*/ 2813241 w 2813241"/>
              <a:gd name="connsiteY1" fmla="*/ 0 h 5626481"/>
              <a:gd name="connsiteX2" fmla="*/ 2813241 w 2813241"/>
              <a:gd name="connsiteY2" fmla="*/ 1406620 h 5626481"/>
              <a:gd name="connsiteX3" fmla="*/ 2813240 w 2813241"/>
              <a:gd name="connsiteY3" fmla="*/ 1406620 h 5626481"/>
              <a:gd name="connsiteX4" fmla="*/ 1406620 w 2813241"/>
              <a:gd name="connsiteY4" fmla="*/ 2813240 h 5626481"/>
              <a:gd name="connsiteX5" fmla="*/ 2813240 w 2813241"/>
              <a:gd name="connsiteY5" fmla="*/ 4219860 h 5626481"/>
              <a:gd name="connsiteX6" fmla="*/ 2813241 w 2813241"/>
              <a:gd name="connsiteY6" fmla="*/ 4219860 h 5626481"/>
              <a:gd name="connsiteX7" fmla="*/ 2813241 w 2813241"/>
              <a:gd name="connsiteY7" fmla="*/ 5626481 h 5626481"/>
              <a:gd name="connsiteX8" fmla="*/ 0 w 2813241"/>
              <a:gd name="connsiteY8" fmla="*/ 2813240 h 5626481"/>
              <a:gd name="connsiteX9" fmla="*/ 2525603 w 2813241"/>
              <a:gd name="connsiteY9" fmla="*/ 14524 h 56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3241" h="5626481">
                <a:moveTo>
                  <a:pt x="2813221" y="0"/>
                </a:moveTo>
                <a:lnTo>
                  <a:pt x="2813241" y="0"/>
                </a:lnTo>
                <a:lnTo>
                  <a:pt x="2813241" y="1406620"/>
                </a:lnTo>
                <a:lnTo>
                  <a:pt x="2813240" y="1406620"/>
                </a:lnTo>
                <a:cubicBezTo>
                  <a:pt x="2036385" y="1406620"/>
                  <a:pt x="1406620" y="2036385"/>
                  <a:pt x="1406620" y="2813240"/>
                </a:cubicBezTo>
                <a:cubicBezTo>
                  <a:pt x="1406620" y="3590095"/>
                  <a:pt x="2036385" y="4219860"/>
                  <a:pt x="2813240" y="4219860"/>
                </a:cubicBezTo>
                <a:lnTo>
                  <a:pt x="2813241" y="4219860"/>
                </a:lnTo>
                <a:lnTo>
                  <a:pt x="2813241" y="5626481"/>
                </a:lnTo>
                <a:cubicBezTo>
                  <a:pt x="1259531" y="5626481"/>
                  <a:pt x="0" y="4366950"/>
                  <a:pt x="0" y="2813240"/>
                </a:cubicBezTo>
                <a:cubicBezTo>
                  <a:pt x="0" y="1356637"/>
                  <a:pt x="1107010" y="158590"/>
                  <a:pt x="2525603" y="14524"/>
                </a:cubicBezTo>
                <a:close/>
              </a:path>
            </a:pathLst>
          </a:custGeom>
          <a:solidFill>
            <a:srgbClr val="E34D4D">
              <a:lumMod val="60000"/>
              <a:lumOff val="40000"/>
              <a:alpha val="44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233714" y="939981"/>
            <a:ext cx="9971315" cy="4978400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6494960" y="2076450"/>
            <a:ext cx="0" cy="2705100"/>
          </a:xfrm>
          <a:prstGeom prst="line">
            <a:avLst/>
          </a:prstGeom>
          <a:ln w="1270">
            <a:solidFill>
              <a:srgbClr val="FFFFFF">
                <a:lumMod val="85000"/>
              </a:srgbClr>
            </a:solidFill>
            <a:prstDash val="dash"/>
          </a:ln>
        </p:spPr>
        <p:style>
          <a:lnRef idx="1">
            <a:srgbClr val="1E6BC5"/>
          </a:lnRef>
          <a:fillRef idx="0">
            <a:srgbClr val="1E6BC5"/>
          </a:fillRef>
          <a:effectRef idx="0">
            <a:srgbClr val="1E6BC5"/>
          </a:effectRef>
          <a:fontRef idx="minor">
            <a:srgbClr val="000000"/>
          </a:fontRef>
        </p:style>
      </p:cxnSp>
      <p:sp>
        <p:nvSpPr>
          <p:cNvPr id="8" name="任意多边形: 形状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166360" y="4302125"/>
            <a:ext cx="311150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E34D4D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5575300" y="4302125"/>
            <a:ext cx="311150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E34D4D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2084705" y="2076450"/>
            <a:ext cx="311150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2493010" y="2076450"/>
            <a:ext cx="311150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6240780" y="427990"/>
            <a:ext cx="5184140" cy="5988685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徐展说，“信息技术你如果不去用，就不会体会到它的魅力与神奇。”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我想说</a:t>
            </a:r>
            <a:r>
              <a:rPr lang="zh-CN" altLang="en-US" sz="360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，</a:t>
            </a:r>
            <a:r>
              <a:rPr lang="zh-CN" altLang="en-US" sz="3600" smtClean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“论文</a:t>
            </a: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你如果不去尝试撰写，也就不会体会到它的价值与乐趣！”</a:t>
            </a: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1945640" y="2898140"/>
            <a:ext cx="4149090" cy="1062355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</a:t>
            </a:r>
            <a:r>
              <a:rPr lang="zh-CN" altLang="en-US" sz="4800" b="1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愿与同行共勉</a:t>
            </a:r>
            <a:endParaRPr lang="zh-CN" altLang="en-US" sz="4800" b="1" spc="3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/>
          <p:cNvSpPr/>
          <p:nvPr>
            <p:custDataLst>
              <p:tags r:id="rId2"/>
            </p:custDataLst>
          </p:nvPr>
        </p:nvSpPr>
        <p:spPr>
          <a:xfrm rot="10800000">
            <a:off x="10927083" y="5593707"/>
            <a:ext cx="1264917" cy="1264293"/>
          </a:xfrm>
          <a:custGeom>
            <a:avLst/>
            <a:gdLst>
              <a:gd name="connsiteX0" fmla="*/ 518887 w 1037771"/>
              <a:gd name="connsiteY0" fmla="*/ 0 h 1037770"/>
              <a:gd name="connsiteX1" fmla="*/ 1037771 w 1037771"/>
              <a:gd name="connsiteY1" fmla="*/ 0 h 1037770"/>
              <a:gd name="connsiteX2" fmla="*/ 1016687 w 1037771"/>
              <a:gd name="connsiteY2" fmla="*/ 209146 h 1037770"/>
              <a:gd name="connsiteX3" fmla="*/ 0 w 1037771"/>
              <a:gd name="connsiteY3" fmla="*/ 1037770 h 1037770"/>
              <a:gd name="connsiteX4" fmla="*/ 0 w 1037771"/>
              <a:gd name="connsiteY4" fmla="*/ 518885 h 1037770"/>
              <a:gd name="connsiteX5" fmla="*/ 1 w 1037771"/>
              <a:gd name="connsiteY5" fmla="*/ 518885 h 1037770"/>
              <a:gd name="connsiteX6" fmla="*/ 508345 w 1037771"/>
              <a:gd name="connsiteY6" fmla="*/ 104573 h 103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771" h="1037770">
                <a:moveTo>
                  <a:pt x="518887" y="0"/>
                </a:moveTo>
                <a:lnTo>
                  <a:pt x="1037771" y="0"/>
                </a:lnTo>
                <a:lnTo>
                  <a:pt x="1016687" y="209146"/>
                </a:lnTo>
                <a:cubicBezTo>
                  <a:pt x="919919" y="682041"/>
                  <a:pt x="501502" y="1037770"/>
                  <a:pt x="0" y="1037770"/>
                </a:cubicBezTo>
                <a:lnTo>
                  <a:pt x="0" y="518885"/>
                </a:lnTo>
                <a:lnTo>
                  <a:pt x="1" y="518885"/>
                </a:lnTo>
                <a:cubicBezTo>
                  <a:pt x="250753" y="518885"/>
                  <a:pt x="459961" y="341020"/>
                  <a:pt x="508345" y="104573"/>
                </a:cubicBezTo>
                <a:close/>
              </a:path>
            </a:pathLst>
          </a:custGeom>
          <a:solidFill>
            <a:srgbClr val="E34D4D">
              <a:lumMod val="20000"/>
              <a:lumOff val="80000"/>
              <a:alpha val="4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任意多边形: 形状 3"/>
          <p:cNvSpPr/>
          <p:nvPr>
            <p:custDataLst>
              <p:tags r:id="rId3"/>
            </p:custDataLst>
          </p:nvPr>
        </p:nvSpPr>
        <p:spPr>
          <a:xfrm flipH="1">
            <a:off x="0" y="0"/>
            <a:ext cx="3428998" cy="6858000"/>
          </a:xfrm>
          <a:custGeom>
            <a:avLst/>
            <a:gdLst>
              <a:gd name="connsiteX0" fmla="*/ 2813221 w 2813241"/>
              <a:gd name="connsiteY0" fmla="*/ 0 h 5626481"/>
              <a:gd name="connsiteX1" fmla="*/ 2813241 w 2813241"/>
              <a:gd name="connsiteY1" fmla="*/ 0 h 5626481"/>
              <a:gd name="connsiteX2" fmla="*/ 2813241 w 2813241"/>
              <a:gd name="connsiteY2" fmla="*/ 1406620 h 5626481"/>
              <a:gd name="connsiteX3" fmla="*/ 2813240 w 2813241"/>
              <a:gd name="connsiteY3" fmla="*/ 1406620 h 5626481"/>
              <a:gd name="connsiteX4" fmla="*/ 1406620 w 2813241"/>
              <a:gd name="connsiteY4" fmla="*/ 2813240 h 5626481"/>
              <a:gd name="connsiteX5" fmla="*/ 2813240 w 2813241"/>
              <a:gd name="connsiteY5" fmla="*/ 4219860 h 5626481"/>
              <a:gd name="connsiteX6" fmla="*/ 2813241 w 2813241"/>
              <a:gd name="connsiteY6" fmla="*/ 4219860 h 5626481"/>
              <a:gd name="connsiteX7" fmla="*/ 2813241 w 2813241"/>
              <a:gd name="connsiteY7" fmla="*/ 5626481 h 5626481"/>
              <a:gd name="connsiteX8" fmla="*/ 0 w 2813241"/>
              <a:gd name="connsiteY8" fmla="*/ 2813240 h 5626481"/>
              <a:gd name="connsiteX9" fmla="*/ 2525603 w 2813241"/>
              <a:gd name="connsiteY9" fmla="*/ 14524 h 56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3241" h="5626481">
                <a:moveTo>
                  <a:pt x="2813221" y="0"/>
                </a:moveTo>
                <a:lnTo>
                  <a:pt x="2813241" y="0"/>
                </a:lnTo>
                <a:lnTo>
                  <a:pt x="2813241" y="1406620"/>
                </a:lnTo>
                <a:lnTo>
                  <a:pt x="2813240" y="1406620"/>
                </a:lnTo>
                <a:cubicBezTo>
                  <a:pt x="2036385" y="1406620"/>
                  <a:pt x="1406620" y="2036385"/>
                  <a:pt x="1406620" y="2813240"/>
                </a:cubicBezTo>
                <a:cubicBezTo>
                  <a:pt x="1406620" y="3590095"/>
                  <a:pt x="2036385" y="4219860"/>
                  <a:pt x="2813240" y="4219860"/>
                </a:cubicBezTo>
                <a:lnTo>
                  <a:pt x="2813241" y="4219860"/>
                </a:lnTo>
                <a:lnTo>
                  <a:pt x="2813241" y="5626481"/>
                </a:lnTo>
                <a:cubicBezTo>
                  <a:pt x="1259531" y="5626481"/>
                  <a:pt x="0" y="4366950"/>
                  <a:pt x="0" y="2813240"/>
                </a:cubicBezTo>
                <a:cubicBezTo>
                  <a:pt x="0" y="1356637"/>
                  <a:pt x="1107010" y="158590"/>
                  <a:pt x="2525603" y="14524"/>
                </a:cubicBezTo>
                <a:close/>
              </a:path>
            </a:pathLst>
          </a:custGeom>
          <a:solidFill>
            <a:srgbClr val="E34D4D">
              <a:lumMod val="60000"/>
              <a:lumOff val="40000"/>
              <a:alpha val="44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233714" y="986971"/>
            <a:ext cx="9971315" cy="4978400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6494960" y="2076450"/>
            <a:ext cx="0" cy="2705100"/>
          </a:xfrm>
          <a:prstGeom prst="line">
            <a:avLst/>
          </a:prstGeom>
          <a:ln w="1270">
            <a:solidFill>
              <a:srgbClr val="FFFFFF">
                <a:lumMod val="85000"/>
              </a:srgbClr>
            </a:solidFill>
            <a:prstDash val="dash"/>
          </a:ln>
        </p:spPr>
        <p:style>
          <a:lnRef idx="1">
            <a:srgbClr val="1E6BC5"/>
          </a:lnRef>
          <a:fillRef idx="0">
            <a:srgbClr val="1E6BC5"/>
          </a:fillRef>
          <a:effectRef idx="0">
            <a:srgbClr val="1E6BC5"/>
          </a:effectRef>
          <a:fontRef idx="minor">
            <a:srgbClr val="000000"/>
          </a:fontRef>
        </p:style>
      </p:cxnSp>
      <p:sp>
        <p:nvSpPr>
          <p:cNvPr id="8" name="任意多边形: 形状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166360" y="4302125"/>
            <a:ext cx="311150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E34D4D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5575300" y="4302125"/>
            <a:ext cx="311150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E34D4D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2084705" y="2076450"/>
            <a:ext cx="311150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2493010" y="2076450"/>
            <a:ext cx="311150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6393815" y="1201420"/>
            <a:ext cx="5255895" cy="4763770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一、什么</a:t>
            </a:r>
            <a:r>
              <a:rPr lang="zh-CN" altLang="en-US" sz="3600" dirty="0" smtClean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是论文</a:t>
            </a: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？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二、如何选题？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三、如何构思布局？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四、如何案例撰写？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五、如何修改？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六、投稿发表？</a:t>
            </a: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1882140" y="2555875"/>
            <a:ext cx="4243070" cy="1173480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48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六个基本问题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/>
          <p:cNvSpPr/>
          <p:nvPr>
            <p:custDataLst>
              <p:tags r:id="rId2"/>
            </p:custDataLst>
          </p:nvPr>
        </p:nvSpPr>
        <p:spPr>
          <a:xfrm rot="10800000">
            <a:off x="10927083" y="5593707"/>
            <a:ext cx="1264917" cy="1264293"/>
          </a:xfrm>
          <a:custGeom>
            <a:avLst/>
            <a:gdLst>
              <a:gd name="connsiteX0" fmla="*/ 518887 w 1037771"/>
              <a:gd name="connsiteY0" fmla="*/ 0 h 1037770"/>
              <a:gd name="connsiteX1" fmla="*/ 1037771 w 1037771"/>
              <a:gd name="connsiteY1" fmla="*/ 0 h 1037770"/>
              <a:gd name="connsiteX2" fmla="*/ 1016687 w 1037771"/>
              <a:gd name="connsiteY2" fmla="*/ 209146 h 1037770"/>
              <a:gd name="connsiteX3" fmla="*/ 0 w 1037771"/>
              <a:gd name="connsiteY3" fmla="*/ 1037770 h 1037770"/>
              <a:gd name="connsiteX4" fmla="*/ 0 w 1037771"/>
              <a:gd name="connsiteY4" fmla="*/ 518885 h 1037770"/>
              <a:gd name="connsiteX5" fmla="*/ 1 w 1037771"/>
              <a:gd name="connsiteY5" fmla="*/ 518885 h 1037770"/>
              <a:gd name="connsiteX6" fmla="*/ 508345 w 1037771"/>
              <a:gd name="connsiteY6" fmla="*/ 104573 h 103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771" h="1037770">
                <a:moveTo>
                  <a:pt x="518887" y="0"/>
                </a:moveTo>
                <a:lnTo>
                  <a:pt x="1037771" y="0"/>
                </a:lnTo>
                <a:lnTo>
                  <a:pt x="1016687" y="209146"/>
                </a:lnTo>
                <a:cubicBezTo>
                  <a:pt x="919919" y="682041"/>
                  <a:pt x="501502" y="1037770"/>
                  <a:pt x="0" y="1037770"/>
                </a:cubicBezTo>
                <a:lnTo>
                  <a:pt x="0" y="518885"/>
                </a:lnTo>
                <a:lnTo>
                  <a:pt x="1" y="518885"/>
                </a:lnTo>
                <a:cubicBezTo>
                  <a:pt x="250753" y="518885"/>
                  <a:pt x="459961" y="341020"/>
                  <a:pt x="508345" y="104573"/>
                </a:cubicBezTo>
                <a:close/>
              </a:path>
            </a:pathLst>
          </a:custGeom>
          <a:solidFill>
            <a:srgbClr val="E34D4D">
              <a:lumMod val="20000"/>
              <a:lumOff val="80000"/>
              <a:alpha val="4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任意多边形: 形状 3"/>
          <p:cNvSpPr/>
          <p:nvPr>
            <p:custDataLst>
              <p:tags r:id="rId3"/>
            </p:custDataLst>
          </p:nvPr>
        </p:nvSpPr>
        <p:spPr>
          <a:xfrm flipH="1">
            <a:off x="0" y="0"/>
            <a:ext cx="3428998" cy="6858000"/>
          </a:xfrm>
          <a:custGeom>
            <a:avLst/>
            <a:gdLst>
              <a:gd name="connsiteX0" fmla="*/ 2813221 w 2813241"/>
              <a:gd name="connsiteY0" fmla="*/ 0 h 5626481"/>
              <a:gd name="connsiteX1" fmla="*/ 2813241 w 2813241"/>
              <a:gd name="connsiteY1" fmla="*/ 0 h 5626481"/>
              <a:gd name="connsiteX2" fmla="*/ 2813241 w 2813241"/>
              <a:gd name="connsiteY2" fmla="*/ 1406620 h 5626481"/>
              <a:gd name="connsiteX3" fmla="*/ 2813240 w 2813241"/>
              <a:gd name="connsiteY3" fmla="*/ 1406620 h 5626481"/>
              <a:gd name="connsiteX4" fmla="*/ 1406620 w 2813241"/>
              <a:gd name="connsiteY4" fmla="*/ 2813240 h 5626481"/>
              <a:gd name="connsiteX5" fmla="*/ 2813240 w 2813241"/>
              <a:gd name="connsiteY5" fmla="*/ 4219860 h 5626481"/>
              <a:gd name="connsiteX6" fmla="*/ 2813241 w 2813241"/>
              <a:gd name="connsiteY6" fmla="*/ 4219860 h 5626481"/>
              <a:gd name="connsiteX7" fmla="*/ 2813241 w 2813241"/>
              <a:gd name="connsiteY7" fmla="*/ 5626481 h 5626481"/>
              <a:gd name="connsiteX8" fmla="*/ 0 w 2813241"/>
              <a:gd name="connsiteY8" fmla="*/ 2813240 h 5626481"/>
              <a:gd name="connsiteX9" fmla="*/ 2525603 w 2813241"/>
              <a:gd name="connsiteY9" fmla="*/ 14524 h 56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3241" h="5626481">
                <a:moveTo>
                  <a:pt x="2813221" y="0"/>
                </a:moveTo>
                <a:lnTo>
                  <a:pt x="2813241" y="0"/>
                </a:lnTo>
                <a:lnTo>
                  <a:pt x="2813241" y="1406620"/>
                </a:lnTo>
                <a:lnTo>
                  <a:pt x="2813240" y="1406620"/>
                </a:lnTo>
                <a:cubicBezTo>
                  <a:pt x="2036385" y="1406620"/>
                  <a:pt x="1406620" y="2036385"/>
                  <a:pt x="1406620" y="2813240"/>
                </a:cubicBezTo>
                <a:cubicBezTo>
                  <a:pt x="1406620" y="3590095"/>
                  <a:pt x="2036385" y="4219860"/>
                  <a:pt x="2813240" y="4219860"/>
                </a:cubicBezTo>
                <a:lnTo>
                  <a:pt x="2813241" y="4219860"/>
                </a:lnTo>
                <a:lnTo>
                  <a:pt x="2813241" y="5626481"/>
                </a:lnTo>
                <a:cubicBezTo>
                  <a:pt x="1259531" y="5626481"/>
                  <a:pt x="0" y="4366950"/>
                  <a:pt x="0" y="2813240"/>
                </a:cubicBezTo>
                <a:cubicBezTo>
                  <a:pt x="0" y="1356637"/>
                  <a:pt x="1107010" y="158590"/>
                  <a:pt x="2525603" y="14524"/>
                </a:cubicBezTo>
                <a:close/>
              </a:path>
            </a:pathLst>
          </a:custGeom>
          <a:solidFill>
            <a:srgbClr val="E34D4D">
              <a:lumMod val="60000"/>
              <a:lumOff val="40000"/>
              <a:alpha val="44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233714" y="986971"/>
            <a:ext cx="9971315" cy="4978400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6494960" y="2076450"/>
            <a:ext cx="0" cy="2705100"/>
          </a:xfrm>
          <a:prstGeom prst="line">
            <a:avLst/>
          </a:prstGeom>
          <a:ln w="1270">
            <a:solidFill>
              <a:srgbClr val="FFFFFF">
                <a:lumMod val="85000"/>
              </a:srgbClr>
            </a:solidFill>
            <a:prstDash val="dash"/>
          </a:ln>
        </p:spPr>
        <p:style>
          <a:lnRef idx="1">
            <a:srgbClr val="1E6BC5"/>
          </a:lnRef>
          <a:fillRef idx="0">
            <a:srgbClr val="1E6BC5"/>
          </a:fillRef>
          <a:effectRef idx="0">
            <a:srgbClr val="1E6BC5"/>
          </a:effectRef>
          <a:fontRef idx="minor">
            <a:srgbClr val="000000"/>
          </a:fontRef>
        </p:style>
      </p:cxnSp>
      <p:sp>
        <p:nvSpPr>
          <p:cNvPr id="8" name="任意多边形: 形状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166360" y="4302125"/>
            <a:ext cx="311150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E34D4D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5575300" y="4302125"/>
            <a:ext cx="311150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E34D4D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2084705" y="2076450"/>
            <a:ext cx="311150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2493010" y="2076450"/>
            <a:ext cx="311150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6231255" y="657225"/>
            <a:ext cx="5158740" cy="5817235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 smtClean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论文</a:t>
            </a: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是指教师围绕</a:t>
            </a:r>
            <a:r>
              <a:rPr lang="zh-CN" altLang="en-US" sz="3600" dirty="0" smtClean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在实践中围绕某</a:t>
            </a: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一方面或某个问题总结出</a:t>
            </a:r>
            <a:r>
              <a:rPr lang="zh-CN" altLang="en-US" sz="3600" dirty="0" smtClean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的经验。作者观点、主张、思想的文本呈现。</a:t>
            </a:r>
            <a:endParaRPr lang="zh-CN" altLang="en-US" sz="36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包括教学研究论文、课题研究论文、学位论文等。</a:t>
            </a: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2084526" y="2807406"/>
            <a:ext cx="3632200" cy="1173480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48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</a:t>
            </a:r>
            <a:r>
              <a:rPr lang="zh-CN" altLang="en-US" sz="4800" b="1" spc="300" dirty="0" smtClean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论文</a:t>
            </a:r>
            <a:endParaRPr lang="zh-CN" altLang="en-US" sz="4800" b="1" spc="3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3428998" cy="6858000"/>
          </a:xfrm>
          <a:custGeom>
            <a:avLst/>
            <a:gdLst>
              <a:gd name="connsiteX0" fmla="*/ 2813221 w 2813241"/>
              <a:gd name="connsiteY0" fmla="*/ 0 h 5626481"/>
              <a:gd name="connsiteX1" fmla="*/ 2813241 w 2813241"/>
              <a:gd name="connsiteY1" fmla="*/ 0 h 5626481"/>
              <a:gd name="connsiteX2" fmla="*/ 2813241 w 2813241"/>
              <a:gd name="connsiteY2" fmla="*/ 1406620 h 5626481"/>
              <a:gd name="connsiteX3" fmla="*/ 2813240 w 2813241"/>
              <a:gd name="connsiteY3" fmla="*/ 1406620 h 5626481"/>
              <a:gd name="connsiteX4" fmla="*/ 1406620 w 2813241"/>
              <a:gd name="connsiteY4" fmla="*/ 2813240 h 5626481"/>
              <a:gd name="connsiteX5" fmla="*/ 2813240 w 2813241"/>
              <a:gd name="connsiteY5" fmla="*/ 4219860 h 5626481"/>
              <a:gd name="connsiteX6" fmla="*/ 2813241 w 2813241"/>
              <a:gd name="connsiteY6" fmla="*/ 4219860 h 5626481"/>
              <a:gd name="connsiteX7" fmla="*/ 2813241 w 2813241"/>
              <a:gd name="connsiteY7" fmla="*/ 5626481 h 5626481"/>
              <a:gd name="connsiteX8" fmla="*/ 0 w 2813241"/>
              <a:gd name="connsiteY8" fmla="*/ 2813240 h 5626481"/>
              <a:gd name="connsiteX9" fmla="*/ 2525603 w 2813241"/>
              <a:gd name="connsiteY9" fmla="*/ 14524 h 56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3241" h="5626481">
                <a:moveTo>
                  <a:pt x="2813221" y="0"/>
                </a:moveTo>
                <a:lnTo>
                  <a:pt x="2813241" y="0"/>
                </a:lnTo>
                <a:lnTo>
                  <a:pt x="2813241" y="1406620"/>
                </a:lnTo>
                <a:lnTo>
                  <a:pt x="2813240" y="1406620"/>
                </a:lnTo>
                <a:cubicBezTo>
                  <a:pt x="2036385" y="1406620"/>
                  <a:pt x="1406620" y="2036385"/>
                  <a:pt x="1406620" y="2813240"/>
                </a:cubicBezTo>
                <a:cubicBezTo>
                  <a:pt x="1406620" y="3590095"/>
                  <a:pt x="2036385" y="4219860"/>
                  <a:pt x="2813240" y="4219860"/>
                </a:cubicBezTo>
                <a:lnTo>
                  <a:pt x="2813241" y="4219860"/>
                </a:lnTo>
                <a:lnTo>
                  <a:pt x="2813241" y="5626481"/>
                </a:lnTo>
                <a:cubicBezTo>
                  <a:pt x="1259531" y="5626481"/>
                  <a:pt x="0" y="4366950"/>
                  <a:pt x="0" y="2813240"/>
                </a:cubicBezTo>
                <a:cubicBezTo>
                  <a:pt x="0" y="1356637"/>
                  <a:pt x="1107010" y="158590"/>
                  <a:pt x="2525603" y="14524"/>
                </a:cubicBezTo>
                <a:close/>
              </a:path>
            </a:pathLst>
          </a:custGeom>
          <a:solidFill>
            <a:srgbClr val="E34D4D">
              <a:lumMod val="60000"/>
              <a:lumOff val="40000"/>
              <a:alpha val="44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219744" y="939981"/>
            <a:ext cx="9971315" cy="4978400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6494960" y="2076450"/>
            <a:ext cx="0" cy="2705100"/>
          </a:xfrm>
          <a:prstGeom prst="line">
            <a:avLst/>
          </a:prstGeom>
          <a:ln w="1270">
            <a:solidFill>
              <a:srgbClr val="FFFFFF">
                <a:lumMod val="85000"/>
              </a:srgbClr>
            </a:solidFill>
            <a:prstDash val="dash"/>
          </a:ln>
        </p:spPr>
        <p:style>
          <a:lnRef idx="1">
            <a:srgbClr val="1E6BC5"/>
          </a:lnRef>
          <a:fillRef idx="0">
            <a:srgbClr val="1E6BC5"/>
          </a:fillRef>
          <a:effectRef idx="0">
            <a:srgbClr val="1E6BC5"/>
          </a:effectRef>
          <a:fontRef idx="minor">
            <a:srgbClr val="000000"/>
          </a:fontRef>
        </p:style>
      </p:cxnSp>
      <p:sp>
        <p:nvSpPr>
          <p:cNvPr id="8" name="任意多边形: 形状 7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5166360" y="4302125"/>
            <a:ext cx="311150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E34D4D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575300" y="4302125"/>
            <a:ext cx="311150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E34D4D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2084705" y="2076450"/>
            <a:ext cx="311150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2493010" y="2076450"/>
            <a:ext cx="311150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238240" y="400050"/>
            <a:ext cx="5189220" cy="5988050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论文的题目便是作者表达的总观点，是接下来一级观点支撑的对象，更是子观点支撑一级观点的终极目标。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基本原则：</a:t>
            </a:r>
          </a:p>
          <a:p>
            <a:pPr indent="0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None/>
            </a:pPr>
            <a:r>
              <a:rPr lang="zh-CN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独特、意义、新颖</a:t>
            </a: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2064841" y="2807406"/>
            <a:ext cx="3632200" cy="1173480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48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   </a:t>
            </a:r>
            <a:r>
              <a:rPr lang="zh-CN" altLang="en-US" sz="48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选 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1216418" y="3037931"/>
            <a:ext cx="1504592" cy="1504592"/>
          </a:xfrm>
          <a:prstGeom prst="ellipse">
            <a:avLst/>
          </a:prstGeom>
          <a:solidFill>
            <a:srgbClr val="3676CC"/>
          </a:solidFill>
          <a:ln w="101600"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kumimoji="1"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2662614" y="3639430"/>
            <a:ext cx="3106400" cy="359896"/>
          </a:xfrm>
          <a:prstGeom prst="rect">
            <a:avLst/>
          </a:prstGeom>
          <a:solidFill>
            <a:srgbClr val="3676CC"/>
          </a:solidFill>
          <a:ln w="101600"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5879853" y="3639430"/>
            <a:ext cx="3672247" cy="359896"/>
          </a:xfrm>
          <a:prstGeom prst="rect">
            <a:avLst/>
          </a:prstGeom>
          <a:solidFill>
            <a:srgbClr val="93A3AD"/>
          </a:solidFill>
          <a:ln w="101600"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>
            <p:custDataLst>
              <p:tags r:id="rId5"/>
            </p:custDataLst>
          </p:nvPr>
        </p:nvSpPr>
        <p:spPr>
          <a:xfrm>
            <a:off x="9470990" y="3037931"/>
            <a:ext cx="1504592" cy="1504592"/>
          </a:xfrm>
          <a:prstGeom prst="ellipse">
            <a:avLst/>
          </a:prstGeom>
          <a:solidFill>
            <a:srgbClr val="93A3AD"/>
          </a:solidFill>
          <a:ln w="101600">
            <a:noFill/>
          </a:ln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kumimoji="1"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endParaRPr kumimoji="1"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2721010" y="4004776"/>
            <a:ext cx="2511529" cy="537543"/>
          </a:xfrm>
          <a:prstGeom prst="rect">
            <a:avLst/>
          </a:prstGeom>
          <a:noFill/>
        </p:spPr>
        <p:txBody>
          <a:bodyPr wrap="square" lIns="90000" tIns="46800" rIns="90000" bIns="46800" rtlCol="0" anchor="b">
            <a:normAutofit/>
          </a:bodyPr>
          <a:lstStyle>
            <a:defPPr>
              <a:defRPr lang="zh-CN"/>
            </a:defPPr>
            <a:lvl1pPr lvl="0" defTabSz="913765">
              <a:buSzPct val="25000"/>
              <a:defRPr sz="2400" b="1" spc="12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rgbClr val="000000">
                    <a:lumMod val="85000"/>
                    <a:lumOff val="15000"/>
                  </a:srgbClr>
                </a:solidFill>
              </a:rPr>
              <a:t>教学研究论文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2720975" y="4542790"/>
            <a:ext cx="3260725" cy="181991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defTabSz="913765">
              <a:lnSpc>
                <a:spcPct val="150000"/>
              </a:lnSpc>
              <a:buSzPct val="50000"/>
              <a:defRPr sz="1400" spc="20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r>
              <a:rPr lang="zh-CN" altLang="en-US" sz="1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从教学疑问出发；</a:t>
            </a:r>
          </a:p>
          <a:p>
            <a:r>
              <a:rPr lang="zh-CN" altLang="en-US" sz="1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从</a:t>
            </a:r>
            <a:r>
              <a:rPr lang="zh-CN" altLang="en-US" sz="1600" b="1" dirty="0">
                <a:solidFill>
                  <a:srgbClr val="FF0000"/>
                </a:solidFill>
              </a:rPr>
              <a:t>专业阅读</a:t>
            </a:r>
            <a:r>
              <a:rPr lang="zh-CN" altLang="en-US" sz="1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出发；</a:t>
            </a:r>
          </a:p>
          <a:p>
            <a:r>
              <a:rPr lang="zh-CN" altLang="en-US" sz="1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从</a:t>
            </a:r>
            <a:r>
              <a:rPr lang="zh-CN" altLang="en-US" sz="1600" b="1" u="sng" dirty="0">
                <a:solidFill>
                  <a:srgbClr val="000000">
                    <a:lumMod val="65000"/>
                    <a:lumOff val="35000"/>
                  </a:srgbClr>
                </a:solidFill>
              </a:rPr>
              <a:t>教学研讨</a:t>
            </a:r>
            <a:r>
              <a:rPr lang="zh-CN" altLang="en-US" sz="1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出发；</a:t>
            </a:r>
          </a:p>
          <a:p>
            <a:r>
              <a:rPr lang="zh-CN" altLang="en-US" sz="1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从教材分析出发；</a:t>
            </a:r>
          </a:p>
          <a:p>
            <a:r>
              <a:rPr lang="zh-CN" altLang="en-US" sz="1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从</a:t>
            </a:r>
            <a:r>
              <a:rPr lang="zh-CN" altLang="en-US" sz="1600" b="1" u="sng" dirty="0">
                <a:solidFill>
                  <a:srgbClr val="000000">
                    <a:lumMod val="65000"/>
                    <a:lumOff val="35000"/>
                  </a:srgbClr>
                </a:solidFill>
              </a:rPr>
              <a:t>实验教学</a:t>
            </a:r>
            <a:r>
              <a:rPr lang="zh-CN" altLang="en-US" sz="1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出发。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6884448" y="4004776"/>
            <a:ext cx="2511529" cy="537543"/>
          </a:xfrm>
          <a:prstGeom prst="rect">
            <a:avLst/>
          </a:prstGeom>
          <a:noFill/>
        </p:spPr>
        <p:txBody>
          <a:bodyPr wrap="square" lIns="90000" tIns="46800" rIns="90000" bIns="46800" rtlCol="0" anchor="b">
            <a:normAutofit/>
          </a:bodyPr>
          <a:lstStyle>
            <a:defPPr>
              <a:defRPr lang="zh-CN"/>
            </a:defPPr>
            <a:lvl1pPr lvl="0" algn="r" defTabSz="913765">
              <a:buSzPct val="25000"/>
              <a:defRPr sz="2400" b="1" spc="12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rgbClr val="000000">
                    <a:lumMod val="85000"/>
                    <a:lumOff val="15000"/>
                  </a:srgbClr>
                </a:solidFill>
              </a:rPr>
              <a:t>课题研究论文</a:t>
            </a: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6884670" y="4542790"/>
            <a:ext cx="2668270" cy="181991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algn="r" defTabSz="913765">
              <a:lnSpc>
                <a:spcPct val="150000"/>
              </a:lnSpc>
              <a:buSzPct val="50000"/>
              <a:defRPr sz="1400" spc="20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r>
              <a:rPr lang="zh-CN" altLang="en-US" sz="1600" b="1">
                <a:solidFill>
                  <a:srgbClr val="000000">
                    <a:lumMod val="65000"/>
                    <a:lumOff val="35000"/>
                  </a:srgbClr>
                </a:solidFill>
              </a:rPr>
              <a:t>从课题名称出发；</a:t>
            </a:r>
          </a:p>
          <a:p>
            <a:r>
              <a:rPr lang="zh-CN" altLang="en-US" sz="1600" b="1">
                <a:solidFill>
                  <a:srgbClr val="000000">
                    <a:lumMod val="65000"/>
                    <a:lumOff val="35000"/>
                  </a:srgbClr>
                </a:solidFill>
              </a:rPr>
              <a:t>从课题背景出发；</a:t>
            </a:r>
          </a:p>
          <a:p>
            <a:r>
              <a:rPr lang="zh-CN" altLang="en-US" sz="1600" b="1" u="sng">
                <a:solidFill>
                  <a:srgbClr val="000000">
                    <a:lumMod val="65000"/>
                    <a:lumOff val="35000"/>
                  </a:srgbClr>
                </a:solidFill>
              </a:rPr>
              <a:t>从课题内容出发</a:t>
            </a:r>
            <a:r>
              <a:rPr lang="zh-CN" altLang="en-US" sz="1600" b="1">
                <a:solidFill>
                  <a:srgbClr val="000000">
                    <a:lumMod val="65000"/>
                    <a:lumOff val="35000"/>
                  </a:srgbClr>
                </a:solidFill>
              </a:rPr>
              <a:t>；</a:t>
            </a:r>
          </a:p>
          <a:p>
            <a:r>
              <a:rPr lang="zh-CN" altLang="en-US" sz="1600" b="1">
                <a:solidFill>
                  <a:srgbClr val="000000">
                    <a:lumMod val="65000"/>
                    <a:lumOff val="35000"/>
                  </a:srgbClr>
                </a:solidFill>
              </a:rPr>
              <a:t>从课题达成出发；</a:t>
            </a:r>
          </a:p>
          <a:p>
            <a:r>
              <a:rPr lang="zh-CN" altLang="en-US" sz="1600" b="1">
                <a:solidFill>
                  <a:srgbClr val="000000">
                    <a:lumMod val="65000"/>
                    <a:lumOff val="35000"/>
                  </a:srgbClr>
                </a:solidFill>
              </a:rPr>
              <a:t>从课题疑惑出发。</a:t>
            </a:r>
          </a:p>
          <a:p>
            <a:endParaRPr lang="zh-CN" altLang="en-US" sz="1600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2549761" y="1536412"/>
            <a:ext cx="7103146" cy="88075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tabLst>
                <a:tab pos="4937125" algn="l"/>
                <a:tab pos="7262495" algn="l"/>
              </a:tabLst>
              <a:defRPr sz="1600" b="1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800" b="0" spc="150" dirty="0"/>
              <a:t>论文的题目便是作者表达的总观点，是接下来一级观点支撑的对象，更是子观点支撑一级观点的终极目标。</a:t>
            </a: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2549761" y="503163"/>
            <a:ext cx="7103146" cy="6451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spAutoFit/>
          </a:bodyPr>
          <a:lstStyle>
            <a:defPPr>
              <a:defRPr lang="zh-CN"/>
            </a:defPPr>
            <a:lvl1pPr algn="ctr" defTabSz="913765">
              <a:buSzPct val="25000"/>
              <a:tabLst>
                <a:tab pos="4210050" algn="l"/>
              </a:tabLst>
              <a:defRPr sz="3600" b="1" spc="30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r>
              <a:rPr lang="zh-CN" altLang="en-US"/>
              <a:t>选  题</a:t>
            </a:r>
          </a:p>
        </p:txBody>
      </p:sp>
      <p:sp>
        <p:nvSpPr>
          <p:cNvPr id="18" name="PA_ImportSvg_636718445943352887"/>
          <p:cNvSpPr/>
          <p:nvPr>
            <p:custDataLst>
              <p:tags r:id="rId12"/>
            </p:custDataLst>
          </p:nvPr>
        </p:nvSpPr>
        <p:spPr>
          <a:xfrm>
            <a:off x="9749278" y="1438208"/>
            <a:ext cx="345958" cy="321526"/>
          </a:xfrm>
          <a:custGeom>
            <a:avLst/>
            <a:gdLst/>
            <a:ahLst/>
            <a:cxnLst/>
            <a:rect l="l" t="t" r="r" b="b"/>
            <a:pathLst>
              <a:path w="7500390" h="6970701">
                <a:moveTo>
                  <a:pt x="4271037" y="6663269"/>
                </a:moveTo>
                <a:lnTo>
                  <a:pt x="4271037" y="5411687"/>
                </a:lnTo>
                <a:cubicBezTo>
                  <a:pt x="4271037" y="5241974"/>
                  <a:pt x="4408758" y="5104383"/>
                  <a:pt x="4578340" y="5104383"/>
                </a:cubicBezTo>
                <a:cubicBezTo>
                  <a:pt x="5183974" y="5104383"/>
                  <a:pt x="5513386" y="4483404"/>
                  <a:pt x="5559032" y="3257442"/>
                </a:cubicBezTo>
                <a:lnTo>
                  <a:pt x="4578340" y="3257442"/>
                </a:lnTo>
                <a:cubicBezTo>
                  <a:pt x="4408627" y="3257442"/>
                  <a:pt x="4271037" y="3119721"/>
                  <a:pt x="4271037" y="2950138"/>
                </a:cubicBezTo>
                <a:lnTo>
                  <a:pt x="4271037" y="307563"/>
                </a:lnTo>
                <a:cubicBezTo>
                  <a:pt x="4271037" y="137850"/>
                  <a:pt x="4408758" y="260"/>
                  <a:pt x="4578340" y="260"/>
                </a:cubicBezTo>
                <a:lnTo>
                  <a:pt x="7193085" y="260"/>
                </a:lnTo>
                <a:cubicBezTo>
                  <a:pt x="7362798" y="260"/>
                  <a:pt x="7500389" y="137980"/>
                  <a:pt x="7500389" y="307563"/>
                </a:cubicBezTo>
                <a:lnTo>
                  <a:pt x="7500389" y="2950138"/>
                </a:lnTo>
                <a:cubicBezTo>
                  <a:pt x="7500389" y="3537825"/>
                  <a:pt x="7441087" y="4077004"/>
                  <a:pt x="7324694" y="4553239"/>
                </a:cubicBezTo>
                <a:cubicBezTo>
                  <a:pt x="7205051" y="5041440"/>
                  <a:pt x="7021422" y="5468257"/>
                  <a:pt x="6778883" y="5821988"/>
                </a:cubicBezTo>
                <a:cubicBezTo>
                  <a:pt x="6529581" y="6185472"/>
                  <a:pt x="6217466" y="6470667"/>
                  <a:pt x="5851641" y="6669380"/>
                </a:cubicBezTo>
                <a:cubicBezTo>
                  <a:pt x="5483085" y="6869264"/>
                  <a:pt x="5054707" y="6970701"/>
                  <a:pt x="4578211" y="6970701"/>
                </a:cubicBezTo>
                <a:cubicBezTo>
                  <a:pt x="4408627" y="6970572"/>
                  <a:pt x="4271037" y="6832851"/>
                  <a:pt x="4271037" y="6663269"/>
                </a:cubicBezTo>
                <a:close/>
                <a:moveTo>
                  <a:pt x="307303" y="5104254"/>
                </a:moveTo>
                <a:cubicBezTo>
                  <a:pt x="137590" y="5104254"/>
                  <a:pt x="0" y="5241975"/>
                  <a:pt x="0" y="5411558"/>
                </a:cubicBezTo>
                <a:lnTo>
                  <a:pt x="0" y="6663139"/>
                </a:lnTo>
                <a:cubicBezTo>
                  <a:pt x="0" y="6832852"/>
                  <a:pt x="137590" y="6970443"/>
                  <a:pt x="307303" y="6970443"/>
                </a:cubicBezTo>
                <a:cubicBezTo>
                  <a:pt x="783539" y="6970443"/>
                  <a:pt x="1212177" y="6869006"/>
                  <a:pt x="1580473" y="6669122"/>
                </a:cubicBezTo>
                <a:cubicBezTo>
                  <a:pt x="1946428" y="6470408"/>
                  <a:pt x="2258543" y="6185344"/>
                  <a:pt x="2507845" y="5821729"/>
                </a:cubicBezTo>
                <a:cubicBezTo>
                  <a:pt x="2750384" y="5467999"/>
                  <a:pt x="2934012" y="5041182"/>
                  <a:pt x="3053657" y="4552721"/>
                </a:cubicBezTo>
                <a:cubicBezTo>
                  <a:pt x="3170180" y="4076485"/>
                  <a:pt x="3229351" y="3537306"/>
                  <a:pt x="3229351" y="2949879"/>
                </a:cubicBezTo>
                <a:lnTo>
                  <a:pt x="3229351" y="307304"/>
                </a:lnTo>
                <a:cubicBezTo>
                  <a:pt x="3229351" y="137591"/>
                  <a:pt x="3091631" y="1"/>
                  <a:pt x="2922048" y="1"/>
                </a:cubicBezTo>
                <a:lnTo>
                  <a:pt x="307303" y="0"/>
                </a:lnTo>
                <a:cubicBezTo>
                  <a:pt x="137590" y="0"/>
                  <a:pt x="0" y="137720"/>
                  <a:pt x="0" y="307303"/>
                </a:cubicBezTo>
                <a:lnTo>
                  <a:pt x="0" y="2949878"/>
                </a:lnTo>
                <a:cubicBezTo>
                  <a:pt x="0" y="3119591"/>
                  <a:pt x="137590" y="3257182"/>
                  <a:pt x="307303" y="3257182"/>
                </a:cubicBezTo>
                <a:lnTo>
                  <a:pt x="1274210" y="3257182"/>
                </a:lnTo>
                <a:cubicBezTo>
                  <a:pt x="1229084" y="4483275"/>
                  <a:pt x="904354" y="5104254"/>
                  <a:pt x="307303" y="5104254"/>
                </a:cubicBez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PA_ImportSvg_636718446044148652"/>
          <p:cNvSpPr/>
          <p:nvPr>
            <p:custDataLst>
              <p:tags r:id="rId13"/>
            </p:custDataLst>
          </p:nvPr>
        </p:nvSpPr>
        <p:spPr>
          <a:xfrm>
            <a:off x="2096764" y="1409584"/>
            <a:ext cx="345958" cy="321514"/>
          </a:xfrm>
          <a:custGeom>
            <a:avLst/>
            <a:gdLst/>
            <a:ahLst/>
            <a:cxnLst/>
            <a:rect l="l" t="t" r="r" b="b"/>
            <a:pathLst>
              <a:path w="7500388" h="6970445">
                <a:moveTo>
                  <a:pt x="3229352" y="307305"/>
                </a:moveTo>
                <a:lnTo>
                  <a:pt x="3229352" y="1558887"/>
                </a:lnTo>
                <a:cubicBezTo>
                  <a:pt x="3229352" y="1728600"/>
                  <a:pt x="3091761" y="1866191"/>
                  <a:pt x="2922048" y="1866191"/>
                </a:cubicBezTo>
                <a:cubicBezTo>
                  <a:pt x="2316415" y="1866191"/>
                  <a:pt x="1987003" y="2487300"/>
                  <a:pt x="1941356" y="3713262"/>
                </a:cubicBezTo>
                <a:lnTo>
                  <a:pt x="2922048" y="3713262"/>
                </a:lnTo>
                <a:cubicBezTo>
                  <a:pt x="3091761" y="3713262"/>
                  <a:pt x="3229352" y="3850983"/>
                  <a:pt x="3229352" y="4020566"/>
                </a:cubicBezTo>
                <a:lnTo>
                  <a:pt x="3229352" y="6663141"/>
                </a:lnTo>
                <a:cubicBezTo>
                  <a:pt x="3229352" y="6832854"/>
                  <a:pt x="3091761" y="6970444"/>
                  <a:pt x="2922048" y="6970444"/>
                </a:cubicBezTo>
                <a:lnTo>
                  <a:pt x="307303" y="6970444"/>
                </a:lnTo>
                <a:cubicBezTo>
                  <a:pt x="137460" y="6970444"/>
                  <a:pt x="0" y="6832723"/>
                  <a:pt x="0" y="6663141"/>
                </a:cubicBezTo>
                <a:lnTo>
                  <a:pt x="0" y="4020566"/>
                </a:lnTo>
                <a:cubicBezTo>
                  <a:pt x="0" y="3432879"/>
                  <a:pt x="59171" y="2893570"/>
                  <a:pt x="175825" y="2417464"/>
                </a:cubicBezTo>
                <a:cubicBezTo>
                  <a:pt x="295469" y="1929264"/>
                  <a:pt x="479097" y="1502446"/>
                  <a:pt x="721506" y="1148715"/>
                </a:cubicBezTo>
                <a:cubicBezTo>
                  <a:pt x="970938" y="785231"/>
                  <a:pt x="1282923" y="500036"/>
                  <a:pt x="1648878" y="301322"/>
                </a:cubicBezTo>
                <a:cubicBezTo>
                  <a:pt x="2017304" y="101439"/>
                  <a:pt x="2445682" y="1"/>
                  <a:pt x="2922178" y="1"/>
                </a:cubicBezTo>
                <a:cubicBezTo>
                  <a:pt x="3091761" y="2"/>
                  <a:pt x="3229352" y="137592"/>
                  <a:pt x="3229352" y="307305"/>
                </a:cubicBezTo>
                <a:close/>
                <a:moveTo>
                  <a:pt x="7193085" y="1866191"/>
                </a:moveTo>
                <a:cubicBezTo>
                  <a:pt x="7362798" y="1866191"/>
                  <a:pt x="7500388" y="1728470"/>
                  <a:pt x="7500388" y="1558887"/>
                </a:cubicBezTo>
                <a:lnTo>
                  <a:pt x="7500388" y="307305"/>
                </a:lnTo>
                <a:cubicBezTo>
                  <a:pt x="7500388" y="137593"/>
                  <a:pt x="7362798" y="2"/>
                  <a:pt x="7193085" y="2"/>
                </a:cubicBezTo>
                <a:cubicBezTo>
                  <a:pt x="6716719" y="2"/>
                  <a:pt x="6288341" y="101440"/>
                  <a:pt x="5919914" y="301323"/>
                </a:cubicBezTo>
                <a:cubicBezTo>
                  <a:pt x="5553959" y="500037"/>
                  <a:pt x="5241844" y="785232"/>
                  <a:pt x="4992412" y="1148716"/>
                </a:cubicBezTo>
                <a:cubicBezTo>
                  <a:pt x="4750003" y="1502447"/>
                  <a:pt x="4566374" y="1929264"/>
                  <a:pt x="4446731" y="2417594"/>
                </a:cubicBezTo>
                <a:cubicBezTo>
                  <a:pt x="4330207" y="2893830"/>
                  <a:pt x="4271036" y="3433139"/>
                  <a:pt x="4271036" y="4020566"/>
                </a:cubicBezTo>
                <a:lnTo>
                  <a:pt x="4271036" y="6663142"/>
                </a:lnTo>
                <a:cubicBezTo>
                  <a:pt x="4271036" y="6832854"/>
                  <a:pt x="4408627" y="6970445"/>
                  <a:pt x="4578340" y="6970445"/>
                </a:cubicBezTo>
                <a:lnTo>
                  <a:pt x="7192954" y="6970445"/>
                </a:lnTo>
                <a:cubicBezTo>
                  <a:pt x="7362667" y="6970445"/>
                  <a:pt x="7500258" y="6832724"/>
                  <a:pt x="7500258" y="6663142"/>
                </a:cubicBezTo>
                <a:lnTo>
                  <a:pt x="7500258" y="4020566"/>
                </a:lnTo>
                <a:cubicBezTo>
                  <a:pt x="7500258" y="3850854"/>
                  <a:pt x="7362667" y="3713263"/>
                  <a:pt x="7192954" y="3713263"/>
                </a:cubicBezTo>
                <a:lnTo>
                  <a:pt x="6226308" y="3713262"/>
                </a:lnTo>
                <a:cubicBezTo>
                  <a:pt x="6271304" y="2487300"/>
                  <a:pt x="6595904" y="1866191"/>
                  <a:pt x="7193085" y="1866191"/>
                </a:cubicBez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7C8F9B">
              <a:shade val="50000"/>
            </a:srgbClr>
          </a:lnRef>
          <a:fillRef idx="1">
            <a:srgbClr val="7C8F9B"/>
          </a:fillRef>
          <a:effectRef idx="0">
            <a:srgbClr val="7C8F9B"/>
          </a:effectRef>
          <a:fontRef idx="minor">
            <a:srgbClr val="FFFFFF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290" y="132256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举例说明：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42479" y="1013725"/>
            <a:ext cx="4339107" cy="4997004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3800" dirty="0"/>
              <a:t>选题指南</a:t>
            </a:r>
            <a:br>
              <a:rPr lang="zh-CN" altLang="en-US" sz="3800" dirty="0"/>
            </a:br>
            <a:r>
              <a:rPr lang="zh-CN" altLang="en-US" sz="3800" dirty="0"/>
              <a:t>一、信息技术与学科教学</a:t>
            </a:r>
            <a:br>
              <a:rPr lang="zh-CN" altLang="en-US" sz="3800" dirty="0"/>
            </a:br>
            <a:r>
              <a:rPr lang="zh-CN" altLang="en-US" sz="3800" dirty="0"/>
              <a:t>二、双减背景下与学科作业设计</a:t>
            </a:r>
            <a:br>
              <a:rPr lang="zh-CN" altLang="en-US" sz="3800" dirty="0"/>
            </a:br>
            <a:r>
              <a:rPr lang="zh-CN" altLang="en-US" sz="3800" dirty="0"/>
              <a:t>三、指向立德树人的学科教学</a:t>
            </a:r>
            <a:br>
              <a:rPr lang="zh-CN" altLang="en-US" sz="3800" dirty="0"/>
            </a:br>
            <a:r>
              <a:rPr lang="zh-CN" altLang="en-US" sz="3800" dirty="0"/>
              <a:t>四、美育、劳育与学科教学</a:t>
            </a:r>
            <a:br>
              <a:rPr lang="zh-CN" altLang="en-US" sz="3800" dirty="0"/>
            </a:br>
            <a:r>
              <a:rPr lang="zh-CN" altLang="en-US" sz="3800" dirty="0"/>
              <a:t>五、范导式教学与学科教学</a:t>
            </a:r>
            <a:br>
              <a:rPr lang="zh-CN" altLang="en-US" sz="3800" dirty="0"/>
            </a:br>
            <a:r>
              <a:rPr lang="zh-CN" altLang="en-US" sz="3800" dirty="0"/>
              <a:t>六、单元教学设计与学科教学</a:t>
            </a:r>
            <a:br>
              <a:rPr lang="zh-CN" altLang="en-US" sz="3800" dirty="0"/>
            </a:br>
            <a:r>
              <a:rPr lang="zh-CN" altLang="en-US" sz="3800" dirty="0"/>
              <a:t>七、深度学习与学科教学</a:t>
            </a:r>
            <a:br>
              <a:rPr lang="zh-CN" altLang="en-US" sz="3800" dirty="0"/>
            </a:br>
            <a:r>
              <a:rPr lang="zh-CN" altLang="en-US" sz="3800" dirty="0"/>
              <a:t>八、课程思政与学科教学</a:t>
            </a:r>
            <a:br>
              <a:rPr lang="zh-CN" altLang="en-US" sz="3800" dirty="0"/>
            </a:br>
            <a:r>
              <a:rPr lang="zh-CN" altLang="en-US" sz="3800" dirty="0"/>
              <a:t>九、校本社团与学科教学</a:t>
            </a:r>
            <a:br>
              <a:rPr lang="zh-CN" altLang="en-US" sz="3800" dirty="0"/>
            </a:br>
            <a:r>
              <a:rPr lang="zh-CN" altLang="en-US" sz="3800" dirty="0"/>
              <a:t>十、专业发展与学科教学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80304" y="1013725"/>
            <a:ext cx="80621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1</a:t>
            </a:r>
            <a:r>
              <a:rPr lang="zh-CN" altLang="en-US" sz="2000" dirty="0" smtClean="0"/>
              <a:t>、专业阅读：教育教学类专业期刊、报纸、公众号、网站、专家讲座等。都能掘取到社会关注教育教学的热点、难点、痛点。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2</a:t>
            </a:r>
            <a:r>
              <a:rPr lang="zh-CN" altLang="en-US" sz="2000" dirty="0" smtClean="0"/>
              <a:t>、教学实践：平时上的最满意的一节课、最不满意的一节课，都可以成为落字成文的反思文稿。三五节课下来，慢慢就可以考虑提炼出近段时间自己教学的聚焦点，整理出来，就是不错的研究主题。如，健康教育如何在生物教学中渗透？；信息化教学在生物教学中如何融合？等等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3</a:t>
            </a:r>
            <a:r>
              <a:rPr lang="zh-CN" altLang="en-US" sz="2000" dirty="0" smtClean="0"/>
              <a:t>、实验教学：省级课题重点就在研究，如何实现实验探究教学的深度学习？从问题的提出如何走向深度学习？器具的选用组装如何走向深度学习？实验方案的设计与呈现如何走向深度学习？实验的评价交流又如何走向深度学习？等。还可以思考，如何在实验探究教学中提升学生的批判性思维？创新性思维？理解性思维？等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551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7" y="213975"/>
            <a:ext cx="7686492" cy="53883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661" y="1390918"/>
            <a:ext cx="7717386" cy="51378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65" y="2401159"/>
            <a:ext cx="8527993" cy="44568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211" y="335052"/>
            <a:ext cx="9454704" cy="55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2"/>
          <p:cNvSpPr/>
          <p:nvPr>
            <p:custDataLst>
              <p:tags r:id="rId2"/>
            </p:custDataLst>
          </p:nvPr>
        </p:nvSpPr>
        <p:spPr>
          <a:xfrm rot="10800000">
            <a:off x="10927083" y="5593707"/>
            <a:ext cx="1264917" cy="1264293"/>
          </a:xfrm>
          <a:custGeom>
            <a:avLst/>
            <a:gdLst>
              <a:gd name="connsiteX0" fmla="*/ 518887 w 1037771"/>
              <a:gd name="connsiteY0" fmla="*/ 0 h 1037770"/>
              <a:gd name="connsiteX1" fmla="*/ 1037771 w 1037771"/>
              <a:gd name="connsiteY1" fmla="*/ 0 h 1037770"/>
              <a:gd name="connsiteX2" fmla="*/ 1016687 w 1037771"/>
              <a:gd name="connsiteY2" fmla="*/ 209146 h 1037770"/>
              <a:gd name="connsiteX3" fmla="*/ 0 w 1037771"/>
              <a:gd name="connsiteY3" fmla="*/ 1037770 h 1037770"/>
              <a:gd name="connsiteX4" fmla="*/ 0 w 1037771"/>
              <a:gd name="connsiteY4" fmla="*/ 518885 h 1037770"/>
              <a:gd name="connsiteX5" fmla="*/ 1 w 1037771"/>
              <a:gd name="connsiteY5" fmla="*/ 518885 h 1037770"/>
              <a:gd name="connsiteX6" fmla="*/ 508345 w 1037771"/>
              <a:gd name="connsiteY6" fmla="*/ 104573 h 103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771" h="1037770">
                <a:moveTo>
                  <a:pt x="518887" y="0"/>
                </a:moveTo>
                <a:lnTo>
                  <a:pt x="1037771" y="0"/>
                </a:lnTo>
                <a:lnTo>
                  <a:pt x="1016687" y="209146"/>
                </a:lnTo>
                <a:cubicBezTo>
                  <a:pt x="919919" y="682041"/>
                  <a:pt x="501502" y="1037770"/>
                  <a:pt x="0" y="1037770"/>
                </a:cubicBezTo>
                <a:lnTo>
                  <a:pt x="0" y="518885"/>
                </a:lnTo>
                <a:lnTo>
                  <a:pt x="1" y="518885"/>
                </a:lnTo>
                <a:cubicBezTo>
                  <a:pt x="250753" y="518885"/>
                  <a:pt x="459961" y="341020"/>
                  <a:pt x="508345" y="104573"/>
                </a:cubicBezTo>
                <a:close/>
              </a:path>
            </a:pathLst>
          </a:custGeom>
          <a:solidFill>
            <a:srgbClr val="E34D4D">
              <a:lumMod val="20000"/>
              <a:lumOff val="80000"/>
              <a:alpha val="4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任意多边形: 形状 3"/>
          <p:cNvSpPr/>
          <p:nvPr>
            <p:custDataLst>
              <p:tags r:id="rId3"/>
            </p:custDataLst>
          </p:nvPr>
        </p:nvSpPr>
        <p:spPr>
          <a:xfrm flipH="1">
            <a:off x="0" y="0"/>
            <a:ext cx="3428998" cy="6858000"/>
          </a:xfrm>
          <a:custGeom>
            <a:avLst/>
            <a:gdLst>
              <a:gd name="connsiteX0" fmla="*/ 2813221 w 2813241"/>
              <a:gd name="connsiteY0" fmla="*/ 0 h 5626481"/>
              <a:gd name="connsiteX1" fmla="*/ 2813241 w 2813241"/>
              <a:gd name="connsiteY1" fmla="*/ 0 h 5626481"/>
              <a:gd name="connsiteX2" fmla="*/ 2813241 w 2813241"/>
              <a:gd name="connsiteY2" fmla="*/ 1406620 h 5626481"/>
              <a:gd name="connsiteX3" fmla="*/ 2813240 w 2813241"/>
              <a:gd name="connsiteY3" fmla="*/ 1406620 h 5626481"/>
              <a:gd name="connsiteX4" fmla="*/ 1406620 w 2813241"/>
              <a:gd name="connsiteY4" fmla="*/ 2813240 h 5626481"/>
              <a:gd name="connsiteX5" fmla="*/ 2813240 w 2813241"/>
              <a:gd name="connsiteY5" fmla="*/ 4219860 h 5626481"/>
              <a:gd name="connsiteX6" fmla="*/ 2813241 w 2813241"/>
              <a:gd name="connsiteY6" fmla="*/ 4219860 h 5626481"/>
              <a:gd name="connsiteX7" fmla="*/ 2813241 w 2813241"/>
              <a:gd name="connsiteY7" fmla="*/ 5626481 h 5626481"/>
              <a:gd name="connsiteX8" fmla="*/ 0 w 2813241"/>
              <a:gd name="connsiteY8" fmla="*/ 2813240 h 5626481"/>
              <a:gd name="connsiteX9" fmla="*/ 2525603 w 2813241"/>
              <a:gd name="connsiteY9" fmla="*/ 14524 h 562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3241" h="5626481">
                <a:moveTo>
                  <a:pt x="2813221" y="0"/>
                </a:moveTo>
                <a:lnTo>
                  <a:pt x="2813241" y="0"/>
                </a:lnTo>
                <a:lnTo>
                  <a:pt x="2813241" y="1406620"/>
                </a:lnTo>
                <a:lnTo>
                  <a:pt x="2813240" y="1406620"/>
                </a:lnTo>
                <a:cubicBezTo>
                  <a:pt x="2036385" y="1406620"/>
                  <a:pt x="1406620" y="2036385"/>
                  <a:pt x="1406620" y="2813240"/>
                </a:cubicBezTo>
                <a:cubicBezTo>
                  <a:pt x="1406620" y="3590095"/>
                  <a:pt x="2036385" y="4219860"/>
                  <a:pt x="2813240" y="4219860"/>
                </a:cubicBezTo>
                <a:lnTo>
                  <a:pt x="2813241" y="4219860"/>
                </a:lnTo>
                <a:lnTo>
                  <a:pt x="2813241" y="5626481"/>
                </a:lnTo>
                <a:cubicBezTo>
                  <a:pt x="1259531" y="5626481"/>
                  <a:pt x="0" y="4366950"/>
                  <a:pt x="0" y="2813240"/>
                </a:cubicBezTo>
                <a:cubicBezTo>
                  <a:pt x="0" y="1356637"/>
                  <a:pt x="1107010" y="158590"/>
                  <a:pt x="2525603" y="14524"/>
                </a:cubicBezTo>
                <a:close/>
              </a:path>
            </a:pathLst>
          </a:custGeom>
          <a:solidFill>
            <a:srgbClr val="E34D4D">
              <a:lumMod val="60000"/>
              <a:lumOff val="40000"/>
              <a:alpha val="44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233714" y="986971"/>
            <a:ext cx="9971315" cy="4978400"/>
          </a:xfrm>
          <a:prstGeom prst="rect">
            <a:avLst/>
          </a:prstGeom>
          <a:solidFill>
            <a:srgbClr val="FFFFFF">
              <a:alpha val="48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6494960" y="2076450"/>
            <a:ext cx="0" cy="2705100"/>
          </a:xfrm>
          <a:prstGeom prst="line">
            <a:avLst/>
          </a:prstGeom>
          <a:ln w="1270">
            <a:solidFill>
              <a:srgbClr val="FFFFFF">
                <a:lumMod val="85000"/>
              </a:srgbClr>
            </a:solidFill>
            <a:prstDash val="dash"/>
          </a:ln>
        </p:spPr>
        <p:style>
          <a:lnRef idx="1">
            <a:srgbClr val="1E6BC5"/>
          </a:lnRef>
          <a:fillRef idx="0">
            <a:srgbClr val="1E6BC5"/>
          </a:fillRef>
          <a:effectRef idx="0">
            <a:srgbClr val="1E6BC5"/>
          </a:effectRef>
          <a:fontRef idx="minor">
            <a:srgbClr val="000000"/>
          </a:fontRef>
        </p:style>
      </p:cxnSp>
      <p:sp>
        <p:nvSpPr>
          <p:cNvPr id="8" name="任意多边形: 形状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166360" y="4302125"/>
            <a:ext cx="311150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E34D4D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5575300" y="4302125"/>
            <a:ext cx="311150" cy="479425"/>
          </a:xfrm>
          <a:custGeom>
            <a:avLst/>
            <a:gdLst>
              <a:gd name="connsiteX0" fmla="*/ 0 w 950118"/>
              <a:gd name="connsiteY0" fmla="*/ 0 h 1464467"/>
              <a:gd name="connsiteX1" fmla="*/ 950118 w 950118"/>
              <a:gd name="connsiteY1" fmla="*/ 0 h 1464467"/>
              <a:gd name="connsiteX2" fmla="*/ 950118 w 950118"/>
              <a:gd name="connsiteY2" fmla="*/ 950118 h 1464467"/>
              <a:gd name="connsiteX3" fmla="*/ 945895 w 950118"/>
              <a:gd name="connsiteY3" fmla="*/ 1007193 h 1464467"/>
              <a:gd name="connsiteX4" fmla="*/ 534143 w 950118"/>
              <a:gd name="connsiteY4" fmla="*/ 1464467 h 1464467"/>
              <a:gd name="connsiteX5" fmla="*/ 525809 w 950118"/>
              <a:gd name="connsiteY5" fmla="*/ 1463322 h 1464467"/>
              <a:gd name="connsiteX6" fmla="*/ 525809 w 950118"/>
              <a:gd name="connsiteY6" fmla="*/ 950118 h 1464467"/>
              <a:gd name="connsiteX7" fmla="*/ 0 w 950118"/>
              <a:gd name="connsiteY7" fmla="*/ 950118 h 1464467"/>
              <a:gd name="connsiteX0-1" fmla="*/ 0 w 950118"/>
              <a:gd name="connsiteY0-2" fmla="*/ 0 h 1464467"/>
              <a:gd name="connsiteX1-3" fmla="*/ 950118 w 950118"/>
              <a:gd name="connsiteY1-4" fmla="*/ 0 h 1464467"/>
              <a:gd name="connsiteX2-5" fmla="*/ 950118 w 950118"/>
              <a:gd name="connsiteY2-6" fmla="*/ 950118 h 1464467"/>
              <a:gd name="connsiteX3-7" fmla="*/ 534143 w 950118"/>
              <a:gd name="connsiteY3-8" fmla="*/ 1464467 h 1464467"/>
              <a:gd name="connsiteX4-9" fmla="*/ 525809 w 950118"/>
              <a:gd name="connsiteY4-10" fmla="*/ 1463322 h 1464467"/>
              <a:gd name="connsiteX5-11" fmla="*/ 525809 w 950118"/>
              <a:gd name="connsiteY5-12" fmla="*/ 950118 h 1464467"/>
              <a:gd name="connsiteX6-13" fmla="*/ 0 w 950118"/>
              <a:gd name="connsiteY6-14" fmla="*/ 950118 h 1464467"/>
              <a:gd name="connsiteX7-15" fmla="*/ 0 w 950118"/>
              <a:gd name="connsiteY7-16" fmla="*/ 0 h 1464467"/>
              <a:gd name="connsiteX0-17" fmla="*/ 0 w 950118"/>
              <a:gd name="connsiteY0-18" fmla="*/ 0 h 1464467"/>
              <a:gd name="connsiteX1-19" fmla="*/ 950118 w 950118"/>
              <a:gd name="connsiteY1-20" fmla="*/ 0 h 1464467"/>
              <a:gd name="connsiteX2-21" fmla="*/ 950118 w 950118"/>
              <a:gd name="connsiteY2-22" fmla="*/ 950118 h 1464467"/>
              <a:gd name="connsiteX3-23" fmla="*/ 534143 w 950118"/>
              <a:gd name="connsiteY3-24" fmla="*/ 1464467 h 1464467"/>
              <a:gd name="connsiteX4-25" fmla="*/ 525809 w 950118"/>
              <a:gd name="connsiteY4-26" fmla="*/ 1463322 h 1464467"/>
              <a:gd name="connsiteX5-27" fmla="*/ 525809 w 950118"/>
              <a:gd name="connsiteY5-28" fmla="*/ 950118 h 1464467"/>
              <a:gd name="connsiteX6-29" fmla="*/ 0 w 950118"/>
              <a:gd name="connsiteY6-30" fmla="*/ 950118 h 1464467"/>
              <a:gd name="connsiteX7-31" fmla="*/ 0 w 950118"/>
              <a:gd name="connsiteY7-32" fmla="*/ 0 h 1464467"/>
              <a:gd name="connsiteX0-33" fmla="*/ 0 w 950118"/>
              <a:gd name="connsiteY0-34" fmla="*/ 0 h 1463322"/>
              <a:gd name="connsiteX1-35" fmla="*/ 950118 w 950118"/>
              <a:gd name="connsiteY1-36" fmla="*/ 0 h 1463322"/>
              <a:gd name="connsiteX2-37" fmla="*/ 950118 w 950118"/>
              <a:gd name="connsiteY2-38" fmla="*/ 950118 h 1463322"/>
              <a:gd name="connsiteX3-39" fmla="*/ 525809 w 950118"/>
              <a:gd name="connsiteY3-40" fmla="*/ 1463322 h 1463322"/>
              <a:gd name="connsiteX4-41" fmla="*/ 525809 w 950118"/>
              <a:gd name="connsiteY4-42" fmla="*/ 950118 h 1463322"/>
              <a:gd name="connsiteX5-43" fmla="*/ 0 w 950118"/>
              <a:gd name="connsiteY5-44" fmla="*/ 950118 h 1463322"/>
              <a:gd name="connsiteX6-45" fmla="*/ 0 w 950118"/>
              <a:gd name="connsiteY6-46" fmla="*/ 0 h 1463322"/>
              <a:gd name="connsiteX0-47" fmla="*/ 0 w 950118"/>
              <a:gd name="connsiteY0-48" fmla="*/ 0 h 1463322"/>
              <a:gd name="connsiteX1-49" fmla="*/ 950118 w 950118"/>
              <a:gd name="connsiteY1-50" fmla="*/ 0 h 1463322"/>
              <a:gd name="connsiteX2-51" fmla="*/ 950118 w 950118"/>
              <a:gd name="connsiteY2-52" fmla="*/ 950118 h 1463322"/>
              <a:gd name="connsiteX3-53" fmla="*/ 525809 w 950118"/>
              <a:gd name="connsiteY3-54" fmla="*/ 1463322 h 1463322"/>
              <a:gd name="connsiteX4-55" fmla="*/ 525809 w 950118"/>
              <a:gd name="connsiteY4-56" fmla="*/ 950118 h 1463322"/>
              <a:gd name="connsiteX5-57" fmla="*/ 0 w 950118"/>
              <a:gd name="connsiteY5-58" fmla="*/ 950118 h 1463322"/>
              <a:gd name="connsiteX6-59" fmla="*/ 0 w 950118"/>
              <a:gd name="connsiteY6-60" fmla="*/ 0 h 1463322"/>
              <a:gd name="connsiteX0-61" fmla="*/ 0 w 950118"/>
              <a:gd name="connsiteY0-62" fmla="*/ 0 h 1463322"/>
              <a:gd name="connsiteX1-63" fmla="*/ 950118 w 950118"/>
              <a:gd name="connsiteY1-64" fmla="*/ 0 h 1463322"/>
              <a:gd name="connsiteX2-65" fmla="*/ 950118 w 950118"/>
              <a:gd name="connsiteY2-66" fmla="*/ 923925 h 1463322"/>
              <a:gd name="connsiteX3-67" fmla="*/ 525809 w 950118"/>
              <a:gd name="connsiteY3-68" fmla="*/ 1463322 h 1463322"/>
              <a:gd name="connsiteX4-69" fmla="*/ 525809 w 950118"/>
              <a:gd name="connsiteY4-70" fmla="*/ 950118 h 1463322"/>
              <a:gd name="connsiteX5-71" fmla="*/ 0 w 950118"/>
              <a:gd name="connsiteY5-72" fmla="*/ 950118 h 1463322"/>
              <a:gd name="connsiteX6-73" fmla="*/ 0 w 950118"/>
              <a:gd name="connsiteY6-74" fmla="*/ 0 h 1463322"/>
              <a:gd name="connsiteX0-75" fmla="*/ 0 w 950118"/>
              <a:gd name="connsiteY0-76" fmla="*/ 0 h 1463322"/>
              <a:gd name="connsiteX1-77" fmla="*/ 950118 w 950118"/>
              <a:gd name="connsiteY1-78" fmla="*/ 0 h 1463322"/>
              <a:gd name="connsiteX2-79" fmla="*/ 950118 w 950118"/>
              <a:gd name="connsiteY2-80" fmla="*/ 923925 h 1463322"/>
              <a:gd name="connsiteX3-81" fmla="*/ 525809 w 950118"/>
              <a:gd name="connsiteY3-82" fmla="*/ 1463322 h 1463322"/>
              <a:gd name="connsiteX4-83" fmla="*/ 525809 w 950118"/>
              <a:gd name="connsiteY4-84" fmla="*/ 950118 h 1463322"/>
              <a:gd name="connsiteX5-85" fmla="*/ 0 w 950118"/>
              <a:gd name="connsiteY5-86" fmla="*/ 950118 h 1463322"/>
              <a:gd name="connsiteX6-87" fmla="*/ 0 w 950118"/>
              <a:gd name="connsiteY6-88" fmla="*/ 0 h 1463322"/>
              <a:gd name="connsiteX0-89" fmla="*/ 0 w 950118"/>
              <a:gd name="connsiteY0-90" fmla="*/ 0 h 1463322"/>
              <a:gd name="connsiteX1-91" fmla="*/ 950118 w 950118"/>
              <a:gd name="connsiteY1-92" fmla="*/ 0 h 1463322"/>
              <a:gd name="connsiteX2-93" fmla="*/ 950118 w 950118"/>
              <a:gd name="connsiteY2-94" fmla="*/ 923925 h 1463322"/>
              <a:gd name="connsiteX3-95" fmla="*/ 525809 w 950118"/>
              <a:gd name="connsiteY3-96" fmla="*/ 1463322 h 1463322"/>
              <a:gd name="connsiteX4-97" fmla="*/ 525809 w 950118"/>
              <a:gd name="connsiteY4-98" fmla="*/ 950118 h 1463322"/>
              <a:gd name="connsiteX5-99" fmla="*/ 0 w 950118"/>
              <a:gd name="connsiteY5-100" fmla="*/ 950118 h 1463322"/>
              <a:gd name="connsiteX6-101" fmla="*/ 0 w 950118"/>
              <a:gd name="connsiteY6-102" fmla="*/ 0 h 1463322"/>
              <a:gd name="connsiteX0-103" fmla="*/ 0 w 950118"/>
              <a:gd name="connsiteY0-104" fmla="*/ 0 h 1463322"/>
              <a:gd name="connsiteX1-105" fmla="*/ 950118 w 950118"/>
              <a:gd name="connsiteY1-106" fmla="*/ 0 h 1463322"/>
              <a:gd name="connsiteX2-107" fmla="*/ 950118 w 950118"/>
              <a:gd name="connsiteY2-108" fmla="*/ 923925 h 1463322"/>
              <a:gd name="connsiteX3-109" fmla="*/ 525809 w 950118"/>
              <a:gd name="connsiteY3-110" fmla="*/ 1463322 h 1463322"/>
              <a:gd name="connsiteX4-111" fmla="*/ 525809 w 950118"/>
              <a:gd name="connsiteY4-112" fmla="*/ 950118 h 1463322"/>
              <a:gd name="connsiteX5-113" fmla="*/ 0 w 950118"/>
              <a:gd name="connsiteY5-114" fmla="*/ 950118 h 1463322"/>
              <a:gd name="connsiteX6-115" fmla="*/ 0 w 950118"/>
              <a:gd name="connsiteY6-116" fmla="*/ 0 h 1463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50118" h="1463322">
                <a:moveTo>
                  <a:pt x="0" y="0"/>
                </a:moveTo>
                <a:lnTo>
                  <a:pt x="950118" y="0"/>
                </a:lnTo>
                <a:lnTo>
                  <a:pt x="950118" y="923925"/>
                </a:lnTo>
                <a:cubicBezTo>
                  <a:pt x="946074" y="1377362"/>
                  <a:pt x="596527" y="1463322"/>
                  <a:pt x="525809" y="1463322"/>
                </a:cubicBezTo>
                <a:lnTo>
                  <a:pt x="525809" y="950118"/>
                </a:lnTo>
                <a:lnTo>
                  <a:pt x="0" y="950118"/>
                </a:lnTo>
                <a:lnTo>
                  <a:pt x="0" y="0"/>
                </a:lnTo>
                <a:close/>
              </a:path>
            </a:pathLst>
          </a:custGeom>
          <a:solidFill>
            <a:srgbClr val="E34D4D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2084705" y="2076450"/>
            <a:ext cx="311150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2493010" y="2076450"/>
            <a:ext cx="311150" cy="479425"/>
          </a:xfrm>
          <a:custGeom>
            <a:avLst/>
            <a:gdLst>
              <a:gd name="connsiteX0" fmla="*/ 139021 w 311296"/>
              <a:gd name="connsiteY0" fmla="*/ 0 h 479441"/>
              <a:gd name="connsiteX1" fmla="*/ 139021 w 311296"/>
              <a:gd name="connsiteY1" fmla="*/ 168145 h 479441"/>
              <a:gd name="connsiteX2" fmla="*/ 311296 w 311296"/>
              <a:gd name="connsiteY2" fmla="*/ 168145 h 479441"/>
              <a:gd name="connsiteX3" fmla="*/ 311296 w 311296"/>
              <a:gd name="connsiteY3" fmla="*/ 479441 h 479441"/>
              <a:gd name="connsiteX4" fmla="*/ 0 w 311296"/>
              <a:gd name="connsiteY4" fmla="*/ 479441 h 479441"/>
              <a:gd name="connsiteX5" fmla="*/ 0 w 311296"/>
              <a:gd name="connsiteY5" fmla="*/ 176727 h 479441"/>
              <a:gd name="connsiteX6" fmla="*/ 139021 w 311296"/>
              <a:gd name="connsiteY6" fmla="*/ 0 h 4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6" h="479441">
                <a:moveTo>
                  <a:pt x="139021" y="0"/>
                </a:moveTo>
                <a:lnTo>
                  <a:pt x="139021" y="168145"/>
                </a:lnTo>
                <a:lnTo>
                  <a:pt x="311296" y="168145"/>
                </a:lnTo>
                <a:lnTo>
                  <a:pt x="311296" y="479441"/>
                </a:lnTo>
                <a:lnTo>
                  <a:pt x="0" y="479441"/>
                </a:lnTo>
                <a:lnTo>
                  <a:pt x="0" y="176727"/>
                </a:lnTo>
                <a:cubicBezTo>
                  <a:pt x="1325" y="28164"/>
                  <a:pt x="115851" y="0"/>
                  <a:pt x="1390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5575300" y="364490"/>
            <a:ext cx="6494145" cy="6493510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构思布局，是教学论文的主体框架，是一级论点呈现的主要通道，是子论点生成的起点。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构思布局，就是列提纲。</a:t>
            </a:r>
          </a:p>
          <a:p>
            <a:pPr marL="360045" indent="-360045" fontAlgn="ctr">
              <a:spcBef>
                <a:spcPts val="1000"/>
              </a:spcBef>
              <a:spcAft>
                <a:spcPts val="0"/>
              </a:spcAft>
              <a:buClr>
                <a:srgbClr val="E34D4D">
                  <a:lumMod val="60000"/>
                  <a:lumOff val="40000"/>
                </a:srgbClr>
              </a:buClr>
              <a:buSzPct val="100000"/>
              <a:buFont typeface="WPS-Bullets" pitchFamily="2" charset="0"/>
              <a:buChar char=""/>
            </a:pPr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提纲的优劣标准：1、紧贴论文题目，关键词与论题高度匹配；2、要有层次性，给人一种立体的构造感；3、并列型提纲，力求句式整齐，意思明朗。</a:t>
            </a: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1761946" y="2842331"/>
            <a:ext cx="3632200" cy="1173480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48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  </a:t>
            </a:r>
            <a:r>
              <a:rPr lang="zh-CN" altLang="en-US" sz="48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布局构思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27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194602_1*i*10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2"/>
  <p:tag name="KSO_WM_UNIT_COLOR_SCHEME_PARENT_PAGE" val="0_1"/>
  <p:tag name="KSO_WM_UNIT_DECOLORIZATION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1-2"/>
  <p:tag name="KSO_WM_UNIT_PRESET_TEXT" val="点击此处添加正文。&#10;请尽量言简意赅的阐述。&#10;您的观点。&#10;恰如其分的表达观点。&#10;往往事半功倍。"/>
  <p:tag name="KSO_WM_UNIT_NOCLEAR" val="0"/>
  <p:tag name="KSO_WM_UNIT_VALUE" val="9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602_1*f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2"/>
  <p:tag name="KSO_WM_UNIT_COLOR_SCHEME_PARENT_PAGE" val="0_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a-1-2"/>
  <p:tag name="KSO_WM_UNIT_ISCONTENTSTITLE" val="0"/>
  <p:tag name="KSO_WM_UNIT_PRESET_TEXT" val="单击此处可自行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602_1*a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6"/>
  <p:tag name="KSO_WM_UNIT_COLOR_SCHEME_PARENT_PAGE" val="0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94602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194602"/>
  <p:tag name="KSO_WM_SLIDE_LAYOUT" val="a_f"/>
  <p:tag name="KSO_WM_SLIDE_LAYOUT_CNT" val="1_1"/>
  <p:tag name="KSO_WM_SLIDE_TYPE" val="text"/>
  <p:tag name="KSO_WM_SLIDE_SUBTYPE" val="pureTxt"/>
  <p:tag name="KSO_WM_SLIDE_SIZE" val="959*540"/>
  <p:tag name="KSO_WM_SLIDE_POSITION" val="0*0"/>
  <p:tag name="KSO_WM_SLIDE_COLORSCHEME_VERSION" val="3.2"/>
  <p:tag name="KSO_WM_TEMPLATE_SUBCATEGORY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4602_1*i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3"/>
  <p:tag name="KSO_WM_UNIT_COLOR_SCHEME_PARENT_PAGE" val="0_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602_1*i*2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4"/>
  <p:tag name="KSO_WM_UNIT_COLOR_SCHEME_PARENT_PAGE" val="0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4602_1*i*3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FOIL_COLO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194602_1*i*4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6"/>
  <p:tag name="KSO_WM_UNIT_COLOR_SCHEME_PARENT_PAGE" val="0_1"/>
  <p:tag name="KSO_WM_UNIT_DECOLORIZATION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4602_1*i*6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8"/>
  <p:tag name="KSO_WM_UNIT_COLOR_SCHEME_PARENT_PAGE" val="0_1"/>
  <p:tag name="KSO_WM_UNIT_DECOLORIZATION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4602_1*i*7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9"/>
  <p:tag name="KSO_WM_UNIT_COLOR_SCHEME_PARENT_PAGE" val="0_1"/>
  <p:tag name="KSO_WM_UNIT_DECOLORIZA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194602_1*i*9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1"/>
  <p:tag name="KSO_WM_UNIT_COLOR_SCHEME_PARENT_PAGE" val="0_1"/>
  <p:tag name="KSO_WM_UNIT_DECOLORIZATION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194602_1*i*10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2"/>
  <p:tag name="KSO_WM_UNIT_COLOR_SCHEME_PARENT_PAGE" val="0_1"/>
  <p:tag name="KSO_WM_UNIT_DECOLORIZATION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1-2"/>
  <p:tag name="KSO_WM_UNIT_PRESET_TEXT" val="点击此处添加正文。&#10;请尽量言简意赅的阐述。&#10;您的观点。&#10;恰如其分的表达观点。&#10;往往事半功倍。"/>
  <p:tag name="KSO_WM_UNIT_NOCLEAR" val="0"/>
  <p:tag name="KSO_WM_UNIT_VALUE" val="9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602_1*f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2"/>
  <p:tag name="KSO_WM_UNIT_COLOR_SCHEME_PARENT_PAGE" val="0_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a-1-2"/>
  <p:tag name="KSO_WM_UNIT_ISCONTENTSTITLE" val="0"/>
  <p:tag name="KSO_WM_UNIT_PRESET_TEXT" val="单击此处可自行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602_1*a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6"/>
  <p:tag name="KSO_WM_UNIT_COLOR_SCHEME_PARENT_PAGE" val="0_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94602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194602"/>
  <p:tag name="KSO_WM_SLIDE_LAYOUT" val="a_f"/>
  <p:tag name="KSO_WM_SLIDE_LAYOUT_CNT" val="1_1"/>
  <p:tag name="KSO_WM_SLIDE_TYPE" val="text"/>
  <p:tag name="KSO_WM_SLIDE_SUBTYPE" val="pureTxt"/>
  <p:tag name="KSO_WM_SLIDE_SIZE" val="959*540"/>
  <p:tag name="KSO_WM_SLIDE_POSITION" val="0*0"/>
  <p:tag name="KSO_WM_SLIDE_COLORSCHEME_VERSION" val="3.2"/>
  <p:tag name="KSO_WM_TEMPLATE_SUBCATEGORY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602_1*i*2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4"/>
  <p:tag name="KSO_WM_UNIT_COLOR_SCHEME_PARENT_PAGE" val="0_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4602_1*i*3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FOIL_COLO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194602_1*i*4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6"/>
  <p:tag name="KSO_WM_UNIT_COLOR_SCHEME_PARENT_PAGE" val="0_1"/>
  <p:tag name="KSO_WM_UNIT_DECOLORIZATION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4602_1*i*6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8"/>
  <p:tag name="KSO_WM_UNIT_COLOR_SCHEME_PARENT_PAGE" val="0_1"/>
  <p:tag name="KSO_WM_UNIT_DECOLORIZATION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4602_1*i*7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9"/>
  <p:tag name="KSO_WM_UNIT_COLOR_SCHEME_PARENT_PAGE" val="0_1"/>
  <p:tag name="KSO_WM_UNIT_DECOLORIZA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194602_1*i*9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1"/>
  <p:tag name="KSO_WM_UNIT_COLOR_SCHEME_PARENT_PAGE" val="0_1"/>
  <p:tag name="KSO_WM_UNIT_DECOLORIZATION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194602_1*i*10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2"/>
  <p:tag name="KSO_WM_UNIT_COLOR_SCHEME_PARENT_PAGE" val="0_1"/>
  <p:tag name="KSO_WM_UNIT_DECOLORIZATION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1-2"/>
  <p:tag name="KSO_WM_UNIT_PRESET_TEXT" val="点击此处添加正文。&#10;请尽量言简意赅的阐述。&#10;您的观点。&#10;恰如其分的表达观点。&#10;往往事半功倍。"/>
  <p:tag name="KSO_WM_UNIT_NOCLEAR" val="0"/>
  <p:tag name="KSO_WM_UNIT_VALUE" val="9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602_1*f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2"/>
  <p:tag name="KSO_WM_UNIT_COLOR_SCHEME_PARENT_PAGE" val="0_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a-1-2"/>
  <p:tag name="KSO_WM_UNIT_ISCONTENTSTITLE" val="0"/>
  <p:tag name="KSO_WM_UNIT_PRESET_TEXT" val="单击此处可自行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602_1*a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6"/>
  <p:tag name="KSO_WM_UNIT_COLOR_SCHEME_PARENT_PAGE" val="0_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1695"/>
  <p:tag name="KSO_WM_SLIDE_ID" val="diagram20191695_1"/>
  <p:tag name="KSO_WM_SLIDE_ITEM_CNT" val="2"/>
  <p:tag name="KSO_WM_SLIDE_INDEX" val="1"/>
  <p:tag name="KSO_WM_DIAGRAM_GROUP_CODE" val="r1-1"/>
  <p:tag name="KSO_WM_SLIDE_DIAGTYPE" val="r"/>
  <p:tag name="KSO_WM_TAG_VERSION" val="1.0"/>
  <p:tag name="KSO_WM_SLIDE_LAYOUT" val="a_f_r"/>
  <p:tag name="KSO_WM_SLIDE_LAYOUT_CNT" val="1_1_1"/>
  <p:tag name="KSO_WM_SLIDE_TYPE" val="text"/>
  <p:tag name="KSO_WM_SLIDE_SUBTYPE" val="diag"/>
  <p:tag name="KSO_WM_SLIDE_SIZE" val="768.438*221.122"/>
  <p:tag name="KSO_WM_SLIDE_POSITION" val="95.7809*250.70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"/>
  <p:tag name="KSO_WM_UNIT_ID" val="diagram20191695_1*r_i*1_1"/>
  <p:tag name="KSO_WM_TEMPLATE_CATEGORY" val="diagram"/>
  <p:tag name="KSO_WM_TEMPLATE_INDEX" val="20191695"/>
  <p:tag name="KSO_WM_UNIT_LAYERLEVEL" val="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2"/>
  <p:tag name="KSO_WM_UNIT_ID" val="diagram20191695_1*r_i*1_2"/>
  <p:tag name="KSO_WM_TEMPLATE_CATEGORY" val="diagram"/>
  <p:tag name="KSO_WM_TEMPLATE_INDEX" val="20191695"/>
  <p:tag name="KSO_WM_UNIT_LAYERLEVEL" val="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"/>
  <p:tag name="KSO_WM_UNIT_ID" val="diagram20191695_1*r_i*1_3"/>
  <p:tag name="KSO_WM_TEMPLATE_CATEGORY" val="diagram"/>
  <p:tag name="KSO_WM_TEMPLATE_INDEX" val="20191695"/>
  <p:tag name="KSO_WM_UNIT_LAYERLEVEL" val="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4"/>
  <p:tag name="KSO_WM_UNIT_ID" val="diagram20191695_1*r_i*1_4"/>
  <p:tag name="KSO_WM_TEMPLATE_CATEGORY" val="diagram"/>
  <p:tag name="KSO_WM_TEMPLATE_INDEX" val="20191695"/>
  <p:tag name="KSO_WM_UNIT_LAYERLEVEL" val="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HIGHLIGHT" val="0"/>
  <p:tag name="KSO_WM_UNIT_COMPATIBLE" val="0"/>
  <p:tag name="KSO_WM_DIAGRAM_GROUP_CODE" val="r1-1"/>
  <p:tag name="KSO_WM_UNIT_TYPE" val="r_t"/>
  <p:tag name="KSO_WM_UNIT_INDEX" val="1_1"/>
  <p:tag name="KSO_WM_UNIT_ID" val="diagram20191695_1*r_t*1_1"/>
  <p:tag name="KSO_WM_TEMPLATE_CATEGORY" val="diagram"/>
  <p:tag name="KSO_WM_TEMPLATE_INDEX" val="20191695"/>
  <p:tag name="KSO_WM_UNIT_LAYERLEVEL" val="1_1"/>
  <p:tag name="KSO_WM_TAG_VERSION" val="1.0"/>
  <p:tag name="KSO_WM_BEAUTIFY_FLAG" val="#wm#"/>
  <p:tag name="KSO_WM_UNIT_PRESET_TEXT" val="点击小标题"/>
  <p:tag name="KSO_WM_UNIT_VALUE" val="8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24"/>
  <p:tag name="KSO_WM_UNIT_HIGHLIGHT" val="0"/>
  <p:tag name="KSO_WM_UNIT_COMPATIBLE" val="0"/>
  <p:tag name="KSO_WM_DIAGRAM_GROUP_CODE" val="r1-1"/>
  <p:tag name="KSO_WM_UNIT_TYPE" val="r_v"/>
  <p:tag name="KSO_WM_UNIT_INDEX" val="1_1"/>
  <p:tag name="KSO_WM_UNIT_ID" val="diagram20191695_1*r_v*1_1"/>
  <p:tag name="KSO_WM_TEMPLATE_CATEGORY" val="diagram"/>
  <p:tag name="KSO_WM_TEMPLATE_INDEX" val="20191695"/>
  <p:tag name="KSO_WM_UNIT_LAYERLEVEL" val="1_1"/>
  <p:tag name="KSO_WM_TAG_VERSION" val="1.0"/>
  <p:tag name="KSO_WM_BEAUTIFY_FLAG" val="#wm#"/>
  <p:tag name="KSO_WM_UNIT_PRESET_TEXT" val="点击添加本栏的具体文字简明扼要地说明内容。"/>
  <p:tag name="KSO_WM_UNIT_TEXT_FILL_FORE_SCHEMECOLOR_INDEX" val="13"/>
  <p:tag name="KSO_WM_UNIT_TEXT_FILL_TYPE" val="1"/>
  <p:tag name="KSO_WM_UNIT_USESOURCEFORMAT_APPLY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HIGHLIGHT" val="0"/>
  <p:tag name="KSO_WM_UNIT_COMPATIBLE" val="0"/>
  <p:tag name="KSO_WM_DIAGRAM_GROUP_CODE" val="r1-1"/>
  <p:tag name="KSO_WM_UNIT_TYPE" val="r_t"/>
  <p:tag name="KSO_WM_UNIT_INDEX" val="1_2"/>
  <p:tag name="KSO_WM_UNIT_ID" val="diagram20191695_1*r_t*1_2"/>
  <p:tag name="KSO_WM_TEMPLATE_CATEGORY" val="diagram"/>
  <p:tag name="KSO_WM_TEMPLATE_INDEX" val="20191695"/>
  <p:tag name="KSO_WM_UNIT_LAYERLEVEL" val="1_1"/>
  <p:tag name="KSO_WM_TAG_VERSION" val="1.0"/>
  <p:tag name="KSO_WM_BEAUTIFY_FLAG" val="#wm#"/>
  <p:tag name="KSO_WM_UNIT_PRESET_TEXT" val="点击小标题"/>
  <p:tag name="KSO_WM_UNIT_VALUE" val="8"/>
  <p:tag name="KSO_WM_UNIT_TEXT_FILL_FORE_SCHEMECOLOR_INDEX" val="13"/>
  <p:tag name="KSO_WM_UNIT_TEXT_FILL_TYPE" val="1"/>
  <p:tag name="KSO_WM_UNIT_USESOURCEFORMAT_APPLY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24"/>
  <p:tag name="KSO_WM_UNIT_HIGHLIGHT" val="0"/>
  <p:tag name="KSO_WM_UNIT_COMPATIBLE" val="0"/>
  <p:tag name="KSO_WM_DIAGRAM_GROUP_CODE" val="r1-1"/>
  <p:tag name="KSO_WM_UNIT_TYPE" val="r_v"/>
  <p:tag name="KSO_WM_UNIT_INDEX" val="1_2"/>
  <p:tag name="KSO_WM_UNIT_ID" val="diagram20191695_1*r_v*1_2"/>
  <p:tag name="KSO_WM_TEMPLATE_CATEGORY" val="diagram"/>
  <p:tag name="KSO_WM_TEMPLATE_INDEX" val="20191695"/>
  <p:tag name="KSO_WM_UNIT_LAYERLEVEL" val="1_1"/>
  <p:tag name="KSO_WM_TAG_VERSION" val="1.0"/>
  <p:tag name="KSO_WM_BEAUTIFY_FLAG" val="#wm#"/>
  <p:tag name="KSO_WM_UNIT_PRESET_TEXT" val="点击添加本栏的具体文字简明扼要地说明内容。"/>
  <p:tag name="KSO_WM_UNIT_TEXT_FILL_FORE_SCHEMECOLOR_INDEX" val="13"/>
  <p:tag name="KSO_WM_UNIT_TEXT_FILL_TYPE" val="1"/>
  <p:tag name="KSO_WM_UNIT_USESOURCEFORMAT_APPLY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这里可以放一段小的正文，没有必要放太多，差不多就行了，&#10;可以简单的概括整页的内容就行。"/>
  <p:tag name="KSO_WM_UNIT_VALUE" val="68"/>
  <p:tag name="KSO_WM_UNIT_HIGHLIGHT" val="0"/>
  <p:tag name="KSO_WM_UNIT_COMPATIBLE" val="0"/>
  <p:tag name="KSO_WM_DIAGRAM_GROUP_CODE" val="r1-1"/>
  <p:tag name="KSO_WM_UNIT_TYPE" val="f"/>
  <p:tag name="KSO_WM_UNIT_INDEX" val="1"/>
  <p:tag name="KSO_WM_UNIT_ID" val="diagram20191695_1*f*1"/>
  <p:tag name="KSO_WM_TEMPLATE_CATEGORY" val="diagram"/>
  <p:tag name="KSO_WM_TEMPLATE_INDEX" val="20191695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你的大标题"/>
  <p:tag name="KSO_WM_UNIT_VALUE" val="17"/>
  <p:tag name="KSO_WM_UNIT_HIGHLIGHT" val="0"/>
  <p:tag name="KSO_WM_UNIT_COMPATIBLE" val="0"/>
  <p:tag name="KSO_WM_DIAGRAM_GROUP_CODE" val="r1-1"/>
  <p:tag name="KSO_WM_UNIT_TYPE" val="a"/>
  <p:tag name="KSO_WM_UNIT_INDEX" val="1"/>
  <p:tag name="KSO_WM_UNIT_ID" val="diagram20191695_1*a*1"/>
  <p:tag name="KSO_WM_TEMPLATE_CATEGORY" val="diagram"/>
  <p:tag name="KSO_WM_TEMPLATE_INDEX" val="20191695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r1-1"/>
  <p:tag name="KSO_WM_UNIT_TYPE" val="i"/>
  <p:tag name="KSO_WM_UNIT_INDEX" val="1"/>
  <p:tag name="KSO_WM_UNIT_ID" val="diagram20191695_1*i*1"/>
  <p:tag name="KSO_WM_TEMPLATE_CATEGORY" val="diagram"/>
  <p:tag name="KSO_WM_TEMPLATE_INDEX" val="20191695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r1-1"/>
  <p:tag name="KSO_WM_UNIT_TYPE" val="i"/>
  <p:tag name="KSO_WM_UNIT_INDEX" val="2"/>
  <p:tag name="KSO_WM_UNIT_ID" val="diagram20191695_1*i*2"/>
  <p:tag name="KSO_WM_TEMPLATE_CATEGORY" val="diagram"/>
  <p:tag name="KSO_WM_TEMPLATE_INDEX" val="20191695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94602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194602"/>
  <p:tag name="KSO_WM_SLIDE_LAYOUT" val="a_f"/>
  <p:tag name="KSO_WM_SLIDE_LAYOUT_CNT" val="1_1"/>
  <p:tag name="KSO_WM_SLIDE_TYPE" val="text"/>
  <p:tag name="KSO_WM_SLIDE_SUBTYPE" val="pureTxt"/>
  <p:tag name="KSO_WM_SLIDE_SIZE" val="959*540"/>
  <p:tag name="KSO_WM_SLIDE_POSITION" val="0*0"/>
  <p:tag name="KSO_WM_SLIDE_COLORSCHEME_VERSION" val="3.2"/>
  <p:tag name="KSO_WM_TEMPLATE_SUBCATEGORY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4602_1*i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3"/>
  <p:tag name="KSO_WM_UNIT_COLOR_SCHEME_PARENT_PAGE" val="0_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602_1*i*2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4"/>
  <p:tag name="KSO_WM_UNIT_COLOR_SCHEME_PARENT_PAGE" val="0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4602_1*i*3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FOIL_COLOR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194602_1*i*4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6"/>
  <p:tag name="KSO_WM_UNIT_COLOR_SCHEME_PARENT_PAGE" val="0_1"/>
  <p:tag name="KSO_WM_UNIT_DECOLORIZATION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4602_1*i*6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8"/>
  <p:tag name="KSO_WM_UNIT_COLOR_SCHEME_PARENT_PAGE" val="0_1"/>
  <p:tag name="KSO_WM_UNIT_DECOLORIZATION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4602_1*i*7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9"/>
  <p:tag name="KSO_WM_UNIT_COLOR_SCHEME_PARENT_PAGE" val="0_1"/>
  <p:tag name="KSO_WM_UNIT_DECOLORIZATION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194602_1*i*9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1"/>
  <p:tag name="KSO_WM_UNIT_COLOR_SCHEME_PARENT_PAGE" val="0_1"/>
  <p:tag name="KSO_WM_UNIT_DECOLORIZATION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194602_1*i*10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2"/>
  <p:tag name="KSO_WM_UNIT_COLOR_SCHEME_PARENT_PAGE" val="0_1"/>
  <p:tag name="KSO_WM_UNIT_DECOLORIZATION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1-2"/>
  <p:tag name="KSO_WM_UNIT_PRESET_TEXT" val="点击此处添加正文。&#10;请尽量言简意赅的阐述。&#10;您的观点。&#10;恰如其分的表达观点。&#10;往往事半功倍。"/>
  <p:tag name="KSO_WM_UNIT_NOCLEAR" val="0"/>
  <p:tag name="KSO_WM_UNIT_VALUE" val="9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602_1*f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2"/>
  <p:tag name="KSO_WM_UNIT_COLOR_SCHEME_PARENT_PAGE" val="0_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a-1-2"/>
  <p:tag name="KSO_WM_UNIT_ISCONTENTSTITLE" val="0"/>
  <p:tag name="KSO_WM_UNIT_PRESET_TEXT" val="单击此处可自行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602_1*a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6"/>
  <p:tag name="KSO_WM_UNIT_COLOR_SCHEME_PARENT_PAGE" val="0_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1688"/>
  <p:tag name="KSO_WM_SLIDE_ID" val="diagram20191688_4"/>
  <p:tag name="KSO_WM_SLIDE_ITEM_CNT" val="5"/>
  <p:tag name="KSO_WM_SLIDE_INDEX" val="4"/>
  <p:tag name="KSO_WM_TAG_VERSION" val="1.0"/>
  <p:tag name="KSO_WM_DIAGRAM_GROUP_CODE" val="n1-1"/>
  <p:tag name="KSO_WM_SLIDE_DIAGTYPE" val="n"/>
  <p:tag name="KSO_WM_SLIDE_LAYOUT" val="a_b_n"/>
  <p:tag name="KSO_WM_SLIDE_LAYOUT_CNT" val="1_1_1"/>
  <p:tag name="KSO_WM_SLIDE_TYPE" val="text"/>
  <p:tag name="KSO_WM_SLIDE_SUBTYPE" val="diag"/>
  <p:tag name="KSO_WM_SLIDE_SIZE" val="810.62*304.05"/>
  <p:tag name="KSO_WM_SLIDE_POSITION" val="50.0305*162.12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i*1_2_3_1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2_3_1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i*1_2_3_2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2_3_2"/>
  <p:tag name="KSO_WM_UNIT_FILL_FORE_SCHEMECOLOR_INDEX" val="9"/>
  <p:tag name="KSO_WM_UNIT_FILL_TYPE" val="1"/>
  <p:tag name="KSO_WM_UNIT_TEXT_FILL_FORE_SCHEMECOLOR_INDEX" val="9"/>
  <p:tag name="KSO_WM_UNIT_TEXT_FILL_TYPE" val="1"/>
  <p:tag name="KSO_WM_UNIT_USESOURCEFORMAT_APPLY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i*1_2_3_3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2_3_3"/>
  <p:tag name="KSO_WM_UNIT_FILL_FORE_SCHEMECOLOR_INDEX" val="10"/>
  <p:tag name="KSO_WM_UNIT_FILL_TYPE" val="1"/>
  <p:tag name="KSO_WM_UNIT_TEXT_FILL_FORE_SCHEMECOLOR_INDEX" val="10"/>
  <p:tag name="KSO_WM_UNIT_TEXT_FILL_TYPE" val="1"/>
  <p:tag name="KSO_WM_UNIT_USESOURCEFORMAT_APPLY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f*1_2_3_1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UNIT_PRESET_TEXT" val="大概的概括内容,大约两行字就差不多了."/>
  <p:tag name="KSO_WM_UNIT_VALUE" val="19"/>
  <p:tag name="KSO_WM_DIAGRAM_GROUP_CODE" val="n1-1"/>
  <p:tag name="KSO_WM_UNIT_TYPE" val="n_h_h_f"/>
  <p:tag name="KSO_WM_UNIT_INDEX" val="1_2_3_1"/>
  <p:tag name="KSO_WM_UNIT_TEXT_FILL_FORE_SCHEMECOLOR_INDEX" val="14"/>
  <p:tag name="KSO_WM_UNIT_TEXT_FILL_TYPE" val="1"/>
  <p:tag name="KSO_WM_UNIT_USESOURCEFORMAT_APPLY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i*1_2_1_1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2_1_1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i*1_2_1_2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2_1_2"/>
  <p:tag name="KSO_WM_UNIT_FILL_FORE_SCHEMECOLOR_INDEX" val="10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i*1_2_1_3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2_1_3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f*1_2_1_1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UNIT_PRESET_TEXT" val="大概的概括内容,大约两行字就差不多了."/>
  <p:tag name="KSO_WM_UNIT_VALUE" val="19"/>
  <p:tag name="KSO_WM_DIAGRAM_GROUP_CODE" val="n1-1"/>
  <p:tag name="KSO_WM_UNIT_TYPE" val="n_h_h_f"/>
  <p:tag name="KSO_WM_UNIT_INDEX" val="1_2_1_1"/>
  <p:tag name="KSO_WM_UNIT_TEXT_FILL_FORE_SCHEMECOLOR_INDEX" val="14"/>
  <p:tag name="KSO_WM_UNIT_TEXT_FILL_TYPE" val="1"/>
  <p:tag name="KSO_WM_UNIT_USESOURCEFORMAT_APPLY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i*1_2_2_2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2_2_2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i*1_2_2_3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2_2_3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i*1_2_2_4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2_2_4"/>
  <p:tag name="KSO_WM_UNIT_FILL_FORE_SCHEMECOLOR_INDEX" val="10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f*1_2_2_1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UNIT_PRESET_TEXT" val="大概的概括内容,大约两行字就差不多了."/>
  <p:tag name="KSO_WM_UNIT_VALUE" val="19"/>
  <p:tag name="KSO_WM_DIAGRAM_GROUP_CODE" val="n1-1"/>
  <p:tag name="KSO_WM_UNIT_TYPE" val="n_h_h_f"/>
  <p:tag name="KSO_WM_UNIT_INDEX" val="1_2_2_1"/>
  <p:tag name="KSO_WM_UNIT_TEXT_FILL_FORE_SCHEMECOLOR_INDEX" val="14"/>
  <p:tag name="KSO_WM_UNIT_TEXT_FILL_TYPE" val="1"/>
  <p:tag name="KSO_WM_UNIT_USESOURCEFORMAT_APPLY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i*1_2_4_1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2_4_1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i*1_2_4_2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2_4_2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i*1_2_4_3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DIAGRAM_GROUP_CODE" val="n1-1"/>
  <p:tag name="KSO_WM_UNIT_TYPE" val="n_h_h_i"/>
  <p:tag name="KSO_WM_UNIT_INDEX" val="1_2_4_3"/>
  <p:tag name="KSO_WM_UNIT_FILL_FORE_SCHEMECOLOR_INDEX" val="10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h_f*1_2_4_1"/>
  <p:tag name="KSO_WM_TEMPLATE_CATEGORY" val="diagram"/>
  <p:tag name="KSO_WM_TEMPLATE_INDEX" val="20191688"/>
  <p:tag name="KSO_WM_UNIT_LAYERLEVEL" val="1_1_1_1"/>
  <p:tag name="KSO_WM_TAG_VERSION" val="1.0"/>
  <p:tag name="KSO_WM_BEAUTIFY_FLAG" val="#wm#"/>
  <p:tag name="KSO_WM_UNIT_PRESET_TEXT" val="大概的概括内容,大约两行字就差不多了."/>
  <p:tag name="KSO_WM_UNIT_VALUE" val="19"/>
  <p:tag name="KSO_WM_DIAGRAM_GROUP_CODE" val="n1-1"/>
  <p:tag name="KSO_WM_UNIT_TYPE" val="n_h_h_f"/>
  <p:tag name="KSO_WM_UNIT_INDEX" val="1_2_4_1"/>
  <p:tag name="KSO_WM_UNIT_TEXT_FILL_FORE_SCHEMECOLOR_INDEX" val="14"/>
  <p:tag name="KSO_WM_UNIT_TEXT_FILL_TYPE" val="1"/>
  <p:tag name="KSO_WM_UNIT_USESOURCEFORMAT_APPLY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i*1_1_1"/>
  <p:tag name="KSO_WM_TEMPLATE_CATEGORY" val="diagram"/>
  <p:tag name="KSO_WM_TEMPLATE_INDEX" val="20191688"/>
  <p:tag name="KSO_WM_UNIT_LAYERLEVEL" val="1_1_1"/>
  <p:tag name="KSO_WM_TAG_VERSION" val="1.0"/>
  <p:tag name="KSO_WM_BEAUTIFY_FLAG" val="#wm#"/>
  <p:tag name="KSO_WM_DIAGRAM_GROUP_CODE" val="n1-1"/>
  <p:tag name="KSO_WM_UNIT_TYPE" val="n_h_i"/>
  <p:tag name="KSO_WM_UNIT_INDEX" val="1_1_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diagram20191688_4*n_h_f*1_1_1"/>
  <p:tag name="KSO_WM_TEMPLATE_CATEGORY" val="diagram"/>
  <p:tag name="KSO_WM_TEMPLATE_INDEX" val="20191688"/>
  <p:tag name="KSO_WM_UNIT_LAYERLEVEL" val="1_1_1"/>
  <p:tag name="KSO_WM_TAG_VERSION" val="1.0"/>
  <p:tag name="KSO_WM_BEAUTIFY_FLAG" val="#wm#"/>
  <p:tag name="KSO_WM_UNIT_PRESET_TEXT" val="添加你的小标题"/>
  <p:tag name="KSO_WM_UNIT_VALUE" val="7"/>
  <p:tag name="KSO_WM_DIAGRAM_GROUP_CODE" val="n1-1"/>
  <p:tag name="KSO_WM_UNIT_TYPE" val="n_h_f"/>
  <p:tag name="KSO_WM_UNIT_INDEX" val="1_1_1"/>
  <p:tag name="KSO_WM_UNIT_TEXT_FILL_FORE_SCHEMECOLOR_INDEX" val="14"/>
  <p:tag name="KSO_WM_UNIT_TEXT_FILL_TYPE" val="1"/>
  <p:tag name="KSO_WM_UNIT_USESOURCEFORMAT_APPLY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ID" val="diagram20191688_4*i*1"/>
  <p:tag name="KSO_WM_TEMPLATE_CATEGORY" val="diagram"/>
  <p:tag name="KSO_WM_TEMPLATE_INDEX" val="20191688"/>
  <p:tag name="KSO_WM_UNIT_LAYERLEVEL" val="1"/>
  <p:tag name="KSO_WM_TAG_VERSION" val="1.0"/>
  <p:tag name="KSO_WM_BEAUTIFY_FLAG" val="#wm#"/>
  <p:tag name="KSO_WM_UNIT_TYPE" val="i"/>
  <p:tag name="KSO_WM_UNIT_INDEX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27"/>
  <p:tag name="KSO_WM_UNIT_HIGHLIGHT" val="0"/>
  <p:tag name="KSO_WM_UNIT_COMPATIBLE" val="0"/>
  <p:tag name="KSO_WM_DIAGRAM_GROUP_CODE" val="n1-1"/>
  <p:tag name="KSO_WM_UNIT_TYPE" val="b"/>
  <p:tag name="KSO_WM_UNIT_INDEX" val="1"/>
  <p:tag name="KSO_WM_UNIT_ID" val="diagram20191688_4*b*1"/>
  <p:tag name="KSO_WM_TEMPLATE_CATEGORY" val="diagram"/>
  <p:tag name="KSO_WM_TEMPLATE_INDEX" val="20191688"/>
  <p:tag name="KSO_WM_UNIT_LAYERLEVEL" val="1"/>
  <p:tag name="KSO_WM_TAG_VERSION" val="1.0"/>
  <p:tag name="KSO_WM_BEAUTIFY_FLAG" val="#wm#"/>
  <p:tag name="KSO_WM_UNIT_PRESET_TEXT" val="点击输入本栏的具体文本说明内容"/>
  <p:tag name="KSO_WM_UNIT_TEXT_FILL_FORE_SCHEMECOLOR_INDEX" val="13"/>
  <p:tag name="KSO_WM_UNIT_TEXT_FILL_TYPE" val="1"/>
  <p:tag name="KSO_WM_UNIT_USESOURCEFORMAT_APPLY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2"/>
  <p:tag name="KSO_WM_UNIT_HIGHLIGHT" val="0"/>
  <p:tag name="KSO_WM_UNIT_COMPATIBLE" val="0"/>
  <p:tag name="KSO_WM_DIAGRAM_GROUP_CODE" val="n1-1"/>
  <p:tag name="KSO_WM_UNIT_TYPE" val="a"/>
  <p:tag name="KSO_WM_UNIT_INDEX" val="1"/>
  <p:tag name="KSO_WM_UNIT_ID" val="diagram20191688_4*a*1"/>
  <p:tag name="KSO_WM_TEMPLATE_CATEGORY" val="diagram"/>
  <p:tag name="KSO_WM_TEMPLATE_INDEX" val="20191688"/>
  <p:tag name="KSO_WM_UNIT_LAYERLEVEL" val="1"/>
  <p:tag name="KSO_WM_TAG_VERSION" val="1.0"/>
  <p:tag name="KSO_WM_BEAUTIFY_FLAG" val="#wm#"/>
  <p:tag name="KSO_WM_UNIT_PRESET_TEXT" val="添加你的大标题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94602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194602"/>
  <p:tag name="KSO_WM_SLIDE_LAYOUT" val="a_f"/>
  <p:tag name="KSO_WM_SLIDE_LAYOUT_CNT" val="1_1"/>
  <p:tag name="KSO_WM_SLIDE_TYPE" val="text"/>
  <p:tag name="KSO_WM_SLIDE_SUBTYPE" val="pureTxt"/>
  <p:tag name="KSO_WM_SLIDE_SIZE" val="959*540"/>
  <p:tag name="KSO_WM_SLIDE_POSITION" val="0*0"/>
  <p:tag name="KSO_WM_SLIDE_COLORSCHEME_VERSION" val="3.2"/>
  <p:tag name="KSO_WM_TEMPLATE_SUBCATEGORY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4602_1*i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3"/>
  <p:tag name="KSO_WM_UNIT_COLOR_SCHEME_PARENT_PAGE" val="0_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602_1*i*2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4"/>
  <p:tag name="KSO_WM_UNIT_COLOR_SCHEME_PARENT_PAGE" val="0_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4602_1*i*3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FOIL_COLOR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194602_1*i*4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6"/>
  <p:tag name="KSO_WM_UNIT_COLOR_SCHEME_PARENT_PAGE" val="0_1"/>
  <p:tag name="KSO_WM_UNIT_DECOLORIZATION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4602_1*i*6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8"/>
  <p:tag name="KSO_WM_UNIT_COLOR_SCHEME_PARENT_PAGE" val="0_1"/>
  <p:tag name="KSO_WM_UNIT_DECOLORIZATION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4602_1*i*7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9"/>
  <p:tag name="KSO_WM_UNIT_COLOR_SCHEME_PARENT_PAGE" val="0_1"/>
  <p:tag name="KSO_WM_UNIT_DECOLORIZATION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194602_1*i*9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1"/>
  <p:tag name="KSO_WM_UNIT_COLOR_SCHEME_PARENT_PAGE" val="0_1"/>
  <p:tag name="KSO_WM_UNIT_DECOLORIZATION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194602_1*i*10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2"/>
  <p:tag name="KSO_WM_UNIT_COLOR_SCHEME_PARENT_PAGE" val="0_1"/>
  <p:tag name="KSO_WM_UNIT_DECOLORIZATION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1-2"/>
  <p:tag name="KSO_WM_UNIT_PRESET_TEXT" val="点击此处添加正文。&#10;请尽量言简意赅的阐述。&#10;您的观点。&#10;恰如其分的表达观点。&#10;往往事半功倍。"/>
  <p:tag name="KSO_WM_UNIT_NOCLEAR" val="0"/>
  <p:tag name="KSO_WM_UNIT_VALUE" val="9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602_1*f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2"/>
  <p:tag name="KSO_WM_UNIT_COLOR_SCHEME_PARENT_PAGE" val="0_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a-1-2"/>
  <p:tag name="KSO_WM_UNIT_ISCONTENTSTITLE" val="0"/>
  <p:tag name="KSO_WM_UNIT_PRESET_TEXT" val="单击此处可自行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602_1*a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6"/>
  <p:tag name="KSO_WM_UNIT_COLOR_SCHEME_PARENT_PAGE" val="0_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460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460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94602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194602"/>
  <p:tag name="KSO_WM_SLIDE_LAYOUT" val="a_f"/>
  <p:tag name="KSO_WM_SLIDE_LAYOUT_CNT" val="1_1"/>
  <p:tag name="KSO_WM_SLIDE_TYPE" val="text"/>
  <p:tag name="KSO_WM_SLIDE_SUBTYPE" val="pureTxt"/>
  <p:tag name="KSO_WM_SLIDE_SIZE" val="959*540"/>
  <p:tag name="KSO_WM_SLIDE_POSITION" val="0*0"/>
  <p:tag name="KSO_WM_SLIDE_COLORSCHEME_VERSION" val="3.2"/>
  <p:tag name="KSO_WM_TEMPLATE_SUBCATEGORY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4602_1*i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3"/>
  <p:tag name="KSO_WM_UNIT_COLOR_SCHEME_PARENT_PAGE" val="0_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602_1*i*2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4"/>
  <p:tag name="KSO_WM_UNIT_COLOR_SCHEME_PARENT_PAGE" val="0_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4602_1*i*3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FOIL_COLOR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194602_1*i*4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6"/>
  <p:tag name="KSO_WM_UNIT_COLOR_SCHEME_PARENT_PAGE" val="0_1"/>
  <p:tag name="KSO_WM_UNIT_DECOLORIZATION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4602_1*i*6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8"/>
  <p:tag name="KSO_WM_UNIT_COLOR_SCHEME_PARENT_PAGE" val="0_1"/>
  <p:tag name="KSO_WM_UNIT_DECOLORIZATION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4602_1*i*7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9"/>
  <p:tag name="KSO_WM_UNIT_COLOR_SCHEME_PARENT_PAGE" val="0_1"/>
  <p:tag name="KSO_WM_UNIT_DECOLORIZA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194602_1*i*9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1"/>
  <p:tag name="KSO_WM_UNIT_COLOR_SCHEME_PARENT_PAGE" val="0_1"/>
  <p:tag name="KSO_WM_UNIT_DECOLORIZATION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194602_1*i*10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2"/>
  <p:tag name="KSO_WM_UNIT_COLOR_SCHEME_PARENT_PAGE" val="0_1"/>
  <p:tag name="KSO_WM_UNIT_DECOLORIZATION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1-2"/>
  <p:tag name="KSO_WM_UNIT_PRESET_TEXT" val="点击此处添加正文。&#10;请尽量言简意赅的阐述。&#10;您的观点。&#10;恰如其分的表达观点。&#10;往往事半功倍。"/>
  <p:tag name="KSO_WM_UNIT_NOCLEAR" val="0"/>
  <p:tag name="KSO_WM_UNIT_VALUE" val="9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602_1*f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2"/>
  <p:tag name="KSO_WM_UNIT_COLOR_SCHEME_PARENT_PAGE" val="0_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a-1-2"/>
  <p:tag name="KSO_WM_UNIT_ISCONTENTSTITLE" val="0"/>
  <p:tag name="KSO_WM_UNIT_PRESET_TEXT" val="单击此处可自行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602_1*a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6"/>
  <p:tag name="KSO_WM_UNIT_COLOR_SCHEME_PARENT_PAGE" val="0_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460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602_1*i*2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4"/>
  <p:tag name="KSO_WM_UNIT_COLOR_SCHEME_PARENT_PAGE" val="0_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4602_1*i*3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FOIL_COLOR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a-1-2"/>
  <p:tag name="KSO_WM_UNIT_ISCONTENTSTITLE" val="0"/>
  <p:tag name="KSO_WM_UNIT_PRESET_TEXT" val="单击此处可自行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602_1*a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6"/>
  <p:tag name="KSO_WM_UNIT_COLOR_SCHEME_PARENT_PAGE" val="0_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1-2"/>
  <p:tag name="KSO_WM_UNIT_PRESET_TEXT" val="点击此处添加正文。&#10;请尽量言简意赅的阐述。&#10;您的观点。&#10;恰如其分的表达观点。&#10;往往事半功倍。"/>
  <p:tag name="KSO_WM_UNIT_NOCLEAR" val="0"/>
  <p:tag name="KSO_WM_UNIT_VALUE" val="9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602_1*f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2"/>
  <p:tag name="KSO_WM_UNIT_COLOR_SCHEME_PARENT_PAGE" val="0_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46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27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602_1*i*2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4"/>
  <p:tag name="KSO_WM_UNIT_COLOR_SCHEME_PARENT_PAGE" val="0_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4602_1*i*3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FOIL_COLOR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a-1-2"/>
  <p:tag name="KSO_WM_UNIT_ISCONTENTSTITLE" val="0"/>
  <p:tag name="KSO_WM_UNIT_PRESET_TEXT" val="单击此处可自行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602_1*a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6"/>
  <p:tag name="KSO_WM_UNIT_COLOR_SCHEME_PARENT_PAGE" val="0_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1-2"/>
  <p:tag name="KSO_WM_UNIT_PRESET_TEXT" val="点击此处添加正文。&#10;请尽量言简意赅的阐述。&#10;您的观点。&#10;恰如其分的表达观点。&#10;往往事半功倍。"/>
  <p:tag name="KSO_WM_UNIT_NOCLEAR" val="0"/>
  <p:tag name="KSO_WM_UNIT_VALUE" val="9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602_1*f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2"/>
  <p:tag name="KSO_WM_UNIT_COLOR_SCHEME_PARENT_PAGE" val="0_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460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602_1*i*2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4"/>
  <p:tag name="KSO_WM_UNIT_COLOR_SCHEME_PARENT_PAGE" val="0_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4602_1*i*3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FOIL_COLOR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a-1-2"/>
  <p:tag name="KSO_WM_UNIT_ISCONTENTSTITLE" val="0"/>
  <p:tag name="KSO_WM_UNIT_PRESET_TEXT" val="单击此处可自行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602_1*a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6"/>
  <p:tag name="KSO_WM_UNIT_COLOR_SCHEME_PARENT_PAGE" val="0_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1-2"/>
  <p:tag name="KSO_WM_UNIT_PRESET_TEXT" val="点击此处添加正文。&#10;请尽量言简意赅的阐述。&#10;您的观点。&#10;恰如其分的表达观点。&#10;往往事半功倍。"/>
  <p:tag name="KSO_WM_UNIT_NOCLEAR" val="0"/>
  <p:tag name="KSO_WM_UNIT_VALUE" val="9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602_1*f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2"/>
  <p:tag name="KSO_WM_UNIT_COLOR_SCHEME_PARENT_PAGE" val="0_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46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602_1*i*2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4"/>
  <p:tag name="KSO_WM_UNIT_COLOR_SCHEME_PARENT_PAGE" val="0_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4602_1*i*3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FOIL_COLOR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a-1-2"/>
  <p:tag name="KSO_WM_UNIT_ISCONTENTSTITLE" val="0"/>
  <p:tag name="KSO_WM_UNIT_PRESET_TEXT" val="单击此处可自行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602_1*a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6"/>
  <p:tag name="KSO_WM_UNIT_COLOR_SCHEME_PARENT_PAGE" val="0_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1-2"/>
  <p:tag name="KSO_WM_UNIT_PRESET_TEXT" val="点击此处添加正文。&#10;请尽量言简意赅的阐述。&#10;您的观点。&#10;恰如其分的表达观点。&#10;往往事半功倍。"/>
  <p:tag name="KSO_WM_UNIT_NOCLEAR" val="0"/>
  <p:tag name="KSO_WM_UNIT_VALUE" val="9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602_1*f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2"/>
  <p:tag name="KSO_WM_UNIT_COLOR_SCHEME_PARENT_PAGE" val="0_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460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602_1*i*2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4"/>
  <p:tag name="KSO_WM_UNIT_COLOR_SCHEME_PARENT_PAGE" val="0_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4602_1*i*3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FOIL_COLOR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a-1-2"/>
  <p:tag name="KSO_WM_UNIT_ISCONTENTSTITLE" val="0"/>
  <p:tag name="KSO_WM_UNIT_PRESET_TEXT" val="单击此处可自行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602_1*a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6"/>
  <p:tag name="KSO_WM_UNIT_COLOR_SCHEME_PARENT_PAGE" val="0_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1-2"/>
  <p:tag name="KSO_WM_UNIT_PRESET_TEXT" val="点击此处添加正文。&#10;请尽量言简意赅的阐述。&#10;您的观点。&#10;恰如其分的表达观点。&#10;往往事半功倍。"/>
  <p:tag name="KSO_WM_UNIT_NOCLEAR" val="0"/>
  <p:tag name="KSO_WM_UNIT_VALUE" val="9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602_1*f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2"/>
  <p:tag name="KSO_WM_UNIT_COLOR_SCHEME_PARENT_PAGE" val="0_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46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602_1*i*2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4"/>
  <p:tag name="KSO_WM_UNIT_COLOR_SCHEME_PARENT_PAGE" val="0_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4602_1*i*3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FOIL_COLOR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a-1-2"/>
  <p:tag name="KSO_WM_UNIT_ISCONTENTSTITLE" val="0"/>
  <p:tag name="KSO_WM_UNIT_PRESET_TEXT" val="单击此处可自行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602_1*a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6"/>
  <p:tag name="KSO_WM_UNIT_COLOR_SCHEME_PARENT_PAGE" val="0_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1-2"/>
  <p:tag name="KSO_WM_UNIT_PRESET_TEXT" val="点击此处添加正文。&#10;请尽量言简意赅的阐述。&#10;您的观点。&#10;恰如其分的表达观点。&#10;往往事半功倍。"/>
  <p:tag name="KSO_WM_UNIT_NOCLEAR" val="0"/>
  <p:tag name="KSO_WM_UNIT_VALUE" val="9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602_1*f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2"/>
  <p:tag name="KSO_WM_UNIT_COLOR_SCHEME_PARENT_PAGE" val="0_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460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602_1*i*2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4"/>
  <p:tag name="KSO_WM_UNIT_COLOR_SCHEME_PARENT_PAGE" val="0_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4602_1*i*3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FOIL_COLOR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a-1-2"/>
  <p:tag name="KSO_WM_UNIT_ISCONTENTSTITLE" val="0"/>
  <p:tag name="KSO_WM_UNIT_PRESET_TEXT" val="单击此处可自行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602_1*a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6"/>
  <p:tag name="KSO_WM_UNIT_COLOR_SCHEME_PARENT_PAGE" val="0_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1-2"/>
  <p:tag name="KSO_WM_UNIT_PRESET_TEXT" val="点击此处添加正文。&#10;请尽量言简意赅的阐述。&#10;您的观点。&#10;恰如其分的表达观点。&#10;往往事半功倍。"/>
  <p:tag name="KSO_WM_UNIT_NOCLEAR" val="0"/>
  <p:tag name="KSO_WM_UNIT_VALUE" val="9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602_1*f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2"/>
  <p:tag name="KSO_WM_UNIT_COLOR_SCHEME_PARENT_PAGE" val="0_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46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602_1*i*2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4"/>
  <p:tag name="KSO_WM_UNIT_COLOR_SCHEME_PARENT_PAGE" val="0_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94602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194602"/>
  <p:tag name="KSO_WM_SLIDE_LAYOUT" val="a_f"/>
  <p:tag name="KSO_WM_SLIDE_LAYOUT_CNT" val="1_1"/>
  <p:tag name="KSO_WM_SLIDE_TYPE" val="text"/>
  <p:tag name="KSO_WM_SLIDE_SUBTYPE" val="pureTxt"/>
  <p:tag name="KSO_WM_SLIDE_SIZE" val="959*540"/>
  <p:tag name="KSO_WM_SLIDE_POSITION" val="0*0"/>
  <p:tag name="KSO_WM_SLIDE_COLORSCHEME_VERSION" val="3.2"/>
  <p:tag name="KSO_WM_TEMPLATE_SUBCATEGORY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4602_1*i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3"/>
  <p:tag name="KSO_WM_UNIT_COLOR_SCHEME_PARENT_PAGE" val="0_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602_1*i*2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4"/>
  <p:tag name="KSO_WM_UNIT_COLOR_SCHEME_PARENT_PAGE" val="0_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4602_1*i*3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FOIL_COLOR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194602_1*i*4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6"/>
  <p:tag name="KSO_WM_UNIT_COLOR_SCHEME_PARENT_PAGE" val="0_1"/>
  <p:tag name="KSO_WM_UNIT_DECOLORIZATION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4602_1*i*6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8"/>
  <p:tag name="KSO_WM_UNIT_COLOR_SCHEME_PARENT_PAGE" val="0_1"/>
  <p:tag name="KSO_WM_UNIT_DECOLORIZATION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4602_1*i*7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9"/>
  <p:tag name="KSO_WM_UNIT_COLOR_SCHEME_PARENT_PAGE" val="0_1"/>
  <p:tag name="KSO_WM_UNIT_DECOLORIZATION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194602_1*i*9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1"/>
  <p:tag name="KSO_WM_UNIT_COLOR_SCHEME_PARENT_PAGE" val="0_1"/>
  <p:tag name="KSO_WM_UNIT_DECOLORIZATION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194602_1*i*10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2"/>
  <p:tag name="KSO_WM_UNIT_COLOR_SCHEME_PARENT_PAGE" val="0_1"/>
  <p:tag name="KSO_WM_UNIT_DECOLORIZA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1-2"/>
  <p:tag name="KSO_WM_UNIT_PRESET_TEXT" val="点击此处添加正文。&#10;请尽量言简意赅的阐述。&#10;您的观点。&#10;恰如其分的表达观点。&#10;往往事半功倍。"/>
  <p:tag name="KSO_WM_UNIT_NOCLEAR" val="0"/>
  <p:tag name="KSO_WM_UNIT_VALUE" val="9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602_1*f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2"/>
  <p:tag name="KSO_WM_UNIT_COLOR_SCHEME_PARENT_PAGE" val="0_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a-1-2"/>
  <p:tag name="KSO_WM_UNIT_ISCONTENTSTITLE" val="0"/>
  <p:tag name="KSO_WM_UNIT_PRESET_TEXT" val="单击此处可自行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602_1*a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6"/>
  <p:tag name="KSO_WM_UNIT_COLOR_SCHEME_PARENT_PAGE" val="0_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781"/>
  <p:tag name="KSO_WM_TAG_VERSION" val="1.0"/>
  <p:tag name="KSO_WM_BEAUTIFY_FLAG" val="#wm#"/>
  <p:tag name="KSO_WM_TEMPLATE_THUMBS_INDEX" val="1、9、12、16、19、22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SUBCATEGORY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781"/>
  <p:tag name="KSO_WM_TAG_VERSION" val="1.0"/>
  <p:tag name="KSO_WM_SLIDE_ID" val="custom20182781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THUMBS_INDEX" val="1、9、12、16、19、22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SUBCATEGORY" val="0"/>
  <p:tag name="KSO_WM_SLIDE_SUBTYPE" val="pureTxt"/>
  <p:tag name="KSO_WM_SLIDE_MODEL_TYPE" val="cov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781"/>
  <p:tag name="KSO_WM_UNIT_TYPE" val="a"/>
  <p:tag name="KSO_WM_UNIT_INDEX" val="1"/>
  <p:tag name="KSO_WM_UNIT_ID" val="custom20182781_1*a*1"/>
  <p:tag name="KSO_WM_UNIT_LAYERLEVEL" val="1"/>
  <p:tag name="KSO_WM_UNIT_VALUE" val="18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大气动态工作总结"/>
  <p:tag name="KSO_WM_UNIT_NOCLEAR" val="0"/>
  <p:tag name="KSO_WM_UNIT_DIAGRAM_ISNUMVISUAL" val="0"/>
  <p:tag name="KSO_WM_UNIT_DIAGRAM_ISREFERUNIT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2781"/>
  <p:tag name="KSO_WM_UNIT_TYPE" val="b"/>
  <p:tag name="KSO_WM_UNIT_INDEX" val="1"/>
  <p:tag name="KSO_WM_UNIT_ID" val="custom20182781_1*b*1"/>
  <p:tag name="KSO_WM_UNIT_LAYERLEVEL" val="1"/>
  <p:tag name="KSO_WM_UNIT_VALUE" val="6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发展速度"/>
  <p:tag name="KSO_WM_UNIT_NOCLEAR" val="0"/>
  <p:tag name="KSO_WM_UNIT_DIAGRAM_ISNUMVISUAL" val="0"/>
  <p:tag name="KSO_WM_UNIT_DIAGRAM_ISREFERUNIT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94602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194602"/>
  <p:tag name="KSO_WM_SLIDE_LAYOUT" val="a_f"/>
  <p:tag name="KSO_WM_SLIDE_LAYOUT_CNT" val="1_1"/>
  <p:tag name="KSO_WM_SLIDE_TYPE" val="text"/>
  <p:tag name="KSO_WM_SLIDE_SUBTYPE" val="pureTxt"/>
  <p:tag name="KSO_WM_SLIDE_SIZE" val="959*540"/>
  <p:tag name="KSO_WM_SLIDE_POSITION" val="0*0"/>
  <p:tag name="KSO_WM_SLIDE_COLORSCHEME_VERSION" val="3.2"/>
  <p:tag name="KSO_WM_TEMPLATE_SUBCATEGORY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4602_1*i*1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3"/>
  <p:tag name="KSO_WM_UNIT_COLOR_SCHEME_PARENT_PAGE" val="0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4602_1*i*2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4"/>
  <p:tag name="KSO_WM_UNIT_COLOR_SCHEME_PARENT_PAGE" val="0_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194602_1*i*3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5"/>
  <p:tag name="KSO_WM_UNIT_COLOR_SCHEME_PARENT_PAGE" val="0_1"/>
  <p:tag name="KSO_WM_UNIT_FOIL_COLO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194602_1*i*4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6"/>
  <p:tag name="KSO_WM_UNIT_COLOR_SCHEME_PARENT_PAGE" val="0_1"/>
  <p:tag name="KSO_WM_UNIT_DECOLORIZATION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4602_1*i*6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8"/>
  <p:tag name="KSO_WM_UNIT_COLOR_SCHEME_PARENT_PAGE" val="0_1"/>
  <p:tag name="KSO_WM_UNIT_DECOLORIZATION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4602_1*i*7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9"/>
  <p:tag name="KSO_WM_UNIT_COLOR_SCHEME_PARENT_PAGE" val="0_1"/>
  <p:tag name="KSO_WM_UNIT_DECOLORIZATION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194602_1*i*9"/>
  <p:tag name="KSO_WM_TEMPLATE_CATEGORY" val="diagram"/>
  <p:tag name="KSO_WM_TEMPLATE_INDEX" val="20194602"/>
  <p:tag name="KSO_WM_UNIT_LAYERLEVEL" val="1"/>
  <p:tag name="KSO_WM_TAG_VERSION" val="1.0"/>
  <p:tag name="KSO_WM_BEAUTIFY_FLAG" val="#wm#"/>
  <p:tag name="KSO_WM_UNIT_COLOR_SCHEME_SHAPE_ID" val="11"/>
  <p:tag name="KSO_WM_UNIT_COLOR_SCHEME_PARENT_PAGE" val="0_1"/>
  <p:tag name="KSO_WM_UNIT_DECOLORIZATION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DDD9C3"/>
      </a:lt2>
      <a:accent1>
        <a:srgbClr val="10253F"/>
      </a:accent1>
      <a:accent2>
        <a:srgbClr val="D20000"/>
      </a:accent2>
      <a:accent3>
        <a:srgbClr val="FFFFFF"/>
      </a:accent3>
      <a:accent4>
        <a:srgbClr val="394959"/>
      </a:accent4>
      <a:accent5>
        <a:srgbClr val="000000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1576</Words>
  <Application>Microsoft Office PowerPoint</Application>
  <PresentationFormat>宽屏</PresentationFormat>
  <Paragraphs>138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WPS-Bullets</vt:lpstr>
      <vt:lpstr>黑体</vt:lpstr>
      <vt:lpstr>华文新魏</vt:lpstr>
      <vt:lpstr>宋体</vt:lpstr>
      <vt:lpstr>微软雅黑</vt:lpstr>
      <vt:lpstr>字魂59号-创粗黑</vt:lpstr>
      <vt:lpstr>Arial</vt:lpstr>
      <vt:lpstr>Calibri</vt:lpstr>
      <vt:lpstr>Impact</vt:lpstr>
      <vt:lpstr>Office 主题</vt:lpstr>
      <vt:lpstr>Office 主题​​</vt:lpstr>
      <vt:lpstr> 江苏省常州市新北区吕墅中学            於  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举例说明：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信 达 雅                （东北师范大学 丁奕然博士）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新北区2021年教育科研论文评选</vt:lpstr>
      <vt:lpstr>基本格式要求：</vt:lpstr>
      <vt:lpstr>PaperPass官网                                                   https://www.paperpass.com/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江苏省常州市新北区吕墅中学            於  剑</dc:title>
  <dc:creator/>
  <cp:lastModifiedBy>User</cp:lastModifiedBy>
  <cp:revision>34</cp:revision>
  <dcterms:created xsi:type="dcterms:W3CDTF">2019-04-15T11:26:00Z</dcterms:created>
  <dcterms:modified xsi:type="dcterms:W3CDTF">2022-01-06T23:59:52Z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