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76" r:id="rId2"/>
    <p:sldId id="337" r:id="rId3"/>
    <p:sldId id="339" r:id="rId4"/>
    <p:sldId id="343" r:id="rId5"/>
    <p:sldId id="349" r:id="rId6"/>
    <p:sldId id="345" r:id="rId7"/>
    <p:sldId id="378" r:id="rId8"/>
    <p:sldId id="344" r:id="rId9"/>
    <p:sldId id="340" r:id="rId10"/>
    <p:sldId id="379" r:id="rId11"/>
    <p:sldId id="350" r:id="rId12"/>
    <p:sldId id="380" r:id="rId13"/>
    <p:sldId id="382" r:id="rId14"/>
    <p:sldId id="305" r:id="rId15"/>
  </p:sldIdLst>
  <p:sldSz cx="9144000" cy="5143500" type="screen16x9"/>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4D93"/>
    <a:srgbClr val="00726E"/>
    <a:srgbClr val="005B4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41" autoAdjust="0"/>
    <p:restoredTop sz="94660"/>
  </p:normalViewPr>
  <p:slideViewPr>
    <p:cSldViewPr>
      <p:cViewPr varScale="1">
        <p:scale>
          <a:sx n="87" d="100"/>
          <a:sy n="87" d="100"/>
        </p:scale>
        <p:origin x="-864" y="-90"/>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CB3977-0008-496B-AB23-34BD5C4D704D}" type="datetimeFigureOut">
              <a:rPr lang="zh-CN" altLang="en-US" smtClean="0"/>
              <a:pPr/>
              <a:t>2020/11/27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5DF378-11E0-436F-858E-82572CEFCE96}" type="slidenum">
              <a:rPr lang="zh-CN" altLang="en-US" smtClean="0"/>
              <a:pPr/>
              <a:t>‹#›</a:t>
            </a:fld>
            <a:endParaRPr lang="zh-CN" altLang="en-US"/>
          </a:p>
        </p:txBody>
      </p:sp>
    </p:spTree>
    <p:extLst>
      <p:ext uri="{BB962C8B-B14F-4D97-AF65-F5344CB8AC3E}">
        <p14:creationId xmlns:p14="http://schemas.microsoft.com/office/powerpoint/2010/main" xmlns="" val="42556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pPr/>
              <a:t>4</a:t>
            </a:fld>
            <a:endParaRPr lang="en-US" sz="1200">
              <a:latin typeface="Arial" pitchFamily="34" charset="0"/>
              <a:ea typeface="宋体" pitchFamily="2" charset="-122"/>
            </a:endParaRPr>
          </a:p>
        </p:txBody>
      </p:sp>
    </p:spTree>
    <p:extLst>
      <p:ext uri="{BB962C8B-B14F-4D97-AF65-F5344CB8AC3E}">
        <p14:creationId xmlns:p14="http://schemas.microsoft.com/office/powerpoint/2010/main" xmlns="" val="4264331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5</a:t>
            </a:fld>
            <a:endParaRPr lang="zh-CN" altLang="en-US"/>
          </a:p>
        </p:txBody>
      </p:sp>
    </p:spTree>
    <p:extLst>
      <p:ext uri="{BB962C8B-B14F-4D97-AF65-F5344CB8AC3E}">
        <p14:creationId xmlns:p14="http://schemas.microsoft.com/office/powerpoint/2010/main" xmlns="" val="755044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F5BB81E4-0A06-4620-BC78-D7BDAEFF8EF9}" type="slidenum">
              <a:rPr lang="zh-CN" altLang="en-US" sz="1200">
                <a:latin typeface="Calibri" pitchFamily="34" charset="0"/>
                <a:ea typeface="宋体" pitchFamily="2" charset="-122"/>
              </a:rPr>
              <a:pPr defTabSz="966788" fontAlgn="base">
                <a:spcBef>
                  <a:spcPct val="0"/>
                </a:spcBef>
                <a:spcAft>
                  <a:spcPct val="0"/>
                </a:spcAft>
              </a:pPr>
              <a:t>6</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xmlns="" val="3384067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p>
        </p:txBody>
      </p:sp>
      <p:sp>
        <p:nvSpPr>
          <p:cNvPr id="5837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defTabSz="966788" fontAlgn="base">
              <a:spcBef>
                <a:spcPct val="0"/>
              </a:spcBef>
              <a:spcAft>
                <a:spcPct val="0"/>
              </a:spcAft>
            </a:pPr>
            <a:fld id="{F5BB81E4-0A06-4620-BC78-D7BDAEFF8EF9}" type="slidenum">
              <a:rPr lang="zh-CN" altLang="en-US" sz="1200">
                <a:latin typeface="Calibri" pitchFamily="34" charset="0"/>
                <a:ea typeface="宋体" pitchFamily="2" charset="-122"/>
              </a:rPr>
              <a:pPr defTabSz="966788" fontAlgn="base">
                <a:spcBef>
                  <a:spcPct val="0"/>
                </a:spcBef>
                <a:spcAft>
                  <a:spcPct val="0"/>
                </a:spcAft>
              </a:pPr>
              <a:t>7</a:t>
            </a:fld>
            <a:endParaRPr lang="zh-CN" altLang="en-US" sz="1200">
              <a:latin typeface="Calibri" pitchFamily="34" charset="0"/>
              <a:ea typeface="宋体" pitchFamily="2" charset="-122"/>
            </a:endParaRPr>
          </a:p>
        </p:txBody>
      </p:sp>
    </p:spTree>
    <p:extLst>
      <p:ext uri="{BB962C8B-B14F-4D97-AF65-F5344CB8AC3E}">
        <p14:creationId xmlns:p14="http://schemas.microsoft.com/office/powerpoint/2010/main" xmlns="" val="3384067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pPr/>
              <a:t>8</a:t>
            </a:fld>
            <a:endParaRPr lang="en-US" sz="1200">
              <a:latin typeface="Arial" pitchFamily="34" charset="0"/>
              <a:ea typeface="宋体" pitchFamily="2" charset="-122"/>
            </a:endParaRPr>
          </a:p>
        </p:txBody>
      </p:sp>
    </p:spTree>
    <p:extLst>
      <p:ext uri="{BB962C8B-B14F-4D97-AF65-F5344CB8AC3E}">
        <p14:creationId xmlns:p14="http://schemas.microsoft.com/office/powerpoint/2010/main" xmlns="" val="4152999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pPr/>
              <a:t>10</a:t>
            </a:fld>
            <a:endParaRPr lang="en-US" sz="1200">
              <a:latin typeface="Arial" pitchFamily="34" charset="0"/>
              <a:ea typeface="宋体" pitchFamily="2" charset="-122"/>
            </a:endParaRPr>
          </a:p>
        </p:txBody>
      </p:sp>
    </p:spTree>
    <p:extLst>
      <p:ext uri="{BB962C8B-B14F-4D97-AF65-F5344CB8AC3E}">
        <p14:creationId xmlns:p14="http://schemas.microsoft.com/office/powerpoint/2010/main" xmlns="" val="4264331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pPr/>
              <a:t>11</a:t>
            </a:fld>
            <a:endParaRPr lang="zh-CN" altLang="en-US"/>
          </a:p>
        </p:txBody>
      </p:sp>
    </p:spTree>
    <p:extLst>
      <p:ext uri="{BB962C8B-B14F-4D97-AF65-F5344CB8AC3E}">
        <p14:creationId xmlns:p14="http://schemas.microsoft.com/office/powerpoint/2010/main" xmlns="" val="980887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94987946"/>
      </p:ext>
    </p:extLst>
  </p:cSld>
  <p:clrMapOvr>
    <a:masterClrMapping/>
  </p:clrMapOvr>
  <p:transition spd="slow" advTm="0">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4783455"/>
            <a:ext cx="2926080" cy="257175"/>
          </a:xfr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4783455"/>
            <a:ext cx="2103120" cy="257175"/>
          </a:xfrm>
        </p:spPr>
        <p:txBody>
          <a:bodyPr lIns="0" tIns="0" rIns="0" bIns="0"/>
          <a:lstStyle>
            <a:lvl1pPr algn="l">
              <a:defRPr>
                <a:solidFill>
                  <a:schemeClr val="tx1">
                    <a:tint val="75000"/>
                  </a:schemeClr>
                </a:solidFill>
              </a:defRPr>
            </a:lvl1pPr>
          </a:lstStyle>
          <a:p>
            <a:fld id="{1D8BD707-D9CF-40AE-B4C6-C98DA3205C09}" type="datetimeFigureOut">
              <a:rPr lang="en-US"/>
              <a:pPr/>
              <a:t>11/27/2020</a:t>
            </a:fld>
            <a:endParaRPr lang="en-US"/>
          </a:p>
        </p:txBody>
      </p:sp>
      <p:sp>
        <p:nvSpPr>
          <p:cNvPr id="4" name="Holder 4"/>
          <p:cNvSpPr>
            <a:spLocks noGrp="1"/>
          </p:cNvSpPr>
          <p:nvPr>
            <p:ph type="sldNum" sz="quarter" idx="7"/>
          </p:nvPr>
        </p:nvSpPr>
        <p:spPr>
          <a:xfrm>
            <a:off x="6583680" y="4783455"/>
            <a:ext cx="2103120" cy="257175"/>
          </a:xfrm>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slow"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97615696"/>
      </p:ext>
    </p:extLst>
  </p:cSld>
  <p:clrMapOvr>
    <a:masterClrMapping/>
  </p:clrMapOvr>
  <p:transition spd="slow" advTm="0">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grpSp>
        <p:nvGrpSpPr>
          <p:cNvPr id="15" name="组合 14"/>
          <p:cNvGrpSpPr/>
          <p:nvPr userDrawn="1"/>
        </p:nvGrpSpPr>
        <p:grpSpPr>
          <a:xfrm>
            <a:off x="254471" y="370851"/>
            <a:ext cx="284557" cy="256683"/>
            <a:chOff x="290515" y="248859"/>
            <a:chExt cx="379409" cy="342244"/>
          </a:xfrm>
        </p:grpSpPr>
        <p:sp>
          <p:nvSpPr>
            <p:cNvPr id="16" name="矩形 15"/>
            <p:cNvSpPr/>
            <p:nvPr userDrawn="1"/>
          </p:nvSpPr>
          <p:spPr>
            <a:xfrm>
              <a:off x="290515" y="248859"/>
              <a:ext cx="288000" cy="28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489924" y="411103"/>
              <a:ext cx="180000" cy="18000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4246084253"/>
      </p:ext>
    </p:extLst>
  </p:cSld>
  <p:clrMapOvr>
    <a:masterClrMapping/>
  </p:clrMapOvr>
  <p:transition spd="slow" advTm="0">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grpSp>
        <p:nvGrpSpPr>
          <p:cNvPr id="15" name="组合 14"/>
          <p:cNvGrpSpPr/>
          <p:nvPr userDrawn="1"/>
        </p:nvGrpSpPr>
        <p:grpSpPr>
          <a:xfrm>
            <a:off x="254471" y="370851"/>
            <a:ext cx="284557" cy="256683"/>
            <a:chOff x="290515" y="248859"/>
            <a:chExt cx="379409" cy="342244"/>
          </a:xfrm>
        </p:grpSpPr>
        <p:sp>
          <p:nvSpPr>
            <p:cNvPr id="16" name="矩形 15"/>
            <p:cNvSpPr/>
            <p:nvPr userDrawn="1"/>
          </p:nvSpPr>
          <p:spPr>
            <a:xfrm>
              <a:off x="290515" y="248859"/>
              <a:ext cx="288000" cy="28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489924" y="411103"/>
              <a:ext cx="180000" cy="18000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4010348100"/>
      </p:ext>
    </p:extLst>
  </p:cSld>
  <p:clrMapOvr>
    <a:masterClrMapping/>
  </p:clrMapOvr>
  <p:transition spd="slow" advTm="0">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grpSp>
        <p:nvGrpSpPr>
          <p:cNvPr id="15" name="组合 14"/>
          <p:cNvGrpSpPr/>
          <p:nvPr userDrawn="1"/>
        </p:nvGrpSpPr>
        <p:grpSpPr>
          <a:xfrm>
            <a:off x="254471" y="370851"/>
            <a:ext cx="284557" cy="256683"/>
            <a:chOff x="290515" y="248859"/>
            <a:chExt cx="379409" cy="342244"/>
          </a:xfrm>
        </p:grpSpPr>
        <p:sp>
          <p:nvSpPr>
            <p:cNvPr id="16" name="矩形 15"/>
            <p:cNvSpPr/>
            <p:nvPr userDrawn="1"/>
          </p:nvSpPr>
          <p:spPr>
            <a:xfrm>
              <a:off x="290515" y="248859"/>
              <a:ext cx="288000" cy="28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489924" y="411103"/>
              <a:ext cx="180000" cy="18000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1059090566"/>
      </p:ext>
    </p:extLst>
  </p:cSld>
  <p:clrMapOvr>
    <a:masterClrMapping/>
  </p:clrMapOvr>
  <p:transition spd="slow" advTm="0">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grpSp>
        <p:nvGrpSpPr>
          <p:cNvPr id="15" name="组合 14"/>
          <p:cNvGrpSpPr/>
          <p:nvPr userDrawn="1"/>
        </p:nvGrpSpPr>
        <p:grpSpPr>
          <a:xfrm>
            <a:off x="254471" y="370851"/>
            <a:ext cx="284557" cy="256683"/>
            <a:chOff x="290515" y="248859"/>
            <a:chExt cx="379409" cy="342244"/>
          </a:xfrm>
        </p:grpSpPr>
        <p:sp>
          <p:nvSpPr>
            <p:cNvPr id="16" name="矩形 15"/>
            <p:cNvSpPr/>
            <p:nvPr userDrawn="1"/>
          </p:nvSpPr>
          <p:spPr>
            <a:xfrm>
              <a:off x="290515" y="248859"/>
              <a:ext cx="288000" cy="28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489924" y="411103"/>
              <a:ext cx="180000" cy="18000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505080602"/>
      </p:ext>
    </p:extLst>
  </p:cSld>
  <p:clrMapOvr>
    <a:masterClrMapping/>
  </p:clrMapOvr>
  <p:transition spd="slow" advTm="0">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grpSp>
        <p:nvGrpSpPr>
          <p:cNvPr id="15" name="组合 14"/>
          <p:cNvGrpSpPr/>
          <p:nvPr userDrawn="1"/>
        </p:nvGrpSpPr>
        <p:grpSpPr>
          <a:xfrm>
            <a:off x="254471" y="370851"/>
            <a:ext cx="284557" cy="256683"/>
            <a:chOff x="290515" y="248859"/>
            <a:chExt cx="379409" cy="342244"/>
          </a:xfrm>
        </p:grpSpPr>
        <p:sp>
          <p:nvSpPr>
            <p:cNvPr id="16" name="矩形 15"/>
            <p:cNvSpPr/>
            <p:nvPr userDrawn="1"/>
          </p:nvSpPr>
          <p:spPr>
            <a:xfrm>
              <a:off x="290515" y="248859"/>
              <a:ext cx="288000" cy="28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489924" y="411103"/>
              <a:ext cx="180000" cy="180000"/>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xmlns="" val="971778739"/>
      </p:ext>
    </p:extLst>
  </p:cSld>
  <p:clrMapOvr>
    <a:masterClrMapping/>
  </p:clrMapOvr>
  <p:transition spd="slow" advTm="0">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669ADCAC-88E8-4AB5-9632-E228FD311F09}" type="datetimeFigureOut">
              <a:rPr lang="zh-CN" altLang="en-US"/>
              <a:pPr>
                <a:defRPr/>
              </a:pPr>
              <a:t>2020/11/27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607767AE-F65D-4AD1-B007-F216694956CF}" type="slidenum">
              <a:rPr lang="zh-CN" altLang="en-US"/>
              <a:pPr>
                <a:defRPr/>
              </a:pPr>
              <a:t>‹#›</a:t>
            </a:fld>
            <a:endParaRPr lang="zh-CN" altLang="en-US"/>
          </a:p>
        </p:txBody>
      </p:sp>
    </p:spTree>
    <p:extLst>
      <p:ext uri="{BB962C8B-B14F-4D97-AF65-F5344CB8AC3E}">
        <p14:creationId xmlns:p14="http://schemas.microsoft.com/office/powerpoint/2010/main" xmlns="" val="44250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pPr/>
              <a:t>2020/11/27</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09619652"/>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transition spd="slow" advTm="0">
    <p:cove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8.gif"/><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srcRect/>
          <a:stretch>
            <a:fillRect/>
          </a:stretch>
        </p:blipFill>
        <p:spPr bwMode="auto">
          <a:xfrm>
            <a:off x="214282" y="0"/>
            <a:ext cx="3214710" cy="4789821"/>
          </a:xfrm>
          <a:prstGeom prst="rect">
            <a:avLst/>
          </a:prstGeom>
          <a:noFill/>
          <a:ln w="9525">
            <a:noFill/>
            <a:miter lim="800000"/>
            <a:headEnd/>
            <a:tailEnd/>
          </a:ln>
          <a:effectLst/>
        </p:spPr>
      </p:pic>
      <p:sp>
        <p:nvSpPr>
          <p:cNvPr id="5" name="TextBox 4"/>
          <p:cNvSpPr txBox="1"/>
          <p:nvPr/>
        </p:nvSpPr>
        <p:spPr>
          <a:xfrm>
            <a:off x="4071934" y="642924"/>
            <a:ext cx="4716356" cy="1077218"/>
          </a:xfrm>
          <a:prstGeom prst="rect">
            <a:avLst/>
          </a:prstGeom>
          <a:noFill/>
        </p:spPr>
        <p:txBody>
          <a:bodyPr wrap="none" rtlCol="0">
            <a:spAutoFit/>
          </a:bodyPr>
          <a:lstStyle/>
          <a:p>
            <a:r>
              <a:rPr lang="zh-CN" altLang="en-US" sz="3200" b="1" dirty="0" smtClean="0"/>
              <a:t>第一篇</a:t>
            </a:r>
            <a:endParaRPr lang="en-US" altLang="zh-CN" sz="3200" b="1" dirty="0" smtClean="0"/>
          </a:p>
          <a:p>
            <a:r>
              <a:rPr lang="zh-CN" altLang="en-US" sz="3200" b="1" dirty="0" smtClean="0"/>
              <a:t>凝练生物学学科核心素养</a:t>
            </a:r>
            <a:endParaRPr lang="zh-CN" altLang="en-US" sz="3200" b="1" dirty="0"/>
          </a:p>
        </p:txBody>
      </p:sp>
      <p:sp>
        <p:nvSpPr>
          <p:cNvPr id="7" name="TextBox 6"/>
          <p:cNvSpPr txBox="1"/>
          <p:nvPr/>
        </p:nvSpPr>
        <p:spPr>
          <a:xfrm>
            <a:off x="5643570" y="3214692"/>
            <a:ext cx="1569660" cy="369332"/>
          </a:xfrm>
          <a:prstGeom prst="rect">
            <a:avLst/>
          </a:prstGeom>
          <a:noFill/>
        </p:spPr>
        <p:txBody>
          <a:bodyPr wrap="none" rtlCol="0">
            <a:spAutoFit/>
          </a:bodyPr>
          <a:lstStyle/>
          <a:p>
            <a:r>
              <a:rPr lang="zh-CN" altLang="en-US" b="1" dirty="0" smtClean="0"/>
              <a:t>交流人：张梨</a:t>
            </a:r>
            <a:endParaRPr lang="zh-CN" altLang="en-US" b="1" dirty="0"/>
          </a:p>
        </p:txBody>
      </p:sp>
      <p:sp>
        <p:nvSpPr>
          <p:cNvPr id="8" name="TextBox 7"/>
          <p:cNvSpPr txBox="1"/>
          <p:nvPr/>
        </p:nvSpPr>
        <p:spPr>
          <a:xfrm>
            <a:off x="5929322" y="3857634"/>
            <a:ext cx="1236236" cy="369332"/>
          </a:xfrm>
          <a:prstGeom prst="rect">
            <a:avLst/>
          </a:prstGeom>
          <a:noFill/>
        </p:spPr>
        <p:txBody>
          <a:bodyPr wrap="none" rtlCol="0">
            <a:spAutoFit/>
          </a:bodyPr>
          <a:lstStyle/>
          <a:p>
            <a:r>
              <a:rPr lang="en-US" altLang="zh-CN" b="1" dirty="0" smtClean="0"/>
              <a:t>2020.11.29</a:t>
            </a:r>
            <a:endParaRPr lang="zh-CN" altLang="en-US" b="1" dirty="0"/>
          </a:p>
        </p:txBody>
      </p:sp>
      <p:sp>
        <p:nvSpPr>
          <p:cNvPr id="9" name="TextBox 8"/>
          <p:cNvSpPr txBox="1"/>
          <p:nvPr/>
        </p:nvSpPr>
        <p:spPr>
          <a:xfrm>
            <a:off x="7143768" y="242873"/>
            <a:ext cx="1820720" cy="261610"/>
          </a:xfrm>
          <a:prstGeom prst="rect">
            <a:avLst/>
          </a:prstGeom>
          <a:noFill/>
        </p:spPr>
        <p:txBody>
          <a:bodyPr wrap="square" rtlCol="0">
            <a:spAutoFit/>
          </a:bodyPr>
          <a:lstStyle/>
          <a:p>
            <a:r>
              <a:rPr lang="zh-CN" altLang="en-US" sz="1100" b="1" dirty="0" smtClean="0">
                <a:solidFill>
                  <a:schemeClr val="accent2"/>
                </a:solidFill>
                <a:latin typeface="微软雅黑" panose="020B0503020204020204" pitchFamily="34" charset="-122"/>
                <a:ea typeface="微软雅黑" panose="020B0503020204020204" pitchFamily="34" charset="-122"/>
              </a:rPr>
              <a:t>新北区朱俊名师工作室</a:t>
            </a:r>
            <a:endParaRPr lang="en-US" altLang="zh-CN" sz="1100" b="1" dirty="0">
              <a:solidFill>
                <a:schemeClr val="accent2"/>
              </a:solidFill>
              <a:latin typeface="微软雅黑" panose="020B0503020204020204" pitchFamily="34" charset="-122"/>
              <a:ea typeface="微软雅黑" panose="020B0503020204020204" pitchFamily="34" charset="-122"/>
            </a:endParaRPr>
          </a:p>
        </p:txBody>
      </p:sp>
      <p:sp>
        <p:nvSpPr>
          <p:cNvPr id="10" name="矩形 9"/>
          <p:cNvSpPr/>
          <p:nvPr/>
        </p:nvSpPr>
        <p:spPr>
          <a:xfrm>
            <a:off x="4071934" y="2000246"/>
            <a:ext cx="4339650" cy="923330"/>
          </a:xfrm>
          <a:prstGeom prst="rect">
            <a:avLst/>
          </a:prstGeom>
        </p:spPr>
        <p:txBody>
          <a:bodyPr wrap="none">
            <a:spAutoFit/>
          </a:bodyPr>
          <a:lstStyle/>
          <a:p>
            <a:pPr algn="r"/>
            <a:r>
              <a:rPr lang="zh-CN" altLang="en-US" sz="5400" b="1" dirty="0" smtClean="0">
                <a:solidFill>
                  <a:srgbClr val="0070C0"/>
                </a:solidFill>
                <a:latin typeface="华文楷体" pitchFamily="2" charset="-122"/>
                <a:ea typeface="华文楷体" pitchFamily="2" charset="-122"/>
              </a:rPr>
              <a:t>读书交流活动</a:t>
            </a:r>
            <a:endParaRPr lang="zh-CN" altLang="en-US" sz="5400" b="1" dirty="0">
              <a:solidFill>
                <a:srgbClr val="0070C0"/>
              </a:solidFill>
              <a:latin typeface="华文楷体" pitchFamily="2" charset="-122"/>
              <a:ea typeface="华文楷体" pitchFamily="2" charset="-122"/>
            </a:endParaRPr>
          </a:p>
        </p:txBody>
      </p:sp>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AutoShape 5"/>
          <p:cNvSpPr>
            <a:spLocks/>
          </p:cNvSpPr>
          <p:nvPr/>
        </p:nvSpPr>
        <p:spPr bwMode="auto">
          <a:xfrm>
            <a:off x="428596" y="1214428"/>
            <a:ext cx="7858180" cy="1214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r>
              <a:rPr lang="zh-CN" altLang="en-US" sz="2000" b="1" dirty="0" smtClean="0">
                <a:latin typeface="+mn-ea"/>
              </a:rPr>
              <a:t>生物学课程标准（</a:t>
            </a:r>
            <a:r>
              <a:rPr lang="en-US" altLang="zh-CN" sz="2000" b="1" dirty="0" smtClean="0">
                <a:latin typeface="+mn-ea"/>
              </a:rPr>
              <a:t>2017</a:t>
            </a:r>
            <a:r>
              <a:rPr lang="zh-CN" altLang="en-US" sz="2000" b="1" dirty="0" smtClean="0">
                <a:latin typeface="+mn-ea"/>
              </a:rPr>
              <a:t>版）中关于社会责任的表述</a:t>
            </a:r>
            <a:r>
              <a:rPr lang="en-US" altLang="zh-CN" sz="2000" b="1" dirty="0" smtClean="0">
                <a:latin typeface="+mn-ea"/>
              </a:rPr>
              <a:t>:</a:t>
            </a:r>
          </a:p>
          <a:p>
            <a:endParaRPr lang="en-US" altLang="zh-CN" sz="1050" b="1" dirty="0" smtClean="0">
              <a:latin typeface="+mn-ea"/>
            </a:endParaRPr>
          </a:p>
          <a:p>
            <a:r>
              <a:rPr lang="en-US" altLang="zh-CN" sz="2000" b="1" dirty="0" smtClean="0">
                <a:latin typeface="+mn-ea"/>
              </a:rPr>
              <a:t>   “</a:t>
            </a:r>
            <a:r>
              <a:rPr lang="zh-CN" altLang="en-US" sz="2000" b="1" dirty="0" smtClean="0">
                <a:latin typeface="+mn-ea"/>
              </a:rPr>
              <a:t>社会责任”是指</a:t>
            </a:r>
            <a:r>
              <a:rPr lang="zh-CN" altLang="en-US" sz="2000" b="1" dirty="0" smtClean="0"/>
              <a:t>基于生物学的认识，参与个人与社会事务的讨论，做出理性解释和判断，解决生产生活问题的</a:t>
            </a:r>
            <a:r>
              <a:rPr lang="zh-CN" altLang="en-US" sz="2800" b="1" dirty="0" smtClean="0">
                <a:solidFill>
                  <a:srgbClr val="FF0000"/>
                </a:solidFill>
              </a:rPr>
              <a:t>担当</a:t>
            </a:r>
            <a:r>
              <a:rPr lang="zh-CN" altLang="en-US" sz="2000" b="1" dirty="0" smtClean="0"/>
              <a:t>和</a:t>
            </a:r>
            <a:r>
              <a:rPr lang="zh-CN" altLang="en-US" sz="2800" b="1" dirty="0" smtClean="0">
                <a:solidFill>
                  <a:srgbClr val="FF0000"/>
                </a:solidFill>
              </a:rPr>
              <a:t>能力</a:t>
            </a:r>
            <a:r>
              <a:rPr lang="zh-CN" altLang="en-US" sz="2000" b="1" dirty="0" smtClean="0"/>
              <a:t>。</a:t>
            </a:r>
            <a:endParaRPr lang="zh-CN" altLang="en-US" sz="2000" b="1" dirty="0">
              <a:latin typeface="+mn-ea"/>
            </a:endParaRPr>
          </a:p>
        </p:txBody>
      </p:sp>
      <p:grpSp>
        <p:nvGrpSpPr>
          <p:cNvPr id="2" name="Group 6"/>
          <p:cNvGrpSpPr>
            <a:grpSpLocks/>
          </p:cNvGrpSpPr>
          <p:nvPr/>
        </p:nvGrpSpPr>
        <p:grpSpPr bwMode="auto">
          <a:xfrm>
            <a:off x="7500958" y="3214692"/>
            <a:ext cx="1409196" cy="1656503"/>
            <a:chOff x="0" y="0"/>
            <a:chExt cx="8559803" cy="7913482"/>
          </a:xfrm>
        </p:grpSpPr>
        <p:pic>
          <p:nvPicPr>
            <p:cNvPr id="41991" name="Picture 7" descr="mockup_0018_iMac-_FRONT.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8559803" cy="79134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41992" name="Picture 8" descr="bigstock-High-angle-view-of-an-artist-d-56171129.jpg"/>
            <p:cNvPicPr>
              <a:picLocks noChangeAspect="1"/>
            </p:cNvPicPr>
            <p:nvPr/>
          </p:nvPicPr>
          <p:blipFill>
            <a:blip r:embed="rId4" cstate="print">
              <a:extLst>
                <a:ext uri="{28A0092B-C50C-407E-A947-70E740481C1C}">
                  <a14:useLocalDpi xmlns:a14="http://schemas.microsoft.com/office/drawing/2010/main" xmlns="" val="0"/>
                </a:ext>
              </a:extLst>
            </a:blip>
            <a:srcRect l="35" t="7834" b="7617"/>
            <a:stretch>
              <a:fillRect/>
            </a:stretch>
          </p:blipFill>
          <p:spPr bwMode="auto">
            <a:xfrm>
              <a:off x="358775" y="334953"/>
              <a:ext cx="7874003" cy="44417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grpSp>
        <p:nvGrpSpPr>
          <p:cNvPr id="3" name="组合 21"/>
          <p:cNvGrpSpPr>
            <a:grpSpLocks/>
          </p:cNvGrpSpPr>
          <p:nvPr/>
        </p:nvGrpSpPr>
        <p:grpSpPr bwMode="auto">
          <a:xfrm>
            <a:off x="145257" y="139304"/>
            <a:ext cx="2916106" cy="619125"/>
            <a:chOff x="193490" y="186088"/>
            <a:chExt cx="3887561" cy="824600"/>
          </a:xfrm>
        </p:grpSpPr>
        <p:sp>
          <p:nvSpPr>
            <p:cNvPr id="23" name="菱形 22"/>
            <p:cNvSpPr/>
            <p:nvPr/>
          </p:nvSpPr>
          <p:spPr>
            <a:xfrm>
              <a:off x="193490" y="186088"/>
              <a:ext cx="825377" cy="824600"/>
            </a:xfrm>
            <a:prstGeom prst="diamond">
              <a:avLst/>
            </a:prstGeom>
            <a:solidFill>
              <a:srgbClr val="0072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4" name="文本框 7"/>
            <p:cNvSpPr txBox="1">
              <a:spLocks noChangeArrowheads="1"/>
            </p:cNvSpPr>
            <p:nvPr/>
          </p:nvSpPr>
          <p:spPr bwMode="auto">
            <a:xfrm>
              <a:off x="1018090" y="243238"/>
              <a:ext cx="3062961" cy="491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rgbClr val="0072A9"/>
                  </a:solidFill>
                  <a:latin typeface="微软雅黑" pitchFamily="34" charset="-122"/>
                  <a:ea typeface="微软雅黑" pitchFamily="34" charset="-122"/>
                </a:rPr>
                <a:t>  </a:t>
              </a:r>
              <a:r>
                <a:rPr lang="zh-CN" altLang="en-US" b="1" dirty="0" smtClean="0">
                  <a:solidFill>
                    <a:srgbClr val="0072A9"/>
                  </a:solidFill>
                  <a:latin typeface="微软雅黑" pitchFamily="34" charset="-122"/>
                  <a:ea typeface="微软雅黑" pitchFamily="34" charset="-122"/>
                </a:rPr>
                <a:t>社会责任的内涵</a:t>
              </a:r>
              <a:endParaRPr lang="zh-CN" altLang="en-US" b="1" dirty="0">
                <a:solidFill>
                  <a:srgbClr val="0072A9"/>
                </a:solidFill>
                <a:latin typeface="微软雅黑" pitchFamily="34" charset="-122"/>
                <a:ea typeface="微软雅黑" pitchFamily="34" charset="-122"/>
              </a:endParaRPr>
            </a:p>
          </p:txBody>
        </p:sp>
        <p:cxnSp>
          <p:nvCxnSpPr>
            <p:cNvPr id="25" name="直接连接符 24"/>
            <p:cNvCxnSpPr/>
            <p:nvPr/>
          </p:nvCxnSpPr>
          <p:spPr>
            <a:xfrm>
              <a:off x="1109341" y="688776"/>
              <a:ext cx="2311055" cy="0"/>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sp>
          <p:nvSpPr>
            <p:cNvPr id="27" name="Freeform 74"/>
            <p:cNvSpPr>
              <a:spLocks noEditPoints="1"/>
            </p:cNvSpPr>
            <p:nvPr/>
          </p:nvSpPr>
          <p:spPr bwMode="auto">
            <a:xfrm>
              <a:off x="419612" y="461439"/>
              <a:ext cx="372357" cy="243464"/>
            </a:xfrm>
            <a:custGeom>
              <a:avLst/>
              <a:gdLst>
                <a:gd name="T0" fmla="*/ 2147483647 w 99"/>
                <a:gd name="T1" fmla="*/ 2147483647 h 65"/>
                <a:gd name="T2" fmla="*/ 2147483647 w 99"/>
                <a:gd name="T3" fmla="*/ 2147483647 h 65"/>
                <a:gd name="T4" fmla="*/ 2147483647 w 99"/>
                <a:gd name="T5" fmla="*/ 2147483647 h 65"/>
                <a:gd name="T6" fmla="*/ 2147483647 w 99"/>
                <a:gd name="T7" fmla="*/ 2147483647 h 65"/>
                <a:gd name="T8" fmla="*/ 2147483647 w 99"/>
                <a:gd name="T9" fmla="*/ 2147483647 h 65"/>
                <a:gd name="T10" fmla="*/ 2147483647 w 99"/>
                <a:gd name="T11" fmla="*/ 2147483647 h 65"/>
                <a:gd name="T12" fmla="*/ 2147483647 w 99"/>
                <a:gd name="T13" fmla="*/ 2147483647 h 65"/>
                <a:gd name="T14" fmla="*/ 2147483647 w 99"/>
                <a:gd name="T15" fmla="*/ 2147483647 h 65"/>
                <a:gd name="T16" fmla="*/ 2147483647 w 99"/>
                <a:gd name="T17" fmla="*/ 2147483647 h 65"/>
                <a:gd name="T18" fmla="*/ 2147483647 w 99"/>
                <a:gd name="T19" fmla="*/ 2147483647 h 65"/>
                <a:gd name="T20" fmla="*/ 2147483647 w 99"/>
                <a:gd name="T21" fmla="*/ 2147483647 h 65"/>
                <a:gd name="T22" fmla="*/ 2147483647 w 99"/>
                <a:gd name="T23" fmla="*/ 2147483647 h 65"/>
                <a:gd name="T24" fmla="*/ 2147483647 w 99"/>
                <a:gd name="T25" fmla="*/ 2147483647 h 65"/>
                <a:gd name="T26" fmla="*/ 2147483647 w 99"/>
                <a:gd name="T27" fmla="*/ 2147483647 h 65"/>
                <a:gd name="T28" fmla="*/ 2147483647 w 99"/>
                <a:gd name="T29" fmla="*/ 2147483647 h 65"/>
                <a:gd name="T30" fmla="*/ 2147483647 w 99"/>
                <a:gd name="T31" fmla="*/ 2147483647 h 65"/>
                <a:gd name="T32" fmla="*/ 2147483647 w 99"/>
                <a:gd name="T33" fmla="*/ 2147483647 h 65"/>
                <a:gd name="T34" fmla="*/ 2147483647 w 99"/>
                <a:gd name="T35" fmla="*/ 0 h 65"/>
                <a:gd name="T36" fmla="*/ 2147483647 w 99"/>
                <a:gd name="T37" fmla="*/ 2147483647 h 65"/>
                <a:gd name="T38" fmla="*/ 2147483647 w 99"/>
                <a:gd name="T39" fmla="*/ 2147483647 h 65"/>
                <a:gd name="T40" fmla="*/ 2147483647 w 99"/>
                <a:gd name="T41" fmla="*/ 2147483647 h 65"/>
                <a:gd name="T42" fmla="*/ 0 w 99"/>
                <a:gd name="T43" fmla="*/ 2147483647 h 65"/>
                <a:gd name="T44" fmla="*/ 2147483647 w 99"/>
                <a:gd name="T45" fmla="*/ 2147483647 h 65"/>
                <a:gd name="T46" fmla="*/ 2147483647 w 99"/>
                <a:gd name="T47" fmla="*/ 2147483647 h 65"/>
                <a:gd name="T48" fmla="*/ 2147483647 w 99"/>
                <a:gd name="T49" fmla="*/ 2147483647 h 65"/>
                <a:gd name="T50" fmla="*/ 2147483647 w 99"/>
                <a:gd name="T51" fmla="*/ 2147483647 h 65"/>
                <a:gd name="T52" fmla="*/ 2147483647 w 99"/>
                <a:gd name="T53" fmla="*/ 2147483647 h 65"/>
                <a:gd name="T54" fmla="*/ 2147483647 w 99"/>
                <a:gd name="T55" fmla="*/ 2147483647 h 65"/>
                <a:gd name="T56" fmla="*/ 2147483647 w 99"/>
                <a:gd name="T57" fmla="*/ 2147483647 h 65"/>
                <a:gd name="T58" fmla="*/ 2147483647 w 99"/>
                <a:gd name="T59" fmla="*/ 2147483647 h 65"/>
                <a:gd name="T60" fmla="*/ 2147483647 w 99"/>
                <a:gd name="T61" fmla="*/ 2147483647 h 65"/>
                <a:gd name="T62" fmla="*/ 2147483647 w 99"/>
                <a:gd name="T63" fmla="*/ 2147483647 h 65"/>
                <a:gd name="T64" fmla="*/ 2147483647 w 99"/>
                <a:gd name="T65" fmla="*/ 214748364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1350"/>
            </a:p>
          </p:txBody>
        </p:sp>
      </p:grpSp>
      <p:sp>
        <p:nvSpPr>
          <p:cNvPr id="13" name="TextBox 12"/>
          <p:cNvSpPr txBox="1"/>
          <p:nvPr/>
        </p:nvSpPr>
        <p:spPr>
          <a:xfrm>
            <a:off x="1857356" y="571486"/>
            <a:ext cx="7047122" cy="461665"/>
          </a:xfrm>
          <a:prstGeom prst="rect">
            <a:avLst/>
          </a:prstGeom>
          <a:noFill/>
        </p:spPr>
        <p:txBody>
          <a:bodyPr wrap="none" rtlCol="0">
            <a:spAutoFit/>
          </a:bodyPr>
          <a:lstStyle/>
          <a:p>
            <a:r>
              <a:rPr lang="zh-CN" altLang="en-US" sz="2000" b="1" dirty="0" smtClean="0"/>
              <a:t>在个体中的表现有三个递进的层次：</a:t>
            </a:r>
            <a:r>
              <a:rPr lang="zh-CN" altLang="en-US" sz="2400" b="1" i="1" dirty="0" smtClean="0"/>
              <a:t>情感、理念、行动</a:t>
            </a:r>
            <a:r>
              <a:rPr lang="zh-CN" altLang="en-US" sz="2000" b="1" dirty="0" smtClean="0"/>
              <a:t>。</a:t>
            </a:r>
            <a:endParaRPr lang="zh-CN" altLang="en-US" sz="2000" b="1" dirty="0"/>
          </a:p>
        </p:txBody>
      </p:sp>
      <p:sp>
        <p:nvSpPr>
          <p:cNvPr id="14" name="矩形 13"/>
          <p:cNvSpPr/>
          <p:nvPr/>
        </p:nvSpPr>
        <p:spPr>
          <a:xfrm>
            <a:off x="285720" y="2643188"/>
            <a:ext cx="6643734" cy="2246769"/>
          </a:xfrm>
          <a:prstGeom prst="rect">
            <a:avLst/>
          </a:prstGeom>
        </p:spPr>
        <p:txBody>
          <a:bodyPr wrap="square">
            <a:spAutoFit/>
          </a:bodyPr>
          <a:lstStyle/>
          <a:p>
            <a:r>
              <a:rPr lang="zh-CN" altLang="en-US" sz="2000" b="1" dirty="0" smtClean="0">
                <a:solidFill>
                  <a:schemeClr val="tx1">
                    <a:lumMod val="65000"/>
                    <a:lumOff val="35000"/>
                  </a:schemeClr>
                </a:solidFill>
              </a:rPr>
              <a:t>“担当和能力”至少包括：</a:t>
            </a:r>
            <a:endParaRPr lang="en-US" altLang="zh-CN" sz="2000" b="1" dirty="0" smtClean="0">
              <a:solidFill>
                <a:schemeClr val="tx1">
                  <a:lumMod val="65000"/>
                  <a:lumOff val="35000"/>
                </a:schemeClr>
              </a:solidFill>
            </a:endParaRPr>
          </a:p>
          <a:p>
            <a:r>
              <a:rPr lang="en-US" altLang="zh-CN" sz="2000" b="1" dirty="0" smtClean="0">
                <a:solidFill>
                  <a:schemeClr val="tx1">
                    <a:lumMod val="65000"/>
                    <a:lumOff val="35000"/>
                  </a:schemeClr>
                </a:solidFill>
              </a:rPr>
              <a:t>        </a:t>
            </a:r>
            <a:r>
              <a:rPr lang="zh-CN" altLang="en-US" sz="2000" b="1" dirty="0" smtClean="0">
                <a:solidFill>
                  <a:schemeClr val="tx1">
                    <a:lumMod val="65000"/>
                    <a:lumOff val="35000"/>
                  </a:schemeClr>
                </a:solidFill>
              </a:rPr>
              <a:t>形成造福人类的态度和价值观，科学态度，生态文明观，关爱生命、健康文明生活观念等态度和观念；具备关注社会议题并参与讨论、作出理性解释、辨别迷信和伪科学、尝试解决现实生活问题、参与环境保护实践、做健康中国的促进者和实践者等行动能力。这里，既有价值观念，也有能力和品格。</a:t>
            </a:r>
            <a:endParaRPr lang="zh-CN" altLang="en-US" sz="2000" b="1" dirty="0">
              <a:solidFill>
                <a:schemeClr val="tx1">
                  <a:lumMod val="65000"/>
                  <a:lumOff val="35000"/>
                </a:schemeClr>
              </a:solidFill>
            </a:endParaRPr>
          </a:p>
        </p:txBody>
      </p:sp>
    </p:spTree>
    <p:extLst>
      <p:ext uri="{BB962C8B-B14F-4D97-AF65-F5344CB8AC3E}">
        <p14:creationId xmlns:p14="http://schemas.microsoft.com/office/powerpoint/2010/main" xmlns="" val="31739238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98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85721" y="1500180"/>
            <a:ext cx="1285884" cy="3295968"/>
            <a:chOff x="865232" y="1286330"/>
            <a:chExt cx="4013321" cy="4966128"/>
          </a:xfrm>
        </p:grpSpPr>
        <p:pic>
          <p:nvPicPr>
            <p:cNvPr id="17" name="Picture 3"/>
            <p:cNvPicPr>
              <a:picLocks noChangeAspect="1"/>
            </p:cNvPicPr>
            <p:nvPr/>
          </p:nvPicPr>
          <p:blipFill rotWithShape="1">
            <a:blip r:embed="rId3" cstate="print">
              <a:extLst>
                <a:ext uri="{28A0092B-C50C-407E-A947-70E740481C1C}">
                  <a14:useLocalDpi xmlns:a14="http://schemas.microsoft.com/office/drawing/2010/main" xmlns=""/>
                </a:ext>
              </a:extLst>
            </a:blip>
            <a:srcRect l="5354" t="8440" r="6203" b="10137"/>
            <a:stretch/>
          </p:blipFill>
          <p:spPr>
            <a:xfrm>
              <a:off x="865232" y="1286330"/>
              <a:ext cx="4013321" cy="4966128"/>
            </a:xfrm>
            <a:prstGeom prst="rect">
              <a:avLst/>
            </a:prstGeom>
          </p:spPr>
        </p:pic>
        <p:sp>
          <p:nvSpPr>
            <p:cNvPr id="22" name="Rectangle 4"/>
            <p:cNvSpPr/>
            <p:nvPr/>
          </p:nvSpPr>
          <p:spPr>
            <a:xfrm>
              <a:off x="1454929" y="1875864"/>
              <a:ext cx="2838784" cy="3697941"/>
            </a:xfrm>
            <a:prstGeom prst="rect">
              <a:avLst/>
            </a:prstGeom>
            <a:blipFill>
              <a:blip r:embed="rId4" cstate="print">
                <a:extLst>
                  <a:ext uri="{28A0092B-C50C-407E-A947-70E740481C1C}">
                    <a14:useLocalDpi xmlns:a14="http://schemas.microsoft.com/office/drawing/2010/main" xmln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3" name="矩形 22"/>
          <p:cNvSpPr/>
          <p:nvPr/>
        </p:nvSpPr>
        <p:spPr>
          <a:xfrm>
            <a:off x="2071670" y="1574483"/>
            <a:ext cx="3286148" cy="500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spcCol="0" rtlCol="0" anchor="ctr"/>
          <a:lstStyle/>
          <a:p>
            <a:pPr algn="ctr"/>
            <a:endParaRPr lang="zh-CN" altLang="en-US" sz="2100">
              <a:solidFill>
                <a:schemeClr val="bg1">
                  <a:lumMod val="95000"/>
                </a:schemeClr>
              </a:solidFill>
            </a:endParaRPr>
          </a:p>
        </p:txBody>
      </p:sp>
      <p:sp>
        <p:nvSpPr>
          <p:cNvPr id="24" name="TextBox 32"/>
          <p:cNvSpPr txBox="1"/>
          <p:nvPr/>
        </p:nvSpPr>
        <p:spPr>
          <a:xfrm>
            <a:off x="2143108" y="1671309"/>
            <a:ext cx="3571900" cy="328937"/>
          </a:xfrm>
          <a:prstGeom prst="rect">
            <a:avLst/>
          </a:prstGeom>
          <a:noFill/>
        </p:spPr>
        <p:txBody>
          <a:bodyPr wrap="square" lIns="51435" tIns="25718" rIns="51435" bIns="25718" rtlCol="0">
            <a:spAutoFit/>
          </a:bodyPr>
          <a:lstStyle/>
          <a:p>
            <a:r>
              <a:rPr lang="zh-CN" altLang="en-US" b="1" dirty="0" smtClean="0">
                <a:solidFill>
                  <a:schemeClr val="bg1">
                    <a:lumMod val="95000"/>
                  </a:schemeClr>
                </a:solidFill>
                <a:latin typeface="微软雅黑" pitchFamily="34" charset="-122"/>
                <a:ea typeface="微软雅黑" pitchFamily="34" charset="-122"/>
                <a:sym typeface="微软雅黑" pitchFamily="34" charset="-122"/>
              </a:rPr>
              <a:t>生物科学知识体系与社会责任</a:t>
            </a:r>
            <a:endParaRPr lang="zh-CN" altLang="en-US" b="1" dirty="0">
              <a:solidFill>
                <a:schemeClr val="bg1">
                  <a:lumMod val="95000"/>
                </a:schemeClr>
              </a:solidFill>
            </a:endParaRPr>
          </a:p>
        </p:txBody>
      </p:sp>
      <p:sp>
        <p:nvSpPr>
          <p:cNvPr id="25" name="矩形 24"/>
          <p:cNvSpPr/>
          <p:nvPr/>
        </p:nvSpPr>
        <p:spPr>
          <a:xfrm>
            <a:off x="2071670" y="2357436"/>
            <a:ext cx="2214578" cy="5000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spcCol="0" rtlCol="0" anchor="ctr"/>
          <a:lstStyle/>
          <a:p>
            <a:pPr algn="ctr"/>
            <a:endParaRPr lang="zh-CN" altLang="en-US" sz="2100">
              <a:solidFill>
                <a:schemeClr val="bg1">
                  <a:lumMod val="95000"/>
                </a:schemeClr>
              </a:solidFill>
            </a:endParaRPr>
          </a:p>
        </p:txBody>
      </p:sp>
      <p:sp>
        <p:nvSpPr>
          <p:cNvPr id="26" name="TextBox 34"/>
          <p:cNvSpPr txBox="1"/>
          <p:nvPr/>
        </p:nvSpPr>
        <p:spPr>
          <a:xfrm>
            <a:off x="2214546" y="2457127"/>
            <a:ext cx="2461693" cy="328937"/>
          </a:xfrm>
          <a:prstGeom prst="rect">
            <a:avLst/>
          </a:prstGeom>
          <a:noFill/>
        </p:spPr>
        <p:txBody>
          <a:bodyPr wrap="square" lIns="51435" tIns="25718" rIns="51435" bIns="25718" rtlCol="0">
            <a:spAutoFit/>
          </a:bodyPr>
          <a:lstStyle/>
          <a:p>
            <a:r>
              <a:rPr lang="zh-CN" altLang="en-US" b="1" dirty="0" smtClean="0">
                <a:solidFill>
                  <a:schemeClr val="bg1">
                    <a:lumMod val="95000"/>
                  </a:schemeClr>
                </a:solidFill>
                <a:latin typeface="微软雅黑" pitchFamily="34" charset="-122"/>
                <a:ea typeface="微软雅黑" pitchFamily="34" charset="-122"/>
                <a:sym typeface="微软雅黑" pitchFamily="34" charset="-122"/>
              </a:rPr>
              <a:t>进化观与社会责任</a:t>
            </a:r>
            <a:endParaRPr lang="zh-CN" altLang="en-US" b="1" dirty="0">
              <a:solidFill>
                <a:schemeClr val="bg1">
                  <a:lumMod val="95000"/>
                </a:schemeClr>
              </a:solidFill>
            </a:endParaRPr>
          </a:p>
        </p:txBody>
      </p:sp>
      <p:sp>
        <p:nvSpPr>
          <p:cNvPr id="27" name="矩形 26"/>
          <p:cNvSpPr/>
          <p:nvPr/>
        </p:nvSpPr>
        <p:spPr>
          <a:xfrm>
            <a:off x="2071670" y="3143254"/>
            <a:ext cx="2214578" cy="5000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spcCol="0" rtlCol="0" anchor="ctr"/>
          <a:lstStyle/>
          <a:p>
            <a:pPr algn="ctr"/>
            <a:endParaRPr lang="zh-CN" altLang="en-US" sz="2100">
              <a:solidFill>
                <a:schemeClr val="bg1">
                  <a:lumMod val="95000"/>
                </a:schemeClr>
              </a:solidFill>
            </a:endParaRPr>
          </a:p>
        </p:txBody>
      </p:sp>
      <p:sp>
        <p:nvSpPr>
          <p:cNvPr id="29" name="矩形 28"/>
          <p:cNvSpPr/>
          <p:nvPr/>
        </p:nvSpPr>
        <p:spPr>
          <a:xfrm>
            <a:off x="2071670" y="4000510"/>
            <a:ext cx="3357586" cy="5000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spcCol="0" rtlCol="0" anchor="ctr"/>
          <a:lstStyle/>
          <a:p>
            <a:pPr algn="ctr"/>
            <a:endParaRPr lang="zh-CN" altLang="en-US" sz="2100">
              <a:solidFill>
                <a:schemeClr val="bg1">
                  <a:lumMod val="95000"/>
                </a:schemeClr>
              </a:solidFill>
            </a:endParaRPr>
          </a:p>
        </p:txBody>
      </p:sp>
      <p:sp>
        <p:nvSpPr>
          <p:cNvPr id="30" name="TextBox 38"/>
          <p:cNvSpPr txBox="1"/>
          <p:nvPr/>
        </p:nvSpPr>
        <p:spPr>
          <a:xfrm>
            <a:off x="2180231" y="3214692"/>
            <a:ext cx="2963273" cy="328937"/>
          </a:xfrm>
          <a:prstGeom prst="rect">
            <a:avLst/>
          </a:prstGeom>
          <a:noFill/>
        </p:spPr>
        <p:txBody>
          <a:bodyPr wrap="square" lIns="51435" tIns="25718" rIns="51435" bIns="25718" rtlCol="0">
            <a:spAutoFit/>
          </a:bodyPr>
          <a:lstStyle/>
          <a:p>
            <a:r>
              <a:rPr lang="zh-CN" altLang="en-US" b="1" dirty="0" smtClean="0">
                <a:solidFill>
                  <a:schemeClr val="bg1">
                    <a:lumMod val="95000"/>
                  </a:schemeClr>
                </a:solidFill>
                <a:latin typeface="微软雅黑" pitchFamily="34" charset="-122"/>
                <a:ea typeface="微软雅黑" pitchFamily="34" charset="-122"/>
                <a:sym typeface="微软雅黑" pitchFamily="34" charset="-122"/>
              </a:rPr>
              <a:t>生态观与社会责任</a:t>
            </a:r>
            <a:endParaRPr lang="zh-CN" altLang="en-US" b="1" dirty="0">
              <a:solidFill>
                <a:schemeClr val="bg1">
                  <a:lumMod val="95000"/>
                </a:schemeClr>
              </a:solidFill>
            </a:endParaRPr>
          </a:p>
        </p:txBody>
      </p:sp>
      <p:sp>
        <p:nvSpPr>
          <p:cNvPr id="31" name="矩形 30"/>
          <p:cNvSpPr/>
          <p:nvPr/>
        </p:nvSpPr>
        <p:spPr>
          <a:xfrm>
            <a:off x="2071670" y="857238"/>
            <a:ext cx="6286544" cy="5000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spcCol="0" rtlCol="0" anchor="ctr"/>
          <a:lstStyle/>
          <a:p>
            <a:pPr algn="ctr"/>
            <a:endParaRPr lang="zh-CN" altLang="en-US" sz="2100">
              <a:solidFill>
                <a:schemeClr val="bg1">
                  <a:lumMod val="95000"/>
                </a:schemeClr>
              </a:solidFill>
            </a:endParaRPr>
          </a:p>
        </p:txBody>
      </p:sp>
      <p:sp>
        <p:nvSpPr>
          <p:cNvPr id="32" name="TextBox 40"/>
          <p:cNvSpPr txBox="1"/>
          <p:nvPr/>
        </p:nvSpPr>
        <p:spPr>
          <a:xfrm>
            <a:off x="2143108" y="928676"/>
            <a:ext cx="6143668" cy="328937"/>
          </a:xfrm>
          <a:prstGeom prst="rect">
            <a:avLst/>
          </a:prstGeom>
          <a:noFill/>
        </p:spPr>
        <p:txBody>
          <a:bodyPr wrap="square" lIns="51435" tIns="25718" rIns="51435" bIns="25718" rtlCol="0">
            <a:spAutoFit/>
          </a:bodyPr>
          <a:lstStyle/>
          <a:p>
            <a:r>
              <a:rPr lang="zh-CN" altLang="en-US" b="1" dirty="0" smtClean="0">
                <a:solidFill>
                  <a:schemeClr val="bg1">
                    <a:lumMod val="95000"/>
                  </a:schemeClr>
                </a:solidFill>
                <a:latin typeface="微软雅黑" pitchFamily="34" charset="-122"/>
                <a:ea typeface="微软雅黑" pitchFamily="34" charset="-122"/>
                <a:sym typeface="微软雅黑" pitchFamily="34" charset="-122"/>
              </a:rPr>
              <a:t>将社会主义核心价值观中的社会责任教育落实在生物学科中</a:t>
            </a:r>
            <a:endParaRPr lang="zh-CN" altLang="en-US" b="1" dirty="0">
              <a:solidFill>
                <a:schemeClr val="bg1">
                  <a:lumMod val="95000"/>
                </a:schemeClr>
              </a:solidFill>
            </a:endParaRPr>
          </a:p>
        </p:txBody>
      </p:sp>
      <p:sp>
        <p:nvSpPr>
          <p:cNvPr id="34" name="TextBox 42"/>
          <p:cNvSpPr txBox="1"/>
          <p:nvPr/>
        </p:nvSpPr>
        <p:spPr>
          <a:xfrm>
            <a:off x="2071670" y="4071948"/>
            <a:ext cx="3429024" cy="328937"/>
          </a:xfrm>
          <a:prstGeom prst="rect">
            <a:avLst/>
          </a:prstGeom>
          <a:noFill/>
        </p:spPr>
        <p:txBody>
          <a:bodyPr wrap="square" lIns="51435" tIns="25718" rIns="51435" bIns="25718" rtlCol="0">
            <a:spAutoFit/>
          </a:bodyPr>
          <a:lstStyle/>
          <a:p>
            <a:r>
              <a:rPr lang="zh-CN" altLang="en-US" b="1" dirty="0" smtClean="0">
                <a:solidFill>
                  <a:schemeClr val="bg1">
                    <a:lumMod val="95000"/>
                  </a:schemeClr>
                </a:solidFill>
                <a:latin typeface="微软雅黑" pitchFamily="34" charset="-122"/>
                <a:ea typeface="微软雅黑" pitchFamily="34" charset="-122"/>
                <a:sym typeface="微软雅黑" pitchFamily="34" charset="-122"/>
              </a:rPr>
              <a:t>生物科学技术价值观与社会责任</a:t>
            </a:r>
            <a:endParaRPr lang="zh-CN" altLang="en-US" b="1" dirty="0">
              <a:solidFill>
                <a:schemeClr val="bg1">
                  <a:lumMod val="95000"/>
                </a:schemeClr>
              </a:solidFill>
            </a:endParaRPr>
          </a:p>
        </p:txBody>
      </p:sp>
      <p:grpSp>
        <p:nvGrpSpPr>
          <p:cNvPr id="39" name="组合 38"/>
          <p:cNvGrpSpPr>
            <a:grpSpLocks/>
          </p:cNvGrpSpPr>
          <p:nvPr/>
        </p:nvGrpSpPr>
        <p:grpSpPr bwMode="auto">
          <a:xfrm>
            <a:off x="145257" y="139304"/>
            <a:ext cx="3498048" cy="619125"/>
            <a:chOff x="193490" y="186088"/>
            <a:chExt cx="4663368" cy="824600"/>
          </a:xfrm>
        </p:grpSpPr>
        <p:sp>
          <p:nvSpPr>
            <p:cNvPr id="40" name="菱形 39"/>
            <p:cNvSpPr/>
            <p:nvPr/>
          </p:nvSpPr>
          <p:spPr>
            <a:xfrm>
              <a:off x="193490" y="186088"/>
              <a:ext cx="825377" cy="824600"/>
            </a:xfrm>
            <a:prstGeom prst="diamond">
              <a:avLst/>
            </a:prstGeom>
            <a:solidFill>
              <a:srgbClr val="0072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1" name="文本框 7"/>
            <p:cNvSpPr txBox="1">
              <a:spLocks noChangeArrowheads="1"/>
            </p:cNvSpPr>
            <p:nvPr/>
          </p:nvSpPr>
          <p:spPr bwMode="auto">
            <a:xfrm>
              <a:off x="1018088" y="243238"/>
              <a:ext cx="3838770" cy="4919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rgbClr val="0072A9"/>
                  </a:solidFill>
                  <a:latin typeface="微软雅黑" pitchFamily="34" charset="-122"/>
                  <a:ea typeface="微软雅黑" pitchFamily="34" charset="-122"/>
                </a:rPr>
                <a:t>  </a:t>
              </a:r>
              <a:r>
                <a:rPr lang="zh-CN" altLang="en-US" b="1" dirty="0" smtClean="0">
                  <a:solidFill>
                    <a:srgbClr val="0072A9"/>
                  </a:solidFill>
                  <a:latin typeface="微软雅黑" pitchFamily="34" charset="-122"/>
                  <a:ea typeface="微软雅黑" pitchFamily="34" charset="-122"/>
                </a:rPr>
                <a:t>与生物学有关的社会责任</a:t>
              </a:r>
              <a:endParaRPr lang="zh-CN" altLang="en-US" b="1" dirty="0">
                <a:solidFill>
                  <a:srgbClr val="0072A9"/>
                </a:solidFill>
                <a:latin typeface="微软雅黑" pitchFamily="34" charset="-122"/>
                <a:ea typeface="微软雅黑" pitchFamily="34" charset="-122"/>
              </a:endParaRPr>
            </a:p>
          </p:txBody>
        </p:sp>
        <p:cxnSp>
          <p:nvCxnSpPr>
            <p:cNvPr id="42" name="直接连接符 41"/>
            <p:cNvCxnSpPr/>
            <p:nvPr/>
          </p:nvCxnSpPr>
          <p:spPr>
            <a:xfrm flipV="1">
              <a:off x="1109341" y="666556"/>
              <a:ext cx="3461809" cy="22221"/>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sp>
          <p:nvSpPr>
            <p:cNvPr id="44" name="Freeform 74"/>
            <p:cNvSpPr>
              <a:spLocks noEditPoints="1"/>
            </p:cNvSpPr>
            <p:nvPr/>
          </p:nvSpPr>
          <p:spPr bwMode="auto">
            <a:xfrm>
              <a:off x="419612" y="461439"/>
              <a:ext cx="372357" cy="243464"/>
            </a:xfrm>
            <a:custGeom>
              <a:avLst/>
              <a:gdLst>
                <a:gd name="T0" fmla="*/ 2147483647 w 99"/>
                <a:gd name="T1" fmla="*/ 2147483647 h 65"/>
                <a:gd name="T2" fmla="*/ 2147483647 w 99"/>
                <a:gd name="T3" fmla="*/ 2147483647 h 65"/>
                <a:gd name="T4" fmla="*/ 2147483647 w 99"/>
                <a:gd name="T5" fmla="*/ 2147483647 h 65"/>
                <a:gd name="T6" fmla="*/ 2147483647 w 99"/>
                <a:gd name="T7" fmla="*/ 2147483647 h 65"/>
                <a:gd name="T8" fmla="*/ 2147483647 w 99"/>
                <a:gd name="T9" fmla="*/ 2147483647 h 65"/>
                <a:gd name="T10" fmla="*/ 2147483647 w 99"/>
                <a:gd name="T11" fmla="*/ 2147483647 h 65"/>
                <a:gd name="T12" fmla="*/ 2147483647 w 99"/>
                <a:gd name="T13" fmla="*/ 2147483647 h 65"/>
                <a:gd name="T14" fmla="*/ 2147483647 w 99"/>
                <a:gd name="T15" fmla="*/ 2147483647 h 65"/>
                <a:gd name="T16" fmla="*/ 2147483647 w 99"/>
                <a:gd name="T17" fmla="*/ 2147483647 h 65"/>
                <a:gd name="T18" fmla="*/ 2147483647 w 99"/>
                <a:gd name="T19" fmla="*/ 2147483647 h 65"/>
                <a:gd name="T20" fmla="*/ 2147483647 w 99"/>
                <a:gd name="T21" fmla="*/ 2147483647 h 65"/>
                <a:gd name="T22" fmla="*/ 2147483647 w 99"/>
                <a:gd name="T23" fmla="*/ 2147483647 h 65"/>
                <a:gd name="T24" fmla="*/ 2147483647 w 99"/>
                <a:gd name="T25" fmla="*/ 2147483647 h 65"/>
                <a:gd name="T26" fmla="*/ 2147483647 w 99"/>
                <a:gd name="T27" fmla="*/ 2147483647 h 65"/>
                <a:gd name="T28" fmla="*/ 2147483647 w 99"/>
                <a:gd name="T29" fmla="*/ 2147483647 h 65"/>
                <a:gd name="T30" fmla="*/ 2147483647 w 99"/>
                <a:gd name="T31" fmla="*/ 2147483647 h 65"/>
                <a:gd name="T32" fmla="*/ 2147483647 w 99"/>
                <a:gd name="T33" fmla="*/ 2147483647 h 65"/>
                <a:gd name="T34" fmla="*/ 2147483647 w 99"/>
                <a:gd name="T35" fmla="*/ 0 h 65"/>
                <a:gd name="T36" fmla="*/ 2147483647 w 99"/>
                <a:gd name="T37" fmla="*/ 2147483647 h 65"/>
                <a:gd name="T38" fmla="*/ 2147483647 w 99"/>
                <a:gd name="T39" fmla="*/ 2147483647 h 65"/>
                <a:gd name="T40" fmla="*/ 2147483647 w 99"/>
                <a:gd name="T41" fmla="*/ 2147483647 h 65"/>
                <a:gd name="T42" fmla="*/ 0 w 99"/>
                <a:gd name="T43" fmla="*/ 2147483647 h 65"/>
                <a:gd name="T44" fmla="*/ 2147483647 w 99"/>
                <a:gd name="T45" fmla="*/ 2147483647 h 65"/>
                <a:gd name="T46" fmla="*/ 2147483647 w 99"/>
                <a:gd name="T47" fmla="*/ 2147483647 h 65"/>
                <a:gd name="T48" fmla="*/ 2147483647 w 99"/>
                <a:gd name="T49" fmla="*/ 2147483647 h 65"/>
                <a:gd name="T50" fmla="*/ 2147483647 w 99"/>
                <a:gd name="T51" fmla="*/ 2147483647 h 65"/>
                <a:gd name="T52" fmla="*/ 2147483647 w 99"/>
                <a:gd name="T53" fmla="*/ 2147483647 h 65"/>
                <a:gd name="T54" fmla="*/ 2147483647 w 99"/>
                <a:gd name="T55" fmla="*/ 2147483647 h 65"/>
                <a:gd name="T56" fmla="*/ 2147483647 w 99"/>
                <a:gd name="T57" fmla="*/ 2147483647 h 65"/>
                <a:gd name="T58" fmla="*/ 2147483647 w 99"/>
                <a:gd name="T59" fmla="*/ 2147483647 h 65"/>
                <a:gd name="T60" fmla="*/ 2147483647 w 99"/>
                <a:gd name="T61" fmla="*/ 2147483647 h 65"/>
                <a:gd name="T62" fmla="*/ 2147483647 w 99"/>
                <a:gd name="T63" fmla="*/ 2147483647 h 65"/>
                <a:gd name="T64" fmla="*/ 2147483647 w 99"/>
                <a:gd name="T65" fmla="*/ 214748364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1350"/>
            </a:p>
          </p:txBody>
        </p:sp>
      </p:grpSp>
      <p:sp>
        <p:nvSpPr>
          <p:cNvPr id="46" name="TextBox 45"/>
          <p:cNvSpPr txBox="1"/>
          <p:nvPr/>
        </p:nvSpPr>
        <p:spPr>
          <a:xfrm>
            <a:off x="6357950" y="1643056"/>
            <a:ext cx="1988045" cy="523220"/>
          </a:xfrm>
          <a:prstGeom prst="rect">
            <a:avLst/>
          </a:prstGeom>
          <a:noFill/>
        </p:spPr>
        <p:txBody>
          <a:bodyPr wrap="none" rtlCol="0">
            <a:spAutoFit/>
          </a:bodyPr>
          <a:lstStyle/>
          <a:p>
            <a:r>
              <a:rPr lang="zh-CN" altLang="en-US" sz="2800" b="1" dirty="0" smtClean="0"/>
              <a:t>三个层次：</a:t>
            </a:r>
            <a:endParaRPr lang="zh-CN" altLang="en-US" sz="2800" b="1" dirty="0"/>
          </a:p>
        </p:txBody>
      </p:sp>
      <p:sp>
        <p:nvSpPr>
          <p:cNvPr id="47" name="矩形 46"/>
          <p:cNvSpPr/>
          <p:nvPr/>
        </p:nvSpPr>
        <p:spPr>
          <a:xfrm>
            <a:off x="6429388" y="2285998"/>
            <a:ext cx="2071702" cy="64294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tx1"/>
                </a:solidFill>
              </a:rPr>
              <a:t>参与讨论</a:t>
            </a:r>
            <a:endParaRPr lang="zh-CN" altLang="en-US" sz="3200" b="1" dirty="0">
              <a:solidFill>
                <a:schemeClr val="tx1"/>
              </a:solidFill>
            </a:endParaRPr>
          </a:p>
        </p:txBody>
      </p:sp>
      <p:sp>
        <p:nvSpPr>
          <p:cNvPr id="48" name="矩形 47"/>
          <p:cNvSpPr/>
          <p:nvPr/>
        </p:nvSpPr>
        <p:spPr>
          <a:xfrm>
            <a:off x="6429388" y="3071816"/>
            <a:ext cx="2071702" cy="64294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tx1"/>
                </a:solidFill>
              </a:rPr>
              <a:t>作出决策</a:t>
            </a:r>
            <a:endParaRPr lang="zh-CN" altLang="en-US" sz="3200" b="1" dirty="0">
              <a:solidFill>
                <a:schemeClr val="tx1"/>
              </a:solidFill>
            </a:endParaRPr>
          </a:p>
        </p:txBody>
      </p:sp>
      <p:sp>
        <p:nvSpPr>
          <p:cNvPr id="49" name="矩形 48"/>
          <p:cNvSpPr/>
          <p:nvPr/>
        </p:nvSpPr>
        <p:spPr>
          <a:xfrm>
            <a:off x="6429388" y="3857634"/>
            <a:ext cx="2071702" cy="64294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tx1"/>
                </a:solidFill>
              </a:rPr>
              <a:t>行         动</a:t>
            </a:r>
            <a:endParaRPr lang="zh-CN" altLang="en-US" sz="3200" b="1" dirty="0">
              <a:solidFill>
                <a:schemeClr val="tx1"/>
              </a:solidFill>
            </a:endParaRPr>
          </a:p>
        </p:txBody>
      </p:sp>
    </p:spTree>
    <p:extLst>
      <p:ext uri="{BB962C8B-B14F-4D97-AF65-F5344CB8AC3E}">
        <p14:creationId xmlns:p14="http://schemas.microsoft.com/office/powerpoint/2010/main" xmlns="" val="844329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diamond(in)">
                                      <p:cBhvr>
                                        <p:cTn id="27" dur="2000"/>
                                        <p:tgtEl>
                                          <p:spTgt spid="46"/>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diamond(in)">
                                      <p:cBhvr>
                                        <p:cTn id="30" dur="2000"/>
                                        <p:tgtEl>
                                          <p:spTgt spid="47"/>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diamond(in)">
                                      <p:cBhvr>
                                        <p:cTn id="33" dur="2000"/>
                                        <p:tgtEl>
                                          <p:spTgt spid="48"/>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diamond(in)">
                                      <p:cBhvr>
                                        <p:cTn id="36"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7" grpId="0" animBg="1"/>
      <p:bldP spid="29" grpId="0" animBg="1"/>
      <p:bldP spid="31" grpId="0" animBg="1"/>
      <p:bldP spid="46" grpId="0"/>
      <p:bldP spid="47" grpId="0" animBg="1"/>
      <p:bldP spid="48" grpId="0" animBg="1"/>
      <p:bldP spid="4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145257" y="139304"/>
            <a:ext cx="3569486" cy="619125"/>
            <a:chOff x="193490" y="186088"/>
            <a:chExt cx="4758604" cy="824600"/>
          </a:xfrm>
        </p:grpSpPr>
        <p:sp>
          <p:nvSpPr>
            <p:cNvPr id="3" name="菱形 2"/>
            <p:cNvSpPr/>
            <p:nvPr/>
          </p:nvSpPr>
          <p:spPr>
            <a:xfrm>
              <a:off x="193490" y="186088"/>
              <a:ext cx="825377" cy="824600"/>
            </a:xfrm>
            <a:prstGeom prst="diamond">
              <a:avLst/>
            </a:prstGeom>
            <a:solidFill>
              <a:srgbClr val="0072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 name="文本框 7"/>
            <p:cNvSpPr txBox="1">
              <a:spLocks noChangeArrowheads="1"/>
            </p:cNvSpPr>
            <p:nvPr/>
          </p:nvSpPr>
          <p:spPr bwMode="auto">
            <a:xfrm>
              <a:off x="1018088" y="243238"/>
              <a:ext cx="3934006" cy="4919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rgbClr val="0072A9"/>
                  </a:solidFill>
                  <a:latin typeface="微软雅黑" pitchFamily="34" charset="-122"/>
                  <a:ea typeface="微软雅黑" pitchFamily="34" charset="-122"/>
                </a:rPr>
                <a:t>  </a:t>
              </a:r>
              <a:r>
                <a:rPr lang="zh-CN" altLang="en-US" b="1" dirty="0" smtClean="0">
                  <a:solidFill>
                    <a:srgbClr val="0072A9"/>
                  </a:solidFill>
                  <a:latin typeface="微软雅黑" pitchFamily="34" charset="-122"/>
                  <a:ea typeface="微软雅黑" pitchFamily="34" charset="-122"/>
                </a:rPr>
                <a:t>培养社会责任的逻辑基础</a:t>
              </a:r>
              <a:endParaRPr lang="zh-CN" altLang="en-US" b="1" dirty="0">
                <a:solidFill>
                  <a:srgbClr val="0072A9"/>
                </a:solidFill>
                <a:latin typeface="微软雅黑" pitchFamily="34" charset="-122"/>
                <a:ea typeface="微软雅黑" pitchFamily="34" charset="-122"/>
              </a:endParaRPr>
            </a:p>
          </p:txBody>
        </p:sp>
        <p:cxnSp>
          <p:nvCxnSpPr>
            <p:cNvPr id="5" name="直接连接符 4"/>
            <p:cNvCxnSpPr/>
            <p:nvPr/>
          </p:nvCxnSpPr>
          <p:spPr>
            <a:xfrm flipV="1">
              <a:off x="1109341" y="666556"/>
              <a:ext cx="3747518" cy="22221"/>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sp>
          <p:nvSpPr>
            <p:cNvPr id="7" name="Freeform 74"/>
            <p:cNvSpPr>
              <a:spLocks noEditPoints="1"/>
            </p:cNvSpPr>
            <p:nvPr/>
          </p:nvSpPr>
          <p:spPr bwMode="auto">
            <a:xfrm>
              <a:off x="419612" y="461439"/>
              <a:ext cx="372357" cy="243464"/>
            </a:xfrm>
            <a:custGeom>
              <a:avLst/>
              <a:gdLst>
                <a:gd name="T0" fmla="*/ 2147483647 w 99"/>
                <a:gd name="T1" fmla="*/ 2147483647 h 65"/>
                <a:gd name="T2" fmla="*/ 2147483647 w 99"/>
                <a:gd name="T3" fmla="*/ 2147483647 h 65"/>
                <a:gd name="T4" fmla="*/ 2147483647 w 99"/>
                <a:gd name="T5" fmla="*/ 2147483647 h 65"/>
                <a:gd name="T6" fmla="*/ 2147483647 w 99"/>
                <a:gd name="T7" fmla="*/ 2147483647 h 65"/>
                <a:gd name="T8" fmla="*/ 2147483647 w 99"/>
                <a:gd name="T9" fmla="*/ 2147483647 h 65"/>
                <a:gd name="T10" fmla="*/ 2147483647 w 99"/>
                <a:gd name="T11" fmla="*/ 2147483647 h 65"/>
                <a:gd name="T12" fmla="*/ 2147483647 w 99"/>
                <a:gd name="T13" fmla="*/ 2147483647 h 65"/>
                <a:gd name="T14" fmla="*/ 2147483647 w 99"/>
                <a:gd name="T15" fmla="*/ 2147483647 h 65"/>
                <a:gd name="T16" fmla="*/ 2147483647 w 99"/>
                <a:gd name="T17" fmla="*/ 2147483647 h 65"/>
                <a:gd name="T18" fmla="*/ 2147483647 w 99"/>
                <a:gd name="T19" fmla="*/ 2147483647 h 65"/>
                <a:gd name="T20" fmla="*/ 2147483647 w 99"/>
                <a:gd name="T21" fmla="*/ 2147483647 h 65"/>
                <a:gd name="T22" fmla="*/ 2147483647 w 99"/>
                <a:gd name="T23" fmla="*/ 2147483647 h 65"/>
                <a:gd name="T24" fmla="*/ 2147483647 w 99"/>
                <a:gd name="T25" fmla="*/ 2147483647 h 65"/>
                <a:gd name="T26" fmla="*/ 2147483647 w 99"/>
                <a:gd name="T27" fmla="*/ 2147483647 h 65"/>
                <a:gd name="T28" fmla="*/ 2147483647 w 99"/>
                <a:gd name="T29" fmla="*/ 2147483647 h 65"/>
                <a:gd name="T30" fmla="*/ 2147483647 w 99"/>
                <a:gd name="T31" fmla="*/ 2147483647 h 65"/>
                <a:gd name="T32" fmla="*/ 2147483647 w 99"/>
                <a:gd name="T33" fmla="*/ 2147483647 h 65"/>
                <a:gd name="T34" fmla="*/ 2147483647 w 99"/>
                <a:gd name="T35" fmla="*/ 0 h 65"/>
                <a:gd name="T36" fmla="*/ 2147483647 w 99"/>
                <a:gd name="T37" fmla="*/ 2147483647 h 65"/>
                <a:gd name="T38" fmla="*/ 2147483647 w 99"/>
                <a:gd name="T39" fmla="*/ 2147483647 h 65"/>
                <a:gd name="T40" fmla="*/ 2147483647 w 99"/>
                <a:gd name="T41" fmla="*/ 2147483647 h 65"/>
                <a:gd name="T42" fmla="*/ 0 w 99"/>
                <a:gd name="T43" fmla="*/ 2147483647 h 65"/>
                <a:gd name="T44" fmla="*/ 2147483647 w 99"/>
                <a:gd name="T45" fmla="*/ 2147483647 h 65"/>
                <a:gd name="T46" fmla="*/ 2147483647 w 99"/>
                <a:gd name="T47" fmla="*/ 2147483647 h 65"/>
                <a:gd name="T48" fmla="*/ 2147483647 w 99"/>
                <a:gd name="T49" fmla="*/ 2147483647 h 65"/>
                <a:gd name="T50" fmla="*/ 2147483647 w 99"/>
                <a:gd name="T51" fmla="*/ 2147483647 h 65"/>
                <a:gd name="T52" fmla="*/ 2147483647 w 99"/>
                <a:gd name="T53" fmla="*/ 2147483647 h 65"/>
                <a:gd name="T54" fmla="*/ 2147483647 w 99"/>
                <a:gd name="T55" fmla="*/ 2147483647 h 65"/>
                <a:gd name="T56" fmla="*/ 2147483647 w 99"/>
                <a:gd name="T57" fmla="*/ 2147483647 h 65"/>
                <a:gd name="T58" fmla="*/ 2147483647 w 99"/>
                <a:gd name="T59" fmla="*/ 2147483647 h 65"/>
                <a:gd name="T60" fmla="*/ 2147483647 w 99"/>
                <a:gd name="T61" fmla="*/ 2147483647 h 65"/>
                <a:gd name="T62" fmla="*/ 2147483647 w 99"/>
                <a:gd name="T63" fmla="*/ 2147483647 h 65"/>
                <a:gd name="T64" fmla="*/ 2147483647 w 99"/>
                <a:gd name="T65" fmla="*/ 214748364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1350"/>
            </a:p>
          </p:txBody>
        </p:sp>
      </p:grpSp>
      <p:sp>
        <p:nvSpPr>
          <p:cNvPr id="10" name="矩形 9"/>
          <p:cNvSpPr/>
          <p:nvPr/>
        </p:nvSpPr>
        <p:spPr>
          <a:xfrm>
            <a:off x="1071538" y="1000114"/>
            <a:ext cx="2214578" cy="64294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tx1"/>
                </a:solidFill>
              </a:rPr>
              <a:t>科学知识</a:t>
            </a:r>
            <a:endParaRPr lang="zh-CN" altLang="en-US" sz="3200" b="1" dirty="0">
              <a:solidFill>
                <a:schemeClr val="tx1"/>
              </a:solidFill>
            </a:endParaRPr>
          </a:p>
        </p:txBody>
      </p:sp>
      <p:sp>
        <p:nvSpPr>
          <p:cNvPr id="11" name="矩形 10"/>
          <p:cNvSpPr/>
          <p:nvPr/>
        </p:nvSpPr>
        <p:spPr>
          <a:xfrm>
            <a:off x="1071538" y="2214560"/>
            <a:ext cx="2214578" cy="64294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tx1"/>
                </a:solidFill>
              </a:rPr>
              <a:t>科学思维</a:t>
            </a:r>
            <a:endParaRPr lang="zh-CN" altLang="en-US" sz="3200" b="1" dirty="0">
              <a:solidFill>
                <a:schemeClr val="tx1"/>
              </a:solidFill>
            </a:endParaRPr>
          </a:p>
        </p:txBody>
      </p:sp>
      <p:sp>
        <p:nvSpPr>
          <p:cNvPr id="12" name="矩形 11"/>
          <p:cNvSpPr/>
          <p:nvPr/>
        </p:nvSpPr>
        <p:spPr>
          <a:xfrm>
            <a:off x="6500826" y="1500180"/>
            <a:ext cx="2214578" cy="64294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tx1"/>
                </a:solidFill>
              </a:rPr>
              <a:t>社会责任</a:t>
            </a:r>
            <a:endParaRPr lang="zh-CN" altLang="en-US" sz="3200" b="1" dirty="0">
              <a:solidFill>
                <a:schemeClr val="tx1"/>
              </a:solidFill>
            </a:endParaRPr>
          </a:p>
        </p:txBody>
      </p:sp>
      <p:cxnSp>
        <p:nvCxnSpPr>
          <p:cNvPr id="13" name="直接连接符 12"/>
          <p:cNvCxnSpPr/>
          <p:nvPr/>
        </p:nvCxnSpPr>
        <p:spPr>
          <a:xfrm>
            <a:off x="3500430" y="1357304"/>
            <a:ext cx="1143008" cy="50006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3500430" y="1857370"/>
            <a:ext cx="1214446" cy="5715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4714876" y="1785932"/>
            <a:ext cx="1643074" cy="7143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382852">
            <a:off x="3857620" y="1285866"/>
            <a:ext cx="646331" cy="369332"/>
          </a:xfrm>
          <a:prstGeom prst="rect">
            <a:avLst/>
          </a:prstGeom>
          <a:noFill/>
        </p:spPr>
        <p:txBody>
          <a:bodyPr wrap="none" rtlCol="0">
            <a:spAutoFit/>
          </a:bodyPr>
          <a:lstStyle/>
          <a:p>
            <a:r>
              <a:rPr lang="zh-CN" altLang="en-US" dirty="0" smtClean="0"/>
              <a:t>支撑</a:t>
            </a:r>
            <a:endParaRPr lang="zh-CN" altLang="en-US" dirty="0"/>
          </a:p>
        </p:txBody>
      </p:sp>
      <p:sp>
        <p:nvSpPr>
          <p:cNvPr id="17" name="TextBox 16"/>
          <p:cNvSpPr txBox="1"/>
          <p:nvPr/>
        </p:nvSpPr>
        <p:spPr>
          <a:xfrm rot="20161365">
            <a:off x="3857620" y="2258513"/>
            <a:ext cx="646331" cy="369332"/>
          </a:xfrm>
          <a:prstGeom prst="rect">
            <a:avLst/>
          </a:prstGeom>
          <a:noFill/>
        </p:spPr>
        <p:txBody>
          <a:bodyPr wrap="none" rtlCol="0">
            <a:spAutoFit/>
          </a:bodyPr>
          <a:lstStyle/>
          <a:p>
            <a:r>
              <a:rPr lang="zh-CN" altLang="en-US" dirty="0" smtClean="0"/>
              <a:t>解释</a:t>
            </a:r>
            <a:endParaRPr lang="zh-CN" altLang="en-US" dirty="0"/>
          </a:p>
        </p:txBody>
      </p:sp>
      <p:sp>
        <p:nvSpPr>
          <p:cNvPr id="18" name="TextBox 17"/>
          <p:cNvSpPr txBox="1"/>
          <p:nvPr/>
        </p:nvSpPr>
        <p:spPr>
          <a:xfrm>
            <a:off x="785786" y="3714758"/>
            <a:ext cx="7715304" cy="707886"/>
          </a:xfrm>
          <a:prstGeom prst="rect">
            <a:avLst/>
          </a:prstGeom>
          <a:noFill/>
        </p:spPr>
        <p:txBody>
          <a:bodyPr wrap="square" rtlCol="0">
            <a:spAutoFit/>
          </a:bodyPr>
          <a:lstStyle/>
          <a:p>
            <a:r>
              <a:rPr lang="zh-CN" altLang="en-US" sz="2000" b="1" dirty="0" smtClean="0">
                <a:solidFill>
                  <a:schemeClr val="tx1">
                    <a:lumMod val="65000"/>
                    <a:lumOff val="35000"/>
                  </a:schemeClr>
                </a:solidFill>
              </a:rPr>
              <a:t>          依据科学知识和科学思维而形成深刻的认知，这样的社会责任才能内化于心、外化于行、行胜于言，成为学科价值的重要体现。</a:t>
            </a:r>
            <a:endParaRPr lang="zh-CN" altLang="en-US" sz="2000" b="1" dirty="0">
              <a:solidFill>
                <a:schemeClr val="tx1">
                  <a:lumMod val="65000"/>
                  <a:lumOff val="35000"/>
                </a:schemeClr>
              </a:solidFill>
            </a:endParaRPr>
          </a:p>
        </p:txBody>
      </p:sp>
      <p:sp>
        <p:nvSpPr>
          <p:cNvPr id="19" name="TextBox 18"/>
          <p:cNvSpPr txBox="1"/>
          <p:nvPr/>
        </p:nvSpPr>
        <p:spPr>
          <a:xfrm>
            <a:off x="2357422" y="3000378"/>
            <a:ext cx="4570482" cy="369332"/>
          </a:xfrm>
          <a:prstGeom prst="rect">
            <a:avLst/>
          </a:prstGeom>
          <a:noFill/>
        </p:spPr>
        <p:txBody>
          <a:bodyPr wrap="none" rtlCol="0">
            <a:spAutoFit/>
          </a:bodyPr>
          <a:lstStyle/>
          <a:p>
            <a:r>
              <a:rPr lang="zh-CN" altLang="en-US" dirty="0" smtClean="0"/>
              <a:t>社会责任与科学知识和科学思维之间的关系</a:t>
            </a:r>
            <a:endParaRPr lang="zh-CN" altLang="en-US"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流程图: 可选过程 392193"/>
          <p:cNvSpPr/>
          <p:nvPr/>
        </p:nvSpPr>
        <p:spPr>
          <a:xfrm>
            <a:off x="2357437" y="573881"/>
            <a:ext cx="1728788" cy="701279"/>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lIns="68580" tIns="34290" rIns="68580" bIns="34290" anchor="ctr"/>
          <a:lstStyle/>
          <a:p>
            <a:pPr algn="ctr">
              <a:spcBef>
                <a:spcPct val="0"/>
              </a:spcBef>
            </a:pPr>
            <a:r>
              <a:rPr lang="zh-CN" altLang="en-US" sz="2100" b="1" dirty="0">
                <a:latin typeface="Arial" panose="020B0604020202020204" pitchFamily="34" charset="0"/>
                <a:ea typeface="微软雅黑" panose="020B0503020204020204" charset="-122"/>
              </a:rPr>
              <a:t>社会责任</a:t>
            </a:r>
          </a:p>
        </p:txBody>
      </p:sp>
      <p:sp>
        <p:nvSpPr>
          <p:cNvPr id="11266" name="流程图: 可选过程 392194"/>
          <p:cNvSpPr/>
          <p:nvPr/>
        </p:nvSpPr>
        <p:spPr>
          <a:xfrm>
            <a:off x="2465785" y="1869282"/>
            <a:ext cx="1620440" cy="702469"/>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lIns="68580" tIns="34290" rIns="68580" bIns="34290" anchor="ctr"/>
          <a:lstStyle/>
          <a:p>
            <a:pPr algn="ctr">
              <a:spcBef>
                <a:spcPct val="0"/>
              </a:spcBef>
            </a:pPr>
            <a:r>
              <a:rPr lang="zh-CN" altLang="en-US" sz="2100" b="1" dirty="0">
                <a:latin typeface="Arial" panose="020B0604020202020204" pitchFamily="34" charset="0"/>
                <a:ea typeface="微软雅黑" panose="020B0503020204020204" charset="-122"/>
              </a:rPr>
              <a:t>生命观念</a:t>
            </a:r>
          </a:p>
        </p:txBody>
      </p:sp>
      <p:sp>
        <p:nvSpPr>
          <p:cNvPr id="11267" name="流程图: 可选过程 392195"/>
          <p:cNvSpPr/>
          <p:nvPr/>
        </p:nvSpPr>
        <p:spPr>
          <a:xfrm>
            <a:off x="1277542" y="3436144"/>
            <a:ext cx="1620440" cy="702469"/>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lIns="68580" tIns="34290" rIns="68580" bIns="34290" anchor="ctr"/>
          <a:lstStyle/>
          <a:p>
            <a:pPr algn="ctr">
              <a:spcBef>
                <a:spcPct val="0"/>
              </a:spcBef>
            </a:pPr>
            <a:r>
              <a:rPr lang="zh-CN" altLang="en-US" sz="2100" b="1" dirty="0">
                <a:latin typeface="Arial" panose="020B0604020202020204" pitchFamily="34" charset="0"/>
                <a:ea typeface="微软雅黑" panose="020B0503020204020204" charset="-122"/>
              </a:rPr>
              <a:t>科学思维</a:t>
            </a:r>
          </a:p>
        </p:txBody>
      </p:sp>
      <p:sp>
        <p:nvSpPr>
          <p:cNvPr id="11268" name="流程图: 可选过程 392196"/>
          <p:cNvSpPr/>
          <p:nvPr/>
        </p:nvSpPr>
        <p:spPr>
          <a:xfrm>
            <a:off x="3815954" y="3381375"/>
            <a:ext cx="1674019" cy="702469"/>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lIns="68580" tIns="34290" rIns="68580" bIns="34290" anchor="ctr"/>
          <a:lstStyle/>
          <a:p>
            <a:pPr algn="ctr">
              <a:spcBef>
                <a:spcPct val="0"/>
              </a:spcBef>
            </a:pPr>
            <a:r>
              <a:rPr lang="zh-CN" altLang="en-US" sz="2100" b="1" dirty="0">
                <a:latin typeface="Arial" panose="020B0604020202020204" pitchFamily="34" charset="0"/>
                <a:ea typeface="微软雅黑" panose="020B0503020204020204" charset="-122"/>
              </a:rPr>
              <a:t>科学探究</a:t>
            </a:r>
          </a:p>
        </p:txBody>
      </p:sp>
      <p:sp>
        <p:nvSpPr>
          <p:cNvPr id="11269" name="左右箭头 392197"/>
          <p:cNvSpPr/>
          <p:nvPr/>
        </p:nvSpPr>
        <p:spPr>
          <a:xfrm>
            <a:off x="2897982" y="3651647"/>
            <a:ext cx="917972" cy="161925"/>
          </a:xfrm>
          <a:prstGeom prst="leftRightArrow">
            <a:avLst>
              <a:gd name="adj1" fmla="val 50000"/>
              <a:gd name="adj2" fmla="val 113329"/>
            </a:avLst>
          </a:prstGeom>
          <a:solidFill>
            <a:schemeClr val="accent1"/>
          </a:solidFill>
          <a:ln w="9525" cap="flat" cmpd="sng">
            <a:solidFill>
              <a:schemeClr val="tx1"/>
            </a:solidFill>
            <a:prstDash val="solid"/>
            <a:miter/>
            <a:headEnd type="none" w="med" len="med"/>
            <a:tailEnd type="none" w="med" len="med"/>
          </a:ln>
        </p:spPr>
        <p:txBody>
          <a:bodyPr lIns="68580" tIns="34290" rIns="68580" bIns="34290" anchor="t"/>
          <a:lstStyle/>
          <a:p>
            <a:endParaRPr lang="zh-CN" altLang="en-US">
              <a:latin typeface="Arial" panose="020B0604020202020204" pitchFamily="34" charset="0"/>
              <a:ea typeface="黑体" panose="02010609060101010101" charset="-122"/>
            </a:endParaRPr>
          </a:p>
        </p:txBody>
      </p:sp>
      <p:sp>
        <p:nvSpPr>
          <p:cNvPr id="11270" name="右箭头 392198"/>
          <p:cNvSpPr/>
          <p:nvPr/>
        </p:nvSpPr>
        <p:spPr>
          <a:xfrm rot="17603246" flipV="1">
            <a:off x="1007734" y="2291032"/>
            <a:ext cx="2111575" cy="117130"/>
          </a:xfrm>
          <a:prstGeom prst="rightArrow">
            <a:avLst>
              <a:gd name="adj1" fmla="val 50000"/>
              <a:gd name="adj2" fmla="val 145660"/>
            </a:avLst>
          </a:prstGeom>
          <a:solidFill>
            <a:schemeClr val="accent1"/>
          </a:solidFill>
          <a:ln w="9525" cap="flat" cmpd="sng">
            <a:solidFill>
              <a:schemeClr val="tx1"/>
            </a:solidFill>
            <a:prstDash val="solid"/>
            <a:miter/>
            <a:headEnd type="none" w="med" len="med"/>
            <a:tailEnd type="none" w="med" len="med"/>
          </a:ln>
        </p:spPr>
        <p:txBody>
          <a:bodyPr lIns="68580" tIns="34290" rIns="68580" bIns="34290" anchor="t"/>
          <a:lstStyle/>
          <a:p>
            <a:endParaRPr lang="zh-CN" altLang="en-US">
              <a:latin typeface="Arial" panose="020B0604020202020204" pitchFamily="34" charset="0"/>
              <a:ea typeface="黑体" panose="02010609060101010101" charset="-122"/>
            </a:endParaRPr>
          </a:p>
        </p:txBody>
      </p:sp>
      <p:sp>
        <p:nvSpPr>
          <p:cNvPr id="11271" name="左箭头 392199"/>
          <p:cNvSpPr/>
          <p:nvPr/>
        </p:nvSpPr>
        <p:spPr>
          <a:xfrm rot="2584510">
            <a:off x="3519488" y="2953942"/>
            <a:ext cx="1028700" cy="135731"/>
          </a:xfrm>
          <a:prstGeom prst="leftArrow">
            <a:avLst>
              <a:gd name="adj1" fmla="val 50000"/>
              <a:gd name="adj2" fmla="val 189403"/>
            </a:avLst>
          </a:prstGeom>
          <a:solidFill>
            <a:schemeClr val="accent1"/>
          </a:solidFill>
          <a:ln w="9525" cap="flat" cmpd="sng">
            <a:solidFill>
              <a:schemeClr val="tx1"/>
            </a:solidFill>
            <a:prstDash val="solid"/>
            <a:miter/>
            <a:headEnd type="none" w="med" len="med"/>
            <a:tailEnd type="none" w="med" len="med"/>
          </a:ln>
        </p:spPr>
        <p:txBody>
          <a:bodyPr lIns="68580" tIns="34290" rIns="68580" bIns="34290" anchor="t"/>
          <a:lstStyle/>
          <a:p>
            <a:endParaRPr lang="zh-CN" altLang="en-US">
              <a:latin typeface="Arial" panose="020B0604020202020204" pitchFamily="34" charset="0"/>
              <a:ea typeface="黑体" panose="02010609060101010101" charset="-122"/>
            </a:endParaRPr>
          </a:p>
        </p:txBody>
      </p:sp>
      <p:sp>
        <p:nvSpPr>
          <p:cNvPr id="11272" name="上箭头 392200"/>
          <p:cNvSpPr/>
          <p:nvPr/>
        </p:nvSpPr>
        <p:spPr>
          <a:xfrm>
            <a:off x="3168254" y="1275160"/>
            <a:ext cx="161925" cy="594122"/>
          </a:xfrm>
          <a:prstGeom prst="upArrow">
            <a:avLst>
              <a:gd name="adj1" fmla="val 50000"/>
              <a:gd name="adj2" fmla="val 91693"/>
            </a:avLst>
          </a:prstGeom>
          <a:solidFill>
            <a:schemeClr val="accent1"/>
          </a:solidFill>
          <a:ln w="9525" cap="flat" cmpd="sng">
            <a:solidFill>
              <a:schemeClr val="tx1"/>
            </a:solidFill>
            <a:prstDash val="solid"/>
            <a:miter/>
            <a:headEnd type="none" w="med" len="med"/>
            <a:tailEnd type="none" w="med" len="med"/>
          </a:ln>
        </p:spPr>
        <p:txBody>
          <a:bodyPr lIns="68580" tIns="34290" rIns="68580" bIns="34290" anchor="t"/>
          <a:lstStyle/>
          <a:p>
            <a:endParaRPr lang="zh-CN" altLang="en-US">
              <a:latin typeface="Arial" panose="020B0604020202020204" pitchFamily="34" charset="0"/>
              <a:ea typeface="黑体" panose="02010609060101010101" charset="-122"/>
            </a:endParaRPr>
          </a:p>
        </p:txBody>
      </p:sp>
      <p:sp>
        <p:nvSpPr>
          <p:cNvPr id="392202" name="文本框 392201"/>
          <p:cNvSpPr txBox="1"/>
          <p:nvPr/>
        </p:nvSpPr>
        <p:spPr>
          <a:xfrm>
            <a:off x="4550540" y="1785932"/>
            <a:ext cx="4593460" cy="392415"/>
          </a:xfrm>
          <a:prstGeom prst="rect">
            <a:avLst/>
          </a:prstGeom>
          <a:noFill/>
          <a:ln w="9525">
            <a:noFill/>
          </a:ln>
        </p:spPr>
        <p:txBody>
          <a:bodyPr wrap="square" lIns="68580" tIns="34290" rIns="68580" bIns="34290" anchor="t">
            <a:spAutoFit/>
          </a:bodyPr>
          <a:lstStyle/>
          <a:p>
            <a:pPr>
              <a:spcBef>
                <a:spcPct val="25000"/>
              </a:spcBef>
            </a:pPr>
            <a:r>
              <a:rPr lang="zh-CN" altLang="en-US" sz="2100" dirty="0">
                <a:solidFill>
                  <a:srgbClr val="FF0000"/>
                </a:solidFill>
                <a:latin typeface="Arial" panose="020B0604020202020204" pitchFamily="34" charset="0"/>
                <a:ea typeface="微软雅黑" panose="020B0503020204020204" charset="-122"/>
              </a:rPr>
              <a:t>生命</a:t>
            </a:r>
            <a:r>
              <a:rPr lang="zh-CN" altLang="en-US" sz="2100" dirty="0" smtClean="0">
                <a:solidFill>
                  <a:srgbClr val="FF0000"/>
                </a:solidFill>
                <a:latin typeface="Arial" panose="020B0604020202020204" pitchFamily="34" charset="0"/>
                <a:ea typeface="微软雅黑" panose="020B0503020204020204" charset="-122"/>
              </a:rPr>
              <a:t>观念处于核心</a:t>
            </a:r>
            <a:r>
              <a:rPr lang="zh-CN" altLang="en-US" sz="2100" dirty="0">
                <a:solidFill>
                  <a:srgbClr val="FF0000"/>
                </a:solidFill>
                <a:latin typeface="Arial" panose="020B0604020202020204" pitchFamily="34" charset="0"/>
                <a:ea typeface="微软雅黑" panose="020B0503020204020204" charset="-122"/>
              </a:rPr>
              <a:t>素养</a:t>
            </a:r>
            <a:r>
              <a:rPr lang="zh-CN" altLang="en-US" sz="2100" dirty="0" smtClean="0">
                <a:solidFill>
                  <a:srgbClr val="FF0000"/>
                </a:solidFill>
                <a:latin typeface="Arial" panose="020B0604020202020204" pitchFamily="34" charset="0"/>
                <a:ea typeface="微软雅黑" panose="020B0503020204020204" charset="-122"/>
              </a:rPr>
              <a:t>的核心位置</a:t>
            </a:r>
            <a:endParaRPr lang="zh-CN" altLang="en-US" sz="2100" dirty="0">
              <a:solidFill>
                <a:srgbClr val="FF0000"/>
              </a:solidFill>
              <a:latin typeface="Arial" panose="020B0604020202020204" pitchFamily="34" charset="0"/>
              <a:ea typeface="微软雅黑" panose="020B0503020204020204" charset="-122"/>
            </a:endParaRPr>
          </a:p>
        </p:txBody>
      </p:sp>
      <p:sp>
        <p:nvSpPr>
          <p:cNvPr id="392203" name="文本框 392202"/>
          <p:cNvSpPr txBox="1"/>
          <p:nvPr/>
        </p:nvSpPr>
        <p:spPr>
          <a:xfrm>
            <a:off x="4586320" y="2214560"/>
            <a:ext cx="4629150" cy="392415"/>
          </a:xfrm>
          <a:prstGeom prst="rect">
            <a:avLst/>
          </a:prstGeom>
          <a:noFill/>
          <a:ln w="9525">
            <a:noFill/>
          </a:ln>
        </p:spPr>
        <p:txBody>
          <a:bodyPr wrap="square" lIns="68580" tIns="34290" rIns="68580" bIns="34290" anchor="t">
            <a:spAutoFit/>
          </a:bodyPr>
          <a:lstStyle/>
          <a:p>
            <a:pPr>
              <a:spcBef>
                <a:spcPct val="0"/>
              </a:spcBef>
            </a:pPr>
            <a:r>
              <a:rPr lang="zh-CN" altLang="en-US" sz="2100" dirty="0">
                <a:solidFill>
                  <a:srgbClr val="FF0000"/>
                </a:solidFill>
                <a:latin typeface="Arial" panose="020B0604020202020204" pitchFamily="34" charset="0"/>
                <a:ea typeface="微软雅黑" panose="020B0503020204020204" charset="-122"/>
              </a:rPr>
              <a:t>生命</a:t>
            </a:r>
            <a:r>
              <a:rPr lang="zh-CN" altLang="en-US" sz="2100" dirty="0" smtClean="0">
                <a:solidFill>
                  <a:srgbClr val="FF0000"/>
                </a:solidFill>
                <a:latin typeface="Arial" panose="020B0604020202020204" pitchFamily="34" charset="0"/>
                <a:ea typeface="微软雅黑" panose="020B0503020204020204" charset="-122"/>
              </a:rPr>
              <a:t>观念也是核心素养的支柱</a:t>
            </a:r>
            <a:endParaRPr lang="zh-CN" altLang="en-US" sz="2100" dirty="0">
              <a:solidFill>
                <a:srgbClr val="FF0000"/>
              </a:solidFill>
              <a:latin typeface="Arial" panose="020B0604020202020204" pitchFamily="34" charset="0"/>
              <a:ea typeface="微软雅黑" panose="020B0503020204020204" charset="-122"/>
            </a:endParaRPr>
          </a:p>
        </p:txBody>
      </p:sp>
      <p:sp>
        <p:nvSpPr>
          <p:cNvPr id="392204" name="文本框 392203"/>
          <p:cNvSpPr txBox="1"/>
          <p:nvPr/>
        </p:nvSpPr>
        <p:spPr>
          <a:xfrm>
            <a:off x="802006" y="4313397"/>
            <a:ext cx="2095976" cy="622459"/>
          </a:xfrm>
          <a:prstGeom prst="rect">
            <a:avLst/>
          </a:prstGeom>
          <a:noFill/>
          <a:ln w="9525">
            <a:noFill/>
          </a:ln>
        </p:spPr>
        <p:txBody>
          <a:bodyPr wrap="square" lIns="68580" tIns="34290" rIns="68580" bIns="34290" anchor="t">
            <a:spAutoFit/>
          </a:bodyPr>
          <a:lstStyle/>
          <a:p>
            <a:pPr algn="l">
              <a:spcBef>
                <a:spcPct val="0"/>
              </a:spcBef>
            </a:pPr>
            <a:r>
              <a:rPr lang="zh-CN" altLang="en-US" dirty="0">
                <a:solidFill>
                  <a:srgbClr val="110758"/>
                </a:solidFill>
                <a:latin typeface="Arial" panose="020B0604020202020204" pitchFamily="34" charset="0"/>
                <a:ea typeface="微软雅黑" panose="020B0503020204020204" charset="-122"/>
              </a:rPr>
              <a:t>科学思维是科学探究</a:t>
            </a:r>
            <a:r>
              <a:rPr lang="zh-CN" altLang="en-US" dirty="0" smtClean="0">
                <a:solidFill>
                  <a:srgbClr val="110758"/>
                </a:solidFill>
                <a:latin typeface="Arial" panose="020B0604020202020204" pitchFamily="34" charset="0"/>
                <a:ea typeface="微软雅黑" panose="020B0503020204020204" charset="-122"/>
              </a:rPr>
              <a:t>的内在本质；</a:t>
            </a:r>
            <a:endParaRPr lang="zh-CN" altLang="en-US" dirty="0">
              <a:solidFill>
                <a:srgbClr val="110758"/>
              </a:solidFill>
              <a:latin typeface="Arial" panose="020B0604020202020204" pitchFamily="34" charset="0"/>
              <a:ea typeface="微软雅黑" panose="020B0503020204020204" charset="-122"/>
            </a:endParaRPr>
          </a:p>
        </p:txBody>
      </p:sp>
      <p:sp>
        <p:nvSpPr>
          <p:cNvPr id="392205" name="文本框 392204"/>
          <p:cNvSpPr txBox="1"/>
          <p:nvPr/>
        </p:nvSpPr>
        <p:spPr>
          <a:xfrm>
            <a:off x="3918586" y="4313397"/>
            <a:ext cx="1993106" cy="622459"/>
          </a:xfrm>
          <a:prstGeom prst="rect">
            <a:avLst/>
          </a:prstGeom>
          <a:noFill/>
          <a:ln w="9525">
            <a:noFill/>
          </a:ln>
        </p:spPr>
        <p:txBody>
          <a:bodyPr wrap="square" lIns="68580" tIns="34290" rIns="68580" bIns="34290" anchor="t">
            <a:spAutoFit/>
          </a:bodyPr>
          <a:lstStyle/>
          <a:p>
            <a:r>
              <a:rPr lang="zh-CN" altLang="en-US" dirty="0">
                <a:solidFill>
                  <a:srgbClr val="110758"/>
                </a:solidFill>
                <a:latin typeface="Arial" panose="020B0604020202020204" pitchFamily="34" charset="0"/>
                <a:ea typeface="微软雅黑" panose="020B0503020204020204" charset="-122"/>
              </a:rPr>
              <a:t>科学探究是科学思维的实证过程。</a:t>
            </a:r>
          </a:p>
        </p:txBody>
      </p:sp>
      <p:sp>
        <p:nvSpPr>
          <p:cNvPr id="11277" name="文本框 392205"/>
          <p:cNvSpPr txBox="1"/>
          <p:nvPr/>
        </p:nvSpPr>
        <p:spPr>
          <a:xfrm>
            <a:off x="4248150" y="465535"/>
            <a:ext cx="3239691" cy="345281"/>
          </a:xfrm>
          <a:prstGeom prst="rect">
            <a:avLst/>
          </a:prstGeom>
          <a:noFill/>
          <a:ln w="9525">
            <a:noFill/>
          </a:ln>
        </p:spPr>
        <p:txBody>
          <a:bodyPr lIns="68580" tIns="34290" rIns="68580" bIns="34290" anchor="t">
            <a:spAutoFit/>
          </a:bodyPr>
          <a:lstStyle/>
          <a:p>
            <a:pPr algn="ctr"/>
            <a:endParaRPr lang="zh-CN" altLang="zh-CN" dirty="0">
              <a:latin typeface="Arial" panose="020B0604020202020204" pitchFamily="34" charset="0"/>
              <a:ea typeface="宋体" panose="02010600030101010101" pitchFamily="2" charset="-122"/>
            </a:endParaRPr>
          </a:p>
        </p:txBody>
      </p:sp>
      <p:grpSp>
        <p:nvGrpSpPr>
          <p:cNvPr id="17" name="组合 16"/>
          <p:cNvGrpSpPr>
            <a:grpSpLocks/>
          </p:cNvGrpSpPr>
          <p:nvPr/>
        </p:nvGrpSpPr>
        <p:grpSpPr bwMode="auto">
          <a:xfrm>
            <a:off x="145256" y="139304"/>
            <a:ext cx="5926941" cy="689240"/>
            <a:chOff x="193490" y="186088"/>
            <a:chExt cx="4758604" cy="917985"/>
          </a:xfrm>
        </p:grpSpPr>
        <p:sp>
          <p:nvSpPr>
            <p:cNvPr id="18" name="菱形 17"/>
            <p:cNvSpPr/>
            <p:nvPr/>
          </p:nvSpPr>
          <p:spPr>
            <a:xfrm>
              <a:off x="193490" y="186088"/>
              <a:ext cx="825377" cy="824600"/>
            </a:xfrm>
            <a:prstGeom prst="diamond">
              <a:avLst/>
            </a:prstGeom>
            <a:solidFill>
              <a:srgbClr val="0072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9" name="文本框 7"/>
            <p:cNvSpPr txBox="1">
              <a:spLocks noChangeArrowheads="1"/>
            </p:cNvSpPr>
            <p:nvPr/>
          </p:nvSpPr>
          <p:spPr bwMode="auto">
            <a:xfrm>
              <a:off x="1018088" y="243238"/>
              <a:ext cx="3934006" cy="8608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rgbClr val="0072A9"/>
                  </a:solidFill>
                  <a:latin typeface="微软雅黑" pitchFamily="34" charset="-122"/>
                  <a:ea typeface="微软雅黑" pitchFamily="34" charset="-122"/>
                </a:rPr>
                <a:t>  </a:t>
              </a:r>
              <a:r>
                <a:rPr lang="zh-CN" altLang="en-US" b="1" dirty="0" smtClean="0">
                  <a:solidFill>
                    <a:srgbClr val="0072A9"/>
                  </a:solidFill>
                  <a:latin typeface="微软雅黑" pitchFamily="34" charset="-122"/>
                  <a:ea typeface="微软雅黑" pitchFamily="34" charset="-122"/>
                </a:rPr>
                <a:t>生物学学科核心素养内涵之间的关系</a:t>
              </a:r>
              <a:endParaRPr lang="zh-CN" altLang="en-US" b="1" dirty="0">
                <a:solidFill>
                  <a:srgbClr val="0072A9"/>
                </a:solidFill>
                <a:latin typeface="微软雅黑" pitchFamily="34" charset="-122"/>
                <a:ea typeface="微软雅黑" pitchFamily="34" charset="-122"/>
              </a:endParaRPr>
            </a:p>
          </p:txBody>
        </p:sp>
        <p:cxnSp>
          <p:nvCxnSpPr>
            <p:cNvPr id="20" name="直接连接符 19"/>
            <p:cNvCxnSpPr/>
            <p:nvPr/>
          </p:nvCxnSpPr>
          <p:spPr>
            <a:xfrm flipV="1">
              <a:off x="1109341" y="666556"/>
              <a:ext cx="3154482" cy="22221"/>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sp>
          <p:nvSpPr>
            <p:cNvPr id="21" name="Freeform 74"/>
            <p:cNvSpPr>
              <a:spLocks noEditPoints="1"/>
            </p:cNvSpPr>
            <p:nvPr/>
          </p:nvSpPr>
          <p:spPr bwMode="auto">
            <a:xfrm>
              <a:off x="419612" y="461439"/>
              <a:ext cx="372357" cy="243464"/>
            </a:xfrm>
            <a:custGeom>
              <a:avLst/>
              <a:gdLst>
                <a:gd name="T0" fmla="*/ 2147483647 w 99"/>
                <a:gd name="T1" fmla="*/ 2147483647 h 65"/>
                <a:gd name="T2" fmla="*/ 2147483647 w 99"/>
                <a:gd name="T3" fmla="*/ 2147483647 h 65"/>
                <a:gd name="T4" fmla="*/ 2147483647 w 99"/>
                <a:gd name="T5" fmla="*/ 2147483647 h 65"/>
                <a:gd name="T6" fmla="*/ 2147483647 w 99"/>
                <a:gd name="T7" fmla="*/ 2147483647 h 65"/>
                <a:gd name="T8" fmla="*/ 2147483647 w 99"/>
                <a:gd name="T9" fmla="*/ 2147483647 h 65"/>
                <a:gd name="T10" fmla="*/ 2147483647 w 99"/>
                <a:gd name="T11" fmla="*/ 2147483647 h 65"/>
                <a:gd name="T12" fmla="*/ 2147483647 w 99"/>
                <a:gd name="T13" fmla="*/ 2147483647 h 65"/>
                <a:gd name="T14" fmla="*/ 2147483647 w 99"/>
                <a:gd name="T15" fmla="*/ 2147483647 h 65"/>
                <a:gd name="T16" fmla="*/ 2147483647 w 99"/>
                <a:gd name="T17" fmla="*/ 2147483647 h 65"/>
                <a:gd name="T18" fmla="*/ 2147483647 w 99"/>
                <a:gd name="T19" fmla="*/ 2147483647 h 65"/>
                <a:gd name="T20" fmla="*/ 2147483647 w 99"/>
                <a:gd name="T21" fmla="*/ 2147483647 h 65"/>
                <a:gd name="T22" fmla="*/ 2147483647 w 99"/>
                <a:gd name="T23" fmla="*/ 2147483647 h 65"/>
                <a:gd name="T24" fmla="*/ 2147483647 w 99"/>
                <a:gd name="T25" fmla="*/ 2147483647 h 65"/>
                <a:gd name="T26" fmla="*/ 2147483647 w 99"/>
                <a:gd name="T27" fmla="*/ 2147483647 h 65"/>
                <a:gd name="T28" fmla="*/ 2147483647 w 99"/>
                <a:gd name="T29" fmla="*/ 2147483647 h 65"/>
                <a:gd name="T30" fmla="*/ 2147483647 w 99"/>
                <a:gd name="T31" fmla="*/ 2147483647 h 65"/>
                <a:gd name="T32" fmla="*/ 2147483647 w 99"/>
                <a:gd name="T33" fmla="*/ 2147483647 h 65"/>
                <a:gd name="T34" fmla="*/ 2147483647 w 99"/>
                <a:gd name="T35" fmla="*/ 0 h 65"/>
                <a:gd name="T36" fmla="*/ 2147483647 w 99"/>
                <a:gd name="T37" fmla="*/ 2147483647 h 65"/>
                <a:gd name="T38" fmla="*/ 2147483647 w 99"/>
                <a:gd name="T39" fmla="*/ 2147483647 h 65"/>
                <a:gd name="T40" fmla="*/ 2147483647 w 99"/>
                <a:gd name="T41" fmla="*/ 2147483647 h 65"/>
                <a:gd name="T42" fmla="*/ 0 w 99"/>
                <a:gd name="T43" fmla="*/ 2147483647 h 65"/>
                <a:gd name="T44" fmla="*/ 2147483647 w 99"/>
                <a:gd name="T45" fmla="*/ 2147483647 h 65"/>
                <a:gd name="T46" fmla="*/ 2147483647 w 99"/>
                <a:gd name="T47" fmla="*/ 2147483647 h 65"/>
                <a:gd name="T48" fmla="*/ 2147483647 w 99"/>
                <a:gd name="T49" fmla="*/ 2147483647 h 65"/>
                <a:gd name="T50" fmla="*/ 2147483647 w 99"/>
                <a:gd name="T51" fmla="*/ 2147483647 h 65"/>
                <a:gd name="T52" fmla="*/ 2147483647 w 99"/>
                <a:gd name="T53" fmla="*/ 2147483647 h 65"/>
                <a:gd name="T54" fmla="*/ 2147483647 w 99"/>
                <a:gd name="T55" fmla="*/ 2147483647 h 65"/>
                <a:gd name="T56" fmla="*/ 2147483647 w 99"/>
                <a:gd name="T57" fmla="*/ 2147483647 h 65"/>
                <a:gd name="T58" fmla="*/ 2147483647 w 99"/>
                <a:gd name="T59" fmla="*/ 2147483647 h 65"/>
                <a:gd name="T60" fmla="*/ 2147483647 w 99"/>
                <a:gd name="T61" fmla="*/ 2147483647 h 65"/>
                <a:gd name="T62" fmla="*/ 2147483647 w 99"/>
                <a:gd name="T63" fmla="*/ 2147483647 h 65"/>
                <a:gd name="T64" fmla="*/ 2147483647 w 99"/>
                <a:gd name="T65" fmla="*/ 214748364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1350"/>
            </a:p>
          </p:txBody>
        </p:sp>
      </p:grpSp>
      <p:sp>
        <p:nvSpPr>
          <p:cNvPr id="22" name="右箭头 392198"/>
          <p:cNvSpPr/>
          <p:nvPr/>
        </p:nvSpPr>
        <p:spPr>
          <a:xfrm rot="-3264372">
            <a:off x="2007842" y="2931929"/>
            <a:ext cx="971550" cy="166688"/>
          </a:xfrm>
          <a:prstGeom prst="rightArrow">
            <a:avLst>
              <a:gd name="adj1" fmla="val 50000"/>
              <a:gd name="adj2" fmla="val 145660"/>
            </a:avLst>
          </a:prstGeom>
          <a:solidFill>
            <a:schemeClr val="accent1"/>
          </a:solidFill>
          <a:ln w="9525" cap="flat" cmpd="sng">
            <a:solidFill>
              <a:schemeClr val="tx1"/>
            </a:solidFill>
            <a:prstDash val="solid"/>
            <a:miter/>
            <a:headEnd type="none" w="med" len="med"/>
            <a:tailEnd type="none" w="med" len="med"/>
          </a:ln>
        </p:spPr>
        <p:txBody>
          <a:bodyPr lIns="68580" tIns="34290" rIns="68580" bIns="34290" anchor="t"/>
          <a:lstStyle/>
          <a:p>
            <a:endParaRPr lang="zh-CN" altLang="en-US">
              <a:latin typeface="Arial" panose="020B0604020202020204" pitchFamily="34" charset="0"/>
              <a:ea typeface="黑体" panose="02010609060101010101" charset="-122"/>
            </a:endParaRPr>
          </a:p>
        </p:txBody>
      </p:sp>
      <p:sp>
        <p:nvSpPr>
          <p:cNvPr id="23" name="右箭头 392198"/>
          <p:cNvSpPr/>
          <p:nvPr/>
        </p:nvSpPr>
        <p:spPr>
          <a:xfrm rot="14786253" flipV="1">
            <a:off x="3420440" y="2218473"/>
            <a:ext cx="2111575" cy="117130"/>
          </a:xfrm>
          <a:prstGeom prst="rightArrow">
            <a:avLst>
              <a:gd name="adj1" fmla="val 50000"/>
              <a:gd name="adj2" fmla="val 145660"/>
            </a:avLst>
          </a:prstGeom>
          <a:solidFill>
            <a:schemeClr val="accent1"/>
          </a:solidFill>
          <a:ln w="9525" cap="flat" cmpd="sng">
            <a:solidFill>
              <a:schemeClr val="tx1"/>
            </a:solidFill>
            <a:prstDash val="solid"/>
            <a:miter/>
            <a:headEnd type="none" w="med" len="med"/>
            <a:tailEnd type="none" w="med" len="med"/>
          </a:ln>
        </p:spPr>
        <p:txBody>
          <a:bodyPr lIns="68580" tIns="34290" rIns="68580" bIns="34290" anchor="t"/>
          <a:lstStyle/>
          <a:p>
            <a:endParaRPr lang="zh-CN" altLang="en-US">
              <a:latin typeface="Arial" panose="020B0604020202020204" pitchFamily="34" charset="0"/>
              <a:ea typeface="黑体"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2202"/>
                                        </p:tgtEl>
                                        <p:attrNameLst>
                                          <p:attrName>style.visibility</p:attrName>
                                        </p:attrNameLst>
                                      </p:cBhvr>
                                      <p:to>
                                        <p:strVal val="visible"/>
                                      </p:to>
                                    </p:set>
                                    <p:animEffect transition="in" filter="blinds(horizontal)">
                                      <p:cBhvr>
                                        <p:cTn id="7" dur="500"/>
                                        <p:tgtEl>
                                          <p:spTgt spid="3922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2203"/>
                                        </p:tgtEl>
                                        <p:attrNameLst>
                                          <p:attrName>style.visibility</p:attrName>
                                        </p:attrNameLst>
                                      </p:cBhvr>
                                      <p:to>
                                        <p:strVal val="visible"/>
                                      </p:to>
                                    </p:set>
                                    <p:animEffect transition="in" filter="blinds(horizontal)">
                                      <p:cBhvr>
                                        <p:cTn id="12" dur="500"/>
                                        <p:tgtEl>
                                          <p:spTgt spid="39220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2204"/>
                                        </p:tgtEl>
                                        <p:attrNameLst>
                                          <p:attrName>style.visibility</p:attrName>
                                        </p:attrNameLst>
                                      </p:cBhvr>
                                      <p:to>
                                        <p:strVal val="visible"/>
                                      </p:to>
                                    </p:set>
                                    <p:animEffect transition="in" filter="blinds(horizontal)">
                                      <p:cBhvr>
                                        <p:cTn id="17" dur="500"/>
                                        <p:tgtEl>
                                          <p:spTgt spid="39220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2205"/>
                                        </p:tgtEl>
                                        <p:attrNameLst>
                                          <p:attrName>style.visibility</p:attrName>
                                        </p:attrNameLst>
                                      </p:cBhvr>
                                      <p:to>
                                        <p:strVal val="visible"/>
                                      </p:to>
                                    </p:set>
                                    <p:animEffect transition="in" filter="blinds(horizontal)">
                                      <p:cBhvr>
                                        <p:cTn id="22" dur="500"/>
                                        <p:tgtEl>
                                          <p:spTgt spid="392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202" grpId="0"/>
      <p:bldP spid="392203" grpId="0"/>
      <p:bldP spid="392204" grpId="0"/>
      <p:bldP spid="3922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1" y="321"/>
            <a:ext cx="9142857" cy="5142857"/>
          </a:xfrm>
          <a:prstGeom prst="rect">
            <a:avLst/>
          </a:prstGeom>
        </p:spPr>
      </p:pic>
      <p:sp>
        <p:nvSpPr>
          <p:cNvPr id="64" name="TextBox 63"/>
          <p:cNvSpPr txBox="1"/>
          <p:nvPr/>
        </p:nvSpPr>
        <p:spPr>
          <a:xfrm>
            <a:off x="4499992" y="2283716"/>
            <a:ext cx="5184576" cy="769441"/>
          </a:xfrm>
          <a:prstGeom prst="rect">
            <a:avLst/>
          </a:prstGeom>
          <a:noFill/>
        </p:spPr>
        <p:txBody>
          <a:bodyPr wrap="square" rtlCol="0">
            <a:spAutoFit/>
          </a:bodyPr>
          <a:lstStyle/>
          <a:p>
            <a:pPr algn="ctr"/>
            <a:r>
              <a:rPr lang="zh-CN" altLang="en-US" sz="4400" b="1" dirty="0">
                <a:ln>
                  <a:solidFill>
                    <a:schemeClr val="accent2"/>
                  </a:solidFill>
                </a:ln>
                <a:solidFill>
                  <a:srgbClr val="0070C0"/>
                </a:solidFill>
                <a:latin typeface="微软雅黑" pitchFamily="34" charset="-122"/>
                <a:ea typeface="微软雅黑" pitchFamily="34" charset="-122"/>
              </a:rPr>
              <a:t>感谢欣赏！</a:t>
            </a:r>
          </a:p>
        </p:txBody>
      </p:sp>
    </p:spTree>
    <p:extLst>
      <p:ext uri="{BB962C8B-B14F-4D97-AF65-F5344CB8AC3E}">
        <p14:creationId xmlns:p14="http://schemas.microsoft.com/office/powerpoint/2010/main" xmlns="" val="28754976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Effect transition="in" filter="fade">
                                      <p:cBhvr>
                                        <p:cTn id="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42976" y="1500180"/>
            <a:ext cx="2016225" cy="1800000"/>
            <a:chOff x="1187624" y="1671750"/>
            <a:chExt cx="2016225" cy="1800000"/>
          </a:xfrm>
        </p:grpSpPr>
        <p:sp>
          <p:nvSpPr>
            <p:cNvPr id="3" name="六边形 2"/>
            <p:cNvSpPr>
              <a:spLocks/>
            </p:cNvSpPr>
            <p:nvPr/>
          </p:nvSpPr>
          <p:spPr>
            <a:xfrm>
              <a:off x="1187624" y="1671750"/>
              <a:ext cx="2016225" cy="180000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4" name="TextBox 3"/>
            <p:cNvSpPr txBox="1"/>
            <p:nvPr/>
          </p:nvSpPr>
          <p:spPr>
            <a:xfrm>
              <a:off x="1395178" y="2125474"/>
              <a:ext cx="1584176" cy="892552"/>
            </a:xfrm>
            <a:prstGeom prst="rect">
              <a:avLst/>
            </a:prstGeom>
            <a:noFill/>
          </p:spPr>
          <p:txBody>
            <a:bodyPr wrap="square" rtlCol="0">
              <a:spAutoFit/>
            </a:bodyPr>
            <a:lstStyle/>
            <a:p>
              <a:pPr algn="ctr"/>
              <a:r>
                <a:rPr lang="zh-CN" altLang="en-US" sz="3600" b="1" dirty="0">
                  <a:solidFill>
                    <a:schemeClr val="bg1"/>
                  </a:solidFill>
                  <a:latin typeface="微软雅黑" pitchFamily="34" charset="-122"/>
                  <a:ea typeface="微软雅黑" pitchFamily="34" charset="-122"/>
                </a:rPr>
                <a:t>目  录</a:t>
              </a:r>
              <a:endParaRPr lang="en-US" altLang="zh-CN" sz="3600" b="1" dirty="0">
                <a:solidFill>
                  <a:schemeClr val="bg1"/>
                </a:solidFill>
                <a:latin typeface="微软雅黑" pitchFamily="34" charset="-122"/>
                <a:ea typeface="微软雅黑" pitchFamily="34" charset="-122"/>
              </a:endParaRPr>
            </a:p>
            <a:p>
              <a:pPr algn="ctr"/>
              <a:r>
                <a:rPr lang="en-US" altLang="zh-CN" sz="1600" b="1" dirty="0">
                  <a:solidFill>
                    <a:schemeClr val="bg1"/>
                  </a:solidFill>
                  <a:latin typeface="微软雅黑" pitchFamily="34" charset="-122"/>
                  <a:ea typeface="微软雅黑" pitchFamily="34" charset="-122"/>
                </a:rPr>
                <a:t>CONTENTS</a:t>
              </a:r>
            </a:p>
          </p:txBody>
        </p:sp>
      </p:grpSp>
      <p:grpSp>
        <p:nvGrpSpPr>
          <p:cNvPr id="5" name="组合 4"/>
          <p:cNvGrpSpPr/>
          <p:nvPr/>
        </p:nvGrpSpPr>
        <p:grpSpPr>
          <a:xfrm>
            <a:off x="3681380" y="1428742"/>
            <a:ext cx="604868" cy="540000"/>
            <a:chOff x="4022431" y="654654"/>
            <a:chExt cx="604868" cy="540000"/>
          </a:xfrm>
          <a:solidFill>
            <a:schemeClr val="accent2"/>
          </a:solidFill>
        </p:grpSpPr>
        <p:sp>
          <p:nvSpPr>
            <p:cNvPr id="6" name="六边形 5"/>
            <p:cNvSpPr>
              <a:spLocks noChangeAspect="1"/>
            </p:cNvSpPr>
            <p:nvPr/>
          </p:nvSpPr>
          <p:spPr>
            <a:xfrm>
              <a:off x="4022431" y="654654"/>
              <a:ext cx="604868" cy="540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7" name="TextBox 6"/>
            <p:cNvSpPr txBox="1"/>
            <p:nvPr/>
          </p:nvSpPr>
          <p:spPr>
            <a:xfrm>
              <a:off x="4180849" y="724599"/>
              <a:ext cx="288032" cy="400110"/>
            </a:xfrm>
            <a:prstGeom prst="rect">
              <a:avLst/>
            </a:prstGeom>
            <a:grpFill/>
          </p:spPr>
          <p:txBody>
            <a:bodyPr wrap="square" rtlCol="0">
              <a:spAutoFit/>
            </a:bodyPr>
            <a:lstStyle/>
            <a:p>
              <a:pPr algn="ctr"/>
              <a:r>
                <a:rPr lang="en-US" altLang="zh-CN" sz="2000" b="1" dirty="0">
                  <a:solidFill>
                    <a:schemeClr val="bg1"/>
                  </a:solidFill>
                  <a:latin typeface="微软雅黑" pitchFamily="34" charset="-122"/>
                  <a:ea typeface="微软雅黑" pitchFamily="34" charset="-122"/>
                </a:rPr>
                <a:t>1</a:t>
              </a:r>
              <a:endParaRPr lang="zh-CN" altLang="en-US" sz="2000" b="1" dirty="0">
                <a:solidFill>
                  <a:schemeClr val="bg1"/>
                </a:solidFill>
                <a:latin typeface="微软雅黑" pitchFamily="34" charset="-122"/>
                <a:ea typeface="微软雅黑" pitchFamily="34" charset="-122"/>
              </a:endParaRPr>
            </a:p>
          </p:txBody>
        </p:sp>
      </p:grpSp>
      <p:grpSp>
        <p:nvGrpSpPr>
          <p:cNvPr id="8" name="组合 7"/>
          <p:cNvGrpSpPr/>
          <p:nvPr/>
        </p:nvGrpSpPr>
        <p:grpSpPr>
          <a:xfrm>
            <a:off x="3714744" y="2928940"/>
            <a:ext cx="604868" cy="540000"/>
            <a:chOff x="4022431" y="654654"/>
            <a:chExt cx="604868" cy="540000"/>
          </a:xfrm>
          <a:solidFill>
            <a:schemeClr val="accent2"/>
          </a:solidFill>
        </p:grpSpPr>
        <p:sp>
          <p:nvSpPr>
            <p:cNvPr id="9" name="六边形 8"/>
            <p:cNvSpPr>
              <a:spLocks noChangeAspect="1"/>
            </p:cNvSpPr>
            <p:nvPr/>
          </p:nvSpPr>
          <p:spPr>
            <a:xfrm>
              <a:off x="4022431" y="654654"/>
              <a:ext cx="604868" cy="540000"/>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10" name="TextBox 9"/>
            <p:cNvSpPr txBox="1"/>
            <p:nvPr/>
          </p:nvSpPr>
          <p:spPr>
            <a:xfrm>
              <a:off x="4180849" y="724599"/>
              <a:ext cx="288032" cy="400110"/>
            </a:xfrm>
            <a:prstGeom prst="rect">
              <a:avLst/>
            </a:prstGeom>
            <a:grpFill/>
          </p:spPr>
          <p:txBody>
            <a:bodyPr wrap="square" rtlCol="0">
              <a:spAutoFit/>
            </a:bodyPr>
            <a:lstStyle/>
            <a:p>
              <a:pPr algn="ctr"/>
              <a:r>
                <a:rPr lang="en-US" altLang="zh-CN" sz="2000" b="1" dirty="0">
                  <a:solidFill>
                    <a:schemeClr val="bg1"/>
                  </a:solidFill>
                  <a:latin typeface="微软雅黑" pitchFamily="34" charset="-122"/>
                  <a:ea typeface="微软雅黑" pitchFamily="34" charset="-122"/>
                </a:rPr>
                <a:t>2</a:t>
              </a:r>
              <a:endParaRPr lang="zh-CN" altLang="en-US" sz="2000" b="1" dirty="0">
                <a:solidFill>
                  <a:schemeClr val="bg1"/>
                </a:solidFill>
                <a:latin typeface="微软雅黑" pitchFamily="34" charset="-122"/>
                <a:ea typeface="微软雅黑" pitchFamily="34" charset="-122"/>
              </a:endParaRPr>
            </a:p>
          </p:txBody>
        </p:sp>
      </p:grpSp>
      <p:sp>
        <p:nvSpPr>
          <p:cNvPr id="20" name="TextBox 19"/>
          <p:cNvSpPr txBox="1"/>
          <p:nvPr/>
        </p:nvSpPr>
        <p:spPr>
          <a:xfrm>
            <a:off x="4500562" y="1428742"/>
            <a:ext cx="4143404" cy="584775"/>
          </a:xfrm>
          <a:prstGeom prst="rect">
            <a:avLst/>
          </a:prstGeom>
          <a:noFill/>
        </p:spPr>
        <p:txBody>
          <a:bodyPr wrap="square" rtlCol="0">
            <a:spAutoFit/>
          </a:bodyPr>
          <a:lstStyle/>
          <a:p>
            <a:r>
              <a:rPr lang="zh-CN" altLang="en-US" sz="3200" b="1" dirty="0" smtClean="0">
                <a:latin typeface="微软雅黑" pitchFamily="34" charset="-122"/>
                <a:ea typeface="微软雅黑" pitchFamily="34" charset="-122"/>
              </a:rPr>
              <a:t>第三章   科学探究</a:t>
            </a:r>
            <a:endParaRPr lang="zh-CN" altLang="en-US" sz="3200" dirty="0">
              <a:latin typeface="微软雅黑" pitchFamily="34" charset="-122"/>
              <a:ea typeface="微软雅黑" pitchFamily="34" charset="-122"/>
            </a:endParaRPr>
          </a:p>
        </p:txBody>
      </p:sp>
      <p:sp>
        <p:nvSpPr>
          <p:cNvPr id="21" name="TextBox 20"/>
          <p:cNvSpPr txBox="1"/>
          <p:nvPr/>
        </p:nvSpPr>
        <p:spPr>
          <a:xfrm>
            <a:off x="4500562" y="3000378"/>
            <a:ext cx="4143404" cy="584775"/>
          </a:xfrm>
          <a:prstGeom prst="rect">
            <a:avLst/>
          </a:prstGeom>
          <a:noFill/>
        </p:spPr>
        <p:txBody>
          <a:bodyPr wrap="square" rtlCol="0">
            <a:spAutoFit/>
          </a:bodyPr>
          <a:lstStyle/>
          <a:p>
            <a:r>
              <a:rPr lang="zh-CN" altLang="en-US" sz="3200" b="1" dirty="0" smtClean="0">
                <a:latin typeface="微软雅黑" pitchFamily="34" charset="-122"/>
                <a:ea typeface="微软雅黑" pitchFamily="34" charset="-122"/>
              </a:rPr>
              <a:t>第四章   社会责任</a:t>
            </a:r>
            <a:endParaRPr lang="zh-CN" altLang="en-US" sz="3200" dirty="0">
              <a:latin typeface="微软雅黑" pitchFamily="34" charset="-122"/>
              <a:ea typeface="微软雅黑" pitchFamily="34" charset="-122"/>
            </a:endParaRPr>
          </a:p>
        </p:txBody>
      </p:sp>
    </p:spTree>
    <p:extLst>
      <p:ext uri="{BB962C8B-B14F-4D97-AF65-F5344CB8AC3E}">
        <p14:creationId xmlns:p14="http://schemas.microsoft.com/office/powerpoint/2010/main" xmlns="" val="8741476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450" decel="100000" fill="hold"/>
                                        <p:tgtEl>
                                          <p:spTgt spid="5"/>
                                        </p:tgtEl>
                                        <p:attrNameLst>
                                          <p:attrName>ppt_y</p:attrName>
                                        </p:attrNameLst>
                                      </p:cBhvr>
                                      <p:tavLst>
                                        <p:tav tm="0">
                                          <p:val>
                                            <p:strVal val="#ppt_y+1"/>
                                          </p:val>
                                        </p:tav>
                                        <p:tav tm="100000">
                                          <p:val>
                                            <p:strVal val="#ppt_y-.03"/>
                                          </p:val>
                                        </p:tav>
                                      </p:tavLst>
                                    </p:anim>
                                    <p:anim calcmode="lin" valueType="num">
                                      <p:cBhvr>
                                        <p:cTn id="15"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1000"/>
                                        <p:tgtEl>
                                          <p:spTgt spid="20"/>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450" decel="100000" fill="hold"/>
                                        <p:tgtEl>
                                          <p:spTgt spid="8"/>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1" y="321"/>
            <a:ext cx="9142857" cy="5142857"/>
          </a:xfrm>
          <a:prstGeom prst="rect">
            <a:avLst/>
          </a:prstGeom>
        </p:spPr>
      </p:pic>
      <p:sp>
        <p:nvSpPr>
          <p:cNvPr id="3" name="矩形 13"/>
          <p:cNvSpPr/>
          <p:nvPr/>
        </p:nvSpPr>
        <p:spPr>
          <a:xfrm>
            <a:off x="2627784" y="-1"/>
            <a:ext cx="6300192" cy="5143821"/>
          </a:xfrm>
          <a:custGeom>
            <a:avLst/>
            <a:gdLst>
              <a:gd name="connsiteX0" fmla="*/ 0 w 7315200"/>
              <a:gd name="connsiteY0" fmla="*/ 0 h 6880926"/>
              <a:gd name="connsiteX1" fmla="*/ 7315200 w 7315200"/>
              <a:gd name="connsiteY1" fmla="*/ 0 h 6880926"/>
              <a:gd name="connsiteX2" fmla="*/ 7315200 w 7315200"/>
              <a:gd name="connsiteY2" fmla="*/ 6880926 h 6880926"/>
              <a:gd name="connsiteX3" fmla="*/ 0 w 7315200"/>
              <a:gd name="connsiteY3" fmla="*/ 6880926 h 6880926"/>
              <a:gd name="connsiteX4" fmla="*/ 0 w 7315200"/>
              <a:gd name="connsiteY4" fmla="*/ 0 h 6880926"/>
              <a:gd name="connsiteX0" fmla="*/ 1654629 w 8969829"/>
              <a:gd name="connsiteY0" fmla="*/ 0 h 6880926"/>
              <a:gd name="connsiteX1" fmla="*/ 8969829 w 8969829"/>
              <a:gd name="connsiteY1" fmla="*/ 0 h 6880926"/>
              <a:gd name="connsiteX2" fmla="*/ 8969829 w 8969829"/>
              <a:gd name="connsiteY2" fmla="*/ 6880926 h 6880926"/>
              <a:gd name="connsiteX3" fmla="*/ 0 w 8969829"/>
              <a:gd name="connsiteY3" fmla="*/ 6866412 h 6880926"/>
              <a:gd name="connsiteX4" fmla="*/ 1654629 w 8969829"/>
              <a:gd name="connsiteY4" fmla="*/ 0 h 6880926"/>
              <a:gd name="connsiteX0" fmla="*/ 2481944 w 8969829"/>
              <a:gd name="connsiteY0" fmla="*/ 0 h 6895441"/>
              <a:gd name="connsiteX1" fmla="*/ 8969829 w 8969829"/>
              <a:gd name="connsiteY1" fmla="*/ 14515 h 6895441"/>
              <a:gd name="connsiteX2" fmla="*/ 8969829 w 8969829"/>
              <a:gd name="connsiteY2" fmla="*/ 6895441 h 6895441"/>
              <a:gd name="connsiteX3" fmla="*/ 0 w 8969829"/>
              <a:gd name="connsiteY3" fmla="*/ 6880927 h 6895441"/>
              <a:gd name="connsiteX4" fmla="*/ 2481944 w 8969829"/>
              <a:gd name="connsiteY4" fmla="*/ 0 h 6895441"/>
              <a:gd name="connsiteX0" fmla="*/ 3570515 w 8969829"/>
              <a:gd name="connsiteY0" fmla="*/ 14513 h 6880926"/>
              <a:gd name="connsiteX1" fmla="*/ 8969829 w 8969829"/>
              <a:gd name="connsiteY1" fmla="*/ 0 h 6880926"/>
              <a:gd name="connsiteX2" fmla="*/ 8969829 w 8969829"/>
              <a:gd name="connsiteY2" fmla="*/ 6880926 h 6880926"/>
              <a:gd name="connsiteX3" fmla="*/ 0 w 8969829"/>
              <a:gd name="connsiteY3" fmla="*/ 6866412 h 6880926"/>
              <a:gd name="connsiteX4" fmla="*/ 3570515 w 8969829"/>
              <a:gd name="connsiteY4" fmla="*/ 14513 h 6880926"/>
              <a:gd name="connsiteX0" fmla="*/ 2873829 w 8273143"/>
              <a:gd name="connsiteY0" fmla="*/ 14513 h 6880926"/>
              <a:gd name="connsiteX1" fmla="*/ 8273143 w 8273143"/>
              <a:gd name="connsiteY1" fmla="*/ 0 h 6880926"/>
              <a:gd name="connsiteX2" fmla="*/ 8273143 w 8273143"/>
              <a:gd name="connsiteY2" fmla="*/ 6880926 h 6880926"/>
              <a:gd name="connsiteX3" fmla="*/ 0 w 8273143"/>
              <a:gd name="connsiteY3" fmla="*/ 6866412 h 6880926"/>
              <a:gd name="connsiteX4" fmla="*/ 2873829 w 8273143"/>
              <a:gd name="connsiteY4" fmla="*/ 14513 h 6880926"/>
              <a:gd name="connsiteX0" fmla="*/ 2104572 w 7503886"/>
              <a:gd name="connsiteY0" fmla="*/ 14513 h 6880926"/>
              <a:gd name="connsiteX1" fmla="*/ 7503886 w 7503886"/>
              <a:gd name="connsiteY1" fmla="*/ 0 h 6880926"/>
              <a:gd name="connsiteX2" fmla="*/ 7503886 w 7503886"/>
              <a:gd name="connsiteY2" fmla="*/ 6880926 h 6880926"/>
              <a:gd name="connsiteX3" fmla="*/ 0 w 7503886"/>
              <a:gd name="connsiteY3" fmla="*/ 6851898 h 6880926"/>
              <a:gd name="connsiteX4" fmla="*/ 2104572 w 7503886"/>
              <a:gd name="connsiteY4" fmla="*/ 14513 h 6880926"/>
              <a:gd name="connsiteX0" fmla="*/ 1785258 w 7184572"/>
              <a:gd name="connsiteY0" fmla="*/ 14513 h 6880926"/>
              <a:gd name="connsiteX1" fmla="*/ 7184572 w 7184572"/>
              <a:gd name="connsiteY1" fmla="*/ 0 h 6880926"/>
              <a:gd name="connsiteX2" fmla="*/ 7184572 w 7184572"/>
              <a:gd name="connsiteY2" fmla="*/ 6880926 h 6880926"/>
              <a:gd name="connsiteX3" fmla="*/ 0 w 7184572"/>
              <a:gd name="connsiteY3" fmla="*/ 6866412 h 6880926"/>
              <a:gd name="connsiteX4" fmla="*/ 1785258 w 7184572"/>
              <a:gd name="connsiteY4" fmla="*/ 14513 h 6880926"/>
              <a:gd name="connsiteX0" fmla="*/ 1698172 w 7097486"/>
              <a:gd name="connsiteY0" fmla="*/ 14513 h 6880926"/>
              <a:gd name="connsiteX1" fmla="*/ 7097486 w 7097486"/>
              <a:gd name="connsiteY1" fmla="*/ 0 h 6880926"/>
              <a:gd name="connsiteX2" fmla="*/ 7097486 w 7097486"/>
              <a:gd name="connsiteY2" fmla="*/ 6880926 h 6880926"/>
              <a:gd name="connsiteX3" fmla="*/ 0 w 7097486"/>
              <a:gd name="connsiteY3" fmla="*/ 6866412 h 6880926"/>
              <a:gd name="connsiteX4" fmla="*/ 1698172 w 7097486"/>
              <a:gd name="connsiteY4" fmla="*/ 14513 h 6880926"/>
              <a:gd name="connsiteX0" fmla="*/ 5413829 w 10813143"/>
              <a:gd name="connsiteY0" fmla="*/ 14513 h 6880926"/>
              <a:gd name="connsiteX1" fmla="*/ 10813143 w 10813143"/>
              <a:gd name="connsiteY1" fmla="*/ 0 h 6880926"/>
              <a:gd name="connsiteX2" fmla="*/ 10813143 w 10813143"/>
              <a:gd name="connsiteY2" fmla="*/ 6880926 h 6880926"/>
              <a:gd name="connsiteX3" fmla="*/ 0 w 10813143"/>
              <a:gd name="connsiteY3" fmla="*/ 6866412 h 6880926"/>
              <a:gd name="connsiteX4" fmla="*/ 5413829 w 10813143"/>
              <a:gd name="connsiteY4" fmla="*/ 14513 h 6880926"/>
              <a:gd name="connsiteX0" fmla="*/ 6444343 w 10813143"/>
              <a:gd name="connsiteY0" fmla="*/ 0 h 6880927"/>
              <a:gd name="connsiteX1" fmla="*/ 10813143 w 10813143"/>
              <a:gd name="connsiteY1" fmla="*/ 1 h 6880927"/>
              <a:gd name="connsiteX2" fmla="*/ 10813143 w 10813143"/>
              <a:gd name="connsiteY2" fmla="*/ 6880927 h 6880927"/>
              <a:gd name="connsiteX3" fmla="*/ 0 w 10813143"/>
              <a:gd name="connsiteY3" fmla="*/ 6866413 h 6880927"/>
              <a:gd name="connsiteX4" fmla="*/ 6444343 w 10813143"/>
              <a:gd name="connsiteY4" fmla="*/ 0 h 688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3143" h="6880927">
                <a:moveTo>
                  <a:pt x="6444343" y="0"/>
                </a:moveTo>
                <a:lnTo>
                  <a:pt x="10813143" y="1"/>
                </a:lnTo>
                <a:lnTo>
                  <a:pt x="10813143" y="6880927"/>
                </a:lnTo>
                <a:lnTo>
                  <a:pt x="0" y="6866413"/>
                </a:lnTo>
                <a:lnTo>
                  <a:pt x="6444343"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 name="矩形 13"/>
          <p:cNvSpPr/>
          <p:nvPr/>
        </p:nvSpPr>
        <p:spPr>
          <a:xfrm>
            <a:off x="2843236" y="321"/>
            <a:ext cx="6300192" cy="5143500"/>
          </a:xfrm>
          <a:custGeom>
            <a:avLst/>
            <a:gdLst>
              <a:gd name="connsiteX0" fmla="*/ 0 w 7315200"/>
              <a:gd name="connsiteY0" fmla="*/ 0 h 6880926"/>
              <a:gd name="connsiteX1" fmla="*/ 7315200 w 7315200"/>
              <a:gd name="connsiteY1" fmla="*/ 0 h 6880926"/>
              <a:gd name="connsiteX2" fmla="*/ 7315200 w 7315200"/>
              <a:gd name="connsiteY2" fmla="*/ 6880926 h 6880926"/>
              <a:gd name="connsiteX3" fmla="*/ 0 w 7315200"/>
              <a:gd name="connsiteY3" fmla="*/ 6880926 h 6880926"/>
              <a:gd name="connsiteX4" fmla="*/ 0 w 7315200"/>
              <a:gd name="connsiteY4" fmla="*/ 0 h 6880926"/>
              <a:gd name="connsiteX0" fmla="*/ 1654629 w 8969829"/>
              <a:gd name="connsiteY0" fmla="*/ 0 h 6880926"/>
              <a:gd name="connsiteX1" fmla="*/ 8969829 w 8969829"/>
              <a:gd name="connsiteY1" fmla="*/ 0 h 6880926"/>
              <a:gd name="connsiteX2" fmla="*/ 8969829 w 8969829"/>
              <a:gd name="connsiteY2" fmla="*/ 6880926 h 6880926"/>
              <a:gd name="connsiteX3" fmla="*/ 0 w 8969829"/>
              <a:gd name="connsiteY3" fmla="*/ 6866412 h 6880926"/>
              <a:gd name="connsiteX4" fmla="*/ 1654629 w 8969829"/>
              <a:gd name="connsiteY4" fmla="*/ 0 h 6880926"/>
              <a:gd name="connsiteX0" fmla="*/ 2481944 w 8969829"/>
              <a:gd name="connsiteY0" fmla="*/ 0 h 6895441"/>
              <a:gd name="connsiteX1" fmla="*/ 8969829 w 8969829"/>
              <a:gd name="connsiteY1" fmla="*/ 14515 h 6895441"/>
              <a:gd name="connsiteX2" fmla="*/ 8969829 w 8969829"/>
              <a:gd name="connsiteY2" fmla="*/ 6895441 h 6895441"/>
              <a:gd name="connsiteX3" fmla="*/ 0 w 8969829"/>
              <a:gd name="connsiteY3" fmla="*/ 6880927 h 6895441"/>
              <a:gd name="connsiteX4" fmla="*/ 2481944 w 8969829"/>
              <a:gd name="connsiteY4" fmla="*/ 0 h 6895441"/>
              <a:gd name="connsiteX0" fmla="*/ 3570515 w 8969829"/>
              <a:gd name="connsiteY0" fmla="*/ 14513 h 6880926"/>
              <a:gd name="connsiteX1" fmla="*/ 8969829 w 8969829"/>
              <a:gd name="connsiteY1" fmla="*/ 0 h 6880926"/>
              <a:gd name="connsiteX2" fmla="*/ 8969829 w 8969829"/>
              <a:gd name="connsiteY2" fmla="*/ 6880926 h 6880926"/>
              <a:gd name="connsiteX3" fmla="*/ 0 w 8969829"/>
              <a:gd name="connsiteY3" fmla="*/ 6866412 h 6880926"/>
              <a:gd name="connsiteX4" fmla="*/ 3570515 w 8969829"/>
              <a:gd name="connsiteY4" fmla="*/ 14513 h 6880926"/>
              <a:gd name="connsiteX0" fmla="*/ 2873829 w 8273143"/>
              <a:gd name="connsiteY0" fmla="*/ 14513 h 6880926"/>
              <a:gd name="connsiteX1" fmla="*/ 8273143 w 8273143"/>
              <a:gd name="connsiteY1" fmla="*/ 0 h 6880926"/>
              <a:gd name="connsiteX2" fmla="*/ 8273143 w 8273143"/>
              <a:gd name="connsiteY2" fmla="*/ 6880926 h 6880926"/>
              <a:gd name="connsiteX3" fmla="*/ 0 w 8273143"/>
              <a:gd name="connsiteY3" fmla="*/ 6866412 h 6880926"/>
              <a:gd name="connsiteX4" fmla="*/ 2873829 w 8273143"/>
              <a:gd name="connsiteY4" fmla="*/ 14513 h 6880926"/>
              <a:gd name="connsiteX0" fmla="*/ 2104572 w 7503886"/>
              <a:gd name="connsiteY0" fmla="*/ 14513 h 6880926"/>
              <a:gd name="connsiteX1" fmla="*/ 7503886 w 7503886"/>
              <a:gd name="connsiteY1" fmla="*/ 0 h 6880926"/>
              <a:gd name="connsiteX2" fmla="*/ 7503886 w 7503886"/>
              <a:gd name="connsiteY2" fmla="*/ 6880926 h 6880926"/>
              <a:gd name="connsiteX3" fmla="*/ 0 w 7503886"/>
              <a:gd name="connsiteY3" fmla="*/ 6851898 h 6880926"/>
              <a:gd name="connsiteX4" fmla="*/ 2104572 w 7503886"/>
              <a:gd name="connsiteY4" fmla="*/ 14513 h 6880926"/>
              <a:gd name="connsiteX0" fmla="*/ 1785258 w 7184572"/>
              <a:gd name="connsiteY0" fmla="*/ 14513 h 6880926"/>
              <a:gd name="connsiteX1" fmla="*/ 7184572 w 7184572"/>
              <a:gd name="connsiteY1" fmla="*/ 0 h 6880926"/>
              <a:gd name="connsiteX2" fmla="*/ 7184572 w 7184572"/>
              <a:gd name="connsiteY2" fmla="*/ 6880926 h 6880926"/>
              <a:gd name="connsiteX3" fmla="*/ 0 w 7184572"/>
              <a:gd name="connsiteY3" fmla="*/ 6866412 h 6880926"/>
              <a:gd name="connsiteX4" fmla="*/ 1785258 w 7184572"/>
              <a:gd name="connsiteY4" fmla="*/ 14513 h 6880926"/>
              <a:gd name="connsiteX0" fmla="*/ 1698172 w 7097486"/>
              <a:gd name="connsiteY0" fmla="*/ 14513 h 6880926"/>
              <a:gd name="connsiteX1" fmla="*/ 7097486 w 7097486"/>
              <a:gd name="connsiteY1" fmla="*/ 0 h 6880926"/>
              <a:gd name="connsiteX2" fmla="*/ 7097486 w 7097486"/>
              <a:gd name="connsiteY2" fmla="*/ 6880926 h 6880926"/>
              <a:gd name="connsiteX3" fmla="*/ 0 w 7097486"/>
              <a:gd name="connsiteY3" fmla="*/ 6866412 h 6880926"/>
              <a:gd name="connsiteX4" fmla="*/ 1698172 w 7097486"/>
              <a:gd name="connsiteY4" fmla="*/ 14513 h 6880926"/>
              <a:gd name="connsiteX0" fmla="*/ 5413829 w 10813143"/>
              <a:gd name="connsiteY0" fmla="*/ 14513 h 6880926"/>
              <a:gd name="connsiteX1" fmla="*/ 10813143 w 10813143"/>
              <a:gd name="connsiteY1" fmla="*/ 0 h 6880926"/>
              <a:gd name="connsiteX2" fmla="*/ 10813143 w 10813143"/>
              <a:gd name="connsiteY2" fmla="*/ 6880926 h 6880926"/>
              <a:gd name="connsiteX3" fmla="*/ 0 w 10813143"/>
              <a:gd name="connsiteY3" fmla="*/ 6866412 h 6880926"/>
              <a:gd name="connsiteX4" fmla="*/ 5413829 w 10813143"/>
              <a:gd name="connsiteY4" fmla="*/ 14513 h 6880926"/>
              <a:gd name="connsiteX0" fmla="*/ 6444343 w 10813143"/>
              <a:gd name="connsiteY0" fmla="*/ 0 h 6880927"/>
              <a:gd name="connsiteX1" fmla="*/ 10813143 w 10813143"/>
              <a:gd name="connsiteY1" fmla="*/ 1 h 6880927"/>
              <a:gd name="connsiteX2" fmla="*/ 10813143 w 10813143"/>
              <a:gd name="connsiteY2" fmla="*/ 6880927 h 6880927"/>
              <a:gd name="connsiteX3" fmla="*/ 0 w 10813143"/>
              <a:gd name="connsiteY3" fmla="*/ 6866413 h 6880927"/>
              <a:gd name="connsiteX4" fmla="*/ 6444343 w 10813143"/>
              <a:gd name="connsiteY4" fmla="*/ 0 h 688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3143" h="6880927">
                <a:moveTo>
                  <a:pt x="6444343" y="0"/>
                </a:moveTo>
                <a:lnTo>
                  <a:pt x="10813143" y="1"/>
                </a:lnTo>
                <a:lnTo>
                  <a:pt x="10813143" y="6880927"/>
                </a:lnTo>
                <a:lnTo>
                  <a:pt x="0" y="6866413"/>
                </a:lnTo>
                <a:lnTo>
                  <a:pt x="6444343" y="0"/>
                </a:lnTo>
                <a:close/>
              </a:path>
            </a:pathLst>
          </a:custGeom>
          <a:gradFill flip="none" rotWithShape="1">
            <a:gsLst>
              <a:gs pos="0">
                <a:schemeClr val="bg1">
                  <a:lumMod val="85000"/>
                </a:schemeClr>
              </a:gs>
              <a:gs pos="50000">
                <a:schemeClr val="bg1"/>
              </a:gs>
              <a:gs pos="100000">
                <a:schemeClr val="bg1">
                  <a:lumMod val="85000"/>
                </a:schemeClr>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dirty="0"/>
          </a:p>
        </p:txBody>
      </p:sp>
      <p:grpSp>
        <p:nvGrpSpPr>
          <p:cNvPr id="7" name="组合 6"/>
          <p:cNvGrpSpPr/>
          <p:nvPr/>
        </p:nvGrpSpPr>
        <p:grpSpPr>
          <a:xfrm>
            <a:off x="6444208" y="1347614"/>
            <a:ext cx="1080000" cy="1080000"/>
            <a:chOff x="6444208" y="1347614"/>
            <a:chExt cx="1080000" cy="1080000"/>
          </a:xfrm>
        </p:grpSpPr>
        <p:sp>
          <p:nvSpPr>
            <p:cNvPr id="5" name="椭圆 4"/>
            <p:cNvSpPr>
              <a:spLocks noChangeAspect="1"/>
            </p:cNvSpPr>
            <p:nvPr/>
          </p:nvSpPr>
          <p:spPr>
            <a:xfrm>
              <a:off x="6444208" y="1347614"/>
              <a:ext cx="1080000" cy="108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6596812" y="1564448"/>
              <a:ext cx="774791" cy="646331"/>
            </a:xfrm>
            <a:prstGeom prst="rect">
              <a:avLst/>
            </a:prstGeom>
            <a:noFill/>
          </p:spPr>
          <p:txBody>
            <a:bodyPr wrap="square" rtlCol="0">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rPr>
                <a:t>01</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5857884" y="2786064"/>
            <a:ext cx="2236510" cy="707886"/>
          </a:xfrm>
          <a:prstGeom prst="rect">
            <a:avLst/>
          </a:prstGeom>
        </p:spPr>
        <p:txBody>
          <a:bodyPr wrap="none">
            <a:spAutoFit/>
          </a:bodyPr>
          <a:lstStyle/>
          <a:p>
            <a:pPr>
              <a:spcBef>
                <a:spcPct val="0"/>
              </a:spcBef>
            </a:pPr>
            <a:r>
              <a:rPr lang="zh-CN" altLang="en-US" sz="4000" b="1" dirty="0" smtClean="0">
                <a:solidFill>
                  <a:schemeClr val="accent2"/>
                </a:solidFill>
                <a:latin typeface="微软雅黑" pitchFamily="34" charset="-122"/>
                <a:ea typeface="微软雅黑" pitchFamily="34" charset="-122"/>
              </a:rPr>
              <a:t>科学探究</a:t>
            </a:r>
            <a:endParaRPr lang="en-US" altLang="zh-CN" sz="2400" b="1" dirty="0">
              <a:solidFill>
                <a:schemeClr val="accent2"/>
              </a:solidFill>
              <a:latin typeface="微软雅黑" pitchFamily="34" charset="-122"/>
              <a:ea typeface="微软雅黑" pitchFamily="34" charset="-122"/>
            </a:endParaRPr>
          </a:p>
        </p:txBody>
      </p:sp>
    </p:spTree>
    <p:extLst>
      <p:ext uri="{BB962C8B-B14F-4D97-AF65-F5344CB8AC3E}">
        <p14:creationId xmlns:p14="http://schemas.microsoft.com/office/powerpoint/2010/main" xmlns="" val="34644527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AutoShape 5"/>
          <p:cNvSpPr>
            <a:spLocks/>
          </p:cNvSpPr>
          <p:nvPr/>
        </p:nvSpPr>
        <p:spPr bwMode="auto">
          <a:xfrm>
            <a:off x="571472" y="642924"/>
            <a:ext cx="7858180" cy="20717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r>
              <a:rPr lang="zh-CN" altLang="en-US" sz="2000" b="1" dirty="0" smtClean="0">
                <a:latin typeface="+mn-ea"/>
              </a:rPr>
              <a:t>生物学课程标准（</a:t>
            </a:r>
            <a:r>
              <a:rPr lang="en-US" altLang="zh-CN" sz="2000" b="1" dirty="0" smtClean="0">
                <a:latin typeface="+mn-ea"/>
              </a:rPr>
              <a:t>2017</a:t>
            </a:r>
            <a:r>
              <a:rPr lang="zh-CN" altLang="en-US" sz="2000" b="1" dirty="0" smtClean="0">
                <a:latin typeface="+mn-ea"/>
              </a:rPr>
              <a:t>版）中关于科学探究的表述</a:t>
            </a:r>
            <a:r>
              <a:rPr lang="en-US" altLang="zh-CN" sz="2000" b="1" dirty="0" smtClean="0">
                <a:latin typeface="+mn-ea"/>
              </a:rPr>
              <a:t>:</a:t>
            </a:r>
          </a:p>
          <a:p>
            <a:endParaRPr lang="en-US" altLang="zh-CN" sz="2000" b="1" dirty="0" smtClean="0">
              <a:latin typeface="+mn-ea"/>
            </a:endParaRPr>
          </a:p>
          <a:p>
            <a:r>
              <a:rPr lang="en-US" altLang="zh-CN" sz="2000" b="1" dirty="0" smtClean="0">
                <a:latin typeface="+mn-ea"/>
              </a:rPr>
              <a:t>   “</a:t>
            </a:r>
            <a:r>
              <a:rPr lang="zh-CN" altLang="en-US" sz="2000" b="1" dirty="0" smtClean="0">
                <a:latin typeface="+mn-ea"/>
              </a:rPr>
              <a:t>科学探究”是指能够发现现实世界中的生物学问题，针对特定</a:t>
            </a:r>
            <a:r>
              <a:rPr lang="zh-CN" altLang="en-US" sz="2000" b="1" dirty="0" smtClean="0">
                <a:latin typeface="+mn-ea"/>
              </a:rPr>
              <a:t>的</a:t>
            </a:r>
            <a:endParaRPr lang="en-US" altLang="zh-CN" sz="2000" b="1" dirty="0" smtClean="0">
              <a:latin typeface="+mn-ea"/>
            </a:endParaRPr>
          </a:p>
          <a:p>
            <a:r>
              <a:rPr lang="en-US" altLang="zh-CN" sz="1100" b="1" dirty="0" smtClean="0">
                <a:latin typeface="+mn-ea"/>
              </a:rPr>
              <a:t>   </a:t>
            </a:r>
            <a:endParaRPr lang="en-US" altLang="zh-CN" sz="1100" b="1" dirty="0" smtClean="0">
              <a:latin typeface="+mn-ea"/>
            </a:endParaRPr>
          </a:p>
          <a:p>
            <a:r>
              <a:rPr lang="zh-CN" altLang="en-US" sz="2000" b="1" dirty="0" smtClean="0">
                <a:latin typeface="+mn-ea"/>
              </a:rPr>
              <a:t>生物学</a:t>
            </a:r>
            <a:r>
              <a:rPr lang="zh-CN" altLang="en-US" sz="2000" b="1" dirty="0" smtClean="0">
                <a:latin typeface="+mn-ea"/>
              </a:rPr>
              <a:t>现象，进行观察、提问、实验设计、方案实施以及对结果的</a:t>
            </a:r>
            <a:r>
              <a:rPr lang="zh-CN" altLang="en-US" sz="2000" b="1" dirty="0" smtClean="0">
                <a:latin typeface="+mn-ea"/>
              </a:rPr>
              <a:t>交</a:t>
            </a:r>
            <a:endParaRPr lang="en-US" altLang="zh-CN" sz="2000" b="1" dirty="0" smtClean="0">
              <a:latin typeface="+mn-ea"/>
            </a:endParaRPr>
          </a:p>
          <a:p>
            <a:r>
              <a:rPr lang="en-US" altLang="zh-CN" sz="1000" b="1" dirty="0" smtClean="0">
                <a:latin typeface="+mn-ea"/>
              </a:rPr>
              <a:t> </a:t>
            </a:r>
            <a:r>
              <a:rPr lang="en-US" altLang="zh-CN" sz="500" b="1" dirty="0" smtClean="0">
                <a:latin typeface="+mn-ea"/>
              </a:rPr>
              <a:t>      </a:t>
            </a:r>
            <a:r>
              <a:rPr lang="en-US" altLang="zh-CN" sz="1000" b="1" dirty="0" smtClean="0">
                <a:latin typeface="+mn-ea"/>
              </a:rPr>
              <a:t> </a:t>
            </a:r>
            <a:endParaRPr lang="en-US" altLang="zh-CN" sz="2000" b="1" dirty="0" smtClean="0">
              <a:latin typeface="+mn-ea"/>
            </a:endParaRPr>
          </a:p>
          <a:p>
            <a:r>
              <a:rPr lang="zh-CN" altLang="en-US" sz="2000" b="1" dirty="0" smtClean="0">
                <a:latin typeface="+mn-ea"/>
              </a:rPr>
              <a:t>流</a:t>
            </a:r>
            <a:r>
              <a:rPr lang="zh-CN" altLang="en-US" sz="2000" b="1" dirty="0" smtClean="0">
                <a:latin typeface="+mn-ea"/>
              </a:rPr>
              <a:t>与讨论的能力。学生应在探究过程中，逐步增强对自然现象的好奇心和求知欲，掌握科学探究的基本思路和方法，提高实践</a:t>
            </a:r>
            <a:r>
              <a:rPr lang="zh-CN" altLang="en-US" sz="3600" b="1" dirty="0" smtClean="0">
                <a:solidFill>
                  <a:srgbClr val="FF0000"/>
                </a:solidFill>
                <a:latin typeface="+mn-ea"/>
              </a:rPr>
              <a:t>能力</a:t>
            </a:r>
            <a:r>
              <a:rPr lang="zh-CN" altLang="en-US" sz="2000" b="1" dirty="0" smtClean="0">
                <a:latin typeface="+mn-ea"/>
              </a:rPr>
              <a:t>；在探究中，乐于并善于团队合作，勇于</a:t>
            </a:r>
            <a:r>
              <a:rPr lang="zh-CN" altLang="en-US" sz="3600" b="1" dirty="0" smtClean="0">
                <a:solidFill>
                  <a:srgbClr val="FF0000"/>
                </a:solidFill>
                <a:latin typeface="+mn-ea"/>
              </a:rPr>
              <a:t>创新</a:t>
            </a:r>
            <a:r>
              <a:rPr lang="zh-CN" altLang="en-US" sz="2000" b="1" dirty="0" smtClean="0">
                <a:latin typeface="+mn-ea"/>
              </a:rPr>
              <a:t>。</a:t>
            </a:r>
            <a:endParaRPr lang="zh-CN" altLang="en-US" sz="2000" b="1" dirty="0">
              <a:latin typeface="+mn-ea"/>
            </a:endParaRPr>
          </a:p>
        </p:txBody>
      </p:sp>
      <p:grpSp>
        <p:nvGrpSpPr>
          <p:cNvPr id="41990" name="Group 6"/>
          <p:cNvGrpSpPr>
            <a:grpSpLocks/>
          </p:cNvGrpSpPr>
          <p:nvPr/>
        </p:nvGrpSpPr>
        <p:grpSpPr bwMode="auto">
          <a:xfrm>
            <a:off x="7215206" y="3143254"/>
            <a:ext cx="1552072" cy="1656503"/>
            <a:chOff x="0" y="0"/>
            <a:chExt cx="8559803" cy="7913482"/>
          </a:xfrm>
        </p:grpSpPr>
        <p:pic>
          <p:nvPicPr>
            <p:cNvPr id="41991" name="Picture 7" descr="mockup_0018_iMac-_FRONT.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8559803" cy="79134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41992" name="Picture 8" descr="bigstock-High-angle-view-of-an-artist-d-56171129.jpg"/>
            <p:cNvPicPr>
              <a:picLocks noChangeAspect="1"/>
            </p:cNvPicPr>
            <p:nvPr/>
          </p:nvPicPr>
          <p:blipFill>
            <a:blip r:embed="rId4" cstate="print">
              <a:extLst>
                <a:ext uri="{28A0092B-C50C-407E-A947-70E740481C1C}">
                  <a14:useLocalDpi xmlns:a14="http://schemas.microsoft.com/office/drawing/2010/main" xmlns="" val="0"/>
                </a:ext>
              </a:extLst>
            </a:blip>
            <a:srcRect l="35" t="7834" b="7617"/>
            <a:stretch>
              <a:fillRect/>
            </a:stretch>
          </p:blipFill>
          <p:spPr bwMode="auto">
            <a:xfrm>
              <a:off x="358775" y="334953"/>
              <a:ext cx="7874003" cy="44417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sp>
        <p:nvSpPr>
          <p:cNvPr id="41993" name="AutoShape 9"/>
          <p:cNvSpPr>
            <a:spLocks/>
          </p:cNvSpPr>
          <p:nvPr/>
        </p:nvSpPr>
        <p:spPr bwMode="auto">
          <a:xfrm>
            <a:off x="500034" y="3714758"/>
            <a:ext cx="6286544" cy="5197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600"/>
              </a:spcAft>
            </a:pPr>
            <a:r>
              <a:rPr lang="zh-CN" altLang="en-US" sz="2000" b="1" dirty="0" smtClean="0">
                <a:solidFill>
                  <a:schemeClr val="tx1">
                    <a:lumMod val="50000"/>
                    <a:lumOff val="50000"/>
                  </a:schemeClr>
                </a:solidFill>
                <a:ea typeface="微软雅黑" panose="020B0503020204020204" pitchFamily="34" charset="-122"/>
              </a:rPr>
              <a:t>从</a:t>
            </a:r>
            <a:r>
              <a:rPr lang="zh-CN" altLang="en-US" sz="2000" b="1" dirty="0" smtClean="0">
                <a:solidFill>
                  <a:schemeClr val="accent2"/>
                </a:solidFill>
                <a:ea typeface="微软雅黑" panose="020B0503020204020204" pitchFamily="34" charset="-122"/>
              </a:rPr>
              <a:t>广义</a:t>
            </a:r>
            <a:r>
              <a:rPr lang="zh-CN" altLang="en-US" sz="2000" b="1" dirty="0" smtClean="0">
                <a:solidFill>
                  <a:schemeClr val="tx1">
                    <a:lumMod val="50000"/>
                    <a:lumOff val="50000"/>
                  </a:schemeClr>
                </a:solidFill>
                <a:ea typeface="微软雅黑" panose="020B0503020204020204" pitchFamily="34" charset="-122"/>
              </a:rPr>
              <a:t>来看</a:t>
            </a:r>
            <a:r>
              <a:rPr lang="en-US" altLang="zh-CN" sz="2000" b="1" dirty="0" smtClean="0">
                <a:solidFill>
                  <a:schemeClr val="tx1">
                    <a:lumMod val="50000"/>
                    <a:lumOff val="50000"/>
                  </a:schemeClr>
                </a:solidFill>
                <a:ea typeface="微软雅黑" panose="020B0503020204020204" pitchFamily="34" charset="-122"/>
              </a:rPr>
              <a:t>,</a:t>
            </a:r>
            <a:r>
              <a:rPr lang="zh-CN" altLang="en-US" sz="2000" b="1" dirty="0" smtClean="0">
                <a:solidFill>
                  <a:schemeClr val="tx1">
                    <a:lumMod val="50000"/>
                    <a:lumOff val="50000"/>
                  </a:schemeClr>
                </a:solidFill>
                <a:ea typeface="微软雅黑" panose="020B0503020204020204" pitchFamily="34" charset="-122"/>
              </a:rPr>
              <a:t>科学探究的本质就是提出问题并解决问题。</a:t>
            </a:r>
            <a:endParaRPr lang="zh-CN" altLang="en-US" sz="2000" b="1" dirty="0">
              <a:solidFill>
                <a:schemeClr val="tx1">
                  <a:lumMod val="50000"/>
                  <a:lumOff val="50000"/>
                </a:schemeClr>
              </a:solidFill>
              <a:ea typeface="微软雅黑" panose="020B0503020204020204" pitchFamily="34" charset="-122"/>
            </a:endParaRPr>
          </a:p>
          <a:p>
            <a:pPr>
              <a:lnSpc>
                <a:spcPct val="130000"/>
              </a:lnSpc>
              <a:spcAft>
                <a:spcPts val="600"/>
              </a:spcAft>
            </a:pPr>
            <a:endParaRPr lang="zh-CN" altLang="en-US" sz="1100" dirty="0">
              <a:solidFill>
                <a:schemeClr val="tx1">
                  <a:lumMod val="50000"/>
                  <a:lumOff val="50000"/>
                </a:schemeClr>
              </a:solidFill>
              <a:ea typeface="微软雅黑" panose="020B0503020204020204" pitchFamily="34" charset="-122"/>
            </a:endParaRPr>
          </a:p>
        </p:txBody>
      </p:sp>
      <p:grpSp>
        <p:nvGrpSpPr>
          <p:cNvPr id="22" name="组合 21"/>
          <p:cNvGrpSpPr>
            <a:grpSpLocks/>
          </p:cNvGrpSpPr>
          <p:nvPr/>
        </p:nvGrpSpPr>
        <p:grpSpPr bwMode="auto">
          <a:xfrm>
            <a:off x="145257" y="139304"/>
            <a:ext cx="2916106" cy="619125"/>
            <a:chOff x="193490" y="186088"/>
            <a:chExt cx="3887561" cy="824600"/>
          </a:xfrm>
        </p:grpSpPr>
        <p:sp>
          <p:nvSpPr>
            <p:cNvPr id="23" name="菱形 22"/>
            <p:cNvSpPr/>
            <p:nvPr/>
          </p:nvSpPr>
          <p:spPr>
            <a:xfrm>
              <a:off x="193490" y="186088"/>
              <a:ext cx="825377" cy="824600"/>
            </a:xfrm>
            <a:prstGeom prst="diamond">
              <a:avLst/>
            </a:prstGeom>
            <a:solidFill>
              <a:srgbClr val="0072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4" name="文本框 7"/>
            <p:cNvSpPr txBox="1">
              <a:spLocks noChangeArrowheads="1"/>
            </p:cNvSpPr>
            <p:nvPr/>
          </p:nvSpPr>
          <p:spPr bwMode="auto">
            <a:xfrm>
              <a:off x="1018090" y="243238"/>
              <a:ext cx="3062961" cy="4919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rgbClr val="0072A9"/>
                  </a:solidFill>
                  <a:latin typeface="微软雅黑" pitchFamily="34" charset="-122"/>
                  <a:ea typeface="微软雅黑" pitchFamily="34" charset="-122"/>
                </a:rPr>
                <a:t>  </a:t>
              </a:r>
              <a:r>
                <a:rPr lang="zh-CN" altLang="en-US" b="1" dirty="0" smtClean="0">
                  <a:solidFill>
                    <a:srgbClr val="0072A9"/>
                  </a:solidFill>
                  <a:latin typeface="微软雅黑" pitchFamily="34" charset="-122"/>
                  <a:ea typeface="微软雅黑" pitchFamily="34" charset="-122"/>
                </a:rPr>
                <a:t>科学探究的本质</a:t>
              </a:r>
              <a:endParaRPr lang="zh-CN" altLang="en-US" b="1" dirty="0">
                <a:solidFill>
                  <a:srgbClr val="0072A9"/>
                </a:solidFill>
                <a:latin typeface="微软雅黑" pitchFamily="34" charset="-122"/>
                <a:ea typeface="微软雅黑" pitchFamily="34" charset="-122"/>
              </a:endParaRPr>
            </a:p>
          </p:txBody>
        </p:sp>
        <p:cxnSp>
          <p:nvCxnSpPr>
            <p:cNvPr id="25" name="直接连接符 24"/>
            <p:cNvCxnSpPr/>
            <p:nvPr/>
          </p:nvCxnSpPr>
          <p:spPr>
            <a:xfrm>
              <a:off x="1109341" y="688776"/>
              <a:ext cx="2311055" cy="0"/>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sp>
          <p:nvSpPr>
            <p:cNvPr id="27" name="Freeform 74"/>
            <p:cNvSpPr>
              <a:spLocks noEditPoints="1"/>
            </p:cNvSpPr>
            <p:nvPr/>
          </p:nvSpPr>
          <p:spPr bwMode="auto">
            <a:xfrm>
              <a:off x="419612" y="461439"/>
              <a:ext cx="372357" cy="243464"/>
            </a:xfrm>
            <a:custGeom>
              <a:avLst/>
              <a:gdLst>
                <a:gd name="T0" fmla="*/ 2147483647 w 99"/>
                <a:gd name="T1" fmla="*/ 2147483647 h 65"/>
                <a:gd name="T2" fmla="*/ 2147483647 w 99"/>
                <a:gd name="T3" fmla="*/ 2147483647 h 65"/>
                <a:gd name="T4" fmla="*/ 2147483647 w 99"/>
                <a:gd name="T5" fmla="*/ 2147483647 h 65"/>
                <a:gd name="T6" fmla="*/ 2147483647 w 99"/>
                <a:gd name="T7" fmla="*/ 2147483647 h 65"/>
                <a:gd name="T8" fmla="*/ 2147483647 w 99"/>
                <a:gd name="T9" fmla="*/ 2147483647 h 65"/>
                <a:gd name="T10" fmla="*/ 2147483647 w 99"/>
                <a:gd name="T11" fmla="*/ 2147483647 h 65"/>
                <a:gd name="T12" fmla="*/ 2147483647 w 99"/>
                <a:gd name="T13" fmla="*/ 2147483647 h 65"/>
                <a:gd name="T14" fmla="*/ 2147483647 w 99"/>
                <a:gd name="T15" fmla="*/ 2147483647 h 65"/>
                <a:gd name="T16" fmla="*/ 2147483647 w 99"/>
                <a:gd name="T17" fmla="*/ 2147483647 h 65"/>
                <a:gd name="T18" fmla="*/ 2147483647 w 99"/>
                <a:gd name="T19" fmla="*/ 2147483647 h 65"/>
                <a:gd name="T20" fmla="*/ 2147483647 w 99"/>
                <a:gd name="T21" fmla="*/ 2147483647 h 65"/>
                <a:gd name="T22" fmla="*/ 2147483647 w 99"/>
                <a:gd name="T23" fmla="*/ 2147483647 h 65"/>
                <a:gd name="T24" fmla="*/ 2147483647 w 99"/>
                <a:gd name="T25" fmla="*/ 2147483647 h 65"/>
                <a:gd name="T26" fmla="*/ 2147483647 w 99"/>
                <a:gd name="T27" fmla="*/ 2147483647 h 65"/>
                <a:gd name="T28" fmla="*/ 2147483647 w 99"/>
                <a:gd name="T29" fmla="*/ 2147483647 h 65"/>
                <a:gd name="T30" fmla="*/ 2147483647 w 99"/>
                <a:gd name="T31" fmla="*/ 2147483647 h 65"/>
                <a:gd name="T32" fmla="*/ 2147483647 w 99"/>
                <a:gd name="T33" fmla="*/ 2147483647 h 65"/>
                <a:gd name="T34" fmla="*/ 2147483647 w 99"/>
                <a:gd name="T35" fmla="*/ 0 h 65"/>
                <a:gd name="T36" fmla="*/ 2147483647 w 99"/>
                <a:gd name="T37" fmla="*/ 2147483647 h 65"/>
                <a:gd name="T38" fmla="*/ 2147483647 w 99"/>
                <a:gd name="T39" fmla="*/ 2147483647 h 65"/>
                <a:gd name="T40" fmla="*/ 2147483647 w 99"/>
                <a:gd name="T41" fmla="*/ 2147483647 h 65"/>
                <a:gd name="T42" fmla="*/ 0 w 99"/>
                <a:gd name="T43" fmla="*/ 2147483647 h 65"/>
                <a:gd name="T44" fmla="*/ 2147483647 w 99"/>
                <a:gd name="T45" fmla="*/ 2147483647 h 65"/>
                <a:gd name="T46" fmla="*/ 2147483647 w 99"/>
                <a:gd name="T47" fmla="*/ 2147483647 h 65"/>
                <a:gd name="T48" fmla="*/ 2147483647 w 99"/>
                <a:gd name="T49" fmla="*/ 2147483647 h 65"/>
                <a:gd name="T50" fmla="*/ 2147483647 w 99"/>
                <a:gd name="T51" fmla="*/ 2147483647 h 65"/>
                <a:gd name="T52" fmla="*/ 2147483647 w 99"/>
                <a:gd name="T53" fmla="*/ 2147483647 h 65"/>
                <a:gd name="T54" fmla="*/ 2147483647 w 99"/>
                <a:gd name="T55" fmla="*/ 2147483647 h 65"/>
                <a:gd name="T56" fmla="*/ 2147483647 w 99"/>
                <a:gd name="T57" fmla="*/ 2147483647 h 65"/>
                <a:gd name="T58" fmla="*/ 2147483647 w 99"/>
                <a:gd name="T59" fmla="*/ 2147483647 h 65"/>
                <a:gd name="T60" fmla="*/ 2147483647 w 99"/>
                <a:gd name="T61" fmla="*/ 2147483647 h 65"/>
                <a:gd name="T62" fmla="*/ 2147483647 w 99"/>
                <a:gd name="T63" fmla="*/ 2147483647 h 65"/>
                <a:gd name="T64" fmla="*/ 2147483647 w 99"/>
                <a:gd name="T65" fmla="*/ 214748364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1350"/>
            </a:p>
          </p:txBody>
        </p:sp>
      </p:grpSp>
      <p:sp>
        <p:nvSpPr>
          <p:cNvPr id="28" name="AutoShape 9"/>
          <p:cNvSpPr>
            <a:spLocks/>
          </p:cNvSpPr>
          <p:nvPr/>
        </p:nvSpPr>
        <p:spPr bwMode="auto">
          <a:xfrm>
            <a:off x="500034" y="4286262"/>
            <a:ext cx="6286544" cy="5197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600"/>
              </a:spcAft>
            </a:pPr>
            <a:r>
              <a:rPr lang="zh-CN" altLang="en-US" sz="2000" b="1" dirty="0" smtClean="0">
                <a:solidFill>
                  <a:schemeClr val="tx1">
                    <a:lumMod val="50000"/>
                    <a:lumOff val="50000"/>
                  </a:schemeClr>
                </a:solidFill>
                <a:ea typeface="微软雅黑" panose="020B0503020204020204" pitchFamily="34" charset="-122"/>
              </a:rPr>
              <a:t>从</a:t>
            </a:r>
            <a:r>
              <a:rPr lang="zh-CN" altLang="en-US" sz="2000" b="1" dirty="0" smtClean="0">
                <a:solidFill>
                  <a:schemeClr val="accent2"/>
                </a:solidFill>
                <a:ea typeface="微软雅黑" panose="020B0503020204020204" pitchFamily="34" charset="-122"/>
              </a:rPr>
              <a:t>狭义</a:t>
            </a:r>
            <a:r>
              <a:rPr lang="zh-CN" altLang="en-US" sz="2000" b="1" dirty="0" smtClean="0">
                <a:solidFill>
                  <a:schemeClr val="tx1">
                    <a:lumMod val="50000"/>
                    <a:lumOff val="50000"/>
                  </a:schemeClr>
                </a:solidFill>
                <a:ea typeface="微软雅黑" panose="020B0503020204020204" pitchFamily="34" charset="-122"/>
              </a:rPr>
              <a:t>来看</a:t>
            </a:r>
            <a:r>
              <a:rPr lang="en-US" altLang="zh-CN" sz="2000" b="1" dirty="0" smtClean="0">
                <a:solidFill>
                  <a:schemeClr val="tx1">
                    <a:lumMod val="50000"/>
                    <a:lumOff val="50000"/>
                  </a:schemeClr>
                </a:solidFill>
                <a:ea typeface="微软雅黑" panose="020B0503020204020204" pitchFamily="34" charset="-122"/>
              </a:rPr>
              <a:t>,</a:t>
            </a:r>
            <a:r>
              <a:rPr lang="zh-CN" altLang="en-US" sz="2000" b="1" dirty="0" smtClean="0">
                <a:solidFill>
                  <a:schemeClr val="tx1">
                    <a:lumMod val="50000"/>
                    <a:lumOff val="50000"/>
                  </a:schemeClr>
                </a:solidFill>
                <a:ea typeface="微软雅黑" panose="020B0503020204020204" pitchFamily="34" charset="-122"/>
              </a:rPr>
              <a:t>科学探究遵循一套基本的程序和流程。</a:t>
            </a:r>
            <a:endParaRPr lang="zh-CN" altLang="en-US" sz="2000" b="1" dirty="0">
              <a:solidFill>
                <a:schemeClr val="tx1">
                  <a:lumMod val="50000"/>
                  <a:lumOff val="50000"/>
                </a:schemeClr>
              </a:solidFill>
              <a:ea typeface="微软雅黑" panose="020B0503020204020204" pitchFamily="34" charset="-122"/>
            </a:endParaRPr>
          </a:p>
          <a:p>
            <a:pPr>
              <a:lnSpc>
                <a:spcPct val="130000"/>
              </a:lnSpc>
              <a:spcAft>
                <a:spcPts val="600"/>
              </a:spcAft>
            </a:pPr>
            <a:endParaRPr lang="zh-CN" altLang="en-US" sz="1100" dirty="0">
              <a:solidFill>
                <a:schemeClr val="tx1">
                  <a:lumMod val="50000"/>
                  <a:lumOff val="50000"/>
                </a:schemeClr>
              </a:solidFill>
              <a:ea typeface="微软雅黑" panose="020B0503020204020204" pitchFamily="34" charset="-122"/>
            </a:endParaRPr>
          </a:p>
        </p:txBody>
      </p:sp>
    </p:spTree>
    <p:extLst>
      <p:ext uri="{BB962C8B-B14F-4D97-AF65-F5344CB8AC3E}">
        <p14:creationId xmlns:p14="http://schemas.microsoft.com/office/powerpoint/2010/main" xmlns="" val="31739238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41993"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a:stCxn id="79" idx="1"/>
          </p:cNvCxnSpPr>
          <p:nvPr/>
        </p:nvCxnSpPr>
        <p:spPr>
          <a:xfrm rot="10800000" flipV="1">
            <a:off x="5981232" y="2933914"/>
            <a:ext cx="519595" cy="28686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rot="20523086" flipH="1" flipV="1">
            <a:off x="4855769" y="4143386"/>
            <a:ext cx="886955" cy="423829"/>
            <a:chOff x="4255294" y="1661160"/>
            <a:chExt cx="1505426" cy="262890"/>
          </a:xfrm>
        </p:grpSpPr>
        <p:cxnSp>
          <p:nvCxnSpPr>
            <p:cNvPr id="21" name="直接连接符 20"/>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8" name="直接连接符 17"/>
          <p:cNvCxnSpPr/>
          <p:nvPr/>
        </p:nvCxnSpPr>
        <p:spPr>
          <a:xfrm flipH="1">
            <a:off x="2676314" y="3388471"/>
            <a:ext cx="45894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0800000">
            <a:off x="2643174" y="2285999"/>
            <a:ext cx="492080" cy="73297"/>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rot="1612407">
            <a:off x="3413113" y="1208476"/>
            <a:ext cx="911198" cy="197168"/>
            <a:chOff x="4255294" y="1661160"/>
            <a:chExt cx="1505426" cy="262890"/>
          </a:xfrm>
        </p:grpSpPr>
        <p:cxnSp>
          <p:nvCxnSpPr>
            <p:cNvPr id="10" name="直接连接符 9"/>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5112388" y="1964012"/>
            <a:ext cx="902852" cy="788671"/>
            <a:chOff x="6842760" y="2637270"/>
            <a:chExt cx="1203960" cy="1051560"/>
          </a:xfrm>
        </p:grpSpPr>
        <p:sp>
          <p:nvSpPr>
            <p:cNvPr id="2" name="六边形 1"/>
            <p:cNvSpPr/>
            <p:nvPr/>
          </p:nvSpPr>
          <p:spPr>
            <a:xfrm>
              <a:off x="6842760" y="26372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文本框 43"/>
            <p:cNvSpPr txBox="1"/>
            <p:nvPr/>
          </p:nvSpPr>
          <p:spPr>
            <a:xfrm>
              <a:off x="7024262" y="2809107"/>
              <a:ext cx="820725" cy="738663"/>
            </a:xfrm>
            <a:prstGeom prst="rect">
              <a:avLst/>
            </a:prstGeom>
            <a:noFill/>
          </p:spPr>
          <p:txBody>
            <a:bodyPr wrap="square" rtlCol="0">
              <a:spAutoFit/>
            </a:bodyPr>
            <a:lstStyle/>
            <a:p>
              <a:pPr algn="ctr"/>
              <a:r>
                <a:rPr lang="en-US" altLang="zh-CN" sz="3000" dirty="0">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zh-CN" altLang="en-US" sz="30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 name="组合 10"/>
          <p:cNvGrpSpPr/>
          <p:nvPr/>
        </p:nvGrpSpPr>
        <p:grpSpPr>
          <a:xfrm>
            <a:off x="4124835" y="1395369"/>
            <a:ext cx="902852" cy="788672"/>
            <a:chOff x="5525852" y="1879080"/>
            <a:chExt cx="1203960" cy="1051560"/>
          </a:xfrm>
        </p:grpSpPr>
        <p:sp>
          <p:nvSpPr>
            <p:cNvPr id="8" name="六边形 7"/>
            <p:cNvSpPr/>
            <p:nvPr/>
          </p:nvSpPr>
          <p:spPr>
            <a:xfrm>
              <a:off x="5525852" y="1879080"/>
              <a:ext cx="1203960" cy="105156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5" name="文本框 44"/>
            <p:cNvSpPr txBox="1"/>
            <p:nvPr/>
          </p:nvSpPr>
          <p:spPr>
            <a:xfrm>
              <a:off x="5686669" y="1989362"/>
              <a:ext cx="882327" cy="861772"/>
            </a:xfrm>
            <a:prstGeom prst="rect">
              <a:avLst/>
            </a:prstGeom>
            <a:noFill/>
          </p:spPr>
          <p:txBody>
            <a:bodyPr wrap="square" rtlCol="0">
              <a:spAutoFit/>
            </a:bodyPr>
            <a:lstStyle/>
            <a:p>
              <a:pPr algn="ctr">
                <a:lnSpc>
                  <a:spcPct val="120000"/>
                </a:lnSpc>
              </a:pPr>
              <a:r>
                <a:rPr lang="en-US" altLang="zh-CN" sz="3000" dirty="0">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zh-CN" altLang="en-US" sz="30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9" name="组合 18"/>
          <p:cNvGrpSpPr/>
          <p:nvPr/>
        </p:nvGrpSpPr>
        <p:grpSpPr>
          <a:xfrm>
            <a:off x="5100515" y="2980838"/>
            <a:ext cx="902852" cy="788672"/>
            <a:chOff x="6842760" y="4008870"/>
            <a:chExt cx="1203960" cy="1051560"/>
          </a:xfrm>
        </p:grpSpPr>
        <p:sp>
          <p:nvSpPr>
            <p:cNvPr id="6" name="六边形 5"/>
            <p:cNvSpPr/>
            <p:nvPr/>
          </p:nvSpPr>
          <p:spPr>
            <a:xfrm>
              <a:off x="6842760" y="4008870"/>
              <a:ext cx="1203960" cy="105156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6" name="文本框 45"/>
            <p:cNvSpPr txBox="1"/>
            <p:nvPr/>
          </p:nvSpPr>
          <p:spPr>
            <a:xfrm>
              <a:off x="6981635" y="4119152"/>
              <a:ext cx="926210" cy="861772"/>
            </a:xfrm>
            <a:prstGeom prst="rect">
              <a:avLst/>
            </a:prstGeom>
            <a:noFill/>
          </p:spPr>
          <p:txBody>
            <a:bodyPr wrap="square" rtlCol="0">
              <a:spAutoFit/>
            </a:bodyPr>
            <a:lstStyle/>
            <a:p>
              <a:pPr algn="ctr">
                <a:lnSpc>
                  <a:spcPct val="120000"/>
                </a:lnSpc>
              </a:pPr>
              <a:r>
                <a:rPr lang="en-US" altLang="zh-CN" sz="3000" dirty="0">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zh-CN" altLang="en-US" sz="30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2" name="组合 41"/>
          <p:cNvGrpSpPr/>
          <p:nvPr/>
        </p:nvGrpSpPr>
        <p:grpSpPr>
          <a:xfrm>
            <a:off x="3135253" y="2992713"/>
            <a:ext cx="902852" cy="788672"/>
            <a:chOff x="4206240" y="4008870"/>
            <a:chExt cx="1203960" cy="1051560"/>
          </a:xfrm>
        </p:grpSpPr>
        <p:sp>
          <p:nvSpPr>
            <p:cNvPr id="5" name="六边形 4"/>
            <p:cNvSpPr/>
            <p:nvPr/>
          </p:nvSpPr>
          <p:spPr>
            <a:xfrm>
              <a:off x="4206240" y="4008870"/>
              <a:ext cx="1203960" cy="105156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7" name="文本框 46"/>
            <p:cNvSpPr txBox="1"/>
            <p:nvPr/>
          </p:nvSpPr>
          <p:spPr>
            <a:xfrm>
              <a:off x="4397857" y="4119152"/>
              <a:ext cx="820725" cy="861772"/>
            </a:xfrm>
            <a:prstGeom prst="rect">
              <a:avLst/>
            </a:prstGeom>
            <a:noFill/>
          </p:spPr>
          <p:txBody>
            <a:bodyPr wrap="square" rtlCol="0">
              <a:spAutoFit/>
            </a:bodyPr>
            <a:lstStyle/>
            <a:p>
              <a:pPr algn="ctr">
                <a:lnSpc>
                  <a:spcPct val="120000"/>
                </a:lnSpc>
              </a:pPr>
              <a:r>
                <a:rPr lang="en-US" altLang="zh-CN" sz="3000" dirty="0">
                  <a:solidFill>
                    <a:schemeClr val="bg1"/>
                  </a:solidFill>
                  <a:latin typeface="Arial" panose="020B0604020202020204" pitchFamily="34" charset="0"/>
                  <a:ea typeface="微软雅黑" panose="020B0503020204020204" pitchFamily="34" charset="-122"/>
                  <a:cs typeface="Arial" panose="020B0604020202020204" pitchFamily="34" charset="0"/>
                </a:rPr>
                <a:t>05</a:t>
              </a:r>
              <a:endParaRPr lang="zh-CN" altLang="en-US" sz="30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3" name="组合 22"/>
          <p:cNvGrpSpPr/>
          <p:nvPr/>
        </p:nvGrpSpPr>
        <p:grpSpPr>
          <a:xfrm>
            <a:off x="3135253" y="1964012"/>
            <a:ext cx="902852" cy="788671"/>
            <a:chOff x="4206240" y="2637270"/>
            <a:chExt cx="1203960" cy="1051560"/>
          </a:xfrm>
        </p:grpSpPr>
        <p:sp>
          <p:nvSpPr>
            <p:cNvPr id="4" name="六边形 3"/>
            <p:cNvSpPr/>
            <p:nvPr/>
          </p:nvSpPr>
          <p:spPr>
            <a:xfrm>
              <a:off x="4206240" y="2637270"/>
              <a:ext cx="1203960" cy="1051560"/>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8" name="文本框 47"/>
            <p:cNvSpPr txBox="1"/>
            <p:nvPr/>
          </p:nvSpPr>
          <p:spPr>
            <a:xfrm>
              <a:off x="4387742" y="2809107"/>
              <a:ext cx="820725" cy="738663"/>
            </a:xfrm>
            <a:prstGeom prst="rect">
              <a:avLst/>
            </a:prstGeom>
            <a:noFill/>
          </p:spPr>
          <p:txBody>
            <a:bodyPr wrap="square" rtlCol="0">
              <a:spAutoFit/>
            </a:bodyPr>
            <a:lstStyle/>
            <a:p>
              <a:pPr algn="ctr"/>
              <a:r>
                <a:rPr lang="en-US" altLang="zh-CN" sz="3000" dirty="0">
                  <a:solidFill>
                    <a:schemeClr val="bg1"/>
                  </a:solidFill>
                  <a:latin typeface="Arial" panose="020B0604020202020204" pitchFamily="34" charset="0"/>
                  <a:ea typeface="微软雅黑" panose="020B0503020204020204" pitchFamily="34" charset="-122"/>
                  <a:cs typeface="Arial" panose="020B0604020202020204" pitchFamily="34" charset="0"/>
                </a:rPr>
                <a:t>06</a:t>
              </a:r>
              <a:endParaRPr lang="zh-CN" altLang="en-US" sz="30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7" name="组合 66"/>
          <p:cNvGrpSpPr/>
          <p:nvPr/>
        </p:nvGrpSpPr>
        <p:grpSpPr>
          <a:xfrm>
            <a:off x="4124835" y="3510366"/>
            <a:ext cx="902852" cy="788671"/>
            <a:chOff x="5525852" y="4683240"/>
            <a:chExt cx="1203960" cy="1051560"/>
          </a:xfrm>
        </p:grpSpPr>
        <p:sp>
          <p:nvSpPr>
            <p:cNvPr id="9" name="六边形 8"/>
            <p:cNvSpPr/>
            <p:nvPr/>
          </p:nvSpPr>
          <p:spPr>
            <a:xfrm>
              <a:off x="5525852" y="4683240"/>
              <a:ext cx="1203960" cy="105156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9" name="文本框 48"/>
            <p:cNvSpPr txBox="1"/>
            <p:nvPr/>
          </p:nvSpPr>
          <p:spPr>
            <a:xfrm>
              <a:off x="5693281" y="4855077"/>
              <a:ext cx="820725" cy="738663"/>
            </a:xfrm>
            <a:prstGeom prst="rect">
              <a:avLst/>
            </a:prstGeom>
            <a:noFill/>
          </p:spPr>
          <p:txBody>
            <a:bodyPr wrap="square" rtlCol="0">
              <a:spAutoFit/>
            </a:bodyPr>
            <a:lstStyle/>
            <a:p>
              <a:pPr algn="ctr"/>
              <a:r>
                <a:rPr lang="en-US" altLang="zh-CN" sz="3000" dirty="0">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zh-CN" altLang="en-US" sz="30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 name="组合 2"/>
          <p:cNvGrpSpPr/>
          <p:nvPr/>
        </p:nvGrpSpPr>
        <p:grpSpPr>
          <a:xfrm>
            <a:off x="3868712" y="2254931"/>
            <a:ext cx="1415107" cy="1194435"/>
            <a:chOff x="5184305" y="3025164"/>
            <a:chExt cx="1887055" cy="1592580"/>
          </a:xfrm>
        </p:grpSpPr>
        <p:sp>
          <p:nvSpPr>
            <p:cNvPr id="7" name="六边形 6"/>
            <p:cNvSpPr/>
            <p:nvPr/>
          </p:nvSpPr>
          <p:spPr>
            <a:xfrm>
              <a:off x="5184305" y="3025164"/>
              <a:ext cx="1887055" cy="1592580"/>
            </a:xfrm>
            <a:prstGeom prst="hexag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7">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50" name="组合 49"/>
            <p:cNvGrpSpPr>
              <a:grpSpLocks noChangeAspect="1"/>
            </p:cNvGrpSpPr>
            <p:nvPr/>
          </p:nvGrpSpPr>
          <p:grpSpPr>
            <a:xfrm>
              <a:off x="5630276" y="3468879"/>
              <a:ext cx="966085" cy="648000"/>
              <a:chOff x="3784600" y="1525588"/>
              <a:chExt cx="935038" cy="568325"/>
            </a:xfrm>
            <a:solidFill>
              <a:srgbClr val="E7E7E7"/>
            </a:solidFill>
          </p:grpSpPr>
          <p:sp>
            <p:nvSpPr>
              <p:cNvPr id="51" name="Freeform 8"/>
              <p:cNvSpPr>
                <a:spLocks/>
              </p:cNvSpPr>
              <p:nvPr/>
            </p:nvSpPr>
            <p:spPr bwMode="auto">
              <a:xfrm>
                <a:off x="3871913" y="2011363"/>
                <a:ext cx="112713" cy="82550"/>
              </a:xfrm>
              <a:custGeom>
                <a:avLst/>
                <a:gdLst>
                  <a:gd name="T0" fmla="*/ 30 w 30"/>
                  <a:gd name="T1" fmla="*/ 19 h 22"/>
                  <a:gd name="T2" fmla="*/ 30 w 30"/>
                  <a:gd name="T3" fmla="*/ 0 h 22"/>
                  <a:gd name="T4" fmla="*/ 1 w 30"/>
                  <a:gd name="T5" fmla="*/ 22 h 22"/>
                  <a:gd name="T6" fmla="*/ 27 w 30"/>
                  <a:gd name="T7" fmla="*/ 22 h 22"/>
                  <a:gd name="T8" fmla="*/ 30 w 30"/>
                  <a:gd name="T9" fmla="*/ 19 h 22"/>
                </a:gdLst>
                <a:ahLst/>
                <a:cxnLst>
                  <a:cxn ang="0">
                    <a:pos x="T0" y="T1"/>
                  </a:cxn>
                  <a:cxn ang="0">
                    <a:pos x="T2" y="T3"/>
                  </a:cxn>
                  <a:cxn ang="0">
                    <a:pos x="T4" y="T5"/>
                  </a:cxn>
                  <a:cxn ang="0">
                    <a:pos x="T6" y="T7"/>
                  </a:cxn>
                  <a:cxn ang="0">
                    <a:pos x="T8" y="T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2" name="Freeform 9"/>
              <p:cNvSpPr>
                <a:spLocks/>
              </p:cNvSpPr>
              <p:nvPr/>
            </p:nvSpPr>
            <p:spPr bwMode="auto">
              <a:xfrm>
                <a:off x="4020344" y="1893888"/>
                <a:ext cx="120650" cy="200025"/>
              </a:xfrm>
              <a:custGeom>
                <a:avLst/>
                <a:gdLst>
                  <a:gd name="T0" fmla="*/ 29 w 32"/>
                  <a:gd name="T1" fmla="*/ 53 h 53"/>
                  <a:gd name="T2" fmla="*/ 32 w 32"/>
                  <a:gd name="T3" fmla="*/ 50 h 53"/>
                  <a:gd name="T4" fmla="*/ 32 w 32"/>
                  <a:gd name="T5" fmla="*/ 0 h 53"/>
                  <a:gd name="T6" fmla="*/ 0 w 32"/>
                  <a:gd name="T7" fmla="*/ 23 h 53"/>
                  <a:gd name="T8" fmla="*/ 0 w 32"/>
                  <a:gd name="T9" fmla="*/ 24 h 53"/>
                  <a:gd name="T10" fmla="*/ 0 w 32"/>
                  <a:gd name="T11" fmla="*/ 50 h 53"/>
                  <a:gd name="T12" fmla="*/ 2 w 32"/>
                  <a:gd name="T13" fmla="*/ 53 h 53"/>
                  <a:gd name="T14" fmla="*/ 29 w 32"/>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3" name="Freeform 10"/>
              <p:cNvSpPr>
                <a:spLocks/>
              </p:cNvSpPr>
              <p:nvPr/>
            </p:nvSpPr>
            <p:spPr bwMode="auto">
              <a:xfrm>
                <a:off x="4176712" y="1800225"/>
                <a:ext cx="120650" cy="293688"/>
              </a:xfrm>
              <a:custGeom>
                <a:avLst/>
                <a:gdLst>
                  <a:gd name="T0" fmla="*/ 29 w 32"/>
                  <a:gd name="T1" fmla="*/ 78 h 78"/>
                  <a:gd name="T2" fmla="*/ 32 w 32"/>
                  <a:gd name="T3" fmla="*/ 75 h 78"/>
                  <a:gd name="T4" fmla="*/ 32 w 32"/>
                  <a:gd name="T5" fmla="*/ 9 h 78"/>
                  <a:gd name="T6" fmla="*/ 23 w 32"/>
                  <a:gd name="T7" fmla="*/ 0 h 78"/>
                  <a:gd name="T8" fmla="*/ 10 w 32"/>
                  <a:gd name="T9" fmla="*/ 10 h 78"/>
                  <a:gd name="T10" fmla="*/ 0 w 32"/>
                  <a:gd name="T11" fmla="*/ 17 h 78"/>
                  <a:gd name="T12" fmla="*/ 0 w 32"/>
                  <a:gd name="T13" fmla="*/ 75 h 78"/>
                  <a:gd name="T14" fmla="*/ 3 w 32"/>
                  <a:gd name="T15" fmla="*/ 78 h 78"/>
                  <a:gd name="T16" fmla="*/ 29 w 32"/>
                  <a:gd name="T1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4" name="Freeform 11"/>
              <p:cNvSpPr>
                <a:spLocks/>
              </p:cNvSpPr>
              <p:nvPr/>
            </p:nvSpPr>
            <p:spPr bwMode="auto">
              <a:xfrm>
                <a:off x="4333081" y="1841500"/>
                <a:ext cx="120650" cy="252413"/>
              </a:xfrm>
              <a:custGeom>
                <a:avLst/>
                <a:gdLst>
                  <a:gd name="T0" fmla="*/ 30 w 32"/>
                  <a:gd name="T1" fmla="*/ 67 h 67"/>
                  <a:gd name="T2" fmla="*/ 32 w 32"/>
                  <a:gd name="T3" fmla="*/ 64 h 67"/>
                  <a:gd name="T4" fmla="*/ 32 w 32"/>
                  <a:gd name="T5" fmla="*/ 0 h 67"/>
                  <a:gd name="T6" fmla="*/ 20 w 32"/>
                  <a:gd name="T7" fmla="*/ 10 h 67"/>
                  <a:gd name="T8" fmla="*/ 16 w 32"/>
                  <a:gd name="T9" fmla="*/ 13 h 67"/>
                  <a:gd name="T10" fmla="*/ 5 w 32"/>
                  <a:gd name="T11" fmla="*/ 12 h 67"/>
                  <a:gd name="T12" fmla="*/ 4 w 32"/>
                  <a:gd name="T13" fmla="*/ 11 h 67"/>
                  <a:gd name="T14" fmla="*/ 0 w 32"/>
                  <a:gd name="T15" fmla="*/ 7 h 67"/>
                  <a:gd name="T16" fmla="*/ 0 w 32"/>
                  <a:gd name="T17" fmla="*/ 64 h 67"/>
                  <a:gd name="T18" fmla="*/ 3 w 32"/>
                  <a:gd name="T19" fmla="*/ 67 h 67"/>
                  <a:gd name="T20" fmla="*/ 30 w 32"/>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5" name="Freeform 12"/>
              <p:cNvSpPr>
                <a:spLocks/>
              </p:cNvSpPr>
              <p:nvPr/>
            </p:nvSpPr>
            <p:spPr bwMode="auto">
              <a:xfrm>
                <a:off x="4489450" y="1720850"/>
                <a:ext cx="120650" cy="373063"/>
              </a:xfrm>
              <a:custGeom>
                <a:avLst/>
                <a:gdLst>
                  <a:gd name="T0" fmla="*/ 29 w 32"/>
                  <a:gd name="T1" fmla="*/ 99 h 99"/>
                  <a:gd name="T2" fmla="*/ 32 w 32"/>
                  <a:gd name="T3" fmla="*/ 96 h 99"/>
                  <a:gd name="T4" fmla="*/ 32 w 32"/>
                  <a:gd name="T5" fmla="*/ 0 h 99"/>
                  <a:gd name="T6" fmla="*/ 13 w 32"/>
                  <a:gd name="T7" fmla="*/ 15 h 99"/>
                  <a:gd name="T8" fmla="*/ 0 w 32"/>
                  <a:gd name="T9" fmla="*/ 25 h 99"/>
                  <a:gd name="T10" fmla="*/ 0 w 32"/>
                  <a:gd name="T11" fmla="*/ 96 h 99"/>
                  <a:gd name="T12" fmla="*/ 3 w 32"/>
                  <a:gd name="T13" fmla="*/ 99 h 99"/>
                  <a:gd name="T14" fmla="*/ 29 w 32"/>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Freeform 13"/>
              <p:cNvSpPr>
                <a:spLocks/>
              </p:cNvSpPr>
              <p:nvPr/>
            </p:nvSpPr>
            <p:spPr bwMode="auto">
              <a:xfrm>
                <a:off x="3784600" y="1525588"/>
                <a:ext cx="935038" cy="541338"/>
              </a:xfrm>
              <a:custGeom>
                <a:avLst/>
                <a:gdLst>
                  <a:gd name="T0" fmla="*/ 248 w 248"/>
                  <a:gd name="T1" fmla="*/ 8 h 144"/>
                  <a:gd name="T2" fmla="*/ 245 w 248"/>
                  <a:gd name="T3" fmla="*/ 2 h 144"/>
                  <a:gd name="T4" fmla="*/ 239 w 248"/>
                  <a:gd name="T5" fmla="*/ 0 h 144"/>
                  <a:gd name="T6" fmla="*/ 230 w 248"/>
                  <a:gd name="T7" fmla="*/ 0 h 144"/>
                  <a:gd name="T8" fmla="*/ 200 w 248"/>
                  <a:gd name="T9" fmla="*/ 0 h 144"/>
                  <a:gd name="T10" fmla="*/ 197 w 248"/>
                  <a:gd name="T11" fmla="*/ 1 h 144"/>
                  <a:gd name="T12" fmla="*/ 196 w 248"/>
                  <a:gd name="T13" fmla="*/ 1 h 144"/>
                  <a:gd name="T14" fmla="*/ 191 w 248"/>
                  <a:gd name="T15" fmla="*/ 8 h 144"/>
                  <a:gd name="T16" fmla="*/ 197 w 248"/>
                  <a:gd name="T17" fmla="*/ 16 h 144"/>
                  <a:gd name="T18" fmla="*/ 200 w 248"/>
                  <a:gd name="T19" fmla="*/ 17 h 144"/>
                  <a:gd name="T20" fmla="*/ 210 w 248"/>
                  <a:gd name="T21" fmla="*/ 17 h 144"/>
                  <a:gd name="T22" fmla="*/ 215 w 248"/>
                  <a:gd name="T23" fmla="*/ 17 h 144"/>
                  <a:gd name="T24" fmla="*/ 206 w 248"/>
                  <a:gd name="T25" fmla="*/ 24 h 144"/>
                  <a:gd name="T26" fmla="*/ 189 w 248"/>
                  <a:gd name="T27" fmla="*/ 39 h 144"/>
                  <a:gd name="T28" fmla="*/ 179 w 248"/>
                  <a:gd name="T29" fmla="*/ 47 h 144"/>
                  <a:gd name="T30" fmla="*/ 166 w 248"/>
                  <a:gd name="T31" fmla="*/ 57 h 144"/>
                  <a:gd name="T32" fmla="*/ 158 w 248"/>
                  <a:gd name="T33" fmla="*/ 63 h 144"/>
                  <a:gd name="T34" fmla="*/ 150 w 248"/>
                  <a:gd name="T35" fmla="*/ 55 h 144"/>
                  <a:gd name="T36" fmla="*/ 146 w 248"/>
                  <a:gd name="T37" fmla="*/ 52 h 144"/>
                  <a:gd name="T38" fmla="*/ 136 w 248"/>
                  <a:gd name="T39" fmla="*/ 42 h 144"/>
                  <a:gd name="T40" fmla="*/ 134 w 248"/>
                  <a:gd name="T41" fmla="*/ 40 h 144"/>
                  <a:gd name="T42" fmla="*/ 123 w 248"/>
                  <a:gd name="T43" fmla="*/ 39 h 144"/>
                  <a:gd name="T44" fmla="*/ 114 w 248"/>
                  <a:gd name="T45" fmla="*/ 46 h 144"/>
                  <a:gd name="T46" fmla="*/ 104 w 248"/>
                  <a:gd name="T47" fmla="*/ 54 h 144"/>
                  <a:gd name="T48" fmla="*/ 97 w 248"/>
                  <a:gd name="T49" fmla="*/ 58 h 144"/>
                  <a:gd name="T50" fmla="*/ 94 w 248"/>
                  <a:gd name="T51" fmla="*/ 61 h 144"/>
                  <a:gd name="T52" fmla="*/ 62 w 248"/>
                  <a:gd name="T53" fmla="*/ 85 h 144"/>
                  <a:gd name="T54" fmla="*/ 61 w 248"/>
                  <a:gd name="T55" fmla="*/ 86 h 144"/>
                  <a:gd name="T56" fmla="*/ 51 w 248"/>
                  <a:gd name="T57" fmla="*/ 93 h 144"/>
                  <a:gd name="T58" fmla="*/ 9 w 248"/>
                  <a:gd name="T59" fmla="*/ 124 h 144"/>
                  <a:gd name="T60" fmla="*/ 4 w 248"/>
                  <a:gd name="T61" fmla="*/ 128 h 144"/>
                  <a:gd name="T62" fmla="*/ 3 w 248"/>
                  <a:gd name="T63" fmla="*/ 140 h 144"/>
                  <a:gd name="T64" fmla="*/ 11 w 248"/>
                  <a:gd name="T65" fmla="*/ 143 h 144"/>
                  <a:gd name="T66" fmla="*/ 15 w 248"/>
                  <a:gd name="T67" fmla="*/ 142 h 144"/>
                  <a:gd name="T68" fmla="*/ 51 w 248"/>
                  <a:gd name="T69" fmla="*/ 114 h 144"/>
                  <a:gd name="T70" fmla="*/ 61 w 248"/>
                  <a:gd name="T71" fmla="*/ 107 h 144"/>
                  <a:gd name="T72" fmla="*/ 62 w 248"/>
                  <a:gd name="T73" fmla="*/ 107 h 144"/>
                  <a:gd name="T74" fmla="*/ 94 w 248"/>
                  <a:gd name="T75" fmla="*/ 82 h 144"/>
                  <a:gd name="T76" fmla="*/ 98 w 248"/>
                  <a:gd name="T77" fmla="*/ 80 h 144"/>
                  <a:gd name="T78" fmla="*/ 104 w 248"/>
                  <a:gd name="T79" fmla="*/ 75 h 144"/>
                  <a:gd name="T80" fmla="*/ 114 w 248"/>
                  <a:gd name="T81" fmla="*/ 67 h 144"/>
                  <a:gd name="T82" fmla="*/ 127 w 248"/>
                  <a:gd name="T83" fmla="*/ 57 h 144"/>
                  <a:gd name="T84" fmla="*/ 136 w 248"/>
                  <a:gd name="T85" fmla="*/ 66 h 144"/>
                  <a:gd name="T86" fmla="*/ 146 w 248"/>
                  <a:gd name="T87" fmla="*/ 76 h 144"/>
                  <a:gd name="T88" fmla="*/ 150 w 248"/>
                  <a:gd name="T89" fmla="*/ 79 h 144"/>
                  <a:gd name="T90" fmla="*/ 151 w 248"/>
                  <a:gd name="T91" fmla="*/ 81 h 144"/>
                  <a:gd name="T92" fmla="*/ 162 w 248"/>
                  <a:gd name="T93" fmla="*/ 82 h 144"/>
                  <a:gd name="T94" fmla="*/ 166 w 248"/>
                  <a:gd name="T95" fmla="*/ 79 h 144"/>
                  <a:gd name="T96" fmla="*/ 179 w 248"/>
                  <a:gd name="T97" fmla="*/ 69 h 144"/>
                  <a:gd name="T98" fmla="*/ 189 w 248"/>
                  <a:gd name="T99" fmla="*/ 61 h 144"/>
                  <a:gd name="T100" fmla="*/ 202 w 248"/>
                  <a:gd name="T101" fmla="*/ 51 h 144"/>
                  <a:gd name="T102" fmla="*/ 230 w 248"/>
                  <a:gd name="T103" fmla="*/ 27 h 144"/>
                  <a:gd name="T104" fmla="*/ 231 w 248"/>
                  <a:gd name="T105" fmla="*/ 26 h 144"/>
                  <a:gd name="T106" fmla="*/ 231 w 248"/>
                  <a:gd name="T107" fmla="*/ 46 h 144"/>
                  <a:gd name="T108" fmla="*/ 239 w 248"/>
                  <a:gd name="T109" fmla="*/ 54 h 144"/>
                  <a:gd name="T110" fmla="*/ 248 w 248"/>
                  <a:gd name="T111" fmla="*/ 46 h 144"/>
                  <a:gd name="T112" fmla="*/ 248 w 248"/>
                  <a:gd name="T113"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sp>
        <p:nvSpPr>
          <p:cNvPr id="66" name="矩形 65"/>
          <p:cNvSpPr/>
          <p:nvPr/>
        </p:nvSpPr>
        <p:spPr>
          <a:xfrm>
            <a:off x="2071670" y="642924"/>
            <a:ext cx="1369592" cy="438576"/>
          </a:xfrm>
          <a:prstGeom prst="rect">
            <a:avLst/>
          </a:prstGeom>
        </p:spPr>
        <p:txBody>
          <a:bodyPr wrap="none" lIns="68573" tIns="34287" rIns="68573" bIns="34287">
            <a:spAutoFit/>
          </a:bodyPr>
          <a:lstStyle/>
          <a:p>
            <a:pPr algn="r"/>
            <a:r>
              <a:rPr lang="zh-CN" altLang="en-US" sz="2400" b="1" dirty="0" smtClean="0">
                <a:latin typeface="微软雅黑" pitchFamily="34" charset="-122"/>
                <a:ea typeface="微软雅黑" pitchFamily="34" charset="-122"/>
              </a:rPr>
              <a:t>提出问题</a:t>
            </a:r>
            <a:endParaRPr lang="en-US" altLang="zh-CN" sz="2400" b="1" dirty="0">
              <a:latin typeface="微软雅黑" pitchFamily="34" charset="-122"/>
              <a:ea typeface="微软雅黑" pitchFamily="34" charset="-122"/>
            </a:endParaRPr>
          </a:p>
        </p:txBody>
      </p:sp>
      <p:sp>
        <p:nvSpPr>
          <p:cNvPr id="68" name="矩形 47"/>
          <p:cNvSpPr>
            <a:spLocks noChangeArrowheads="1"/>
          </p:cNvSpPr>
          <p:nvPr/>
        </p:nvSpPr>
        <p:spPr bwMode="auto">
          <a:xfrm>
            <a:off x="663130" y="1000114"/>
            <a:ext cx="2908738" cy="66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600" b="1" dirty="0" smtClean="0">
                <a:solidFill>
                  <a:schemeClr val="tx1">
                    <a:lumMod val="50000"/>
                    <a:lumOff val="50000"/>
                  </a:schemeClr>
                </a:solidFill>
                <a:sym typeface="微软雅黑" pitchFamily="34" charset="-122"/>
              </a:rPr>
              <a:t>（</a:t>
            </a:r>
            <a:r>
              <a:rPr lang="en-US" altLang="zh-CN" sz="1600" b="1" dirty="0" smtClean="0">
                <a:solidFill>
                  <a:schemeClr val="tx1">
                    <a:lumMod val="50000"/>
                    <a:lumOff val="50000"/>
                  </a:schemeClr>
                </a:solidFill>
                <a:sym typeface="微软雅黑" pitchFamily="34" charset="-122"/>
              </a:rPr>
              <a:t>1</a:t>
            </a:r>
            <a:r>
              <a:rPr lang="zh-CN" altLang="en-US" sz="1600" b="1" dirty="0" smtClean="0">
                <a:solidFill>
                  <a:schemeClr val="tx1">
                    <a:lumMod val="50000"/>
                    <a:lumOff val="50000"/>
                  </a:schemeClr>
                </a:solidFill>
                <a:sym typeface="微软雅黑" pitchFamily="34" charset="-122"/>
              </a:rPr>
              <a:t>）发现问题（</a:t>
            </a:r>
            <a:r>
              <a:rPr lang="en-US" altLang="zh-CN" sz="1600" b="1" dirty="0" smtClean="0">
                <a:solidFill>
                  <a:schemeClr val="tx1">
                    <a:lumMod val="50000"/>
                    <a:lumOff val="50000"/>
                  </a:schemeClr>
                </a:solidFill>
                <a:sym typeface="微软雅黑" pitchFamily="34" charset="-122"/>
              </a:rPr>
              <a:t>2</a:t>
            </a:r>
            <a:r>
              <a:rPr lang="zh-CN" altLang="en-US" sz="1600" b="1" dirty="0" smtClean="0">
                <a:solidFill>
                  <a:schemeClr val="tx1">
                    <a:lumMod val="50000"/>
                    <a:lumOff val="50000"/>
                  </a:schemeClr>
                </a:solidFill>
                <a:sym typeface="微软雅黑" pitchFamily="34" charset="-122"/>
              </a:rPr>
              <a:t>）表述问题（</a:t>
            </a:r>
            <a:r>
              <a:rPr lang="en-US" altLang="zh-CN" sz="1600" b="1" dirty="0" smtClean="0">
                <a:solidFill>
                  <a:schemeClr val="tx1">
                    <a:lumMod val="50000"/>
                    <a:lumOff val="50000"/>
                  </a:schemeClr>
                </a:solidFill>
                <a:sym typeface="微软雅黑" pitchFamily="34" charset="-122"/>
              </a:rPr>
              <a:t>3</a:t>
            </a:r>
            <a:r>
              <a:rPr lang="zh-CN" altLang="en-US" sz="1600" b="1" dirty="0" smtClean="0">
                <a:solidFill>
                  <a:schemeClr val="tx1">
                    <a:lumMod val="50000"/>
                    <a:lumOff val="50000"/>
                  </a:schemeClr>
                </a:solidFill>
                <a:sym typeface="微软雅黑" pitchFamily="34" charset="-122"/>
              </a:rPr>
              <a:t>）分析问题</a:t>
            </a:r>
            <a:endParaRPr lang="zh-CN" altLang="en-US" sz="1600" b="1" dirty="0">
              <a:solidFill>
                <a:schemeClr val="tx1">
                  <a:lumMod val="50000"/>
                  <a:lumOff val="50000"/>
                </a:schemeClr>
              </a:solidFill>
              <a:sym typeface="微软雅黑" pitchFamily="34" charset="-122"/>
            </a:endParaRPr>
          </a:p>
        </p:txBody>
      </p:sp>
      <p:sp>
        <p:nvSpPr>
          <p:cNvPr id="70" name="矩形 69"/>
          <p:cNvSpPr/>
          <p:nvPr/>
        </p:nvSpPr>
        <p:spPr>
          <a:xfrm>
            <a:off x="1357290" y="1928808"/>
            <a:ext cx="1369592" cy="438576"/>
          </a:xfrm>
          <a:prstGeom prst="rect">
            <a:avLst/>
          </a:prstGeom>
        </p:spPr>
        <p:txBody>
          <a:bodyPr wrap="none" lIns="68573" tIns="34287" rIns="68573" bIns="34287">
            <a:spAutoFit/>
          </a:bodyPr>
          <a:lstStyle/>
          <a:p>
            <a:pPr algn="r"/>
            <a:r>
              <a:rPr lang="zh-CN" altLang="en-US" sz="2400" b="1" dirty="0" smtClean="0">
                <a:latin typeface="微软雅黑" pitchFamily="34" charset="-122"/>
                <a:ea typeface="微软雅黑" pitchFamily="34" charset="-122"/>
              </a:rPr>
              <a:t>表达交流</a:t>
            </a:r>
            <a:endParaRPr lang="en-US" altLang="zh-CN" sz="2400" b="1" dirty="0">
              <a:latin typeface="微软雅黑" pitchFamily="34" charset="-122"/>
              <a:ea typeface="微软雅黑" pitchFamily="34" charset="-122"/>
            </a:endParaRPr>
          </a:p>
        </p:txBody>
      </p:sp>
      <p:sp>
        <p:nvSpPr>
          <p:cNvPr id="71" name="矩形 47"/>
          <p:cNvSpPr>
            <a:spLocks noChangeArrowheads="1"/>
          </p:cNvSpPr>
          <p:nvPr/>
        </p:nvSpPr>
        <p:spPr bwMode="auto">
          <a:xfrm>
            <a:off x="285720" y="2323950"/>
            <a:ext cx="2714644" cy="66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600" b="1" dirty="0" smtClean="0">
                <a:solidFill>
                  <a:schemeClr val="tx1">
                    <a:lumMod val="50000"/>
                    <a:lumOff val="50000"/>
                  </a:schemeClr>
                </a:solidFill>
                <a:sym typeface="微软雅黑" pitchFamily="34" charset="-122"/>
              </a:rPr>
              <a:t>（</a:t>
            </a:r>
            <a:r>
              <a:rPr lang="en-US" altLang="zh-CN" sz="1600" b="1" dirty="0" smtClean="0">
                <a:solidFill>
                  <a:schemeClr val="tx1">
                    <a:lumMod val="50000"/>
                    <a:lumOff val="50000"/>
                  </a:schemeClr>
                </a:solidFill>
                <a:sym typeface="微软雅黑" pitchFamily="34" charset="-122"/>
              </a:rPr>
              <a:t>1</a:t>
            </a:r>
            <a:r>
              <a:rPr lang="zh-CN" altLang="en-US" sz="1600" b="1" dirty="0" smtClean="0">
                <a:solidFill>
                  <a:schemeClr val="tx1">
                    <a:lumMod val="50000"/>
                    <a:lumOff val="50000"/>
                  </a:schemeClr>
                </a:solidFill>
                <a:sym typeface="微软雅黑" pitchFamily="34" charset="-122"/>
              </a:rPr>
              <a:t>）撰写探究报告</a:t>
            </a:r>
            <a:endParaRPr lang="en-US" altLang="zh-CN" sz="1600" b="1" dirty="0" smtClean="0">
              <a:solidFill>
                <a:schemeClr val="tx1">
                  <a:lumMod val="50000"/>
                  <a:lumOff val="50000"/>
                </a:schemeClr>
              </a:solidFill>
              <a:sym typeface="微软雅黑" pitchFamily="34" charset="-122"/>
            </a:endParaRPr>
          </a:p>
          <a:p>
            <a:pPr>
              <a:lnSpc>
                <a:spcPct val="120000"/>
              </a:lnSpc>
              <a:spcBef>
                <a:spcPct val="0"/>
              </a:spcBef>
              <a:buNone/>
            </a:pPr>
            <a:r>
              <a:rPr lang="zh-CN" altLang="en-US" sz="1600" b="1" dirty="0" smtClean="0">
                <a:solidFill>
                  <a:schemeClr val="tx1">
                    <a:lumMod val="50000"/>
                    <a:lumOff val="50000"/>
                  </a:schemeClr>
                </a:solidFill>
                <a:sym typeface="微软雅黑" pitchFamily="34" charset="-122"/>
              </a:rPr>
              <a:t>（</a:t>
            </a:r>
            <a:r>
              <a:rPr lang="en-US" altLang="zh-CN" sz="1600" b="1" dirty="0" smtClean="0">
                <a:solidFill>
                  <a:schemeClr val="tx1">
                    <a:lumMod val="50000"/>
                    <a:lumOff val="50000"/>
                  </a:schemeClr>
                </a:solidFill>
                <a:sym typeface="微软雅黑" pitchFamily="34" charset="-122"/>
              </a:rPr>
              <a:t>2</a:t>
            </a:r>
            <a:r>
              <a:rPr lang="zh-CN" altLang="en-US" sz="1600" b="1" dirty="0" smtClean="0">
                <a:solidFill>
                  <a:schemeClr val="tx1">
                    <a:lumMod val="50000"/>
                    <a:lumOff val="50000"/>
                  </a:schemeClr>
                </a:solidFill>
                <a:sym typeface="微软雅黑" pitchFamily="34" charset="-122"/>
              </a:rPr>
              <a:t>）交流探究过程和结论</a:t>
            </a:r>
            <a:endParaRPr lang="zh-CN" altLang="en-US" sz="1600" b="1" dirty="0">
              <a:solidFill>
                <a:schemeClr val="tx1">
                  <a:lumMod val="50000"/>
                  <a:lumOff val="50000"/>
                </a:schemeClr>
              </a:solidFill>
              <a:sym typeface="微软雅黑" pitchFamily="34" charset="-122"/>
            </a:endParaRPr>
          </a:p>
        </p:txBody>
      </p:sp>
      <p:sp>
        <p:nvSpPr>
          <p:cNvPr id="73" name="矩形 72"/>
          <p:cNvSpPr/>
          <p:nvPr/>
        </p:nvSpPr>
        <p:spPr>
          <a:xfrm>
            <a:off x="1214414" y="3143254"/>
            <a:ext cx="1369592" cy="438576"/>
          </a:xfrm>
          <a:prstGeom prst="rect">
            <a:avLst/>
          </a:prstGeom>
        </p:spPr>
        <p:txBody>
          <a:bodyPr wrap="none" lIns="68573" tIns="34287" rIns="68573" bIns="34287">
            <a:spAutoFit/>
          </a:bodyPr>
          <a:lstStyle/>
          <a:p>
            <a:pPr algn="r"/>
            <a:r>
              <a:rPr lang="zh-CN" altLang="en-US" sz="2400" b="1" dirty="0" smtClean="0">
                <a:latin typeface="微软雅黑" pitchFamily="34" charset="-122"/>
                <a:ea typeface="微软雅黑" pitchFamily="34" charset="-122"/>
              </a:rPr>
              <a:t>得出结论</a:t>
            </a:r>
            <a:endParaRPr lang="en-US" altLang="zh-CN" sz="2400" b="1" dirty="0">
              <a:latin typeface="微软雅黑" pitchFamily="34" charset="-122"/>
              <a:ea typeface="微软雅黑" pitchFamily="34" charset="-122"/>
            </a:endParaRPr>
          </a:p>
        </p:txBody>
      </p:sp>
      <p:sp>
        <p:nvSpPr>
          <p:cNvPr id="74" name="矩形 47"/>
          <p:cNvSpPr>
            <a:spLocks noChangeArrowheads="1"/>
          </p:cNvSpPr>
          <p:nvPr/>
        </p:nvSpPr>
        <p:spPr bwMode="auto">
          <a:xfrm>
            <a:off x="500034" y="3643320"/>
            <a:ext cx="2643206" cy="66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600" b="1" dirty="0" smtClean="0">
                <a:solidFill>
                  <a:schemeClr val="tx1">
                    <a:lumMod val="50000"/>
                    <a:lumOff val="50000"/>
                  </a:schemeClr>
                </a:solidFill>
                <a:sym typeface="微软雅黑" pitchFamily="34" charset="-122"/>
              </a:rPr>
              <a:t>（</a:t>
            </a:r>
            <a:r>
              <a:rPr lang="en-US" altLang="zh-CN" sz="1600" b="1" dirty="0" smtClean="0">
                <a:solidFill>
                  <a:schemeClr val="tx1">
                    <a:lumMod val="50000"/>
                    <a:lumOff val="50000"/>
                  </a:schemeClr>
                </a:solidFill>
                <a:sym typeface="微软雅黑" pitchFamily="34" charset="-122"/>
              </a:rPr>
              <a:t>1</a:t>
            </a:r>
            <a:r>
              <a:rPr lang="zh-CN" altLang="en-US" sz="1600" b="1" dirty="0" smtClean="0">
                <a:solidFill>
                  <a:schemeClr val="tx1">
                    <a:lumMod val="50000"/>
                    <a:lumOff val="50000"/>
                  </a:schemeClr>
                </a:solidFill>
                <a:sym typeface="微软雅黑" pitchFamily="34" charset="-122"/>
              </a:rPr>
              <a:t>）描述现象，处理数据（</a:t>
            </a:r>
            <a:r>
              <a:rPr lang="en-US" altLang="zh-CN" sz="1600" b="1" dirty="0" smtClean="0">
                <a:solidFill>
                  <a:schemeClr val="tx1">
                    <a:lumMod val="50000"/>
                    <a:lumOff val="50000"/>
                  </a:schemeClr>
                </a:solidFill>
                <a:sym typeface="微软雅黑" pitchFamily="34" charset="-122"/>
              </a:rPr>
              <a:t>2</a:t>
            </a:r>
            <a:r>
              <a:rPr lang="zh-CN" altLang="en-US" sz="1600" b="1" dirty="0" smtClean="0">
                <a:solidFill>
                  <a:schemeClr val="tx1">
                    <a:lumMod val="50000"/>
                    <a:lumOff val="50000"/>
                  </a:schemeClr>
                </a:solidFill>
                <a:sym typeface="微软雅黑" pitchFamily="34" charset="-122"/>
              </a:rPr>
              <a:t>）分析结果，得出结论</a:t>
            </a:r>
            <a:endParaRPr lang="zh-CN" altLang="en-US" sz="1600" b="1" dirty="0">
              <a:solidFill>
                <a:schemeClr val="tx1">
                  <a:lumMod val="50000"/>
                  <a:lumOff val="50000"/>
                </a:schemeClr>
              </a:solidFill>
              <a:sym typeface="微软雅黑" pitchFamily="34" charset="-122"/>
            </a:endParaRPr>
          </a:p>
        </p:txBody>
      </p:sp>
      <p:sp>
        <p:nvSpPr>
          <p:cNvPr id="77" name="矩形 76"/>
          <p:cNvSpPr/>
          <p:nvPr/>
        </p:nvSpPr>
        <p:spPr>
          <a:xfrm>
            <a:off x="6500826" y="1428742"/>
            <a:ext cx="1369592" cy="438576"/>
          </a:xfrm>
          <a:prstGeom prst="rect">
            <a:avLst/>
          </a:prstGeom>
        </p:spPr>
        <p:txBody>
          <a:bodyPr wrap="none" lIns="68573" tIns="34287" rIns="68573" bIns="34287">
            <a:spAutoFit/>
          </a:bodyPr>
          <a:lstStyle/>
          <a:p>
            <a:r>
              <a:rPr lang="zh-CN" altLang="en-US" sz="2400" b="1" dirty="0" smtClean="0">
                <a:latin typeface="微软雅黑" pitchFamily="34" charset="-122"/>
                <a:ea typeface="微软雅黑" pitchFamily="34" charset="-122"/>
              </a:rPr>
              <a:t>作出假设</a:t>
            </a:r>
            <a:endParaRPr lang="en-US" altLang="zh-CN" sz="2400" b="1" dirty="0">
              <a:latin typeface="微软雅黑" pitchFamily="34" charset="-122"/>
              <a:ea typeface="微软雅黑" pitchFamily="34" charset="-122"/>
            </a:endParaRPr>
          </a:p>
        </p:txBody>
      </p:sp>
      <p:sp>
        <p:nvSpPr>
          <p:cNvPr id="78" name="矩形 47"/>
          <p:cNvSpPr>
            <a:spLocks noChangeArrowheads="1"/>
          </p:cNvSpPr>
          <p:nvPr/>
        </p:nvSpPr>
        <p:spPr bwMode="auto">
          <a:xfrm>
            <a:off x="6429388" y="1785932"/>
            <a:ext cx="1705692" cy="66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600" b="1" dirty="0" smtClean="0">
                <a:solidFill>
                  <a:schemeClr val="tx1">
                    <a:lumMod val="50000"/>
                    <a:lumOff val="50000"/>
                  </a:schemeClr>
                </a:solidFill>
                <a:sym typeface="微软雅黑" pitchFamily="34" charset="-122"/>
              </a:rPr>
              <a:t>（</a:t>
            </a:r>
            <a:r>
              <a:rPr lang="en-US" altLang="zh-CN" sz="1600" b="1" dirty="0" smtClean="0">
                <a:solidFill>
                  <a:schemeClr val="tx1">
                    <a:lumMod val="50000"/>
                    <a:lumOff val="50000"/>
                  </a:schemeClr>
                </a:solidFill>
                <a:sym typeface="微软雅黑" pitchFamily="34" charset="-122"/>
              </a:rPr>
              <a:t>1</a:t>
            </a:r>
            <a:r>
              <a:rPr lang="zh-CN" altLang="en-US" sz="1600" b="1" dirty="0" smtClean="0">
                <a:solidFill>
                  <a:schemeClr val="tx1">
                    <a:lumMod val="50000"/>
                    <a:lumOff val="50000"/>
                  </a:schemeClr>
                </a:solidFill>
                <a:sym typeface="微软雅黑" pitchFamily="34" charset="-122"/>
              </a:rPr>
              <a:t>）提出假设（</a:t>
            </a:r>
            <a:r>
              <a:rPr lang="en-US" altLang="zh-CN" sz="1600" b="1" dirty="0" smtClean="0">
                <a:solidFill>
                  <a:schemeClr val="tx1">
                    <a:lumMod val="50000"/>
                    <a:lumOff val="50000"/>
                  </a:schemeClr>
                </a:solidFill>
                <a:sym typeface="微软雅黑" pitchFamily="34" charset="-122"/>
              </a:rPr>
              <a:t>2</a:t>
            </a:r>
            <a:r>
              <a:rPr lang="zh-CN" altLang="en-US" sz="1600" b="1" dirty="0" smtClean="0">
                <a:solidFill>
                  <a:schemeClr val="tx1">
                    <a:lumMod val="50000"/>
                    <a:lumOff val="50000"/>
                  </a:schemeClr>
                </a:solidFill>
                <a:sym typeface="微软雅黑" pitchFamily="34" charset="-122"/>
              </a:rPr>
              <a:t>）分析假设</a:t>
            </a:r>
            <a:endParaRPr lang="zh-CN" altLang="en-US" sz="1600" b="1" dirty="0">
              <a:solidFill>
                <a:schemeClr val="tx1">
                  <a:lumMod val="50000"/>
                  <a:lumOff val="50000"/>
                </a:schemeClr>
              </a:solidFill>
              <a:sym typeface="微软雅黑" pitchFamily="34" charset="-122"/>
            </a:endParaRPr>
          </a:p>
        </p:txBody>
      </p:sp>
      <p:sp>
        <p:nvSpPr>
          <p:cNvPr id="79" name="矩形 78"/>
          <p:cNvSpPr/>
          <p:nvPr/>
        </p:nvSpPr>
        <p:spPr>
          <a:xfrm>
            <a:off x="6500826" y="2714626"/>
            <a:ext cx="1369592" cy="438576"/>
          </a:xfrm>
          <a:prstGeom prst="rect">
            <a:avLst/>
          </a:prstGeom>
        </p:spPr>
        <p:txBody>
          <a:bodyPr wrap="none" lIns="68573" tIns="34287" rIns="68573" bIns="34287">
            <a:spAutoFit/>
          </a:bodyPr>
          <a:lstStyle/>
          <a:p>
            <a:r>
              <a:rPr lang="zh-CN" altLang="en-US" sz="2400" b="1" dirty="0" smtClean="0">
                <a:latin typeface="微软雅黑" pitchFamily="34" charset="-122"/>
                <a:ea typeface="微软雅黑" pitchFamily="34" charset="-122"/>
              </a:rPr>
              <a:t>制定计划</a:t>
            </a:r>
            <a:endParaRPr lang="en-US" altLang="zh-CN" sz="2400" b="1" dirty="0">
              <a:latin typeface="微软雅黑" pitchFamily="34" charset="-122"/>
              <a:ea typeface="微软雅黑" pitchFamily="34" charset="-122"/>
            </a:endParaRPr>
          </a:p>
        </p:txBody>
      </p:sp>
      <p:sp>
        <p:nvSpPr>
          <p:cNvPr id="80" name="矩形 47"/>
          <p:cNvSpPr>
            <a:spLocks noChangeArrowheads="1"/>
          </p:cNvSpPr>
          <p:nvPr/>
        </p:nvSpPr>
        <p:spPr bwMode="auto">
          <a:xfrm>
            <a:off x="6357950" y="3143254"/>
            <a:ext cx="2192446" cy="66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600" b="1" dirty="0" smtClean="0">
                <a:solidFill>
                  <a:schemeClr val="tx1">
                    <a:lumMod val="50000"/>
                    <a:lumOff val="50000"/>
                  </a:schemeClr>
                </a:solidFill>
                <a:sym typeface="微软雅黑" pitchFamily="34" charset="-122"/>
              </a:rPr>
              <a:t>（</a:t>
            </a:r>
            <a:r>
              <a:rPr lang="en-US" altLang="zh-CN" sz="1600" b="1" dirty="0" smtClean="0">
                <a:solidFill>
                  <a:schemeClr val="tx1">
                    <a:lumMod val="50000"/>
                    <a:lumOff val="50000"/>
                  </a:schemeClr>
                </a:solidFill>
                <a:sym typeface="微软雅黑" pitchFamily="34" charset="-122"/>
              </a:rPr>
              <a:t>1</a:t>
            </a:r>
            <a:r>
              <a:rPr lang="zh-CN" altLang="en-US" sz="1600" b="1" dirty="0" smtClean="0">
                <a:solidFill>
                  <a:schemeClr val="tx1">
                    <a:lumMod val="50000"/>
                    <a:lumOff val="50000"/>
                  </a:schemeClr>
                </a:solidFill>
                <a:sym typeface="微软雅黑" pitchFamily="34" charset="-122"/>
              </a:rPr>
              <a:t>）理清大体思路（</a:t>
            </a:r>
            <a:r>
              <a:rPr lang="en-US" altLang="zh-CN" sz="1600" b="1" dirty="0" smtClean="0">
                <a:solidFill>
                  <a:schemeClr val="tx1">
                    <a:lumMod val="50000"/>
                    <a:lumOff val="50000"/>
                  </a:schemeClr>
                </a:solidFill>
                <a:sym typeface="微软雅黑" pitchFamily="34" charset="-122"/>
              </a:rPr>
              <a:t>2</a:t>
            </a:r>
            <a:r>
              <a:rPr lang="zh-CN" altLang="en-US" sz="1600" b="1" dirty="0" smtClean="0">
                <a:solidFill>
                  <a:schemeClr val="tx1">
                    <a:lumMod val="50000"/>
                    <a:lumOff val="50000"/>
                  </a:schemeClr>
                </a:solidFill>
                <a:sym typeface="微软雅黑" pitchFamily="34" charset="-122"/>
              </a:rPr>
              <a:t>）制定详细计划</a:t>
            </a:r>
            <a:endParaRPr lang="zh-CN" altLang="en-US" sz="1600" b="1" dirty="0">
              <a:solidFill>
                <a:schemeClr val="tx1">
                  <a:lumMod val="50000"/>
                  <a:lumOff val="50000"/>
                </a:schemeClr>
              </a:solidFill>
              <a:sym typeface="微软雅黑" pitchFamily="34" charset="-122"/>
            </a:endParaRPr>
          </a:p>
        </p:txBody>
      </p:sp>
      <p:sp>
        <p:nvSpPr>
          <p:cNvPr id="81" name="矩形 80"/>
          <p:cNvSpPr/>
          <p:nvPr/>
        </p:nvSpPr>
        <p:spPr>
          <a:xfrm>
            <a:off x="5786446" y="4000510"/>
            <a:ext cx="1369592" cy="438576"/>
          </a:xfrm>
          <a:prstGeom prst="rect">
            <a:avLst/>
          </a:prstGeom>
        </p:spPr>
        <p:txBody>
          <a:bodyPr wrap="none" lIns="68573" tIns="34287" rIns="68573" bIns="34287">
            <a:spAutoFit/>
          </a:bodyPr>
          <a:lstStyle/>
          <a:p>
            <a:r>
              <a:rPr lang="zh-CN" altLang="en-US" sz="2400" b="1" dirty="0" smtClean="0">
                <a:latin typeface="微软雅黑" pitchFamily="34" charset="-122"/>
                <a:ea typeface="微软雅黑" pitchFamily="34" charset="-122"/>
              </a:rPr>
              <a:t>实施计划</a:t>
            </a:r>
            <a:endParaRPr lang="en-US" altLang="zh-CN" sz="2400" b="1" dirty="0">
              <a:latin typeface="微软雅黑" pitchFamily="34" charset="-122"/>
              <a:ea typeface="微软雅黑" pitchFamily="34" charset="-122"/>
            </a:endParaRPr>
          </a:p>
        </p:txBody>
      </p:sp>
      <p:sp>
        <p:nvSpPr>
          <p:cNvPr id="82" name="矩形 47"/>
          <p:cNvSpPr>
            <a:spLocks noChangeArrowheads="1"/>
          </p:cNvSpPr>
          <p:nvPr/>
        </p:nvSpPr>
        <p:spPr bwMode="auto">
          <a:xfrm>
            <a:off x="5656831" y="4314181"/>
            <a:ext cx="2987135" cy="66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8573" tIns="34287" rIns="68573" bIns="34287">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600" b="1" dirty="0" smtClean="0">
                <a:solidFill>
                  <a:schemeClr val="tx1">
                    <a:lumMod val="50000"/>
                    <a:lumOff val="50000"/>
                  </a:schemeClr>
                </a:solidFill>
                <a:sym typeface="微软雅黑" pitchFamily="34" charset="-122"/>
              </a:rPr>
              <a:t>（</a:t>
            </a:r>
            <a:r>
              <a:rPr lang="en-US" altLang="zh-CN" sz="1600" b="1" dirty="0" smtClean="0">
                <a:solidFill>
                  <a:schemeClr val="tx1">
                    <a:lumMod val="50000"/>
                    <a:lumOff val="50000"/>
                  </a:schemeClr>
                </a:solidFill>
                <a:sym typeface="微软雅黑" pitchFamily="34" charset="-122"/>
              </a:rPr>
              <a:t>1</a:t>
            </a:r>
            <a:r>
              <a:rPr lang="zh-CN" altLang="en-US" sz="1600" b="1" dirty="0" smtClean="0">
                <a:solidFill>
                  <a:schemeClr val="tx1">
                    <a:lumMod val="50000"/>
                    <a:lumOff val="50000"/>
                  </a:schemeClr>
                </a:solidFill>
                <a:sym typeface="微软雅黑" pitchFamily="34" charset="-122"/>
              </a:rPr>
              <a:t>）进行探究（</a:t>
            </a:r>
            <a:r>
              <a:rPr lang="en-US" altLang="zh-CN" sz="1600" b="1" dirty="0" smtClean="0">
                <a:solidFill>
                  <a:schemeClr val="tx1">
                    <a:lumMod val="50000"/>
                    <a:lumOff val="50000"/>
                  </a:schemeClr>
                </a:solidFill>
                <a:sym typeface="微软雅黑" pitchFamily="34" charset="-122"/>
              </a:rPr>
              <a:t>2</a:t>
            </a:r>
            <a:r>
              <a:rPr lang="zh-CN" altLang="en-US" sz="1600" b="1" dirty="0" smtClean="0">
                <a:solidFill>
                  <a:schemeClr val="tx1">
                    <a:lumMod val="50000"/>
                    <a:lumOff val="50000"/>
                  </a:schemeClr>
                </a:solidFill>
                <a:sym typeface="微软雅黑" pitchFamily="34" charset="-122"/>
              </a:rPr>
              <a:t>）收集数据（</a:t>
            </a:r>
            <a:r>
              <a:rPr lang="en-US" altLang="zh-CN" sz="1600" b="1" dirty="0" smtClean="0">
                <a:solidFill>
                  <a:schemeClr val="tx1">
                    <a:lumMod val="50000"/>
                    <a:lumOff val="50000"/>
                  </a:schemeClr>
                </a:solidFill>
                <a:sym typeface="微软雅黑" pitchFamily="34" charset="-122"/>
              </a:rPr>
              <a:t>3</a:t>
            </a:r>
            <a:r>
              <a:rPr lang="zh-CN" altLang="en-US" sz="1600" b="1" dirty="0" smtClean="0">
                <a:solidFill>
                  <a:schemeClr val="tx1">
                    <a:lumMod val="50000"/>
                    <a:lumOff val="50000"/>
                  </a:schemeClr>
                </a:solidFill>
                <a:sym typeface="微软雅黑" pitchFamily="34" charset="-122"/>
              </a:rPr>
              <a:t>）评价数据</a:t>
            </a:r>
            <a:endParaRPr lang="zh-CN" altLang="en-US" sz="1600" b="1" dirty="0">
              <a:solidFill>
                <a:schemeClr val="tx1">
                  <a:lumMod val="50000"/>
                  <a:lumOff val="50000"/>
                </a:schemeClr>
              </a:solidFill>
              <a:sym typeface="微软雅黑" pitchFamily="34" charset="-122"/>
            </a:endParaRPr>
          </a:p>
        </p:txBody>
      </p:sp>
      <p:grpSp>
        <p:nvGrpSpPr>
          <p:cNvPr id="62" name="组合 61"/>
          <p:cNvGrpSpPr/>
          <p:nvPr/>
        </p:nvGrpSpPr>
        <p:grpSpPr>
          <a:xfrm flipH="1">
            <a:off x="5811179" y="1777276"/>
            <a:ext cx="662998" cy="197168"/>
            <a:chOff x="4255294" y="1661160"/>
            <a:chExt cx="1505426" cy="262890"/>
          </a:xfrm>
        </p:grpSpPr>
        <p:cxnSp>
          <p:nvCxnSpPr>
            <p:cNvPr id="63" name="直接连接符 62"/>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a:grpSpLocks/>
          </p:cNvGrpSpPr>
          <p:nvPr/>
        </p:nvGrpSpPr>
        <p:grpSpPr bwMode="auto">
          <a:xfrm>
            <a:off x="145257" y="139304"/>
            <a:ext cx="3283734" cy="619125"/>
            <a:chOff x="193490" y="186088"/>
            <a:chExt cx="4377658" cy="824600"/>
          </a:xfrm>
        </p:grpSpPr>
        <p:sp>
          <p:nvSpPr>
            <p:cNvPr id="58" name="菱形 57"/>
            <p:cNvSpPr/>
            <p:nvPr/>
          </p:nvSpPr>
          <p:spPr>
            <a:xfrm>
              <a:off x="193490" y="186088"/>
              <a:ext cx="825377" cy="824600"/>
            </a:xfrm>
            <a:prstGeom prst="diamond">
              <a:avLst/>
            </a:prstGeom>
            <a:solidFill>
              <a:srgbClr val="0072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9" name="文本框 7"/>
            <p:cNvSpPr txBox="1">
              <a:spLocks noChangeArrowheads="1"/>
            </p:cNvSpPr>
            <p:nvPr/>
          </p:nvSpPr>
          <p:spPr bwMode="auto">
            <a:xfrm>
              <a:off x="1018088" y="243238"/>
              <a:ext cx="3553060" cy="4919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rgbClr val="0072A9"/>
                  </a:solidFill>
                  <a:latin typeface="微软雅黑" pitchFamily="34" charset="-122"/>
                  <a:ea typeface="微软雅黑" pitchFamily="34" charset="-122"/>
                </a:rPr>
                <a:t>  </a:t>
              </a:r>
              <a:r>
                <a:rPr lang="zh-CN" altLang="en-US" b="1" dirty="0" smtClean="0">
                  <a:solidFill>
                    <a:srgbClr val="0072A9"/>
                  </a:solidFill>
                  <a:latin typeface="微软雅黑" pitchFamily="34" charset="-122"/>
                  <a:ea typeface="微软雅黑" pitchFamily="34" charset="-122"/>
                </a:rPr>
                <a:t>科学探究的基本流程</a:t>
              </a:r>
              <a:endParaRPr lang="zh-CN" altLang="en-US" b="1" dirty="0">
                <a:solidFill>
                  <a:srgbClr val="0072A9"/>
                </a:solidFill>
                <a:latin typeface="微软雅黑" pitchFamily="34" charset="-122"/>
                <a:ea typeface="微软雅黑" pitchFamily="34" charset="-122"/>
              </a:endParaRPr>
            </a:p>
          </p:txBody>
        </p:sp>
        <p:cxnSp>
          <p:nvCxnSpPr>
            <p:cNvPr id="60" name="直接连接符 59"/>
            <p:cNvCxnSpPr/>
            <p:nvPr/>
          </p:nvCxnSpPr>
          <p:spPr>
            <a:xfrm flipV="1">
              <a:off x="1109341" y="666556"/>
              <a:ext cx="2985626" cy="22221"/>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sp>
          <p:nvSpPr>
            <p:cNvPr id="65" name="Freeform 74"/>
            <p:cNvSpPr>
              <a:spLocks noEditPoints="1"/>
            </p:cNvSpPr>
            <p:nvPr/>
          </p:nvSpPr>
          <p:spPr bwMode="auto">
            <a:xfrm>
              <a:off x="419612" y="461439"/>
              <a:ext cx="372357" cy="243464"/>
            </a:xfrm>
            <a:custGeom>
              <a:avLst/>
              <a:gdLst>
                <a:gd name="T0" fmla="*/ 2147483647 w 99"/>
                <a:gd name="T1" fmla="*/ 2147483647 h 65"/>
                <a:gd name="T2" fmla="*/ 2147483647 w 99"/>
                <a:gd name="T3" fmla="*/ 2147483647 h 65"/>
                <a:gd name="T4" fmla="*/ 2147483647 w 99"/>
                <a:gd name="T5" fmla="*/ 2147483647 h 65"/>
                <a:gd name="T6" fmla="*/ 2147483647 w 99"/>
                <a:gd name="T7" fmla="*/ 2147483647 h 65"/>
                <a:gd name="T8" fmla="*/ 2147483647 w 99"/>
                <a:gd name="T9" fmla="*/ 2147483647 h 65"/>
                <a:gd name="T10" fmla="*/ 2147483647 w 99"/>
                <a:gd name="T11" fmla="*/ 2147483647 h 65"/>
                <a:gd name="T12" fmla="*/ 2147483647 w 99"/>
                <a:gd name="T13" fmla="*/ 2147483647 h 65"/>
                <a:gd name="T14" fmla="*/ 2147483647 w 99"/>
                <a:gd name="T15" fmla="*/ 2147483647 h 65"/>
                <a:gd name="T16" fmla="*/ 2147483647 w 99"/>
                <a:gd name="T17" fmla="*/ 2147483647 h 65"/>
                <a:gd name="T18" fmla="*/ 2147483647 w 99"/>
                <a:gd name="T19" fmla="*/ 2147483647 h 65"/>
                <a:gd name="T20" fmla="*/ 2147483647 w 99"/>
                <a:gd name="T21" fmla="*/ 2147483647 h 65"/>
                <a:gd name="T22" fmla="*/ 2147483647 w 99"/>
                <a:gd name="T23" fmla="*/ 2147483647 h 65"/>
                <a:gd name="T24" fmla="*/ 2147483647 w 99"/>
                <a:gd name="T25" fmla="*/ 2147483647 h 65"/>
                <a:gd name="T26" fmla="*/ 2147483647 w 99"/>
                <a:gd name="T27" fmla="*/ 2147483647 h 65"/>
                <a:gd name="T28" fmla="*/ 2147483647 w 99"/>
                <a:gd name="T29" fmla="*/ 2147483647 h 65"/>
                <a:gd name="T30" fmla="*/ 2147483647 w 99"/>
                <a:gd name="T31" fmla="*/ 2147483647 h 65"/>
                <a:gd name="T32" fmla="*/ 2147483647 w 99"/>
                <a:gd name="T33" fmla="*/ 2147483647 h 65"/>
                <a:gd name="T34" fmla="*/ 2147483647 w 99"/>
                <a:gd name="T35" fmla="*/ 0 h 65"/>
                <a:gd name="T36" fmla="*/ 2147483647 w 99"/>
                <a:gd name="T37" fmla="*/ 2147483647 h 65"/>
                <a:gd name="T38" fmla="*/ 2147483647 w 99"/>
                <a:gd name="T39" fmla="*/ 2147483647 h 65"/>
                <a:gd name="T40" fmla="*/ 2147483647 w 99"/>
                <a:gd name="T41" fmla="*/ 2147483647 h 65"/>
                <a:gd name="T42" fmla="*/ 0 w 99"/>
                <a:gd name="T43" fmla="*/ 2147483647 h 65"/>
                <a:gd name="T44" fmla="*/ 2147483647 w 99"/>
                <a:gd name="T45" fmla="*/ 2147483647 h 65"/>
                <a:gd name="T46" fmla="*/ 2147483647 w 99"/>
                <a:gd name="T47" fmla="*/ 2147483647 h 65"/>
                <a:gd name="T48" fmla="*/ 2147483647 w 99"/>
                <a:gd name="T49" fmla="*/ 2147483647 h 65"/>
                <a:gd name="T50" fmla="*/ 2147483647 w 99"/>
                <a:gd name="T51" fmla="*/ 2147483647 h 65"/>
                <a:gd name="T52" fmla="*/ 2147483647 w 99"/>
                <a:gd name="T53" fmla="*/ 2147483647 h 65"/>
                <a:gd name="T54" fmla="*/ 2147483647 w 99"/>
                <a:gd name="T55" fmla="*/ 2147483647 h 65"/>
                <a:gd name="T56" fmla="*/ 2147483647 w 99"/>
                <a:gd name="T57" fmla="*/ 2147483647 h 65"/>
                <a:gd name="T58" fmla="*/ 2147483647 w 99"/>
                <a:gd name="T59" fmla="*/ 2147483647 h 65"/>
                <a:gd name="T60" fmla="*/ 2147483647 w 99"/>
                <a:gd name="T61" fmla="*/ 2147483647 h 65"/>
                <a:gd name="T62" fmla="*/ 2147483647 w 99"/>
                <a:gd name="T63" fmla="*/ 2147483647 h 65"/>
                <a:gd name="T64" fmla="*/ 2147483647 w 99"/>
                <a:gd name="T65" fmla="*/ 214748364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1350"/>
            </a:p>
          </p:txBody>
        </p:sp>
      </p:grpSp>
    </p:spTree>
    <p:extLst>
      <p:ext uri="{BB962C8B-B14F-4D97-AF65-F5344CB8AC3E}">
        <p14:creationId xmlns:p14="http://schemas.microsoft.com/office/powerpoint/2010/main" xmlns="" val="1813262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0-#ppt_w/2"/>
                                          </p:val>
                                        </p:tav>
                                        <p:tav tm="100000">
                                          <p:val>
                                            <p:strVal val="#ppt_x"/>
                                          </p:val>
                                        </p:tav>
                                      </p:tavLst>
                                    </p:anim>
                                    <p:anim calcmode="lin" valueType="num">
                                      <p:cBhvr additive="base">
                                        <p:cTn id="12" dur="500" fill="hold"/>
                                        <p:tgtEl>
                                          <p:spTgt spid="6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fill="hold"/>
                                        <p:tgtEl>
                                          <p:spTgt spid="68"/>
                                        </p:tgtEl>
                                        <p:attrNameLst>
                                          <p:attrName>ppt_x</p:attrName>
                                        </p:attrNameLst>
                                      </p:cBhvr>
                                      <p:tavLst>
                                        <p:tav tm="0">
                                          <p:val>
                                            <p:strVal val="0-#ppt_w/2"/>
                                          </p:val>
                                        </p:tav>
                                        <p:tav tm="100000">
                                          <p:val>
                                            <p:strVal val="#ppt_x"/>
                                          </p:val>
                                        </p:tav>
                                      </p:tavLst>
                                    </p:anim>
                                    <p:anim calcmode="lin" valueType="num">
                                      <p:cBhvr additive="base">
                                        <p:cTn id="20"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additive="base">
                                        <p:cTn id="29" dur="500" fill="hold"/>
                                        <p:tgtEl>
                                          <p:spTgt spid="62"/>
                                        </p:tgtEl>
                                        <p:attrNameLst>
                                          <p:attrName>ppt_x</p:attrName>
                                        </p:attrNameLst>
                                      </p:cBhvr>
                                      <p:tavLst>
                                        <p:tav tm="0">
                                          <p:val>
                                            <p:strVal val="1+#ppt_w/2"/>
                                          </p:val>
                                        </p:tav>
                                        <p:tav tm="100000">
                                          <p:val>
                                            <p:strVal val="#ppt_x"/>
                                          </p:val>
                                        </p:tav>
                                      </p:tavLst>
                                    </p:anim>
                                    <p:anim calcmode="lin" valueType="num">
                                      <p:cBhvr additive="base">
                                        <p:cTn id="30" dur="500" fill="hold"/>
                                        <p:tgtEl>
                                          <p:spTgt spid="62"/>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additive="base">
                                        <p:cTn id="33" dur="500" fill="hold"/>
                                        <p:tgtEl>
                                          <p:spTgt spid="77"/>
                                        </p:tgtEl>
                                        <p:attrNameLst>
                                          <p:attrName>ppt_x</p:attrName>
                                        </p:attrNameLst>
                                      </p:cBhvr>
                                      <p:tavLst>
                                        <p:tav tm="0">
                                          <p:val>
                                            <p:strVal val="1+#ppt_w/2"/>
                                          </p:val>
                                        </p:tav>
                                        <p:tav tm="100000">
                                          <p:val>
                                            <p:strVal val="#ppt_x"/>
                                          </p:val>
                                        </p:tav>
                                      </p:tavLst>
                                    </p:anim>
                                    <p:anim calcmode="lin" valueType="num">
                                      <p:cBhvr additive="base">
                                        <p:cTn id="34" dur="500" fill="hold"/>
                                        <p:tgtEl>
                                          <p:spTgt spid="7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additive="base">
                                        <p:cTn id="37" dur="500" fill="hold"/>
                                        <p:tgtEl>
                                          <p:spTgt spid="78"/>
                                        </p:tgtEl>
                                        <p:attrNameLst>
                                          <p:attrName>ppt_x</p:attrName>
                                        </p:attrNameLst>
                                      </p:cBhvr>
                                      <p:tavLst>
                                        <p:tav tm="0">
                                          <p:val>
                                            <p:strVal val="1+#ppt_w/2"/>
                                          </p:val>
                                        </p:tav>
                                        <p:tav tm="100000">
                                          <p:val>
                                            <p:strVal val="#ppt_x"/>
                                          </p:val>
                                        </p:tav>
                                      </p:tavLst>
                                    </p:anim>
                                    <p:anim calcmode="lin" valueType="num">
                                      <p:cBhvr additive="base">
                                        <p:cTn id="38" dur="5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1+#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500" fill="hold"/>
                                        <p:tgtEl>
                                          <p:spTgt spid="79"/>
                                        </p:tgtEl>
                                        <p:attrNameLst>
                                          <p:attrName>ppt_x</p:attrName>
                                        </p:attrNameLst>
                                      </p:cBhvr>
                                      <p:tavLst>
                                        <p:tav tm="0">
                                          <p:val>
                                            <p:strVal val="1+#ppt_w/2"/>
                                          </p:val>
                                        </p:tav>
                                        <p:tav tm="100000">
                                          <p:val>
                                            <p:strVal val="#ppt_x"/>
                                          </p:val>
                                        </p:tav>
                                      </p:tavLst>
                                    </p:anim>
                                    <p:anim calcmode="lin" valueType="num">
                                      <p:cBhvr additive="base">
                                        <p:cTn id="48" dur="500" fill="hold"/>
                                        <p:tgtEl>
                                          <p:spTgt spid="79"/>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 calcmode="lin" valueType="num">
                                      <p:cBhvr additive="base">
                                        <p:cTn id="51" dur="500" fill="hold"/>
                                        <p:tgtEl>
                                          <p:spTgt spid="80"/>
                                        </p:tgtEl>
                                        <p:attrNameLst>
                                          <p:attrName>ppt_x</p:attrName>
                                        </p:attrNameLst>
                                      </p:cBhvr>
                                      <p:tavLst>
                                        <p:tav tm="0">
                                          <p:val>
                                            <p:strVal val="1+#ppt_w/2"/>
                                          </p:val>
                                        </p:tav>
                                        <p:tav tm="100000">
                                          <p:val>
                                            <p:strVal val="#ppt_x"/>
                                          </p:val>
                                        </p:tav>
                                      </p:tavLst>
                                    </p:anim>
                                    <p:anim calcmode="lin" valueType="num">
                                      <p:cBhvr additive="base">
                                        <p:cTn id="52" dur="500" fill="hold"/>
                                        <p:tgtEl>
                                          <p:spTgt spid="80"/>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additive="base">
                                        <p:cTn id="61" dur="500" fill="hold"/>
                                        <p:tgtEl>
                                          <p:spTgt spid="67"/>
                                        </p:tgtEl>
                                        <p:attrNameLst>
                                          <p:attrName>ppt_x</p:attrName>
                                        </p:attrNameLst>
                                      </p:cBhvr>
                                      <p:tavLst>
                                        <p:tav tm="0">
                                          <p:val>
                                            <p:strVal val="#ppt_x"/>
                                          </p:val>
                                        </p:tav>
                                        <p:tav tm="100000">
                                          <p:val>
                                            <p:strVal val="#ppt_x"/>
                                          </p:val>
                                        </p:tav>
                                      </p:tavLst>
                                    </p:anim>
                                    <p:anim calcmode="lin" valueType="num">
                                      <p:cBhvr additive="base">
                                        <p:cTn id="62" dur="500" fill="hold"/>
                                        <p:tgtEl>
                                          <p:spTgt spid="67"/>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additive="base">
                                        <p:cTn id="69" dur="500" fill="hold"/>
                                        <p:tgtEl>
                                          <p:spTgt spid="81"/>
                                        </p:tgtEl>
                                        <p:attrNameLst>
                                          <p:attrName>ppt_x</p:attrName>
                                        </p:attrNameLst>
                                      </p:cBhvr>
                                      <p:tavLst>
                                        <p:tav tm="0">
                                          <p:val>
                                            <p:strVal val="#ppt_x"/>
                                          </p:val>
                                        </p:tav>
                                        <p:tav tm="100000">
                                          <p:val>
                                            <p:strVal val="#ppt_x"/>
                                          </p:val>
                                        </p:tav>
                                      </p:tavLst>
                                    </p:anim>
                                    <p:anim calcmode="lin" valueType="num">
                                      <p:cBhvr additive="base">
                                        <p:cTn id="70" dur="500" fill="hold"/>
                                        <p:tgtEl>
                                          <p:spTgt spid="8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 calcmode="lin" valueType="num">
                                      <p:cBhvr additive="base">
                                        <p:cTn id="73" dur="500" fill="hold"/>
                                        <p:tgtEl>
                                          <p:spTgt spid="82"/>
                                        </p:tgtEl>
                                        <p:attrNameLst>
                                          <p:attrName>ppt_x</p:attrName>
                                        </p:attrNameLst>
                                      </p:cBhvr>
                                      <p:tavLst>
                                        <p:tav tm="0">
                                          <p:val>
                                            <p:strVal val="#ppt_x"/>
                                          </p:val>
                                        </p:tav>
                                        <p:tav tm="100000">
                                          <p:val>
                                            <p:strVal val="#ppt_x"/>
                                          </p:val>
                                        </p:tav>
                                      </p:tavLst>
                                    </p:anim>
                                    <p:anim calcmode="lin" valueType="num">
                                      <p:cBhvr additive="base">
                                        <p:cTn id="74"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additive="base">
                                        <p:cTn id="79" dur="500" fill="hold"/>
                                        <p:tgtEl>
                                          <p:spTgt spid="42"/>
                                        </p:tgtEl>
                                        <p:attrNameLst>
                                          <p:attrName>ppt_x</p:attrName>
                                        </p:attrNameLst>
                                      </p:cBhvr>
                                      <p:tavLst>
                                        <p:tav tm="0">
                                          <p:val>
                                            <p:strVal val="#ppt_x"/>
                                          </p:val>
                                        </p:tav>
                                        <p:tav tm="100000">
                                          <p:val>
                                            <p:strVal val="#ppt_x"/>
                                          </p:val>
                                        </p:tav>
                                      </p:tavLst>
                                    </p:anim>
                                    <p:anim calcmode="lin" valueType="num">
                                      <p:cBhvr additive="base">
                                        <p:cTn id="80" dur="500" fill="hold"/>
                                        <p:tgtEl>
                                          <p:spTgt spid="4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74"/>
                                        </p:tgtEl>
                                        <p:attrNameLst>
                                          <p:attrName>style.visibility</p:attrName>
                                        </p:attrNameLst>
                                      </p:cBhvr>
                                      <p:to>
                                        <p:strVal val="visible"/>
                                      </p:to>
                                    </p:set>
                                    <p:anim calcmode="lin" valueType="num">
                                      <p:cBhvr additive="base">
                                        <p:cTn id="91" dur="500" fill="hold"/>
                                        <p:tgtEl>
                                          <p:spTgt spid="74"/>
                                        </p:tgtEl>
                                        <p:attrNameLst>
                                          <p:attrName>ppt_x</p:attrName>
                                        </p:attrNameLst>
                                      </p:cBhvr>
                                      <p:tavLst>
                                        <p:tav tm="0">
                                          <p:val>
                                            <p:strVal val="#ppt_x"/>
                                          </p:val>
                                        </p:tav>
                                        <p:tav tm="100000">
                                          <p:val>
                                            <p:strVal val="#ppt_x"/>
                                          </p:val>
                                        </p:tav>
                                      </p:tavLst>
                                    </p:anim>
                                    <p:anim calcmode="lin" valueType="num">
                                      <p:cBhvr additive="base">
                                        <p:cTn id="9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additive="base">
                                        <p:cTn id="97" dur="500" fill="hold"/>
                                        <p:tgtEl>
                                          <p:spTgt spid="15"/>
                                        </p:tgtEl>
                                        <p:attrNameLst>
                                          <p:attrName>ppt_x</p:attrName>
                                        </p:attrNameLst>
                                      </p:cBhvr>
                                      <p:tavLst>
                                        <p:tav tm="0">
                                          <p:val>
                                            <p:strVal val="0-#ppt_w/2"/>
                                          </p:val>
                                        </p:tav>
                                        <p:tav tm="100000">
                                          <p:val>
                                            <p:strVal val="#ppt_x"/>
                                          </p:val>
                                        </p:tav>
                                      </p:tavLst>
                                    </p:anim>
                                    <p:anim calcmode="lin" valueType="num">
                                      <p:cBhvr additive="base">
                                        <p:cTn id="98" dur="500" fill="hold"/>
                                        <p:tgtEl>
                                          <p:spTgt spid="15"/>
                                        </p:tgtEl>
                                        <p:attrNameLst>
                                          <p:attrName>ppt_y</p:attrName>
                                        </p:attrNameLst>
                                      </p:cBhvr>
                                      <p:tavLst>
                                        <p:tav tm="0">
                                          <p:val>
                                            <p:strVal val="#ppt_y"/>
                                          </p:val>
                                        </p:tav>
                                        <p:tav tm="100000">
                                          <p:val>
                                            <p:strVal val="#ppt_y"/>
                                          </p:val>
                                        </p:tav>
                                      </p:tavLst>
                                    </p:anim>
                                  </p:childTnLst>
                                </p:cTn>
                              </p:par>
                              <p:par>
                                <p:cTn id="99" presetID="2" presetClass="entr" presetSubtype="8" fill="hold" nodeType="with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additive="base">
                                        <p:cTn id="101" dur="500" fill="hold"/>
                                        <p:tgtEl>
                                          <p:spTgt spid="23"/>
                                        </p:tgtEl>
                                        <p:attrNameLst>
                                          <p:attrName>ppt_x</p:attrName>
                                        </p:attrNameLst>
                                      </p:cBhvr>
                                      <p:tavLst>
                                        <p:tav tm="0">
                                          <p:val>
                                            <p:strVal val="0-#ppt_w/2"/>
                                          </p:val>
                                        </p:tav>
                                        <p:tav tm="100000">
                                          <p:val>
                                            <p:strVal val="#ppt_x"/>
                                          </p:val>
                                        </p:tav>
                                      </p:tavLst>
                                    </p:anim>
                                    <p:anim calcmode="lin" valueType="num">
                                      <p:cBhvr additive="base">
                                        <p:cTn id="102" dur="500" fill="hold"/>
                                        <p:tgtEl>
                                          <p:spTgt spid="23"/>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0"/>
                                  </p:stCondLst>
                                  <p:childTnLst>
                                    <p:set>
                                      <p:cBhvr>
                                        <p:cTn id="104" dur="1" fill="hold">
                                          <p:stCondLst>
                                            <p:cond delay="0"/>
                                          </p:stCondLst>
                                        </p:cTn>
                                        <p:tgtEl>
                                          <p:spTgt spid="71"/>
                                        </p:tgtEl>
                                        <p:attrNameLst>
                                          <p:attrName>style.visibility</p:attrName>
                                        </p:attrNameLst>
                                      </p:cBhvr>
                                      <p:to>
                                        <p:strVal val="visible"/>
                                      </p:to>
                                    </p:set>
                                    <p:anim calcmode="lin" valueType="num">
                                      <p:cBhvr additive="base">
                                        <p:cTn id="105" dur="500" fill="hold"/>
                                        <p:tgtEl>
                                          <p:spTgt spid="71"/>
                                        </p:tgtEl>
                                        <p:attrNameLst>
                                          <p:attrName>ppt_x</p:attrName>
                                        </p:attrNameLst>
                                      </p:cBhvr>
                                      <p:tavLst>
                                        <p:tav tm="0">
                                          <p:val>
                                            <p:strVal val="0-#ppt_w/2"/>
                                          </p:val>
                                        </p:tav>
                                        <p:tav tm="100000">
                                          <p:val>
                                            <p:strVal val="#ppt_x"/>
                                          </p:val>
                                        </p:tav>
                                      </p:tavLst>
                                    </p:anim>
                                    <p:anim calcmode="lin" valueType="num">
                                      <p:cBhvr additive="base">
                                        <p:cTn id="106" dur="500" fill="hold"/>
                                        <p:tgtEl>
                                          <p:spTgt spid="71"/>
                                        </p:tgtEl>
                                        <p:attrNameLst>
                                          <p:attrName>ppt_y</p:attrName>
                                        </p:attrNameLst>
                                      </p:cBhvr>
                                      <p:tavLst>
                                        <p:tav tm="0">
                                          <p:val>
                                            <p:strVal val="#ppt_y"/>
                                          </p:val>
                                        </p:tav>
                                        <p:tav tm="100000">
                                          <p:val>
                                            <p:strVal val="#ppt_y"/>
                                          </p:val>
                                        </p:tav>
                                      </p:tavLst>
                                    </p:anim>
                                  </p:childTnLst>
                                </p:cTn>
                              </p:par>
                              <p:par>
                                <p:cTn id="107" presetID="2" presetClass="entr" presetSubtype="8" fill="hold" grpId="0" nodeType="with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additive="base">
                                        <p:cTn id="109" dur="500" fill="hold"/>
                                        <p:tgtEl>
                                          <p:spTgt spid="70"/>
                                        </p:tgtEl>
                                        <p:attrNameLst>
                                          <p:attrName>ppt_x</p:attrName>
                                        </p:attrNameLst>
                                      </p:cBhvr>
                                      <p:tavLst>
                                        <p:tav tm="0">
                                          <p:val>
                                            <p:strVal val="0-#ppt_w/2"/>
                                          </p:val>
                                        </p:tav>
                                        <p:tav tm="100000">
                                          <p:val>
                                            <p:strVal val="#ppt_x"/>
                                          </p:val>
                                        </p:tav>
                                      </p:tavLst>
                                    </p:anim>
                                    <p:anim calcmode="lin" valueType="num">
                                      <p:cBhvr additive="base">
                                        <p:cTn id="110"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P spid="70" grpId="0"/>
      <p:bldP spid="71" grpId="0"/>
      <p:bldP spid="73" grpId="0"/>
      <p:bldP spid="74" grpId="0"/>
      <p:bldP spid="77" grpId="0"/>
      <p:bldP spid="78" grpId="0"/>
      <p:bldP spid="79" grpId="0"/>
      <p:bldP spid="80" grpId="0"/>
      <p:bldP spid="81"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5"/>
          <p:cNvSpPr/>
          <p:nvPr/>
        </p:nvSpPr>
        <p:spPr bwMode="auto">
          <a:xfrm>
            <a:off x="2225585" y="3544649"/>
            <a:ext cx="2632167" cy="542774"/>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3"/>
          </a:solidFill>
          <a:ln w="9525" cap="flat" cmpd="sng" algn="ctr">
            <a:noFill/>
            <a:prstDash val="solid"/>
            <a:round/>
            <a:headEnd type="none" w="med" len="med"/>
            <a:tailEnd type="none" w="med" len="med"/>
          </a:ln>
          <a:effectLst/>
          <a:extLst/>
        </p:spPr>
        <p:txBody>
          <a:bodyPr lIns="86372" tIns="43185" rIns="86372" bIns="43185"/>
          <a:lstStyle/>
          <a:p>
            <a:pPr defTabSz="863709">
              <a:defRPr/>
            </a:pPr>
            <a:endParaRPr lang="zh-CN" altLang="en-US" sz="1725">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圆角矩形 5"/>
          <p:cNvSpPr>
            <a:spLocks/>
          </p:cNvSpPr>
          <p:nvPr/>
        </p:nvSpPr>
        <p:spPr bwMode="auto">
          <a:xfrm>
            <a:off x="2225585" y="1177007"/>
            <a:ext cx="2632167" cy="541262"/>
          </a:xfrm>
          <a:custGeom>
            <a:avLst/>
            <a:gdLst>
              <a:gd name="T0" fmla="*/ 0 w 3265930"/>
              <a:gd name="T1" fmla="*/ 0 h 569236"/>
              <a:gd name="T2" fmla="*/ 2981312 w 3265930"/>
              <a:gd name="T3" fmla="*/ 0 h 569236"/>
              <a:gd name="T4" fmla="*/ 3265930 w 3265930"/>
              <a:gd name="T5" fmla="*/ 284618 h 569236"/>
              <a:gd name="T6" fmla="*/ 2981312 w 3265930"/>
              <a:gd name="T7" fmla="*/ 569236 h 569236"/>
              <a:gd name="T8" fmla="*/ 0 w 3265930"/>
              <a:gd name="T9" fmla="*/ 569236 h 569236"/>
            </a:gdLst>
            <a:ahLst/>
            <a:cxnLst>
              <a:cxn ang="0">
                <a:pos x="T0" y="T1"/>
              </a:cxn>
              <a:cxn ang="0">
                <a:pos x="T2" y="T3"/>
              </a:cxn>
              <a:cxn ang="0">
                <a:pos x="T4" y="T5"/>
              </a:cxn>
              <a:cxn ang="0">
                <a:pos x="T6" y="T7"/>
              </a:cxn>
              <a:cxn ang="0">
                <a:pos x="T8" y="T9"/>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1"/>
          </a:solidFill>
          <a:ln>
            <a:noFill/>
          </a:ln>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p:spPr>
        <p:txBody>
          <a:bodyPr lIns="86372" tIns="43185" rIns="86372" bIns="43185"/>
          <a:lstStyle/>
          <a:p>
            <a:endParaRPr lang="zh-CN" altLang="en-US" sz="135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2571736" y="1142990"/>
            <a:ext cx="2021090" cy="641211"/>
          </a:xfrm>
          <a:prstGeom prst="rect">
            <a:avLst/>
          </a:prstGeom>
          <a:noFill/>
        </p:spPr>
        <p:txBody>
          <a:bodyPr wrap="none" lIns="86372" tIns="43185" rIns="86372" bIns="43185">
            <a:spAutoFit/>
          </a:bodyPr>
          <a:lstStyle/>
          <a:p>
            <a:pPr defTabSz="914150">
              <a:defRPr/>
            </a:pPr>
            <a:r>
              <a:rPr lang="zh-CN" altLang="en-US" sz="3600" b="1" dirty="0" smtClean="0">
                <a:solidFill>
                  <a:schemeClr val="bg1"/>
                </a:solidFill>
                <a:latin typeface="微软雅黑" panose="020B0503020204020204" pitchFamily="34" charset="-122"/>
                <a:ea typeface="微软雅黑" panose="020B0503020204020204" pitchFamily="34" charset="-122"/>
              </a:rPr>
              <a:t>科学方法</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9" name="空心弧 28"/>
          <p:cNvSpPr/>
          <p:nvPr/>
        </p:nvSpPr>
        <p:spPr bwMode="auto">
          <a:xfrm flipV="1">
            <a:off x="-71470" y="714362"/>
            <a:ext cx="1373511" cy="1390952"/>
          </a:xfrm>
          <a:prstGeom prst="blockArc">
            <a:avLst>
              <a:gd name="adj1" fmla="val 5423681"/>
              <a:gd name="adj2" fmla="val 20860726"/>
              <a:gd name="adj3" fmla="val 17514"/>
            </a:avLst>
          </a:prstGeom>
          <a:solidFill>
            <a:schemeClr val="accent4"/>
          </a:solidFill>
          <a:ln w="9525" cap="flat" cmpd="sng" algn="ctr">
            <a:noFill/>
            <a:prstDash val="solid"/>
            <a:round/>
            <a:headEnd type="none" w="med" len="med"/>
            <a:tailEnd type="none" w="med" len="med"/>
          </a:ln>
          <a:effectLst/>
          <a:extLst/>
        </p:spPr>
        <p:txBody>
          <a:bodyPr lIns="86372" tIns="43185" rIns="86372" bIns="43185"/>
          <a:lstStyle/>
          <a:p>
            <a:pPr defTabSz="863709">
              <a:defRPr/>
            </a:pPr>
            <a:endParaRPr lang="zh-CN" altLang="en-US" sz="1725">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空心弧 29"/>
          <p:cNvSpPr/>
          <p:nvPr/>
        </p:nvSpPr>
        <p:spPr bwMode="auto">
          <a:xfrm rot="10800000" flipV="1">
            <a:off x="1071538" y="1000114"/>
            <a:ext cx="1373511" cy="1390952"/>
          </a:xfrm>
          <a:prstGeom prst="blockArc">
            <a:avLst>
              <a:gd name="adj1" fmla="val 5423681"/>
              <a:gd name="adj2" fmla="val 20860726"/>
              <a:gd name="adj3" fmla="val 17514"/>
            </a:avLst>
          </a:prstGeom>
          <a:solidFill>
            <a:schemeClr val="accent1"/>
          </a:solidFill>
          <a:ln w="9525" cap="flat" cmpd="sng" algn="ctr">
            <a:noFill/>
            <a:prstDash val="solid"/>
            <a:round/>
            <a:headEnd type="none" w="med" len="med"/>
            <a:tailEnd type="none" w="med" len="med"/>
          </a:ln>
          <a:effectLst/>
          <a:extLst/>
        </p:spPr>
        <p:txBody>
          <a:bodyPr lIns="86372" tIns="43185" rIns="86372" bIns="43185"/>
          <a:lstStyle/>
          <a:p>
            <a:pPr defTabSz="863709">
              <a:defRPr/>
            </a:pPr>
            <a:endParaRPr lang="zh-CN" altLang="en-US" sz="1725">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空心弧 30"/>
          <p:cNvSpPr/>
          <p:nvPr/>
        </p:nvSpPr>
        <p:spPr bwMode="auto">
          <a:xfrm rot="4631022" flipV="1">
            <a:off x="1094169" y="2162416"/>
            <a:ext cx="1390952" cy="1373511"/>
          </a:xfrm>
          <a:prstGeom prst="blockArc">
            <a:avLst>
              <a:gd name="adj1" fmla="val 10168821"/>
              <a:gd name="adj2" fmla="val 20860726"/>
              <a:gd name="adj3" fmla="val 17514"/>
            </a:avLst>
          </a:prstGeom>
          <a:solidFill>
            <a:schemeClr val="accent2"/>
          </a:solidFill>
          <a:ln w="9525" cap="flat" cmpd="sng" algn="ctr">
            <a:noFill/>
            <a:prstDash val="solid"/>
            <a:round/>
            <a:headEnd type="none" w="med" len="med"/>
            <a:tailEnd type="none" w="med" len="med"/>
          </a:ln>
          <a:effectLst/>
          <a:extLst/>
        </p:spPr>
        <p:txBody>
          <a:bodyPr lIns="86372" tIns="43185" rIns="86372" bIns="43185"/>
          <a:lstStyle/>
          <a:p>
            <a:pPr defTabSz="863709">
              <a:defRPr/>
            </a:pPr>
            <a:endParaRPr lang="zh-CN" altLang="en-US" sz="1725">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空心弧 31"/>
          <p:cNvSpPr/>
          <p:nvPr/>
        </p:nvSpPr>
        <p:spPr bwMode="auto">
          <a:xfrm>
            <a:off x="-16221" y="3580191"/>
            <a:ext cx="1373511" cy="1392465"/>
          </a:xfrm>
          <a:prstGeom prst="blockArc">
            <a:avLst>
              <a:gd name="adj1" fmla="val 5423681"/>
              <a:gd name="adj2" fmla="val 20860726"/>
              <a:gd name="adj3" fmla="val 17514"/>
            </a:avLst>
          </a:prstGeom>
          <a:solidFill>
            <a:schemeClr val="accent4"/>
          </a:solidFill>
          <a:ln w="9525" cap="flat" cmpd="sng" algn="ctr">
            <a:noFill/>
            <a:prstDash val="solid"/>
            <a:round/>
            <a:headEnd type="none" w="med" len="med"/>
            <a:tailEnd type="none" w="med" len="med"/>
          </a:ln>
          <a:effectLst/>
          <a:extLst/>
        </p:spPr>
        <p:txBody>
          <a:bodyPr lIns="86372" tIns="43185" rIns="86372" bIns="43185"/>
          <a:lstStyle/>
          <a:p>
            <a:pPr defTabSz="863709">
              <a:defRPr/>
            </a:pPr>
            <a:endParaRPr lang="zh-CN" altLang="en-US" sz="1725">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空心弧 32"/>
          <p:cNvSpPr/>
          <p:nvPr/>
        </p:nvSpPr>
        <p:spPr bwMode="auto">
          <a:xfrm rot="10800000">
            <a:off x="1090945" y="3296696"/>
            <a:ext cx="1373511" cy="1390952"/>
          </a:xfrm>
          <a:prstGeom prst="blockArc">
            <a:avLst>
              <a:gd name="adj1" fmla="val 5423681"/>
              <a:gd name="adj2" fmla="val 20860726"/>
              <a:gd name="adj3" fmla="val 17514"/>
            </a:avLst>
          </a:prstGeom>
          <a:solidFill>
            <a:schemeClr val="accent3"/>
          </a:solidFill>
          <a:ln w="9525" cap="flat" cmpd="sng" algn="ctr">
            <a:noFill/>
            <a:prstDash val="solid"/>
            <a:round/>
            <a:headEnd type="none" w="med" len="med"/>
            <a:tailEnd type="none" w="med" len="med"/>
          </a:ln>
          <a:effectLst/>
          <a:extLst/>
        </p:spPr>
        <p:txBody>
          <a:bodyPr lIns="86372" tIns="43185" rIns="86372" bIns="43185"/>
          <a:lstStyle/>
          <a:p>
            <a:pPr defTabSz="863709">
              <a:defRPr/>
            </a:pPr>
            <a:endParaRPr lang="zh-CN" altLang="en-US" sz="1725">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534352" y="1367506"/>
            <a:ext cx="477399" cy="675836"/>
          </a:xfrm>
          <a:prstGeom prst="rect">
            <a:avLst/>
          </a:prstGeom>
          <a:noFill/>
        </p:spPr>
        <p:txBody>
          <a:bodyPr wrap="none" lIns="86372" tIns="43185" rIns="86372" bIns="43185">
            <a:spAutoFit/>
          </a:bodyPr>
          <a:lstStyle/>
          <a:p>
            <a:pPr defTabSz="914150">
              <a:defRPr/>
            </a:pPr>
            <a:r>
              <a:rPr lang="en-US" altLang="zh-CN" sz="3825" b="1" dirty="0">
                <a:solidFill>
                  <a:schemeClr val="bg1">
                    <a:lumMod val="50000"/>
                  </a:schemeClr>
                </a:solidFill>
                <a:latin typeface="微软雅黑" panose="020B0503020204020204" pitchFamily="34" charset="-122"/>
                <a:ea typeface="微软雅黑" panose="020B0503020204020204" pitchFamily="34" charset="-122"/>
              </a:rPr>
              <a:t>1</a:t>
            </a:r>
            <a:endParaRPr lang="zh-CN" altLang="en-US" sz="3825"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1534353" y="3667114"/>
            <a:ext cx="477399" cy="675836"/>
          </a:xfrm>
          <a:prstGeom prst="rect">
            <a:avLst/>
          </a:prstGeom>
          <a:noFill/>
        </p:spPr>
        <p:txBody>
          <a:bodyPr wrap="none" lIns="86372" tIns="43185" rIns="86372" bIns="43185">
            <a:spAutoFit/>
          </a:bodyPr>
          <a:lstStyle/>
          <a:p>
            <a:pPr defTabSz="914150">
              <a:defRPr/>
            </a:pPr>
            <a:r>
              <a:rPr lang="en-US" altLang="zh-CN" sz="3825" b="1" dirty="0">
                <a:solidFill>
                  <a:schemeClr val="bg1">
                    <a:lumMod val="50000"/>
                  </a:schemeClr>
                </a:solidFill>
                <a:latin typeface="微软雅黑" panose="020B0503020204020204" pitchFamily="34" charset="-122"/>
                <a:ea typeface="微软雅黑" panose="020B0503020204020204" pitchFamily="34" charset="-122"/>
              </a:rPr>
              <a:t>2</a:t>
            </a:r>
            <a:endParaRPr lang="zh-CN" altLang="en-US" sz="3825"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2571736" y="1877018"/>
            <a:ext cx="5500725" cy="1318320"/>
          </a:xfrm>
          <a:prstGeom prst="rect">
            <a:avLst/>
          </a:prstGeom>
          <a:noFill/>
        </p:spPr>
        <p:txBody>
          <a:bodyPr wrap="square" lIns="86372" tIns="43185" rIns="86372" bIns="43185">
            <a:spAutoFit/>
          </a:bodyPr>
          <a:lstStyle/>
          <a:p>
            <a:r>
              <a:rPr lang="zh-CN" altLang="en-US" sz="2000" b="1" dirty="0" smtClean="0">
                <a:solidFill>
                  <a:schemeClr val="bg1">
                    <a:lumMod val="50000"/>
                  </a:schemeClr>
                </a:solidFill>
                <a:latin typeface="+mn-ea"/>
              </a:rPr>
              <a:t>    是指人们在认识和改造自然中所遵循或运用的符合科学一般原则的各种</a:t>
            </a:r>
            <a:r>
              <a:rPr lang="zh-CN" altLang="en-US" sz="2000" b="1" dirty="0" smtClean="0">
                <a:solidFill>
                  <a:srgbClr val="FF0000"/>
                </a:solidFill>
                <a:latin typeface="+mn-ea"/>
              </a:rPr>
              <a:t>途径</a:t>
            </a:r>
            <a:r>
              <a:rPr lang="zh-CN" altLang="en-US" sz="2000" b="1" dirty="0" smtClean="0">
                <a:solidFill>
                  <a:schemeClr val="bg1">
                    <a:lumMod val="50000"/>
                  </a:schemeClr>
                </a:solidFill>
                <a:latin typeface="+mn-ea"/>
              </a:rPr>
              <a:t>和</a:t>
            </a:r>
            <a:r>
              <a:rPr lang="zh-CN" altLang="en-US" sz="2000" b="1" dirty="0" smtClean="0">
                <a:solidFill>
                  <a:srgbClr val="FF0000"/>
                </a:solidFill>
                <a:latin typeface="+mn-ea"/>
              </a:rPr>
              <a:t>手段</a:t>
            </a:r>
            <a:r>
              <a:rPr lang="zh-CN" altLang="en-US" sz="2000" b="1" dirty="0" smtClean="0">
                <a:solidFill>
                  <a:schemeClr val="bg1">
                    <a:lumMod val="50000"/>
                  </a:schemeClr>
                </a:solidFill>
                <a:latin typeface="+mn-ea"/>
              </a:rPr>
              <a:t>，包括在科学活动过程中采用的思路、步骤、原则和模式等。</a:t>
            </a:r>
            <a:endParaRPr lang="zh-CN" altLang="en-US" sz="2000" b="1" dirty="0">
              <a:solidFill>
                <a:schemeClr val="bg1">
                  <a:lumMod val="50000"/>
                </a:schemeClr>
              </a:solidFill>
              <a:latin typeface="+mn-ea"/>
            </a:endParaRPr>
          </a:p>
        </p:txBody>
      </p:sp>
      <p:sp>
        <p:nvSpPr>
          <p:cNvPr id="37" name="TextBox 36"/>
          <p:cNvSpPr txBox="1">
            <a:spLocks noChangeArrowheads="1"/>
          </p:cNvSpPr>
          <p:nvPr/>
        </p:nvSpPr>
        <p:spPr bwMode="auto">
          <a:xfrm>
            <a:off x="2612259" y="4066256"/>
            <a:ext cx="5317327" cy="702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372" tIns="43185" rIns="86372" bIns="43185">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zh-CN" altLang="en-US" sz="2000" b="1" dirty="0" smtClean="0">
                <a:solidFill>
                  <a:schemeClr val="bg1">
                    <a:lumMod val="50000"/>
                  </a:schemeClr>
                </a:solidFill>
                <a:latin typeface="+mn-ea"/>
                <a:ea typeface="+mn-ea"/>
              </a:rPr>
              <a:t>    是指人们在认识世那的实践活动中总结出来的正确的</a:t>
            </a:r>
            <a:r>
              <a:rPr lang="zh-CN" altLang="en-US" sz="2000" b="1" dirty="0" smtClean="0">
                <a:solidFill>
                  <a:srgbClr val="FF0000"/>
                </a:solidFill>
                <a:latin typeface="+mn-ea"/>
                <a:ea typeface="+mn-ea"/>
              </a:rPr>
              <a:t>思维方式</a:t>
            </a:r>
            <a:r>
              <a:rPr lang="zh-CN" altLang="en-US" sz="2000" b="1" dirty="0" smtClean="0">
                <a:solidFill>
                  <a:schemeClr val="bg1">
                    <a:lumMod val="50000"/>
                  </a:schemeClr>
                </a:solidFill>
                <a:latin typeface="+mn-ea"/>
                <a:ea typeface="+mn-ea"/>
              </a:rPr>
              <a:t>和</a:t>
            </a:r>
            <a:r>
              <a:rPr lang="zh-CN" altLang="en-US" sz="2000" b="1" dirty="0" smtClean="0">
                <a:solidFill>
                  <a:srgbClr val="FF0000"/>
                </a:solidFill>
                <a:latin typeface="+mn-ea"/>
                <a:ea typeface="+mn-ea"/>
              </a:rPr>
              <a:t>操作方式</a:t>
            </a:r>
            <a:r>
              <a:rPr lang="zh-CN" altLang="en-US" sz="2000" b="1" dirty="0" smtClean="0">
                <a:solidFill>
                  <a:schemeClr val="bg1">
                    <a:lumMod val="50000"/>
                  </a:schemeClr>
                </a:solidFill>
                <a:latin typeface="+mn-ea"/>
                <a:ea typeface="+mn-ea"/>
              </a:rPr>
              <a:t>。</a:t>
            </a:r>
            <a:endParaRPr lang="zh-CN" altLang="en-US" sz="2000" b="1" dirty="0">
              <a:solidFill>
                <a:schemeClr val="bg1">
                  <a:lumMod val="50000"/>
                </a:schemeClr>
              </a:solidFill>
              <a:latin typeface="+mn-ea"/>
              <a:ea typeface="+mn-ea"/>
            </a:endParaRPr>
          </a:p>
        </p:txBody>
      </p:sp>
      <p:grpSp>
        <p:nvGrpSpPr>
          <p:cNvPr id="16" name="组合 15"/>
          <p:cNvGrpSpPr>
            <a:grpSpLocks/>
          </p:cNvGrpSpPr>
          <p:nvPr/>
        </p:nvGrpSpPr>
        <p:grpSpPr bwMode="auto">
          <a:xfrm>
            <a:off x="145257" y="139304"/>
            <a:ext cx="3283734" cy="619125"/>
            <a:chOff x="193490" y="186088"/>
            <a:chExt cx="4377658" cy="824600"/>
          </a:xfrm>
        </p:grpSpPr>
        <p:sp>
          <p:nvSpPr>
            <p:cNvPr id="17" name="菱形 16"/>
            <p:cNvSpPr/>
            <p:nvPr/>
          </p:nvSpPr>
          <p:spPr>
            <a:xfrm>
              <a:off x="193490" y="186088"/>
              <a:ext cx="825377" cy="824600"/>
            </a:xfrm>
            <a:prstGeom prst="diamond">
              <a:avLst/>
            </a:prstGeom>
            <a:solidFill>
              <a:srgbClr val="0072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8" name="文本框 7"/>
            <p:cNvSpPr txBox="1">
              <a:spLocks noChangeArrowheads="1"/>
            </p:cNvSpPr>
            <p:nvPr/>
          </p:nvSpPr>
          <p:spPr bwMode="auto">
            <a:xfrm>
              <a:off x="1018088" y="243238"/>
              <a:ext cx="3553060" cy="4919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rgbClr val="0072A9"/>
                  </a:solidFill>
                  <a:latin typeface="微软雅黑" pitchFamily="34" charset="-122"/>
                  <a:ea typeface="微软雅黑" pitchFamily="34" charset="-122"/>
                </a:rPr>
                <a:t>  </a:t>
              </a:r>
              <a:r>
                <a:rPr lang="zh-CN" altLang="en-US" b="1" dirty="0" smtClean="0">
                  <a:solidFill>
                    <a:srgbClr val="0072A9"/>
                  </a:solidFill>
                  <a:latin typeface="微软雅黑" pitchFamily="34" charset="-122"/>
                  <a:ea typeface="微软雅黑" pitchFamily="34" charset="-122"/>
                </a:rPr>
                <a:t>科学方法与探究技能</a:t>
              </a:r>
              <a:endParaRPr lang="zh-CN" altLang="en-US" b="1" dirty="0">
                <a:solidFill>
                  <a:srgbClr val="0072A9"/>
                </a:solidFill>
                <a:latin typeface="微软雅黑" pitchFamily="34" charset="-122"/>
                <a:ea typeface="微软雅黑" pitchFamily="34" charset="-122"/>
              </a:endParaRPr>
            </a:p>
          </p:txBody>
        </p:sp>
        <p:cxnSp>
          <p:nvCxnSpPr>
            <p:cNvPr id="19" name="直接连接符 18"/>
            <p:cNvCxnSpPr/>
            <p:nvPr/>
          </p:nvCxnSpPr>
          <p:spPr>
            <a:xfrm flipV="1">
              <a:off x="1109341" y="666556"/>
              <a:ext cx="2985626" cy="22221"/>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sp>
          <p:nvSpPr>
            <p:cNvPr id="21" name="Freeform 74"/>
            <p:cNvSpPr>
              <a:spLocks noEditPoints="1"/>
            </p:cNvSpPr>
            <p:nvPr/>
          </p:nvSpPr>
          <p:spPr bwMode="auto">
            <a:xfrm>
              <a:off x="419612" y="461439"/>
              <a:ext cx="372357" cy="243464"/>
            </a:xfrm>
            <a:custGeom>
              <a:avLst/>
              <a:gdLst>
                <a:gd name="T0" fmla="*/ 2147483647 w 99"/>
                <a:gd name="T1" fmla="*/ 2147483647 h 65"/>
                <a:gd name="T2" fmla="*/ 2147483647 w 99"/>
                <a:gd name="T3" fmla="*/ 2147483647 h 65"/>
                <a:gd name="T4" fmla="*/ 2147483647 w 99"/>
                <a:gd name="T5" fmla="*/ 2147483647 h 65"/>
                <a:gd name="T6" fmla="*/ 2147483647 w 99"/>
                <a:gd name="T7" fmla="*/ 2147483647 h 65"/>
                <a:gd name="T8" fmla="*/ 2147483647 w 99"/>
                <a:gd name="T9" fmla="*/ 2147483647 h 65"/>
                <a:gd name="T10" fmla="*/ 2147483647 w 99"/>
                <a:gd name="T11" fmla="*/ 2147483647 h 65"/>
                <a:gd name="T12" fmla="*/ 2147483647 w 99"/>
                <a:gd name="T13" fmla="*/ 2147483647 h 65"/>
                <a:gd name="T14" fmla="*/ 2147483647 w 99"/>
                <a:gd name="T15" fmla="*/ 2147483647 h 65"/>
                <a:gd name="T16" fmla="*/ 2147483647 w 99"/>
                <a:gd name="T17" fmla="*/ 2147483647 h 65"/>
                <a:gd name="T18" fmla="*/ 2147483647 w 99"/>
                <a:gd name="T19" fmla="*/ 2147483647 h 65"/>
                <a:gd name="T20" fmla="*/ 2147483647 w 99"/>
                <a:gd name="T21" fmla="*/ 2147483647 h 65"/>
                <a:gd name="T22" fmla="*/ 2147483647 w 99"/>
                <a:gd name="T23" fmla="*/ 2147483647 h 65"/>
                <a:gd name="T24" fmla="*/ 2147483647 w 99"/>
                <a:gd name="T25" fmla="*/ 2147483647 h 65"/>
                <a:gd name="T26" fmla="*/ 2147483647 w 99"/>
                <a:gd name="T27" fmla="*/ 2147483647 h 65"/>
                <a:gd name="T28" fmla="*/ 2147483647 w 99"/>
                <a:gd name="T29" fmla="*/ 2147483647 h 65"/>
                <a:gd name="T30" fmla="*/ 2147483647 w 99"/>
                <a:gd name="T31" fmla="*/ 2147483647 h 65"/>
                <a:gd name="T32" fmla="*/ 2147483647 w 99"/>
                <a:gd name="T33" fmla="*/ 2147483647 h 65"/>
                <a:gd name="T34" fmla="*/ 2147483647 w 99"/>
                <a:gd name="T35" fmla="*/ 0 h 65"/>
                <a:gd name="T36" fmla="*/ 2147483647 w 99"/>
                <a:gd name="T37" fmla="*/ 2147483647 h 65"/>
                <a:gd name="T38" fmla="*/ 2147483647 w 99"/>
                <a:gd name="T39" fmla="*/ 2147483647 h 65"/>
                <a:gd name="T40" fmla="*/ 2147483647 w 99"/>
                <a:gd name="T41" fmla="*/ 2147483647 h 65"/>
                <a:gd name="T42" fmla="*/ 0 w 99"/>
                <a:gd name="T43" fmla="*/ 2147483647 h 65"/>
                <a:gd name="T44" fmla="*/ 2147483647 w 99"/>
                <a:gd name="T45" fmla="*/ 2147483647 h 65"/>
                <a:gd name="T46" fmla="*/ 2147483647 w 99"/>
                <a:gd name="T47" fmla="*/ 2147483647 h 65"/>
                <a:gd name="T48" fmla="*/ 2147483647 w 99"/>
                <a:gd name="T49" fmla="*/ 2147483647 h 65"/>
                <a:gd name="T50" fmla="*/ 2147483647 w 99"/>
                <a:gd name="T51" fmla="*/ 2147483647 h 65"/>
                <a:gd name="T52" fmla="*/ 2147483647 w 99"/>
                <a:gd name="T53" fmla="*/ 2147483647 h 65"/>
                <a:gd name="T54" fmla="*/ 2147483647 w 99"/>
                <a:gd name="T55" fmla="*/ 2147483647 h 65"/>
                <a:gd name="T56" fmla="*/ 2147483647 w 99"/>
                <a:gd name="T57" fmla="*/ 2147483647 h 65"/>
                <a:gd name="T58" fmla="*/ 2147483647 w 99"/>
                <a:gd name="T59" fmla="*/ 2147483647 h 65"/>
                <a:gd name="T60" fmla="*/ 2147483647 w 99"/>
                <a:gd name="T61" fmla="*/ 2147483647 h 65"/>
                <a:gd name="T62" fmla="*/ 2147483647 w 99"/>
                <a:gd name="T63" fmla="*/ 2147483647 h 65"/>
                <a:gd name="T64" fmla="*/ 2147483647 w 99"/>
                <a:gd name="T65" fmla="*/ 214748364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1350"/>
            </a:p>
          </p:txBody>
        </p:sp>
      </p:grpSp>
      <p:sp>
        <p:nvSpPr>
          <p:cNvPr id="23" name="TextBox 22"/>
          <p:cNvSpPr txBox="1"/>
          <p:nvPr/>
        </p:nvSpPr>
        <p:spPr>
          <a:xfrm>
            <a:off x="3000364" y="142858"/>
            <a:ext cx="4145687" cy="461665"/>
          </a:xfrm>
          <a:prstGeom prst="rect">
            <a:avLst/>
          </a:prstGeom>
          <a:noFill/>
        </p:spPr>
        <p:txBody>
          <a:bodyPr wrap="none" rtlCol="0">
            <a:spAutoFit/>
          </a:bodyPr>
          <a:lstStyle/>
          <a:p>
            <a:r>
              <a:rPr lang="en-US" altLang="zh-CN" sz="2400" b="1" dirty="0" smtClean="0"/>
              <a:t>——</a:t>
            </a:r>
            <a:r>
              <a:rPr lang="zh-CN" altLang="en-US" sz="2400" b="1" dirty="0" smtClean="0"/>
              <a:t>进行科学探究活动的保证</a:t>
            </a:r>
            <a:endParaRPr lang="zh-CN" altLang="en-US" sz="2400" b="1" dirty="0"/>
          </a:p>
        </p:txBody>
      </p:sp>
      <p:sp>
        <p:nvSpPr>
          <p:cNvPr id="24" name="TextBox 23"/>
          <p:cNvSpPr txBox="1"/>
          <p:nvPr/>
        </p:nvSpPr>
        <p:spPr>
          <a:xfrm>
            <a:off x="2643174" y="3500444"/>
            <a:ext cx="2021090" cy="641211"/>
          </a:xfrm>
          <a:prstGeom prst="rect">
            <a:avLst/>
          </a:prstGeom>
          <a:noFill/>
        </p:spPr>
        <p:txBody>
          <a:bodyPr wrap="none" lIns="86372" tIns="43185" rIns="86372" bIns="43185">
            <a:spAutoFit/>
          </a:bodyPr>
          <a:lstStyle/>
          <a:p>
            <a:pPr defTabSz="914150">
              <a:defRPr/>
            </a:pPr>
            <a:r>
              <a:rPr lang="zh-CN" altLang="en-US" sz="3600" b="1" dirty="0" smtClean="0">
                <a:solidFill>
                  <a:schemeClr val="bg1"/>
                </a:solidFill>
                <a:latin typeface="微软雅黑" panose="020B0503020204020204" pitchFamily="34" charset="-122"/>
                <a:ea typeface="微软雅黑" panose="020B0503020204020204" pitchFamily="34" charset="-122"/>
              </a:rPr>
              <a:t>探究技能</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4786314" y="3286130"/>
            <a:ext cx="3929090" cy="830997"/>
          </a:xfrm>
          <a:prstGeom prst="rect">
            <a:avLst/>
          </a:prstGeom>
          <a:noFill/>
        </p:spPr>
        <p:txBody>
          <a:bodyPr wrap="square" rtlCol="0">
            <a:spAutoFit/>
          </a:bodyPr>
          <a:lstStyle/>
          <a:p>
            <a:r>
              <a:rPr lang="zh-CN" altLang="en-US" sz="2400" b="1" dirty="0" smtClean="0"/>
              <a:t>当科学思维方法应用到探究活动中时，也是一种技能</a:t>
            </a:r>
            <a:r>
              <a:rPr lang="zh-CN" altLang="en-US" dirty="0" smtClean="0"/>
              <a:t>。</a:t>
            </a:r>
            <a:endParaRPr lang="zh-CN" altLang="en-US" dirty="0"/>
          </a:p>
        </p:txBody>
      </p:sp>
      <p:sp>
        <p:nvSpPr>
          <p:cNvPr id="39" name="矩形 38"/>
          <p:cNvSpPr/>
          <p:nvPr/>
        </p:nvSpPr>
        <p:spPr>
          <a:xfrm>
            <a:off x="4929190" y="928676"/>
            <a:ext cx="4000528" cy="830997"/>
          </a:xfrm>
          <a:prstGeom prst="rect">
            <a:avLst/>
          </a:prstGeom>
        </p:spPr>
        <p:txBody>
          <a:bodyPr wrap="square">
            <a:spAutoFit/>
          </a:bodyPr>
          <a:lstStyle/>
          <a:p>
            <a:r>
              <a:rPr lang="zh-CN" altLang="en-US" sz="2400" b="1" dirty="0" smtClean="0"/>
              <a:t>从本质上来讲是一种思维，方法是思维的表现方式。</a:t>
            </a:r>
            <a:endParaRPr lang="zh-CN" altLang="en-US" sz="2400" b="1" dirty="0"/>
          </a:p>
        </p:txBody>
      </p:sp>
      <p:grpSp>
        <p:nvGrpSpPr>
          <p:cNvPr id="41" name="组合 40"/>
          <p:cNvGrpSpPr/>
          <p:nvPr/>
        </p:nvGrpSpPr>
        <p:grpSpPr>
          <a:xfrm>
            <a:off x="7889954" y="2000246"/>
            <a:ext cx="1111202" cy="717769"/>
            <a:chOff x="7889954" y="2000246"/>
            <a:chExt cx="1111202" cy="717769"/>
          </a:xfrm>
        </p:grpSpPr>
        <p:sp>
          <p:nvSpPr>
            <p:cNvPr id="40" name="矩形 39"/>
            <p:cNvSpPr/>
            <p:nvPr/>
          </p:nvSpPr>
          <p:spPr>
            <a:xfrm>
              <a:off x="7929586" y="2000246"/>
              <a:ext cx="1071570" cy="7143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37"/>
            <p:cNvSpPr txBox="1"/>
            <p:nvPr/>
          </p:nvSpPr>
          <p:spPr>
            <a:xfrm>
              <a:off x="7889954" y="2071684"/>
              <a:ext cx="1111202" cy="646331"/>
            </a:xfrm>
            <a:prstGeom prst="rect">
              <a:avLst/>
            </a:prstGeom>
            <a:noFill/>
          </p:spPr>
          <p:txBody>
            <a:bodyPr wrap="square" rtlCol="0">
              <a:spAutoFit/>
            </a:bodyPr>
            <a:lstStyle/>
            <a:p>
              <a:r>
                <a:rPr lang="zh-CN" altLang="en-US" sz="3600" b="1" dirty="0" smtClean="0">
                  <a:solidFill>
                    <a:srgbClr val="FF0000"/>
                  </a:solidFill>
                  <a:latin typeface="华文行楷" pitchFamily="2" charset="-122"/>
                  <a:ea typeface="华文行楷" pitchFamily="2" charset="-122"/>
                </a:rPr>
                <a:t>理论</a:t>
              </a:r>
              <a:endParaRPr lang="zh-CN" altLang="en-US" sz="3600" b="1" dirty="0">
                <a:solidFill>
                  <a:srgbClr val="FF0000"/>
                </a:solidFill>
                <a:latin typeface="华文行楷" pitchFamily="2" charset="-122"/>
                <a:ea typeface="华文行楷" pitchFamily="2" charset="-122"/>
              </a:endParaRPr>
            </a:p>
          </p:txBody>
        </p:sp>
      </p:grpSp>
      <p:grpSp>
        <p:nvGrpSpPr>
          <p:cNvPr id="44" name="组合 43"/>
          <p:cNvGrpSpPr/>
          <p:nvPr/>
        </p:nvGrpSpPr>
        <p:grpSpPr>
          <a:xfrm>
            <a:off x="7858148" y="4071948"/>
            <a:ext cx="1111202" cy="717769"/>
            <a:chOff x="7858148" y="4071948"/>
            <a:chExt cx="1111202" cy="717769"/>
          </a:xfrm>
        </p:grpSpPr>
        <p:sp>
          <p:nvSpPr>
            <p:cNvPr id="42" name="矩形 41"/>
            <p:cNvSpPr/>
            <p:nvPr/>
          </p:nvSpPr>
          <p:spPr>
            <a:xfrm>
              <a:off x="7858148" y="4071948"/>
              <a:ext cx="1071570" cy="71438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7858148" y="4143386"/>
              <a:ext cx="1111202" cy="646331"/>
            </a:xfrm>
            <a:prstGeom prst="rect">
              <a:avLst/>
            </a:prstGeom>
            <a:noFill/>
          </p:spPr>
          <p:txBody>
            <a:bodyPr wrap="square" rtlCol="0">
              <a:spAutoFit/>
            </a:bodyPr>
            <a:lstStyle/>
            <a:p>
              <a:r>
                <a:rPr lang="zh-CN" altLang="en-US" sz="3600" b="1" dirty="0" smtClean="0">
                  <a:solidFill>
                    <a:srgbClr val="FF0000"/>
                  </a:solidFill>
                  <a:latin typeface="华文行楷" pitchFamily="2" charset="-122"/>
                  <a:ea typeface="华文行楷" pitchFamily="2" charset="-122"/>
                </a:rPr>
                <a:t>实践</a:t>
              </a:r>
              <a:endParaRPr lang="zh-CN" altLang="en-US" sz="3600" b="1" dirty="0">
                <a:solidFill>
                  <a:srgbClr val="FF0000"/>
                </a:solidFill>
                <a:latin typeface="华文行楷" pitchFamily="2" charset="-122"/>
                <a:ea typeface="华文行楷" pitchFamily="2" charset="-122"/>
              </a:endParaRPr>
            </a:p>
          </p:txBody>
        </p:sp>
      </p:grpSp>
    </p:spTree>
    <p:extLst>
      <p:ext uri="{BB962C8B-B14F-4D97-AF65-F5344CB8AC3E}">
        <p14:creationId xmlns:p14="http://schemas.microsoft.com/office/powerpoint/2010/main" xmlns="" val="22196992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1+#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diamond(in)">
                                      <p:cBhvr>
                                        <p:cTn id="57" dur="20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diamond(in)">
                                      <p:cBhvr>
                                        <p:cTn id="62"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29" grpId="0" animBg="1"/>
      <p:bldP spid="30" grpId="0" animBg="1"/>
      <p:bldP spid="31" grpId="0" animBg="1"/>
      <p:bldP spid="32" grpId="0" animBg="1"/>
      <p:bldP spid="33" grpId="0" animBg="1"/>
      <p:bldP spid="34" grpId="0"/>
      <p:bldP spid="35" grpId="0"/>
      <p:bldP spid="36" grpId="0"/>
      <p:bldP spid="37" grpId="0"/>
      <p:bldP spid="23" grpId="0"/>
      <p:bldP spid="24" grpId="0"/>
      <p:bldP spid="25"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5"/>
          <p:cNvSpPr/>
          <p:nvPr/>
        </p:nvSpPr>
        <p:spPr bwMode="auto">
          <a:xfrm>
            <a:off x="2225585" y="3544649"/>
            <a:ext cx="2632167" cy="542774"/>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3"/>
          </a:solidFill>
          <a:ln w="9525" cap="flat" cmpd="sng" algn="ctr">
            <a:noFill/>
            <a:prstDash val="solid"/>
            <a:round/>
            <a:headEnd type="none" w="med" len="med"/>
            <a:tailEnd type="none" w="med" len="med"/>
          </a:ln>
          <a:effectLst/>
          <a:extLst/>
        </p:spPr>
        <p:txBody>
          <a:bodyPr lIns="86372" tIns="43185" rIns="86372" bIns="43185"/>
          <a:lstStyle/>
          <a:p>
            <a:pPr defTabSz="863709">
              <a:defRPr/>
            </a:pPr>
            <a:endParaRPr lang="zh-CN" altLang="en-US" sz="1725">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圆角矩形 5"/>
          <p:cNvSpPr>
            <a:spLocks/>
          </p:cNvSpPr>
          <p:nvPr/>
        </p:nvSpPr>
        <p:spPr bwMode="auto">
          <a:xfrm>
            <a:off x="2225585" y="1177007"/>
            <a:ext cx="2632167" cy="541262"/>
          </a:xfrm>
          <a:custGeom>
            <a:avLst/>
            <a:gdLst>
              <a:gd name="T0" fmla="*/ 0 w 3265930"/>
              <a:gd name="T1" fmla="*/ 0 h 569236"/>
              <a:gd name="T2" fmla="*/ 2981312 w 3265930"/>
              <a:gd name="T3" fmla="*/ 0 h 569236"/>
              <a:gd name="T4" fmla="*/ 3265930 w 3265930"/>
              <a:gd name="T5" fmla="*/ 284618 h 569236"/>
              <a:gd name="T6" fmla="*/ 2981312 w 3265930"/>
              <a:gd name="T7" fmla="*/ 569236 h 569236"/>
              <a:gd name="T8" fmla="*/ 0 w 3265930"/>
              <a:gd name="T9" fmla="*/ 569236 h 569236"/>
            </a:gdLst>
            <a:ahLst/>
            <a:cxnLst>
              <a:cxn ang="0">
                <a:pos x="T0" y="T1"/>
              </a:cxn>
              <a:cxn ang="0">
                <a:pos x="T2" y="T3"/>
              </a:cxn>
              <a:cxn ang="0">
                <a:pos x="T4" y="T5"/>
              </a:cxn>
              <a:cxn ang="0">
                <a:pos x="T6" y="T7"/>
              </a:cxn>
              <a:cxn ang="0">
                <a:pos x="T8" y="T9"/>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1"/>
          </a:solidFill>
          <a:ln>
            <a:noFill/>
          </a:ln>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p:spPr>
        <p:txBody>
          <a:bodyPr lIns="86372" tIns="43185" rIns="86372" bIns="43185"/>
          <a:lstStyle/>
          <a:p>
            <a:endParaRPr lang="zh-CN" altLang="en-US" sz="135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2571736" y="1142990"/>
            <a:ext cx="2021090" cy="641211"/>
          </a:xfrm>
          <a:prstGeom prst="rect">
            <a:avLst/>
          </a:prstGeom>
          <a:noFill/>
        </p:spPr>
        <p:txBody>
          <a:bodyPr wrap="none" lIns="86372" tIns="43185" rIns="86372" bIns="43185">
            <a:spAutoFit/>
          </a:bodyPr>
          <a:lstStyle/>
          <a:p>
            <a:pPr defTabSz="914150">
              <a:defRPr/>
            </a:pPr>
            <a:r>
              <a:rPr lang="zh-CN" altLang="en-US" sz="3600" b="1" dirty="0" smtClean="0">
                <a:solidFill>
                  <a:schemeClr val="bg1"/>
                </a:solidFill>
                <a:latin typeface="微软雅黑" panose="020B0503020204020204" pitchFamily="34" charset="-122"/>
                <a:ea typeface="微软雅黑" panose="020B0503020204020204" pitchFamily="34" charset="-122"/>
              </a:rPr>
              <a:t>探究能力</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29" name="空心弧 28"/>
          <p:cNvSpPr/>
          <p:nvPr/>
        </p:nvSpPr>
        <p:spPr bwMode="auto">
          <a:xfrm flipV="1">
            <a:off x="-71470" y="714362"/>
            <a:ext cx="1373511" cy="1390952"/>
          </a:xfrm>
          <a:prstGeom prst="blockArc">
            <a:avLst>
              <a:gd name="adj1" fmla="val 5423681"/>
              <a:gd name="adj2" fmla="val 20860726"/>
              <a:gd name="adj3" fmla="val 17514"/>
            </a:avLst>
          </a:prstGeom>
          <a:solidFill>
            <a:schemeClr val="accent4"/>
          </a:solidFill>
          <a:ln w="9525" cap="flat" cmpd="sng" algn="ctr">
            <a:noFill/>
            <a:prstDash val="solid"/>
            <a:round/>
            <a:headEnd type="none" w="med" len="med"/>
            <a:tailEnd type="none" w="med" len="med"/>
          </a:ln>
          <a:effectLst/>
          <a:extLst/>
        </p:spPr>
        <p:txBody>
          <a:bodyPr lIns="86372" tIns="43185" rIns="86372" bIns="43185"/>
          <a:lstStyle/>
          <a:p>
            <a:pPr defTabSz="863709">
              <a:defRPr/>
            </a:pPr>
            <a:endParaRPr lang="zh-CN" altLang="en-US" sz="1725">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空心弧 29"/>
          <p:cNvSpPr/>
          <p:nvPr/>
        </p:nvSpPr>
        <p:spPr bwMode="auto">
          <a:xfrm rot="10800000" flipV="1">
            <a:off x="1071538" y="1000114"/>
            <a:ext cx="1373511" cy="1390952"/>
          </a:xfrm>
          <a:prstGeom prst="blockArc">
            <a:avLst>
              <a:gd name="adj1" fmla="val 5423681"/>
              <a:gd name="adj2" fmla="val 20860726"/>
              <a:gd name="adj3" fmla="val 17514"/>
            </a:avLst>
          </a:prstGeom>
          <a:solidFill>
            <a:schemeClr val="accent1"/>
          </a:solidFill>
          <a:ln w="9525" cap="flat" cmpd="sng" algn="ctr">
            <a:noFill/>
            <a:prstDash val="solid"/>
            <a:round/>
            <a:headEnd type="none" w="med" len="med"/>
            <a:tailEnd type="none" w="med" len="med"/>
          </a:ln>
          <a:effectLst/>
          <a:extLst/>
        </p:spPr>
        <p:txBody>
          <a:bodyPr lIns="86372" tIns="43185" rIns="86372" bIns="43185"/>
          <a:lstStyle/>
          <a:p>
            <a:pPr defTabSz="863709">
              <a:defRPr/>
            </a:pPr>
            <a:endParaRPr lang="zh-CN" altLang="en-US" sz="1725">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空心弧 30"/>
          <p:cNvSpPr/>
          <p:nvPr/>
        </p:nvSpPr>
        <p:spPr bwMode="auto">
          <a:xfrm rot="4631022" flipV="1">
            <a:off x="1094169" y="2162416"/>
            <a:ext cx="1390952" cy="1373511"/>
          </a:xfrm>
          <a:prstGeom prst="blockArc">
            <a:avLst>
              <a:gd name="adj1" fmla="val 10168821"/>
              <a:gd name="adj2" fmla="val 20860726"/>
              <a:gd name="adj3" fmla="val 17514"/>
            </a:avLst>
          </a:prstGeom>
          <a:solidFill>
            <a:schemeClr val="accent2"/>
          </a:solidFill>
          <a:ln w="9525" cap="flat" cmpd="sng" algn="ctr">
            <a:noFill/>
            <a:prstDash val="solid"/>
            <a:round/>
            <a:headEnd type="none" w="med" len="med"/>
            <a:tailEnd type="none" w="med" len="med"/>
          </a:ln>
          <a:effectLst/>
          <a:extLst/>
        </p:spPr>
        <p:txBody>
          <a:bodyPr lIns="86372" tIns="43185" rIns="86372" bIns="43185"/>
          <a:lstStyle/>
          <a:p>
            <a:pPr defTabSz="863709">
              <a:defRPr/>
            </a:pPr>
            <a:endParaRPr lang="zh-CN" altLang="en-US" sz="1725">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空心弧 31"/>
          <p:cNvSpPr/>
          <p:nvPr/>
        </p:nvSpPr>
        <p:spPr bwMode="auto">
          <a:xfrm>
            <a:off x="-16221" y="3580191"/>
            <a:ext cx="1373511" cy="1392465"/>
          </a:xfrm>
          <a:prstGeom prst="blockArc">
            <a:avLst>
              <a:gd name="adj1" fmla="val 5423681"/>
              <a:gd name="adj2" fmla="val 20860726"/>
              <a:gd name="adj3" fmla="val 17514"/>
            </a:avLst>
          </a:prstGeom>
          <a:solidFill>
            <a:schemeClr val="accent4"/>
          </a:solidFill>
          <a:ln w="9525" cap="flat" cmpd="sng" algn="ctr">
            <a:noFill/>
            <a:prstDash val="solid"/>
            <a:round/>
            <a:headEnd type="none" w="med" len="med"/>
            <a:tailEnd type="none" w="med" len="med"/>
          </a:ln>
          <a:effectLst/>
          <a:extLst/>
        </p:spPr>
        <p:txBody>
          <a:bodyPr lIns="86372" tIns="43185" rIns="86372" bIns="43185"/>
          <a:lstStyle/>
          <a:p>
            <a:pPr defTabSz="863709">
              <a:defRPr/>
            </a:pPr>
            <a:endParaRPr lang="zh-CN" altLang="en-US" sz="1725">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空心弧 32"/>
          <p:cNvSpPr/>
          <p:nvPr/>
        </p:nvSpPr>
        <p:spPr bwMode="auto">
          <a:xfrm rot="10800000">
            <a:off x="1090945" y="3296696"/>
            <a:ext cx="1373511" cy="1390952"/>
          </a:xfrm>
          <a:prstGeom prst="blockArc">
            <a:avLst>
              <a:gd name="adj1" fmla="val 5423681"/>
              <a:gd name="adj2" fmla="val 20860726"/>
              <a:gd name="adj3" fmla="val 17514"/>
            </a:avLst>
          </a:prstGeom>
          <a:solidFill>
            <a:schemeClr val="accent3"/>
          </a:solidFill>
          <a:ln w="9525" cap="flat" cmpd="sng" algn="ctr">
            <a:noFill/>
            <a:prstDash val="solid"/>
            <a:round/>
            <a:headEnd type="none" w="med" len="med"/>
            <a:tailEnd type="none" w="med" len="med"/>
          </a:ln>
          <a:effectLst/>
          <a:extLst/>
        </p:spPr>
        <p:txBody>
          <a:bodyPr lIns="86372" tIns="43185" rIns="86372" bIns="43185"/>
          <a:lstStyle/>
          <a:p>
            <a:pPr defTabSz="863709">
              <a:defRPr/>
            </a:pPr>
            <a:endParaRPr lang="zh-CN" altLang="en-US" sz="1725">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534352" y="1367506"/>
            <a:ext cx="477399" cy="675836"/>
          </a:xfrm>
          <a:prstGeom prst="rect">
            <a:avLst/>
          </a:prstGeom>
          <a:noFill/>
        </p:spPr>
        <p:txBody>
          <a:bodyPr wrap="none" lIns="86372" tIns="43185" rIns="86372" bIns="43185">
            <a:spAutoFit/>
          </a:bodyPr>
          <a:lstStyle/>
          <a:p>
            <a:pPr defTabSz="914150">
              <a:defRPr/>
            </a:pPr>
            <a:r>
              <a:rPr lang="en-US" altLang="zh-CN" sz="3825" b="1" dirty="0">
                <a:solidFill>
                  <a:schemeClr val="bg1">
                    <a:lumMod val="50000"/>
                  </a:schemeClr>
                </a:solidFill>
                <a:latin typeface="微软雅黑" panose="020B0503020204020204" pitchFamily="34" charset="-122"/>
                <a:ea typeface="微软雅黑" panose="020B0503020204020204" pitchFamily="34" charset="-122"/>
              </a:rPr>
              <a:t>1</a:t>
            </a:r>
            <a:endParaRPr lang="zh-CN" altLang="en-US" sz="3825"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1534353" y="3667114"/>
            <a:ext cx="477399" cy="675836"/>
          </a:xfrm>
          <a:prstGeom prst="rect">
            <a:avLst/>
          </a:prstGeom>
          <a:noFill/>
        </p:spPr>
        <p:txBody>
          <a:bodyPr wrap="none" lIns="86372" tIns="43185" rIns="86372" bIns="43185">
            <a:spAutoFit/>
          </a:bodyPr>
          <a:lstStyle/>
          <a:p>
            <a:pPr defTabSz="914150">
              <a:defRPr/>
            </a:pPr>
            <a:r>
              <a:rPr lang="en-US" altLang="zh-CN" sz="3825" b="1" dirty="0">
                <a:solidFill>
                  <a:schemeClr val="bg1">
                    <a:lumMod val="50000"/>
                  </a:schemeClr>
                </a:solidFill>
                <a:latin typeface="微软雅黑" panose="020B0503020204020204" pitchFamily="34" charset="-122"/>
                <a:ea typeface="微软雅黑" panose="020B0503020204020204" pitchFamily="34" charset="-122"/>
              </a:rPr>
              <a:t>2</a:t>
            </a:r>
            <a:endParaRPr lang="zh-CN" altLang="en-US" sz="3825"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2571736" y="1877018"/>
            <a:ext cx="5500725" cy="764322"/>
          </a:xfrm>
          <a:prstGeom prst="rect">
            <a:avLst/>
          </a:prstGeom>
          <a:noFill/>
        </p:spPr>
        <p:txBody>
          <a:bodyPr wrap="square" lIns="86372" tIns="43185" rIns="86372" bIns="43185">
            <a:spAutoFit/>
          </a:bodyPr>
          <a:lstStyle/>
          <a:p>
            <a:r>
              <a:rPr lang="zh-CN" altLang="en-US" sz="2000" b="1" dirty="0" smtClean="0">
                <a:solidFill>
                  <a:schemeClr val="bg1">
                    <a:lumMod val="50000"/>
                  </a:schemeClr>
                </a:solidFill>
                <a:latin typeface="+mn-ea"/>
              </a:rPr>
              <a:t>    是在探究过程中所表现出的</a:t>
            </a:r>
            <a:r>
              <a:rPr lang="zh-CN" altLang="en-US" sz="2000" b="1" dirty="0" smtClean="0">
                <a:solidFill>
                  <a:srgbClr val="FF0000"/>
                </a:solidFill>
                <a:latin typeface="+mn-ea"/>
              </a:rPr>
              <a:t>各项能力</a:t>
            </a:r>
            <a:r>
              <a:rPr lang="zh-CN" altLang="en-US" sz="2000" b="1" dirty="0" smtClean="0">
                <a:solidFill>
                  <a:schemeClr val="bg1">
                    <a:lumMod val="50000"/>
                  </a:schemeClr>
                </a:solidFill>
                <a:latin typeface="+mn-ea"/>
              </a:rPr>
              <a:t>。其中包括</a:t>
            </a:r>
            <a:r>
              <a:rPr lang="zh-CN" altLang="en-US" sz="2400" b="1" u="sng" dirty="0" smtClean="0">
                <a:solidFill>
                  <a:schemeClr val="bg1">
                    <a:lumMod val="50000"/>
                  </a:schemeClr>
                </a:solidFill>
                <a:latin typeface="+mn-ea"/>
              </a:rPr>
              <a:t>科学知识</a:t>
            </a:r>
            <a:r>
              <a:rPr lang="zh-CN" altLang="en-US" sz="2000" b="1" dirty="0" smtClean="0">
                <a:solidFill>
                  <a:schemeClr val="bg1">
                    <a:lumMod val="50000"/>
                  </a:schemeClr>
                </a:solidFill>
                <a:latin typeface="+mn-ea"/>
              </a:rPr>
              <a:t>和</a:t>
            </a:r>
            <a:r>
              <a:rPr lang="zh-CN" altLang="en-US" sz="2400" b="1" u="sng" dirty="0" smtClean="0">
                <a:solidFill>
                  <a:schemeClr val="bg1">
                    <a:lumMod val="50000"/>
                  </a:schemeClr>
                </a:solidFill>
                <a:latin typeface="+mn-ea"/>
              </a:rPr>
              <a:t>探究技能</a:t>
            </a:r>
            <a:r>
              <a:rPr lang="zh-CN" altLang="en-US" sz="2000" b="1" dirty="0" smtClean="0">
                <a:solidFill>
                  <a:schemeClr val="bg1">
                    <a:lumMod val="50000"/>
                  </a:schemeClr>
                </a:solidFill>
                <a:latin typeface="+mn-ea"/>
              </a:rPr>
              <a:t>。</a:t>
            </a:r>
            <a:endParaRPr lang="zh-CN" altLang="en-US" sz="2000" b="1" dirty="0">
              <a:solidFill>
                <a:schemeClr val="bg1">
                  <a:lumMod val="50000"/>
                </a:schemeClr>
              </a:solidFill>
              <a:latin typeface="+mn-ea"/>
            </a:endParaRPr>
          </a:p>
        </p:txBody>
      </p:sp>
      <p:sp>
        <p:nvSpPr>
          <p:cNvPr id="37" name="TextBox 36"/>
          <p:cNvSpPr txBox="1">
            <a:spLocks noChangeArrowheads="1"/>
          </p:cNvSpPr>
          <p:nvPr/>
        </p:nvSpPr>
        <p:spPr bwMode="auto">
          <a:xfrm>
            <a:off x="2612259" y="4066256"/>
            <a:ext cx="5317327" cy="702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372" tIns="43185" rIns="86372" bIns="43185">
            <a:spAutoFit/>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r>
              <a:rPr lang="zh-CN" altLang="en-US" sz="2000" b="1" dirty="0" smtClean="0">
                <a:solidFill>
                  <a:schemeClr val="bg1">
                    <a:lumMod val="50000"/>
                  </a:schemeClr>
                </a:solidFill>
                <a:latin typeface="+mn-ea"/>
                <a:ea typeface="+mn-ea"/>
              </a:rPr>
              <a:t>    是指人们在认识世那的实践活动中总结出来的正确的</a:t>
            </a:r>
            <a:r>
              <a:rPr lang="zh-CN" altLang="en-US" sz="2000" b="1" dirty="0" smtClean="0">
                <a:solidFill>
                  <a:srgbClr val="FF0000"/>
                </a:solidFill>
                <a:latin typeface="+mn-ea"/>
                <a:ea typeface="+mn-ea"/>
              </a:rPr>
              <a:t>思维方式</a:t>
            </a:r>
            <a:r>
              <a:rPr lang="zh-CN" altLang="en-US" sz="2000" b="1" dirty="0" smtClean="0">
                <a:solidFill>
                  <a:schemeClr val="bg1">
                    <a:lumMod val="50000"/>
                  </a:schemeClr>
                </a:solidFill>
                <a:latin typeface="+mn-ea"/>
                <a:ea typeface="+mn-ea"/>
              </a:rPr>
              <a:t>和</a:t>
            </a:r>
            <a:r>
              <a:rPr lang="zh-CN" altLang="en-US" sz="2000" b="1" dirty="0" smtClean="0">
                <a:solidFill>
                  <a:srgbClr val="FF0000"/>
                </a:solidFill>
                <a:latin typeface="+mn-ea"/>
                <a:ea typeface="+mn-ea"/>
              </a:rPr>
              <a:t>操作方式</a:t>
            </a:r>
            <a:r>
              <a:rPr lang="zh-CN" altLang="en-US" sz="2000" b="1" dirty="0" smtClean="0">
                <a:solidFill>
                  <a:schemeClr val="bg1">
                    <a:lumMod val="50000"/>
                  </a:schemeClr>
                </a:solidFill>
                <a:latin typeface="+mn-ea"/>
                <a:ea typeface="+mn-ea"/>
              </a:rPr>
              <a:t>。</a:t>
            </a:r>
            <a:endParaRPr lang="zh-CN" altLang="en-US" sz="2000" b="1" dirty="0">
              <a:solidFill>
                <a:schemeClr val="bg1">
                  <a:lumMod val="50000"/>
                </a:schemeClr>
              </a:solidFill>
              <a:latin typeface="+mn-ea"/>
              <a:ea typeface="+mn-ea"/>
            </a:endParaRPr>
          </a:p>
        </p:txBody>
      </p:sp>
      <p:grpSp>
        <p:nvGrpSpPr>
          <p:cNvPr id="2" name="组合 15"/>
          <p:cNvGrpSpPr>
            <a:grpSpLocks/>
          </p:cNvGrpSpPr>
          <p:nvPr/>
        </p:nvGrpSpPr>
        <p:grpSpPr bwMode="auto">
          <a:xfrm>
            <a:off x="145257" y="139304"/>
            <a:ext cx="3283734" cy="619125"/>
            <a:chOff x="193490" y="186088"/>
            <a:chExt cx="4377658" cy="824600"/>
          </a:xfrm>
        </p:grpSpPr>
        <p:sp>
          <p:nvSpPr>
            <p:cNvPr id="17" name="菱形 16"/>
            <p:cNvSpPr/>
            <p:nvPr/>
          </p:nvSpPr>
          <p:spPr>
            <a:xfrm>
              <a:off x="193490" y="186088"/>
              <a:ext cx="825377" cy="824600"/>
            </a:xfrm>
            <a:prstGeom prst="diamond">
              <a:avLst/>
            </a:prstGeom>
            <a:solidFill>
              <a:srgbClr val="0072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8" name="文本框 7"/>
            <p:cNvSpPr txBox="1">
              <a:spLocks noChangeArrowheads="1"/>
            </p:cNvSpPr>
            <p:nvPr/>
          </p:nvSpPr>
          <p:spPr bwMode="auto">
            <a:xfrm>
              <a:off x="1018088" y="243238"/>
              <a:ext cx="3553060" cy="4919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rgbClr val="0072A9"/>
                  </a:solidFill>
                  <a:latin typeface="微软雅黑" pitchFamily="34" charset="-122"/>
                  <a:ea typeface="微软雅黑" pitchFamily="34" charset="-122"/>
                </a:rPr>
                <a:t>  </a:t>
              </a:r>
              <a:r>
                <a:rPr lang="zh-CN" altLang="en-US" b="1" dirty="0" smtClean="0">
                  <a:solidFill>
                    <a:srgbClr val="0072A9"/>
                  </a:solidFill>
                  <a:latin typeface="微软雅黑" pitchFamily="34" charset="-122"/>
                  <a:ea typeface="微软雅黑" pitchFamily="34" charset="-122"/>
                </a:rPr>
                <a:t>探究技能与探究能力</a:t>
              </a:r>
              <a:endParaRPr lang="zh-CN" altLang="en-US" b="1" dirty="0">
                <a:solidFill>
                  <a:srgbClr val="0072A9"/>
                </a:solidFill>
                <a:latin typeface="微软雅黑" pitchFamily="34" charset="-122"/>
                <a:ea typeface="微软雅黑" pitchFamily="34" charset="-122"/>
              </a:endParaRPr>
            </a:p>
          </p:txBody>
        </p:sp>
        <p:cxnSp>
          <p:nvCxnSpPr>
            <p:cNvPr id="19" name="直接连接符 18"/>
            <p:cNvCxnSpPr/>
            <p:nvPr/>
          </p:nvCxnSpPr>
          <p:spPr>
            <a:xfrm flipV="1">
              <a:off x="1109341" y="666556"/>
              <a:ext cx="2985626" cy="22221"/>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sp>
          <p:nvSpPr>
            <p:cNvPr id="21" name="Freeform 74"/>
            <p:cNvSpPr>
              <a:spLocks noEditPoints="1"/>
            </p:cNvSpPr>
            <p:nvPr/>
          </p:nvSpPr>
          <p:spPr bwMode="auto">
            <a:xfrm>
              <a:off x="419612" y="461439"/>
              <a:ext cx="372357" cy="243464"/>
            </a:xfrm>
            <a:custGeom>
              <a:avLst/>
              <a:gdLst>
                <a:gd name="T0" fmla="*/ 2147483647 w 99"/>
                <a:gd name="T1" fmla="*/ 2147483647 h 65"/>
                <a:gd name="T2" fmla="*/ 2147483647 w 99"/>
                <a:gd name="T3" fmla="*/ 2147483647 h 65"/>
                <a:gd name="T4" fmla="*/ 2147483647 w 99"/>
                <a:gd name="T5" fmla="*/ 2147483647 h 65"/>
                <a:gd name="T6" fmla="*/ 2147483647 w 99"/>
                <a:gd name="T7" fmla="*/ 2147483647 h 65"/>
                <a:gd name="T8" fmla="*/ 2147483647 w 99"/>
                <a:gd name="T9" fmla="*/ 2147483647 h 65"/>
                <a:gd name="T10" fmla="*/ 2147483647 w 99"/>
                <a:gd name="T11" fmla="*/ 2147483647 h 65"/>
                <a:gd name="T12" fmla="*/ 2147483647 w 99"/>
                <a:gd name="T13" fmla="*/ 2147483647 h 65"/>
                <a:gd name="T14" fmla="*/ 2147483647 w 99"/>
                <a:gd name="T15" fmla="*/ 2147483647 h 65"/>
                <a:gd name="T16" fmla="*/ 2147483647 w 99"/>
                <a:gd name="T17" fmla="*/ 2147483647 h 65"/>
                <a:gd name="T18" fmla="*/ 2147483647 w 99"/>
                <a:gd name="T19" fmla="*/ 2147483647 h 65"/>
                <a:gd name="T20" fmla="*/ 2147483647 w 99"/>
                <a:gd name="T21" fmla="*/ 2147483647 h 65"/>
                <a:gd name="T22" fmla="*/ 2147483647 w 99"/>
                <a:gd name="T23" fmla="*/ 2147483647 h 65"/>
                <a:gd name="T24" fmla="*/ 2147483647 w 99"/>
                <a:gd name="T25" fmla="*/ 2147483647 h 65"/>
                <a:gd name="T26" fmla="*/ 2147483647 w 99"/>
                <a:gd name="T27" fmla="*/ 2147483647 h 65"/>
                <a:gd name="T28" fmla="*/ 2147483647 w 99"/>
                <a:gd name="T29" fmla="*/ 2147483647 h 65"/>
                <a:gd name="T30" fmla="*/ 2147483647 w 99"/>
                <a:gd name="T31" fmla="*/ 2147483647 h 65"/>
                <a:gd name="T32" fmla="*/ 2147483647 w 99"/>
                <a:gd name="T33" fmla="*/ 2147483647 h 65"/>
                <a:gd name="T34" fmla="*/ 2147483647 w 99"/>
                <a:gd name="T35" fmla="*/ 0 h 65"/>
                <a:gd name="T36" fmla="*/ 2147483647 w 99"/>
                <a:gd name="T37" fmla="*/ 2147483647 h 65"/>
                <a:gd name="T38" fmla="*/ 2147483647 w 99"/>
                <a:gd name="T39" fmla="*/ 2147483647 h 65"/>
                <a:gd name="T40" fmla="*/ 2147483647 w 99"/>
                <a:gd name="T41" fmla="*/ 2147483647 h 65"/>
                <a:gd name="T42" fmla="*/ 0 w 99"/>
                <a:gd name="T43" fmla="*/ 2147483647 h 65"/>
                <a:gd name="T44" fmla="*/ 2147483647 w 99"/>
                <a:gd name="T45" fmla="*/ 2147483647 h 65"/>
                <a:gd name="T46" fmla="*/ 2147483647 w 99"/>
                <a:gd name="T47" fmla="*/ 2147483647 h 65"/>
                <a:gd name="T48" fmla="*/ 2147483647 w 99"/>
                <a:gd name="T49" fmla="*/ 2147483647 h 65"/>
                <a:gd name="T50" fmla="*/ 2147483647 w 99"/>
                <a:gd name="T51" fmla="*/ 2147483647 h 65"/>
                <a:gd name="T52" fmla="*/ 2147483647 w 99"/>
                <a:gd name="T53" fmla="*/ 2147483647 h 65"/>
                <a:gd name="T54" fmla="*/ 2147483647 w 99"/>
                <a:gd name="T55" fmla="*/ 2147483647 h 65"/>
                <a:gd name="T56" fmla="*/ 2147483647 w 99"/>
                <a:gd name="T57" fmla="*/ 2147483647 h 65"/>
                <a:gd name="T58" fmla="*/ 2147483647 w 99"/>
                <a:gd name="T59" fmla="*/ 2147483647 h 65"/>
                <a:gd name="T60" fmla="*/ 2147483647 w 99"/>
                <a:gd name="T61" fmla="*/ 2147483647 h 65"/>
                <a:gd name="T62" fmla="*/ 2147483647 w 99"/>
                <a:gd name="T63" fmla="*/ 2147483647 h 65"/>
                <a:gd name="T64" fmla="*/ 2147483647 w 99"/>
                <a:gd name="T65" fmla="*/ 214748364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1350"/>
            </a:p>
          </p:txBody>
        </p:sp>
      </p:grpSp>
      <p:sp>
        <p:nvSpPr>
          <p:cNvPr id="24" name="TextBox 23"/>
          <p:cNvSpPr txBox="1"/>
          <p:nvPr/>
        </p:nvSpPr>
        <p:spPr>
          <a:xfrm>
            <a:off x="2643174" y="3500444"/>
            <a:ext cx="2021090" cy="641211"/>
          </a:xfrm>
          <a:prstGeom prst="rect">
            <a:avLst/>
          </a:prstGeom>
          <a:noFill/>
        </p:spPr>
        <p:txBody>
          <a:bodyPr wrap="none" lIns="86372" tIns="43185" rIns="86372" bIns="43185">
            <a:spAutoFit/>
          </a:bodyPr>
          <a:lstStyle/>
          <a:p>
            <a:pPr defTabSz="914150">
              <a:defRPr/>
            </a:pPr>
            <a:r>
              <a:rPr lang="zh-CN" altLang="en-US" sz="3600" b="1" dirty="0" smtClean="0">
                <a:solidFill>
                  <a:schemeClr val="bg1"/>
                </a:solidFill>
                <a:latin typeface="微软雅黑" panose="020B0503020204020204" pitchFamily="34" charset="-122"/>
                <a:ea typeface="微软雅黑" panose="020B0503020204020204" pitchFamily="34" charset="-122"/>
              </a:rPr>
              <a:t>探究技能</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46" name="椭圆 45"/>
          <p:cNvSpPr/>
          <p:nvPr/>
        </p:nvSpPr>
        <p:spPr>
          <a:xfrm>
            <a:off x="7858148" y="3500444"/>
            <a:ext cx="1143008" cy="107157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2"/>
                </a:solidFill>
              </a:rPr>
              <a:t>科学知识</a:t>
            </a:r>
            <a:endParaRPr lang="zh-CN" altLang="en-US" sz="2400" b="1" dirty="0">
              <a:solidFill>
                <a:schemeClr val="tx2"/>
              </a:solidFill>
            </a:endParaRPr>
          </a:p>
        </p:txBody>
      </p:sp>
      <p:cxnSp>
        <p:nvCxnSpPr>
          <p:cNvPr id="48" name="直接箭头连接符 47"/>
          <p:cNvCxnSpPr/>
          <p:nvPr/>
        </p:nvCxnSpPr>
        <p:spPr>
          <a:xfrm rot="5400000" flipH="1" flipV="1">
            <a:off x="8180413" y="3178179"/>
            <a:ext cx="50006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rot="5400000" flipH="1" flipV="1">
            <a:off x="8180413" y="1535105"/>
            <a:ext cx="500066"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7858148" y="1857370"/>
            <a:ext cx="1143008" cy="107157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2"/>
                </a:solidFill>
              </a:rPr>
              <a:t>探究技能</a:t>
            </a:r>
            <a:endParaRPr lang="zh-CN" altLang="en-US" sz="2400" b="1" dirty="0">
              <a:solidFill>
                <a:schemeClr val="tx2"/>
              </a:solidFill>
            </a:endParaRPr>
          </a:p>
        </p:txBody>
      </p:sp>
      <p:sp>
        <p:nvSpPr>
          <p:cNvPr id="52" name="椭圆 51"/>
          <p:cNvSpPr/>
          <p:nvPr/>
        </p:nvSpPr>
        <p:spPr>
          <a:xfrm>
            <a:off x="7786710" y="214296"/>
            <a:ext cx="1143008" cy="107157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tx2"/>
                </a:solidFill>
              </a:rPr>
              <a:t>探究能力</a:t>
            </a:r>
            <a:endParaRPr lang="zh-CN" altLang="en-US" sz="2400" b="1" dirty="0">
              <a:solidFill>
                <a:schemeClr val="tx2"/>
              </a:solidFill>
            </a:endParaRPr>
          </a:p>
        </p:txBody>
      </p:sp>
      <p:sp>
        <p:nvSpPr>
          <p:cNvPr id="53" name="TextBox 52"/>
          <p:cNvSpPr txBox="1"/>
          <p:nvPr/>
        </p:nvSpPr>
        <p:spPr>
          <a:xfrm>
            <a:off x="7715272" y="3071816"/>
            <a:ext cx="646331" cy="369332"/>
          </a:xfrm>
          <a:prstGeom prst="rect">
            <a:avLst/>
          </a:prstGeom>
          <a:noFill/>
        </p:spPr>
        <p:txBody>
          <a:bodyPr wrap="none" rtlCol="0">
            <a:spAutoFit/>
          </a:bodyPr>
          <a:lstStyle/>
          <a:p>
            <a:r>
              <a:rPr lang="zh-CN" altLang="en-US" dirty="0" smtClean="0"/>
              <a:t>实践</a:t>
            </a:r>
            <a:endParaRPr lang="zh-CN" altLang="en-US" dirty="0"/>
          </a:p>
        </p:txBody>
      </p:sp>
      <p:sp>
        <p:nvSpPr>
          <p:cNvPr id="54" name="TextBox 53"/>
          <p:cNvSpPr txBox="1"/>
          <p:nvPr/>
        </p:nvSpPr>
        <p:spPr>
          <a:xfrm>
            <a:off x="7715272" y="1428742"/>
            <a:ext cx="646331" cy="369332"/>
          </a:xfrm>
          <a:prstGeom prst="rect">
            <a:avLst/>
          </a:prstGeom>
          <a:noFill/>
        </p:spPr>
        <p:txBody>
          <a:bodyPr wrap="none" rtlCol="0">
            <a:spAutoFit/>
          </a:bodyPr>
          <a:lstStyle/>
          <a:p>
            <a:r>
              <a:rPr lang="zh-CN" altLang="en-US" dirty="0" smtClean="0"/>
              <a:t>形成</a:t>
            </a:r>
            <a:endParaRPr lang="zh-CN" altLang="en-US" dirty="0"/>
          </a:p>
        </p:txBody>
      </p:sp>
    </p:spTree>
    <p:extLst>
      <p:ext uri="{BB962C8B-B14F-4D97-AF65-F5344CB8AC3E}">
        <p14:creationId xmlns:p14="http://schemas.microsoft.com/office/powerpoint/2010/main" xmlns="" val="22196992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1+#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nodeType="afterEffect">
                                  <p:stCondLst>
                                    <p:cond delay="1000"/>
                                  </p:stCondLst>
                                  <p:childTnLst>
                                    <p:set>
                                      <p:cBhvr>
                                        <p:cTn id="43" dur="1" fill="hold">
                                          <p:stCondLst>
                                            <p:cond delay="0"/>
                                          </p:stCondLst>
                                        </p:cTn>
                                        <p:tgtEl>
                                          <p:spTgt spid="48"/>
                                        </p:tgtEl>
                                        <p:attrNameLst>
                                          <p:attrName>style.visibility</p:attrName>
                                        </p:attrNameLst>
                                      </p:cBhvr>
                                      <p:to>
                                        <p:strVal val="visible"/>
                                      </p:to>
                                    </p:set>
                                  </p:child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1000"/>
                                  </p:stCondLst>
                                  <p:childTnLst>
                                    <p:set>
                                      <p:cBhvr>
                                        <p:cTn id="53" dur="1" fill="hold">
                                          <p:stCondLst>
                                            <p:cond delay="0"/>
                                          </p:stCondLst>
                                        </p:cTn>
                                        <p:tgtEl>
                                          <p:spTgt spid="54"/>
                                        </p:tgtEl>
                                        <p:attrNameLst>
                                          <p:attrName>style.visibility</p:attrName>
                                        </p:attrNameLst>
                                      </p:cBhvr>
                                      <p:to>
                                        <p:strVal val="visible"/>
                                      </p:to>
                                    </p:set>
                                  </p:childTnLst>
                                </p:cTn>
                              </p:par>
                            </p:childTnLst>
                          </p:cTn>
                        </p:par>
                        <p:par>
                          <p:cTn id="54" fill="hold">
                            <p:stCondLst>
                              <p:cond delay="1000"/>
                            </p:stCondLst>
                            <p:childTnLst>
                              <p:par>
                                <p:cTn id="55" presetID="1" presetClass="entr" presetSubtype="0" fill="hold" nodeType="after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p:bldP spid="29" grpId="0" animBg="1"/>
      <p:bldP spid="30" grpId="0" animBg="1"/>
      <p:bldP spid="31" grpId="0" animBg="1"/>
      <p:bldP spid="32" grpId="0" animBg="1"/>
      <p:bldP spid="33" grpId="0" animBg="1"/>
      <p:bldP spid="34" grpId="0"/>
      <p:bldP spid="35" grpId="0"/>
      <p:bldP spid="36" grpId="0"/>
      <p:bldP spid="37" grpId="0"/>
      <p:bldP spid="24" grpId="0"/>
      <p:bldP spid="46" grpId="0" animBg="1"/>
      <p:bldP spid="51" grpId="0" animBg="1"/>
      <p:bldP spid="52" grpId="0" animBg="1"/>
      <p:bldP spid="53"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a:grpSpLocks/>
          </p:cNvGrpSpPr>
          <p:nvPr/>
        </p:nvGrpSpPr>
        <p:grpSpPr bwMode="auto">
          <a:xfrm>
            <a:off x="145257" y="139304"/>
            <a:ext cx="4998247" cy="619125"/>
            <a:chOff x="193490" y="186088"/>
            <a:chExt cx="4711084" cy="824600"/>
          </a:xfrm>
        </p:grpSpPr>
        <p:sp>
          <p:nvSpPr>
            <p:cNvPr id="48" name="菱形 47"/>
            <p:cNvSpPr/>
            <p:nvPr/>
          </p:nvSpPr>
          <p:spPr>
            <a:xfrm>
              <a:off x="193490" y="186088"/>
              <a:ext cx="825377" cy="824600"/>
            </a:xfrm>
            <a:prstGeom prst="diamond">
              <a:avLst/>
            </a:prstGeom>
            <a:solidFill>
              <a:srgbClr val="0072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9" name="文本框 7"/>
            <p:cNvSpPr txBox="1">
              <a:spLocks noChangeArrowheads="1"/>
            </p:cNvSpPr>
            <p:nvPr/>
          </p:nvSpPr>
          <p:spPr bwMode="auto">
            <a:xfrm>
              <a:off x="1018090" y="243238"/>
              <a:ext cx="3886484" cy="4919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rgbClr val="0072A9"/>
                  </a:solidFill>
                  <a:latin typeface="微软雅黑" pitchFamily="34" charset="-122"/>
                  <a:ea typeface="微软雅黑" pitchFamily="34" charset="-122"/>
                </a:rPr>
                <a:t>  </a:t>
              </a:r>
              <a:r>
                <a:rPr lang="zh-CN" altLang="en-US" b="1" dirty="0" smtClean="0">
                  <a:solidFill>
                    <a:srgbClr val="0072A9"/>
                  </a:solidFill>
                  <a:latin typeface="微软雅黑" pitchFamily="34" charset="-122"/>
                  <a:ea typeface="微软雅黑" pitchFamily="34" charset="-122"/>
                </a:rPr>
                <a:t>科学探究在概念建构中的重要作用</a:t>
              </a:r>
              <a:endParaRPr lang="zh-CN" altLang="en-US" b="1" dirty="0">
                <a:solidFill>
                  <a:srgbClr val="0072A9"/>
                </a:solidFill>
                <a:latin typeface="微软雅黑" pitchFamily="34" charset="-122"/>
                <a:ea typeface="微软雅黑" pitchFamily="34" charset="-122"/>
              </a:endParaRPr>
            </a:p>
          </p:txBody>
        </p:sp>
        <p:cxnSp>
          <p:nvCxnSpPr>
            <p:cNvPr id="50" name="直接连接符 49"/>
            <p:cNvCxnSpPr/>
            <p:nvPr/>
          </p:nvCxnSpPr>
          <p:spPr>
            <a:xfrm flipV="1">
              <a:off x="1109341" y="666556"/>
              <a:ext cx="3323898" cy="22221"/>
            </a:xfrm>
            <a:prstGeom prst="line">
              <a:avLst/>
            </a:prstGeom>
            <a:ln>
              <a:solidFill>
                <a:srgbClr val="0072A9"/>
              </a:solidFill>
              <a:prstDash val="dash"/>
            </a:ln>
          </p:spPr>
          <p:style>
            <a:lnRef idx="1">
              <a:schemeClr val="accent1"/>
            </a:lnRef>
            <a:fillRef idx="0">
              <a:schemeClr val="accent1"/>
            </a:fillRef>
            <a:effectRef idx="0">
              <a:schemeClr val="accent1"/>
            </a:effectRef>
            <a:fontRef idx="minor">
              <a:schemeClr val="tx1"/>
            </a:fontRef>
          </p:style>
        </p:cxnSp>
        <p:sp>
          <p:nvSpPr>
            <p:cNvPr id="53" name="Freeform 74"/>
            <p:cNvSpPr>
              <a:spLocks noEditPoints="1"/>
            </p:cNvSpPr>
            <p:nvPr/>
          </p:nvSpPr>
          <p:spPr bwMode="auto">
            <a:xfrm>
              <a:off x="419612" y="461439"/>
              <a:ext cx="372357" cy="243464"/>
            </a:xfrm>
            <a:custGeom>
              <a:avLst/>
              <a:gdLst>
                <a:gd name="T0" fmla="*/ 2147483647 w 99"/>
                <a:gd name="T1" fmla="*/ 2147483647 h 65"/>
                <a:gd name="T2" fmla="*/ 2147483647 w 99"/>
                <a:gd name="T3" fmla="*/ 2147483647 h 65"/>
                <a:gd name="T4" fmla="*/ 2147483647 w 99"/>
                <a:gd name="T5" fmla="*/ 2147483647 h 65"/>
                <a:gd name="T6" fmla="*/ 2147483647 w 99"/>
                <a:gd name="T7" fmla="*/ 2147483647 h 65"/>
                <a:gd name="T8" fmla="*/ 2147483647 w 99"/>
                <a:gd name="T9" fmla="*/ 2147483647 h 65"/>
                <a:gd name="T10" fmla="*/ 2147483647 w 99"/>
                <a:gd name="T11" fmla="*/ 2147483647 h 65"/>
                <a:gd name="T12" fmla="*/ 2147483647 w 99"/>
                <a:gd name="T13" fmla="*/ 2147483647 h 65"/>
                <a:gd name="T14" fmla="*/ 2147483647 w 99"/>
                <a:gd name="T15" fmla="*/ 2147483647 h 65"/>
                <a:gd name="T16" fmla="*/ 2147483647 w 99"/>
                <a:gd name="T17" fmla="*/ 2147483647 h 65"/>
                <a:gd name="T18" fmla="*/ 2147483647 w 99"/>
                <a:gd name="T19" fmla="*/ 2147483647 h 65"/>
                <a:gd name="T20" fmla="*/ 2147483647 w 99"/>
                <a:gd name="T21" fmla="*/ 2147483647 h 65"/>
                <a:gd name="T22" fmla="*/ 2147483647 w 99"/>
                <a:gd name="T23" fmla="*/ 2147483647 h 65"/>
                <a:gd name="T24" fmla="*/ 2147483647 w 99"/>
                <a:gd name="T25" fmla="*/ 2147483647 h 65"/>
                <a:gd name="T26" fmla="*/ 2147483647 w 99"/>
                <a:gd name="T27" fmla="*/ 2147483647 h 65"/>
                <a:gd name="T28" fmla="*/ 2147483647 w 99"/>
                <a:gd name="T29" fmla="*/ 2147483647 h 65"/>
                <a:gd name="T30" fmla="*/ 2147483647 w 99"/>
                <a:gd name="T31" fmla="*/ 2147483647 h 65"/>
                <a:gd name="T32" fmla="*/ 2147483647 w 99"/>
                <a:gd name="T33" fmla="*/ 2147483647 h 65"/>
                <a:gd name="T34" fmla="*/ 2147483647 w 99"/>
                <a:gd name="T35" fmla="*/ 0 h 65"/>
                <a:gd name="T36" fmla="*/ 2147483647 w 99"/>
                <a:gd name="T37" fmla="*/ 2147483647 h 65"/>
                <a:gd name="T38" fmla="*/ 2147483647 w 99"/>
                <a:gd name="T39" fmla="*/ 2147483647 h 65"/>
                <a:gd name="T40" fmla="*/ 2147483647 w 99"/>
                <a:gd name="T41" fmla="*/ 2147483647 h 65"/>
                <a:gd name="T42" fmla="*/ 0 w 99"/>
                <a:gd name="T43" fmla="*/ 2147483647 h 65"/>
                <a:gd name="T44" fmla="*/ 2147483647 w 99"/>
                <a:gd name="T45" fmla="*/ 2147483647 h 65"/>
                <a:gd name="T46" fmla="*/ 2147483647 w 99"/>
                <a:gd name="T47" fmla="*/ 2147483647 h 65"/>
                <a:gd name="T48" fmla="*/ 2147483647 w 99"/>
                <a:gd name="T49" fmla="*/ 2147483647 h 65"/>
                <a:gd name="T50" fmla="*/ 2147483647 w 99"/>
                <a:gd name="T51" fmla="*/ 2147483647 h 65"/>
                <a:gd name="T52" fmla="*/ 2147483647 w 99"/>
                <a:gd name="T53" fmla="*/ 2147483647 h 65"/>
                <a:gd name="T54" fmla="*/ 2147483647 w 99"/>
                <a:gd name="T55" fmla="*/ 2147483647 h 65"/>
                <a:gd name="T56" fmla="*/ 2147483647 w 99"/>
                <a:gd name="T57" fmla="*/ 2147483647 h 65"/>
                <a:gd name="T58" fmla="*/ 2147483647 w 99"/>
                <a:gd name="T59" fmla="*/ 2147483647 h 65"/>
                <a:gd name="T60" fmla="*/ 2147483647 w 99"/>
                <a:gd name="T61" fmla="*/ 2147483647 h 65"/>
                <a:gd name="T62" fmla="*/ 2147483647 w 99"/>
                <a:gd name="T63" fmla="*/ 2147483647 h 65"/>
                <a:gd name="T64" fmla="*/ 2147483647 w 99"/>
                <a:gd name="T65" fmla="*/ 2147483647 h 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1350"/>
            </a:p>
          </p:txBody>
        </p:sp>
      </p:grpSp>
      <p:sp>
        <p:nvSpPr>
          <p:cNvPr id="59" name="弧形 58"/>
          <p:cNvSpPr/>
          <p:nvPr/>
        </p:nvSpPr>
        <p:spPr>
          <a:xfrm>
            <a:off x="257150" y="1900238"/>
            <a:ext cx="742950" cy="742950"/>
          </a:xfrm>
          <a:prstGeom prst="arc">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p>
        </p:txBody>
      </p:sp>
      <p:sp>
        <p:nvSpPr>
          <p:cNvPr id="60" name="弧形 59"/>
          <p:cNvSpPr/>
          <p:nvPr/>
        </p:nvSpPr>
        <p:spPr>
          <a:xfrm flipV="1">
            <a:off x="3043232" y="1857370"/>
            <a:ext cx="742950" cy="742950"/>
          </a:xfrm>
          <a:prstGeom prst="arc">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p>
        </p:txBody>
      </p:sp>
      <p:sp>
        <p:nvSpPr>
          <p:cNvPr id="61" name="弧形 60"/>
          <p:cNvSpPr/>
          <p:nvPr/>
        </p:nvSpPr>
        <p:spPr>
          <a:xfrm>
            <a:off x="5813822" y="1879377"/>
            <a:ext cx="742950" cy="742950"/>
          </a:xfrm>
          <a:prstGeom prst="arc">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p>
        </p:txBody>
      </p:sp>
      <p:cxnSp>
        <p:nvCxnSpPr>
          <p:cNvPr id="63" name="直接连接符 62"/>
          <p:cNvCxnSpPr/>
          <p:nvPr/>
        </p:nvCxnSpPr>
        <p:spPr>
          <a:xfrm>
            <a:off x="1000100" y="2285998"/>
            <a:ext cx="1928826" cy="1588"/>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3786182" y="2214560"/>
            <a:ext cx="1962157" cy="36292"/>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6572264" y="2214560"/>
            <a:ext cx="2214578" cy="1588"/>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rot="16200000">
            <a:off x="345910" y="1582866"/>
            <a:ext cx="594000"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rot="16200000">
            <a:off x="5888297" y="1598450"/>
            <a:ext cx="594000"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rot="5400000" flipV="1">
            <a:off x="3060554" y="2868750"/>
            <a:ext cx="594000" cy="0"/>
          </a:xfrm>
          <a:prstGeom prst="line">
            <a:avLst/>
          </a:prstGeom>
          <a:ln w="28575">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857224" y="1214427"/>
            <a:ext cx="2000264" cy="2608410"/>
            <a:chOff x="1841499" y="1675625"/>
            <a:chExt cx="2667019" cy="3477877"/>
          </a:xfrm>
        </p:grpSpPr>
        <p:grpSp>
          <p:nvGrpSpPr>
            <p:cNvPr id="73" name="组合 72"/>
            <p:cNvGrpSpPr/>
            <p:nvPr/>
          </p:nvGrpSpPr>
          <p:grpSpPr>
            <a:xfrm>
              <a:off x="1841499" y="1675625"/>
              <a:ext cx="2667018" cy="1302489"/>
              <a:chOff x="1841499" y="1675625"/>
              <a:chExt cx="2667018" cy="1302489"/>
            </a:xfrm>
          </p:grpSpPr>
          <p:sp>
            <p:nvSpPr>
              <p:cNvPr id="78" name="任意多边形 18"/>
              <p:cNvSpPr/>
              <p:nvPr/>
            </p:nvSpPr>
            <p:spPr>
              <a:xfrm rot="10800000">
                <a:off x="2032000" y="1675625"/>
                <a:ext cx="2476517" cy="1302489"/>
              </a:xfrm>
              <a:custGeom>
                <a:avLst/>
                <a:gdLst>
                  <a:gd name="connsiteX0" fmla="*/ 1876425 w 1876425"/>
                  <a:gd name="connsiteY0" fmla="*/ 441562 h 441562"/>
                  <a:gd name="connsiteX1" fmla="*/ 0 w 1876425"/>
                  <a:gd name="connsiteY1" fmla="*/ 441562 h 441562"/>
                  <a:gd name="connsiteX2" fmla="*/ 0 w 1876425"/>
                  <a:gd name="connsiteY2" fmla="*/ 81562 h 441562"/>
                  <a:gd name="connsiteX3" fmla="*/ 862947 w 1876425"/>
                  <a:gd name="connsiteY3" fmla="*/ 81562 h 441562"/>
                  <a:gd name="connsiteX4" fmla="*/ 939134 w 1876425"/>
                  <a:gd name="connsiteY4" fmla="*/ 0 h 441562"/>
                  <a:gd name="connsiteX5" fmla="*/ 1015321 w 1876425"/>
                  <a:gd name="connsiteY5" fmla="*/ 81562 h 441562"/>
                  <a:gd name="connsiteX6" fmla="*/ 1876425 w 1876425"/>
                  <a:gd name="connsiteY6" fmla="*/ 81562 h 44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425" h="441562">
                    <a:moveTo>
                      <a:pt x="1876425" y="441562"/>
                    </a:moveTo>
                    <a:lnTo>
                      <a:pt x="0" y="441562"/>
                    </a:lnTo>
                    <a:lnTo>
                      <a:pt x="0" y="81562"/>
                    </a:lnTo>
                    <a:lnTo>
                      <a:pt x="862947" y="81562"/>
                    </a:lnTo>
                    <a:lnTo>
                      <a:pt x="939134" y="0"/>
                    </a:lnTo>
                    <a:lnTo>
                      <a:pt x="1015321" y="81562"/>
                    </a:lnTo>
                    <a:lnTo>
                      <a:pt x="1876425" y="815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9" name="文本框 52"/>
              <p:cNvSpPr txBox="1"/>
              <p:nvPr/>
            </p:nvSpPr>
            <p:spPr>
              <a:xfrm>
                <a:off x="1841499" y="1770877"/>
                <a:ext cx="2571768" cy="861774"/>
              </a:xfrm>
              <a:prstGeom prst="rect">
                <a:avLst/>
              </a:prstGeom>
              <a:noFill/>
            </p:spPr>
            <p:txBody>
              <a:bodyPr wrap="square" rtlCol="0">
                <a:spAutoFit/>
              </a:bodyPr>
              <a:lstStyle/>
              <a:p>
                <a:pPr algn="ctr"/>
                <a:r>
                  <a:rPr lang="zh-CN" altLang="en-US" b="1" dirty="0" smtClean="0">
                    <a:solidFill>
                      <a:srgbClr val="E5F5F7"/>
                    </a:solidFill>
                    <a:latin typeface="微软雅黑" panose="020B0503020204020204" pitchFamily="34" charset="-122"/>
                    <a:ea typeface="微软雅黑" panose="020B0503020204020204" pitchFamily="34" charset="-122"/>
                  </a:rPr>
                  <a:t>以验证性实验验证概念的正确性</a:t>
                </a:r>
                <a:endParaRPr lang="zh-CN" altLang="en-US" b="1" dirty="0">
                  <a:solidFill>
                    <a:srgbClr val="E5F5F7"/>
                  </a:solidFill>
                  <a:latin typeface="微软雅黑" panose="020B0503020204020204" pitchFamily="34" charset="-122"/>
                  <a:ea typeface="微软雅黑" panose="020B0503020204020204" pitchFamily="34" charset="-122"/>
                </a:endParaRPr>
              </a:p>
            </p:txBody>
          </p:sp>
        </p:grpSp>
        <p:sp>
          <p:nvSpPr>
            <p:cNvPr id="77" name="文本框 53"/>
            <p:cNvSpPr txBox="1"/>
            <p:nvPr/>
          </p:nvSpPr>
          <p:spPr>
            <a:xfrm>
              <a:off x="1936750" y="3199636"/>
              <a:ext cx="2571768" cy="1953866"/>
            </a:xfrm>
            <a:prstGeom prst="rect">
              <a:avLst/>
            </a:prstGeom>
            <a:noFill/>
          </p:spPr>
          <p:txBody>
            <a:bodyPr wrap="square" rtlCol="0">
              <a:spAutoFit/>
            </a:bodyPr>
            <a:lstStyle/>
            <a:p>
              <a:pPr algn="just">
                <a:lnSpc>
                  <a:spcPct val="130000"/>
                </a:lnSpc>
                <a:spcBef>
                  <a:spcPts val="750"/>
                </a:spcBef>
              </a:pP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rPr>
                <a:t>先学习概念，然后通过实验验证概念的正确性，在这过程中，还会习得一些基础知识和相应的探究技能</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0" name="组合 79"/>
          <p:cNvGrpSpPr/>
          <p:nvPr/>
        </p:nvGrpSpPr>
        <p:grpSpPr>
          <a:xfrm>
            <a:off x="3643306" y="642924"/>
            <a:ext cx="2286016" cy="2714643"/>
            <a:chOff x="4857749" y="913620"/>
            <a:chExt cx="3048024" cy="3619526"/>
          </a:xfrm>
        </p:grpSpPr>
        <p:grpSp>
          <p:nvGrpSpPr>
            <p:cNvPr id="81" name="组合 80"/>
            <p:cNvGrpSpPr/>
            <p:nvPr/>
          </p:nvGrpSpPr>
          <p:grpSpPr>
            <a:xfrm>
              <a:off x="5524496" y="3141694"/>
              <a:ext cx="2095512" cy="1391452"/>
              <a:chOff x="5524496" y="3141694"/>
              <a:chExt cx="2095512" cy="1391452"/>
            </a:xfrm>
          </p:grpSpPr>
          <p:sp>
            <p:nvSpPr>
              <p:cNvPr id="85" name="任意多边形 25"/>
              <p:cNvSpPr/>
              <p:nvPr/>
            </p:nvSpPr>
            <p:spPr>
              <a:xfrm rot="10800000">
                <a:off x="5560217" y="3141694"/>
                <a:ext cx="2059791" cy="1391452"/>
              </a:xfrm>
              <a:custGeom>
                <a:avLst/>
                <a:gdLst>
                  <a:gd name="connsiteX0" fmla="*/ 937291 w 1876425"/>
                  <a:gd name="connsiteY0" fmla="*/ 441562 h 441562"/>
                  <a:gd name="connsiteX1" fmla="*/ 861105 w 1876425"/>
                  <a:gd name="connsiteY1" fmla="*/ 360000 h 441562"/>
                  <a:gd name="connsiteX2" fmla="*/ 0 w 1876425"/>
                  <a:gd name="connsiteY2" fmla="*/ 360000 h 441562"/>
                  <a:gd name="connsiteX3" fmla="*/ 0 w 1876425"/>
                  <a:gd name="connsiteY3" fmla="*/ 0 h 441562"/>
                  <a:gd name="connsiteX4" fmla="*/ 1876425 w 1876425"/>
                  <a:gd name="connsiteY4" fmla="*/ 0 h 441562"/>
                  <a:gd name="connsiteX5" fmla="*/ 1876425 w 1876425"/>
                  <a:gd name="connsiteY5" fmla="*/ 360000 h 441562"/>
                  <a:gd name="connsiteX6" fmla="*/ 1013478 w 1876425"/>
                  <a:gd name="connsiteY6" fmla="*/ 360000 h 44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425" h="441562">
                    <a:moveTo>
                      <a:pt x="937291" y="441562"/>
                    </a:moveTo>
                    <a:lnTo>
                      <a:pt x="861105" y="360000"/>
                    </a:lnTo>
                    <a:lnTo>
                      <a:pt x="0" y="360000"/>
                    </a:lnTo>
                    <a:lnTo>
                      <a:pt x="0" y="0"/>
                    </a:lnTo>
                    <a:lnTo>
                      <a:pt x="1876425" y="0"/>
                    </a:lnTo>
                    <a:lnTo>
                      <a:pt x="1876425" y="360000"/>
                    </a:lnTo>
                    <a:lnTo>
                      <a:pt x="1013478" y="36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6" name="文本框 56"/>
              <p:cNvSpPr txBox="1"/>
              <p:nvPr/>
            </p:nvSpPr>
            <p:spPr>
              <a:xfrm>
                <a:off x="5524496" y="3485389"/>
                <a:ext cx="2000263" cy="861775"/>
              </a:xfrm>
              <a:prstGeom prst="rect">
                <a:avLst/>
              </a:prstGeom>
              <a:noFill/>
            </p:spPr>
            <p:txBody>
              <a:bodyPr wrap="square" rtlCol="0">
                <a:spAutoFit/>
              </a:bodyPr>
              <a:lstStyle/>
              <a:p>
                <a:pPr algn="ctr"/>
                <a:r>
                  <a:rPr lang="zh-CN" altLang="en-US" b="1" dirty="0" smtClean="0">
                    <a:solidFill>
                      <a:srgbClr val="E5F5F7"/>
                    </a:solidFill>
                    <a:latin typeface="微软雅黑" panose="020B0503020204020204" pitchFamily="34" charset="-122"/>
                    <a:ea typeface="微软雅黑" panose="020B0503020204020204" pitchFamily="34" charset="-122"/>
                  </a:rPr>
                  <a:t>以探究性实验建构概念</a:t>
                </a:r>
                <a:endParaRPr lang="zh-CN" altLang="en-US" b="1" dirty="0">
                  <a:solidFill>
                    <a:srgbClr val="E5F5F7"/>
                  </a:solidFill>
                  <a:latin typeface="微软雅黑" panose="020B0503020204020204" pitchFamily="34" charset="-122"/>
                  <a:ea typeface="微软雅黑" panose="020B0503020204020204" pitchFamily="34" charset="-122"/>
                </a:endParaRPr>
              </a:p>
            </p:txBody>
          </p:sp>
        </p:grpSp>
        <p:sp>
          <p:nvSpPr>
            <p:cNvPr id="84" name="文本框 58"/>
            <p:cNvSpPr txBox="1"/>
            <p:nvPr/>
          </p:nvSpPr>
          <p:spPr>
            <a:xfrm>
              <a:off x="4857749" y="913620"/>
              <a:ext cx="3048024" cy="1953869"/>
            </a:xfrm>
            <a:prstGeom prst="rect">
              <a:avLst/>
            </a:prstGeom>
            <a:noFill/>
          </p:spPr>
          <p:txBody>
            <a:bodyPr wrap="square" rtlCol="0">
              <a:spAutoFit/>
            </a:bodyPr>
            <a:lstStyle/>
            <a:p>
              <a:pPr algn="just">
                <a:lnSpc>
                  <a:spcPct val="130000"/>
                </a:lnSpc>
                <a:spcBef>
                  <a:spcPts val="750"/>
                </a:spcBef>
              </a:pP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rPr>
                <a:t>实验的结论就是概念，概念是通过步步建构而形 成的</a:t>
              </a:r>
              <a:r>
                <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rPr>
                <a:t>这样建构的概念相比通过验证性实验习得的概念，会让学生的理解更深刻。</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6625076" y="1142990"/>
            <a:ext cx="2161766" cy="3077897"/>
            <a:chOff x="8833442" y="1580375"/>
            <a:chExt cx="2882356" cy="4103861"/>
          </a:xfrm>
        </p:grpSpPr>
        <p:grpSp>
          <p:nvGrpSpPr>
            <p:cNvPr id="88" name="组合 87"/>
            <p:cNvGrpSpPr/>
            <p:nvPr/>
          </p:nvGrpSpPr>
          <p:grpSpPr>
            <a:xfrm>
              <a:off x="8955236" y="1580375"/>
              <a:ext cx="2760549" cy="1397741"/>
              <a:chOff x="8955236" y="1580375"/>
              <a:chExt cx="2760549" cy="1397741"/>
            </a:xfrm>
          </p:grpSpPr>
          <p:sp>
            <p:nvSpPr>
              <p:cNvPr id="92" name="任意多边形 32"/>
              <p:cNvSpPr/>
              <p:nvPr/>
            </p:nvSpPr>
            <p:spPr>
              <a:xfrm rot="10800000">
                <a:off x="8955236" y="1580375"/>
                <a:ext cx="2760549" cy="1397741"/>
              </a:xfrm>
              <a:custGeom>
                <a:avLst/>
                <a:gdLst>
                  <a:gd name="connsiteX0" fmla="*/ 1876425 w 1876425"/>
                  <a:gd name="connsiteY0" fmla="*/ 441562 h 441562"/>
                  <a:gd name="connsiteX1" fmla="*/ 0 w 1876425"/>
                  <a:gd name="connsiteY1" fmla="*/ 441562 h 441562"/>
                  <a:gd name="connsiteX2" fmla="*/ 0 w 1876425"/>
                  <a:gd name="connsiteY2" fmla="*/ 81562 h 441562"/>
                  <a:gd name="connsiteX3" fmla="*/ 862947 w 1876425"/>
                  <a:gd name="connsiteY3" fmla="*/ 81562 h 441562"/>
                  <a:gd name="connsiteX4" fmla="*/ 939134 w 1876425"/>
                  <a:gd name="connsiteY4" fmla="*/ 0 h 441562"/>
                  <a:gd name="connsiteX5" fmla="*/ 1015321 w 1876425"/>
                  <a:gd name="connsiteY5" fmla="*/ 81562 h 441562"/>
                  <a:gd name="connsiteX6" fmla="*/ 1876425 w 1876425"/>
                  <a:gd name="connsiteY6" fmla="*/ 81562 h 44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6425" h="441562">
                    <a:moveTo>
                      <a:pt x="1876425" y="441562"/>
                    </a:moveTo>
                    <a:lnTo>
                      <a:pt x="0" y="441562"/>
                    </a:lnTo>
                    <a:lnTo>
                      <a:pt x="0" y="81562"/>
                    </a:lnTo>
                    <a:lnTo>
                      <a:pt x="862947" y="81562"/>
                    </a:lnTo>
                    <a:lnTo>
                      <a:pt x="939134" y="0"/>
                    </a:lnTo>
                    <a:lnTo>
                      <a:pt x="1015321" y="81562"/>
                    </a:lnTo>
                    <a:lnTo>
                      <a:pt x="1876425" y="815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3" name="文本框 65"/>
              <p:cNvSpPr txBox="1"/>
              <p:nvPr/>
            </p:nvSpPr>
            <p:spPr>
              <a:xfrm>
                <a:off x="9048767" y="1580375"/>
                <a:ext cx="2571766" cy="1231106"/>
              </a:xfrm>
              <a:prstGeom prst="rect">
                <a:avLst/>
              </a:prstGeom>
              <a:noFill/>
            </p:spPr>
            <p:txBody>
              <a:bodyPr wrap="square" rtlCol="0">
                <a:spAutoFit/>
              </a:bodyPr>
              <a:lstStyle/>
              <a:p>
                <a:pPr algn="ctr"/>
                <a:r>
                  <a:rPr lang="zh-CN" altLang="en-US" b="1" dirty="0" smtClean="0">
                    <a:solidFill>
                      <a:srgbClr val="E5F5F7"/>
                    </a:solidFill>
                    <a:latin typeface="微软雅黑" panose="020B0503020204020204" pitchFamily="34" charset="-122"/>
                    <a:ea typeface="微软雅黑" panose="020B0503020204020204" pitchFamily="34" charset="-122"/>
                  </a:rPr>
                  <a:t>从分析科学史的探究活动中建构概念</a:t>
                </a:r>
                <a:endParaRPr lang="zh-CN" altLang="en-US" b="1" dirty="0">
                  <a:solidFill>
                    <a:srgbClr val="E5F5F7"/>
                  </a:solidFill>
                  <a:latin typeface="微软雅黑" panose="020B0503020204020204" pitchFamily="34" charset="-122"/>
                  <a:ea typeface="微软雅黑" panose="020B0503020204020204" pitchFamily="34" charset="-122"/>
                </a:endParaRPr>
              </a:p>
            </p:txBody>
          </p:sp>
        </p:grpSp>
        <p:sp>
          <p:nvSpPr>
            <p:cNvPr id="91" name="文本框 66"/>
            <p:cNvSpPr txBox="1"/>
            <p:nvPr/>
          </p:nvSpPr>
          <p:spPr>
            <a:xfrm>
              <a:off x="8833442" y="3320513"/>
              <a:ext cx="2882356" cy="2363723"/>
            </a:xfrm>
            <a:prstGeom prst="rect">
              <a:avLst/>
            </a:prstGeom>
            <a:noFill/>
          </p:spPr>
          <p:txBody>
            <a:bodyPr wrap="square" rtlCol="0">
              <a:spAutoFit/>
            </a:bodyPr>
            <a:lstStyle/>
            <a:p>
              <a:pPr algn="just">
                <a:lnSpc>
                  <a:spcPct val="130000"/>
                </a:lnSpc>
                <a:spcBef>
                  <a:spcPts val="750"/>
                </a:spcBef>
              </a:pP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rPr>
                <a:t>重现科学家研究的过程、、方法、现象和结果</a:t>
              </a:r>
              <a:r>
                <a:rPr lang="en-US" altLang="zh-CN" sz="1400" b="1" dirty="0" smtClean="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b="1" dirty="0" smtClean="0">
                  <a:solidFill>
                    <a:schemeClr val="tx1">
                      <a:lumMod val="65000"/>
                      <a:lumOff val="35000"/>
                    </a:schemeClr>
                  </a:solidFill>
                  <a:latin typeface="微软雅黑" panose="020B0503020204020204" pitchFamily="34" charset="-122"/>
                  <a:ea typeface="微软雅黑" panose="020B0503020204020204" pitchFamily="34" charset="-122"/>
                </a:rPr>
                <a:t>引导学生进行分析和推理，是培养学生科学思维、学习科学方法和建构概念的重要途径。</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a:off x="285720" y="2000246"/>
            <a:ext cx="528638" cy="528638"/>
            <a:chOff x="1103312" y="2705100"/>
            <a:chExt cx="704850" cy="704850"/>
          </a:xfrm>
        </p:grpSpPr>
        <p:sp>
          <p:nvSpPr>
            <p:cNvPr id="95" name="椭圆 94"/>
            <p:cNvSpPr/>
            <p:nvPr/>
          </p:nvSpPr>
          <p:spPr>
            <a:xfrm>
              <a:off x="1103312" y="2705100"/>
              <a:ext cx="704850" cy="7048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文本框 68"/>
            <p:cNvSpPr txBox="1"/>
            <p:nvPr/>
          </p:nvSpPr>
          <p:spPr>
            <a:xfrm>
              <a:off x="1136755" y="2770115"/>
              <a:ext cx="609567" cy="553997"/>
            </a:xfrm>
            <a:prstGeom prst="rect">
              <a:avLst/>
            </a:prstGeom>
            <a:noFill/>
          </p:spPr>
          <p:txBody>
            <a:bodyPr wrap="none" rtlCol="0" anchor="t">
              <a:spAutoFit/>
            </a:bodyPr>
            <a:lstStyle/>
            <a:p>
              <a:pPr algn="ctr"/>
              <a:r>
                <a:rPr lang="en-US" altLang="zh-CN" sz="2100" b="1" dirty="0">
                  <a:solidFill>
                    <a:srgbClr val="E5F5F7"/>
                  </a:solidFill>
                  <a:latin typeface="Adobe Myungjo Std M" panose="02020600000000000000" pitchFamily="18" charset="-128"/>
                  <a:ea typeface="Adobe Myungjo Std M" panose="02020600000000000000" pitchFamily="18" charset="-128"/>
                </a:rPr>
                <a:t>01</a:t>
              </a:r>
              <a:endParaRPr lang="zh-CN" altLang="en-US" sz="2100" b="1" dirty="0">
                <a:solidFill>
                  <a:srgbClr val="E5F5F7"/>
                </a:solidFill>
                <a:latin typeface="Adobe Myungjo Std M" panose="02020600000000000000" pitchFamily="18" charset="-128"/>
              </a:endParaRPr>
            </a:p>
          </p:txBody>
        </p:sp>
      </p:grpSp>
      <p:grpSp>
        <p:nvGrpSpPr>
          <p:cNvPr id="97" name="组合 96"/>
          <p:cNvGrpSpPr/>
          <p:nvPr/>
        </p:nvGrpSpPr>
        <p:grpSpPr>
          <a:xfrm>
            <a:off x="3071802" y="2000246"/>
            <a:ext cx="528638" cy="528638"/>
            <a:chOff x="4498975" y="2705100"/>
            <a:chExt cx="704850" cy="704850"/>
          </a:xfrm>
        </p:grpSpPr>
        <p:sp>
          <p:nvSpPr>
            <p:cNvPr id="98" name="椭圆 97"/>
            <p:cNvSpPr/>
            <p:nvPr/>
          </p:nvSpPr>
          <p:spPr>
            <a:xfrm>
              <a:off x="4498975" y="2705100"/>
              <a:ext cx="704850" cy="7048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文本框 69"/>
            <p:cNvSpPr txBox="1"/>
            <p:nvPr/>
          </p:nvSpPr>
          <p:spPr>
            <a:xfrm>
              <a:off x="4529246" y="2762077"/>
              <a:ext cx="609567" cy="553997"/>
            </a:xfrm>
            <a:prstGeom prst="rect">
              <a:avLst/>
            </a:prstGeom>
            <a:noFill/>
          </p:spPr>
          <p:txBody>
            <a:bodyPr wrap="none" rtlCol="0" anchor="t">
              <a:spAutoFit/>
            </a:bodyPr>
            <a:lstStyle/>
            <a:p>
              <a:pPr algn="ctr"/>
              <a:r>
                <a:rPr lang="en-US" altLang="zh-CN" sz="2100" b="1" dirty="0">
                  <a:solidFill>
                    <a:srgbClr val="E5F5F7"/>
                  </a:solidFill>
                  <a:latin typeface="Adobe Myungjo Std M" panose="02020600000000000000" pitchFamily="18" charset="-128"/>
                  <a:ea typeface="Adobe Myungjo Std M" panose="02020600000000000000" pitchFamily="18" charset="-128"/>
                </a:rPr>
                <a:t>02</a:t>
              </a:r>
              <a:endParaRPr lang="zh-CN" altLang="en-US" sz="2100" b="1" dirty="0">
                <a:solidFill>
                  <a:srgbClr val="E5F5F7"/>
                </a:solidFill>
                <a:latin typeface="Adobe Myungjo Std M" panose="02020600000000000000" pitchFamily="18" charset="-128"/>
              </a:endParaRPr>
            </a:p>
          </p:txBody>
        </p:sp>
      </p:grpSp>
      <p:grpSp>
        <p:nvGrpSpPr>
          <p:cNvPr id="100" name="组合 99"/>
          <p:cNvGrpSpPr/>
          <p:nvPr/>
        </p:nvGrpSpPr>
        <p:grpSpPr>
          <a:xfrm>
            <a:off x="5920978" y="1986533"/>
            <a:ext cx="528638" cy="528638"/>
            <a:chOff x="7894637" y="2705100"/>
            <a:chExt cx="704850" cy="704850"/>
          </a:xfrm>
        </p:grpSpPr>
        <p:sp>
          <p:nvSpPr>
            <p:cNvPr id="101" name="椭圆 100"/>
            <p:cNvSpPr/>
            <p:nvPr/>
          </p:nvSpPr>
          <p:spPr>
            <a:xfrm>
              <a:off x="7894637" y="2705100"/>
              <a:ext cx="704850" cy="7048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文本框 70"/>
            <p:cNvSpPr txBox="1"/>
            <p:nvPr/>
          </p:nvSpPr>
          <p:spPr>
            <a:xfrm>
              <a:off x="7923965" y="2770116"/>
              <a:ext cx="609567" cy="553997"/>
            </a:xfrm>
            <a:prstGeom prst="rect">
              <a:avLst/>
            </a:prstGeom>
            <a:noFill/>
          </p:spPr>
          <p:txBody>
            <a:bodyPr wrap="none" rtlCol="0" anchor="t">
              <a:spAutoFit/>
            </a:bodyPr>
            <a:lstStyle/>
            <a:p>
              <a:pPr algn="ctr"/>
              <a:r>
                <a:rPr lang="en-US" altLang="zh-CN" sz="2100" b="1" dirty="0">
                  <a:solidFill>
                    <a:srgbClr val="E5F5F7"/>
                  </a:solidFill>
                  <a:latin typeface="Adobe Myungjo Std M" panose="02020600000000000000" pitchFamily="18" charset="-128"/>
                  <a:ea typeface="Adobe Myungjo Std M" panose="02020600000000000000" pitchFamily="18" charset="-128"/>
                </a:rPr>
                <a:t>03</a:t>
              </a:r>
              <a:endParaRPr lang="zh-CN" altLang="en-US" sz="2100" b="1" dirty="0">
                <a:solidFill>
                  <a:srgbClr val="E5F5F7"/>
                </a:solidFill>
                <a:latin typeface="Adobe Myungjo Std M" panose="02020600000000000000" pitchFamily="18" charset="-128"/>
              </a:endParaRPr>
            </a:p>
          </p:txBody>
        </p:sp>
      </p:grpSp>
      <p:grpSp>
        <p:nvGrpSpPr>
          <p:cNvPr id="103" name="组合 102"/>
          <p:cNvGrpSpPr/>
          <p:nvPr/>
        </p:nvGrpSpPr>
        <p:grpSpPr>
          <a:xfrm>
            <a:off x="6041231" y="922235"/>
            <a:ext cx="288132" cy="288132"/>
            <a:chOff x="8054974" y="1286036"/>
            <a:chExt cx="384176" cy="384176"/>
          </a:xfrm>
        </p:grpSpPr>
        <p:sp>
          <p:nvSpPr>
            <p:cNvPr id="104" name="椭圆 103"/>
            <p:cNvSpPr/>
            <p:nvPr/>
          </p:nvSpPr>
          <p:spPr>
            <a:xfrm>
              <a:off x="8054974" y="1286036"/>
              <a:ext cx="384176" cy="384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5" name="图片 10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06402" y="1335489"/>
              <a:ext cx="281320" cy="281320"/>
            </a:xfrm>
            <a:prstGeom prst="rect">
              <a:avLst/>
            </a:prstGeom>
          </p:spPr>
        </p:pic>
      </p:grpSp>
      <p:grpSp>
        <p:nvGrpSpPr>
          <p:cNvPr id="106" name="组合 105"/>
          <p:cNvGrpSpPr/>
          <p:nvPr/>
        </p:nvGrpSpPr>
        <p:grpSpPr>
          <a:xfrm>
            <a:off x="3214678" y="3286130"/>
            <a:ext cx="288132" cy="288132"/>
            <a:chOff x="4659311" y="4459126"/>
            <a:chExt cx="384176" cy="384176"/>
          </a:xfrm>
          <a:solidFill>
            <a:srgbClr val="00726E"/>
          </a:solidFill>
        </p:grpSpPr>
        <p:sp>
          <p:nvSpPr>
            <p:cNvPr id="107" name="椭圆 106"/>
            <p:cNvSpPr/>
            <p:nvPr/>
          </p:nvSpPr>
          <p:spPr>
            <a:xfrm>
              <a:off x="4659311" y="4459126"/>
              <a:ext cx="384176" cy="384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8" name="图片 10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46409" y="4546224"/>
              <a:ext cx="209979" cy="209979"/>
            </a:xfrm>
            <a:prstGeom prst="rect">
              <a:avLst/>
            </a:prstGeom>
            <a:noFill/>
          </p:spPr>
        </p:pic>
      </p:grpSp>
      <p:grpSp>
        <p:nvGrpSpPr>
          <p:cNvPr id="109" name="组合 108"/>
          <p:cNvGrpSpPr/>
          <p:nvPr/>
        </p:nvGrpSpPr>
        <p:grpSpPr>
          <a:xfrm>
            <a:off x="500034" y="928676"/>
            <a:ext cx="288132" cy="288132"/>
            <a:chOff x="1263649" y="1286036"/>
            <a:chExt cx="384176" cy="384176"/>
          </a:xfrm>
        </p:grpSpPr>
        <p:sp>
          <p:nvSpPr>
            <p:cNvPr id="110" name="椭圆 109"/>
            <p:cNvSpPr/>
            <p:nvPr/>
          </p:nvSpPr>
          <p:spPr>
            <a:xfrm>
              <a:off x="1263649" y="1286036"/>
              <a:ext cx="384176" cy="384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1" name="图片 1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74035" y="1337329"/>
              <a:ext cx="342856" cy="277323"/>
            </a:xfrm>
            <a:prstGeom prst="rect">
              <a:avLst/>
            </a:prstGeom>
            <a:noFill/>
          </p:spPr>
        </p:pic>
      </p:grpSp>
    </p:spTree>
    <p:extLst>
      <p:ext uri="{BB962C8B-B14F-4D97-AF65-F5344CB8AC3E}">
        <p14:creationId xmlns:p14="http://schemas.microsoft.com/office/powerpoint/2010/main" xmlns="" val="30121615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1" y="321"/>
            <a:ext cx="9142857" cy="5142857"/>
          </a:xfrm>
          <a:prstGeom prst="rect">
            <a:avLst/>
          </a:prstGeom>
        </p:spPr>
      </p:pic>
      <p:sp>
        <p:nvSpPr>
          <p:cNvPr id="3" name="矩形 13"/>
          <p:cNvSpPr/>
          <p:nvPr/>
        </p:nvSpPr>
        <p:spPr>
          <a:xfrm>
            <a:off x="2627784" y="-1"/>
            <a:ext cx="6300192" cy="5143821"/>
          </a:xfrm>
          <a:custGeom>
            <a:avLst/>
            <a:gdLst>
              <a:gd name="connsiteX0" fmla="*/ 0 w 7315200"/>
              <a:gd name="connsiteY0" fmla="*/ 0 h 6880926"/>
              <a:gd name="connsiteX1" fmla="*/ 7315200 w 7315200"/>
              <a:gd name="connsiteY1" fmla="*/ 0 h 6880926"/>
              <a:gd name="connsiteX2" fmla="*/ 7315200 w 7315200"/>
              <a:gd name="connsiteY2" fmla="*/ 6880926 h 6880926"/>
              <a:gd name="connsiteX3" fmla="*/ 0 w 7315200"/>
              <a:gd name="connsiteY3" fmla="*/ 6880926 h 6880926"/>
              <a:gd name="connsiteX4" fmla="*/ 0 w 7315200"/>
              <a:gd name="connsiteY4" fmla="*/ 0 h 6880926"/>
              <a:gd name="connsiteX0" fmla="*/ 1654629 w 8969829"/>
              <a:gd name="connsiteY0" fmla="*/ 0 h 6880926"/>
              <a:gd name="connsiteX1" fmla="*/ 8969829 w 8969829"/>
              <a:gd name="connsiteY1" fmla="*/ 0 h 6880926"/>
              <a:gd name="connsiteX2" fmla="*/ 8969829 w 8969829"/>
              <a:gd name="connsiteY2" fmla="*/ 6880926 h 6880926"/>
              <a:gd name="connsiteX3" fmla="*/ 0 w 8969829"/>
              <a:gd name="connsiteY3" fmla="*/ 6866412 h 6880926"/>
              <a:gd name="connsiteX4" fmla="*/ 1654629 w 8969829"/>
              <a:gd name="connsiteY4" fmla="*/ 0 h 6880926"/>
              <a:gd name="connsiteX0" fmla="*/ 2481944 w 8969829"/>
              <a:gd name="connsiteY0" fmla="*/ 0 h 6895441"/>
              <a:gd name="connsiteX1" fmla="*/ 8969829 w 8969829"/>
              <a:gd name="connsiteY1" fmla="*/ 14515 h 6895441"/>
              <a:gd name="connsiteX2" fmla="*/ 8969829 w 8969829"/>
              <a:gd name="connsiteY2" fmla="*/ 6895441 h 6895441"/>
              <a:gd name="connsiteX3" fmla="*/ 0 w 8969829"/>
              <a:gd name="connsiteY3" fmla="*/ 6880927 h 6895441"/>
              <a:gd name="connsiteX4" fmla="*/ 2481944 w 8969829"/>
              <a:gd name="connsiteY4" fmla="*/ 0 h 6895441"/>
              <a:gd name="connsiteX0" fmla="*/ 3570515 w 8969829"/>
              <a:gd name="connsiteY0" fmla="*/ 14513 h 6880926"/>
              <a:gd name="connsiteX1" fmla="*/ 8969829 w 8969829"/>
              <a:gd name="connsiteY1" fmla="*/ 0 h 6880926"/>
              <a:gd name="connsiteX2" fmla="*/ 8969829 w 8969829"/>
              <a:gd name="connsiteY2" fmla="*/ 6880926 h 6880926"/>
              <a:gd name="connsiteX3" fmla="*/ 0 w 8969829"/>
              <a:gd name="connsiteY3" fmla="*/ 6866412 h 6880926"/>
              <a:gd name="connsiteX4" fmla="*/ 3570515 w 8969829"/>
              <a:gd name="connsiteY4" fmla="*/ 14513 h 6880926"/>
              <a:gd name="connsiteX0" fmla="*/ 2873829 w 8273143"/>
              <a:gd name="connsiteY0" fmla="*/ 14513 h 6880926"/>
              <a:gd name="connsiteX1" fmla="*/ 8273143 w 8273143"/>
              <a:gd name="connsiteY1" fmla="*/ 0 h 6880926"/>
              <a:gd name="connsiteX2" fmla="*/ 8273143 w 8273143"/>
              <a:gd name="connsiteY2" fmla="*/ 6880926 h 6880926"/>
              <a:gd name="connsiteX3" fmla="*/ 0 w 8273143"/>
              <a:gd name="connsiteY3" fmla="*/ 6866412 h 6880926"/>
              <a:gd name="connsiteX4" fmla="*/ 2873829 w 8273143"/>
              <a:gd name="connsiteY4" fmla="*/ 14513 h 6880926"/>
              <a:gd name="connsiteX0" fmla="*/ 2104572 w 7503886"/>
              <a:gd name="connsiteY0" fmla="*/ 14513 h 6880926"/>
              <a:gd name="connsiteX1" fmla="*/ 7503886 w 7503886"/>
              <a:gd name="connsiteY1" fmla="*/ 0 h 6880926"/>
              <a:gd name="connsiteX2" fmla="*/ 7503886 w 7503886"/>
              <a:gd name="connsiteY2" fmla="*/ 6880926 h 6880926"/>
              <a:gd name="connsiteX3" fmla="*/ 0 w 7503886"/>
              <a:gd name="connsiteY3" fmla="*/ 6851898 h 6880926"/>
              <a:gd name="connsiteX4" fmla="*/ 2104572 w 7503886"/>
              <a:gd name="connsiteY4" fmla="*/ 14513 h 6880926"/>
              <a:gd name="connsiteX0" fmla="*/ 1785258 w 7184572"/>
              <a:gd name="connsiteY0" fmla="*/ 14513 h 6880926"/>
              <a:gd name="connsiteX1" fmla="*/ 7184572 w 7184572"/>
              <a:gd name="connsiteY1" fmla="*/ 0 h 6880926"/>
              <a:gd name="connsiteX2" fmla="*/ 7184572 w 7184572"/>
              <a:gd name="connsiteY2" fmla="*/ 6880926 h 6880926"/>
              <a:gd name="connsiteX3" fmla="*/ 0 w 7184572"/>
              <a:gd name="connsiteY3" fmla="*/ 6866412 h 6880926"/>
              <a:gd name="connsiteX4" fmla="*/ 1785258 w 7184572"/>
              <a:gd name="connsiteY4" fmla="*/ 14513 h 6880926"/>
              <a:gd name="connsiteX0" fmla="*/ 1698172 w 7097486"/>
              <a:gd name="connsiteY0" fmla="*/ 14513 h 6880926"/>
              <a:gd name="connsiteX1" fmla="*/ 7097486 w 7097486"/>
              <a:gd name="connsiteY1" fmla="*/ 0 h 6880926"/>
              <a:gd name="connsiteX2" fmla="*/ 7097486 w 7097486"/>
              <a:gd name="connsiteY2" fmla="*/ 6880926 h 6880926"/>
              <a:gd name="connsiteX3" fmla="*/ 0 w 7097486"/>
              <a:gd name="connsiteY3" fmla="*/ 6866412 h 6880926"/>
              <a:gd name="connsiteX4" fmla="*/ 1698172 w 7097486"/>
              <a:gd name="connsiteY4" fmla="*/ 14513 h 6880926"/>
              <a:gd name="connsiteX0" fmla="*/ 5413829 w 10813143"/>
              <a:gd name="connsiteY0" fmla="*/ 14513 h 6880926"/>
              <a:gd name="connsiteX1" fmla="*/ 10813143 w 10813143"/>
              <a:gd name="connsiteY1" fmla="*/ 0 h 6880926"/>
              <a:gd name="connsiteX2" fmla="*/ 10813143 w 10813143"/>
              <a:gd name="connsiteY2" fmla="*/ 6880926 h 6880926"/>
              <a:gd name="connsiteX3" fmla="*/ 0 w 10813143"/>
              <a:gd name="connsiteY3" fmla="*/ 6866412 h 6880926"/>
              <a:gd name="connsiteX4" fmla="*/ 5413829 w 10813143"/>
              <a:gd name="connsiteY4" fmla="*/ 14513 h 6880926"/>
              <a:gd name="connsiteX0" fmla="*/ 6444343 w 10813143"/>
              <a:gd name="connsiteY0" fmla="*/ 0 h 6880927"/>
              <a:gd name="connsiteX1" fmla="*/ 10813143 w 10813143"/>
              <a:gd name="connsiteY1" fmla="*/ 1 h 6880927"/>
              <a:gd name="connsiteX2" fmla="*/ 10813143 w 10813143"/>
              <a:gd name="connsiteY2" fmla="*/ 6880927 h 6880927"/>
              <a:gd name="connsiteX3" fmla="*/ 0 w 10813143"/>
              <a:gd name="connsiteY3" fmla="*/ 6866413 h 6880927"/>
              <a:gd name="connsiteX4" fmla="*/ 6444343 w 10813143"/>
              <a:gd name="connsiteY4" fmla="*/ 0 h 688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3143" h="6880927">
                <a:moveTo>
                  <a:pt x="6444343" y="0"/>
                </a:moveTo>
                <a:lnTo>
                  <a:pt x="10813143" y="1"/>
                </a:lnTo>
                <a:lnTo>
                  <a:pt x="10813143" y="6880927"/>
                </a:lnTo>
                <a:lnTo>
                  <a:pt x="0" y="6866413"/>
                </a:lnTo>
                <a:lnTo>
                  <a:pt x="6444343"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sp>
        <p:nvSpPr>
          <p:cNvPr id="4" name="矩形 13"/>
          <p:cNvSpPr/>
          <p:nvPr/>
        </p:nvSpPr>
        <p:spPr>
          <a:xfrm>
            <a:off x="2843808" y="0"/>
            <a:ext cx="6300192" cy="5143500"/>
          </a:xfrm>
          <a:custGeom>
            <a:avLst/>
            <a:gdLst>
              <a:gd name="connsiteX0" fmla="*/ 0 w 7315200"/>
              <a:gd name="connsiteY0" fmla="*/ 0 h 6880926"/>
              <a:gd name="connsiteX1" fmla="*/ 7315200 w 7315200"/>
              <a:gd name="connsiteY1" fmla="*/ 0 h 6880926"/>
              <a:gd name="connsiteX2" fmla="*/ 7315200 w 7315200"/>
              <a:gd name="connsiteY2" fmla="*/ 6880926 h 6880926"/>
              <a:gd name="connsiteX3" fmla="*/ 0 w 7315200"/>
              <a:gd name="connsiteY3" fmla="*/ 6880926 h 6880926"/>
              <a:gd name="connsiteX4" fmla="*/ 0 w 7315200"/>
              <a:gd name="connsiteY4" fmla="*/ 0 h 6880926"/>
              <a:gd name="connsiteX0" fmla="*/ 1654629 w 8969829"/>
              <a:gd name="connsiteY0" fmla="*/ 0 h 6880926"/>
              <a:gd name="connsiteX1" fmla="*/ 8969829 w 8969829"/>
              <a:gd name="connsiteY1" fmla="*/ 0 h 6880926"/>
              <a:gd name="connsiteX2" fmla="*/ 8969829 w 8969829"/>
              <a:gd name="connsiteY2" fmla="*/ 6880926 h 6880926"/>
              <a:gd name="connsiteX3" fmla="*/ 0 w 8969829"/>
              <a:gd name="connsiteY3" fmla="*/ 6866412 h 6880926"/>
              <a:gd name="connsiteX4" fmla="*/ 1654629 w 8969829"/>
              <a:gd name="connsiteY4" fmla="*/ 0 h 6880926"/>
              <a:gd name="connsiteX0" fmla="*/ 2481944 w 8969829"/>
              <a:gd name="connsiteY0" fmla="*/ 0 h 6895441"/>
              <a:gd name="connsiteX1" fmla="*/ 8969829 w 8969829"/>
              <a:gd name="connsiteY1" fmla="*/ 14515 h 6895441"/>
              <a:gd name="connsiteX2" fmla="*/ 8969829 w 8969829"/>
              <a:gd name="connsiteY2" fmla="*/ 6895441 h 6895441"/>
              <a:gd name="connsiteX3" fmla="*/ 0 w 8969829"/>
              <a:gd name="connsiteY3" fmla="*/ 6880927 h 6895441"/>
              <a:gd name="connsiteX4" fmla="*/ 2481944 w 8969829"/>
              <a:gd name="connsiteY4" fmla="*/ 0 h 6895441"/>
              <a:gd name="connsiteX0" fmla="*/ 3570515 w 8969829"/>
              <a:gd name="connsiteY0" fmla="*/ 14513 h 6880926"/>
              <a:gd name="connsiteX1" fmla="*/ 8969829 w 8969829"/>
              <a:gd name="connsiteY1" fmla="*/ 0 h 6880926"/>
              <a:gd name="connsiteX2" fmla="*/ 8969829 w 8969829"/>
              <a:gd name="connsiteY2" fmla="*/ 6880926 h 6880926"/>
              <a:gd name="connsiteX3" fmla="*/ 0 w 8969829"/>
              <a:gd name="connsiteY3" fmla="*/ 6866412 h 6880926"/>
              <a:gd name="connsiteX4" fmla="*/ 3570515 w 8969829"/>
              <a:gd name="connsiteY4" fmla="*/ 14513 h 6880926"/>
              <a:gd name="connsiteX0" fmla="*/ 2873829 w 8273143"/>
              <a:gd name="connsiteY0" fmla="*/ 14513 h 6880926"/>
              <a:gd name="connsiteX1" fmla="*/ 8273143 w 8273143"/>
              <a:gd name="connsiteY1" fmla="*/ 0 h 6880926"/>
              <a:gd name="connsiteX2" fmla="*/ 8273143 w 8273143"/>
              <a:gd name="connsiteY2" fmla="*/ 6880926 h 6880926"/>
              <a:gd name="connsiteX3" fmla="*/ 0 w 8273143"/>
              <a:gd name="connsiteY3" fmla="*/ 6866412 h 6880926"/>
              <a:gd name="connsiteX4" fmla="*/ 2873829 w 8273143"/>
              <a:gd name="connsiteY4" fmla="*/ 14513 h 6880926"/>
              <a:gd name="connsiteX0" fmla="*/ 2104572 w 7503886"/>
              <a:gd name="connsiteY0" fmla="*/ 14513 h 6880926"/>
              <a:gd name="connsiteX1" fmla="*/ 7503886 w 7503886"/>
              <a:gd name="connsiteY1" fmla="*/ 0 h 6880926"/>
              <a:gd name="connsiteX2" fmla="*/ 7503886 w 7503886"/>
              <a:gd name="connsiteY2" fmla="*/ 6880926 h 6880926"/>
              <a:gd name="connsiteX3" fmla="*/ 0 w 7503886"/>
              <a:gd name="connsiteY3" fmla="*/ 6851898 h 6880926"/>
              <a:gd name="connsiteX4" fmla="*/ 2104572 w 7503886"/>
              <a:gd name="connsiteY4" fmla="*/ 14513 h 6880926"/>
              <a:gd name="connsiteX0" fmla="*/ 1785258 w 7184572"/>
              <a:gd name="connsiteY0" fmla="*/ 14513 h 6880926"/>
              <a:gd name="connsiteX1" fmla="*/ 7184572 w 7184572"/>
              <a:gd name="connsiteY1" fmla="*/ 0 h 6880926"/>
              <a:gd name="connsiteX2" fmla="*/ 7184572 w 7184572"/>
              <a:gd name="connsiteY2" fmla="*/ 6880926 h 6880926"/>
              <a:gd name="connsiteX3" fmla="*/ 0 w 7184572"/>
              <a:gd name="connsiteY3" fmla="*/ 6866412 h 6880926"/>
              <a:gd name="connsiteX4" fmla="*/ 1785258 w 7184572"/>
              <a:gd name="connsiteY4" fmla="*/ 14513 h 6880926"/>
              <a:gd name="connsiteX0" fmla="*/ 1698172 w 7097486"/>
              <a:gd name="connsiteY0" fmla="*/ 14513 h 6880926"/>
              <a:gd name="connsiteX1" fmla="*/ 7097486 w 7097486"/>
              <a:gd name="connsiteY1" fmla="*/ 0 h 6880926"/>
              <a:gd name="connsiteX2" fmla="*/ 7097486 w 7097486"/>
              <a:gd name="connsiteY2" fmla="*/ 6880926 h 6880926"/>
              <a:gd name="connsiteX3" fmla="*/ 0 w 7097486"/>
              <a:gd name="connsiteY3" fmla="*/ 6866412 h 6880926"/>
              <a:gd name="connsiteX4" fmla="*/ 1698172 w 7097486"/>
              <a:gd name="connsiteY4" fmla="*/ 14513 h 6880926"/>
              <a:gd name="connsiteX0" fmla="*/ 5413829 w 10813143"/>
              <a:gd name="connsiteY0" fmla="*/ 14513 h 6880926"/>
              <a:gd name="connsiteX1" fmla="*/ 10813143 w 10813143"/>
              <a:gd name="connsiteY1" fmla="*/ 0 h 6880926"/>
              <a:gd name="connsiteX2" fmla="*/ 10813143 w 10813143"/>
              <a:gd name="connsiteY2" fmla="*/ 6880926 h 6880926"/>
              <a:gd name="connsiteX3" fmla="*/ 0 w 10813143"/>
              <a:gd name="connsiteY3" fmla="*/ 6866412 h 6880926"/>
              <a:gd name="connsiteX4" fmla="*/ 5413829 w 10813143"/>
              <a:gd name="connsiteY4" fmla="*/ 14513 h 6880926"/>
              <a:gd name="connsiteX0" fmla="*/ 6444343 w 10813143"/>
              <a:gd name="connsiteY0" fmla="*/ 0 h 6880927"/>
              <a:gd name="connsiteX1" fmla="*/ 10813143 w 10813143"/>
              <a:gd name="connsiteY1" fmla="*/ 1 h 6880927"/>
              <a:gd name="connsiteX2" fmla="*/ 10813143 w 10813143"/>
              <a:gd name="connsiteY2" fmla="*/ 6880927 h 6880927"/>
              <a:gd name="connsiteX3" fmla="*/ 0 w 10813143"/>
              <a:gd name="connsiteY3" fmla="*/ 6866413 h 6880927"/>
              <a:gd name="connsiteX4" fmla="*/ 6444343 w 10813143"/>
              <a:gd name="connsiteY4" fmla="*/ 0 h 688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3143" h="6880927">
                <a:moveTo>
                  <a:pt x="6444343" y="0"/>
                </a:moveTo>
                <a:lnTo>
                  <a:pt x="10813143" y="1"/>
                </a:lnTo>
                <a:lnTo>
                  <a:pt x="10813143" y="6880927"/>
                </a:lnTo>
                <a:lnTo>
                  <a:pt x="0" y="6866413"/>
                </a:lnTo>
                <a:lnTo>
                  <a:pt x="6444343" y="0"/>
                </a:lnTo>
                <a:close/>
              </a:path>
            </a:pathLst>
          </a:custGeom>
          <a:gradFill flip="none" rotWithShape="1">
            <a:gsLst>
              <a:gs pos="0">
                <a:schemeClr val="bg1">
                  <a:lumMod val="85000"/>
                </a:schemeClr>
              </a:gs>
              <a:gs pos="50000">
                <a:schemeClr val="bg1"/>
              </a:gs>
              <a:gs pos="100000">
                <a:schemeClr val="bg1">
                  <a:lumMod val="85000"/>
                </a:schemeClr>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a:p>
        </p:txBody>
      </p:sp>
      <p:grpSp>
        <p:nvGrpSpPr>
          <p:cNvPr id="7" name="组合 6"/>
          <p:cNvGrpSpPr/>
          <p:nvPr/>
        </p:nvGrpSpPr>
        <p:grpSpPr>
          <a:xfrm>
            <a:off x="6444208" y="1347614"/>
            <a:ext cx="1080000" cy="1080000"/>
            <a:chOff x="6444208" y="1347614"/>
            <a:chExt cx="1080000" cy="1080000"/>
          </a:xfrm>
        </p:grpSpPr>
        <p:sp>
          <p:nvSpPr>
            <p:cNvPr id="5" name="椭圆 4"/>
            <p:cNvSpPr>
              <a:spLocks noChangeAspect="1"/>
            </p:cNvSpPr>
            <p:nvPr/>
          </p:nvSpPr>
          <p:spPr>
            <a:xfrm>
              <a:off x="6444208" y="1347614"/>
              <a:ext cx="1080000" cy="10800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6596812" y="1564448"/>
              <a:ext cx="774791" cy="646331"/>
            </a:xfrm>
            <a:prstGeom prst="rect">
              <a:avLst/>
            </a:prstGeom>
            <a:noFill/>
          </p:spPr>
          <p:txBody>
            <a:bodyPr wrap="square" rtlCol="0">
              <a:spAutoFit/>
            </a:bodyPr>
            <a:lstStyle/>
            <a:p>
              <a:pPr algn="ctr"/>
              <a:r>
                <a:rPr lang="en-US" altLang="zh-CN" sz="3600" dirty="0">
                  <a:solidFill>
                    <a:schemeClr val="bg1"/>
                  </a:solidFill>
                  <a:latin typeface="微软雅黑" panose="020B0503020204020204" pitchFamily="34" charset="-122"/>
                  <a:ea typeface="微软雅黑" panose="020B0503020204020204" pitchFamily="34" charset="-122"/>
                </a:rPr>
                <a:t>02</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5857884" y="2643188"/>
            <a:ext cx="2236510" cy="707886"/>
          </a:xfrm>
          <a:prstGeom prst="rect">
            <a:avLst/>
          </a:prstGeom>
        </p:spPr>
        <p:txBody>
          <a:bodyPr wrap="none">
            <a:spAutoFit/>
          </a:bodyPr>
          <a:lstStyle/>
          <a:p>
            <a:pPr>
              <a:spcBef>
                <a:spcPct val="0"/>
              </a:spcBef>
            </a:pPr>
            <a:r>
              <a:rPr lang="zh-CN" altLang="en-US" sz="4000" b="1" dirty="0" smtClean="0">
                <a:solidFill>
                  <a:schemeClr val="accent2"/>
                </a:solidFill>
                <a:latin typeface="微软雅黑" pitchFamily="34" charset="-122"/>
                <a:ea typeface="微软雅黑" pitchFamily="34" charset="-122"/>
              </a:rPr>
              <a:t>社会责任</a:t>
            </a:r>
            <a:endParaRPr lang="en-US" altLang="zh-CN" sz="4000" b="1" dirty="0">
              <a:solidFill>
                <a:schemeClr val="accent2"/>
              </a:solidFill>
              <a:latin typeface="微软雅黑" pitchFamily="34" charset="-122"/>
              <a:ea typeface="微软雅黑" pitchFamily="34" charset="-122"/>
            </a:endParaRPr>
          </a:p>
        </p:txBody>
      </p:sp>
    </p:spTree>
    <p:extLst>
      <p:ext uri="{BB962C8B-B14F-4D97-AF65-F5344CB8AC3E}">
        <p14:creationId xmlns:p14="http://schemas.microsoft.com/office/powerpoint/2010/main" xmlns="" val="29949240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QUIZZES" val="0"/>
  <p:tag name="ISPRING_SCORM_PASSING_SCORE" val="100.0000000000"/>
  <p:tag name="ISPRING_RESOURCE_PATHS_HASH_2" val="e1567fd9ab4379f5a9458e736883acc327b2696a"/>
</p:tagLst>
</file>

<file path=ppt/theme/theme1.xml><?xml version="1.0" encoding="utf-8"?>
<a:theme xmlns:a="http://schemas.openxmlformats.org/drawingml/2006/main" name="Office 主题​​">
  <a:themeElements>
    <a:clrScheme name="自定义 6">
      <a:dk1>
        <a:sysClr val="windowText" lastClr="000000"/>
      </a:dk1>
      <a:lt1>
        <a:sysClr val="window" lastClr="FFFFFF"/>
      </a:lt1>
      <a:dk2>
        <a:srgbClr val="1F497D"/>
      </a:dk2>
      <a:lt2>
        <a:srgbClr val="EEECE1"/>
      </a:lt2>
      <a:accent1>
        <a:srgbClr val="4F81BD"/>
      </a:accent1>
      <a:accent2>
        <a:srgbClr val="0070C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TotalTime>
  <Words>933</Words>
  <Application>Microsoft Office PowerPoint</Application>
  <PresentationFormat>全屏显示(16:9)</PresentationFormat>
  <Paragraphs>122</Paragraphs>
  <Slides>14</Slides>
  <Notes>7</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AutoBVT</dc:creator>
  <cp:lastModifiedBy>Concise</cp:lastModifiedBy>
  <cp:revision>115</cp:revision>
  <dcterms:created xsi:type="dcterms:W3CDTF">2015-12-21T12:25:28Z</dcterms:created>
  <dcterms:modified xsi:type="dcterms:W3CDTF">2020-11-27T03:57:46Z</dcterms:modified>
</cp:coreProperties>
</file>