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717" r:id="rId2"/>
    <p:sldId id="675" r:id="rId3"/>
    <p:sldId id="751" r:id="rId4"/>
    <p:sldId id="757" r:id="rId5"/>
    <p:sldId id="720" r:id="rId6"/>
    <p:sldId id="759" r:id="rId7"/>
    <p:sldId id="761" r:id="rId8"/>
    <p:sldId id="762" r:id="rId9"/>
    <p:sldId id="763" r:id="rId10"/>
    <p:sldId id="782" r:id="rId11"/>
    <p:sldId id="783" r:id="rId12"/>
    <p:sldId id="784" r:id="rId13"/>
    <p:sldId id="785" r:id="rId14"/>
    <p:sldId id="786" r:id="rId15"/>
    <p:sldId id="721" r:id="rId16"/>
    <p:sldId id="787" r:id="rId17"/>
    <p:sldId id="790" r:id="rId18"/>
    <p:sldId id="781" r:id="rId19"/>
    <p:sldId id="764" r:id="rId20"/>
    <p:sldId id="765" r:id="rId21"/>
    <p:sldId id="722" r:id="rId22"/>
    <p:sldId id="723" r:id="rId23"/>
    <p:sldId id="767" r:id="rId24"/>
    <p:sldId id="766" r:id="rId25"/>
    <p:sldId id="789" r:id="rId26"/>
    <p:sldId id="768" r:id="rId27"/>
    <p:sldId id="769" r:id="rId28"/>
    <p:sldId id="779" r:id="rId29"/>
    <p:sldId id="792" r:id="rId30"/>
    <p:sldId id="793" r:id="rId31"/>
    <p:sldId id="791" r:id="rId3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0033CC"/>
    <a:srgbClr val="E8066B"/>
    <a:srgbClr val="7A0336"/>
    <a:srgbClr val="FF3300"/>
    <a:srgbClr val="703FBB"/>
    <a:srgbClr val="FFFFFF"/>
    <a:srgbClr val="009900"/>
    <a:srgbClr val="FFFFCC"/>
    <a:srgbClr val="CCFFFF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1038" y="-84"/>
      </p:cViewPr>
      <p:guideLst>
        <p:guide orient="horz" pos="2159"/>
        <p:guide pos="29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7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b="0"/>
              <a:pPr algn="r"/>
              <a:t>‹#›</a:t>
            </a:fld>
            <a:endParaRPr lang="en-US" altLang="zh-CN" b="0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7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altLang="zh-CN" b="0"/>
              <a:pPr algn="r"/>
              <a:t>‹#›</a:t>
            </a:fld>
            <a:endParaRPr lang="en-US" altLang="zh-CN" b="0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zh-CN" strike="noStrike" noProof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zh-CN" altLang="zh-CN" strike="noStrike" noProof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3"/>
          <p:cNvSpPr>
            <a:spLocks noGrp="1"/>
          </p:cNvSpPr>
          <p:nvPr>
            <p:ph sz="quarter" idx="12"/>
          </p:nvPr>
        </p:nvSpPr>
        <p:spPr>
          <a:xfrm>
            <a:off x="628650" y="1475105"/>
            <a:ext cx="7886700" cy="4721225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28650" y="750890"/>
            <a:ext cx="7886700" cy="723898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幻灯片编号占位符 6"/>
          <p:cNvSpPr>
            <a:spLocks noGrp="1"/>
          </p:cNvSpPr>
          <p:nvPr>
            <p:ph type="sldNum" sz="quarter" idx="13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7978CDAB-A16F-A844-82C3-D99B40B9FC7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pPr lvl="0" eaLnBrk="1" hangingPunct="1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advClick="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lum bright="18000"/>
          </a:blip>
          <a:srcRect r="-59" b="4969"/>
          <a:stretch>
            <a:fillRect/>
          </a:stretch>
        </p:blipFill>
        <p:spPr>
          <a:xfrm>
            <a:off x="0" y="-3223"/>
            <a:ext cx="9144000" cy="686396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22300" y="836712"/>
            <a:ext cx="7938770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000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分享内容：</a:t>
            </a:r>
            <a:endParaRPr lang="zh-CN" altLang="en-US" sz="4000" spc="3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endParaRPr lang="zh-CN" altLang="en-US" sz="4000" spc="3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en-US" altLang="zh-CN" sz="4000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4000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追求理解的教学设计</a:t>
            </a:r>
            <a:r>
              <a:rPr lang="en-US" altLang="zh-CN" sz="4000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en-US" altLang="zh-CN" sz="4000" spc="3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endParaRPr lang="en-US" altLang="zh-CN" sz="4000" spc="3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zh-CN" sz="4000" spc="3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作者</a:t>
            </a:r>
            <a:r>
              <a:rPr lang="zh-CN" altLang="zh-CN" sz="4000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4000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格兰特</a:t>
            </a:r>
            <a:r>
              <a:rPr lang="en-US" altLang="zh-CN" sz="4000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lang="zh-CN" altLang="en-US" sz="4000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威金斯  </a:t>
            </a:r>
            <a:endParaRPr lang="en-US" altLang="zh-CN" sz="4000" spc="3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en-US" altLang="zh-CN" sz="4000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4000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杰伊</a:t>
            </a:r>
            <a:r>
              <a:rPr lang="en-US" altLang="zh-CN" sz="4000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lang="zh-CN" altLang="en-US" sz="4000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麦克泰格</a:t>
            </a:r>
            <a:endParaRPr lang="zh-CN" altLang="zh-CN" sz="4000" spc="3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endParaRPr lang="zh-CN" altLang="zh-CN" sz="4000" spc="3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zh-CN" sz="4000" spc="3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读者</a:t>
            </a:r>
            <a:r>
              <a:rPr lang="zh-CN" altLang="zh-CN" sz="4000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4000" spc="3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陆红梅</a:t>
            </a:r>
            <a:endParaRPr lang="zh-CN" altLang="zh-CN" sz="4000" spc="3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496" y="99392"/>
            <a:ext cx="8892480" cy="6569968"/>
          </a:xfrm>
        </p:spPr>
        <p:txBody>
          <a:bodyPr/>
          <a:lstStyle/>
          <a:p>
            <a:pPr>
              <a:lnSpc>
                <a:spcPts val="5500"/>
              </a:lnSpc>
              <a:buNone/>
            </a:pPr>
            <a:r>
              <a:rPr lang="en-US" altLang="zh-CN" sz="4000" b="1" dirty="0" smtClean="0">
                <a:solidFill>
                  <a:schemeClr val="accent2"/>
                </a:solidFill>
              </a:rPr>
              <a:t>  </a:t>
            </a:r>
            <a:r>
              <a:rPr lang="zh-CN" altLang="zh-CN" sz="4000" b="1" dirty="0" smtClean="0">
                <a:solidFill>
                  <a:schemeClr val="accent2"/>
                </a:solidFill>
              </a:rPr>
              <a:t>洞察的优势：</a:t>
            </a:r>
            <a:endParaRPr lang="en-US" altLang="zh-CN" sz="4000" b="1" dirty="0" smtClean="0">
              <a:solidFill>
                <a:schemeClr val="accent2"/>
              </a:solidFill>
            </a:endParaRPr>
          </a:p>
          <a:p>
            <a:pPr>
              <a:lnSpc>
                <a:spcPts val="5500"/>
              </a:lnSpc>
              <a:buNone/>
            </a:pPr>
            <a:r>
              <a:rPr lang="en-US" altLang="zh-CN" dirty="0" smtClean="0"/>
              <a:t>            </a:t>
            </a:r>
            <a:r>
              <a:rPr lang="zh-CN" altLang="zh-CN" sz="3200" dirty="0" smtClean="0"/>
              <a:t>洞察作为理解的一个侧面，是一种成熟的思考，要具有从不同角度看待事物的能力。</a:t>
            </a:r>
            <a:endParaRPr lang="en-US" altLang="zh-CN" sz="3200" dirty="0" smtClean="0"/>
          </a:p>
          <a:p>
            <a:pPr>
              <a:lnSpc>
                <a:spcPts val="5500"/>
              </a:lnSpc>
              <a:buNone/>
            </a:pPr>
            <a:r>
              <a:rPr lang="en-US" altLang="zh-CN" sz="3200" dirty="0" smtClean="0"/>
              <a:t>           </a:t>
            </a:r>
            <a:r>
              <a:rPr lang="zh-CN" altLang="zh-CN" sz="3200" dirty="0" smtClean="0"/>
              <a:t>布鲁纳指出，以某种方式理解某些事物，并不妨碍以其他方式对其进行理解。</a:t>
            </a:r>
            <a:endParaRPr lang="en-US" altLang="zh-CN" sz="3200" dirty="0" smtClean="0"/>
          </a:p>
          <a:p>
            <a:pPr>
              <a:lnSpc>
                <a:spcPts val="5500"/>
              </a:lnSpc>
              <a:buNone/>
            </a:pPr>
            <a:r>
              <a:rPr lang="en-US" altLang="zh-CN" sz="3200" dirty="0" smtClean="0"/>
              <a:t>            </a:t>
            </a:r>
            <a:r>
              <a:rPr lang="zh-CN" altLang="zh-CN" sz="3200" dirty="0" smtClean="0"/>
              <a:t>洞察认为，对于重要的观念，教学应使学生有机会涉猎相关的各种理论与观点，通过课程和教学材料的设计，展示出专家们在同一观点上的不一样的洞见。</a:t>
            </a:r>
          </a:p>
          <a:p>
            <a:pPr>
              <a:buNone/>
            </a:pPr>
            <a:endParaRPr lang="zh-CN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" y="0"/>
            <a:ext cx="9037320" cy="67608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1520" y="144497"/>
            <a:ext cx="8488680" cy="67710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4800" dirty="0" smtClean="0">
                <a:solidFill>
                  <a:schemeClr val="accent2"/>
                </a:solidFill>
              </a:rPr>
              <a:t>侧面</a:t>
            </a:r>
            <a:r>
              <a:rPr lang="en-US" altLang="zh-CN" sz="4800" dirty="0" smtClean="0">
                <a:solidFill>
                  <a:schemeClr val="accent2"/>
                </a:solidFill>
              </a:rPr>
              <a:t>5:</a:t>
            </a:r>
            <a:r>
              <a:rPr lang="zh-CN" altLang="zh-CN" sz="4800" dirty="0" smtClean="0">
                <a:solidFill>
                  <a:schemeClr val="accent2"/>
                </a:solidFill>
              </a:rPr>
              <a:t>神入</a:t>
            </a:r>
            <a:endParaRPr lang="en-US" altLang="zh-CN" sz="4800" dirty="0" smtClean="0">
              <a:solidFill>
                <a:schemeClr val="accent2"/>
              </a:solidFill>
            </a:endParaRPr>
          </a:p>
          <a:p>
            <a:endParaRPr lang="zh-CN" altLang="zh-CN" sz="3200" dirty="0" smtClean="0"/>
          </a:p>
          <a:p>
            <a:r>
              <a:rPr lang="zh-CN" altLang="zh-CN" sz="3200" dirty="0" smtClean="0"/>
              <a:t>神入：</a:t>
            </a:r>
            <a:r>
              <a:rPr lang="zh-CN" altLang="zh-CN" sz="3200" b="0" dirty="0" smtClean="0"/>
              <a:t>感受到别人的情感和世界观的能力。</a:t>
            </a:r>
          </a:p>
          <a:p>
            <a:endParaRPr lang="en-US" altLang="zh-CN" sz="3200" dirty="0" smtClean="0"/>
          </a:p>
          <a:p>
            <a:pPr>
              <a:lnSpc>
                <a:spcPts val="5800"/>
              </a:lnSpc>
            </a:pPr>
            <a:r>
              <a:rPr lang="zh-CN" altLang="zh-CN" sz="4000" dirty="0" smtClean="0">
                <a:solidFill>
                  <a:schemeClr val="accent2"/>
                </a:solidFill>
              </a:rPr>
              <a:t>典型问题：</a:t>
            </a:r>
            <a:endParaRPr lang="en-US" altLang="zh-CN" sz="4000" dirty="0" smtClean="0">
              <a:solidFill>
                <a:schemeClr val="accent2"/>
              </a:solidFill>
            </a:endParaRPr>
          </a:p>
          <a:p>
            <a:pPr>
              <a:lnSpc>
                <a:spcPts val="58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b="0" dirty="0" smtClean="0"/>
              <a:t>你怎样看待这件事？</a:t>
            </a:r>
            <a:endParaRPr lang="en-US" altLang="zh-CN" sz="3200" b="0" dirty="0" smtClean="0"/>
          </a:p>
          <a:p>
            <a:pPr>
              <a:lnSpc>
                <a:spcPts val="58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b="0" dirty="0" smtClean="0"/>
              <a:t>他们看到了哪些我没有看到的？</a:t>
            </a:r>
            <a:endParaRPr lang="en-US" altLang="zh-CN" sz="3200" b="0" dirty="0" smtClean="0"/>
          </a:p>
          <a:p>
            <a:pPr>
              <a:lnSpc>
                <a:spcPts val="58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b="0" dirty="0" smtClean="0"/>
              <a:t>如果我要理解这件事情需要有什么体验？</a:t>
            </a:r>
            <a:endParaRPr lang="en-US" altLang="zh-CN" sz="3200" b="0" dirty="0" smtClean="0"/>
          </a:p>
          <a:p>
            <a:pPr>
              <a:lnSpc>
                <a:spcPts val="58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b="0" dirty="0" smtClean="0"/>
              <a:t>作家、艺术家或者表演者感受、思考或看到的是什么，他们想让我们感知和理解的是什么？</a:t>
            </a:r>
            <a:endParaRPr lang="zh-CN" altLang="zh-CN" sz="32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55" y="48260"/>
            <a:ext cx="9037320" cy="67608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44085" y="171886"/>
            <a:ext cx="8748395" cy="71455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CN" sz="3200" dirty="0" smtClean="0">
                <a:solidFill>
                  <a:schemeClr val="accent2"/>
                </a:solidFill>
              </a:rPr>
              <a:t>        </a:t>
            </a:r>
            <a:r>
              <a:rPr lang="zh-CN" altLang="zh-CN" sz="3200" dirty="0" smtClean="0">
                <a:solidFill>
                  <a:schemeClr val="accent2"/>
                </a:solidFill>
              </a:rPr>
              <a:t>神入</a:t>
            </a:r>
            <a:r>
              <a:rPr lang="zh-CN" altLang="zh-CN" sz="3200" b="0" dirty="0" smtClean="0"/>
              <a:t>不同于以批判的眼光看待事物，不是脱离情境。神入，就是我们从当事人的立场看待事物发展，将自己带入当事人的处境，我们完全认同通过自身参与而得出的见解。</a:t>
            </a:r>
            <a:endParaRPr lang="en-US" altLang="zh-CN" sz="3200" b="0" dirty="0" smtClean="0"/>
          </a:p>
          <a:p>
            <a:pPr>
              <a:lnSpc>
                <a:spcPts val="5500"/>
              </a:lnSpc>
            </a:pPr>
            <a:r>
              <a:rPr lang="en-US" altLang="zh-CN" sz="3200" b="0" dirty="0" smtClean="0"/>
              <a:t>        </a:t>
            </a:r>
            <a:r>
              <a:rPr lang="zh-CN" altLang="zh-CN" sz="3200" b="0" dirty="0" smtClean="0"/>
              <a:t>换位让人感到温暖，而洞察是冷酷的，以旁观者的角度解析事物。</a:t>
            </a:r>
            <a:endParaRPr lang="en-US" altLang="zh-CN" sz="3200" b="0" dirty="0" smtClean="0"/>
          </a:p>
          <a:p>
            <a:pPr>
              <a:lnSpc>
                <a:spcPts val="5500"/>
              </a:lnSpc>
            </a:pPr>
            <a:r>
              <a:rPr lang="en-US" altLang="zh-CN" sz="3200" dirty="0" smtClean="0">
                <a:solidFill>
                  <a:schemeClr val="accent2"/>
                </a:solidFill>
              </a:rPr>
              <a:t>        </a:t>
            </a:r>
            <a:r>
              <a:rPr lang="zh-CN" altLang="zh-CN" sz="3200" dirty="0" smtClean="0">
                <a:solidFill>
                  <a:schemeClr val="accent2"/>
                </a:solidFill>
              </a:rPr>
              <a:t>神入又译为移情。</a:t>
            </a:r>
            <a:r>
              <a:rPr lang="zh-CN" altLang="zh-CN" sz="3200" b="0" dirty="0" smtClean="0"/>
              <a:t>神入，是一种有意的行为</a:t>
            </a:r>
            <a:r>
              <a:rPr lang="zh-CN" altLang="en-US" sz="3200" b="0" dirty="0" smtClean="0"/>
              <a:t>。</a:t>
            </a:r>
            <a:r>
              <a:rPr lang="zh-CN" altLang="zh-CN" sz="3200" b="0" dirty="0" smtClean="0"/>
              <a:t>神入不仅可以引导我们重新设想情境，还可以改变我们的看法。</a:t>
            </a:r>
          </a:p>
          <a:p>
            <a:pPr>
              <a:lnSpc>
                <a:spcPts val="5500"/>
              </a:lnSpc>
            </a:pPr>
            <a:endParaRPr lang="zh-CN" altLang="zh-CN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55" y="48260"/>
            <a:ext cx="9037320" cy="67608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8587" y="175275"/>
            <a:ext cx="9051925" cy="66171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3600" dirty="0" smtClean="0">
                <a:solidFill>
                  <a:schemeClr val="accent2"/>
                </a:solidFill>
              </a:rPr>
              <a:t>神入是洞察的一种形式。</a:t>
            </a:r>
          </a:p>
          <a:p>
            <a:r>
              <a:rPr lang="en-US" altLang="zh-CN" sz="3200" b="0" dirty="0" smtClean="0"/>
              <a:t>     </a:t>
            </a:r>
            <a:r>
              <a:rPr lang="zh-CN" altLang="zh-CN" sz="3200" b="0" dirty="0" smtClean="0"/>
              <a:t>神入也是一种洞察，因为它使我们超越那些看似来古怪的、不同的、看起来不可思议的观点或人，认识到其中有意义的东西。</a:t>
            </a:r>
            <a:r>
              <a:rPr lang="zh-CN" altLang="en-US" sz="3200" b="0" dirty="0" smtClean="0"/>
              <a:t>克服习惯性思维。</a:t>
            </a:r>
            <a:endParaRPr lang="zh-CN" altLang="zh-CN" sz="3200" b="0" dirty="0" smtClean="0"/>
          </a:p>
          <a:p>
            <a:r>
              <a:rPr lang="zh-CN" altLang="zh-CN" sz="3600" dirty="0" smtClean="0">
                <a:solidFill>
                  <a:schemeClr val="accent2"/>
                </a:solidFill>
              </a:rPr>
              <a:t>将心比心</a:t>
            </a:r>
          </a:p>
          <a:p>
            <a:r>
              <a:rPr lang="en-US" altLang="zh-CN" sz="3200" b="0" dirty="0" smtClean="0"/>
              <a:t>        </a:t>
            </a:r>
            <a:r>
              <a:rPr lang="zh-CN" altLang="zh-CN" sz="3200" b="0" dirty="0" smtClean="0"/>
              <a:t>人与人之间的交流并不仅仅是智力上的互动，更是心灵的沟通，神入要求我们尊重与自己不同的人。将心比心，换位思维。</a:t>
            </a:r>
          </a:p>
          <a:p>
            <a:r>
              <a:rPr lang="zh-CN" altLang="zh-CN" sz="3600" dirty="0" smtClean="0">
                <a:solidFill>
                  <a:schemeClr val="accent2"/>
                </a:solidFill>
              </a:rPr>
              <a:t>神入需要更多学习经验。</a:t>
            </a:r>
          </a:p>
          <a:p>
            <a:r>
              <a:rPr lang="en-US" altLang="zh-CN" sz="3200" b="0" dirty="0" smtClean="0"/>
              <a:t>        </a:t>
            </a:r>
            <a:r>
              <a:rPr lang="zh-CN" altLang="zh-CN" sz="3200" b="0" dirty="0" smtClean="0"/>
              <a:t>神入，将深刻思考置于体验之中是非常必要的。为了确保更好地理解抽象概念，与教材所能提供的体验相比，学生应该需要更直接或更拟真的体验。</a:t>
            </a:r>
            <a:endParaRPr lang="zh-CN" altLang="zh-CN" sz="32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55" y="48260"/>
            <a:ext cx="9037320" cy="67608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108520" y="476672"/>
            <a:ext cx="9468544" cy="60478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4800" dirty="0" smtClean="0">
                <a:solidFill>
                  <a:schemeClr val="accent2"/>
                </a:solidFill>
              </a:rPr>
              <a:t>侧面</a:t>
            </a:r>
            <a:r>
              <a:rPr lang="en-US" altLang="zh-CN" sz="4800" dirty="0" smtClean="0">
                <a:solidFill>
                  <a:schemeClr val="accent2"/>
                </a:solidFill>
              </a:rPr>
              <a:t>6:</a:t>
            </a:r>
            <a:r>
              <a:rPr lang="zh-CN" altLang="zh-CN" sz="4800" dirty="0" smtClean="0">
                <a:solidFill>
                  <a:schemeClr val="accent2"/>
                </a:solidFill>
              </a:rPr>
              <a:t>自知</a:t>
            </a:r>
            <a:endParaRPr lang="en-US" altLang="zh-CN" sz="4800" dirty="0" smtClean="0">
              <a:solidFill>
                <a:schemeClr val="accent2"/>
              </a:solidFill>
            </a:endParaRPr>
          </a:p>
          <a:p>
            <a:endParaRPr lang="zh-CN" altLang="zh-CN" sz="3200" dirty="0" smtClean="0"/>
          </a:p>
          <a:p>
            <a:pPr>
              <a:lnSpc>
                <a:spcPts val="5500"/>
              </a:lnSpc>
            </a:pPr>
            <a:r>
              <a:rPr lang="zh-CN" altLang="zh-CN" sz="3200" dirty="0" smtClean="0"/>
              <a:t>自知：</a:t>
            </a:r>
            <a:r>
              <a:rPr lang="zh-CN" altLang="zh-CN" sz="3200" b="0" dirty="0" smtClean="0"/>
              <a:t>知道自己无知的智慧，知道自己的思维模式与行为方式是如何促进或妨碍了认知。</a:t>
            </a:r>
            <a:endParaRPr lang="en-US" altLang="zh-CN" sz="3200" b="0" dirty="0" smtClean="0"/>
          </a:p>
          <a:p>
            <a:endParaRPr lang="zh-CN" altLang="zh-CN" sz="3200" dirty="0" smtClean="0"/>
          </a:p>
          <a:p>
            <a:pPr>
              <a:lnSpc>
                <a:spcPts val="5500"/>
              </a:lnSpc>
            </a:pPr>
            <a:r>
              <a:rPr lang="zh-CN" altLang="zh-CN" sz="4000" dirty="0" smtClean="0">
                <a:solidFill>
                  <a:schemeClr val="accent2"/>
                </a:solidFill>
              </a:rPr>
              <a:t>典型问题：</a:t>
            </a:r>
            <a:endParaRPr lang="en-US" altLang="zh-CN" sz="4000" dirty="0" smtClean="0">
              <a:solidFill>
                <a:schemeClr val="accent2"/>
              </a:solidFill>
            </a:endParaRPr>
          </a:p>
          <a:p>
            <a:pPr>
              <a:lnSpc>
                <a:spcPts val="55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b="0" dirty="0" smtClean="0"/>
              <a:t>对自我的认识如何塑造我的观点？</a:t>
            </a:r>
            <a:endParaRPr lang="en-US" altLang="zh-CN" sz="3200" b="0" dirty="0" smtClean="0"/>
          </a:p>
          <a:p>
            <a:pPr>
              <a:lnSpc>
                <a:spcPts val="55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b="0" dirty="0" smtClean="0"/>
              <a:t>我理解的局限是什么？我的盲区是什么？</a:t>
            </a:r>
            <a:endParaRPr lang="en-US" altLang="zh-CN" sz="3200" b="0" dirty="0" smtClean="0"/>
          </a:p>
          <a:p>
            <a:pPr>
              <a:lnSpc>
                <a:spcPts val="5500"/>
              </a:lnSpc>
            </a:pPr>
            <a:r>
              <a:rPr lang="en-US" altLang="zh-CN" sz="3200" b="0" dirty="0" smtClean="0"/>
              <a:t>※</a:t>
            </a:r>
            <a:r>
              <a:rPr lang="zh-CN" altLang="en-US" sz="3200" b="0" dirty="0" smtClean="0"/>
              <a:t>由</a:t>
            </a:r>
            <a:r>
              <a:rPr lang="zh-CN" altLang="zh-CN" sz="3200" b="0" dirty="0" smtClean="0"/>
              <a:t>于</a:t>
            </a:r>
            <a:r>
              <a:rPr lang="zh-CN" altLang="zh-CN" sz="3200" b="0" dirty="0" smtClean="0"/>
              <a:t>偏见、习惯或风格，我容易对什么产生误解？</a:t>
            </a:r>
            <a:endParaRPr lang="zh-CN" altLang="zh-CN" sz="32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23528" y="404664"/>
            <a:ext cx="8404418" cy="69660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CN" sz="3200" dirty="0" smtClean="0"/>
              <a:t>        </a:t>
            </a:r>
            <a:r>
              <a:rPr lang="zh-CN" altLang="zh-CN" sz="3200" dirty="0" smtClean="0"/>
              <a:t>深度理解与智慧有关。</a:t>
            </a:r>
          </a:p>
          <a:p>
            <a:pPr>
              <a:lnSpc>
                <a:spcPts val="5500"/>
              </a:lnSpc>
            </a:pPr>
            <a:r>
              <a:rPr lang="en-US" altLang="zh-CN" sz="3200" dirty="0" smtClean="0"/>
              <a:t>        </a:t>
            </a:r>
            <a:r>
              <a:rPr lang="zh-CN" altLang="zh-CN" sz="3200" dirty="0" smtClean="0"/>
              <a:t>人类的偏见与人类的理解是不可分开的。自觉公开偏见可能是获得深度理解的关键所在。自知要求我们自觉地质疑自己看待世界的方式。</a:t>
            </a:r>
            <a:endParaRPr lang="en-US" altLang="zh-CN" sz="3200" dirty="0" smtClean="0"/>
          </a:p>
          <a:p>
            <a:pPr>
              <a:lnSpc>
                <a:spcPts val="5500"/>
              </a:lnSpc>
            </a:pPr>
            <a:r>
              <a:rPr lang="en-US" altLang="zh-CN" sz="3200" dirty="0" smtClean="0"/>
              <a:t>         </a:t>
            </a:r>
            <a:r>
              <a:rPr lang="zh-CN" altLang="zh-CN" sz="3200" dirty="0" smtClean="0"/>
              <a:t>从实践层面上讲，自知意味着在最广泛的意义上更好地进行教学和评估自省。最优秀的课强调不断地反思，还需要更加关注对智力表现的持续的自我评估。</a:t>
            </a:r>
          </a:p>
          <a:p>
            <a:endParaRPr lang="zh-CN" altLang="zh-CN" sz="3200" dirty="0" smtClean="0"/>
          </a:p>
          <a:p>
            <a:pPr indent="533400">
              <a:lnSpc>
                <a:spcPct val="150000"/>
              </a:lnSpc>
            </a:pPr>
            <a:endParaRPr lang="zh-CN" altLang="en-US" sz="3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55" y="48260"/>
            <a:ext cx="9037320" cy="67608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79512" y="1019608"/>
            <a:ext cx="8964488" cy="57349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CN" sz="3200" dirty="0" smtClean="0"/>
              <a:t>        </a:t>
            </a:r>
            <a:r>
              <a:rPr lang="zh-CN" altLang="zh-CN" sz="3200" dirty="0" smtClean="0"/>
              <a:t>我们应该把理解六侧面渗透到逆向设计的三阶段的思考中</a:t>
            </a:r>
            <a:r>
              <a:rPr lang="zh-CN" altLang="en-US" sz="3200" dirty="0" smtClean="0"/>
              <a:t>。</a:t>
            </a:r>
            <a:r>
              <a:rPr lang="zh-CN" altLang="zh-CN" sz="3200" dirty="0" smtClean="0"/>
              <a:t>这些侧面帮助我们在工作中，避免盲点。好的设计，将使学习者对理解有清晰的需求。</a:t>
            </a:r>
          </a:p>
          <a:p>
            <a:pPr>
              <a:lnSpc>
                <a:spcPts val="5500"/>
              </a:lnSpc>
            </a:pPr>
            <a:r>
              <a:rPr lang="en-US" altLang="zh-CN" sz="3200" dirty="0" smtClean="0"/>
              <a:t>        </a:t>
            </a:r>
            <a:r>
              <a:rPr lang="zh-CN" altLang="zh-CN" sz="3200" dirty="0" smtClean="0"/>
              <a:t>任何追求理解的课程设计，不仅仅是接受“灌输”的内容，还要主动“揭示”隐藏在事实背后的内容，并思考他们的意义。</a:t>
            </a:r>
          </a:p>
          <a:p>
            <a:pPr>
              <a:lnSpc>
                <a:spcPts val="5500"/>
              </a:lnSpc>
            </a:pPr>
            <a:r>
              <a:rPr lang="en-US" altLang="zh-CN" sz="3200" dirty="0" smtClean="0"/>
              <a:t>  </a:t>
            </a:r>
            <a:r>
              <a:rPr lang="zh-CN" altLang="zh-CN" sz="3200" dirty="0" smtClean="0"/>
              <a:t>设计工作要更关注结果、大概念和理解六侧面。</a:t>
            </a:r>
            <a:endParaRPr lang="zh-CN" altLang="zh-CN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251520" y="200834"/>
            <a:ext cx="7903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000" dirty="0" smtClean="0">
                <a:solidFill>
                  <a:srgbClr val="C00000"/>
                </a:solidFill>
              </a:rPr>
              <a:t>理解六侧面对教与学的关键启示：</a:t>
            </a:r>
            <a:endParaRPr lang="zh-CN" altLang="zh-CN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32656"/>
            <a:ext cx="853244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33CC"/>
                </a:solidFill>
              </a:rPr>
              <a:t>市</a:t>
            </a:r>
            <a:r>
              <a:rPr lang="zh-CN" altLang="zh-CN" b="1" dirty="0" smtClean="0">
                <a:solidFill>
                  <a:srgbClr val="0033CC"/>
                </a:solidFill>
              </a:rPr>
              <a:t>《会考说明》上</a:t>
            </a:r>
            <a:r>
              <a:rPr lang="zh-CN" altLang="en-US" b="1" dirty="0" smtClean="0">
                <a:solidFill>
                  <a:srgbClr val="0033CC"/>
                </a:solidFill>
              </a:rPr>
              <a:t>的</a:t>
            </a:r>
            <a:r>
              <a:rPr lang="zh-CN" altLang="zh-CN" b="1" dirty="0" smtClean="0">
                <a:solidFill>
                  <a:srgbClr val="0033CC"/>
                </a:solidFill>
              </a:rPr>
              <a:t>要求</a:t>
            </a:r>
            <a:endParaRPr lang="zh-CN" altLang="en-US" b="1" dirty="0">
              <a:solidFill>
                <a:srgbClr val="0033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8964488" cy="46881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b="1" dirty="0" smtClean="0"/>
              <a:t>了解水平</a:t>
            </a:r>
            <a:r>
              <a:rPr lang="zh-CN" altLang="zh-CN" dirty="0" smtClean="0"/>
              <a:t> </a:t>
            </a:r>
            <a:r>
              <a:rPr lang="en-US" altLang="zh-CN" dirty="0" smtClean="0"/>
              <a:t> </a:t>
            </a:r>
            <a:r>
              <a:rPr lang="zh-CN" altLang="zh-CN" dirty="0" smtClean="0"/>
              <a:t>再认或回忆知识；识别、辨认事实或证据；举出例子；描述对象的基本特征等。</a:t>
            </a:r>
          </a:p>
          <a:p>
            <a:pPr>
              <a:lnSpc>
                <a:spcPct val="150000"/>
              </a:lnSpc>
            </a:pPr>
            <a:r>
              <a:rPr lang="zh-CN" altLang="zh-CN" b="1" dirty="0" smtClean="0"/>
              <a:t>理解水平</a:t>
            </a:r>
            <a:r>
              <a:rPr lang="zh-CN" altLang="zh-CN" dirty="0" smtClean="0"/>
              <a:t> </a:t>
            </a:r>
            <a:r>
              <a:rPr lang="en-US" altLang="zh-CN" dirty="0" smtClean="0"/>
              <a:t> </a:t>
            </a:r>
            <a:r>
              <a:rPr lang="zh-CN" altLang="zh-CN" dirty="0" smtClean="0"/>
              <a:t>把握内在逻辑联系；与已有知识建立联系，进行解释、推断、区分、扩展；提供证据；收集、整理信息等。</a:t>
            </a:r>
          </a:p>
          <a:p>
            <a:pPr>
              <a:lnSpc>
                <a:spcPct val="150000"/>
              </a:lnSpc>
            </a:pPr>
            <a:r>
              <a:rPr lang="zh-CN" altLang="zh-CN" b="1" dirty="0" smtClean="0"/>
              <a:t>应用水平</a:t>
            </a:r>
            <a:r>
              <a:rPr lang="zh-CN" altLang="zh-CN" dirty="0" smtClean="0"/>
              <a:t> </a:t>
            </a:r>
            <a:r>
              <a:rPr lang="en-US" altLang="zh-CN" dirty="0" smtClean="0"/>
              <a:t> </a:t>
            </a:r>
            <a:r>
              <a:rPr lang="zh-CN" altLang="zh-CN" dirty="0" smtClean="0"/>
              <a:t>在新的情境中，使用抽象的概念、原理；进行总结、推广；建立不同情境下的合理联系等。</a:t>
            </a:r>
            <a:endParaRPr lang="zh-CN" altLang="zh-CN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810" y="0"/>
            <a:ext cx="4862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4320480" y="1484779"/>
            <a:ext cx="55801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4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第五章 基本问题：      通向理解之门</a:t>
            </a:r>
            <a:endParaRPr lang="en-US" altLang="zh-CN" sz="44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4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endParaRPr lang="zh-CN" altLang="en-US" sz="4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" y="48260"/>
            <a:ext cx="9037320" cy="67608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71475" y="428416"/>
            <a:ext cx="8508365" cy="59529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zh-CN" altLang="zh-CN" sz="5400" dirty="0" smtClean="0">
                <a:solidFill>
                  <a:srgbClr val="C00000"/>
                </a:solidFill>
              </a:rPr>
              <a:t>基本问题是什么样的呢？</a:t>
            </a:r>
            <a:endParaRPr lang="en-US" altLang="zh-CN" sz="3200" dirty="0" smtClean="0">
              <a:solidFill>
                <a:srgbClr val="C00000"/>
              </a:solidFill>
            </a:endParaRPr>
          </a:p>
          <a:p>
            <a:pPr>
              <a:lnSpc>
                <a:spcPts val="3600"/>
              </a:lnSpc>
            </a:pPr>
            <a:endParaRPr lang="zh-CN" altLang="zh-CN" sz="3200" dirty="0" smtClean="0"/>
          </a:p>
          <a:p>
            <a:pPr>
              <a:lnSpc>
                <a:spcPts val="36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dirty="0" smtClean="0"/>
              <a:t>什么样的朋友才是真朋友？</a:t>
            </a:r>
          </a:p>
          <a:p>
            <a:pPr>
              <a:lnSpc>
                <a:spcPts val="55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dirty="0" smtClean="0"/>
              <a:t>艺术在何种程度上反映或塑造文化？</a:t>
            </a:r>
          </a:p>
          <a:p>
            <a:pPr>
              <a:lnSpc>
                <a:spcPts val="55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dirty="0" smtClean="0"/>
              <a:t>故事必须要有开头、中间和结尾吗？</a:t>
            </a:r>
          </a:p>
          <a:p>
            <a:pPr>
              <a:lnSpc>
                <a:spcPts val="55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dirty="0" smtClean="0"/>
              <a:t>英雄必须是完美的吗？</a:t>
            </a:r>
          </a:p>
          <a:p>
            <a:pPr>
              <a:lnSpc>
                <a:spcPts val="55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dirty="0" smtClean="0"/>
              <a:t>科学事实、科学理论和强有力的观点之间有何区别？</a:t>
            </a:r>
            <a:endParaRPr lang="en-US" altLang="zh-CN" sz="3200" dirty="0" smtClean="0"/>
          </a:p>
          <a:p>
            <a:pPr>
              <a:lnSpc>
                <a:spcPts val="5500"/>
              </a:lnSpc>
            </a:pPr>
            <a:r>
              <a:rPr lang="en-US" altLang="zh-CN" sz="3200" dirty="0" smtClean="0"/>
              <a:t> </a:t>
            </a:r>
            <a:r>
              <a:rPr lang="en-US" altLang="zh-CN" sz="3200" b="0" dirty="0" smtClean="0"/>
              <a:t>※</a:t>
            </a:r>
            <a:r>
              <a:rPr lang="en-US" altLang="zh-CN" sz="3200" dirty="0" smtClean="0"/>
              <a:t>DNA</a:t>
            </a:r>
            <a:r>
              <a:rPr lang="zh-CN" altLang="zh-CN" sz="3200" dirty="0" smtClean="0"/>
              <a:t>在多大程度上决定命运？</a:t>
            </a:r>
            <a:endParaRPr lang="zh-CN" altLang="en-US" sz="3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97095" y="521960"/>
            <a:ext cx="465201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第四章 理解六侧面</a:t>
            </a:r>
            <a:endParaRPr lang="en-US" altLang="zh-CN" sz="40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解释</a:t>
            </a:r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阐明</a:t>
            </a:r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应用</a:t>
            </a:r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洞察</a:t>
            </a:r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神入</a:t>
            </a:r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自知</a:t>
            </a:r>
            <a:endParaRPr lang="zh-CN" altLang="en-US" sz="3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810" y="0"/>
            <a:ext cx="4862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" y="97155"/>
            <a:ext cx="9037320" cy="6760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7504" y="296014"/>
            <a:ext cx="9003665" cy="64453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5500"/>
              </a:lnSpc>
              <a:spcBef>
                <a:spcPts val="3600"/>
              </a:spcBef>
            </a:pPr>
            <a:r>
              <a:rPr lang="zh-CN" altLang="zh-CN" sz="4800" dirty="0" smtClean="0">
                <a:solidFill>
                  <a:srgbClr val="0033CC"/>
                </a:solidFill>
              </a:rPr>
              <a:t>问题：大概念航标</a:t>
            </a:r>
            <a:endParaRPr lang="zh-CN" altLang="zh-CN" sz="3200" dirty="0" smtClean="0">
              <a:solidFill>
                <a:srgbClr val="0033CC"/>
              </a:solidFill>
            </a:endParaRPr>
          </a:p>
          <a:p>
            <a:pPr>
              <a:lnSpc>
                <a:spcPts val="5500"/>
              </a:lnSpc>
              <a:spcBef>
                <a:spcPts val="3600"/>
              </a:spcBef>
            </a:pPr>
            <a:r>
              <a:rPr lang="en-US" altLang="zh-CN" sz="3200" dirty="0" smtClean="0"/>
              <a:t>        </a:t>
            </a:r>
            <a:r>
              <a:rPr lang="zh-CN" altLang="zh-CN" sz="3200" dirty="0" smtClean="0"/>
              <a:t>最好的问题是指向和突出大概念的。通过问题，学习者可以主动探索，加深自己的理解。</a:t>
            </a:r>
          </a:p>
          <a:p>
            <a:pPr>
              <a:lnSpc>
                <a:spcPts val="5500"/>
              </a:lnSpc>
              <a:spcBef>
                <a:spcPts val="1800"/>
              </a:spcBef>
            </a:pPr>
            <a:r>
              <a:rPr lang="en-US" altLang="zh-CN" sz="3200" dirty="0" smtClean="0"/>
              <a:t>        </a:t>
            </a:r>
            <a:r>
              <a:rPr lang="zh-CN" altLang="zh-CN" sz="3200" dirty="0" smtClean="0"/>
              <a:t>好的问题能够引出有趣的和可选择的其他观点，聚焦于推理过程，而不只是关注答案的对错。</a:t>
            </a:r>
            <a:endParaRPr lang="en-US" altLang="zh-CN" sz="3200" dirty="0" smtClean="0"/>
          </a:p>
          <a:p>
            <a:pPr>
              <a:lnSpc>
                <a:spcPts val="5500"/>
              </a:lnSpc>
              <a:spcBef>
                <a:spcPts val="1800"/>
              </a:spcBef>
            </a:pPr>
            <a:r>
              <a:rPr lang="en-US" altLang="zh-CN" sz="3200" dirty="0" smtClean="0"/>
              <a:t>        </a:t>
            </a:r>
            <a:r>
              <a:rPr lang="zh-CN" altLang="zh-CN" sz="3200" dirty="0" smtClean="0"/>
              <a:t>好的问题，将激发已学知识、生活体验与学习内容之间的关联和迁移。能使我们举一反三。</a:t>
            </a:r>
          </a:p>
          <a:p>
            <a:endParaRPr lang="zh-CN" altLang="en-US" sz="3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" y="0"/>
            <a:ext cx="9037320" cy="67608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5536" y="260648"/>
            <a:ext cx="8488680" cy="56938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5400" dirty="0" smtClean="0">
                <a:solidFill>
                  <a:srgbClr val="0033CC"/>
                </a:solidFill>
              </a:rPr>
              <a:t>基本问题的作用：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/>
              <a:t>1.</a:t>
            </a:r>
            <a:r>
              <a:rPr lang="zh-CN" altLang="zh-CN" sz="3200" dirty="0" smtClean="0"/>
              <a:t>激发思考和探究；</a:t>
            </a:r>
            <a:r>
              <a:rPr lang="en-US" altLang="zh-CN" sz="3200" dirty="0" smtClean="0"/>
              <a:t>                    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/>
              <a:t>2.</a:t>
            </a:r>
            <a:r>
              <a:rPr lang="zh-CN" altLang="zh-CN" sz="3200" dirty="0" smtClean="0"/>
              <a:t>有效地架构我们的目标内容；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/>
              <a:t>3.</a:t>
            </a:r>
            <a:r>
              <a:rPr lang="zh-CN" altLang="zh-CN" sz="3200" dirty="0" smtClean="0"/>
              <a:t>促进对某一特定主题单元的内容理解；</a:t>
            </a:r>
            <a:r>
              <a:rPr lang="en-US" altLang="zh-CN" sz="3200" dirty="0" smtClean="0"/>
              <a:t>  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/>
              <a:t>4.</a:t>
            </a:r>
            <a:r>
              <a:rPr lang="zh-CN" altLang="zh-CN" sz="3200" dirty="0" smtClean="0"/>
              <a:t>能激发知识间的联系和迁移。</a:t>
            </a:r>
            <a:endParaRPr lang="zh-CN" altLang="zh-CN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55" y="48260"/>
            <a:ext cx="9037320" cy="67608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60040" y="1700808"/>
            <a:ext cx="8604448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 smtClean="0"/>
              <a:t>1.</a:t>
            </a:r>
            <a:r>
              <a:rPr lang="zh-CN" altLang="zh-CN" sz="3200" dirty="0" smtClean="0"/>
              <a:t>在</a:t>
            </a:r>
            <a:r>
              <a:rPr lang="zh-CN" altLang="zh-CN" sz="3200" dirty="0" smtClean="0"/>
              <a:t>我们一生中会重复出现的重要问题。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/>
              <a:t>2.</a:t>
            </a:r>
            <a:r>
              <a:rPr lang="zh-CN" altLang="zh-CN" sz="3200" dirty="0" smtClean="0"/>
              <a:t>某</a:t>
            </a:r>
            <a:r>
              <a:rPr lang="zh-CN" altLang="zh-CN" sz="3200" dirty="0" smtClean="0"/>
              <a:t>一学科的核心思想和探究。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/>
              <a:t>3.</a:t>
            </a:r>
            <a:r>
              <a:rPr lang="zh-CN" altLang="zh-CN" sz="3200" dirty="0" smtClean="0"/>
              <a:t>学</a:t>
            </a:r>
            <a:r>
              <a:rPr lang="zh-CN" altLang="zh-CN" sz="3200" dirty="0" smtClean="0"/>
              <a:t>习核心内容所需的东西。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/>
              <a:t>4.</a:t>
            </a:r>
            <a:r>
              <a:rPr lang="zh-CN" altLang="zh-CN" sz="3200" dirty="0" smtClean="0"/>
              <a:t>能</a:t>
            </a:r>
            <a:r>
              <a:rPr lang="zh-CN" altLang="zh-CN" sz="3200" dirty="0" smtClean="0"/>
              <a:t>够最大程度地</a:t>
            </a:r>
            <a:r>
              <a:rPr lang="zh-CN" altLang="en-US" sz="3200" dirty="0" smtClean="0"/>
              <a:t>吸引</a:t>
            </a:r>
            <a:r>
              <a:rPr lang="zh-CN" altLang="zh-CN" sz="3200" dirty="0" smtClean="0"/>
              <a:t>特定的</a:t>
            </a:r>
            <a:r>
              <a:rPr lang="zh-CN" altLang="en-US" sz="3200" dirty="0" smtClean="0"/>
              <a:t>、</a:t>
            </a:r>
            <a:r>
              <a:rPr lang="zh-CN" altLang="zh-CN" sz="3200" dirty="0" smtClean="0"/>
              <a:t>各种各样的学习者。</a:t>
            </a:r>
            <a:endParaRPr lang="zh-CN" altLang="zh-CN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122555" y="561454"/>
            <a:ext cx="7141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5400" dirty="0" smtClean="0">
                <a:solidFill>
                  <a:srgbClr val="0033CC"/>
                </a:solidFill>
              </a:rPr>
              <a:t>基本问题的四种内涵：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55" y="48260"/>
            <a:ext cx="9037320" cy="67608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0" y="-27384"/>
            <a:ext cx="9144000" cy="69711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800" dirty="0" smtClean="0">
                <a:solidFill>
                  <a:srgbClr val="0033CC"/>
                </a:solidFill>
              </a:rPr>
              <a:t>基本问题</a:t>
            </a:r>
            <a:r>
              <a:rPr lang="zh-CN" altLang="en-US" sz="4800" dirty="0" smtClean="0">
                <a:solidFill>
                  <a:srgbClr val="0033CC"/>
                </a:solidFill>
              </a:rPr>
              <a:t>的</a:t>
            </a:r>
            <a:r>
              <a:rPr lang="zh-CN" altLang="zh-CN" sz="4800" dirty="0" smtClean="0">
                <a:solidFill>
                  <a:srgbClr val="0033CC"/>
                </a:solidFill>
              </a:rPr>
              <a:t>六个指标：</a:t>
            </a:r>
          </a:p>
          <a:p>
            <a:pPr>
              <a:lnSpc>
                <a:spcPts val="5000"/>
              </a:lnSpc>
            </a:pPr>
            <a:r>
              <a:rPr lang="en-US" altLang="zh-CN" sz="3200" b="0" dirty="0" smtClean="0"/>
              <a:t>1.</a:t>
            </a:r>
            <a:r>
              <a:rPr lang="zh-CN" altLang="zh-CN" sz="3200" b="0" dirty="0" smtClean="0"/>
              <a:t>真正引起对大概念和核心内容的相关探究。</a:t>
            </a:r>
          </a:p>
          <a:p>
            <a:pPr>
              <a:lnSpc>
                <a:spcPts val="5000"/>
              </a:lnSpc>
            </a:pPr>
            <a:r>
              <a:rPr lang="en-US" altLang="zh-CN" sz="3200" b="0" dirty="0" smtClean="0"/>
              <a:t>2.</a:t>
            </a:r>
            <a:r>
              <a:rPr lang="zh-CN" altLang="zh-CN" sz="3200" b="0" dirty="0" smtClean="0"/>
              <a:t>激发对更多问题的深度思考、热烈讨论、持续探究和新的理解。</a:t>
            </a:r>
          </a:p>
          <a:p>
            <a:pPr>
              <a:lnSpc>
                <a:spcPts val="5000"/>
              </a:lnSpc>
            </a:pPr>
            <a:r>
              <a:rPr lang="en-US" altLang="zh-CN" sz="3200" b="0" dirty="0" smtClean="0"/>
              <a:t> 3.</a:t>
            </a:r>
            <a:r>
              <a:rPr lang="zh-CN" altLang="zh-CN" sz="3200" b="0" dirty="0" smtClean="0"/>
              <a:t>要求学生考虑其他不同观点，权衡论据，论证自己的想法和回答。</a:t>
            </a:r>
          </a:p>
          <a:p>
            <a:pPr>
              <a:lnSpc>
                <a:spcPts val="5000"/>
              </a:lnSpc>
            </a:pPr>
            <a:r>
              <a:rPr lang="en-US" altLang="zh-CN" sz="3200" b="0" dirty="0" smtClean="0"/>
              <a:t>4.</a:t>
            </a:r>
            <a:r>
              <a:rPr lang="zh-CN" altLang="zh-CN" sz="3200" b="0" dirty="0" smtClean="0"/>
              <a:t>激励学生对大概念、假设和过往的经验教训进行必要的、持续的反思。</a:t>
            </a:r>
          </a:p>
          <a:p>
            <a:pPr>
              <a:lnSpc>
                <a:spcPts val="5000"/>
              </a:lnSpc>
            </a:pPr>
            <a:r>
              <a:rPr lang="en-US" altLang="zh-CN" sz="3200" b="0" dirty="0" smtClean="0"/>
              <a:t>5.</a:t>
            </a:r>
            <a:r>
              <a:rPr lang="zh-CN" altLang="zh-CN" sz="3200" b="0" dirty="0" smtClean="0"/>
              <a:t>激发与先前所学知识和个人经历的有意义的联系。</a:t>
            </a:r>
          </a:p>
          <a:p>
            <a:pPr>
              <a:lnSpc>
                <a:spcPts val="5000"/>
              </a:lnSpc>
            </a:pPr>
            <a:r>
              <a:rPr lang="en-US" altLang="zh-CN" sz="3200" b="0" dirty="0" smtClean="0"/>
              <a:t>6.</a:t>
            </a:r>
            <a:r>
              <a:rPr lang="zh-CN" altLang="zh-CN" sz="3200" b="0" dirty="0" smtClean="0"/>
              <a:t>自然重现，为迁移到其他情境和学科创造机会。</a:t>
            </a:r>
            <a:endParaRPr lang="zh-CN" altLang="zh-CN" sz="32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55" y="48260"/>
            <a:ext cx="9037320" cy="6760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1460" y="361315"/>
            <a:ext cx="6445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5400" dirty="0" smtClean="0">
                <a:solidFill>
                  <a:srgbClr val="0033CC"/>
                </a:solidFill>
              </a:rPr>
              <a:t>技</a:t>
            </a:r>
            <a:r>
              <a:rPr lang="zh-CN" altLang="en-US" sz="5400" dirty="0" smtClean="0">
                <a:solidFill>
                  <a:srgbClr val="0033CC"/>
                </a:solidFill>
              </a:rPr>
              <a:t>能</a:t>
            </a:r>
            <a:r>
              <a:rPr lang="zh-CN" altLang="zh-CN" sz="5400" dirty="0" smtClean="0">
                <a:solidFill>
                  <a:srgbClr val="0033CC"/>
                </a:solidFill>
              </a:rPr>
              <a:t>领域的基本问题</a:t>
            </a:r>
            <a:endParaRPr lang="zh-CN" altLang="en-US" sz="5400" dirty="0">
              <a:solidFill>
                <a:srgbClr val="0033CC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544" y="1590460"/>
            <a:ext cx="7778750" cy="48617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3200" dirty="0" smtClean="0"/>
              <a:t>围绕相关的四个大概念类别来架构：</a:t>
            </a:r>
            <a:endParaRPr lang="en-US" altLang="zh-CN" sz="3200" dirty="0" smtClean="0"/>
          </a:p>
          <a:p>
            <a:pPr>
              <a:lnSpc>
                <a:spcPct val="200000"/>
              </a:lnSpc>
            </a:pPr>
            <a:r>
              <a:rPr lang="en-US" altLang="zh-CN" sz="3200" dirty="0" smtClean="0"/>
              <a:t>1.</a:t>
            </a:r>
            <a:r>
              <a:rPr lang="zh-CN" altLang="zh-CN" sz="3200" dirty="0" smtClean="0"/>
              <a:t>关键概念</a:t>
            </a:r>
            <a:r>
              <a:rPr lang="en-US" altLang="zh-CN" sz="3200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/>
              <a:t>2.</a:t>
            </a:r>
            <a:r>
              <a:rPr lang="zh-CN" altLang="zh-CN" sz="3200" dirty="0" smtClean="0"/>
              <a:t>目的与意义</a:t>
            </a:r>
            <a:r>
              <a:rPr lang="en-US" altLang="zh-CN" sz="3200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/>
              <a:t>3.</a:t>
            </a:r>
            <a:r>
              <a:rPr lang="zh-CN" altLang="zh-CN" sz="3200" dirty="0" smtClean="0"/>
              <a:t>策略与战术</a:t>
            </a:r>
            <a:r>
              <a:rPr lang="en-US" altLang="zh-CN" sz="3200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/>
              <a:t>4.</a:t>
            </a:r>
            <a:r>
              <a:rPr lang="zh-CN" altLang="zh-CN" sz="3200" dirty="0" smtClean="0"/>
              <a:t>使用情境</a:t>
            </a:r>
            <a:endParaRPr lang="zh-CN" altLang="zh-CN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zh-CN" altLang="en-US" sz="6000" b="1" dirty="0" smtClean="0">
                <a:solidFill>
                  <a:srgbClr val="0033CC"/>
                </a:solidFill>
              </a:rPr>
              <a:t>基本问题分类</a:t>
            </a:r>
            <a:endParaRPr lang="zh-CN" altLang="en-US" sz="6000" b="1" dirty="0">
              <a:solidFill>
                <a:srgbClr val="0033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528" y="3356992"/>
            <a:ext cx="2160240" cy="655712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zh-CN" altLang="en-US" sz="3600" b="1" kern="1200" dirty="0" smtClean="0"/>
              <a:t>使用意图                              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40488" y="3356992"/>
            <a:ext cx="1291952" cy="583704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zh-CN" altLang="en-US" sz="3600" b="1" dirty="0" smtClean="0"/>
              <a:t>范围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483768" y="2204864"/>
            <a:ext cx="1656184" cy="65571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 smtClean="0">
                <a:latin typeface="+mn-lt"/>
                <a:ea typeface="+mn-ea"/>
              </a:rPr>
              <a:t>开放性</a:t>
            </a:r>
            <a:r>
              <a:rPr lang="zh-CN" altLang="en-US" sz="3200" dirty="0" smtClean="0">
                <a:latin typeface="+mn-lt"/>
                <a:ea typeface="+mn-ea"/>
              </a:rPr>
              <a:t>    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555776" y="4581128"/>
            <a:ext cx="1584176" cy="65571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3600" dirty="0" smtClean="0">
                <a:latin typeface="+mn-lt"/>
                <a:ea typeface="+mn-ea"/>
              </a:rPr>
              <a:t>指导性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644008" y="4581128"/>
            <a:ext cx="1656184" cy="65571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 smtClean="0">
                <a:latin typeface="+mn-lt"/>
                <a:ea typeface="+mn-ea"/>
              </a:rPr>
              <a:t>专题性</a:t>
            </a:r>
            <a:endParaRPr lang="zh-CN" altLang="en-US" sz="3600" dirty="0">
              <a:latin typeface="+mn-lt"/>
              <a:ea typeface="+mn-ea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644008" y="2204864"/>
            <a:ext cx="1728192" cy="65571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 smtClean="0">
                <a:latin typeface="+mn-lt"/>
                <a:ea typeface="+mn-ea"/>
              </a:rPr>
              <a:t>综合性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475656" y="4077072"/>
            <a:ext cx="1008112" cy="7200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1403648" y="2636912"/>
            <a:ext cx="1008112" cy="6480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6444208" y="2636912"/>
            <a:ext cx="1008112" cy="6480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6372200" y="4077072"/>
            <a:ext cx="1008112" cy="86409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155"/>
            <a:ext cx="9037320" cy="67608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4790" y="-29723"/>
            <a:ext cx="8832850" cy="63390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4800" dirty="0" smtClean="0">
                <a:solidFill>
                  <a:srgbClr val="0033CC"/>
                </a:solidFill>
              </a:rPr>
              <a:t>提出基本问题的技巧：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/>
              <a:t>1.</a:t>
            </a:r>
            <a:r>
              <a:rPr lang="zh-CN" altLang="zh-CN" sz="3200" dirty="0" smtClean="0"/>
              <a:t>可以就一个大概念，列出可以抛锚在这个单元的好问题，确定一个或多个专题性问题。</a:t>
            </a:r>
            <a:endParaRPr lang="en-US" altLang="zh-CN" sz="3200" dirty="0" smtClean="0"/>
          </a:p>
          <a:p>
            <a:pPr>
              <a:lnSpc>
                <a:spcPct val="200000"/>
              </a:lnSpc>
            </a:pPr>
            <a:r>
              <a:rPr lang="en-US" altLang="zh-CN" sz="3200" dirty="0" smtClean="0"/>
              <a:t>2.</a:t>
            </a:r>
            <a:r>
              <a:rPr lang="zh-CN" altLang="zh-CN" sz="3200" dirty="0" smtClean="0"/>
              <a:t>从国家课程标准中导出基本问题。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/>
              <a:t>3.</a:t>
            </a:r>
            <a:r>
              <a:rPr lang="zh-CN" altLang="zh-CN" sz="3200" dirty="0" smtClean="0"/>
              <a:t>从阶段</a:t>
            </a:r>
            <a:r>
              <a:rPr lang="en-US" altLang="zh-CN" sz="3200" dirty="0" smtClean="0"/>
              <a:t>1</a:t>
            </a:r>
            <a:r>
              <a:rPr lang="zh-CN" altLang="zh-CN" sz="3200" dirty="0" smtClean="0"/>
              <a:t>确认的持久理解中获得基本问题。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/>
              <a:t>4.</a:t>
            </a:r>
            <a:r>
              <a:rPr lang="zh-CN" altLang="en-US" sz="3200" dirty="0" smtClean="0"/>
              <a:t>从</a:t>
            </a:r>
            <a:r>
              <a:rPr lang="zh-CN" altLang="zh-CN" sz="3200" dirty="0" smtClean="0"/>
              <a:t>理解的六个侧面</a:t>
            </a:r>
            <a:r>
              <a:rPr lang="zh-CN" altLang="en-US" sz="3200" dirty="0" smtClean="0"/>
              <a:t>架构</a:t>
            </a:r>
            <a:r>
              <a:rPr lang="zh-CN" altLang="zh-CN" sz="3200" dirty="0" smtClean="0"/>
              <a:t>启发性问题。</a:t>
            </a:r>
            <a:endParaRPr lang="zh-CN" altLang="zh-CN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55" y="48260"/>
            <a:ext cx="9037320" cy="67608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9512" y="218246"/>
            <a:ext cx="8832850" cy="71711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4000" dirty="0" smtClean="0">
                <a:solidFill>
                  <a:srgbClr val="0033CC"/>
                </a:solidFill>
              </a:rPr>
              <a:t>使用基本问题的技巧</a:t>
            </a:r>
          </a:p>
          <a:p>
            <a:pPr>
              <a:lnSpc>
                <a:spcPts val="2500"/>
              </a:lnSpc>
            </a:pPr>
            <a:endParaRPr lang="en-US" altLang="zh-CN" sz="2800" dirty="0" smtClean="0"/>
          </a:p>
          <a:p>
            <a:r>
              <a:rPr lang="en-US" altLang="zh-CN" sz="2800" dirty="0" smtClean="0"/>
              <a:t>1.</a:t>
            </a:r>
            <a:r>
              <a:rPr lang="zh-CN" altLang="zh-CN" sz="2800" dirty="0" smtClean="0"/>
              <a:t>围绕基本问题来组织项目、课程、学习单元和课堂。</a:t>
            </a:r>
          </a:p>
          <a:p>
            <a:r>
              <a:rPr lang="en-US" altLang="zh-CN" sz="2800" dirty="0" smtClean="0"/>
              <a:t>2.</a:t>
            </a:r>
            <a:r>
              <a:rPr lang="zh-CN" altLang="zh-CN" sz="2800" dirty="0" smtClean="0"/>
              <a:t>选择或设计与问题明确相关的评估任务。</a:t>
            </a:r>
          </a:p>
          <a:p>
            <a:r>
              <a:rPr lang="en-US" altLang="zh-CN" sz="2800" dirty="0" smtClean="0"/>
              <a:t>3.</a:t>
            </a:r>
            <a:r>
              <a:rPr lang="zh-CN" altLang="zh-CN" sz="2800" dirty="0" smtClean="0"/>
              <a:t>每单元使用合理的问题数量（</a:t>
            </a:r>
            <a:r>
              <a:rPr lang="en-US" altLang="zh-CN" sz="2800" dirty="0" smtClean="0"/>
              <a:t>2-5</a:t>
            </a:r>
            <a:r>
              <a:rPr lang="zh-CN" altLang="zh-CN" sz="2800" dirty="0" smtClean="0"/>
              <a:t>个），少即是多。划分内容的优先顺序。</a:t>
            </a:r>
          </a:p>
          <a:p>
            <a:r>
              <a:rPr lang="en-US" altLang="zh-CN" sz="2800" dirty="0" smtClean="0"/>
              <a:t>4.</a:t>
            </a:r>
            <a:r>
              <a:rPr lang="zh-CN" altLang="zh-CN" sz="2800" dirty="0" smtClean="0"/>
              <a:t>用儿童语言设计问题。</a:t>
            </a:r>
          </a:p>
          <a:p>
            <a:r>
              <a:rPr lang="en-US" altLang="zh-CN" sz="2800" dirty="0" smtClean="0"/>
              <a:t>5.</a:t>
            </a:r>
            <a:r>
              <a:rPr lang="zh-CN" altLang="zh-CN" sz="2800" dirty="0" smtClean="0"/>
              <a:t>确保每个孩子都理解问题，并看到问题的价值。</a:t>
            </a:r>
          </a:p>
          <a:p>
            <a:r>
              <a:rPr lang="en-US" altLang="zh-CN" sz="2800" dirty="0" smtClean="0"/>
              <a:t>6.</a:t>
            </a:r>
            <a:r>
              <a:rPr lang="zh-CN" altLang="zh-CN" sz="2800" dirty="0" smtClean="0"/>
              <a:t>为每个问题设计具体的探究活动。</a:t>
            </a:r>
          </a:p>
          <a:p>
            <a:r>
              <a:rPr lang="en-US" altLang="zh-CN" sz="2800" dirty="0" smtClean="0"/>
              <a:t>7.</a:t>
            </a:r>
            <a:r>
              <a:rPr lang="zh-CN" altLang="zh-CN" sz="2800" dirty="0" smtClean="0"/>
              <a:t>对问题进行排序。</a:t>
            </a:r>
          </a:p>
          <a:p>
            <a:r>
              <a:rPr lang="en-US" altLang="zh-CN" sz="2800" dirty="0" smtClean="0"/>
              <a:t>8.</a:t>
            </a:r>
            <a:r>
              <a:rPr lang="zh-CN" altLang="zh-CN" sz="2800" dirty="0" smtClean="0"/>
              <a:t>在课堂上提出基本问题，鼓励学生围绕问题整理</a:t>
            </a:r>
            <a:r>
              <a:rPr lang="zh-CN" altLang="zh-CN" sz="2800" dirty="0" smtClean="0"/>
              <a:t>笔</a:t>
            </a:r>
            <a:r>
              <a:rPr lang="zh-CN" altLang="en-US" sz="2800" dirty="0" smtClean="0"/>
              <a:t>记</a:t>
            </a:r>
            <a:r>
              <a:rPr lang="zh-CN" altLang="zh-CN" sz="2800" dirty="0" smtClean="0"/>
              <a:t>。</a:t>
            </a:r>
            <a:endParaRPr lang="zh-CN" altLang="zh-CN" sz="2800" dirty="0" smtClean="0"/>
          </a:p>
          <a:p>
            <a:r>
              <a:rPr lang="en-US" altLang="zh-CN" sz="2800" dirty="0" smtClean="0"/>
              <a:t>9.</a:t>
            </a:r>
            <a:r>
              <a:rPr lang="zh-CN" altLang="zh-CN" sz="2800" dirty="0" smtClean="0"/>
              <a:t>为解决问题分配足够的时间。用问题和概念图表示问题的关联性。</a:t>
            </a:r>
          </a:p>
          <a:p>
            <a:r>
              <a:rPr lang="en-US" altLang="zh-CN" sz="2800" dirty="0" smtClean="0"/>
              <a:t>10.</a:t>
            </a:r>
            <a:r>
              <a:rPr lang="zh-CN" altLang="zh-CN" sz="2800" dirty="0" smtClean="0"/>
              <a:t>与其他同事分享你的问题，使教学计划更可能具有跨学科的连贯性。</a:t>
            </a:r>
          </a:p>
          <a:p>
            <a:pPr indent="127000"/>
            <a:endParaRPr lang="en-US" altLang="zh-CN" sz="28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55" y="48260"/>
            <a:ext cx="9037320" cy="6760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23975" y="1527175"/>
            <a:ext cx="587121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27000"/>
            <a:r>
              <a:rPr lang="en-US" altLang="zh-CN" sz="8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sz="8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谢谢大家！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" y="48260"/>
            <a:ext cx="9037320" cy="67608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77825" y="281305"/>
            <a:ext cx="8387715" cy="69967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33400">
              <a:lnSpc>
                <a:spcPts val="5000"/>
              </a:lnSpc>
            </a:pPr>
            <a:r>
              <a:rPr lang="zh-CN" altLang="zh-CN" sz="4800" dirty="0" smtClean="0">
                <a:solidFill>
                  <a:schemeClr val="accent2"/>
                </a:solidFill>
              </a:rPr>
              <a:t>侧面</a:t>
            </a:r>
            <a:r>
              <a:rPr lang="en-US" altLang="zh-CN" sz="4800" dirty="0" smtClean="0">
                <a:solidFill>
                  <a:schemeClr val="accent2"/>
                </a:solidFill>
              </a:rPr>
              <a:t>1:</a:t>
            </a:r>
            <a:r>
              <a:rPr lang="zh-CN" altLang="zh-CN" sz="4800" dirty="0" smtClean="0">
                <a:solidFill>
                  <a:schemeClr val="accent2"/>
                </a:solidFill>
              </a:rPr>
              <a:t>解释</a:t>
            </a:r>
          </a:p>
          <a:p>
            <a:pPr indent="533400">
              <a:lnSpc>
                <a:spcPts val="5000"/>
              </a:lnSpc>
            </a:pPr>
            <a:endParaRPr lang="zh-CN" altLang="en-US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600" dirty="0" smtClean="0"/>
              <a:t>解释：</a:t>
            </a:r>
            <a:r>
              <a:rPr lang="zh-CN" altLang="zh-CN" sz="3200" b="0" dirty="0" smtClean="0"/>
              <a:t>恰如其分地运用理论和图示，有见地、合理的说明事件、行为和观点。</a:t>
            </a:r>
          </a:p>
          <a:p>
            <a:pPr indent="533400">
              <a:lnSpc>
                <a:spcPts val="5000"/>
              </a:lnSpc>
            </a:pPr>
            <a:endParaRPr lang="zh-CN" altLang="en-US" sz="3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ts val="5000"/>
              </a:lnSpc>
            </a:pPr>
            <a:r>
              <a:rPr lang="zh-CN" altLang="zh-CN" sz="3600" dirty="0" smtClean="0">
                <a:solidFill>
                  <a:schemeClr val="accent2"/>
                </a:solidFill>
              </a:rPr>
              <a:t>典型问题：</a:t>
            </a:r>
            <a:endParaRPr lang="en-US" altLang="zh-CN" sz="3600" dirty="0" smtClean="0">
              <a:solidFill>
                <a:schemeClr val="accent2"/>
              </a:solidFill>
            </a:endParaRPr>
          </a:p>
          <a:p>
            <a:pPr>
              <a:lnSpc>
                <a:spcPts val="50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b="0" dirty="0" smtClean="0"/>
              <a:t>为什么是这样的？</a:t>
            </a:r>
            <a:r>
              <a:rPr lang="en-US" altLang="zh-CN" sz="3200" b="0" dirty="0" smtClean="0"/>
              <a:t>  </a:t>
            </a:r>
            <a:r>
              <a:rPr lang="zh-CN" altLang="zh-CN" sz="3200" b="0" dirty="0" smtClean="0"/>
              <a:t>如何解释这类事情？</a:t>
            </a:r>
            <a:r>
              <a:rPr lang="en-US" altLang="zh-CN" sz="3200" b="0" dirty="0" smtClean="0"/>
              <a:t>  </a:t>
            </a:r>
          </a:p>
          <a:p>
            <a:pPr>
              <a:lnSpc>
                <a:spcPts val="50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b="0" dirty="0" smtClean="0"/>
              <a:t>这类行为发生的原因是什么？我们如何证明？</a:t>
            </a:r>
            <a:r>
              <a:rPr lang="en-US" altLang="zh-CN" sz="3200" b="0" dirty="0" smtClean="0"/>
              <a:t> ※</a:t>
            </a:r>
            <a:r>
              <a:rPr lang="zh-CN" altLang="zh-CN" sz="3200" b="0" dirty="0" smtClean="0"/>
              <a:t>它与什么有关？有实例吗？</a:t>
            </a:r>
            <a:endParaRPr lang="en-US" altLang="zh-CN" sz="3200" b="0" dirty="0" smtClean="0"/>
          </a:p>
          <a:p>
            <a:pPr>
              <a:lnSpc>
                <a:spcPts val="50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b="0" dirty="0" smtClean="0"/>
              <a:t>它是如何运作的？有何暗示？</a:t>
            </a:r>
          </a:p>
          <a:p>
            <a:endParaRPr lang="zh-CN" altLang="en-US" sz="3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>
            <a:spLocks noGrp="1"/>
          </p:cNvSpPr>
          <p:nvPr>
            <p:ph sz="half" idx="1"/>
          </p:nvPr>
        </p:nvSpPr>
        <p:spPr>
          <a:xfrm>
            <a:off x="755576" y="188640"/>
            <a:ext cx="2736304" cy="657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36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理解六侧面</a:t>
            </a:r>
            <a:endParaRPr lang="en-US" altLang="zh-CN" sz="36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36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解释</a:t>
            </a:r>
            <a:endParaRPr lang="en-US" altLang="zh-CN" sz="36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36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阐明</a:t>
            </a:r>
            <a:endParaRPr lang="en-US" altLang="zh-CN" sz="36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36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应用</a:t>
            </a:r>
            <a:endParaRPr lang="en-US" altLang="zh-CN" sz="36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36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洞察</a:t>
            </a:r>
            <a:endParaRPr lang="en-US" altLang="zh-CN" sz="36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36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神入</a:t>
            </a:r>
            <a:endParaRPr lang="en-US" altLang="zh-CN" sz="36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36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自知</a:t>
            </a:r>
            <a:endParaRPr lang="zh-CN" altLang="en-US" sz="36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1"/>
          <p:cNvSpPr txBox="1">
            <a:spLocks noGrp="1"/>
          </p:cNvSpPr>
          <p:nvPr>
            <p:ph sz="half" idx="1"/>
          </p:nvPr>
        </p:nvSpPr>
        <p:spPr>
          <a:xfrm>
            <a:off x="4716016" y="-387424"/>
            <a:ext cx="3238128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  <a:buNone/>
            </a:pPr>
            <a:r>
              <a:rPr lang="zh-CN" altLang="en-US" sz="36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市考查要求</a:t>
            </a:r>
            <a:endParaRPr lang="en-US" altLang="zh-CN" sz="36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300000"/>
              </a:lnSpc>
              <a:buNone/>
            </a:pPr>
            <a:r>
              <a:rPr lang="zh-CN" altLang="en-US" sz="36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了解</a:t>
            </a:r>
            <a:endParaRPr lang="en-US" altLang="zh-CN" sz="36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200000"/>
              </a:lnSpc>
              <a:buNone/>
            </a:pPr>
            <a:r>
              <a:rPr lang="zh-CN" altLang="en-US" sz="36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理解</a:t>
            </a:r>
            <a:endParaRPr lang="en-US" altLang="zh-CN" sz="36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200000"/>
              </a:lnSpc>
              <a:buNone/>
            </a:pPr>
            <a:r>
              <a:rPr lang="zh-CN" altLang="en-US" sz="36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应用</a:t>
            </a:r>
            <a:endParaRPr lang="zh-CN" altLang="en-US" sz="36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7189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79512" y="623778"/>
            <a:ext cx="8534469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CN" sz="3600" dirty="0" smtClean="0"/>
              <a:t>        </a:t>
            </a:r>
            <a:r>
              <a:rPr lang="zh-CN" altLang="zh-CN" sz="3600" dirty="0" smtClean="0"/>
              <a:t>从</a:t>
            </a:r>
            <a:r>
              <a:rPr lang="zh-CN" altLang="zh-CN" sz="3600" dirty="0" smtClean="0"/>
              <a:t>某种意义上讲，理解就是将事实和观点相联系，从而形成一种能有效解释问题</a:t>
            </a:r>
            <a:r>
              <a:rPr lang="zh-CN" altLang="zh-CN" sz="3600" dirty="0" smtClean="0"/>
              <a:t>的</a:t>
            </a:r>
            <a:r>
              <a:rPr lang="zh-CN" altLang="zh-CN" sz="3600" dirty="0" smtClean="0">
                <a:solidFill>
                  <a:srgbClr val="C00000"/>
                </a:solidFill>
              </a:rPr>
              <a:t>理</a:t>
            </a:r>
            <a:r>
              <a:rPr lang="zh-CN" altLang="zh-CN" sz="3600" dirty="0" smtClean="0">
                <a:solidFill>
                  <a:srgbClr val="C00000"/>
                </a:solidFill>
              </a:rPr>
              <a:t>论</a:t>
            </a:r>
            <a:r>
              <a:rPr lang="zh-CN" altLang="zh-CN" sz="3600" dirty="0" smtClean="0"/>
              <a:t>。</a:t>
            </a:r>
            <a:endParaRPr lang="en-US" altLang="zh-CN" sz="3600" dirty="0" smtClean="0"/>
          </a:p>
          <a:p>
            <a:pPr>
              <a:lnSpc>
                <a:spcPts val="4800"/>
              </a:lnSpc>
            </a:pPr>
            <a:r>
              <a:rPr lang="en-US" altLang="zh-CN" sz="3600" dirty="0" smtClean="0">
                <a:solidFill>
                  <a:schemeClr val="accent2"/>
                </a:solidFill>
              </a:rPr>
              <a:t> </a:t>
            </a:r>
            <a:r>
              <a:rPr lang="en-US" altLang="zh-CN" sz="3600" dirty="0" smtClean="0">
                <a:solidFill>
                  <a:schemeClr val="accent2"/>
                </a:solidFill>
              </a:rPr>
              <a:t>       </a:t>
            </a:r>
          </a:p>
          <a:p>
            <a:pPr>
              <a:lnSpc>
                <a:spcPts val="4800"/>
              </a:lnSpc>
            </a:pPr>
            <a:r>
              <a:rPr lang="en-US" altLang="zh-CN" sz="3600" dirty="0" smtClean="0">
                <a:solidFill>
                  <a:schemeClr val="accent2"/>
                </a:solidFill>
              </a:rPr>
              <a:t>       </a:t>
            </a:r>
            <a:r>
              <a:rPr lang="zh-CN" altLang="zh-CN" sz="3600" dirty="0" smtClean="0">
                <a:solidFill>
                  <a:schemeClr val="accent2"/>
                </a:solidFill>
              </a:rPr>
              <a:t>从设计的角度看，</a:t>
            </a:r>
            <a:r>
              <a:rPr lang="zh-CN" altLang="zh-CN" sz="3600" dirty="0" smtClean="0"/>
              <a:t>侧面</a:t>
            </a:r>
            <a:r>
              <a:rPr lang="en-US" altLang="zh-CN" sz="3600" dirty="0" smtClean="0"/>
              <a:t>1</a:t>
            </a:r>
            <a:r>
              <a:rPr lang="zh-CN" altLang="zh-CN" sz="3600" dirty="0" smtClean="0"/>
              <a:t>要求围绕困惑、问题和难题建立单元，要求学生给出自己的见解和解释，诸如在基于问题的学习和有效的动手动脑科学项目中获得解释。</a:t>
            </a:r>
            <a:endParaRPr lang="zh-CN" altLang="zh-CN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55" y="48260"/>
            <a:ext cx="9037320" cy="67608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51520" y="274528"/>
            <a:ext cx="8727693" cy="6299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33400">
              <a:lnSpc>
                <a:spcPts val="5000"/>
              </a:lnSpc>
            </a:pPr>
            <a:r>
              <a:rPr lang="zh-CN" altLang="zh-CN" sz="4800" dirty="0" smtClean="0">
                <a:solidFill>
                  <a:schemeClr val="accent2"/>
                </a:solidFill>
              </a:rPr>
              <a:t>侧面</a:t>
            </a:r>
            <a:r>
              <a:rPr lang="en-US" altLang="zh-CN" sz="4800" dirty="0" smtClean="0">
                <a:solidFill>
                  <a:schemeClr val="accent2"/>
                </a:solidFill>
              </a:rPr>
              <a:t>2:</a:t>
            </a:r>
            <a:r>
              <a:rPr lang="zh-CN" altLang="zh-CN" sz="4800" dirty="0" smtClean="0">
                <a:solidFill>
                  <a:schemeClr val="accent2"/>
                </a:solidFill>
              </a:rPr>
              <a:t>阐明</a:t>
            </a:r>
            <a:endParaRPr lang="en-US" altLang="zh-CN" sz="4800" dirty="0" smtClean="0">
              <a:solidFill>
                <a:schemeClr val="accent2"/>
              </a:solidFill>
            </a:endParaRPr>
          </a:p>
          <a:p>
            <a:endParaRPr lang="zh-CN" altLang="zh-CN" sz="4000" dirty="0" smtClean="0"/>
          </a:p>
          <a:p>
            <a:r>
              <a:rPr lang="zh-CN" altLang="zh-CN" sz="4000" dirty="0" smtClean="0"/>
              <a:t>阐明：</a:t>
            </a:r>
            <a:r>
              <a:rPr lang="zh-CN" altLang="zh-CN" sz="3200" b="0" dirty="0" smtClean="0"/>
              <a:t>演绎、解说和转述，从而提供某种意义。</a:t>
            </a:r>
            <a:endParaRPr lang="en-US" altLang="zh-CN" sz="3200" b="0" dirty="0" smtClean="0"/>
          </a:p>
          <a:p>
            <a:endParaRPr lang="zh-CN" altLang="zh-CN" sz="4000" dirty="0" smtClean="0"/>
          </a:p>
          <a:p>
            <a:pPr>
              <a:lnSpc>
                <a:spcPts val="5800"/>
              </a:lnSpc>
            </a:pPr>
            <a:r>
              <a:rPr lang="zh-CN" altLang="zh-CN" sz="3600" dirty="0" smtClean="0">
                <a:solidFill>
                  <a:schemeClr val="accent2"/>
                </a:solidFill>
              </a:rPr>
              <a:t>典型问题：</a:t>
            </a:r>
            <a:endParaRPr lang="en-US" altLang="zh-CN" sz="3600" dirty="0" smtClean="0">
              <a:solidFill>
                <a:schemeClr val="accent2"/>
              </a:solidFill>
            </a:endParaRPr>
          </a:p>
          <a:p>
            <a:pPr>
              <a:lnSpc>
                <a:spcPts val="58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b="0" dirty="0" smtClean="0"/>
              <a:t>这意味着什么？为什么会有这样的事情？</a:t>
            </a:r>
            <a:endParaRPr lang="en-US" altLang="zh-CN" sz="3200" b="0" dirty="0" smtClean="0"/>
          </a:p>
          <a:p>
            <a:pPr>
              <a:lnSpc>
                <a:spcPts val="5800"/>
              </a:lnSpc>
            </a:pPr>
            <a:r>
              <a:rPr lang="en-US" altLang="zh-CN" sz="3200" b="0" dirty="0" smtClean="0"/>
              <a:t>※</a:t>
            </a:r>
            <a:r>
              <a:rPr lang="zh-CN" altLang="en-US" sz="3200" b="0" dirty="0" smtClean="0"/>
              <a:t>它</a:t>
            </a:r>
            <a:r>
              <a:rPr lang="zh-CN" altLang="zh-CN" sz="3200" b="0" dirty="0" smtClean="0"/>
              <a:t>暗含了什么意思？</a:t>
            </a:r>
            <a:endParaRPr lang="en-US" altLang="zh-CN" sz="3200" b="0" dirty="0" smtClean="0"/>
          </a:p>
          <a:p>
            <a:pPr>
              <a:lnSpc>
                <a:spcPts val="5800"/>
              </a:lnSpc>
            </a:pPr>
            <a:r>
              <a:rPr lang="en-US" altLang="zh-CN" sz="3200" b="0" dirty="0" smtClean="0"/>
              <a:t>※</a:t>
            </a:r>
            <a:r>
              <a:rPr lang="zh-CN" altLang="en-US" sz="3200" b="0" dirty="0" smtClean="0"/>
              <a:t>它</a:t>
            </a:r>
            <a:r>
              <a:rPr lang="zh-CN" altLang="zh-CN" sz="3200" b="0" dirty="0" smtClean="0"/>
              <a:t>在人类经验中的说明或启示是什么？</a:t>
            </a:r>
            <a:endParaRPr lang="en-US" altLang="zh-CN" sz="3200" b="0" dirty="0" smtClean="0"/>
          </a:p>
          <a:p>
            <a:pPr>
              <a:lnSpc>
                <a:spcPts val="58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b="0" dirty="0" smtClean="0"/>
              <a:t>它和我有什么联系？有什么意义？</a:t>
            </a:r>
            <a:endParaRPr lang="zh-CN" altLang="zh-CN" sz="32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67189" cy="68580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79512" y="95716"/>
            <a:ext cx="8928992" cy="75097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zh-CN" sz="4000" dirty="0" smtClean="0">
                <a:solidFill>
                  <a:schemeClr val="accent2"/>
                </a:solidFill>
              </a:rPr>
              <a:t>意义</a:t>
            </a:r>
            <a:r>
              <a:rPr lang="zh-CN" altLang="zh-CN" sz="4000" dirty="0" smtClean="0">
                <a:solidFill>
                  <a:schemeClr val="accent2"/>
                </a:solidFill>
              </a:rPr>
              <a:t>：</a:t>
            </a:r>
            <a:endParaRPr lang="zh-CN" altLang="zh-CN" sz="4000" dirty="0" smtClean="0">
              <a:solidFill>
                <a:schemeClr val="accent2"/>
              </a:solidFill>
            </a:endParaRPr>
          </a:p>
          <a:p>
            <a:pPr>
              <a:lnSpc>
                <a:spcPts val="4500"/>
              </a:lnSpc>
            </a:pPr>
            <a:r>
              <a:rPr lang="zh-CN" altLang="zh-CN" sz="3200" dirty="0" smtClean="0"/>
              <a:t>“故事”不仅仅是一种语言艺术概念。来自于所有事件、数据或经历的意义和模式能转化我们对特定事实的理解和感知。</a:t>
            </a:r>
            <a:endParaRPr lang="en-US" altLang="zh-CN" sz="3200" dirty="0" smtClean="0"/>
          </a:p>
          <a:p>
            <a:endParaRPr lang="zh-CN" altLang="zh-CN" sz="3200" dirty="0" smtClean="0"/>
          </a:p>
          <a:p>
            <a:r>
              <a:rPr lang="zh-CN" altLang="zh-CN" sz="4000" dirty="0" smtClean="0">
                <a:solidFill>
                  <a:schemeClr val="accent2"/>
                </a:solidFill>
              </a:rPr>
              <a:t>挑战：将文字带入生活</a:t>
            </a:r>
          </a:p>
          <a:p>
            <a:pPr>
              <a:lnSpc>
                <a:spcPts val="4500"/>
              </a:lnSpc>
            </a:pPr>
            <a:r>
              <a:rPr lang="zh-CN" altLang="zh-CN" sz="3200" dirty="0" smtClean="0"/>
              <a:t>解释和阐明相互联系又有所不同。理论是普遍适用的，而阐明要依托具体情境。</a:t>
            </a:r>
            <a:endParaRPr lang="en-US" altLang="zh-CN" sz="3200" dirty="0" smtClean="0"/>
          </a:p>
          <a:p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ts val="4500"/>
              </a:lnSpc>
            </a:pPr>
            <a:r>
              <a:rPr lang="zh-CN" altLang="zh-CN" sz="4000" dirty="0" smtClean="0">
                <a:solidFill>
                  <a:schemeClr val="accent2"/>
                </a:solidFill>
              </a:rPr>
              <a:t>发展阐明能力</a:t>
            </a:r>
          </a:p>
          <a:p>
            <a:pPr>
              <a:lnSpc>
                <a:spcPts val="4500"/>
              </a:lnSpc>
            </a:pPr>
            <a:r>
              <a:rPr lang="zh-CN" altLang="zh-CN" sz="3200" dirty="0" smtClean="0"/>
              <a:t>如果学生要在知识中发现意义，他们必须掌握知识创建和提炼过程的第一手信息。</a:t>
            </a:r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56818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000" dirty="0" smtClean="0">
                <a:solidFill>
                  <a:schemeClr val="accent2"/>
                </a:solidFill>
              </a:rPr>
              <a:t>转化理解</a:t>
            </a:r>
            <a:endParaRPr lang="zh-CN" alt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" y="48260"/>
            <a:ext cx="9037320" cy="67608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73050" y="338842"/>
            <a:ext cx="8691438" cy="6176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4800" dirty="0" smtClean="0">
                <a:solidFill>
                  <a:schemeClr val="accent2"/>
                </a:solidFill>
              </a:rPr>
              <a:t>侧面</a:t>
            </a:r>
            <a:r>
              <a:rPr lang="en-US" altLang="zh-CN" sz="4800" dirty="0" smtClean="0">
                <a:solidFill>
                  <a:schemeClr val="accent2"/>
                </a:solidFill>
              </a:rPr>
              <a:t>3:</a:t>
            </a:r>
            <a:r>
              <a:rPr lang="zh-CN" altLang="zh-CN" sz="4800" dirty="0" smtClean="0">
                <a:solidFill>
                  <a:schemeClr val="accent2"/>
                </a:solidFill>
              </a:rPr>
              <a:t>应用</a:t>
            </a:r>
            <a:endParaRPr lang="en-US" altLang="zh-CN" sz="4800" dirty="0" smtClean="0">
              <a:solidFill>
                <a:schemeClr val="accent2"/>
              </a:solidFill>
            </a:endParaRPr>
          </a:p>
          <a:p>
            <a:endParaRPr lang="zh-CN" altLang="zh-CN" sz="3200" dirty="0" smtClean="0"/>
          </a:p>
          <a:p>
            <a:r>
              <a:rPr lang="zh-CN" altLang="zh-CN" sz="3200" dirty="0" smtClean="0"/>
              <a:t>应用：</a:t>
            </a:r>
            <a:r>
              <a:rPr lang="zh-CN" altLang="zh-CN" sz="3200" b="0" dirty="0" smtClean="0"/>
              <a:t>在新的、不同的、现实的情境中，有效地使用知识。</a:t>
            </a:r>
          </a:p>
          <a:p>
            <a:endParaRPr lang="zh-CN" altLang="zh-CN" sz="3200" dirty="0" smtClean="0"/>
          </a:p>
          <a:p>
            <a:r>
              <a:rPr lang="zh-CN" altLang="zh-CN" sz="3600" dirty="0" smtClean="0">
                <a:solidFill>
                  <a:schemeClr val="accent2"/>
                </a:solidFill>
              </a:rPr>
              <a:t>典型问题：</a:t>
            </a:r>
            <a:endParaRPr lang="en-US" altLang="zh-CN" sz="3600" dirty="0" smtClean="0">
              <a:solidFill>
                <a:schemeClr val="accent2"/>
              </a:solidFill>
            </a:endParaRPr>
          </a:p>
          <a:p>
            <a:pPr>
              <a:lnSpc>
                <a:spcPts val="55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b="0" dirty="0" smtClean="0"/>
              <a:t>我如何使用知识、技巧或过程，又在哪些地方使用他们？</a:t>
            </a:r>
            <a:endParaRPr lang="en-US" altLang="zh-CN" sz="3200" b="0" dirty="0" smtClean="0"/>
          </a:p>
          <a:p>
            <a:pPr>
              <a:lnSpc>
                <a:spcPts val="55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b="0" dirty="0" smtClean="0"/>
              <a:t>我应该如何调整思维与行动来满足特殊情况的需要？</a:t>
            </a:r>
            <a:endParaRPr lang="zh-CN" altLang="zh-CN" sz="32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66181" y="1"/>
            <a:ext cx="8870315" cy="6858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zh-CN" altLang="zh-CN" sz="3600" dirty="0" smtClean="0">
                <a:solidFill>
                  <a:schemeClr val="accent2"/>
                </a:solidFill>
              </a:rPr>
              <a:t>将知识与情境相匹配</a:t>
            </a:r>
          </a:p>
          <a:p>
            <a:pPr>
              <a:lnSpc>
                <a:spcPts val="4500"/>
              </a:lnSpc>
            </a:pPr>
            <a:r>
              <a:rPr lang="en-US" altLang="zh-CN" sz="3200" b="0" dirty="0" smtClean="0"/>
              <a:t>     </a:t>
            </a:r>
            <a:r>
              <a:rPr lang="zh-CN" altLang="zh-CN" sz="3200" b="0" dirty="0" smtClean="0"/>
              <a:t>理解需要将我们的想法、知识和行动同具体情境相匹配</a:t>
            </a:r>
            <a:r>
              <a:rPr lang="zh-CN" altLang="zh-CN" sz="3200" b="0" dirty="0" smtClean="0"/>
              <a:t>。</a:t>
            </a:r>
            <a:endParaRPr lang="en-US" altLang="zh-CN" sz="3200" b="0" dirty="0" smtClean="0"/>
          </a:p>
          <a:p>
            <a:pPr>
              <a:lnSpc>
                <a:spcPts val="4500"/>
              </a:lnSpc>
            </a:pPr>
            <a:r>
              <a:rPr lang="en-US" altLang="zh-CN" sz="3200" b="0" dirty="0" smtClean="0"/>
              <a:t> </a:t>
            </a:r>
            <a:r>
              <a:rPr lang="en-US" altLang="zh-CN" sz="3200" b="0" dirty="0" smtClean="0"/>
              <a:t>    </a:t>
            </a:r>
            <a:r>
              <a:rPr lang="zh-CN" altLang="zh-CN" sz="3200" b="0" dirty="0" smtClean="0"/>
              <a:t>布</a:t>
            </a:r>
            <a:r>
              <a:rPr lang="zh-CN" altLang="zh-CN" sz="3200" b="0" dirty="0" smtClean="0"/>
              <a:t>鲁姆强调，基于应用的理解，展示绩效的教育是非常重要的。</a:t>
            </a:r>
          </a:p>
          <a:p>
            <a:pPr>
              <a:lnSpc>
                <a:spcPts val="4400"/>
              </a:lnSpc>
            </a:pPr>
            <a:endParaRPr lang="en-US" altLang="zh-CN" sz="3200" dirty="0" smtClean="0"/>
          </a:p>
          <a:p>
            <a:pPr>
              <a:lnSpc>
                <a:spcPts val="5500"/>
              </a:lnSpc>
            </a:pPr>
            <a:r>
              <a:rPr lang="zh-CN" altLang="zh-CN" sz="3600" dirty="0" smtClean="0">
                <a:solidFill>
                  <a:schemeClr val="accent2"/>
                </a:solidFill>
              </a:rPr>
              <a:t>真实世界的问题</a:t>
            </a:r>
          </a:p>
          <a:p>
            <a:pPr>
              <a:lnSpc>
                <a:spcPts val="4500"/>
              </a:lnSpc>
            </a:pPr>
            <a:r>
              <a:rPr lang="en-US" altLang="zh-CN" sz="3200" b="0" dirty="0" smtClean="0"/>
              <a:t>        </a:t>
            </a:r>
            <a:r>
              <a:rPr lang="zh-CN" altLang="zh-CN" sz="3200" b="0" dirty="0" smtClean="0"/>
              <a:t>我们为学生设计的问题，应该尽可能地接近各种真实的问题情境。</a:t>
            </a:r>
            <a:endParaRPr lang="en-US" altLang="zh-CN" sz="3200" b="0" dirty="0" smtClean="0"/>
          </a:p>
          <a:p>
            <a:pPr>
              <a:lnSpc>
                <a:spcPts val="4500"/>
              </a:lnSpc>
            </a:pPr>
            <a:r>
              <a:rPr lang="en-US" altLang="zh-CN" sz="3200" b="0" dirty="0" smtClean="0"/>
              <a:t>        </a:t>
            </a:r>
            <a:r>
              <a:rPr lang="zh-CN" altLang="zh-CN" sz="3200" b="0" dirty="0" smtClean="0"/>
              <a:t>自然而然的应用知识，才是检验真正理解的根本标准。</a:t>
            </a:r>
            <a:endParaRPr lang="zh-CN" altLang="zh-CN" sz="32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" y="48260"/>
            <a:ext cx="9037320" cy="67608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7504" y="142512"/>
            <a:ext cx="8855968" cy="67428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4800" dirty="0" smtClean="0">
                <a:solidFill>
                  <a:schemeClr val="accent2"/>
                </a:solidFill>
              </a:rPr>
              <a:t>侧面</a:t>
            </a:r>
            <a:r>
              <a:rPr lang="en-US" altLang="zh-CN" sz="4800" dirty="0" smtClean="0">
                <a:solidFill>
                  <a:schemeClr val="accent2"/>
                </a:solidFill>
              </a:rPr>
              <a:t>4:</a:t>
            </a:r>
            <a:r>
              <a:rPr lang="zh-CN" altLang="zh-CN" sz="4800" dirty="0" smtClean="0">
                <a:solidFill>
                  <a:schemeClr val="accent2"/>
                </a:solidFill>
              </a:rPr>
              <a:t>洞察</a:t>
            </a:r>
            <a:endParaRPr lang="en-US" altLang="zh-CN" sz="4800" dirty="0" smtClean="0">
              <a:solidFill>
                <a:schemeClr val="accent2"/>
              </a:solidFill>
            </a:endParaRPr>
          </a:p>
          <a:p>
            <a:pPr>
              <a:lnSpc>
                <a:spcPts val="3000"/>
              </a:lnSpc>
            </a:pPr>
            <a:endParaRPr lang="zh-CN" altLang="zh-CN" sz="3200" dirty="0" smtClean="0"/>
          </a:p>
          <a:p>
            <a:pPr>
              <a:lnSpc>
                <a:spcPts val="3000"/>
              </a:lnSpc>
            </a:pPr>
            <a:r>
              <a:rPr lang="zh-CN" altLang="zh-CN" sz="3200" dirty="0" smtClean="0"/>
              <a:t>洞察：</a:t>
            </a:r>
            <a:r>
              <a:rPr lang="zh-CN" altLang="zh-CN" sz="3200" b="0" dirty="0" smtClean="0"/>
              <a:t>批判性的、富有洞见的观点。</a:t>
            </a:r>
          </a:p>
          <a:p>
            <a:pPr>
              <a:lnSpc>
                <a:spcPts val="3000"/>
              </a:lnSpc>
            </a:pPr>
            <a:endParaRPr lang="en-US" altLang="zh-CN" sz="3200" dirty="0" smtClean="0"/>
          </a:p>
          <a:p>
            <a:pPr>
              <a:lnSpc>
                <a:spcPts val="5300"/>
              </a:lnSpc>
            </a:pPr>
            <a:r>
              <a:rPr lang="zh-CN" altLang="zh-CN" sz="4000" dirty="0" smtClean="0">
                <a:solidFill>
                  <a:schemeClr val="accent2"/>
                </a:solidFill>
              </a:rPr>
              <a:t>典型问题：</a:t>
            </a:r>
            <a:endParaRPr lang="en-US" altLang="zh-CN" sz="4000" dirty="0" smtClean="0">
              <a:solidFill>
                <a:schemeClr val="accent2"/>
              </a:solidFill>
            </a:endParaRPr>
          </a:p>
          <a:p>
            <a:pPr>
              <a:lnSpc>
                <a:spcPts val="53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b="0" dirty="0" smtClean="0"/>
              <a:t>这是谁的观点？此观点的优势在哪里？</a:t>
            </a:r>
            <a:endParaRPr lang="en-US" altLang="zh-CN" sz="3200" b="0" dirty="0" smtClean="0"/>
          </a:p>
          <a:p>
            <a:pPr>
              <a:lnSpc>
                <a:spcPts val="53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b="0" dirty="0" smtClean="0"/>
              <a:t>要想使知识明确，并被充分考虑，假定的或默认的条件是什么？哪些条件是正当的、有保障的？</a:t>
            </a:r>
            <a:r>
              <a:rPr lang="en-US" altLang="zh-CN" sz="3200" b="0" dirty="0" smtClean="0"/>
              <a:t> </a:t>
            </a:r>
            <a:r>
              <a:rPr lang="en-US" altLang="zh-CN" sz="3200" b="0" dirty="0" smtClean="0"/>
              <a:t>※</a:t>
            </a:r>
            <a:r>
              <a:rPr lang="zh-CN" altLang="en-US" sz="3200" b="0" dirty="0" smtClean="0"/>
              <a:t>证</a:t>
            </a:r>
            <a:r>
              <a:rPr lang="zh-CN" altLang="zh-CN" sz="3200" b="0" dirty="0" smtClean="0"/>
              <a:t>据</a:t>
            </a:r>
            <a:r>
              <a:rPr lang="zh-CN" altLang="zh-CN" sz="3200" b="0" dirty="0" smtClean="0"/>
              <a:t>充分吗？合理吗？</a:t>
            </a:r>
            <a:endParaRPr lang="en-US" altLang="zh-CN" sz="3200" b="0" dirty="0" smtClean="0"/>
          </a:p>
          <a:p>
            <a:pPr>
              <a:lnSpc>
                <a:spcPts val="5300"/>
              </a:lnSpc>
            </a:pPr>
            <a:r>
              <a:rPr lang="en-US" altLang="zh-CN" sz="3200" b="0" dirty="0" smtClean="0"/>
              <a:t>※</a:t>
            </a:r>
            <a:r>
              <a:rPr lang="zh-CN" altLang="zh-CN" sz="3200" b="0" dirty="0" smtClean="0"/>
              <a:t>此观点的优势和劣势是什么？可信吗？它的局限是什么？对于它的局限我们该如何改进？</a:t>
            </a:r>
            <a:endParaRPr lang="zh-CN" altLang="en-US" sz="3200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3099</Words>
  <Application>Microsoft Office PowerPoint</Application>
  <PresentationFormat>全屏显示(4:3)</PresentationFormat>
  <Paragraphs>180</Paragraphs>
  <Slides>31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市《会考说明》上的要求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基本问题分类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Company>sss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林攀峰</dc:creator>
  <cp:lastModifiedBy>Administrator</cp:lastModifiedBy>
  <cp:revision>389</cp:revision>
  <dcterms:created xsi:type="dcterms:W3CDTF">2002-12-30T12:51:00Z</dcterms:created>
  <dcterms:modified xsi:type="dcterms:W3CDTF">2020-08-10T09:43:23Z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