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1" r:id="rId4"/>
    <p:sldMasterId id="2147483683" r:id="rId5"/>
  </p:sldMasterIdLst>
  <p:notesMasterIdLst>
    <p:notesMasterId r:id="rId16"/>
  </p:notesMasterIdLst>
  <p:handoutMasterIdLst>
    <p:handoutMasterId r:id="rId31"/>
  </p:handoutMasterIdLst>
  <p:sldIdLst>
    <p:sldId id="257" r:id="rId6"/>
    <p:sldId id="281" r:id="rId7"/>
    <p:sldId id="274" r:id="rId8"/>
    <p:sldId id="259" r:id="rId9"/>
    <p:sldId id="270" r:id="rId10"/>
    <p:sldId id="272" r:id="rId11"/>
    <p:sldId id="273" r:id="rId12"/>
    <p:sldId id="261" r:id="rId13"/>
    <p:sldId id="262" r:id="rId14"/>
    <p:sldId id="275" r:id="rId15"/>
    <p:sldId id="296" r:id="rId17"/>
    <p:sldId id="300" r:id="rId18"/>
    <p:sldId id="302" r:id="rId19"/>
    <p:sldId id="301" r:id="rId20"/>
    <p:sldId id="312" r:id="rId21"/>
    <p:sldId id="276" r:id="rId22"/>
    <p:sldId id="277" r:id="rId23"/>
    <p:sldId id="278" r:id="rId24"/>
    <p:sldId id="279" r:id="rId25"/>
    <p:sldId id="280" r:id="rId26"/>
    <p:sldId id="266" r:id="rId27"/>
    <p:sldId id="321" r:id="rId28"/>
    <p:sldId id="319" r:id="rId29"/>
    <p:sldId id="322" r:id="rId3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</p:showPr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206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slide" Target="slides/slide24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0" Type="http://schemas.openxmlformats.org/officeDocument/2006/relationships/slide" Target="slides/slide14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C0B8-ACC3-4D91-8B38-72ED5A969CBF}" type="slidenum">
              <a:rPr lang="zh-CN" altLang="en-US" smtClean="0"/>
            </a:fld>
            <a:endParaRPr 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C0B8-ACC3-4D91-8B38-72ED5A969CBF}" type="slidenum">
              <a:rPr lang="zh-CN" altLang="en-US" smtClean="0"/>
            </a:fld>
            <a:endParaRPr 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C0B8-ACC3-4D91-8B38-72ED5A969CBF}" type="slidenum">
              <a:rPr lang="zh-CN" altLang="en-US" smtClean="0"/>
            </a:fld>
            <a:endParaRPr 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C0B8-ACC3-4D91-8B38-72ED5A969CBF}" type="slidenum">
              <a:rPr lang="zh-CN" altLang="en-US" smtClean="0"/>
            </a:fld>
            <a:endParaRPr 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C0B8-ACC3-4D91-8B38-72ED5A969CBF}" type="slidenum">
              <a:rPr lang="zh-CN" altLang="en-US" smtClean="0"/>
            </a:fld>
            <a:endParaRPr 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C0B8-ACC3-4D91-8B38-72ED5A969CBF}" type="slidenum">
              <a:rPr lang="zh-CN" altLang="en-US" smtClean="0"/>
            </a:fld>
            <a:endParaRPr 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/>
        </p:nvGrpSpPr>
        <p:grpSpPr>
          <a:xfrm>
            <a:off x="339295" y="494468"/>
            <a:ext cx="379409" cy="342244"/>
            <a:chOff x="290515" y="248859"/>
            <a:chExt cx="379409" cy="342244"/>
          </a:xfrm>
        </p:grpSpPr>
        <p:sp>
          <p:nvSpPr>
            <p:cNvPr id="16" name="矩形 15"/>
            <p:cNvSpPr/>
            <p:nvPr userDrawn="1"/>
          </p:nvSpPr>
          <p:spPr>
            <a:xfrm>
              <a:off x="290515" y="248859"/>
              <a:ext cx="288000" cy="2880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7" name="矩形 16"/>
            <p:cNvSpPr/>
            <p:nvPr userDrawn="1"/>
          </p:nvSpPr>
          <p:spPr>
            <a:xfrm>
              <a:off x="489924" y="411103"/>
              <a:ext cx="180000" cy="180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</p:spTree>
  </p:cSld>
  <p:clrMapOvr>
    <a:masterClrMapping/>
  </p:clrMapOvr>
  <p:transition spd="slow" advTm="0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/>
        </p:nvGrpSpPr>
        <p:grpSpPr>
          <a:xfrm>
            <a:off x="339295" y="494468"/>
            <a:ext cx="379409" cy="342244"/>
            <a:chOff x="290515" y="248859"/>
            <a:chExt cx="379409" cy="342244"/>
          </a:xfrm>
        </p:grpSpPr>
        <p:sp>
          <p:nvSpPr>
            <p:cNvPr id="16" name="矩形 15"/>
            <p:cNvSpPr/>
            <p:nvPr userDrawn="1"/>
          </p:nvSpPr>
          <p:spPr>
            <a:xfrm>
              <a:off x="290515" y="248859"/>
              <a:ext cx="288000" cy="2880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7" name="矩形 16"/>
            <p:cNvSpPr/>
            <p:nvPr userDrawn="1"/>
          </p:nvSpPr>
          <p:spPr>
            <a:xfrm>
              <a:off x="489924" y="411103"/>
              <a:ext cx="180000" cy="180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</p:spTree>
  </p:cSld>
  <p:clrMapOvr>
    <a:masterClrMapping/>
  </p:clrMapOvr>
  <p:transition spd="slow" advTm="0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/>
        </p:nvGrpSpPr>
        <p:grpSpPr>
          <a:xfrm>
            <a:off x="339295" y="494468"/>
            <a:ext cx="379409" cy="342244"/>
            <a:chOff x="290515" y="248859"/>
            <a:chExt cx="379409" cy="342244"/>
          </a:xfrm>
        </p:grpSpPr>
        <p:sp>
          <p:nvSpPr>
            <p:cNvPr id="16" name="矩形 15"/>
            <p:cNvSpPr/>
            <p:nvPr userDrawn="1"/>
          </p:nvSpPr>
          <p:spPr>
            <a:xfrm>
              <a:off x="290515" y="248859"/>
              <a:ext cx="288000" cy="2880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7" name="矩形 16"/>
            <p:cNvSpPr/>
            <p:nvPr userDrawn="1"/>
          </p:nvSpPr>
          <p:spPr>
            <a:xfrm>
              <a:off x="489924" y="411103"/>
              <a:ext cx="180000" cy="180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</p:spTree>
  </p:cSld>
  <p:clrMapOvr>
    <a:masterClrMapping/>
  </p:clrMapOvr>
  <p:transition spd="slow" advTm="0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/>
        </p:nvGrpSpPr>
        <p:grpSpPr>
          <a:xfrm>
            <a:off x="339295" y="494468"/>
            <a:ext cx="379409" cy="342244"/>
            <a:chOff x="290515" y="248859"/>
            <a:chExt cx="379409" cy="342244"/>
          </a:xfrm>
        </p:grpSpPr>
        <p:sp>
          <p:nvSpPr>
            <p:cNvPr id="16" name="矩形 15"/>
            <p:cNvSpPr/>
            <p:nvPr userDrawn="1"/>
          </p:nvSpPr>
          <p:spPr>
            <a:xfrm>
              <a:off x="290515" y="248859"/>
              <a:ext cx="288000" cy="2880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7" name="矩形 16"/>
            <p:cNvSpPr/>
            <p:nvPr userDrawn="1"/>
          </p:nvSpPr>
          <p:spPr>
            <a:xfrm>
              <a:off x="489924" y="411103"/>
              <a:ext cx="180000" cy="180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</p:spTree>
  </p:cSld>
  <p:clrMapOvr>
    <a:masterClrMapping/>
  </p:clrMapOvr>
  <p:transition spd="slow" advTm="0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/>
        </p:nvGrpSpPr>
        <p:grpSpPr>
          <a:xfrm>
            <a:off x="339295" y="494468"/>
            <a:ext cx="379409" cy="342244"/>
            <a:chOff x="290515" y="248859"/>
            <a:chExt cx="379409" cy="342244"/>
          </a:xfrm>
        </p:grpSpPr>
        <p:sp>
          <p:nvSpPr>
            <p:cNvPr id="16" name="矩形 15"/>
            <p:cNvSpPr/>
            <p:nvPr userDrawn="1"/>
          </p:nvSpPr>
          <p:spPr>
            <a:xfrm>
              <a:off x="290515" y="248859"/>
              <a:ext cx="288000" cy="288000"/>
            </a:xfrm>
            <a:prstGeom prst="rect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7" name="矩形 16"/>
            <p:cNvSpPr/>
            <p:nvPr userDrawn="1"/>
          </p:nvSpPr>
          <p:spPr>
            <a:xfrm>
              <a:off x="489924" y="411103"/>
              <a:ext cx="180000" cy="1800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</p:spTree>
  </p:cSld>
  <p:clrMapOvr>
    <a:masterClrMapping/>
  </p:clrMapOvr>
  <p:transition spd="slow" advTm="0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ADCAC-88E8-4AB5-9632-E228FD311F09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67AE-F65D-4AD1-B007-F216694956C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0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ransition spd="slow" advTm="3000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33" y="2130593"/>
            <a:ext cx="10363580" cy="1470141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67" y="3886506"/>
            <a:ext cx="8534712" cy="17527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23" y="274660"/>
            <a:ext cx="10973201" cy="114309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23" y="1600326"/>
            <a:ext cx="10973201" cy="452632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119" y="4407248"/>
            <a:ext cx="10363580" cy="136218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119" y="2906942"/>
            <a:ext cx="10363580" cy="150030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23" y="274660"/>
            <a:ext cx="10973201" cy="114309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23" y="1600326"/>
            <a:ext cx="5384997" cy="45263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827" y="1600326"/>
            <a:ext cx="5384997" cy="45263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23" y="274660"/>
            <a:ext cx="10973201" cy="114309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23" y="1535234"/>
            <a:ext cx="5387115" cy="6398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23" y="2175047"/>
            <a:ext cx="5387115" cy="3951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593" y="1535234"/>
            <a:ext cx="5389231" cy="6398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593" y="2175047"/>
            <a:ext cx="5389231" cy="3951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23" y="274660"/>
            <a:ext cx="10973201" cy="114309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23" y="273072"/>
            <a:ext cx="4011231" cy="116214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908" y="273072"/>
            <a:ext cx="6815916" cy="58535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23" y="1435213"/>
            <a:ext cx="4011231" cy="4691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805" y="4800979"/>
            <a:ext cx="7315468" cy="56678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805" y="612823"/>
            <a:ext cx="7315468" cy="411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805" y="5367761"/>
            <a:ext cx="7315468" cy="804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23" y="274660"/>
            <a:ext cx="10973201" cy="114309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23" y="1600326"/>
            <a:ext cx="10973201" cy="452632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524" y="274660"/>
            <a:ext cx="2743300" cy="5851986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23" y="274660"/>
            <a:ext cx="8026693" cy="5851986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33" y="2130593"/>
            <a:ext cx="10363580" cy="1470141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67" y="3886506"/>
            <a:ext cx="8534712" cy="17527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6B24E2-6FBA-4315-849C-2BCAC556ABB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6B24E2-6FBA-4315-849C-2BCAC556ABB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119" y="4407248"/>
            <a:ext cx="10363580" cy="13621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119" y="2906942"/>
            <a:ext cx="10363580" cy="150030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6B24E2-6FBA-4315-849C-2BCAC556ABB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23" y="1600326"/>
            <a:ext cx="5384997" cy="45263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827" y="1600326"/>
            <a:ext cx="5384997" cy="45263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6B24E2-6FBA-4315-849C-2BCAC556ABB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23" y="1535234"/>
            <a:ext cx="5387115" cy="6398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23" y="2175047"/>
            <a:ext cx="5387115" cy="3951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593" y="1535234"/>
            <a:ext cx="5389231" cy="6398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593" y="2175047"/>
            <a:ext cx="5389231" cy="3951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6B24E2-6FBA-4315-849C-2BCAC556ABB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6B24E2-6FBA-4315-849C-2BCAC556ABB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6B24E2-6FBA-4315-849C-2BCAC556ABB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23" y="273072"/>
            <a:ext cx="4011231" cy="1162142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908" y="273072"/>
            <a:ext cx="6815916" cy="5853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23" y="1435213"/>
            <a:ext cx="4011231" cy="46914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6B24E2-6FBA-4315-849C-2BCAC556ABB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805" y="4800979"/>
            <a:ext cx="7315468" cy="566783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805" y="612823"/>
            <a:ext cx="7315468" cy="41151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805" y="5367761"/>
            <a:ext cx="7315468" cy="804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6B24E2-6FBA-4315-849C-2BCAC556ABB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6B24E2-6FBA-4315-849C-2BCAC556ABB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524" y="274660"/>
            <a:ext cx="2743300" cy="5851986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23" y="274660"/>
            <a:ext cx="8026693" cy="5851986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6B24E2-6FBA-4315-849C-2BCAC556ABB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23" y="274660"/>
            <a:ext cx="10973201" cy="114309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23" y="1600326"/>
            <a:ext cx="10973201" cy="452632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6B24E2-6FBA-4315-849C-2BCAC556ABB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0.xml"/><Relationship Id="rId8" Type="http://schemas.openxmlformats.org/officeDocument/2006/relationships/slideLayout" Target="../slideLayouts/slideLayout29.xml"/><Relationship Id="rId7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5" Type="http://schemas.openxmlformats.org/officeDocument/2006/relationships/theme" Target="../theme/theme3.xml"/><Relationship Id="rId14" Type="http://schemas.openxmlformats.org/officeDocument/2006/relationships/image" Target="../media/image4.png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0.xml"/><Relationship Id="rId7" Type="http://schemas.openxmlformats.org/officeDocument/2006/relationships/slideLayout" Target="../slideLayouts/slideLayout39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4" Type="http://schemas.openxmlformats.org/officeDocument/2006/relationships/theme" Target="../theme/theme4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2.xml"/><Relationship Id="rId1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 spd="slow" advTm="0">
    <p:cover/>
  </p:transition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2050" name="Picture 2" descr="2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808920" y="88907"/>
            <a:ext cx="6574608" cy="323876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1" name="Picture 3" descr="返回3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263123" y="6537841"/>
            <a:ext cx="3503212" cy="18734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163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44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>
          <a:solidFill>
            <a:schemeClr val="tx1"/>
          </a:solidFill>
          <a:latin typeface="+mn-lt"/>
          <a:ea typeface="+mn-ea"/>
        </a:defRPr>
      </a:lvl2pPr>
      <a:lvl3pPr marL="1143000" indent="-22733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73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>
          <a:solidFill>
            <a:schemeClr val="tx1"/>
          </a:solidFill>
          <a:latin typeface="+mn-lt"/>
          <a:ea typeface="+mn-ea"/>
        </a:defRPr>
      </a:lvl4pPr>
      <a:lvl5pPr marL="2057400" indent="-22733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733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733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733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733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609623" y="274660"/>
            <a:ext cx="10973201" cy="114309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099" name="Rectangle 3"/>
          <p:cNvSpPr>
            <a:spLocks noGrp="1"/>
          </p:cNvSpPr>
          <p:nvPr>
            <p:ph type="body"/>
          </p:nvPr>
        </p:nvSpPr>
        <p:spPr>
          <a:xfrm>
            <a:off x="609623" y="1600326"/>
            <a:ext cx="10973201" cy="452632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23" y="6245718"/>
            <a:ext cx="2844904" cy="476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752" y="6245718"/>
            <a:ext cx="3860941" cy="476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920" y="6245718"/>
            <a:ext cx="2844904" cy="476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6B24E2-6FBA-4315-849C-2BCAC556ABB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ransition spd="slow">
    <p:random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163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448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733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733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733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733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733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733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733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9.xml"/><Relationship Id="rId2" Type="http://schemas.openxmlformats.org/officeDocument/2006/relationships/image" Target="../media/image7.jpeg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85709" y="0"/>
            <a:ext cx="4286280" cy="638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489450" y="885190"/>
            <a:ext cx="750125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265" b="1" dirty="0" smtClean="0"/>
              <a:t>第二篇</a:t>
            </a:r>
            <a:endParaRPr lang="en-US" altLang="zh-CN" sz="4265" b="1" dirty="0" smtClean="0"/>
          </a:p>
          <a:p>
            <a:r>
              <a:rPr lang="zh-CN" altLang="en-US" sz="4265" b="1" dirty="0" smtClean="0"/>
              <a:t>基于生物学学科核心素养的教学</a:t>
            </a:r>
            <a:endParaRPr lang="zh-CN" altLang="en-US" sz="4265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524760" y="4286256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交流人：</a:t>
            </a:r>
            <a:endParaRPr lang="zh-CN" alt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905763" y="5143512"/>
            <a:ext cx="17081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2020.12.15</a:t>
            </a:r>
            <a:endParaRPr lang="zh-CN" alt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525024" y="323831"/>
            <a:ext cx="2427627" cy="316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65" b="1" dirty="0" smtClean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</a:rPr>
              <a:t>新北区朱俊名师工作室</a:t>
            </a:r>
            <a:endParaRPr lang="en-US" altLang="zh-CN" sz="1465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538545" y="2666995"/>
            <a:ext cx="5676900" cy="11988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sz="7200" b="1" dirty="0" smtClean="0">
                <a:solidFill>
                  <a:srgbClr val="0070C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读书交流活动</a:t>
            </a:r>
            <a:endParaRPr lang="zh-CN" altLang="en-US" sz="7200" b="1" dirty="0">
              <a:solidFill>
                <a:srgbClr val="0070C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AutoShape 5"/>
          <p:cNvSpPr/>
          <p:nvPr/>
        </p:nvSpPr>
        <p:spPr bwMode="auto">
          <a:xfrm>
            <a:off x="857213" y="1142982"/>
            <a:ext cx="10477573" cy="276226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sz="2660" b="1" dirty="0" smtClean="0">
                <a:latin typeface="+mn-ea"/>
                <a:sym typeface="+mn-ea"/>
              </a:rPr>
              <a:t>建立生命观念需要先建构相应的概念</a:t>
            </a:r>
            <a:r>
              <a:rPr lang="zh-CN" sz="2660" b="1" dirty="0" smtClean="0">
                <a:latin typeface="+mn-ea"/>
                <a:sym typeface="+mn-ea"/>
              </a:rPr>
              <a:t>，</a:t>
            </a:r>
            <a:r>
              <a:rPr lang="zh-CN" sz="2665" b="1" dirty="0" smtClean="0">
                <a:latin typeface="+mn-ea"/>
              </a:rPr>
              <a:t>生物学的概念是生物学大厦的</a:t>
            </a:r>
            <a:r>
              <a:rPr lang="en-US" altLang="zh-CN" sz="2665" b="1" dirty="0" smtClean="0">
                <a:latin typeface="+mn-ea"/>
              </a:rPr>
              <a:t>“</a:t>
            </a:r>
            <a:r>
              <a:rPr lang="zh-CN" altLang="en-US" sz="2665" b="1" dirty="0" smtClean="0">
                <a:latin typeface="+mn-ea"/>
              </a:rPr>
              <a:t>基石</a:t>
            </a:r>
            <a:r>
              <a:rPr lang="en-US" altLang="zh-CN" sz="2665" b="1" dirty="0" smtClean="0">
                <a:latin typeface="+mn-ea"/>
              </a:rPr>
              <a:t>”</a:t>
            </a:r>
            <a:r>
              <a:rPr lang="zh-CN" altLang="en-US" sz="2665" b="1" dirty="0" smtClean="0">
                <a:latin typeface="+mn-ea"/>
              </a:rPr>
              <a:t>，也是生物学大厦的</a:t>
            </a:r>
            <a:r>
              <a:rPr lang="en-US" altLang="zh-CN" sz="2665" b="1" dirty="0" smtClean="0">
                <a:latin typeface="+mn-ea"/>
              </a:rPr>
              <a:t>“</a:t>
            </a:r>
            <a:r>
              <a:rPr lang="zh-CN" altLang="en-US" sz="2665" b="1" dirty="0" smtClean="0">
                <a:latin typeface="+mn-ea"/>
              </a:rPr>
              <a:t>结构</a:t>
            </a:r>
            <a:r>
              <a:rPr lang="en-US" altLang="zh-CN" sz="2665" b="1" dirty="0" smtClean="0">
                <a:latin typeface="+mn-ea"/>
              </a:rPr>
              <a:t>”</a:t>
            </a:r>
            <a:r>
              <a:rPr lang="zh-CN" altLang="en-US" sz="2665" b="1" dirty="0" smtClean="0">
                <a:latin typeface="+mn-ea"/>
              </a:rPr>
              <a:t>，又是认识生命现象及其活动规律的</a:t>
            </a:r>
            <a:r>
              <a:rPr lang="en-US" altLang="zh-CN" sz="2665" b="1" dirty="0" smtClean="0">
                <a:latin typeface="+mn-ea"/>
              </a:rPr>
              <a:t>“</a:t>
            </a:r>
            <a:r>
              <a:rPr lang="zh-CN" altLang="en-US" sz="2665" b="1" dirty="0" smtClean="0">
                <a:latin typeface="+mn-ea"/>
              </a:rPr>
              <a:t>产物</a:t>
            </a:r>
            <a:r>
              <a:rPr lang="en-US" altLang="zh-CN" sz="2665" b="1" dirty="0" smtClean="0">
                <a:latin typeface="+mn-ea"/>
              </a:rPr>
              <a:t>”</a:t>
            </a:r>
            <a:r>
              <a:rPr lang="zh-CN" altLang="en-US" sz="2665" b="1" dirty="0" smtClean="0">
                <a:latin typeface="+mn-ea"/>
              </a:rPr>
              <a:t>，因此学习生物学主要是学习生物学概念，重在建构概念</a:t>
            </a:r>
            <a:r>
              <a:rPr lang="zh-CN" altLang="en-US" sz="2665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……。</a:t>
            </a:r>
            <a:endParaRPr lang="zh-CN" altLang="en-US" sz="2665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665" b="1" dirty="0" smtClean="0">
                <a:latin typeface="+mn-ea"/>
              </a:rPr>
              <a:t>生物学教材的每一节基本上都是围绕着建构概念而展开的。下面以</a:t>
            </a:r>
            <a:r>
              <a:rPr lang="en-US" altLang="zh-CN" sz="2665" b="1" dirty="0" smtClean="0">
                <a:latin typeface="+mn-ea"/>
              </a:rPr>
              <a:t>“</a:t>
            </a:r>
            <a:r>
              <a:rPr lang="zh-CN" altLang="en-US" sz="2665" b="1" dirty="0" smtClean="0">
                <a:latin typeface="+mn-ea"/>
              </a:rPr>
              <a:t>植物细胞的结构和功能</a:t>
            </a:r>
            <a:r>
              <a:rPr lang="zh-CN" altLang="en-US" sz="2665" b="1" dirty="0" smtClean="0">
                <a:latin typeface="+mn-ea"/>
              </a:rPr>
              <a:t>细胞</a:t>
            </a:r>
            <a:r>
              <a:rPr lang="en-US" altLang="zh-CN" sz="2665" b="1" dirty="0" smtClean="0">
                <a:latin typeface="+mn-ea"/>
              </a:rPr>
              <a:t>”</a:t>
            </a:r>
            <a:r>
              <a:rPr lang="zh-CN" altLang="en-US" sz="2665" b="1" dirty="0" smtClean="0">
                <a:latin typeface="+mn-ea"/>
              </a:rPr>
              <a:t>为例说明。</a:t>
            </a:r>
            <a:endParaRPr lang="zh-CN" altLang="en-US" sz="2665" b="1" dirty="0" smtClean="0">
              <a:latin typeface="+mn-ea"/>
            </a:endParaRPr>
          </a:p>
        </p:txBody>
      </p:sp>
      <p:grpSp>
        <p:nvGrpSpPr>
          <p:cNvPr id="41990" name="Group 6"/>
          <p:cNvGrpSpPr/>
          <p:nvPr/>
        </p:nvGrpSpPr>
        <p:grpSpPr bwMode="auto">
          <a:xfrm>
            <a:off x="9620275" y="4191005"/>
            <a:ext cx="2069429" cy="2208671"/>
            <a:chOff x="0" y="0"/>
            <a:chExt cx="8559803" cy="7913482"/>
          </a:xfrm>
        </p:grpSpPr>
        <p:pic>
          <p:nvPicPr>
            <p:cNvPr id="41991" name="Picture 7" descr="mockup_0018_iMac-_FRONT.png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559803" cy="7913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41992" name="Picture 8" descr="bigstock-High-angle-view-of-an-artist-d-56171129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" t="7834" b="7617"/>
            <a:stretch>
              <a:fillRect/>
            </a:stretch>
          </p:blipFill>
          <p:spPr bwMode="auto">
            <a:xfrm>
              <a:off x="358775" y="334953"/>
              <a:ext cx="7874003" cy="44417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grpSp>
        <p:nvGrpSpPr>
          <p:cNvPr id="57" name="组合 56"/>
          <p:cNvGrpSpPr/>
          <p:nvPr/>
        </p:nvGrpSpPr>
        <p:grpSpPr bwMode="auto">
          <a:xfrm>
            <a:off x="387985" y="230505"/>
            <a:ext cx="9413875" cy="626745"/>
            <a:chOff x="193490" y="186088"/>
            <a:chExt cx="9722664" cy="834749"/>
          </a:xfrm>
        </p:grpSpPr>
        <p:sp>
          <p:nvSpPr>
            <p:cNvPr id="58" name="菱形 57"/>
            <p:cNvSpPr/>
            <p:nvPr/>
          </p:nvSpPr>
          <p:spPr>
            <a:xfrm>
              <a:off x="193490" y="186088"/>
              <a:ext cx="825377" cy="824600"/>
            </a:xfrm>
            <a:prstGeom prst="diamond">
              <a:avLst/>
            </a:prstGeom>
            <a:solidFill>
              <a:srgbClr val="007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350"/>
            </a:p>
          </p:txBody>
        </p:sp>
        <p:sp>
          <p:nvSpPr>
            <p:cNvPr id="59" name="文本框 7"/>
            <p:cNvSpPr txBox="1">
              <a:spLocks noChangeArrowheads="1"/>
            </p:cNvSpPr>
            <p:nvPr/>
          </p:nvSpPr>
          <p:spPr bwMode="auto">
            <a:xfrm>
              <a:off x="1017867" y="243599"/>
              <a:ext cx="8898287" cy="777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200" b="1" dirty="0">
                  <a:solidFill>
                    <a:srgbClr val="0072A9"/>
                  </a:solidFill>
                  <a:latin typeface="微软雅黑" panose="020B0503020204020204" charset="-122"/>
                  <a:ea typeface="微软雅黑" panose="020B0503020204020204" charset="-122"/>
                </a:rPr>
                <a:t>  第二节：建构概念是教材内容的主要呈现形式</a:t>
              </a:r>
              <a:endParaRPr lang="zh-CN" altLang="en-US" sz="3200" b="1" dirty="0">
                <a:solidFill>
                  <a:srgbClr val="0072A9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60" name="直接连接符 59"/>
            <p:cNvCxnSpPr/>
            <p:nvPr/>
          </p:nvCxnSpPr>
          <p:spPr>
            <a:xfrm flipV="1">
              <a:off x="1109341" y="666556"/>
              <a:ext cx="2985626" cy="22221"/>
            </a:xfrm>
            <a:prstGeom prst="line">
              <a:avLst/>
            </a:prstGeom>
            <a:ln>
              <a:solidFill>
                <a:srgbClr val="0072A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 74"/>
            <p:cNvSpPr>
              <a:spLocks noEditPoints="1"/>
            </p:cNvSpPr>
            <p:nvPr/>
          </p:nvSpPr>
          <p:spPr bwMode="auto">
            <a:xfrm>
              <a:off x="419612" y="461439"/>
              <a:ext cx="372357" cy="243464"/>
            </a:xfrm>
            <a:custGeom>
              <a:avLst/>
              <a:gdLst>
                <a:gd name="T0" fmla="*/ 2147483647 w 99"/>
                <a:gd name="T1" fmla="*/ 2147483647 h 65"/>
                <a:gd name="T2" fmla="*/ 2147483647 w 99"/>
                <a:gd name="T3" fmla="*/ 2147483647 h 65"/>
                <a:gd name="T4" fmla="*/ 2147483647 w 99"/>
                <a:gd name="T5" fmla="*/ 2147483647 h 65"/>
                <a:gd name="T6" fmla="*/ 2147483647 w 99"/>
                <a:gd name="T7" fmla="*/ 2147483647 h 65"/>
                <a:gd name="T8" fmla="*/ 2147483647 w 99"/>
                <a:gd name="T9" fmla="*/ 2147483647 h 65"/>
                <a:gd name="T10" fmla="*/ 2147483647 w 99"/>
                <a:gd name="T11" fmla="*/ 2147483647 h 65"/>
                <a:gd name="T12" fmla="*/ 2147483647 w 99"/>
                <a:gd name="T13" fmla="*/ 2147483647 h 65"/>
                <a:gd name="T14" fmla="*/ 2147483647 w 99"/>
                <a:gd name="T15" fmla="*/ 2147483647 h 65"/>
                <a:gd name="T16" fmla="*/ 2147483647 w 99"/>
                <a:gd name="T17" fmla="*/ 2147483647 h 65"/>
                <a:gd name="T18" fmla="*/ 2147483647 w 99"/>
                <a:gd name="T19" fmla="*/ 2147483647 h 65"/>
                <a:gd name="T20" fmla="*/ 2147483647 w 99"/>
                <a:gd name="T21" fmla="*/ 2147483647 h 65"/>
                <a:gd name="T22" fmla="*/ 2147483647 w 99"/>
                <a:gd name="T23" fmla="*/ 2147483647 h 65"/>
                <a:gd name="T24" fmla="*/ 2147483647 w 99"/>
                <a:gd name="T25" fmla="*/ 2147483647 h 65"/>
                <a:gd name="T26" fmla="*/ 2147483647 w 99"/>
                <a:gd name="T27" fmla="*/ 2147483647 h 65"/>
                <a:gd name="T28" fmla="*/ 2147483647 w 99"/>
                <a:gd name="T29" fmla="*/ 2147483647 h 65"/>
                <a:gd name="T30" fmla="*/ 2147483647 w 99"/>
                <a:gd name="T31" fmla="*/ 2147483647 h 65"/>
                <a:gd name="T32" fmla="*/ 2147483647 w 99"/>
                <a:gd name="T33" fmla="*/ 2147483647 h 65"/>
                <a:gd name="T34" fmla="*/ 2147483647 w 99"/>
                <a:gd name="T35" fmla="*/ 0 h 65"/>
                <a:gd name="T36" fmla="*/ 2147483647 w 99"/>
                <a:gd name="T37" fmla="*/ 2147483647 h 65"/>
                <a:gd name="T38" fmla="*/ 2147483647 w 99"/>
                <a:gd name="T39" fmla="*/ 2147483647 h 65"/>
                <a:gd name="T40" fmla="*/ 2147483647 w 99"/>
                <a:gd name="T41" fmla="*/ 2147483647 h 65"/>
                <a:gd name="T42" fmla="*/ 0 w 99"/>
                <a:gd name="T43" fmla="*/ 2147483647 h 65"/>
                <a:gd name="T44" fmla="*/ 2147483647 w 99"/>
                <a:gd name="T45" fmla="*/ 2147483647 h 65"/>
                <a:gd name="T46" fmla="*/ 2147483647 w 99"/>
                <a:gd name="T47" fmla="*/ 2147483647 h 65"/>
                <a:gd name="T48" fmla="*/ 2147483647 w 99"/>
                <a:gd name="T49" fmla="*/ 2147483647 h 65"/>
                <a:gd name="T50" fmla="*/ 2147483647 w 99"/>
                <a:gd name="T51" fmla="*/ 2147483647 h 65"/>
                <a:gd name="T52" fmla="*/ 2147483647 w 99"/>
                <a:gd name="T53" fmla="*/ 2147483647 h 65"/>
                <a:gd name="T54" fmla="*/ 2147483647 w 99"/>
                <a:gd name="T55" fmla="*/ 2147483647 h 65"/>
                <a:gd name="T56" fmla="*/ 2147483647 w 99"/>
                <a:gd name="T57" fmla="*/ 2147483647 h 65"/>
                <a:gd name="T58" fmla="*/ 2147483647 w 99"/>
                <a:gd name="T59" fmla="*/ 2147483647 h 65"/>
                <a:gd name="T60" fmla="*/ 2147483647 w 99"/>
                <a:gd name="T61" fmla="*/ 2147483647 h 65"/>
                <a:gd name="T62" fmla="*/ 2147483647 w 99"/>
                <a:gd name="T63" fmla="*/ 2147483647 h 65"/>
                <a:gd name="T64" fmla="*/ 2147483647 w 99"/>
                <a:gd name="T65" fmla="*/ 2147483647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9" h="65">
                  <a:moveTo>
                    <a:pt x="18" y="58"/>
                  </a:moveTo>
                  <a:cubicBezTo>
                    <a:pt x="30" y="58"/>
                    <a:pt x="42" y="60"/>
                    <a:pt x="53" y="65"/>
                  </a:cubicBezTo>
                  <a:cubicBezTo>
                    <a:pt x="64" y="60"/>
                    <a:pt x="75" y="57"/>
                    <a:pt x="87" y="57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58"/>
                    <a:pt x="18" y="58"/>
                    <a:pt x="18" y="58"/>
                  </a:cubicBezTo>
                  <a:close/>
                  <a:moveTo>
                    <a:pt x="99" y="8"/>
                  </a:moveTo>
                  <a:cubicBezTo>
                    <a:pt x="99" y="17"/>
                    <a:pt x="99" y="17"/>
                    <a:pt x="99" y="17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8" y="35"/>
                    <a:pt x="9" y="36"/>
                    <a:pt x="9" y="37"/>
                  </a:cubicBezTo>
                  <a:cubicBezTo>
                    <a:pt x="9" y="39"/>
                    <a:pt x="7" y="41"/>
                    <a:pt x="5" y="41"/>
                  </a:cubicBezTo>
                  <a:cubicBezTo>
                    <a:pt x="4" y="41"/>
                    <a:pt x="2" y="39"/>
                    <a:pt x="2" y="37"/>
                  </a:cubicBezTo>
                  <a:cubicBezTo>
                    <a:pt x="2" y="36"/>
                    <a:pt x="3" y="35"/>
                    <a:pt x="4" y="34"/>
                  </a:cubicBezTo>
                  <a:cubicBezTo>
                    <a:pt x="4" y="25"/>
                    <a:pt x="4" y="17"/>
                    <a:pt x="4" y="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99" y="8"/>
                    <a:pt x="99" y="8"/>
                    <a:pt x="99" y="8"/>
                  </a:cubicBezTo>
                  <a:close/>
                  <a:moveTo>
                    <a:pt x="8" y="42"/>
                  </a:moveTo>
                  <a:cubicBezTo>
                    <a:pt x="6" y="43"/>
                    <a:pt x="5" y="43"/>
                    <a:pt x="3" y="42"/>
                  </a:cubicBezTo>
                  <a:cubicBezTo>
                    <a:pt x="2" y="47"/>
                    <a:pt x="1" y="52"/>
                    <a:pt x="0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4" y="59"/>
                    <a:pt x="5" y="59"/>
                    <a:pt x="6" y="59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7" y="59"/>
                    <a:pt x="8" y="59"/>
                    <a:pt x="8" y="59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0" y="58"/>
                    <a:pt x="10" y="58"/>
                    <a:pt x="11" y="58"/>
                  </a:cubicBezTo>
                  <a:cubicBezTo>
                    <a:pt x="10" y="52"/>
                    <a:pt x="9" y="47"/>
                    <a:pt x="8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02870" y="42545"/>
            <a:ext cx="4322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3200"/>
              <a:t>环节一：</a:t>
            </a:r>
            <a:endParaRPr lang="zh-CN" altLang="zh-CN" sz="3200"/>
          </a:p>
        </p:txBody>
      </p:sp>
      <p:sp>
        <p:nvSpPr>
          <p:cNvPr id="7" name="文本框 6"/>
          <p:cNvSpPr txBox="1"/>
          <p:nvPr/>
        </p:nvSpPr>
        <p:spPr>
          <a:xfrm>
            <a:off x="821690" y="723265"/>
            <a:ext cx="1076960" cy="521970"/>
          </a:xfrm>
          <a:prstGeom prst="rect">
            <a:avLst/>
          </a:prstGeom>
          <a:noFill/>
          <a:ln w="12700" cmpd="sng">
            <a:noFill/>
            <a:prstDash val="solid"/>
          </a:ln>
        </p:spPr>
        <p:txBody>
          <a:bodyPr wrap="square" rtlCol="0">
            <a:spAutoFit/>
          </a:bodyPr>
          <a:p>
            <a:r>
              <a:rPr lang="zh-CN" altLang="en-US" sz="2800"/>
              <a:t>情境</a:t>
            </a:r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4408805" y="723265"/>
            <a:ext cx="1203325" cy="521970"/>
          </a:xfrm>
          <a:prstGeom prst="rect">
            <a:avLst/>
          </a:prstGeom>
          <a:noFill/>
          <a:ln w="12700" cmpd="sng">
            <a:noFill/>
            <a:prstDash val="solid"/>
          </a:ln>
        </p:spPr>
        <p:txBody>
          <a:bodyPr wrap="square" rtlCol="0">
            <a:spAutoFit/>
          </a:bodyPr>
          <a:p>
            <a:r>
              <a:rPr lang="zh-CN" altLang="en-US" sz="2800"/>
              <a:t>问题</a:t>
            </a:r>
            <a:endParaRPr lang="zh-CN" altLang="en-US" sz="2800"/>
          </a:p>
        </p:txBody>
      </p:sp>
      <p:sp>
        <p:nvSpPr>
          <p:cNvPr id="9" name="文本框 8"/>
          <p:cNvSpPr txBox="1"/>
          <p:nvPr/>
        </p:nvSpPr>
        <p:spPr>
          <a:xfrm>
            <a:off x="7536180" y="723265"/>
            <a:ext cx="1615440" cy="521970"/>
          </a:xfrm>
          <a:prstGeom prst="rect">
            <a:avLst/>
          </a:prstGeom>
          <a:noFill/>
          <a:ln w="12700" cmpd="sng">
            <a:noFill/>
            <a:prstDash val="solid"/>
          </a:ln>
        </p:spPr>
        <p:txBody>
          <a:bodyPr wrap="square" rtlCol="0">
            <a:spAutoFit/>
          </a:bodyPr>
          <a:p>
            <a:r>
              <a:rPr lang="zh-CN" altLang="en-US" sz="2800"/>
              <a:t>获得概念</a:t>
            </a:r>
            <a:endParaRPr lang="zh-CN" altLang="en-US" sz="2800"/>
          </a:p>
        </p:txBody>
      </p:sp>
      <p:sp>
        <p:nvSpPr>
          <p:cNvPr id="10" name="文本框 9"/>
          <p:cNvSpPr txBox="1"/>
          <p:nvPr/>
        </p:nvSpPr>
        <p:spPr>
          <a:xfrm>
            <a:off x="449580" y="1673225"/>
            <a:ext cx="2644140" cy="36830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资料：植物细胞很小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3731260" y="1436370"/>
            <a:ext cx="2590165" cy="92202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小而数量多的细胞对于植物体生命活动的进行有怎样的意义？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02870" y="2985770"/>
            <a:ext cx="3006725" cy="36830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资料：不同形状的植物细胞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102870" y="4813300"/>
            <a:ext cx="2990850" cy="36830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资料：不同</a:t>
            </a:r>
            <a:r>
              <a:rPr lang="zh-CN" altLang="en-US">
                <a:sym typeface="+mn-ea"/>
              </a:rPr>
              <a:t>颜色的植物</a:t>
            </a:r>
            <a:r>
              <a:rPr lang="zh-CN" altLang="en-US"/>
              <a:t>细胞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3783330" y="3009265"/>
            <a:ext cx="2707005" cy="92202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联系细胞在植物体所处的位置，思考不同的形状是否有利于更好的执行功能?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3783330" y="4643755"/>
            <a:ext cx="2603500" cy="64516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植物细胞的颜色不同跟细胞的什么结构有关？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02870" y="6033135"/>
            <a:ext cx="2990850" cy="64516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资料：大小形状颜色不同的植物细胞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3767455" y="6070600"/>
            <a:ext cx="2486025" cy="64516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这些植物细胞有哪些相同的基本结构</a:t>
            </a:r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7219315" y="1452245"/>
            <a:ext cx="2628900" cy="92202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小而数量多的细胞有利于植物体生命活动的高效进行。</a:t>
            </a: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7219315" y="3009265"/>
            <a:ext cx="2557145" cy="64516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植物细胞不同的形状与执行不同的功能有关</a:t>
            </a:r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7148195" y="4643755"/>
            <a:ext cx="2700655" cy="64516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植物的五颜六色跟植物细胞的液泡和叶绿体有关</a:t>
            </a:r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7148195" y="5932170"/>
            <a:ext cx="2888615" cy="92202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植物细胞的基本结构有：细胞壁、细胞膜、细胞质、细胞核</a:t>
            </a:r>
            <a:endParaRPr lang="zh-CN" altLang="en-US"/>
          </a:p>
        </p:txBody>
      </p:sp>
      <p:sp>
        <p:nvSpPr>
          <p:cNvPr id="28" name="虚尾箭头 27"/>
          <p:cNvSpPr/>
          <p:nvPr/>
        </p:nvSpPr>
        <p:spPr>
          <a:xfrm>
            <a:off x="3261360" y="173799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虚尾箭头 28"/>
          <p:cNvSpPr/>
          <p:nvPr/>
        </p:nvSpPr>
        <p:spPr>
          <a:xfrm>
            <a:off x="3261360" y="3309620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虚尾箭头 29"/>
          <p:cNvSpPr/>
          <p:nvPr/>
        </p:nvSpPr>
        <p:spPr>
          <a:xfrm>
            <a:off x="3261360" y="489394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虚尾箭头 30"/>
          <p:cNvSpPr/>
          <p:nvPr/>
        </p:nvSpPr>
        <p:spPr>
          <a:xfrm>
            <a:off x="3261360" y="623633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虚尾箭头 31"/>
          <p:cNvSpPr/>
          <p:nvPr/>
        </p:nvSpPr>
        <p:spPr>
          <a:xfrm>
            <a:off x="6586855" y="173799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3" name="虚尾箭头 32"/>
          <p:cNvSpPr/>
          <p:nvPr/>
        </p:nvSpPr>
        <p:spPr>
          <a:xfrm>
            <a:off x="6586855" y="3309620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4" name="虚尾箭头 33"/>
          <p:cNvSpPr/>
          <p:nvPr/>
        </p:nvSpPr>
        <p:spPr>
          <a:xfrm>
            <a:off x="6586855" y="489394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虚尾箭头 34"/>
          <p:cNvSpPr/>
          <p:nvPr/>
        </p:nvSpPr>
        <p:spPr>
          <a:xfrm>
            <a:off x="6586855" y="623633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右大括号 35"/>
          <p:cNvSpPr/>
          <p:nvPr/>
        </p:nvSpPr>
        <p:spPr>
          <a:xfrm>
            <a:off x="10165080" y="1343025"/>
            <a:ext cx="445135" cy="5511165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10782300" y="2889885"/>
            <a:ext cx="1219200" cy="2676525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sz="2400" b="1"/>
              <a:t>植物细胞的大小形状颜色不同，但基本结构相同。</a:t>
            </a:r>
            <a:endParaRPr lang="en-US" altLang="zh-CN" sz="2400" b="1"/>
          </a:p>
        </p:txBody>
      </p:sp>
      <p:sp>
        <p:nvSpPr>
          <p:cNvPr id="38" name="下箭头 37"/>
          <p:cNvSpPr/>
          <p:nvPr/>
        </p:nvSpPr>
        <p:spPr>
          <a:xfrm>
            <a:off x="1743710" y="2374265"/>
            <a:ext cx="75565" cy="441960"/>
          </a:xfrm>
          <a:prstGeom prst="down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下箭头 38"/>
          <p:cNvSpPr/>
          <p:nvPr/>
        </p:nvSpPr>
        <p:spPr>
          <a:xfrm>
            <a:off x="1733550" y="3877310"/>
            <a:ext cx="75565" cy="441960"/>
          </a:xfrm>
          <a:prstGeom prst="down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下箭头 39"/>
          <p:cNvSpPr/>
          <p:nvPr/>
        </p:nvSpPr>
        <p:spPr>
          <a:xfrm>
            <a:off x="1743710" y="5386070"/>
            <a:ext cx="75565" cy="441960"/>
          </a:xfrm>
          <a:prstGeom prst="down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02870" y="42545"/>
            <a:ext cx="4322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3200"/>
              <a:t>环节二：</a:t>
            </a:r>
            <a:endParaRPr lang="zh-CN" altLang="zh-CN" sz="3200"/>
          </a:p>
        </p:txBody>
      </p:sp>
      <p:sp>
        <p:nvSpPr>
          <p:cNvPr id="7" name="文本框 6"/>
          <p:cNvSpPr txBox="1"/>
          <p:nvPr/>
        </p:nvSpPr>
        <p:spPr>
          <a:xfrm>
            <a:off x="975360" y="469900"/>
            <a:ext cx="1076960" cy="521970"/>
          </a:xfrm>
          <a:prstGeom prst="rect">
            <a:avLst/>
          </a:prstGeom>
          <a:noFill/>
          <a:ln w="12700" cmpd="sng">
            <a:noFill/>
            <a:prstDash val="solid"/>
          </a:ln>
        </p:spPr>
        <p:txBody>
          <a:bodyPr wrap="square" rtlCol="0">
            <a:spAutoFit/>
          </a:bodyPr>
          <a:p>
            <a:r>
              <a:rPr lang="zh-CN" altLang="en-US" sz="2800"/>
              <a:t>情境</a:t>
            </a:r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4562475" y="469900"/>
            <a:ext cx="1203325" cy="521970"/>
          </a:xfrm>
          <a:prstGeom prst="rect">
            <a:avLst/>
          </a:prstGeom>
          <a:noFill/>
          <a:ln w="12700" cmpd="sng">
            <a:noFill/>
            <a:prstDash val="solid"/>
          </a:ln>
        </p:spPr>
        <p:txBody>
          <a:bodyPr wrap="square" rtlCol="0">
            <a:spAutoFit/>
          </a:bodyPr>
          <a:p>
            <a:r>
              <a:rPr lang="zh-CN" altLang="en-US" sz="2800"/>
              <a:t>问题</a:t>
            </a:r>
            <a:endParaRPr lang="zh-CN" altLang="en-US" sz="2800"/>
          </a:p>
        </p:txBody>
      </p:sp>
      <p:sp>
        <p:nvSpPr>
          <p:cNvPr id="9" name="文本框 8"/>
          <p:cNvSpPr txBox="1"/>
          <p:nvPr/>
        </p:nvSpPr>
        <p:spPr>
          <a:xfrm>
            <a:off x="7689850" y="469900"/>
            <a:ext cx="1615440" cy="521970"/>
          </a:xfrm>
          <a:prstGeom prst="rect">
            <a:avLst/>
          </a:prstGeom>
          <a:noFill/>
          <a:ln w="12700" cmpd="sng">
            <a:noFill/>
            <a:prstDash val="solid"/>
          </a:ln>
        </p:spPr>
        <p:txBody>
          <a:bodyPr wrap="square" rtlCol="0">
            <a:spAutoFit/>
          </a:bodyPr>
          <a:p>
            <a:r>
              <a:rPr lang="zh-CN" altLang="en-US" sz="2800"/>
              <a:t>获得概念</a:t>
            </a:r>
            <a:endParaRPr lang="zh-CN" altLang="en-US" sz="2800"/>
          </a:p>
        </p:txBody>
      </p:sp>
      <p:sp>
        <p:nvSpPr>
          <p:cNvPr id="10" name="文本框 9"/>
          <p:cNvSpPr txBox="1"/>
          <p:nvPr/>
        </p:nvSpPr>
        <p:spPr>
          <a:xfrm>
            <a:off x="15875" y="1343025"/>
            <a:ext cx="3158490" cy="36830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资料：不同形状的植物细胞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3811905" y="1122045"/>
            <a:ext cx="2759075" cy="92202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  <a:sym typeface="+mn-ea"/>
              </a:rPr>
              <a:t>植物细胞的形状多种多样，是因为</a:t>
            </a:r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  <a:sym typeface="+mn-ea"/>
              </a:rPr>
              <a:t>细胞的什么结构能帮助其维持正常形态？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5875" y="2482215"/>
            <a:ext cx="3077845" cy="64516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资料：生的和煮熟的种子放在红墨水中的变化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102870" y="3749675"/>
            <a:ext cx="2990850" cy="36830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资料：西瓜和大豆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3783330" y="2440940"/>
            <a:ext cx="2944495" cy="92202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  <a:sym typeface="+mn-ea"/>
              </a:rPr>
              <a:t>死种子被染红，是因为细胞中的什么结构失去了防止有害物质进入的作用？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863340" y="3629025"/>
            <a:ext cx="2864485" cy="119888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  <a:sym typeface="+mn-ea"/>
              </a:rPr>
              <a:t>“</a:t>
            </a:r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  <a:sym typeface="+mn-ea"/>
              </a:rPr>
              <a:t>种瓜得瓜，种豆得豆”， 生物就这样繁衍着他们的后代，这与植物细胞的什么结构有关？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9055" y="5269865"/>
            <a:ext cx="2990850" cy="64516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资料：动物捕食和植物在光下生长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3752215" y="5131435"/>
            <a:ext cx="2960370" cy="1640205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  <a:sym typeface="+mn-ea"/>
              </a:rPr>
              <a:t>斑马吃草，老虎吃肉，绿色植物在光下也能茁壮成长，你知道这与植物细胞中的什么结构有关吗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  <a:sym typeface="+mn-ea"/>
              </a:rPr>
              <a:t>?</a:t>
            </a:r>
            <a:endParaRPr lang="en-US" altLang="zh-CN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299960" y="1137920"/>
            <a:ext cx="2628900" cy="92202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小而数量多的细胞有利于植物体生命活动的高效进行。</a:t>
            </a: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7299960" y="2440940"/>
            <a:ext cx="2557145" cy="64516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植物细胞不同的形状与执行不同的功能有关</a:t>
            </a:r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7228205" y="3629025"/>
            <a:ext cx="2700655" cy="64516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植物的五颜六色跟植物细胞的液泡和叶绿体有关</a:t>
            </a:r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7276465" y="5131435"/>
            <a:ext cx="2888615" cy="92202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植物细胞的基本结构有：细胞壁、细胞膜、细胞质、细胞核</a:t>
            </a:r>
            <a:endParaRPr lang="zh-CN" altLang="en-US"/>
          </a:p>
        </p:txBody>
      </p:sp>
      <p:sp>
        <p:nvSpPr>
          <p:cNvPr id="28" name="虚尾箭头 27"/>
          <p:cNvSpPr/>
          <p:nvPr/>
        </p:nvSpPr>
        <p:spPr>
          <a:xfrm>
            <a:off x="3342005" y="1423670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虚尾箭头 28"/>
          <p:cNvSpPr/>
          <p:nvPr/>
        </p:nvSpPr>
        <p:spPr>
          <a:xfrm>
            <a:off x="3342005" y="254698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虚尾箭头 29"/>
          <p:cNvSpPr/>
          <p:nvPr/>
        </p:nvSpPr>
        <p:spPr>
          <a:xfrm>
            <a:off x="3341370" y="387921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虚尾箭头 30"/>
          <p:cNvSpPr/>
          <p:nvPr/>
        </p:nvSpPr>
        <p:spPr>
          <a:xfrm>
            <a:off x="3341370" y="5457190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虚尾箭头 31"/>
          <p:cNvSpPr/>
          <p:nvPr/>
        </p:nvSpPr>
        <p:spPr>
          <a:xfrm>
            <a:off x="6808470" y="140779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3" name="虚尾箭头 32"/>
          <p:cNvSpPr/>
          <p:nvPr/>
        </p:nvSpPr>
        <p:spPr>
          <a:xfrm>
            <a:off x="6817995" y="254698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4" name="虚尾箭头 33"/>
          <p:cNvSpPr/>
          <p:nvPr/>
        </p:nvSpPr>
        <p:spPr>
          <a:xfrm>
            <a:off x="6807835" y="387921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5" name="虚尾箭头 34"/>
          <p:cNvSpPr/>
          <p:nvPr/>
        </p:nvSpPr>
        <p:spPr>
          <a:xfrm>
            <a:off x="6807835" y="5457190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右大括号 35"/>
          <p:cNvSpPr/>
          <p:nvPr/>
        </p:nvSpPr>
        <p:spPr>
          <a:xfrm>
            <a:off x="10165080" y="991870"/>
            <a:ext cx="445135" cy="577977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10797540" y="2850515"/>
            <a:ext cx="1076325" cy="341503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sz="2400" b="1"/>
              <a:t>植物细胞的各部分结构执行相应的功能。</a:t>
            </a:r>
            <a:endParaRPr lang="en-US" altLang="zh-CN" sz="2400" b="1"/>
          </a:p>
        </p:txBody>
      </p:sp>
      <p:sp>
        <p:nvSpPr>
          <p:cNvPr id="38" name="下箭头 37"/>
          <p:cNvSpPr/>
          <p:nvPr/>
        </p:nvSpPr>
        <p:spPr>
          <a:xfrm>
            <a:off x="1734185" y="1998980"/>
            <a:ext cx="75565" cy="441960"/>
          </a:xfrm>
          <a:prstGeom prst="down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下箭头 38"/>
          <p:cNvSpPr/>
          <p:nvPr/>
        </p:nvSpPr>
        <p:spPr>
          <a:xfrm>
            <a:off x="1734185" y="3187065"/>
            <a:ext cx="75565" cy="441960"/>
          </a:xfrm>
          <a:prstGeom prst="down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0" name="下箭头 39"/>
          <p:cNvSpPr/>
          <p:nvPr/>
        </p:nvSpPr>
        <p:spPr>
          <a:xfrm>
            <a:off x="1734185" y="4600575"/>
            <a:ext cx="75565" cy="441960"/>
          </a:xfrm>
          <a:prstGeom prst="down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821690" y="723265"/>
            <a:ext cx="1076960" cy="521970"/>
          </a:xfrm>
          <a:prstGeom prst="rect">
            <a:avLst/>
          </a:prstGeom>
          <a:noFill/>
          <a:ln w="12700" cmpd="sng">
            <a:noFill/>
            <a:prstDash val="solid"/>
          </a:ln>
        </p:spPr>
        <p:txBody>
          <a:bodyPr wrap="square" rtlCol="0">
            <a:spAutoFit/>
          </a:bodyPr>
          <a:p>
            <a:r>
              <a:rPr lang="zh-CN" altLang="en-US" sz="2800"/>
              <a:t>情境</a:t>
            </a:r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4408805" y="723265"/>
            <a:ext cx="1203325" cy="521970"/>
          </a:xfrm>
          <a:prstGeom prst="rect">
            <a:avLst/>
          </a:prstGeom>
          <a:noFill/>
          <a:ln w="12700" cmpd="sng">
            <a:noFill/>
            <a:prstDash val="solid"/>
          </a:ln>
        </p:spPr>
        <p:txBody>
          <a:bodyPr wrap="square" rtlCol="0">
            <a:spAutoFit/>
          </a:bodyPr>
          <a:p>
            <a:r>
              <a:rPr lang="zh-CN" altLang="en-US" sz="2800"/>
              <a:t>问题</a:t>
            </a:r>
            <a:endParaRPr lang="zh-CN" altLang="en-US" sz="2800"/>
          </a:p>
        </p:txBody>
      </p:sp>
      <p:sp>
        <p:nvSpPr>
          <p:cNvPr id="9" name="文本框 8"/>
          <p:cNvSpPr txBox="1"/>
          <p:nvPr/>
        </p:nvSpPr>
        <p:spPr>
          <a:xfrm>
            <a:off x="7536180" y="723265"/>
            <a:ext cx="1615440" cy="521970"/>
          </a:xfrm>
          <a:prstGeom prst="rect">
            <a:avLst/>
          </a:prstGeom>
          <a:noFill/>
          <a:ln w="12700" cmpd="sng">
            <a:noFill/>
            <a:prstDash val="solid"/>
          </a:ln>
        </p:spPr>
        <p:txBody>
          <a:bodyPr wrap="square" rtlCol="0">
            <a:spAutoFit/>
          </a:bodyPr>
          <a:p>
            <a:r>
              <a:rPr lang="zh-CN" altLang="en-US" sz="2800"/>
              <a:t>获得概念</a:t>
            </a:r>
            <a:endParaRPr lang="zh-CN" altLang="en-US" sz="2800"/>
          </a:p>
        </p:txBody>
      </p:sp>
      <p:sp>
        <p:nvSpPr>
          <p:cNvPr id="10" name="文本框 9"/>
          <p:cNvSpPr txBox="1"/>
          <p:nvPr/>
        </p:nvSpPr>
        <p:spPr>
          <a:xfrm>
            <a:off x="192405" y="1673225"/>
            <a:ext cx="2811780" cy="36830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/>
              <a:t>资料：幼苗和衰老的植株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3731260" y="1436370"/>
            <a:ext cx="2590165" cy="92202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  <a:sym typeface="+mn-ea"/>
              </a:rPr>
              <a:t>新生细胞的生长需要大量能量，所以细胞中的什么结构数量较多？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2870" y="2985770"/>
            <a:ext cx="3006725" cy="36830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tx1"/>
                </a:solidFill>
              </a:rPr>
              <a:t>资料：</a:t>
            </a:r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  <a:sym typeface="+mn-ea"/>
              </a:rPr>
              <a:t>糖拌西红柿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2870" y="4690745"/>
            <a:ext cx="2990850" cy="64516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资料：</a:t>
            </a:r>
            <a:r>
              <a:rPr lang="zh-CN" altLang="en-US">
                <a:sym typeface="+mn-ea"/>
              </a:rPr>
              <a:t>细胞的生命活动越旺盛,细胞质流动越快。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3783330" y="3009265"/>
            <a:ext cx="2707005" cy="119888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  <a:sym typeface="+mn-ea"/>
              </a:rPr>
              <a:t>糖拌西红柿是一道美味的家常菜，西红柿加入糖，稍等片刻盘中就会出现红色的汁液，这是为什么 ？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717925" y="4829175"/>
            <a:ext cx="2603500" cy="36830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sym typeface="+mn-ea"/>
              </a:rPr>
              <a:t>细胞质的功能是什么呢？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219950" y="1452245"/>
            <a:ext cx="2628900" cy="92202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线粒体是植物呼吸作用的场所</a:t>
            </a:r>
            <a:endParaRPr lang="zh-CN" altLang="en-US" dirty="0">
              <a:latin typeface="Times New Roman" panose="02020603050405020304" pitchFamily="18" charset="0"/>
              <a:ea typeface="楷体_GB2312" pitchFamily="49" charset="-122"/>
            </a:endParaRPr>
          </a:p>
          <a:p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7219315" y="3009265"/>
            <a:ext cx="2557145" cy="64516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液泡与植物细胞的</a:t>
            </a:r>
            <a:r>
              <a:rPr lang="zh-CN" altLang="en-US" dirty="0"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吸水与失水</a:t>
            </a:r>
            <a:r>
              <a:rPr lang="zh-CN" altLang="en-US">
                <a:sym typeface="+mn-ea"/>
              </a:rPr>
              <a:t>有关</a:t>
            </a:r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7148195" y="4643755"/>
            <a:ext cx="2700655" cy="64516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dirty="0">
                <a:latin typeface="Times New Roman" panose="02020603050405020304" pitchFamily="18" charset="0"/>
                <a:ea typeface="楷体_GB2312" pitchFamily="49" charset="-122"/>
                <a:sym typeface="+mn-ea"/>
              </a:rPr>
              <a:t>植物进行各项生命活动的重要场所</a:t>
            </a:r>
            <a:endParaRPr lang="zh-CN" altLang="en-US" dirty="0">
              <a:latin typeface="Times New Roman" panose="02020603050405020304" pitchFamily="18" charset="0"/>
              <a:ea typeface="楷体_GB2312" pitchFamily="49" charset="-122"/>
              <a:sym typeface="+mn-ea"/>
            </a:endParaRPr>
          </a:p>
        </p:txBody>
      </p:sp>
      <p:sp>
        <p:nvSpPr>
          <p:cNvPr id="28" name="虚尾箭头 27"/>
          <p:cNvSpPr/>
          <p:nvPr/>
        </p:nvSpPr>
        <p:spPr>
          <a:xfrm>
            <a:off x="3261360" y="173799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虚尾箭头 28"/>
          <p:cNvSpPr/>
          <p:nvPr/>
        </p:nvSpPr>
        <p:spPr>
          <a:xfrm>
            <a:off x="3261360" y="3309620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虚尾箭头 29"/>
          <p:cNvSpPr/>
          <p:nvPr/>
        </p:nvSpPr>
        <p:spPr>
          <a:xfrm>
            <a:off x="3261360" y="489394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2" name="虚尾箭头 31"/>
          <p:cNvSpPr/>
          <p:nvPr/>
        </p:nvSpPr>
        <p:spPr>
          <a:xfrm>
            <a:off x="6586855" y="173799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3" name="虚尾箭头 32"/>
          <p:cNvSpPr/>
          <p:nvPr/>
        </p:nvSpPr>
        <p:spPr>
          <a:xfrm>
            <a:off x="6586855" y="3309620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4" name="虚尾箭头 33"/>
          <p:cNvSpPr/>
          <p:nvPr/>
        </p:nvSpPr>
        <p:spPr>
          <a:xfrm>
            <a:off x="6586855" y="4893945"/>
            <a:ext cx="410845" cy="238760"/>
          </a:xfrm>
          <a:prstGeom prst="striped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6" name="右大括号 35"/>
          <p:cNvSpPr/>
          <p:nvPr/>
        </p:nvSpPr>
        <p:spPr>
          <a:xfrm>
            <a:off x="10022205" y="1245235"/>
            <a:ext cx="350520" cy="448691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8" name="下箭头 37"/>
          <p:cNvSpPr/>
          <p:nvPr/>
        </p:nvSpPr>
        <p:spPr>
          <a:xfrm>
            <a:off x="1743710" y="2374265"/>
            <a:ext cx="75565" cy="441960"/>
          </a:xfrm>
          <a:prstGeom prst="down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下箭头 38"/>
          <p:cNvSpPr/>
          <p:nvPr/>
        </p:nvSpPr>
        <p:spPr>
          <a:xfrm>
            <a:off x="1733550" y="3877310"/>
            <a:ext cx="75565" cy="441960"/>
          </a:xfrm>
          <a:prstGeom prst="down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0703560" y="1976755"/>
            <a:ext cx="1076325" cy="341503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p>
            <a:r>
              <a:rPr lang="zh-CN" altLang="en-US" sz="2400" b="1"/>
              <a:t>植物细胞的各部分结构执行相应的功能。</a:t>
            </a:r>
            <a:endParaRPr lang="en-US" altLang="zh-CN" sz="2400" b="1"/>
          </a:p>
        </p:txBody>
      </p:sp>
    </p:spTree>
  </p:cSld>
  <p:clrMapOvr>
    <a:masterClrMapping/>
  </p:clrMapOvr>
  <p:transition spd="slow" advTm="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02870" y="42545"/>
            <a:ext cx="43224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3200"/>
              <a:t>环节三：</a:t>
            </a:r>
            <a:endParaRPr lang="en-US" altLang="zh-CN" sz="3200"/>
          </a:p>
        </p:txBody>
      </p:sp>
    </p:spTree>
  </p:cSld>
  <p:clrMapOvr>
    <a:masterClrMapping/>
  </p:clrMapOvr>
  <p:transition spd="slow" advTm="0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0418" name="Rectangle 2"/>
          <p:cNvSpPr>
            <a:spLocks noGrp="1"/>
          </p:cNvSpPr>
          <p:nvPr>
            <p:ph type="title"/>
          </p:nvPr>
        </p:nvSpPr>
        <p:spPr>
          <a:xfrm>
            <a:off x="3325523" y="489970"/>
            <a:ext cx="6173375" cy="887525"/>
          </a:xfrm>
        </p:spPr>
        <p:txBody>
          <a:bodyPr wrap="square" lIns="94319" tIns="47159" rIns="94319" bIns="47159" anchor="ctr"/>
          <a:p>
            <a:pPr lvl="0"/>
            <a:r>
              <a:rPr lang="en-US" altLang="zh-CN" sz="3715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TW" altLang="en-US" sz="3715" dirty="0">
                <a:latin typeface="黑体" panose="02010609060101010101" pitchFamily="49" charset="-122"/>
                <a:ea typeface="黑体" panose="02010609060101010101" pitchFamily="49" charset="-122"/>
              </a:rPr>
              <a:t>血管</a:t>
            </a:r>
            <a:r>
              <a:rPr lang="zh-CN" sz="3715" dirty="0">
                <a:latin typeface="黑体" panose="02010609060101010101" pitchFamily="49" charset="-122"/>
                <a:ea typeface="黑体" panose="02010609060101010101" pitchFamily="49" charset="-122"/>
              </a:rPr>
              <a:t>的功能</a:t>
            </a:r>
            <a:endParaRPr lang="zh-CN" sz="3715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0419" name="Text Box 4"/>
          <p:cNvSpPr txBox="1"/>
          <p:nvPr/>
        </p:nvSpPr>
        <p:spPr>
          <a:xfrm>
            <a:off x="5205373" y="1700082"/>
            <a:ext cx="2172963" cy="789305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 lvl="0" indent="0" algn="ctr" eaLnBrk="0" hangingPunct="0">
              <a:spcBef>
                <a:spcPct val="50000"/>
              </a:spcBef>
            </a:pPr>
            <a:r>
              <a:rPr lang="zh-TW" altLang="en-US" sz="4540" dirty="0">
                <a:latin typeface="楷体" panose="02010609060101010101" charset="-122"/>
                <a:ea typeface="楷体" panose="02010609060101010101" charset="-122"/>
              </a:rPr>
              <a:t>心</a:t>
            </a:r>
            <a:r>
              <a:rPr lang="zh-CN" altLang="en-US" sz="4540" dirty="0">
                <a:latin typeface="楷体" panose="02010609060101010101" charset="-122"/>
                <a:ea typeface="楷体" panose="02010609060101010101" charset="-122"/>
              </a:rPr>
              <a:t>脏</a:t>
            </a:r>
            <a:endParaRPr lang="zh-TW" altLang="en-US" sz="4540" dirty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0420" name="Line 5"/>
          <p:cNvSpPr/>
          <p:nvPr/>
        </p:nvSpPr>
        <p:spPr>
          <a:xfrm>
            <a:off x="7378336" y="2093082"/>
            <a:ext cx="1540887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t"/>
          <a:p>
            <a:pPr lvl="0" indent="0" algn="ctr"/>
            <a:endParaRPr lang="zh-CN" altLang="en-US" sz="454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414" name="Text Box 6"/>
          <p:cNvSpPr txBox="1"/>
          <p:nvPr/>
        </p:nvSpPr>
        <p:spPr>
          <a:xfrm>
            <a:off x="5526323" y="4529683"/>
            <a:ext cx="1493400" cy="1836420"/>
          </a:xfrm>
          <a:prstGeom prst="rect">
            <a:avLst/>
          </a:prstGeom>
          <a:noFill/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 lvl="0" indent="0" algn="ctr" eaLnBrk="0" hangingPunct="0">
              <a:spcBef>
                <a:spcPct val="50000"/>
              </a:spcBef>
            </a:pPr>
            <a:r>
              <a:rPr lang="zh-CN" altLang="en-US" sz="4540" dirty="0">
                <a:latin typeface="楷体" panose="02010609060101010101" charset="-122"/>
                <a:ea typeface="楷体" panose="02010609060101010101" charset="-122"/>
              </a:rPr>
              <a:t>毛细</a:t>
            </a:r>
            <a:endParaRPr lang="zh-CN" altLang="en-US" sz="4540" dirty="0">
              <a:latin typeface="楷体" panose="02010609060101010101" charset="-122"/>
              <a:ea typeface="楷体" panose="02010609060101010101" charset="-122"/>
            </a:endParaRPr>
          </a:p>
          <a:p>
            <a:pPr lvl="0" indent="0" algn="ctr" eaLnBrk="0" hangingPunct="0">
              <a:spcBef>
                <a:spcPct val="50000"/>
              </a:spcBef>
            </a:pPr>
            <a:r>
              <a:rPr lang="zh-TW" altLang="en-US" sz="4540" dirty="0">
                <a:latin typeface="楷体" panose="02010609060101010101" charset="-122"/>
                <a:ea typeface="楷体" panose="02010609060101010101" charset="-122"/>
              </a:rPr>
              <a:t>血管</a:t>
            </a:r>
            <a:endParaRPr lang="zh-TW" altLang="en-US" sz="4540" dirty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7415" name="Text Box 7"/>
          <p:cNvSpPr txBox="1"/>
          <p:nvPr/>
        </p:nvSpPr>
        <p:spPr>
          <a:xfrm>
            <a:off x="8218373" y="3429282"/>
            <a:ext cx="1414800" cy="789305"/>
          </a:xfrm>
          <a:prstGeom prst="rect">
            <a:avLst/>
          </a:prstGeom>
          <a:noFill/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 lvl="0" indent="0" algn="ctr" eaLnBrk="0" hangingPunct="0">
              <a:spcBef>
                <a:spcPct val="50000"/>
              </a:spcBef>
            </a:pPr>
            <a:r>
              <a:rPr lang="zh-CN" altLang="en-US" sz="4540" dirty="0">
                <a:latin typeface="楷体" panose="02010609060101010101" charset="-122"/>
                <a:ea typeface="楷体" panose="02010609060101010101" charset="-122"/>
              </a:rPr>
              <a:t>动脉</a:t>
            </a:r>
            <a:endParaRPr lang="zh-TW" altLang="en-US" sz="4540" dirty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7416" name="Text Box 8"/>
          <p:cNvSpPr txBox="1"/>
          <p:nvPr/>
        </p:nvSpPr>
        <p:spPr>
          <a:xfrm>
            <a:off x="3011123" y="3428955"/>
            <a:ext cx="1414800" cy="789305"/>
          </a:xfrm>
          <a:prstGeom prst="rect">
            <a:avLst/>
          </a:prstGeom>
          <a:noFill/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 lvl="0" indent="0" algn="ctr" eaLnBrk="0" hangingPunct="0">
              <a:spcBef>
                <a:spcPct val="50000"/>
              </a:spcBef>
            </a:pPr>
            <a:r>
              <a:rPr lang="zh-CN" altLang="en-US" sz="4540" dirty="0">
                <a:latin typeface="楷体" panose="02010609060101010101" charset="-122"/>
                <a:ea typeface="楷体" panose="02010609060101010101" charset="-122"/>
              </a:rPr>
              <a:t>静脉</a:t>
            </a:r>
            <a:endParaRPr lang="zh-TW" altLang="en-US" sz="4540" dirty="0">
              <a:latin typeface="楷体" panose="02010609060101010101" charset="-122"/>
              <a:ea typeface="楷体" panose="02010609060101010101" charset="-122"/>
            </a:endParaRPr>
          </a:p>
        </p:txBody>
      </p:sp>
      <p:grpSp>
        <p:nvGrpSpPr>
          <p:cNvPr id="60424" name="Group 9"/>
          <p:cNvGrpSpPr/>
          <p:nvPr/>
        </p:nvGrpSpPr>
        <p:grpSpPr>
          <a:xfrm>
            <a:off x="3718523" y="2093082"/>
            <a:ext cx="5187600" cy="3379800"/>
            <a:chOff x="0" y="0"/>
            <a:chExt cx="4128" cy="672"/>
          </a:xfrm>
        </p:grpSpPr>
        <p:sp>
          <p:nvSpPr>
            <p:cNvPr id="60425" name="Line 10"/>
            <p:cNvSpPr/>
            <p:nvPr/>
          </p:nvSpPr>
          <p:spPr>
            <a:xfrm>
              <a:off x="0" y="672"/>
              <a:ext cx="4128" cy="0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pPr lvl="0" indent="0" algn="ctr"/>
              <a:endParaRPr lang="zh-CN" altLang="en-US" sz="454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0426" name="Line 11"/>
            <p:cNvSpPr/>
            <p:nvPr/>
          </p:nvSpPr>
          <p:spPr>
            <a:xfrm flipV="1">
              <a:off x="0" y="0"/>
              <a:ext cx="0" cy="672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anchor="t"/>
            <a:p>
              <a:pPr lvl="0" indent="0" algn="ctr"/>
              <a:endParaRPr lang="zh-CN" altLang="en-US" sz="454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60427" name="Line 12"/>
            <p:cNvSpPr/>
            <p:nvPr/>
          </p:nvSpPr>
          <p:spPr>
            <a:xfrm flipV="1">
              <a:off x="4128" y="0"/>
              <a:ext cx="0" cy="672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pPr lvl="0" indent="0" algn="ctr"/>
              <a:endParaRPr lang="zh-CN" altLang="en-US" sz="454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sp>
        <p:nvSpPr>
          <p:cNvPr id="60428" name="Line 13"/>
          <p:cNvSpPr/>
          <p:nvPr/>
        </p:nvSpPr>
        <p:spPr>
          <a:xfrm flipH="1">
            <a:off x="6860886" y="5471246"/>
            <a:ext cx="627162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t"/>
          <a:p>
            <a:pPr lvl="0" indent="0" algn="ctr"/>
            <a:endParaRPr lang="zh-CN" altLang="en-US" sz="454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0429" name="Line 14"/>
          <p:cNvSpPr/>
          <p:nvPr/>
        </p:nvSpPr>
        <p:spPr>
          <a:xfrm>
            <a:off x="3718523" y="2093082"/>
            <a:ext cx="148685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t"/>
          <a:p>
            <a:pPr lvl="0" indent="0" algn="ctr"/>
            <a:endParaRPr lang="zh-CN" altLang="en-US" sz="454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1266" name="Text Box 3"/>
          <p:cNvSpPr txBox="1"/>
          <p:nvPr/>
        </p:nvSpPr>
        <p:spPr>
          <a:xfrm>
            <a:off x="3325523" y="6411171"/>
            <a:ext cx="9035725" cy="4724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spcBef>
                <a:spcPct val="50000"/>
              </a:spcBef>
            </a:pPr>
            <a:r>
              <a:rPr lang="zh-CN" altLang="en-US" sz="2475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毛细血管：连通最小的动脉与最小的静脉</a:t>
            </a:r>
            <a:endParaRPr lang="zh-CN" altLang="en-US" sz="2475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58568" y="902620"/>
            <a:ext cx="563880" cy="5690312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 anchor="t">
            <a:spAutoFit/>
          </a:bodyPr>
          <a:p>
            <a:pPr lvl="0" indent="0"/>
            <a:r>
              <a:rPr lang="zh-CN" altLang="en-US" sz="2475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动脉</a:t>
            </a:r>
            <a:r>
              <a:rPr lang="en-US" altLang="zh-CN" sz="2475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:</a:t>
            </a:r>
            <a:r>
              <a:rPr lang="zh-CN" altLang="en-US" sz="2475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将血液从</a:t>
            </a:r>
            <a:r>
              <a:rPr lang="zh-CN" altLang="en-US" sz="2475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心脏</a:t>
            </a:r>
            <a:r>
              <a:rPr lang="zh-CN" altLang="en-US" sz="2475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输送到身体各部分去</a:t>
            </a:r>
            <a:endParaRPr lang="zh-CN" altLang="en-US" sz="2475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88631" y="902620"/>
            <a:ext cx="563880" cy="5200700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 anchor="t">
            <a:spAutoFit/>
          </a:bodyPr>
          <a:p>
            <a:pPr lvl="0" indent="0"/>
            <a:r>
              <a:rPr lang="zh-CN" altLang="en-US" sz="2475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静脉：将血液从身体各部分送回心脏</a:t>
            </a:r>
            <a:endParaRPr lang="zh-CN" altLang="en-US" sz="2475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7" name="组合 56"/>
          <p:cNvGrpSpPr/>
          <p:nvPr/>
        </p:nvGrpSpPr>
        <p:grpSpPr bwMode="auto">
          <a:xfrm>
            <a:off x="372745" y="167640"/>
            <a:ext cx="9413875" cy="626745"/>
            <a:chOff x="193490" y="186088"/>
            <a:chExt cx="9722664" cy="834749"/>
          </a:xfrm>
        </p:grpSpPr>
        <p:sp>
          <p:nvSpPr>
            <p:cNvPr id="58" name="菱形 57"/>
            <p:cNvSpPr/>
            <p:nvPr/>
          </p:nvSpPr>
          <p:spPr>
            <a:xfrm>
              <a:off x="193490" y="186088"/>
              <a:ext cx="825377" cy="824600"/>
            </a:xfrm>
            <a:prstGeom prst="diamond">
              <a:avLst/>
            </a:prstGeom>
            <a:solidFill>
              <a:srgbClr val="007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350"/>
            </a:p>
          </p:txBody>
        </p:sp>
        <p:sp>
          <p:nvSpPr>
            <p:cNvPr id="59" name="文本框 7"/>
            <p:cNvSpPr txBox="1">
              <a:spLocks noChangeArrowheads="1"/>
            </p:cNvSpPr>
            <p:nvPr/>
          </p:nvSpPr>
          <p:spPr bwMode="auto">
            <a:xfrm>
              <a:off x="1017867" y="243599"/>
              <a:ext cx="8898287" cy="777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200" b="1" dirty="0">
                  <a:solidFill>
                    <a:srgbClr val="0072A9"/>
                  </a:solidFill>
                  <a:latin typeface="微软雅黑" panose="020B0503020204020204" charset="-122"/>
                  <a:ea typeface="微软雅黑" panose="020B0503020204020204" charset="-122"/>
                </a:rPr>
                <a:t>  第三节：在建构概念中发展科学思维</a:t>
              </a:r>
              <a:endParaRPr lang="zh-CN" altLang="en-US" sz="3200" b="1" dirty="0">
                <a:solidFill>
                  <a:srgbClr val="0072A9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60" name="直接连接符 59"/>
            <p:cNvCxnSpPr/>
            <p:nvPr/>
          </p:nvCxnSpPr>
          <p:spPr>
            <a:xfrm flipV="1">
              <a:off x="1109341" y="666556"/>
              <a:ext cx="2985626" cy="22221"/>
            </a:xfrm>
            <a:prstGeom prst="line">
              <a:avLst/>
            </a:prstGeom>
            <a:ln>
              <a:solidFill>
                <a:srgbClr val="0072A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 74"/>
            <p:cNvSpPr>
              <a:spLocks noEditPoints="1"/>
            </p:cNvSpPr>
            <p:nvPr/>
          </p:nvSpPr>
          <p:spPr bwMode="auto">
            <a:xfrm>
              <a:off x="419612" y="461439"/>
              <a:ext cx="372357" cy="243464"/>
            </a:xfrm>
            <a:custGeom>
              <a:avLst/>
              <a:gdLst>
                <a:gd name="T0" fmla="*/ 2147483647 w 99"/>
                <a:gd name="T1" fmla="*/ 2147483647 h 65"/>
                <a:gd name="T2" fmla="*/ 2147483647 w 99"/>
                <a:gd name="T3" fmla="*/ 2147483647 h 65"/>
                <a:gd name="T4" fmla="*/ 2147483647 w 99"/>
                <a:gd name="T5" fmla="*/ 2147483647 h 65"/>
                <a:gd name="T6" fmla="*/ 2147483647 w 99"/>
                <a:gd name="T7" fmla="*/ 2147483647 h 65"/>
                <a:gd name="T8" fmla="*/ 2147483647 w 99"/>
                <a:gd name="T9" fmla="*/ 2147483647 h 65"/>
                <a:gd name="T10" fmla="*/ 2147483647 w 99"/>
                <a:gd name="T11" fmla="*/ 2147483647 h 65"/>
                <a:gd name="T12" fmla="*/ 2147483647 w 99"/>
                <a:gd name="T13" fmla="*/ 2147483647 h 65"/>
                <a:gd name="T14" fmla="*/ 2147483647 w 99"/>
                <a:gd name="T15" fmla="*/ 2147483647 h 65"/>
                <a:gd name="T16" fmla="*/ 2147483647 w 99"/>
                <a:gd name="T17" fmla="*/ 2147483647 h 65"/>
                <a:gd name="T18" fmla="*/ 2147483647 w 99"/>
                <a:gd name="T19" fmla="*/ 2147483647 h 65"/>
                <a:gd name="T20" fmla="*/ 2147483647 w 99"/>
                <a:gd name="T21" fmla="*/ 2147483647 h 65"/>
                <a:gd name="T22" fmla="*/ 2147483647 w 99"/>
                <a:gd name="T23" fmla="*/ 2147483647 h 65"/>
                <a:gd name="T24" fmla="*/ 2147483647 w 99"/>
                <a:gd name="T25" fmla="*/ 2147483647 h 65"/>
                <a:gd name="T26" fmla="*/ 2147483647 w 99"/>
                <a:gd name="T27" fmla="*/ 2147483647 h 65"/>
                <a:gd name="T28" fmla="*/ 2147483647 w 99"/>
                <a:gd name="T29" fmla="*/ 2147483647 h 65"/>
                <a:gd name="T30" fmla="*/ 2147483647 w 99"/>
                <a:gd name="T31" fmla="*/ 2147483647 h 65"/>
                <a:gd name="T32" fmla="*/ 2147483647 w 99"/>
                <a:gd name="T33" fmla="*/ 2147483647 h 65"/>
                <a:gd name="T34" fmla="*/ 2147483647 w 99"/>
                <a:gd name="T35" fmla="*/ 0 h 65"/>
                <a:gd name="T36" fmla="*/ 2147483647 w 99"/>
                <a:gd name="T37" fmla="*/ 2147483647 h 65"/>
                <a:gd name="T38" fmla="*/ 2147483647 w 99"/>
                <a:gd name="T39" fmla="*/ 2147483647 h 65"/>
                <a:gd name="T40" fmla="*/ 2147483647 w 99"/>
                <a:gd name="T41" fmla="*/ 2147483647 h 65"/>
                <a:gd name="T42" fmla="*/ 0 w 99"/>
                <a:gd name="T43" fmla="*/ 2147483647 h 65"/>
                <a:gd name="T44" fmla="*/ 2147483647 w 99"/>
                <a:gd name="T45" fmla="*/ 2147483647 h 65"/>
                <a:gd name="T46" fmla="*/ 2147483647 w 99"/>
                <a:gd name="T47" fmla="*/ 2147483647 h 65"/>
                <a:gd name="T48" fmla="*/ 2147483647 w 99"/>
                <a:gd name="T49" fmla="*/ 2147483647 h 65"/>
                <a:gd name="T50" fmla="*/ 2147483647 w 99"/>
                <a:gd name="T51" fmla="*/ 2147483647 h 65"/>
                <a:gd name="T52" fmla="*/ 2147483647 w 99"/>
                <a:gd name="T53" fmla="*/ 2147483647 h 65"/>
                <a:gd name="T54" fmla="*/ 2147483647 w 99"/>
                <a:gd name="T55" fmla="*/ 2147483647 h 65"/>
                <a:gd name="T56" fmla="*/ 2147483647 w 99"/>
                <a:gd name="T57" fmla="*/ 2147483647 h 65"/>
                <a:gd name="T58" fmla="*/ 2147483647 w 99"/>
                <a:gd name="T59" fmla="*/ 2147483647 h 65"/>
                <a:gd name="T60" fmla="*/ 2147483647 w 99"/>
                <a:gd name="T61" fmla="*/ 2147483647 h 65"/>
                <a:gd name="T62" fmla="*/ 2147483647 w 99"/>
                <a:gd name="T63" fmla="*/ 2147483647 h 65"/>
                <a:gd name="T64" fmla="*/ 2147483647 w 99"/>
                <a:gd name="T65" fmla="*/ 2147483647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9" h="65">
                  <a:moveTo>
                    <a:pt x="18" y="58"/>
                  </a:moveTo>
                  <a:cubicBezTo>
                    <a:pt x="30" y="58"/>
                    <a:pt x="42" y="60"/>
                    <a:pt x="53" y="65"/>
                  </a:cubicBezTo>
                  <a:cubicBezTo>
                    <a:pt x="64" y="60"/>
                    <a:pt x="75" y="57"/>
                    <a:pt x="87" y="57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58"/>
                    <a:pt x="18" y="58"/>
                    <a:pt x="18" y="58"/>
                  </a:cubicBezTo>
                  <a:close/>
                  <a:moveTo>
                    <a:pt x="99" y="8"/>
                  </a:moveTo>
                  <a:cubicBezTo>
                    <a:pt x="99" y="17"/>
                    <a:pt x="99" y="17"/>
                    <a:pt x="99" y="17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8" y="35"/>
                    <a:pt x="9" y="36"/>
                    <a:pt x="9" y="37"/>
                  </a:cubicBezTo>
                  <a:cubicBezTo>
                    <a:pt x="9" y="39"/>
                    <a:pt x="7" y="41"/>
                    <a:pt x="5" y="41"/>
                  </a:cubicBezTo>
                  <a:cubicBezTo>
                    <a:pt x="4" y="41"/>
                    <a:pt x="2" y="39"/>
                    <a:pt x="2" y="37"/>
                  </a:cubicBezTo>
                  <a:cubicBezTo>
                    <a:pt x="2" y="36"/>
                    <a:pt x="3" y="35"/>
                    <a:pt x="4" y="34"/>
                  </a:cubicBezTo>
                  <a:cubicBezTo>
                    <a:pt x="4" y="25"/>
                    <a:pt x="4" y="17"/>
                    <a:pt x="4" y="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99" y="8"/>
                    <a:pt x="99" y="8"/>
                    <a:pt x="99" y="8"/>
                  </a:cubicBezTo>
                  <a:close/>
                  <a:moveTo>
                    <a:pt x="8" y="42"/>
                  </a:moveTo>
                  <a:cubicBezTo>
                    <a:pt x="6" y="43"/>
                    <a:pt x="5" y="43"/>
                    <a:pt x="3" y="42"/>
                  </a:cubicBezTo>
                  <a:cubicBezTo>
                    <a:pt x="2" y="47"/>
                    <a:pt x="1" y="52"/>
                    <a:pt x="0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4" y="59"/>
                    <a:pt x="5" y="59"/>
                    <a:pt x="6" y="59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7" y="59"/>
                    <a:pt x="8" y="59"/>
                    <a:pt x="8" y="59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0" y="58"/>
                    <a:pt x="10" y="58"/>
                    <a:pt x="11" y="58"/>
                  </a:cubicBezTo>
                  <a:cubicBezTo>
                    <a:pt x="10" y="52"/>
                    <a:pt x="9" y="47"/>
                    <a:pt x="8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bldLvl="0" animBg="1"/>
      <p:bldP spid="17415" grpId="0" bldLvl="0" animBg="1"/>
      <p:bldP spid="17416" grpId="0" bldLvl="0" animBg="1"/>
      <p:bldP spid="3" grpId="0"/>
      <p:bldP spid="11266" grpId="1"/>
      <p:bldP spid="4" grpId="0"/>
      <p:bldP spid="604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形标注 6"/>
          <p:cNvSpPr/>
          <p:nvPr/>
        </p:nvSpPr>
        <p:spPr>
          <a:xfrm>
            <a:off x="10891520" y="4560570"/>
            <a:ext cx="997585" cy="99758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1443" name="Picture 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09115" y="1344295"/>
            <a:ext cx="6974840" cy="31375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44" name="文本框 28678"/>
          <p:cNvSpPr txBox="1"/>
          <p:nvPr/>
        </p:nvSpPr>
        <p:spPr>
          <a:xfrm>
            <a:off x="420370" y="271145"/>
            <a:ext cx="1164526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spcBef>
                <a:spcPct val="50000"/>
              </a:spcBef>
            </a:pP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请同学观察比较下列三种血管的</a:t>
            </a:r>
            <a:r>
              <a:rPr lang="zh-CN" altLang="en-US" sz="3200" b="1" dirty="0">
                <a:solidFill>
                  <a:schemeClr val="tx1"/>
                </a:solidFill>
                <a:sym typeface="+mn-ea"/>
              </a:rPr>
              <a:t>管径的大小和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管壁的厚薄，推测其弹性大小。（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结构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特点）</a:t>
            </a:r>
            <a:endParaRPr lang="zh-CN" altLang="en-US" sz="32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450" name="Text Box 2"/>
          <p:cNvSpPr txBox="1"/>
          <p:nvPr/>
        </p:nvSpPr>
        <p:spPr>
          <a:xfrm>
            <a:off x="-29210" y="5687695"/>
            <a:ext cx="1171575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想一想：哪种血管能承受的血压最大？哪种血管适合将心脏的血液送往身体个部分去？哪种血管最适于和组织细胞之间进行物质交换，为什么？</a:t>
            </a:r>
            <a:endParaRPr lang="zh-CN" altLang="en-US" sz="2800" b="1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8878" name="Text Box 30"/>
          <p:cNvSpPr txBox="1"/>
          <p:nvPr/>
        </p:nvSpPr>
        <p:spPr>
          <a:xfrm>
            <a:off x="420378" y="4322791"/>
            <a:ext cx="2896738" cy="10356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spcBef>
                <a:spcPct val="50000"/>
              </a:spcBef>
            </a:pPr>
            <a:r>
              <a:rPr lang="zh-CN" altLang="en-US" sz="2475" b="1" dirty="0">
                <a:sym typeface="+mn-ea"/>
              </a:rPr>
              <a:t>管径小 </a:t>
            </a:r>
            <a:r>
              <a:rPr lang="zh-CN" altLang="en-US" sz="2475" b="1" dirty="0">
                <a:latin typeface="Arial" panose="020B0604020202020204" pitchFamily="34" charset="0"/>
                <a:ea typeface="宋体" panose="02010600030101010101" pitchFamily="2" charset="-122"/>
              </a:rPr>
              <a:t>管壁厚</a:t>
            </a:r>
            <a:endParaRPr lang="zh-CN" altLang="en-US" sz="2475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>
              <a:spcBef>
                <a:spcPct val="50000"/>
              </a:spcBef>
            </a:pPr>
            <a:r>
              <a:rPr lang="zh-CN" altLang="en-US" sz="2475" b="1" dirty="0">
                <a:latin typeface="Arial" panose="020B0604020202020204" pitchFamily="34" charset="0"/>
                <a:ea typeface="宋体" panose="02010600030101010101" pitchFamily="2" charset="-122"/>
              </a:rPr>
              <a:t>弹性大</a:t>
            </a:r>
            <a:endParaRPr lang="zh-CN" altLang="en-US" sz="454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8879" name="Text Box 31"/>
          <p:cNvSpPr txBox="1"/>
          <p:nvPr/>
        </p:nvSpPr>
        <p:spPr>
          <a:xfrm>
            <a:off x="3317023" y="4417761"/>
            <a:ext cx="2770650" cy="8470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>
              <a:spcBef>
                <a:spcPct val="50000"/>
              </a:spcBef>
            </a:pPr>
            <a:r>
              <a:rPr lang="zh-CN" altLang="en-US" sz="2475" b="1" dirty="0">
                <a:sym typeface="+mn-ea"/>
              </a:rPr>
              <a:t>管径大 </a:t>
            </a:r>
            <a:r>
              <a:rPr lang="zh-CN" altLang="en-US" sz="2475" b="1" dirty="0">
                <a:latin typeface="Arial" panose="020B0604020202020204" pitchFamily="34" charset="0"/>
                <a:ea typeface="宋体" panose="02010600030101010101" pitchFamily="2" charset="-122"/>
              </a:rPr>
              <a:t>管壁较薄弹性小</a:t>
            </a:r>
            <a:endParaRPr lang="zh-CN" altLang="en-US" sz="454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8882" name="Text Box 34"/>
          <p:cNvSpPr txBox="1"/>
          <p:nvPr/>
        </p:nvSpPr>
        <p:spPr>
          <a:xfrm>
            <a:off x="6961358" y="4417141"/>
            <a:ext cx="3173475" cy="8470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/>
            <a:r>
              <a:rPr lang="zh-CN" altLang="en-US" sz="2475" b="1" dirty="0">
                <a:latin typeface="Arial" panose="020B0604020202020204" pitchFamily="34" charset="0"/>
                <a:ea typeface="宋体" panose="02010600030101010101" pitchFamily="2" charset="-122"/>
              </a:rPr>
              <a:t>管壁极薄，仅由一层上皮细胞组成</a:t>
            </a:r>
            <a:endParaRPr lang="zh-CN" altLang="en-US" sz="2475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91520" y="4759960"/>
            <a:ext cx="1322070" cy="598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300" b="1">
                <a:solidFill>
                  <a:srgbClr val="FF0000"/>
                </a:solidFill>
              </a:rPr>
              <a:t>功能</a:t>
            </a:r>
            <a:endParaRPr lang="zh-CN" altLang="en-US" sz="33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0" grpId="0"/>
      <p:bldP spid="78878" grpId="0"/>
      <p:bldP spid="78879" grpId="0"/>
      <p:bldP spid="78882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组合 56"/>
          <p:cNvGrpSpPr/>
          <p:nvPr/>
        </p:nvGrpSpPr>
        <p:grpSpPr bwMode="auto">
          <a:xfrm>
            <a:off x="372745" y="230505"/>
            <a:ext cx="9413875" cy="626745"/>
            <a:chOff x="193490" y="186088"/>
            <a:chExt cx="9722664" cy="834749"/>
          </a:xfrm>
        </p:grpSpPr>
        <p:sp>
          <p:nvSpPr>
            <p:cNvPr id="58" name="菱形 57"/>
            <p:cNvSpPr/>
            <p:nvPr/>
          </p:nvSpPr>
          <p:spPr>
            <a:xfrm>
              <a:off x="193490" y="186088"/>
              <a:ext cx="825377" cy="824600"/>
            </a:xfrm>
            <a:prstGeom prst="diamond">
              <a:avLst/>
            </a:prstGeom>
            <a:solidFill>
              <a:srgbClr val="007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350"/>
            </a:p>
          </p:txBody>
        </p:sp>
        <p:sp>
          <p:nvSpPr>
            <p:cNvPr id="59" name="文本框 7"/>
            <p:cNvSpPr txBox="1">
              <a:spLocks noChangeArrowheads="1"/>
            </p:cNvSpPr>
            <p:nvPr/>
          </p:nvSpPr>
          <p:spPr bwMode="auto">
            <a:xfrm>
              <a:off x="1017867" y="243599"/>
              <a:ext cx="8898287" cy="777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200" b="1" dirty="0">
                  <a:solidFill>
                    <a:srgbClr val="0072A9"/>
                  </a:solidFill>
                  <a:latin typeface="微软雅黑" panose="020B0503020204020204" charset="-122"/>
                  <a:ea typeface="微软雅黑" panose="020B0503020204020204" charset="-122"/>
                </a:rPr>
                <a:t>  第四节：重视科学探究活动</a:t>
              </a:r>
              <a:endParaRPr lang="zh-CN" altLang="en-US" sz="3200" b="1" dirty="0">
                <a:solidFill>
                  <a:srgbClr val="0072A9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60" name="直接连接符 59"/>
            <p:cNvCxnSpPr/>
            <p:nvPr/>
          </p:nvCxnSpPr>
          <p:spPr>
            <a:xfrm flipV="1">
              <a:off x="1140165" y="587902"/>
              <a:ext cx="2985626" cy="22221"/>
            </a:xfrm>
            <a:prstGeom prst="line">
              <a:avLst/>
            </a:prstGeom>
            <a:ln>
              <a:solidFill>
                <a:srgbClr val="0072A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 74"/>
            <p:cNvSpPr>
              <a:spLocks noEditPoints="1"/>
            </p:cNvSpPr>
            <p:nvPr/>
          </p:nvSpPr>
          <p:spPr bwMode="auto">
            <a:xfrm>
              <a:off x="419612" y="461439"/>
              <a:ext cx="372357" cy="243464"/>
            </a:xfrm>
            <a:custGeom>
              <a:avLst/>
              <a:gdLst>
                <a:gd name="T0" fmla="*/ 2147483647 w 99"/>
                <a:gd name="T1" fmla="*/ 2147483647 h 65"/>
                <a:gd name="T2" fmla="*/ 2147483647 w 99"/>
                <a:gd name="T3" fmla="*/ 2147483647 h 65"/>
                <a:gd name="T4" fmla="*/ 2147483647 w 99"/>
                <a:gd name="T5" fmla="*/ 2147483647 h 65"/>
                <a:gd name="T6" fmla="*/ 2147483647 w 99"/>
                <a:gd name="T7" fmla="*/ 2147483647 h 65"/>
                <a:gd name="T8" fmla="*/ 2147483647 w 99"/>
                <a:gd name="T9" fmla="*/ 2147483647 h 65"/>
                <a:gd name="T10" fmla="*/ 2147483647 w 99"/>
                <a:gd name="T11" fmla="*/ 2147483647 h 65"/>
                <a:gd name="T12" fmla="*/ 2147483647 w 99"/>
                <a:gd name="T13" fmla="*/ 2147483647 h 65"/>
                <a:gd name="T14" fmla="*/ 2147483647 w 99"/>
                <a:gd name="T15" fmla="*/ 2147483647 h 65"/>
                <a:gd name="T16" fmla="*/ 2147483647 w 99"/>
                <a:gd name="T17" fmla="*/ 2147483647 h 65"/>
                <a:gd name="T18" fmla="*/ 2147483647 w 99"/>
                <a:gd name="T19" fmla="*/ 2147483647 h 65"/>
                <a:gd name="T20" fmla="*/ 2147483647 w 99"/>
                <a:gd name="T21" fmla="*/ 2147483647 h 65"/>
                <a:gd name="T22" fmla="*/ 2147483647 w 99"/>
                <a:gd name="T23" fmla="*/ 2147483647 h 65"/>
                <a:gd name="T24" fmla="*/ 2147483647 w 99"/>
                <a:gd name="T25" fmla="*/ 2147483647 h 65"/>
                <a:gd name="T26" fmla="*/ 2147483647 w 99"/>
                <a:gd name="T27" fmla="*/ 2147483647 h 65"/>
                <a:gd name="T28" fmla="*/ 2147483647 w 99"/>
                <a:gd name="T29" fmla="*/ 2147483647 h 65"/>
                <a:gd name="T30" fmla="*/ 2147483647 w 99"/>
                <a:gd name="T31" fmla="*/ 2147483647 h 65"/>
                <a:gd name="T32" fmla="*/ 2147483647 w 99"/>
                <a:gd name="T33" fmla="*/ 2147483647 h 65"/>
                <a:gd name="T34" fmla="*/ 2147483647 w 99"/>
                <a:gd name="T35" fmla="*/ 0 h 65"/>
                <a:gd name="T36" fmla="*/ 2147483647 w 99"/>
                <a:gd name="T37" fmla="*/ 2147483647 h 65"/>
                <a:gd name="T38" fmla="*/ 2147483647 w 99"/>
                <a:gd name="T39" fmla="*/ 2147483647 h 65"/>
                <a:gd name="T40" fmla="*/ 2147483647 w 99"/>
                <a:gd name="T41" fmla="*/ 2147483647 h 65"/>
                <a:gd name="T42" fmla="*/ 0 w 99"/>
                <a:gd name="T43" fmla="*/ 2147483647 h 65"/>
                <a:gd name="T44" fmla="*/ 2147483647 w 99"/>
                <a:gd name="T45" fmla="*/ 2147483647 h 65"/>
                <a:gd name="T46" fmla="*/ 2147483647 w 99"/>
                <a:gd name="T47" fmla="*/ 2147483647 h 65"/>
                <a:gd name="T48" fmla="*/ 2147483647 w 99"/>
                <a:gd name="T49" fmla="*/ 2147483647 h 65"/>
                <a:gd name="T50" fmla="*/ 2147483647 w 99"/>
                <a:gd name="T51" fmla="*/ 2147483647 h 65"/>
                <a:gd name="T52" fmla="*/ 2147483647 w 99"/>
                <a:gd name="T53" fmla="*/ 2147483647 h 65"/>
                <a:gd name="T54" fmla="*/ 2147483647 w 99"/>
                <a:gd name="T55" fmla="*/ 2147483647 h 65"/>
                <a:gd name="T56" fmla="*/ 2147483647 w 99"/>
                <a:gd name="T57" fmla="*/ 2147483647 h 65"/>
                <a:gd name="T58" fmla="*/ 2147483647 w 99"/>
                <a:gd name="T59" fmla="*/ 2147483647 h 65"/>
                <a:gd name="T60" fmla="*/ 2147483647 w 99"/>
                <a:gd name="T61" fmla="*/ 2147483647 h 65"/>
                <a:gd name="T62" fmla="*/ 2147483647 w 99"/>
                <a:gd name="T63" fmla="*/ 2147483647 h 65"/>
                <a:gd name="T64" fmla="*/ 2147483647 w 99"/>
                <a:gd name="T65" fmla="*/ 2147483647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9" h="65">
                  <a:moveTo>
                    <a:pt x="18" y="58"/>
                  </a:moveTo>
                  <a:cubicBezTo>
                    <a:pt x="30" y="58"/>
                    <a:pt x="42" y="60"/>
                    <a:pt x="53" y="65"/>
                  </a:cubicBezTo>
                  <a:cubicBezTo>
                    <a:pt x="64" y="60"/>
                    <a:pt x="75" y="57"/>
                    <a:pt x="87" y="57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58"/>
                    <a:pt x="18" y="58"/>
                    <a:pt x="18" y="58"/>
                  </a:cubicBezTo>
                  <a:close/>
                  <a:moveTo>
                    <a:pt x="99" y="8"/>
                  </a:moveTo>
                  <a:cubicBezTo>
                    <a:pt x="99" y="17"/>
                    <a:pt x="99" y="17"/>
                    <a:pt x="99" y="17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8" y="35"/>
                    <a:pt x="9" y="36"/>
                    <a:pt x="9" y="37"/>
                  </a:cubicBezTo>
                  <a:cubicBezTo>
                    <a:pt x="9" y="39"/>
                    <a:pt x="7" y="41"/>
                    <a:pt x="5" y="41"/>
                  </a:cubicBezTo>
                  <a:cubicBezTo>
                    <a:pt x="4" y="41"/>
                    <a:pt x="2" y="39"/>
                    <a:pt x="2" y="37"/>
                  </a:cubicBezTo>
                  <a:cubicBezTo>
                    <a:pt x="2" y="36"/>
                    <a:pt x="3" y="35"/>
                    <a:pt x="4" y="34"/>
                  </a:cubicBezTo>
                  <a:cubicBezTo>
                    <a:pt x="4" y="25"/>
                    <a:pt x="4" y="17"/>
                    <a:pt x="4" y="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99" y="8"/>
                    <a:pt x="99" y="8"/>
                    <a:pt x="99" y="8"/>
                  </a:cubicBezTo>
                  <a:close/>
                  <a:moveTo>
                    <a:pt x="8" y="42"/>
                  </a:moveTo>
                  <a:cubicBezTo>
                    <a:pt x="6" y="43"/>
                    <a:pt x="5" y="43"/>
                    <a:pt x="3" y="42"/>
                  </a:cubicBezTo>
                  <a:cubicBezTo>
                    <a:pt x="2" y="47"/>
                    <a:pt x="1" y="52"/>
                    <a:pt x="0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4" y="59"/>
                    <a:pt x="5" y="59"/>
                    <a:pt x="6" y="59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7" y="59"/>
                    <a:pt x="8" y="59"/>
                    <a:pt x="8" y="59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0" y="58"/>
                    <a:pt x="10" y="58"/>
                    <a:pt x="11" y="58"/>
                  </a:cubicBezTo>
                  <a:cubicBezTo>
                    <a:pt x="10" y="52"/>
                    <a:pt x="9" y="47"/>
                    <a:pt x="8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AutoShape 5"/>
          <p:cNvSpPr/>
          <p:nvPr/>
        </p:nvSpPr>
        <p:spPr bwMode="auto">
          <a:xfrm>
            <a:off x="857213" y="1142982"/>
            <a:ext cx="10477573" cy="276226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sz="2660" b="1" dirty="0" smtClean="0">
                <a:latin typeface="+mn-ea"/>
                <a:sym typeface="+mn-ea"/>
              </a:rPr>
              <a:t>建立生命观念</a:t>
            </a:r>
            <a:endParaRPr lang="zh-CN" altLang="en-US" sz="2665" b="1" dirty="0" smtClean="0">
              <a:latin typeface="+mn-ea"/>
            </a:endParaRPr>
          </a:p>
        </p:txBody>
      </p:sp>
      <p:grpSp>
        <p:nvGrpSpPr>
          <p:cNvPr id="57" name="组合 56"/>
          <p:cNvGrpSpPr/>
          <p:nvPr/>
        </p:nvGrpSpPr>
        <p:grpSpPr bwMode="auto">
          <a:xfrm>
            <a:off x="372745" y="230505"/>
            <a:ext cx="9413875" cy="626745"/>
            <a:chOff x="193490" y="186088"/>
            <a:chExt cx="9722664" cy="834749"/>
          </a:xfrm>
        </p:grpSpPr>
        <p:sp>
          <p:nvSpPr>
            <p:cNvPr id="58" name="菱形 57"/>
            <p:cNvSpPr/>
            <p:nvPr/>
          </p:nvSpPr>
          <p:spPr>
            <a:xfrm>
              <a:off x="193490" y="186088"/>
              <a:ext cx="825377" cy="824600"/>
            </a:xfrm>
            <a:prstGeom prst="diamond">
              <a:avLst/>
            </a:prstGeom>
            <a:solidFill>
              <a:srgbClr val="007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350"/>
            </a:p>
          </p:txBody>
        </p:sp>
        <p:sp>
          <p:nvSpPr>
            <p:cNvPr id="59" name="文本框 7"/>
            <p:cNvSpPr txBox="1">
              <a:spLocks noChangeArrowheads="1"/>
            </p:cNvSpPr>
            <p:nvPr/>
          </p:nvSpPr>
          <p:spPr bwMode="auto">
            <a:xfrm>
              <a:off x="1017867" y="243599"/>
              <a:ext cx="8898287" cy="777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200" b="1" dirty="0">
                  <a:solidFill>
                    <a:srgbClr val="0072A9"/>
                  </a:solidFill>
                  <a:latin typeface="微软雅黑" panose="020B0503020204020204" charset="-122"/>
                  <a:ea typeface="微软雅黑" panose="020B0503020204020204" charset="-122"/>
                </a:rPr>
                <a:t>  第五节：全面渗透社会责任意识</a:t>
              </a:r>
              <a:endParaRPr lang="zh-CN" altLang="en-US" sz="3200" b="1" dirty="0">
                <a:solidFill>
                  <a:srgbClr val="0072A9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60" name="直接连接符 59"/>
            <p:cNvCxnSpPr/>
            <p:nvPr/>
          </p:nvCxnSpPr>
          <p:spPr>
            <a:xfrm flipV="1">
              <a:off x="1140165" y="587902"/>
              <a:ext cx="2985626" cy="22221"/>
            </a:xfrm>
            <a:prstGeom prst="line">
              <a:avLst/>
            </a:prstGeom>
            <a:ln>
              <a:solidFill>
                <a:srgbClr val="0072A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 74"/>
            <p:cNvSpPr>
              <a:spLocks noEditPoints="1"/>
            </p:cNvSpPr>
            <p:nvPr/>
          </p:nvSpPr>
          <p:spPr bwMode="auto">
            <a:xfrm>
              <a:off x="419612" y="461439"/>
              <a:ext cx="372357" cy="243464"/>
            </a:xfrm>
            <a:custGeom>
              <a:avLst/>
              <a:gdLst>
                <a:gd name="T0" fmla="*/ 2147483647 w 99"/>
                <a:gd name="T1" fmla="*/ 2147483647 h 65"/>
                <a:gd name="T2" fmla="*/ 2147483647 w 99"/>
                <a:gd name="T3" fmla="*/ 2147483647 h 65"/>
                <a:gd name="T4" fmla="*/ 2147483647 w 99"/>
                <a:gd name="T5" fmla="*/ 2147483647 h 65"/>
                <a:gd name="T6" fmla="*/ 2147483647 w 99"/>
                <a:gd name="T7" fmla="*/ 2147483647 h 65"/>
                <a:gd name="T8" fmla="*/ 2147483647 w 99"/>
                <a:gd name="T9" fmla="*/ 2147483647 h 65"/>
                <a:gd name="T10" fmla="*/ 2147483647 w 99"/>
                <a:gd name="T11" fmla="*/ 2147483647 h 65"/>
                <a:gd name="T12" fmla="*/ 2147483647 w 99"/>
                <a:gd name="T13" fmla="*/ 2147483647 h 65"/>
                <a:gd name="T14" fmla="*/ 2147483647 w 99"/>
                <a:gd name="T15" fmla="*/ 2147483647 h 65"/>
                <a:gd name="T16" fmla="*/ 2147483647 w 99"/>
                <a:gd name="T17" fmla="*/ 2147483647 h 65"/>
                <a:gd name="T18" fmla="*/ 2147483647 w 99"/>
                <a:gd name="T19" fmla="*/ 2147483647 h 65"/>
                <a:gd name="T20" fmla="*/ 2147483647 w 99"/>
                <a:gd name="T21" fmla="*/ 2147483647 h 65"/>
                <a:gd name="T22" fmla="*/ 2147483647 w 99"/>
                <a:gd name="T23" fmla="*/ 2147483647 h 65"/>
                <a:gd name="T24" fmla="*/ 2147483647 w 99"/>
                <a:gd name="T25" fmla="*/ 2147483647 h 65"/>
                <a:gd name="T26" fmla="*/ 2147483647 w 99"/>
                <a:gd name="T27" fmla="*/ 2147483647 h 65"/>
                <a:gd name="T28" fmla="*/ 2147483647 w 99"/>
                <a:gd name="T29" fmla="*/ 2147483647 h 65"/>
                <a:gd name="T30" fmla="*/ 2147483647 w 99"/>
                <a:gd name="T31" fmla="*/ 2147483647 h 65"/>
                <a:gd name="T32" fmla="*/ 2147483647 w 99"/>
                <a:gd name="T33" fmla="*/ 2147483647 h 65"/>
                <a:gd name="T34" fmla="*/ 2147483647 w 99"/>
                <a:gd name="T35" fmla="*/ 0 h 65"/>
                <a:gd name="T36" fmla="*/ 2147483647 w 99"/>
                <a:gd name="T37" fmla="*/ 2147483647 h 65"/>
                <a:gd name="T38" fmla="*/ 2147483647 w 99"/>
                <a:gd name="T39" fmla="*/ 2147483647 h 65"/>
                <a:gd name="T40" fmla="*/ 2147483647 w 99"/>
                <a:gd name="T41" fmla="*/ 2147483647 h 65"/>
                <a:gd name="T42" fmla="*/ 0 w 99"/>
                <a:gd name="T43" fmla="*/ 2147483647 h 65"/>
                <a:gd name="T44" fmla="*/ 2147483647 w 99"/>
                <a:gd name="T45" fmla="*/ 2147483647 h 65"/>
                <a:gd name="T46" fmla="*/ 2147483647 w 99"/>
                <a:gd name="T47" fmla="*/ 2147483647 h 65"/>
                <a:gd name="T48" fmla="*/ 2147483647 w 99"/>
                <a:gd name="T49" fmla="*/ 2147483647 h 65"/>
                <a:gd name="T50" fmla="*/ 2147483647 w 99"/>
                <a:gd name="T51" fmla="*/ 2147483647 h 65"/>
                <a:gd name="T52" fmla="*/ 2147483647 w 99"/>
                <a:gd name="T53" fmla="*/ 2147483647 h 65"/>
                <a:gd name="T54" fmla="*/ 2147483647 w 99"/>
                <a:gd name="T55" fmla="*/ 2147483647 h 65"/>
                <a:gd name="T56" fmla="*/ 2147483647 w 99"/>
                <a:gd name="T57" fmla="*/ 2147483647 h 65"/>
                <a:gd name="T58" fmla="*/ 2147483647 w 99"/>
                <a:gd name="T59" fmla="*/ 2147483647 h 65"/>
                <a:gd name="T60" fmla="*/ 2147483647 w 99"/>
                <a:gd name="T61" fmla="*/ 2147483647 h 65"/>
                <a:gd name="T62" fmla="*/ 2147483647 w 99"/>
                <a:gd name="T63" fmla="*/ 2147483647 h 65"/>
                <a:gd name="T64" fmla="*/ 2147483647 w 99"/>
                <a:gd name="T65" fmla="*/ 2147483647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9" h="65">
                  <a:moveTo>
                    <a:pt x="18" y="58"/>
                  </a:moveTo>
                  <a:cubicBezTo>
                    <a:pt x="30" y="58"/>
                    <a:pt x="42" y="60"/>
                    <a:pt x="53" y="65"/>
                  </a:cubicBezTo>
                  <a:cubicBezTo>
                    <a:pt x="64" y="60"/>
                    <a:pt x="75" y="57"/>
                    <a:pt x="87" y="57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58"/>
                    <a:pt x="18" y="58"/>
                    <a:pt x="18" y="58"/>
                  </a:cubicBezTo>
                  <a:close/>
                  <a:moveTo>
                    <a:pt x="99" y="8"/>
                  </a:moveTo>
                  <a:cubicBezTo>
                    <a:pt x="99" y="17"/>
                    <a:pt x="99" y="17"/>
                    <a:pt x="99" y="17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8" y="35"/>
                    <a:pt x="9" y="36"/>
                    <a:pt x="9" y="37"/>
                  </a:cubicBezTo>
                  <a:cubicBezTo>
                    <a:pt x="9" y="39"/>
                    <a:pt x="7" y="41"/>
                    <a:pt x="5" y="41"/>
                  </a:cubicBezTo>
                  <a:cubicBezTo>
                    <a:pt x="4" y="41"/>
                    <a:pt x="2" y="39"/>
                    <a:pt x="2" y="37"/>
                  </a:cubicBezTo>
                  <a:cubicBezTo>
                    <a:pt x="2" y="36"/>
                    <a:pt x="3" y="35"/>
                    <a:pt x="4" y="34"/>
                  </a:cubicBezTo>
                  <a:cubicBezTo>
                    <a:pt x="4" y="25"/>
                    <a:pt x="4" y="17"/>
                    <a:pt x="4" y="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99" y="8"/>
                    <a:pt x="99" y="8"/>
                    <a:pt x="99" y="8"/>
                  </a:cubicBezTo>
                  <a:close/>
                  <a:moveTo>
                    <a:pt x="8" y="42"/>
                  </a:moveTo>
                  <a:cubicBezTo>
                    <a:pt x="6" y="43"/>
                    <a:pt x="5" y="43"/>
                    <a:pt x="3" y="42"/>
                  </a:cubicBezTo>
                  <a:cubicBezTo>
                    <a:pt x="2" y="47"/>
                    <a:pt x="1" y="52"/>
                    <a:pt x="0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4" y="59"/>
                    <a:pt x="5" y="59"/>
                    <a:pt x="6" y="59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7" y="59"/>
                    <a:pt x="8" y="59"/>
                    <a:pt x="8" y="59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0" y="58"/>
                    <a:pt x="10" y="58"/>
                    <a:pt x="11" y="58"/>
                  </a:cubicBezTo>
                  <a:cubicBezTo>
                    <a:pt x="10" y="52"/>
                    <a:pt x="9" y="47"/>
                    <a:pt x="8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AutoShape 5"/>
          <p:cNvSpPr/>
          <p:nvPr/>
        </p:nvSpPr>
        <p:spPr bwMode="auto">
          <a:xfrm>
            <a:off x="857213" y="1142982"/>
            <a:ext cx="10477573" cy="276226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zh-CN" sz="2660" b="1" dirty="0" smtClean="0">
                <a:latin typeface="+mn-ea"/>
                <a:sym typeface="+mn-ea"/>
              </a:rPr>
              <a:t>“</a:t>
            </a:r>
            <a:r>
              <a:rPr lang="zh-CN" sz="2660" b="1" dirty="0" smtClean="0">
                <a:latin typeface="+mn-ea"/>
                <a:sym typeface="+mn-ea"/>
              </a:rPr>
              <a:t>习题是教学的重要组成部分。</a:t>
            </a:r>
            <a:r>
              <a:rPr lang="en-US" altLang="zh-CN" sz="2660" b="1" dirty="0" smtClean="0">
                <a:latin typeface="+mn-ea"/>
                <a:sym typeface="+mn-ea"/>
              </a:rPr>
              <a:t>”</a:t>
            </a:r>
            <a:r>
              <a:rPr lang="zh-CN" altLang="en-US" sz="2660" b="1" dirty="0" smtClean="0">
                <a:latin typeface="+mn-ea"/>
                <a:sym typeface="+mn-ea"/>
              </a:rPr>
              <a:t>高中生物研究高考试题，初中生物教学为了检测是否帮助学生建立了生命观念，也需要通过一些方法进行评估。</a:t>
            </a:r>
            <a:endParaRPr lang="zh-CN" altLang="en-US" sz="2660" b="1" dirty="0" smtClean="0">
              <a:latin typeface="+mn-ea"/>
              <a:sym typeface="+mn-ea"/>
            </a:endParaRPr>
          </a:p>
          <a:p>
            <a:r>
              <a:rPr lang="en-US" altLang="zh-CN" sz="2660" b="1" dirty="0" smtClean="0">
                <a:latin typeface="+mn-ea"/>
                <a:sym typeface="+mn-ea"/>
              </a:rPr>
              <a:t>1.</a:t>
            </a:r>
            <a:r>
              <a:rPr lang="zh-CN" altLang="en-US" sz="2660" b="1" dirty="0" smtClean="0">
                <a:latin typeface="+mn-ea"/>
                <a:sym typeface="+mn-ea"/>
              </a:rPr>
              <a:t>教材</a:t>
            </a:r>
            <a:r>
              <a:rPr lang="zh-CN" altLang="en-US" sz="2660" b="1" dirty="0" smtClean="0">
                <a:latin typeface="+mn-ea"/>
                <a:sym typeface="+mn-ea"/>
              </a:rPr>
              <a:t>每节后面的</a:t>
            </a:r>
            <a:endParaRPr lang="zh-CN" altLang="en-US" sz="2660" b="1" dirty="0" smtClean="0">
              <a:latin typeface="+mn-ea"/>
              <a:sym typeface="+mn-ea"/>
            </a:endParaRPr>
          </a:p>
          <a:p>
            <a:r>
              <a:rPr lang="en-US" altLang="zh-CN" sz="2660" b="1" dirty="0" smtClean="0">
                <a:latin typeface="+mn-ea"/>
                <a:sym typeface="+mn-ea"/>
              </a:rPr>
              <a:t>2.</a:t>
            </a:r>
            <a:r>
              <a:rPr lang="zh-CN" altLang="en-US" sz="2660" b="1" dirty="0" smtClean="0">
                <a:latin typeface="+mn-ea"/>
                <a:sym typeface="+mn-ea"/>
              </a:rPr>
              <a:t>《</a:t>
            </a:r>
            <a:r>
              <a:rPr lang="zh-CN" altLang="en-US" sz="2660" b="1" dirty="0" smtClean="0">
                <a:latin typeface="+mn-ea"/>
                <a:sym typeface="+mn-ea"/>
              </a:rPr>
              <a:t>学习与评价》上面的</a:t>
            </a:r>
            <a:endParaRPr lang="zh-CN" altLang="en-US" sz="2660" b="1" dirty="0" smtClean="0">
              <a:latin typeface="+mn-ea"/>
              <a:sym typeface="+mn-ea"/>
            </a:endParaRPr>
          </a:p>
          <a:p>
            <a:r>
              <a:rPr lang="en-US" altLang="zh-CN" sz="2660" b="1" dirty="0" smtClean="0">
                <a:latin typeface="+mn-ea"/>
                <a:sym typeface="+mn-ea"/>
              </a:rPr>
              <a:t>3.</a:t>
            </a:r>
            <a:r>
              <a:rPr lang="zh-CN" altLang="en-US" sz="2660" b="1" dirty="0" smtClean="0">
                <a:latin typeface="+mn-ea"/>
                <a:sym typeface="+mn-ea"/>
              </a:rPr>
              <a:t>其他地区的生物中考试题</a:t>
            </a:r>
            <a:endParaRPr lang="zh-CN" altLang="en-US" sz="2660" b="1" dirty="0" smtClean="0">
              <a:latin typeface="+mn-ea"/>
              <a:sym typeface="+mn-ea"/>
            </a:endParaRPr>
          </a:p>
        </p:txBody>
      </p:sp>
      <p:grpSp>
        <p:nvGrpSpPr>
          <p:cNvPr id="57" name="组合 56"/>
          <p:cNvGrpSpPr/>
          <p:nvPr/>
        </p:nvGrpSpPr>
        <p:grpSpPr bwMode="auto">
          <a:xfrm>
            <a:off x="372745" y="230505"/>
            <a:ext cx="9413875" cy="626745"/>
            <a:chOff x="193490" y="186088"/>
            <a:chExt cx="9722664" cy="834749"/>
          </a:xfrm>
        </p:grpSpPr>
        <p:sp>
          <p:nvSpPr>
            <p:cNvPr id="58" name="菱形 57"/>
            <p:cNvSpPr/>
            <p:nvPr/>
          </p:nvSpPr>
          <p:spPr>
            <a:xfrm>
              <a:off x="193490" y="186088"/>
              <a:ext cx="825377" cy="824600"/>
            </a:xfrm>
            <a:prstGeom prst="diamond">
              <a:avLst/>
            </a:prstGeom>
            <a:solidFill>
              <a:srgbClr val="007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350"/>
            </a:p>
          </p:txBody>
        </p:sp>
        <p:sp>
          <p:nvSpPr>
            <p:cNvPr id="59" name="文本框 7"/>
            <p:cNvSpPr txBox="1">
              <a:spLocks noChangeArrowheads="1"/>
            </p:cNvSpPr>
            <p:nvPr/>
          </p:nvSpPr>
          <p:spPr bwMode="auto">
            <a:xfrm>
              <a:off x="1017867" y="243599"/>
              <a:ext cx="8898287" cy="777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200" b="1" dirty="0">
                  <a:solidFill>
                    <a:srgbClr val="0072A9"/>
                  </a:solidFill>
                  <a:latin typeface="微软雅黑" panose="020B0503020204020204" charset="-122"/>
                  <a:ea typeface="微软雅黑" panose="020B0503020204020204" charset="-122"/>
                </a:rPr>
                <a:t>  第六节：在练习中考查和提升核心素养</a:t>
              </a:r>
              <a:endParaRPr lang="zh-CN" altLang="en-US" sz="3200" b="1" dirty="0">
                <a:solidFill>
                  <a:srgbClr val="0072A9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60" name="直接连接符 59"/>
            <p:cNvCxnSpPr/>
            <p:nvPr/>
          </p:nvCxnSpPr>
          <p:spPr>
            <a:xfrm flipV="1">
              <a:off x="1140165" y="587902"/>
              <a:ext cx="2985626" cy="22221"/>
            </a:xfrm>
            <a:prstGeom prst="line">
              <a:avLst/>
            </a:prstGeom>
            <a:ln>
              <a:solidFill>
                <a:srgbClr val="0072A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 74"/>
            <p:cNvSpPr>
              <a:spLocks noEditPoints="1"/>
            </p:cNvSpPr>
            <p:nvPr/>
          </p:nvSpPr>
          <p:spPr bwMode="auto">
            <a:xfrm>
              <a:off x="419612" y="461439"/>
              <a:ext cx="372357" cy="243464"/>
            </a:xfrm>
            <a:custGeom>
              <a:avLst/>
              <a:gdLst>
                <a:gd name="T0" fmla="*/ 2147483647 w 99"/>
                <a:gd name="T1" fmla="*/ 2147483647 h 65"/>
                <a:gd name="T2" fmla="*/ 2147483647 w 99"/>
                <a:gd name="T3" fmla="*/ 2147483647 h 65"/>
                <a:gd name="T4" fmla="*/ 2147483647 w 99"/>
                <a:gd name="T5" fmla="*/ 2147483647 h 65"/>
                <a:gd name="T6" fmla="*/ 2147483647 w 99"/>
                <a:gd name="T7" fmla="*/ 2147483647 h 65"/>
                <a:gd name="T8" fmla="*/ 2147483647 w 99"/>
                <a:gd name="T9" fmla="*/ 2147483647 h 65"/>
                <a:gd name="T10" fmla="*/ 2147483647 w 99"/>
                <a:gd name="T11" fmla="*/ 2147483647 h 65"/>
                <a:gd name="T12" fmla="*/ 2147483647 w 99"/>
                <a:gd name="T13" fmla="*/ 2147483647 h 65"/>
                <a:gd name="T14" fmla="*/ 2147483647 w 99"/>
                <a:gd name="T15" fmla="*/ 2147483647 h 65"/>
                <a:gd name="T16" fmla="*/ 2147483647 w 99"/>
                <a:gd name="T17" fmla="*/ 2147483647 h 65"/>
                <a:gd name="T18" fmla="*/ 2147483647 w 99"/>
                <a:gd name="T19" fmla="*/ 2147483647 h 65"/>
                <a:gd name="T20" fmla="*/ 2147483647 w 99"/>
                <a:gd name="T21" fmla="*/ 2147483647 h 65"/>
                <a:gd name="T22" fmla="*/ 2147483647 w 99"/>
                <a:gd name="T23" fmla="*/ 2147483647 h 65"/>
                <a:gd name="T24" fmla="*/ 2147483647 w 99"/>
                <a:gd name="T25" fmla="*/ 2147483647 h 65"/>
                <a:gd name="T26" fmla="*/ 2147483647 w 99"/>
                <a:gd name="T27" fmla="*/ 2147483647 h 65"/>
                <a:gd name="T28" fmla="*/ 2147483647 w 99"/>
                <a:gd name="T29" fmla="*/ 2147483647 h 65"/>
                <a:gd name="T30" fmla="*/ 2147483647 w 99"/>
                <a:gd name="T31" fmla="*/ 2147483647 h 65"/>
                <a:gd name="T32" fmla="*/ 2147483647 w 99"/>
                <a:gd name="T33" fmla="*/ 2147483647 h 65"/>
                <a:gd name="T34" fmla="*/ 2147483647 w 99"/>
                <a:gd name="T35" fmla="*/ 0 h 65"/>
                <a:gd name="T36" fmla="*/ 2147483647 w 99"/>
                <a:gd name="T37" fmla="*/ 2147483647 h 65"/>
                <a:gd name="T38" fmla="*/ 2147483647 w 99"/>
                <a:gd name="T39" fmla="*/ 2147483647 h 65"/>
                <a:gd name="T40" fmla="*/ 2147483647 w 99"/>
                <a:gd name="T41" fmla="*/ 2147483647 h 65"/>
                <a:gd name="T42" fmla="*/ 0 w 99"/>
                <a:gd name="T43" fmla="*/ 2147483647 h 65"/>
                <a:gd name="T44" fmla="*/ 2147483647 w 99"/>
                <a:gd name="T45" fmla="*/ 2147483647 h 65"/>
                <a:gd name="T46" fmla="*/ 2147483647 w 99"/>
                <a:gd name="T47" fmla="*/ 2147483647 h 65"/>
                <a:gd name="T48" fmla="*/ 2147483647 w 99"/>
                <a:gd name="T49" fmla="*/ 2147483647 h 65"/>
                <a:gd name="T50" fmla="*/ 2147483647 w 99"/>
                <a:gd name="T51" fmla="*/ 2147483647 h 65"/>
                <a:gd name="T52" fmla="*/ 2147483647 w 99"/>
                <a:gd name="T53" fmla="*/ 2147483647 h 65"/>
                <a:gd name="T54" fmla="*/ 2147483647 w 99"/>
                <a:gd name="T55" fmla="*/ 2147483647 h 65"/>
                <a:gd name="T56" fmla="*/ 2147483647 w 99"/>
                <a:gd name="T57" fmla="*/ 2147483647 h 65"/>
                <a:gd name="T58" fmla="*/ 2147483647 w 99"/>
                <a:gd name="T59" fmla="*/ 2147483647 h 65"/>
                <a:gd name="T60" fmla="*/ 2147483647 w 99"/>
                <a:gd name="T61" fmla="*/ 2147483647 h 65"/>
                <a:gd name="T62" fmla="*/ 2147483647 w 99"/>
                <a:gd name="T63" fmla="*/ 2147483647 h 65"/>
                <a:gd name="T64" fmla="*/ 2147483647 w 99"/>
                <a:gd name="T65" fmla="*/ 2147483647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9" h="65">
                  <a:moveTo>
                    <a:pt x="18" y="58"/>
                  </a:moveTo>
                  <a:cubicBezTo>
                    <a:pt x="30" y="58"/>
                    <a:pt x="42" y="60"/>
                    <a:pt x="53" y="65"/>
                  </a:cubicBezTo>
                  <a:cubicBezTo>
                    <a:pt x="64" y="60"/>
                    <a:pt x="75" y="57"/>
                    <a:pt x="87" y="57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58"/>
                    <a:pt x="18" y="58"/>
                    <a:pt x="18" y="58"/>
                  </a:cubicBezTo>
                  <a:close/>
                  <a:moveTo>
                    <a:pt x="99" y="8"/>
                  </a:moveTo>
                  <a:cubicBezTo>
                    <a:pt x="99" y="17"/>
                    <a:pt x="99" y="17"/>
                    <a:pt x="99" y="17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8" y="35"/>
                    <a:pt x="9" y="36"/>
                    <a:pt x="9" y="37"/>
                  </a:cubicBezTo>
                  <a:cubicBezTo>
                    <a:pt x="9" y="39"/>
                    <a:pt x="7" y="41"/>
                    <a:pt x="5" y="41"/>
                  </a:cubicBezTo>
                  <a:cubicBezTo>
                    <a:pt x="4" y="41"/>
                    <a:pt x="2" y="39"/>
                    <a:pt x="2" y="37"/>
                  </a:cubicBezTo>
                  <a:cubicBezTo>
                    <a:pt x="2" y="36"/>
                    <a:pt x="3" y="35"/>
                    <a:pt x="4" y="34"/>
                  </a:cubicBezTo>
                  <a:cubicBezTo>
                    <a:pt x="4" y="25"/>
                    <a:pt x="4" y="17"/>
                    <a:pt x="4" y="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99" y="8"/>
                    <a:pt x="99" y="8"/>
                    <a:pt x="99" y="8"/>
                  </a:cubicBezTo>
                  <a:close/>
                  <a:moveTo>
                    <a:pt x="8" y="42"/>
                  </a:moveTo>
                  <a:cubicBezTo>
                    <a:pt x="6" y="43"/>
                    <a:pt x="5" y="43"/>
                    <a:pt x="3" y="42"/>
                  </a:cubicBezTo>
                  <a:cubicBezTo>
                    <a:pt x="2" y="47"/>
                    <a:pt x="1" y="52"/>
                    <a:pt x="0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4" y="59"/>
                    <a:pt x="5" y="59"/>
                    <a:pt x="6" y="59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7" y="59"/>
                    <a:pt x="8" y="59"/>
                    <a:pt x="8" y="59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0" y="58"/>
                    <a:pt x="10" y="58"/>
                    <a:pt x="11" y="58"/>
                  </a:cubicBezTo>
                  <a:cubicBezTo>
                    <a:pt x="10" y="52"/>
                    <a:pt x="9" y="47"/>
                    <a:pt x="8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523968" y="2000240"/>
            <a:ext cx="2688300" cy="2400000"/>
            <a:chOff x="1187624" y="1671750"/>
            <a:chExt cx="2016225" cy="1800000"/>
          </a:xfrm>
        </p:grpSpPr>
        <p:sp>
          <p:nvSpPr>
            <p:cNvPr id="3" name="六边形 2"/>
            <p:cNvSpPr/>
            <p:nvPr/>
          </p:nvSpPr>
          <p:spPr>
            <a:xfrm>
              <a:off x="1187624" y="1671750"/>
              <a:ext cx="2016225" cy="1800000"/>
            </a:xfrm>
            <a:prstGeom prst="hexag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CN" altLang="en-US" sz="240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395178" y="2125474"/>
              <a:ext cx="1584176" cy="869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8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目  录</a:t>
              </a:r>
              <a:endParaRPr lang="en-US" altLang="zh-CN" sz="4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algn="ctr"/>
              <a:r>
                <a:rPr lang="en-US" altLang="zh-CN" sz="2135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CONTENTS</a:t>
              </a:r>
              <a:endParaRPr lang="en-US" altLang="zh-CN" sz="213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908507" y="1904989"/>
            <a:ext cx="806491" cy="720000"/>
            <a:chOff x="4022431" y="654654"/>
            <a:chExt cx="604868" cy="540000"/>
          </a:xfrm>
          <a:solidFill>
            <a:schemeClr val="accent2"/>
          </a:solidFill>
        </p:grpSpPr>
        <p:sp>
          <p:nvSpPr>
            <p:cNvPr id="6" name="六边形 5"/>
            <p:cNvSpPr>
              <a:spLocks noChangeAspect="1"/>
            </p:cNvSpPr>
            <p:nvPr/>
          </p:nvSpPr>
          <p:spPr>
            <a:xfrm>
              <a:off x="4022431" y="654654"/>
              <a:ext cx="604868" cy="54000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CN" altLang="en-US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80849" y="724599"/>
              <a:ext cx="288032" cy="37623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665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endParaRPr lang="zh-CN" altLang="en-US" sz="26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952992" y="3905253"/>
            <a:ext cx="806491" cy="720000"/>
            <a:chOff x="4022431" y="654654"/>
            <a:chExt cx="604868" cy="540000"/>
          </a:xfrm>
          <a:solidFill>
            <a:schemeClr val="accent2"/>
          </a:solidFill>
        </p:grpSpPr>
        <p:sp>
          <p:nvSpPr>
            <p:cNvPr id="9" name="六边形 8"/>
            <p:cNvSpPr>
              <a:spLocks noChangeAspect="1"/>
            </p:cNvSpPr>
            <p:nvPr/>
          </p:nvSpPr>
          <p:spPr>
            <a:xfrm>
              <a:off x="4022431" y="654654"/>
              <a:ext cx="604868" cy="540000"/>
            </a:xfrm>
            <a:prstGeom prst="hexag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zh-CN" altLang="en-US" sz="2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80849" y="724599"/>
              <a:ext cx="288032" cy="37623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665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endParaRPr lang="zh-CN" altLang="en-US" sz="26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000749" y="1904989"/>
            <a:ext cx="5524539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265" b="1" dirty="0" smtClean="0">
                <a:latin typeface="微软雅黑" panose="020B0503020204020204" charset="-122"/>
                <a:ea typeface="微软雅黑" panose="020B0503020204020204" charset="-122"/>
              </a:rPr>
              <a:t>第三章   科学探究</a:t>
            </a:r>
            <a:endParaRPr lang="zh-CN" altLang="en-US" sz="4265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00749" y="4000504"/>
            <a:ext cx="5524539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265" b="1" dirty="0" smtClean="0">
                <a:latin typeface="微软雅黑" panose="020B0503020204020204" charset="-122"/>
                <a:ea typeface="微软雅黑" panose="020B0503020204020204" charset="-122"/>
              </a:rPr>
              <a:t>第四章   社会责任</a:t>
            </a:r>
            <a:endParaRPr lang="zh-CN" altLang="en-US" sz="4265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AutoShape 5"/>
          <p:cNvSpPr/>
          <p:nvPr/>
        </p:nvSpPr>
        <p:spPr bwMode="auto">
          <a:xfrm>
            <a:off x="857213" y="1142982"/>
            <a:ext cx="10477573" cy="276226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en-US" altLang="zh-CN" sz="2660" b="1" dirty="0" smtClean="0">
                <a:latin typeface="+mn-ea"/>
                <a:sym typeface="+mn-ea"/>
              </a:rPr>
              <a:t>“</a:t>
            </a:r>
            <a:r>
              <a:rPr lang="zh-CN" sz="2660" b="1" dirty="0" smtClean="0">
                <a:latin typeface="+mn-ea"/>
                <a:sym typeface="+mn-ea"/>
              </a:rPr>
              <a:t>习题是</a:t>
            </a:r>
            <a:endParaRPr lang="zh-CN" altLang="en-US" sz="2660" b="1" dirty="0" smtClean="0">
              <a:latin typeface="+mn-ea"/>
              <a:sym typeface="+mn-ea"/>
            </a:endParaRPr>
          </a:p>
        </p:txBody>
      </p:sp>
      <p:grpSp>
        <p:nvGrpSpPr>
          <p:cNvPr id="57" name="组合 56"/>
          <p:cNvGrpSpPr/>
          <p:nvPr/>
        </p:nvGrpSpPr>
        <p:grpSpPr bwMode="auto">
          <a:xfrm>
            <a:off x="372745" y="230505"/>
            <a:ext cx="9413875" cy="626745"/>
            <a:chOff x="193490" y="186088"/>
            <a:chExt cx="9722664" cy="834749"/>
          </a:xfrm>
        </p:grpSpPr>
        <p:sp>
          <p:nvSpPr>
            <p:cNvPr id="58" name="菱形 57"/>
            <p:cNvSpPr/>
            <p:nvPr/>
          </p:nvSpPr>
          <p:spPr>
            <a:xfrm>
              <a:off x="193490" y="186088"/>
              <a:ext cx="825377" cy="824600"/>
            </a:xfrm>
            <a:prstGeom prst="diamond">
              <a:avLst/>
            </a:prstGeom>
            <a:solidFill>
              <a:srgbClr val="007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350"/>
            </a:p>
          </p:txBody>
        </p:sp>
        <p:sp>
          <p:nvSpPr>
            <p:cNvPr id="59" name="文本框 7"/>
            <p:cNvSpPr txBox="1">
              <a:spLocks noChangeArrowheads="1"/>
            </p:cNvSpPr>
            <p:nvPr/>
          </p:nvSpPr>
          <p:spPr bwMode="auto">
            <a:xfrm>
              <a:off x="1017867" y="243599"/>
              <a:ext cx="8898287" cy="777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200" b="1" dirty="0">
                  <a:solidFill>
                    <a:srgbClr val="0072A9"/>
                  </a:solidFill>
                  <a:latin typeface="微软雅黑" panose="020B0503020204020204" charset="-122"/>
                  <a:ea typeface="微软雅黑" panose="020B0503020204020204" charset="-122"/>
                </a:rPr>
                <a:t>  第七节：创设真实的任务情景发展核心素养</a:t>
              </a:r>
              <a:endParaRPr lang="zh-CN" altLang="en-US" sz="3200" b="1" dirty="0">
                <a:solidFill>
                  <a:srgbClr val="0072A9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60" name="直接连接符 59"/>
            <p:cNvCxnSpPr/>
            <p:nvPr/>
          </p:nvCxnSpPr>
          <p:spPr>
            <a:xfrm flipV="1">
              <a:off x="1140165" y="587902"/>
              <a:ext cx="2985626" cy="22221"/>
            </a:xfrm>
            <a:prstGeom prst="line">
              <a:avLst/>
            </a:prstGeom>
            <a:ln>
              <a:solidFill>
                <a:srgbClr val="0072A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 74"/>
            <p:cNvSpPr>
              <a:spLocks noEditPoints="1"/>
            </p:cNvSpPr>
            <p:nvPr/>
          </p:nvSpPr>
          <p:spPr bwMode="auto">
            <a:xfrm>
              <a:off x="419612" y="461439"/>
              <a:ext cx="372357" cy="243464"/>
            </a:xfrm>
            <a:custGeom>
              <a:avLst/>
              <a:gdLst>
                <a:gd name="T0" fmla="*/ 2147483647 w 99"/>
                <a:gd name="T1" fmla="*/ 2147483647 h 65"/>
                <a:gd name="T2" fmla="*/ 2147483647 w 99"/>
                <a:gd name="T3" fmla="*/ 2147483647 h 65"/>
                <a:gd name="T4" fmla="*/ 2147483647 w 99"/>
                <a:gd name="T5" fmla="*/ 2147483647 h 65"/>
                <a:gd name="T6" fmla="*/ 2147483647 w 99"/>
                <a:gd name="T7" fmla="*/ 2147483647 h 65"/>
                <a:gd name="T8" fmla="*/ 2147483647 w 99"/>
                <a:gd name="T9" fmla="*/ 2147483647 h 65"/>
                <a:gd name="T10" fmla="*/ 2147483647 w 99"/>
                <a:gd name="T11" fmla="*/ 2147483647 h 65"/>
                <a:gd name="T12" fmla="*/ 2147483647 w 99"/>
                <a:gd name="T13" fmla="*/ 2147483647 h 65"/>
                <a:gd name="T14" fmla="*/ 2147483647 w 99"/>
                <a:gd name="T15" fmla="*/ 2147483647 h 65"/>
                <a:gd name="T16" fmla="*/ 2147483647 w 99"/>
                <a:gd name="T17" fmla="*/ 2147483647 h 65"/>
                <a:gd name="T18" fmla="*/ 2147483647 w 99"/>
                <a:gd name="T19" fmla="*/ 2147483647 h 65"/>
                <a:gd name="T20" fmla="*/ 2147483647 w 99"/>
                <a:gd name="T21" fmla="*/ 2147483647 h 65"/>
                <a:gd name="T22" fmla="*/ 2147483647 w 99"/>
                <a:gd name="T23" fmla="*/ 2147483647 h 65"/>
                <a:gd name="T24" fmla="*/ 2147483647 w 99"/>
                <a:gd name="T25" fmla="*/ 2147483647 h 65"/>
                <a:gd name="T26" fmla="*/ 2147483647 w 99"/>
                <a:gd name="T27" fmla="*/ 2147483647 h 65"/>
                <a:gd name="T28" fmla="*/ 2147483647 w 99"/>
                <a:gd name="T29" fmla="*/ 2147483647 h 65"/>
                <a:gd name="T30" fmla="*/ 2147483647 w 99"/>
                <a:gd name="T31" fmla="*/ 2147483647 h 65"/>
                <a:gd name="T32" fmla="*/ 2147483647 w 99"/>
                <a:gd name="T33" fmla="*/ 2147483647 h 65"/>
                <a:gd name="T34" fmla="*/ 2147483647 w 99"/>
                <a:gd name="T35" fmla="*/ 0 h 65"/>
                <a:gd name="T36" fmla="*/ 2147483647 w 99"/>
                <a:gd name="T37" fmla="*/ 2147483647 h 65"/>
                <a:gd name="T38" fmla="*/ 2147483647 w 99"/>
                <a:gd name="T39" fmla="*/ 2147483647 h 65"/>
                <a:gd name="T40" fmla="*/ 2147483647 w 99"/>
                <a:gd name="T41" fmla="*/ 2147483647 h 65"/>
                <a:gd name="T42" fmla="*/ 0 w 99"/>
                <a:gd name="T43" fmla="*/ 2147483647 h 65"/>
                <a:gd name="T44" fmla="*/ 2147483647 w 99"/>
                <a:gd name="T45" fmla="*/ 2147483647 h 65"/>
                <a:gd name="T46" fmla="*/ 2147483647 w 99"/>
                <a:gd name="T47" fmla="*/ 2147483647 h 65"/>
                <a:gd name="T48" fmla="*/ 2147483647 w 99"/>
                <a:gd name="T49" fmla="*/ 2147483647 h 65"/>
                <a:gd name="T50" fmla="*/ 2147483647 w 99"/>
                <a:gd name="T51" fmla="*/ 2147483647 h 65"/>
                <a:gd name="T52" fmla="*/ 2147483647 w 99"/>
                <a:gd name="T53" fmla="*/ 2147483647 h 65"/>
                <a:gd name="T54" fmla="*/ 2147483647 w 99"/>
                <a:gd name="T55" fmla="*/ 2147483647 h 65"/>
                <a:gd name="T56" fmla="*/ 2147483647 w 99"/>
                <a:gd name="T57" fmla="*/ 2147483647 h 65"/>
                <a:gd name="T58" fmla="*/ 2147483647 w 99"/>
                <a:gd name="T59" fmla="*/ 2147483647 h 65"/>
                <a:gd name="T60" fmla="*/ 2147483647 w 99"/>
                <a:gd name="T61" fmla="*/ 2147483647 h 65"/>
                <a:gd name="T62" fmla="*/ 2147483647 w 99"/>
                <a:gd name="T63" fmla="*/ 2147483647 h 65"/>
                <a:gd name="T64" fmla="*/ 2147483647 w 99"/>
                <a:gd name="T65" fmla="*/ 2147483647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9" h="65">
                  <a:moveTo>
                    <a:pt x="18" y="58"/>
                  </a:moveTo>
                  <a:cubicBezTo>
                    <a:pt x="30" y="58"/>
                    <a:pt x="42" y="60"/>
                    <a:pt x="53" y="65"/>
                  </a:cubicBezTo>
                  <a:cubicBezTo>
                    <a:pt x="64" y="60"/>
                    <a:pt x="75" y="57"/>
                    <a:pt x="87" y="57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58"/>
                    <a:pt x="18" y="58"/>
                    <a:pt x="18" y="58"/>
                  </a:cubicBezTo>
                  <a:close/>
                  <a:moveTo>
                    <a:pt x="99" y="8"/>
                  </a:moveTo>
                  <a:cubicBezTo>
                    <a:pt x="99" y="17"/>
                    <a:pt x="99" y="17"/>
                    <a:pt x="99" y="17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8" y="35"/>
                    <a:pt x="9" y="36"/>
                    <a:pt x="9" y="37"/>
                  </a:cubicBezTo>
                  <a:cubicBezTo>
                    <a:pt x="9" y="39"/>
                    <a:pt x="7" y="41"/>
                    <a:pt x="5" y="41"/>
                  </a:cubicBezTo>
                  <a:cubicBezTo>
                    <a:pt x="4" y="41"/>
                    <a:pt x="2" y="39"/>
                    <a:pt x="2" y="37"/>
                  </a:cubicBezTo>
                  <a:cubicBezTo>
                    <a:pt x="2" y="36"/>
                    <a:pt x="3" y="35"/>
                    <a:pt x="4" y="34"/>
                  </a:cubicBezTo>
                  <a:cubicBezTo>
                    <a:pt x="4" y="25"/>
                    <a:pt x="4" y="17"/>
                    <a:pt x="4" y="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99" y="8"/>
                    <a:pt x="99" y="8"/>
                    <a:pt x="99" y="8"/>
                  </a:cubicBezTo>
                  <a:close/>
                  <a:moveTo>
                    <a:pt x="8" y="42"/>
                  </a:moveTo>
                  <a:cubicBezTo>
                    <a:pt x="6" y="43"/>
                    <a:pt x="5" y="43"/>
                    <a:pt x="3" y="42"/>
                  </a:cubicBezTo>
                  <a:cubicBezTo>
                    <a:pt x="2" y="47"/>
                    <a:pt x="1" y="52"/>
                    <a:pt x="0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4" y="59"/>
                    <a:pt x="5" y="59"/>
                    <a:pt x="6" y="59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7" y="59"/>
                    <a:pt x="8" y="59"/>
                    <a:pt x="8" y="59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0" y="58"/>
                    <a:pt x="10" y="58"/>
                    <a:pt x="11" y="58"/>
                  </a:cubicBezTo>
                  <a:cubicBezTo>
                    <a:pt x="10" y="52"/>
                    <a:pt x="9" y="47"/>
                    <a:pt x="8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3140075" y="1112520"/>
            <a:ext cx="5614035" cy="9169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lt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r>
              <a:rPr lang="zh-CN" altLang="en-US" sz="4000">
                <a:solidFill>
                  <a:schemeClr val="tx1"/>
                </a:solidFill>
              </a:rPr>
              <a:t>第二章教学目标的确定</a:t>
            </a:r>
            <a:endParaRPr lang="zh-CN" altLang="en-US" sz="4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7" name="组合 56"/>
          <p:cNvGrpSpPr/>
          <p:nvPr/>
        </p:nvGrpSpPr>
        <p:grpSpPr bwMode="auto">
          <a:xfrm>
            <a:off x="372745" y="230505"/>
            <a:ext cx="9413875" cy="626745"/>
            <a:chOff x="193490" y="186088"/>
            <a:chExt cx="9722664" cy="834749"/>
          </a:xfrm>
        </p:grpSpPr>
        <p:sp>
          <p:nvSpPr>
            <p:cNvPr id="58" name="菱形 57"/>
            <p:cNvSpPr/>
            <p:nvPr/>
          </p:nvSpPr>
          <p:spPr>
            <a:xfrm>
              <a:off x="193490" y="186088"/>
              <a:ext cx="825377" cy="824600"/>
            </a:xfrm>
            <a:prstGeom prst="diamond">
              <a:avLst/>
            </a:prstGeom>
            <a:solidFill>
              <a:srgbClr val="007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350"/>
            </a:p>
          </p:txBody>
        </p:sp>
        <p:sp>
          <p:nvSpPr>
            <p:cNvPr id="59" name="文本框 7"/>
            <p:cNvSpPr txBox="1">
              <a:spLocks noChangeArrowheads="1"/>
            </p:cNvSpPr>
            <p:nvPr/>
          </p:nvSpPr>
          <p:spPr bwMode="auto">
            <a:xfrm>
              <a:off x="1017867" y="243599"/>
              <a:ext cx="8898287" cy="777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200" b="1" dirty="0">
                  <a:solidFill>
                    <a:srgbClr val="0072A9"/>
                  </a:solidFill>
                  <a:latin typeface="微软雅黑" panose="020B0503020204020204" charset="-122"/>
                  <a:ea typeface="微软雅黑" panose="020B0503020204020204" charset="-122"/>
                </a:rPr>
                <a:t>  第一节：从三维目标到核心素养目标</a:t>
              </a:r>
              <a:endParaRPr lang="zh-CN" altLang="en-US" sz="3200" b="1" dirty="0">
                <a:solidFill>
                  <a:srgbClr val="0072A9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60" name="直接连接符 59"/>
            <p:cNvCxnSpPr/>
            <p:nvPr/>
          </p:nvCxnSpPr>
          <p:spPr>
            <a:xfrm flipV="1">
              <a:off x="1140165" y="587902"/>
              <a:ext cx="2985626" cy="22221"/>
            </a:xfrm>
            <a:prstGeom prst="line">
              <a:avLst/>
            </a:prstGeom>
            <a:ln>
              <a:solidFill>
                <a:srgbClr val="0072A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 74"/>
            <p:cNvSpPr>
              <a:spLocks noEditPoints="1"/>
            </p:cNvSpPr>
            <p:nvPr/>
          </p:nvSpPr>
          <p:spPr bwMode="auto">
            <a:xfrm>
              <a:off x="419612" y="461439"/>
              <a:ext cx="372357" cy="243464"/>
            </a:xfrm>
            <a:custGeom>
              <a:avLst/>
              <a:gdLst>
                <a:gd name="T0" fmla="*/ 2147483647 w 99"/>
                <a:gd name="T1" fmla="*/ 2147483647 h 65"/>
                <a:gd name="T2" fmla="*/ 2147483647 w 99"/>
                <a:gd name="T3" fmla="*/ 2147483647 h 65"/>
                <a:gd name="T4" fmla="*/ 2147483647 w 99"/>
                <a:gd name="T5" fmla="*/ 2147483647 h 65"/>
                <a:gd name="T6" fmla="*/ 2147483647 w 99"/>
                <a:gd name="T7" fmla="*/ 2147483647 h 65"/>
                <a:gd name="T8" fmla="*/ 2147483647 w 99"/>
                <a:gd name="T9" fmla="*/ 2147483647 h 65"/>
                <a:gd name="T10" fmla="*/ 2147483647 w 99"/>
                <a:gd name="T11" fmla="*/ 2147483647 h 65"/>
                <a:gd name="T12" fmla="*/ 2147483647 w 99"/>
                <a:gd name="T13" fmla="*/ 2147483647 h 65"/>
                <a:gd name="T14" fmla="*/ 2147483647 w 99"/>
                <a:gd name="T15" fmla="*/ 2147483647 h 65"/>
                <a:gd name="T16" fmla="*/ 2147483647 w 99"/>
                <a:gd name="T17" fmla="*/ 2147483647 h 65"/>
                <a:gd name="T18" fmla="*/ 2147483647 w 99"/>
                <a:gd name="T19" fmla="*/ 2147483647 h 65"/>
                <a:gd name="T20" fmla="*/ 2147483647 w 99"/>
                <a:gd name="T21" fmla="*/ 2147483647 h 65"/>
                <a:gd name="T22" fmla="*/ 2147483647 w 99"/>
                <a:gd name="T23" fmla="*/ 2147483647 h 65"/>
                <a:gd name="T24" fmla="*/ 2147483647 w 99"/>
                <a:gd name="T25" fmla="*/ 2147483647 h 65"/>
                <a:gd name="T26" fmla="*/ 2147483647 w 99"/>
                <a:gd name="T27" fmla="*/ 2147483647 h 65"/>
                <a:gd name="T28" fmla="*/ 2147483647 w 99"/>
                <a:gd name="T29" fmla="*/ 2147483647 h 65"/>
                <a:gd name="T30" fmla="*/ 2147483647 w 99"/>
                <a:gd name="T31" fmla="*/ 2147483647 h 65"/>
                <a:gd name="T32" fmla="*/ 2147483647 w 99"/>
                <a:gd name="T33" fmla="*/ 2147483647 h 65"/>
                <a:gd name="T34" fmla="*/ 2147483647 w 99"/>
                <a:gd name="T35" fmla="*/ 0 h 65"/>
                <a:gd name="T36" fmla="*/ 2147483647 w 99"/>
                <a:gd name="T37" fmla="*/ 2147483647 h 65"/>
                <a:gd name="T38" fmla="*/ 2147483647 w 99"/>
                <a:gd name="T39" fmla="*/ 2147483647 h 65"/>
                <a:gd name="T40" fmla="*/ 2147483647 w 99"/>
                <a:gd name="T41" fmla="*/ 2147483647 h 65"/>
                <a:gd name="T42" fmla="*/ 0 w 99"/>
                <a:gd name="T43" fmla="*/ 2147483647 h 65"/>
                <a:gd name="T44" fmla="*/ 2147483647 w 99"/>
                <a:gd name="T45" fmla="*/ 2147483647 h 65"/>
                <a:gd name="T46" fmla="*/ 2147483647 w 99"/>
                <a:gd name="T47" fmla="*/ 2147483647 h 65"/>
                <a:gd name="T48" fmla="*/ 2147483647 w 99"/>
                <a:gd name="T49" fmla="*/ 2147483647 h 65"/>
                <a:gd name="T50" fmla="*/ 2147483647 w 99"/>
                <a:gd name="T51" fmla="*/ 2147483647 h 65"/>
                <a:gd name="T52" fmla="*/ 2147483647 w 99"/>
                <a:gd name="T53" fmla="*/ 2147483647 h 65"/>
                <a:gd name="T54" fmla="*/ 2147483647 w 99"/>
                <a:gd name="T55" fmla="*/ 2147483647 h 65"/>
                <a:gd name="T56" fmla="*/ 2147483647 w 99"/>
                <a:gd name="T57" fmla="*/ 2147483647 h 65"/>
                <a:gd name="T58" fmla="*/ 2147483647 w 99"/>
                <a:gd name="T59" fmla="*/ 2147483647 h 65"/>
                <a:gd name="T60" fmla="*/ 2147483647 w 99"/>
                <a:gd name="T61" fmla="*/ 2147483647 h 65"/>
                <a:gd name="T62" fmla="*/ 2147483647 w 99"/>
                <a:gd name="T63" fmla="*/ 2147483647 h 65"/>
                <a:gd name="T64" fmla="*/ 2147483647 w 99"/>
                <a:gd name="T65" fmla="*/ 2147483647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9" h="65">
                  <a:moveTo>
                    <a:pt x="18" y="58"/>
                  </a:moveTo>
                  <a:cubicBezTo>
                    <a:pt x="30" y="58"/>
                    <a:pt x="42" y="60"/>
                    <a:pt x="53" y="65"/>
                  </a:cubicBezTo>
                  <a:cubicBezTo>
                    <a:pt x="64" y="60"/>
                    <a:pt x="75" y="57"/>
                    <a:pt x="87" y="57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58"/>
                    <a:pt x="18" y="58"/>
                    <a:pt x="18" y="58"/>
                  </a:cubicBezTo>
                  <a:close/>
                  <a:moveTo>
                    <a:pt x="99" y="8"/>
                  </a:moveTo>
                  <a:cubicBezTo>
                    <a:pt x="99" y="17"/>
                    <a:pt x="99" y="17"/>
                    <a:pt x="99" y="17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8" y="35"/>
                    <a:pt x="9" y="36"/>
                    <a:pt x="9" y="37"/>
                  </a:cubicBezTo>
                  <a:cubicBezTo>
                    <a:pt x="9" y="39"/>
                    <a:pt x="7" y="41"/>
                    <a:pt x="5" y="41"/>
                  </a:cubicBezTo>
                  <a:cubicBezTo>
                    <a:pt x="4" y="41"/>
                    <a:pt x="2" y="39"/>
                    <a:pt x="2" y="37"/>
                  </a:cubicBezTo>
                  <a:cubicBezTo>
                    <a:pt x="2" y="36"/>
                    <a:pt x="3" y="35"/>
                    <a:pt x="4" y="34"/>
                  </a:cubicBezTo>
                  <a:cubicBezTo>
                    <a:pt x="4" y="25"/>
                    <a:pt x="4" y="17"/>
                    <a:pt x="4" y="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99" y="8"/>
                    <a:pt x="99" y="8"/>
                    <a:pt x="99" y="8"/>
                  </a:cubicBezTo>
                  <a:close/>
                  <a:moveTo>
                    <a:pt x="8" y="42"/>
                  </a:moveTo>
                  <a:cubicBezTo>
                    <a:pt x="6" y="43"/>
                    <a:pt x="5" y="43"/>
                    <a:pt x="3" y="42"/>
                  </a:cubicBezTo>
                  <a:cubicBezTo>
                    <a:pt x="2" y="47"/>
                    <a:pt x="1" y="52"/>
                    <a:pt x="0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4" y="59"/>
                    <a:pt x="5" y="59"/>
                    <a:pt x="6" y="59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7" y="59"/>
                    <a:pt x="8" y="59"/>
                    <a:pt x="8" y="59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0" y="58"/>
                    <a:pt x="10" y="58"/>
                    <a:pt x="11" y="58"/>
                  </a:cubicBezTo>
                  <a:cubicBezTo>
                    <a:pt x="10" y="52"/>
                    <a:pt x="9" y="47"/>
                    <a:pt x="8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7" name="组合 56"/>
          <p:cNvGrpSpPr/>
          <p:nvPr/>
        </p:nvGrpSpPr>
        <p:grpSpPr bwMode="auto">
          <a:xfrm>
            <a:off x="372745" y="230505"/>
            <a:ext cx="9413875" cy="626745"/>
            <a:chOff x="193490" y="186088"/>
            <a:chExt cx="9722664" cy="834749"/>
          </a:xfrm>
        </p:grpSpPr>
        <p:sp>
          <p:nvSpPr>
            <p:cNvPr id="58" name="菱形 57"/>
            <p:cNvSpPr/>
            <p:nvPr/>
          </p:nvSpPr>
          <p:spPr>
            <a:xfrm>
              <a:off x="193490" y="186088"/>
              <a:ext cx="825377" cy="824600"/>
            </a:xfrm>
            <a:prstGeom prst="diamond">
              <a:avLst/>
            </a:prstGeom>
            <a:solidFill>
              <a:srgbClr val="007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350"/>
            </a:p>
          </p:txBody>
        </p:sp>
        <p:sp>
          <p:nvSpPr>
            <p:cNvPr id="59" name="文本框 7"/>
            <p:cNvSpPr txBox="1">
              <a:spLocks noChangeArrowheads="1"/>
            </p:cNvSpPr>
            <p:nvPr/>
          </p:nvSpPr>
          <p:spPr bwMode="auto">
            <a:xfrm>
              <a:off x="1017867" y="243599"/>
              <a:ext cx="8898287" cy="777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200" b="1" dirty="0">
                  <a:solidFill>
                    <a:srgbClr val="0072A9"/>
                  </a:solidFill>
                  <a:latin typeface="微软雅黑" panose="020B0503020204020204" charset="-122"/>
                  <a:ea typeface="微软雅黑" panose="020B0503020204020204" charset="-122"/>
                </a:rPr>
                <a:t>  第二节：基于生物学学科核心素养目标的设计</a:t>
              </a:r>
              <a:endParaRPr lang="zh-CN" altLang="en-US" sz="3200" b="1" dirty="0">
                <a:solidFill>
                  <a:srgbClr val="0072A9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60" name="直接连接符 59"/>
            <p:cNvCxnSpPr/>
            <p:nvPr/>
          </p:nvCxnSpPr>
          <p:spPr>
            <a:xfrm flipV="1">
              <a:off x="1140165" y="587902"/>
              <a:ext cx="2985626" cy="22221"/>
            </a:xfrm>
            <a:prstGeom prst="line">
              <a:avLst/>
            </a:prstGeom>
            <a:ln>
              <a:solidFill>
                <a:srgbClr val="0072A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 74"/>
            <p:cNvSpPr>
              <a:spLocks noEditPoints="1"/>
            </p:cNvSpPr>
            <p:nvPr/>
          </p:nvSpPr>
          <p:spPr bwMode="auto">
            <a:xfrm>
              <a:off x="419612" y="461439"/>
              <a:ext cx="372357" cy="243464"/>
            </a:xfrm>
            <a:custGeom>
              <a:avLst/>
              <a:gdLst>
                <a:gd name="T0" fmla="*/ 2147483647 w 99"/>
                <a:gd name="T1" fmla="*/ 2147483647 h 65"/>
                <a:gd name="T2" fmla="*/ 2147483647 w 99"/>
                <a:gd name="T3" fmla="*/ 2147483647 h 65"/>
                <a:gd name="T4" fmla="*/ 2147483647 w 99"/>
                <a:gd name="T5" fmla="*/ 2147483647 h 65"/>
                <a:gd name="T6" fmla="*/ 2147483647 w 99"/>
                <a:gd name="T7" fmla="*/ 2147483647 h 65"/>
                <a:gd name="T8" fmla="*/ 2147483647 w 99"/>
                <a:gd name="T9" fmla="*/ 2147483647 h 65"/>
                <a:gd name="T10" fmla="*/ 2147483647 w 99"/>
                <a:gd name="T11" fmla="*/ 2147483647 h 65"/>
                <a:gd name="T12" fmla="*/ 2147483647 w 99"/>
                <a:gd name="T13" fmla="*/ 2147483647 h 65"/>
                <a:gd name="T14" fmla="*/ 2147483647 w 99"/>
                <a:gd name="T15" fmla="*/ 2147483647 h 65"/>
                <a:gd name="T16" fmla="*/ 2147483647 w 99"/>
                <a:gd name="T17" fmla="*/ 2147483647 h 65"/>
                <a:gd name="T18" fmla="*/ 2147483647 w 99"/>
                <a:gd name="T19" fmla="*/ 2147483647 h 65"/>
                <a:gd name="T20" fmla="*/ 2147483647 w 99"/>
                <a:gd name="T21" fmla="*/ 2147483647 h 65"/>
                <a:gd name="T22" fmla="*/ 2147483647 w 99"/>
                <a:gd name="T23" fmla="*/ 2147483647 h 65"/>
                <a:gd name="T24" fmla="*/ 2147483647 w 99"/>
                <a:gd name="T25" fmla="*/ 2147483647 h 65"/>
                <a:gd name="T26" fmla="*/ 2147483647 w 99"/>
                <a:gd name="T27" fmla="*/ 2147483647 h 65"/>
                <a:gd name="T28" fmla="*/ 2147483647 w 99"/>
                <a:gd name="T29" fmla="*/ 2147483647 h 65"/>
                <a:gd name="T30" fmla="*/ 2147483647 w 99"/>
                <a:gd name="T31" fmla="*/ 2147483647 h 65"/>
                <a:gd name="T32" fmla="*/ 2147483647 w 99"/>
                <a:gd name="T33" fmla="*/ 2147483647 h 65"/>
                <a:gd name="T34" fmla="*/ 2147483647 w 99"/>
                <a:gd name="T35" fmla="*/ 0 h 65"/>
                <a:gd name="T36" fmla="*/ 2147483647 w 99"/>
                <a:gd name="T37" fmla="*/ 2147483647 h 65"/>
                <a:gd name="T38" fmla="*/ 2147483647 w 99"/>
                <a:gd name="T39" fmla="*/ 2147483647 h 65"/>
                <a:gd name="T40" fmla="*/ 2147483647 w 99"/>
                <a:gd name="T41" fmla="*/ 2147483647 h 65"/>
                <a:gd name="T42" fmla="*/ 0 w 99"/>
                <a:gd name="T43" fmla="*/ 2147483647 h 65"/>
                <a:gd name="T44" fmla="*/ 2147483647 w 99"/>
                <a:gd name="T45" fmla="*/ 2147483647 h 65"/>
                <a:gd name="T46" fmla="*/ 2147483647 w 99"/>
                <a:gd name="T47" fmla="*/ 2147483647 h 65"/>
                <a:gd name="T48" fmla="*/ 2147483647 w 99"/>
                <a:gd name="T49" fmla="*/ 2147483647 h 65"/>
                <a:gd name="T50" fmla="*/ 2147483647 w 99"/>
                <a:gd name="T51" fmla="*/ 2147483647 h 65"/>
                <a:gd name="T52" fmla="*/ 2147483647 w 99"/>
                <a:gd name="T53" fmla="*/ 2147483647 h 65"/>
                <a:gd name="T54" fmla="*/ 2147483647 w 99"/>
                <a:gd name="T55" fmla="*/ 2147483647 h 65"/>
                <a:gd name="T56" fmla="*/ 2147483647 w 99"/>
                <a:gd name="T57" fmla="*/ 2147483647 h 65"/>
                <a:gd name="T58" fmla="*/ 2147483647 w 99"/>
                <a:gd name="T59" fmla="*/ 2147483647 h 65"/>
                <a:gd name="T60" fmla="*/ 2147483647 w 99"/>
                <a:gd name="T61" fmla="*/ 2147483647 h 65"/>
                <a:gd name="T62" fmla="*/ 2147483647 w 99"/>
                <a:gd name="T63" fmla="*/ 2147483647 h 65"/>
                <a:gd name="T64" fmla="*/ 2147483647 w 99"/>
                <a:gd name="T65" fmla="*/ 2147483647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9" h="65">
                  <a:moveTo>
                    <a:pt x="18" y="58"/>
                  </a:moveTo>
                  <a:cubicBezTo>
                    <a:pt x="30" y="58"/>
                    <a:pt x="42" y="60"/>
                    <a:pt x="53" y="65"/>
                  </a:cubicBezTo>
                  <a:cubicBezTo>
                    <a:pt x="64" y="60"/>
                    <a:pt x="75" y="57"/>
                    <a:pt x="87" y="57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58"/>
                    <a:pt x="18" y="58"/>
                    <a:pt x="18" y="58"/>
                  </a:cubicBezTo>
                  <a:close/>
                  <a:moveTo>
                    <a:pt x="99" y="8"/>
                  </a:moveTo>
                  <a:cubicBezTo>
                    <a:pt x="99" y="17"/>
                    <a:pt x="99" y="17"/>
                    <a:pt x="99" y="17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8" y="35"/>
                    <a:pt x="9" y="36"/>
                    <a:pt x="9" y="37"/>
                  </a:cubicBezTo>
                  <a:cubicBezTo>
                    <a:pt x="9" y="39"/>
                    <a:pt x="7" y="41"/>
                    <a:pt x="5" y="41"/>
                  </a:cubicBezTo>
                  <a:cubicBezTo>
                    <a:pt x="4" y="41"/>
                    <a:pt x="2" y="39"/>
                    <a:pt x="2" y="37"/>
                  </a:cubicBezTo>
                  <a:cubicBezTo>
                    <a:pt x="2" y="36"/>
                    <a:pt x="3" y="35"/>
                    <a:pt x="4" y="34"/>
                  </a:cubicBezTo>
                  <a:cubicBezTo>
                    <a:pt x="4" y="25"/>
                    <a:pt x="4" y="17"/>
                    <a:pt x="4" y="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99" y="8"/>
                    <a:pt x="99" y="8"/>
                    <a:pt x="99" y="8"/>
                  </a:cubicBezTo>
                  <a:close/>
                  <a:moveTo>
                    <a:pt x="8" y="42"/>
                  </a:moveTo>
                  <a:cubicBezTo>
                    <a:pt x="6" y="43"/>
                    <a:pt x="5" y="43"/>
                    <a:pt x="3" y="42"/>
                  </a:cubicBezTo>
                  <a:cubicBezTo>
                    <a:pt x="2" y="47"/>
                    <a:pt x="1" y="52"/>
                    <a:pt x="0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4" y="59"/>
                    <a:pt x="5" y="59"/>
                    <a:pt x="6" y="59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7" y="59"/>
                    <a:pt x="8" y="59"/>
                    <a:pt x="8" y="59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0" y="58"/>
                    <a:pt x="10" y="58"/>
                    <a:pt x="11" y="58"/>
                  </a:cubicBezTo>
                  <a:cubicBezTo>
                    <a:pt x="10" y="52"/>
                    <a:pt x="9" y="47"/>
                    <a:pt x="8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763270" y="1602740"/>
            <a:ext cx="10157460" cy="1383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b="1" dirty="0">
                <a:latin typeface="华文宋体" panose="02010600040101010101" charset="-122"/>
                <a:ea typeface="华文宋体" panose="02010600040101010101" charset="-122"/>
                <a:sym typeface="+mn-ea"/>
              </a:rPr>
              <a:t>通过观察比较血管的管径大小和管壁的厚薄，推测其弹性大小，</a:t>
            </a:r>
            <a:endParaRPr lang="zh-CN" altLang="en-US" sz="2800" b="1" dirty="0">
              <a:latin typeface="华文宋体" panose="02010600040101010101" charset="-122"/>
              <a:ea typeface="华文宋体" panose="02010600040101010101" charset="-122"/>
              <a:sym typeface="+mn-ea"/>
            </a:endParaRPr>
          </a:p>
          <a:p>
            <a:r>
              <a:rPr lang="zh-CN" altLang="en-US" sz="2800" b="1" dirty="0">
                <a:latin typeface="华文宋体" panose="02010600040101010101" charset="-122"/>
                <a:ea typeface="华文宋体" panose="02010600040101010101" charset="-122"/>
                <a:sym typeface="+mn-ea"/>
              </a:rPr>
              <a:t>归纳总结动脉、静脉、毛细血管的功能，认同结构决定功能，</a:t>
            </a:r>
            <a:endParaRPr lang="zh-CN" altLang="en-US" sz="2800" b="1" dirty="0">
              <a:latin typeface="华文宋体" panose="02010600040101010101" charset="-122"/>
              <a:ea typeface="华文宋体" panose="02010600040101010101" charset="-122"/>
              <a:sym typeface="+mn-ea"/>
            </a:endParaRPr>
          </a:p>
          <a:p>
            <a:r>
              <a:rPr lang="zh-CN" altLang="en-US" sz="2800" b="1" dirty="0">
                <a:latin typeface="华文宋体" panose="02010600040101010101" charset="-122"/>
                <a:ea typeface="华文宋体" panose="02010600040101010101" charset="-122"/>
                <a:sym typeface="+mn-ea"/>
              </a:rPr>
              <a:t>功能和结构相适应的观点。</a:t>
            </a:r>
            <a:endParaRPr lang="zh-CN" altLang="en-US" sz="2800" b="1">
              <a:latin typeface="华文宋体" panose="02010600040101010101" charset="-122"/>
              <a:ea typeface="华文宋体" panose="02010600040101010101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5175" y="1397635"/>
            <a:ext cx="10884535" cy="91694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p>
            <a:r>
              <a:rPr lang="zh-CN" altLang="en-US" sz="3600"/>
              <a:t>第一章理解教材在发展核心素养方面的设计和做法</a:t>
            </a:r>
            <a:endParaRPr lang="zh-CN" altLang="en-US"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1752" y="879040"/>
            <a:ext cx="10852237" cy="648000"/>
          </a:xfrm>
        </p:spPr>
        <p:txBody>
          <a:bodyPr/>
          <a:p>
            <a:r>
              <a:rPr lang="zh-CN" altLang="en-US"/>
              <a:t>初中生物课程标准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1795" y="1639570"/>
            <a:ext cx="11521440" cy="5041265"/>
          </a:xfrm>
        </p:spPr>
        <p:txBody>
          <a:bodyPr/>
          <a:p>
            <a:pPr marL="0" indent="0">
              <a:buNone/>
            </a:pPr>
            <a:r>
              <a:rPr lang="zh-CN" altLang="en-US" sz="2800" b="1"/>
              <a:t>10个一级主题：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1．科学探究  2．生物体的结构层次　3．生物与环境   </a:t>
            </a:r>
            <a:endParaRPr lang="zh-CN" altLang="en-US" sz="2800" b="1"/>
          </a:p>
          <a:p>
            <a:pPr marL="0" indent="0">
              <a:buNone/>
            </a:pPr>
            <a:r>
              <a:rPr lang="zh-CN" altLang="en-US" sz="2800" b="1"/>
              <a:t>4．生物圈中的绿色植物  5．生物圈中的人   6．动物的运动和行为　7．生物的生殖、发育与遗传　8．生物的多样性　9．生物技术　10．健康地生活</a:t>
            </a:r>
            <a:endParaRPr lang="zh-CN" altLang="en-US" sz="2800" b="1"/>
          </a:p>
        </p:txBody>
      </p:sp>
      <p:grpSp>
        <p:nvGrpSpPr>
          <p:cNvPr id="57" name="组合 56"/>
          <p:cNvGrpSpPr/>
          <p:nvPr/>
        </p:nvGrpSpPr>
        <p:grpSpPr bwMode="auto">
          <a:xfrm>
            <a:off x="145415" y="139065"/>
            <a:ext cx="9413875" cy="626745"/>
            <a:chOff x="193490" y="186088"/>
            <a:chExt cx="9722664" cy="834749"/>
          </a:xfrm>
        </p:grpSpPr>
        <p:sp>
          <p:nvSpPr>
            <p:cNvPr id="58" name="菱形 57"/>
            <p:cNvSpPr/>
            <p:nvPr/>
          </p:nvSpPr>
          <p:spPr>
            <a:xfrm>
              <a:off x="193490" y="186088"/>
              <a:ext cx="825377" cy="824600"/>
            </a:xfrm>
            <a:prstGeom prst="diamond">
              <a:avLst/>
            </a:prstGeom>
            <a:solidFill>
              <a:srgbClr val="007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350"/>
            </a:p>
          </p:txBody>
        </p:sp>
        <p:sp>
          <p:nvSpPr>
            <p:cNvPr id="59" name="文本框 7"/>
            <p:cNvSpPr txBox="1">
              <a:spLocks noChangeArrowheads="1"/>
            </p:cNvSpPr>
            <p:nvPr/>
          </p:nvSpPr>
          <p:spPr bwMode="auto">
            <a:xfrm>
              <a:off x="1017867" y="243599"/>
              <a:ext cx="8898287" cy="777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3200" b="1" dirty="0">
                  <a:solidFill>
                    <a:srgbClr val="0072A9"/>
                  </a:solidFill>
                  <a:latin typeface="微软雅黑" panose="020B0503020204020204" charset="-122"/>
                  <a:ea typeface="微软雅黑" panose="020B0503020204020204" charset="-122"/>
                </a:rPr>
                <a:t>  第一节：依托生物学知识建立生命观念</a:t>
              </a:r>
              <a:endParaRPr lang="zh-CN" altLang="en-US" sz="3200" b="1" dirty="0">
                <a:solidFill>
                  <a:srgbClr val="0072A9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cxnSp>
          <p:nvCxnSpPr>
            <p:cNvPr id="60" name="直接连接符 59"/>
            <p:cNvCxnSpPr/>
            <p:nvPr/>
          </p:nvCxnSpPr>
          <p:spPr>
            <a:xfrm flipV="1">
              <a:off x="1109341" y="666556"/>
              <a:ext cx="2985626" cy="22221"/>
            </a:xfrm>
            <a:prstGeom prst="line">
              <a:avLst/>
            </a:prstGeom>
            <a:ln>
              <a:solidFill>
                <a:srgbClr val="0072A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 74"/>
            <p:cNvSpPr>
              <a:spLocks noEditPoints="1"/>
            </p:cNvSpPr>
            <p:nvPr/>
          </p:nvSpPr>
          <p:spPr bwMode="auto">
            <a:xfrm>
              <a:off x="419612" y="461439"/>
              <a:ext cx="372357" cy="243464"/>
            </a:xfrm>
            <a:custGeom>
              <a:avLst/>
              <a:gdLst>
                <a:gd name="T0" fmla="*/ 2147483647 w 99"/>
                <a:gd name="T1" fmla="*/ 2147483647 h 65"/>
                <a:gd name="T2" fmla="*/ 2147483647 w 99"/>
                <a:gd name="T3" fmla="*/ 2147483647 h 65"/>
                <a:gd name="T4" fmla="*/ 2147483647 w 99"/>
                <a:gd name="T5" fmla="*/ 2147483647 h 65"/>
                <a:gd name="T6" fmla="*/ 2147483647 w 99"/>
                <a:gd name="T7" fmla="*/ 2147483647 h 65"/>
                <a:gd name="T8" fmla="*/ 2147483647 w 99"/>
                <a:gd name="T9" fmla="*/ 2147483647 h 65"/>
                <a:gd name="T10" fmla="*/ 2147483647 w 99"/>
                <a:gd name="T11" fmla="*/ 2147483647 h 65"/>
                <a:gd name="T12" fmla="*/ 2147483647 w 99"/>
                <a:gd name="T13" fmla="*/ 2147483647 h 65"/>
                <a:gd name="T14" fmla="*/ 2147483647 w 99"/>
                <a:gd name="T15" fmla="*/ 2147483647 h 65"/>
                <a:gd name="T16" fmla="*/ 2147483647 w 99"/>
                <a:gd name="T17" fmla="*/ 2147483647 h 65"/>
                <a:gd name="T18" fmla="*/ 2147483647 w 99"/>
                <a:gd name="T19" fmla="*/ 2147483647 h 65"/>
                <a:gd name="T20" fmla="*/ 2147483647 w 99"/>
                <a:gd name="T21" fmla="*/ 2147483647 h 65"/>
                <a:gd name="T22" fmla="*/ 2147483647 w 99"/>
                <a:gd name="T23" fmla="*/ 2147483647 h 65"/>
                <a:gd name="T24" fmla="*/ 2147483647 w 99"/>
                <a:gd name="T25" fmla="*/ 2147483647 h 65"/>
                <a:gd name="T26" fmla="*/ 2147483647 w 99"/>
                <a:gd name="T27" fmla="*/ 2147483647 h 65"/>
                <a:gd name="T28" fmla="*/ 2147483647 w 99"/>
                <a:gd name="T29" fmla="*/ 2147483647 h 65"/>
                <a:gd name="T30" fmla="*/ 2147483647 w 99"/>
                <a:gd name="T31" fmla="*/ 2147483647 h 65"/>
                <a:gd name="T32" fmla="*/ 2147483647 w 99"/>
                <a:gd name="T33" fmla="*/ 2147483647 h 65"/>
                <a:gd name="T34" fmla="*/ 2147483647 w 99"/>
                <a:gd name="T35" fmla="*/ 0 h 65"/>
                <a:gd name="T36" fmla="*/ 2147483647 w 99"/>
                <a:gd name="T37" fmla="*/ 2147483647 h 65"/>
                <a:gd name="T38" fmla="*/ 2147483647 w 99"/>
                <a:gd name="T39" fmla="*/ 2147483647 h 65"/>
                <a:gd name="T40" fmla="*/ 2147483647 w 99"/>
                <a:gd name="T41" fmla="*/ 2147483647 h 65"/>
                <a:gd name="T42" fmla="*/ 0 w 99"/>
                <a:gd name="T43" fmla="*/ 2147483647 h 65"/>
                <a:gd name="T44" fmla="*/ 2147483647 w 99"/>
                <a:gd name="T45" fmla="*/ 2147483647 h 65"/>
                <a:gd name="T46" fmla="*/ 2147483647 w 99"/>
                <a:gd name="T47" fmla="*/ 2147483647 h 65"/>
                <a:gd name="T48" fmla="*/ 2147483647 w 99"/>
                <a:gd name="T49" fmla="*/ 2147483647 h 65"/>
                <a:gd name="T50" fmla="*/ 2147483647 w 99"/>
                <a:gd name="T51" fmla="*/ 2147483647 h 65"/>
                <a:gd name="T52" fmla="*/ 2147483647 w 99"/>
                <a:gd name="T53" fmla="*/ 2147483647 h 65"/>
                <a:gd name="T54" fmla="*/ 2147483647 w 99"/>
                <a:gd name="T55" fmla="*/ 2147483647 h 65"/>
                <a:gd name="T56" fmla="*/ 2147483647 w 99"/>
                <a:gd name="T57" fmla="*/ 2147483647 h 65"/>
                <a:gd name="T58" fmla="*/ 2147483647 w 99"/>
                <a:gd name="T59" fmla="*/ 2147483647 h 65"/>
                <a:gd name="T60" fmla="*/ 2147483647 w 99"/>
                <a:gd name="T61" fmla="*/ 2147483647 h 65"/>
                <a:gd name="T62" fmla="*/ 2147483647 w 99"/>
                <a:gd name="T63" fmla="*/ 2147483647 h 65"/>
                <a:gd name="T64" fmla="*/ 2147483647 w 99"/>
                <a:gd name="T65" fmla="*/ 2147483647 h 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9" h="65">
                  <a:moveTo>
                    <a:pt x="18" y="58"/>
                  </a:moveTo>
                  <a:cubicBezTo>
                    <a:pt x="30" y="58"/>
                    <a:pt x="42" y="60"/>
                    <a:pt x="53" y="65"/>
                  </a:cubicBezTo>
                  <a:cubicBezTo>
                    <a:pt x="64" y="60"/>
                    <a:pt x="75" y="57"/>
                    <a:pt x="87" y="57"/>
                  </a:cubicBezTo>
                  <a:cubicBezTo>
                    <a:pt x="87" y="23"/>
                    <a:pt x="87" y="23"/>
                    <a:pt x="87" y="23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18" y="23"/>
                    <a:pt x="18" y="23"/>
                    <a:pt x="18" y="23"/>
                  </a:cubicBezTo>
                  <a:cubicBezTo>
                    <a:pt x="18" y="58"/>
                    <a:pt x="18" y="58"/>
                    <a:pt x="18" y="58"/>
                  </a:cubicBezTo>
                  <a:close/>
                  <a:moveTo>
                    <a:pt x="99" y="8"/>
                  </a:moveTo>
                  <a:cubicBezTo>
                    <a:pt x="99" y="17"/>
                    <a:pt x="99" y="17"/>
                    <a:pt x="99" y="17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8" y="35"/>
                    <a:pt x="9" y="36"/>
                    <a:pt x="9" y="37"/>
                  </a:cubicBezTo>
                  <a:cubicBezTo>
                    <a:pt x="9" y="39"/>
                    <a:pt x="7" y="41"/>
                    <a:pt x="5" y="41"/>
                  </a:cubicBezTo>
                  <a:cubicBezTo>
                    <a:pt x="4" y="41"/>
                    <a:pt x="2" y="39"/>
                    <a:pt x="2" y="37"/>
                  </a:cubicBezTo>
                  <a:cubicBezTo>
                    <a:pt x="2" y="36"/>
                    <a:pt x="3" y="35"/>
                    <a:pt x="4" y="34"/>
                  </a:cubicBezTo>
                  <a:cubicBezTo>
                    <a:pt x="4" y="25"/>
                    <a:pt x="4" y="17"/>
                    <a:pt x="4" y="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99" y="8"/>
                    <a:pt x="99" y="8"/>
                    <a:pt x="99" y="8"/>
                  </a:cubicBezTo>
                  <a:close/>
                  <a:moveTo>
                    <a:pt x="8" y="42"/>
                  </a:moveTo>
                  <a:cubicBezTo>
                    <a:pt x="6" y="43"/>
                    <a:pt x="5" y="43"/>
                    <a:pt x="3" y="42"/>
                  </a:cubicBezTo>
                  <a:cubicBezTo>
                    <a:pt x="2" y="47"/>
                    <a:pt x="1" y="52"/>
                    <a:pt x="0" y="58"/>
                  </a:cubicBezTo>
                  <a:cubicBezTo>
                    <a:pt x="1" y="58"/>
                    <a:pt x="2" y="58"/>
                    <a:pt x="2" y="58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4" y="59"/>
                    <a:pt x="5" y="59"/>
                    <a:pt x="6" y="59"/>
                  </a:cubicBezTo>
                  <a:cubicBezTo>
                    <a:pt x="7" y="57"/>
                    <a:pt x="7" y="57"/>
                    <a:pt x="7" y="57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7" y="59"/>
                    <a:pt x="8" y="59"/>
                    <a:pt x="8" y="59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9" y="58"/>
                    <a:pt x="9" y="58"/>
                    <a:pt x="9" y="58"/>
                  </a:cubicBezTo>
                  <a:cubicBezTo>
                    <a:pt x="10" y="58"/>
                    <a:pt x="10" y="58"/>
                    <a:pt x="11" y="58"/>
                  </a:cubicBezTo>
                  <a:cubicBezTo>
                    <a:pt x="10" y="52"/>
                    <a:pt x="9" y="47"/>
                    <a:pt x="8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135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50602" y="489150"/>
            <a:ext cx="10852237" cy="648000"/>
          </a:xfrm>
        </p:spPr>
        <p:txBody>
          <a:bodyPr/>
          <a:p>
            <a:r>
              <a:t>主题《</a:t>
            </a:r>
            <a:r>
              <a:rPr>
                <a:sym typeface="+mn-ea"/>
              </a:rPr>
              <a:t>生物体的结构层次</a:t>
            </a:r>
            <a:r>
              <a:t>》侧重的生命观念及其内涵</a:t>
            </a:r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201295" y="1773022"/>
          <a:ext cx="11760200" cy="2728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175"/>
                <a:gridCol w="2590800"/>
                <a:gridCol w="7642225"/>
              </a:tblGrid>
              <a:tr h="83375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2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主题</a:t>
                      </a:r>
                      <a:endParaRPr lang="zh-CN" altLang="en-US" sz="22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2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侧重的生命观念</a:t>
                      </a:r>
                      <a:endParaRPr lang="zh-CN" altLang="en-US" sz="22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2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侧重的生命观念的内涵</a:t>
                      </a:r>
                      <a:endParaRPr lang="zh-CN" altLang="en-US" sz="22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94840"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2000" b="0" spc="13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生物体的结构层次</a:t>
                      </a:r>
                      <a:endParaRPr sz="2000" b="0" spc="13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0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结构与功能观</a:t>
                      </a: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0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细胞是生物体结构和功能的基本单位。细胞经过分裂和分化形成生物体的各种组织，由功能不同的组织形成器官，完成特定的生理功能。多细胞生物体依靠细胞、组织、器官结构层次等之间的协调活动，表现出生物体的生命现象。</a:t>
                      </a: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50602" y="489150"/>
            <a:ext cx="10852237" cy="648000"/>
          </a:xfrm>
        </p:spPr>
        <p:txBody>
          <a:bodyPr/>
          <a:p>
            <a:r>
              <a:t>主题《</a:t>
            </a:r>
            <a:r>
              <a:rPr>
                <a:sym typeface="+mn-ea"/>
              </a:rPr>
              <a:t>生物的多样性</a:t>
            </a:r>
            <a:r>
              <a:t>》侧重的生命观念及其内涵</a:t>
            </a:r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215900" y="1994638"/>
          <a:ext cx="11760200" cy="3825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455"/>
                <a:gridCol w="2590800"/>
                <a:gridCol w="7814945"/>
              </a:tblGrid>
              <a:tr h="83375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2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主题</a:t>
                      </a:r>
                      <a:endParaRPr lang="zh-CN" altLang="en-US" sz="22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2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侧重的生命观念</a:t>
                      </a:r>
                      <a:endParaRPr lang="zh-CN" altLang="en-US" sz="22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2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侧重的生命观念的内涵</a:t>
                      </a:r>
                      <a:endParaRPr lang="zh-CN" altLang="en-US" sz="22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992120"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2000" b="0" spc="13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生物的多样性</a:t>
                      </a:r>
                      <a:endParaRPr sz="2000" b="0" spc="13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0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进化与石适应观</a:t>
                      </a: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0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地球上的生物是多种多样的。依据一定的标准，各种生物可分成不同的类群。保护生物多样性对于人类的生存和发展具有重要意义。</a:t>
                      </a:r>
                      <a:r>
                        <a:rPr lang="zh-CN" altLang="en-US" sz="200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生物多样性和适应性是自然选择的结果。</a:t>
                      </a: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215900" y="1445680"/>
          <a:ext cx="11760200" cy="4923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375"/>
                <a:gridCol w="2298700"/>
                <a:gridCol w="7858125"/>
              </a:tblGrid>
              <a:tr h="65024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1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章</a:t>
                      </a:r>
                      <a:endParaRPr lang="zh-CN" altLang="en-US" sz="21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15900" marR="215900" marT="133350" marB="13335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1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侧重的生命观念</a:t>
                      </a:r>
                      <a:endParaRPr lang="zh-CN" altLang="en-US" sz="21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15900" marR="215900" marT="133350" marB="13335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1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侧重的生命观念的内涵</a:t>
                      </a:r>
                      <a:endParaRPr lang="zh-CN" altLang="en-US" sz="21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15900" marR="215900" marT="133350" marB="13335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308735"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900" b="0" spc="13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丰富多彩的生物世界</a:t>
                      </a:r>
                      <a:endParaRPr lang="zh-CN" sz="1900" b="0" spc="13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15900" marR="215900" marT="133350" marB="13335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9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结构与功能观</a:t>
                      </a:r>
                      <a:endParaRPr lang="zh-CN" altLang="en-US" sz="19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15900" marR="215900" marT="133350" marB="13335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9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地球上的生物是多种多样的。</a:t>
                      </a:r>
                      <a:r>
                        <a:rPr lang="zh-CN" altLang="en-US" sz="190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依据生物的各种结构特征将生物分成不同的类群。从结构的特点来认识和推测功能，从结构所表现的功能来理解获推测结构特点。</a:t>
                      </a:r>
                      <a:endParaRPr lang="zh-CN" altLang="en-US" sz="19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15900" marR="215900" marT="133350" marB="13335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</a:tr>
              <a:tr h="1308735"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900" b="0" spc="13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生物多样性及其保护</a:t>
                      </a:r>
                      <a:endParaRPr lang="zh-CN" altLang="en-US" sz="1900" b="0" spc="13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15900" marR="215900" marT="133350" marB="13335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9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生态观</a:t>
                      </a:r>
                      <a:endParaRPr lang="zh-CN" altLang="en-US" sz="19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15900" marR="215900" marT="133350" marB="13335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9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“</a:t>
                      </a:r>
                      <a:r>
                        <a:rPr lang="zh-CN" altLang="en-US" sz="19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每一种生物都有其独特的价值</a:t>
                      </a:r>
                      <a:r>
                        <a:rPr lang="en-US" altLang="zh-CN" sz="19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”</a:t>
                      </a:r>
                      <a:r>
                        <a:rPr lang="zh-CN" altLang="en-US" sz="19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是人对生态价值的基本判断。生物多样性及其</a:t>
                      </a:r>
                      <a:r>
                        <a:rPr lang="zh-CN" altLang="en-US" sz="190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保护对于人类的生存和发展具有重要意义，</a:t>
                      </a:r>
                      <a:r>
                        <a:rPr lang="en-US" altLang="zh-CN" sz="190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“</a:t>
                      </a:r>
                      <a:r>
                        <a:rPr lang="zh-CN" altLang="en-US" sz="190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绿水青山就是金山银山</a:t>
                      </a:r>
                      <a:r>
                        <a:rPr lang="en-US" altLang="zh-CN" sz="190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”</a:t>
                      </a:r>
                      <a:r>
                        <a:rPr lang="zh-CN" altLang="en-US" sz="190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。</a:t>
                      </a:r>
                      <a:endParaRPr lang="zh-CN" altLang="en-US" sz="19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215900" marR="215900" marT="133350" marB="13335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</a:tr>
              <a:tr h="1656080"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900" b="0" spc="130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生命起源和生物进化</a:t>
                      </a:r>
                      <a:endParaRPr lang="zh-CN" altLang="en-US" sz="1900" b="0" spc="13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15900" marR="215900" marT="133350" marB="13335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9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进化观</a:t>
                      </a:r>
                      <a:endParaRPr lang="zh-CN" altLang="en-US" sz="19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15900" marR="215900" marT="133350" marB="13335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9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生物多样性和适应性是自然选择的结果。</a:t>
                      </a:r>
                      <a:endParaRPr lang="zh-CN" altLang="en-US" sz="19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215900" marR="215900" marT="133350" marB="13335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标题 1"/>
          <p:cNvSpPr>
            <a:spLocks noGrp="1"/>
          </p:cNvSpPr>
          <p:nvPr/>
        </p:nvSpPr>
        <p:spPr>
          <a:xfrm>
            <a:off x="1350602" y="48915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r>
              <a:t>主题《</a:t>
            </a:r>
            <a:r>
              <a:rPr>
                <a:sym typeface="+mn-ea"/>
              </a:rPr>
              <a:t>生物的多样性</a:t>
            </a:r>
            <a:r>
              <a:t>》侧重的生命观念及其内涵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t>主题《</a:t>
            </a:r>
            <a:r>
              <a:rPr>
                <a:sym typeface="+mn-ea"/>
              </a:rPr>
              <a:t>生物与环境</a:t>
            </a:r>
            <a:r>
              <a:t>》侧重的生命观念及其内涵</a:t>
            </a:r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326707" y="1292327"/>
          <a:ext cx="11565255" cy="5565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0540"/>
                <a:gridCol w="2722245"/>
                <a:gridCol w="7062470"/>
              </a:tblGrid>
              <a:tr h="124587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2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主题</a:t>
                      </a:r>
                      <a:endParaRPr lang="zh-CN" altLang="en-US" sz="22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2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侧重的生命观念</a:t>
                      </a:r>
                      <a:endParaRPr lang="zh-CN" altLang="en-US" sz="22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2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侧重的生命观念的内涵</a:t>
                      </a:r>
                      <a:endParaRPr lang="zh-CN" altLang="en-US" sz="22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655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000" b="0" spc="130">
                          <a:solidFill>
                            <a:srgbClr val="40404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生物的生存依赖一定的环境，同时，又能适应、影响和改变环境。生物与环境保持着十分密切的关系，并形成多种多样的生态系统。</a:t>
                      </a: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</a:tr>
              <a:tr h="8636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</a:tr>
              <a:tr h="8636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t>主题《</a:t>
            </a:r>
            <a:r>
              <a:rPr>
                <a:sym typeface="+mn-ea"/>
              </a:rPr>
              <a:t>生物圈中的绿色植物</a:t>
            </a:r>
            <a:r>
              <a:t>》侧重的生命观念及其内涵</a:t>
            </a:r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326707" y="1292327"/>
          <a:ext cx="11565255" cy="5565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0540"/>
                <a:gridCol w="2722245"/>
                <a:gridCol w="7062470"/>
              </a:tblGrid>
              <a:tr h="124587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2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章</a:t>
                      </a:r>
                      <a:endParaRPr lang="zh-CN" altLang="en-US" sz="22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2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侧重的生命观念</a:t>
                      </a:r>
                      <a:endParaRPr lang="zh-CN" altLang="en-US" sz="22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2200" b="1">
                          <a:solidFill>
                            <a:srgbClr val="646464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侧重的生命观念的内涵</a:t>
                      </a:r>
                      <a:endParaRPr lang="zh-CN" altLang="en-US" sz="2200" b="1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6550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28575">
                      <a:solidFill>
                        <a:srgbClr val="646464"/>
                      </a:solidFill>
                      <a:prstDash val="solid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</a:tr>
              <a:tr h="8636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</a:tr>
              <a:tr h="8636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</a:tr>
              <a:tr h="86296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9525">
                      <a:solidFill>
                        <a:srgbClr val="646464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</a:tr>
              <a:tr h="86360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646464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2000" b="0" spc="130">
                        <a:solidFill>
                          <a:srgbClr val="40404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317500" marR="317500" marT="215900" marB="215900" anchor="ctr">
                    <a:lnL w="9525">
                      <a:solidFill>
                        <a:srgbClr val="646464"/>
                      </a:solidFill>
                      <a:prstDash val="dash"/>
                    </a:lnL>
                    <a:lnR w="9525">
                      <a:solidFill>
                        <a:srgbClr val="646464"/>
                      </a:solidFill>
                      <a:prstDash val="dash"/>
                    </a:lnR>
                    <a:lnT w="9525">
                      <a:solidFill>
                        <a:srgbClr val="646464"/>
                      </a:solidFill>
                      <a:prstDash val="dash"/>
                    </a:lnT>
                    <a:lnB w="28575">
                      <a:solidFill>
                        <a:srgbClr val="64646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TABLE_BEAUTIFY" val="smartTable{6132a849-6980-4deb-b282-5a3a67b20556}"/>
</p:tagLst>
</file>

<file path=ppt/tags/tag63.xml><?xml version="1.0" encoding="utf-8"?>
<p:tagLst xmlns:p="http://schemas.openxmlformats.org/presentationml/2006/main">
  <p:tag name="KSO_WM_UNIT_TABLE_BEAUTIFY" val="smartTable{6132a849-6980-4deb-b282-5a3a67b20556}"/>
</p:tagLst>
</file>

<file path=ppt/tags/tag64.xml><?xml version="1.0" encoding="utf-8"?>
<p:tagLst xmlns:p="http://schemas.openxmlformats.org/presentationml/2006/main">
  <p:tag name="KSO_WM_UNIT_TABLE_BEAUTIFY" val="smartTable{6132a849-6980-4deb-b282-5a3a67b20556}"/>
</p:tagLst>
</file>

<file path=ppt/tags/tag65.xml><?xml version="1.0" encoding="utf-8"?>
<p:tagLst xmlns:p="http://schemas.openxmlformats.org/presentationml/2006/main">
  <p:tag name="KSO_WM_UNIT_TABLE_BEAUTIFY" val="smartTable{6132a849-6980-4deb-b282-5a3a67b20556}"/>
</p:tagLst>
</file>

<file path=ppt/tags/tag66.xml><?xml version="1.0" encoding="utf-8"?>
<p:tagLst xmlns:p="http://schemas.openxmlformats.org/presentationml/2006/main">
  <p:tag name="KSO_WM_UNIT_TABLE_BEAUTIFY" val="smartTable{6132a849-6980-4deb-b282-5a3a67b20556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自定义 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0070C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古瓶荷花">
  <a:themeElements>
    <a:clrScheme name="1_古瓶荷花 1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E"/>
      </a:accent4>
      <a:accent5>
        <a:srgbClr val="E2F4FF"/>
      </a:accent5>
      <a:accent6>
        <a:srgbClr val="2D8AE7"/>
      </a:accent6>
      <a:hlink>
        <a:srgbClr val="CC0066"/>
      </a:hlink>
      <a:folHlink>
        <a:srgbClr val="7D7DA9"/>
      </a:folHlink>
    </a:clrScheme>
    <a:fontScheme name="1_古瓶荷花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ctr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rgbClr val="8E163E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ctr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rgbClr val="8E163E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古瓶荷花 1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E"/>
        </a:accent4>
        <a:accent5>
          <a:srgbClr val="E2F4FF"/>
        </a:accent5>
        <a:accent6>
          <a:srgbClr val="2D8AE7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古瓶荷花 2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6FAF5"/>
        </a:accent3>
        <a:accent4>
          <a:srgbClr val="006765"/>
        </a:accent4>
        <a:accent5>
          <a:srgbClr val="F1F5F0"/>
        </a:accent5>
        <a:accent6>
          <a:srgbClr val="E78A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古瓶荷花 3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C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古瓶荷花 4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A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古瓶荷花 5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F"/>
        </a:accent3>
        <a:accent4>
          <a:srgbClr val="53537E"/>
        </a:accent4>
        <a:accent5>
          <a:srgbClr val="FFEEEE"/>
        </a:accent5>
        <a:accent6>
          <a:srgbClr val="E78A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古瓶荷花 6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C"/>
        </a:accent4>
        <a:accent5>
          <a:srgbClr val="E9F7FF"/>
        </a:accent5>
        <a:accent6>
          <a:srgbClr val="E78A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古瓶荷花 7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EEE"/>
        </a:accent3>
        <a:accent4>
          <a:srgbClr val="0056AE"/>
        </a:accent4>
        <a:accent5>
          <a:srgbClr val="FFFFE2"/>
        </a:accent5>
        <a:accent6>
          <a:srgbClr val="008A8A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古瓶荷花 8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12121"/>
        </a:accent4>
        <a:accent5>
          <a:srgbClr val="E1E1EB"/>
        </a:accent5>
        <a:accent6>
          <a:srgbClr val="E7B9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ctr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rgbClr val="8E163E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ctr" defTabSz="914400" rtl="0" eaLnBrk="1" fontAlgn="base" latinLnBrk="0" hangingPunct="1"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rgbClr val="8E163E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2381</Words>
  <Application>WPS 演示</Application>
  <PresentationFormat>宽屏</PresentationFormat>
  <Paragraphs>266</Paragraphs>
  <Slides>24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24</vt:i4>
      </vt:variant>
    </vt:vector>
  </HeadingPairs>
  <TitlesOfParts>
    <vt:vector size="41" baseType="lpstr">
      <vt:lpstr>Arial</vt:lpstr>
      <vt:lpstr>宋体</vt:lpstr>
      <vt:lpstr>Wingdings</vt:lpstr>
      <vt:lpstr>Times New Roman</vt:lpstr>
      <vt:lpstr>微软雅黑</vt:lpstr>
      <vt:lpstr>华文楷体</vt:lpstr>
      <vt:lpstr>Calibri</vt:lpstr>
      <vt:lpstr>Arial Unicode MS</vt:lpstr>
      <vt:lpstr>楷体_GB2312</vt:lpstr>
      <vt:lpstr>新宋体</vt:lpstr>
      <vt:lpstr>黑体</vt:lpstr>
      <vt:lpstr>楷体</vt:lpstr>
      <vt:lpstr>华文宋体</vt:lpstr>
      <vt:lpstr>Office 主题​​</vt:lpstr>
      <vt:lpstr>1_Office 主题​​</vt:lpstr>
      <vt:lpstr>1_古瓶荷花</vt:lpstr>
      <vt:lpstr>默认设计模板</vt:lpstr>
      <vt:lpstr>PowerPoint 演示文稿</vt:lpstr>
      <vt:lpstr>PowerPoint 演示文稿</vt:lpstr>
      <vt:lpstr>第一章理解教材在发展核心素养方面的设计和做法</vt:lpstr>
      <vt:lpstr>初中生物课程标准</vt:lpstr>
      <vt:lpstr>主题《生物体的结构层次》侧重的生命观念及其内涵</vt:lpstr>
      <vt:lpstr>主题《生物的多样性》侧重的生命观念及其内涵</vt:lpstr>
      <vt:lpstr>PowerPoint 演示文稿</vt:lpstr>
      <vt:lpstr>主题《生物与环境》侧重的生命观念及其内涵</vt:lpstr>
      <vt:lpstr>主题《生物圈中的绿色植物》侧重的生命观念及其内涵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血管的功能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紫藤花开</cp:lastModifiedBy>
  <cp:revision>39</cp:revision>
  <dcterms:created xsi:type="dcterms:W3CDTF">2019-06-19T02:08:00Z</dcterms:created>
  <dcterms:modified xsi:type="dcterms:W3CDTF">2020-12-08T02:07:58Z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