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432" r:id="rId3"/>
    <p:sldId id="942" r:id="rId5"/>
    <p:sldId id="951" r:id="rId6"/>
    <p:sldId id="952" r:id="rId7"/>
    <p:sldId id="953" r:id="rId8"/>
    <p:sldId id="956" r:id="rId9"/>
    <p:sldId id="954" r:id="rId10"/>
    <p:sldId id="957" r:id="rId11"/>
    <p:sldId id="958" r:id="rId12"/>
    <p:sldId id="959" r:id="rId13"/>
    <p:sldId id="961" r:id="rId14"/>
    <p:sldId id="962" r:id="rId15"/>
    <p:sldId id="963" r:id="rId16"/>
    <p:sldId id="964" r:id="rId17"/>
    <p:sldId id="965" r:id="rId18"/>
    <p:sldId id="974" r:id="rId19"/>
    <p:sldId id="975" r:id="rId20"/>
    <p:sldId id="955" r:id="rId21"/>
    <p:sldId id="943" r:id="rId22"/>
    <p:sldId id="944" r:id="rId23"/>
    <p:sldId id="945" r:id="rId24"/>
    <p:sldId id="947" r:id="rId25"/>
    <p:sldId id="948" r:id="rId26"/>
    <p:sldId id="949" r:id="rId27"/>
    <p:sldId id="950" r:id="rId28"/>
  </p:sldIdLst>
  <p:sldSz cx="9144000" cy="5143500" type="screen16x9"/>
  <p:notesSz cx="6858000" cy="9144000"/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3429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685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0287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370965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1713865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056765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2399665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2742565" algn="l" defTabSz="68516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2" userDrawn="1">
          <p15:clr>
            <a:srgbClr val="A4A3A4"/>
          </p15:clr>
        </p15:guide>
        <p15:guide id="2" pos="27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zhong" initials="c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22E6E"/>
    <a:srgbClr val="006666"/>
    <a:srgbClr val="F595DC"/>
    <a:srgbClr val="21A3D0"/>
    <a:srgbClr val="A9BECB"/>
    <a:srgbClr val="F8F8F8"/>
    <a:srgbClr val="D01C63"/>
    <a:srgbClr val="0067A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50" autoAdjust="0"/>
  </p:normalViewPr>
  <p:slideViewPr>
    <p:cSldViewPr snapToObjects="1" showGuides="1">
      <p:cViewPr varScale="1">
        <p:scale>
          <a:sx n="122" d="100"/>
          <a:sy n="122" d="100"/>
        </p:scale>
        <p:origin x="84" y="104"/>
      </p:cViewPr>
      <p:guideLst>
        <p:guide orient="horz" pos="1592"/>
        <p:guide pos="27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1" d="100"/>
        <a:sy n="151" d="100"/>
      </p:scale>
      <p:origin x="0" y="4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97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fld id="{3A93C214-0B12-46AB-8A79-327EE726E8C2}" type="datetimeFigureOut">
              <a:rPr lang="zh-CN" altLang="en-US"/>
            </a:fld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B36EE78B-84D8-412F-BC69-ACC7C447BAFC}" type="slidenum">
              <a:rPr lang="zh-CN" alt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096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7138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1FB53-074E-453F-8BCF-006D7CFC3C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6EE78B-84D8-412F-BC69-ACC7C447BA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6EE78B-84D8-412F-BC69-ACC7C447BA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6EE78B-84D8-412F-BC69-ACC7C447BA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532" y="1597819"/>
            <a:ext cx="7772936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065" y="2914650"/>
            <a:ext cx="640187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0965" indent="0" algn="ctr">
              <a:buNone/>
              <a:defRPr/>
            </a:lvl5pPr>
            <a:lvl6pPr marL="1713865" indent="0" algn="ctr">
              <a:buNone/>
              <a:defRPr/>
            </a:lvl6pPr>
            <a:lvl7pPr marL="2056765" indent="0" algn="ctr">
              <a:buNone/>
              <a:defRPr/>
            </a:lvl7pPr>
            <a:lvl8pPr marL="2399665" indent="0" algn="ctr">
              <a:buNone/>
              <a:defRPr/>
            </a:lvl8pPr>
            <a:lvl9pPr marL="274256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382" y="681038"/>
            <a:ext cx="2056597" cy="391358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022" y="681038"/>
            <a:ext cx="6059105" cy="391358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2060"/>
          </a:solidFill>
        </p:spPr>
      </p:pic>
    </p:spTree>
  </p:cSld>
  <p:clrMapOvr>
    <a:masterClrMapping/>
  </p:clrMapOvr>
  <p:transition spd="med" advClick="0" advTm="1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8" y="3305176"/>
            <a:ext cx="7771745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8" y="2180035"/>
            <a:ext cx="7771745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00"/>
            </a:lvl2pPr>
            <a:lvl3pPr marL="685800" indent="0">
              <a:buNone/>
              <a:defRPr sz="1200"/>
            </a:lvl3pPr>
            <a:lvl4pPr marL="1028700" indent="0">
              <a:buNone/>
              <a:defRPr sz="1000"/>
            </a:lvl4pPr>
            <a:lvl5pPr marL="1370965" indent="0">
              <a:buNone/>
              <a:defRPr sz="1000"/>
            </a:lvl5pPr>
            <a:lvl6pPr marL="1713865" indent="0">
              <a:buNone/>
              <a:defRPr sz="1000"/>
            </a:lvl6pPr>
            <a:lvl7pPr marL="2056765" indent="0">
              <a:buNone/>
              <a:defRPr sz="1000"/>
            </a:lvl7pPr>
            <a:lvl8pPr marL="2399665" indent="0">
              <a:buNone/>
              <a:defRPr sz="1000"/>
            </a:lvl8pPr>
            <a:lvl9pPr marL="27425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021" y="1200151"/>
            <a:ext cx="405725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8533" y="1200151"/>
            <a:ext cx="4058446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022" y="205979"/>
            <a:ext cx="8229957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022" y="1151335"/>
            <a:ext cx="404059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0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022" y="1631156"/>
            <a:ext cx="4040594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95" y="1151335"/>
            <a:ext cx="4041784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0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95" y="1631156"/>
            <a:ext cx="4041784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3" name="矩形 1"/>
          <p:cNvSpPr>
            <a:spLocks noChangeArrowheads="1"/>
          </p:cNvSpPr>
          <p:nvPr userDrawn="1"/>
        </p:nvSpPr>
        <p:spPr bwMode="auto">
          <a:xfrm>
            <a:off x="0" y="5035379"/>
            <a:ext cx="9144000" cy="11764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txBody>
          <a:bodyPr lIns="68571" tIns="34285" rIns="68571" bIns="34285"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" name="矩形 3"/>
          <p:cNvSpPr>
            <a:spLocks noChangeArrowheads="1"/>
          </p:cNvSpPr>
          <p:nvPr userDrawn="1"/>
        </p:nvSpPr>
        <p:spPr bwMode="auto">
          <a:xfrm>
            <a:off x="8683408" y="4786313"/>
            <a:ext cx="368950" cy="297656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" name="TextBox 4"/>
          <p:cNvSpPr txBox="1">
            <a:spLocks noChangeArrowheads="1"/>
          </p:cNvSpPr>
          <p:nvPr userDrawn="1"/>
        </p:nvSpPr>
        <p:spPr bwMode="auto">
          <a:xfrm>
            <a:off x="8704831" y="4807744"/>
            <a:ext cx="327294" cy="254794"/>
          </a:xfrm>
          <a:prstGeom prst="rect">
            <a:avLst/>
          </a:prstGeom>
          <a:noFill/>
          <a:ln>
            <a:noFill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98B9FF10-6865-479F-9DFA-EC7F5A5D5EE9}" type="slidenum">
              <a:rPr lang="zh-CN" altLang="en-US" sz="1200">
                <a:solidFill>
                  <a:schemeClr val="bg1"/>
                </a:solidFill>
              </a:rPr>
            </a:fld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2338685" y="675968"/>
            <a:ext cx="4466630" cy="23574"/>
            <a:chOff x="3060700" y="4724400"/>
            <a:chExt cx="5955507" cy="31432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2060"/>
          </a:solidFill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381" y="3600450"/>
            <a:ext cx="5486638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381" y="459581"/>
            <a:ext cx="5486638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381" y="4025503"/>
            <a:ext cx="5486638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2900" indent="0">
              <a:buNone/>
              <a:defRPr sz="900"/>
            </a:lvl2pPr>
            <a:lvl3pPr marL="685800" indent="0">
              <a:buNone/>
              <a:defRPr sz="700"/>
            </a:lvl3pPr>
            <a:lvl4pPr marL="1028700" indent="0">
              <a:buNone/>
              <a:defRPr sz="700"/>
            </a:lvl4pPr>
            <a:lvl5pPr marL="1370965" indent="0">
              <a:buNone/>
              <a:defRPr sz="700"/>
            </a:lvl5pPr>
            <a:lvl6pPr marL="1713865" indent="0">
              <a:buNone/>
              <a:defRPr sz="700"/>
            </a:lvl6pPr>
            <a:lvl7pPr marL="2056765" indent="0">
              <a:buNone/>
              <a:defRPr sz="700"/>
            </a:lvl7pPr>
            <a:lvl8pPr marL="2399665" indent="0">
              <a:buNone/>
              <a:defRPr sz="700"/>
            </a:lvl8pPr>
            <a:lvl9pPr marL="2742565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>
          <a:gsLst>
            <a:gs pos="0">
              <a:schemeClr val="bg1">
                <a:lumMod val="95000"/>
              </a:schemeClr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22" y="681038"/>
            <a:ext cx="822995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/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22" y="1200151"/>
            <a:ext cx="8229957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第二级</a:t>
            </a:r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370965"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仿宋_GB2312" pitchFamily="1" charset="-122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199515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1542415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1885315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228215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2571115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2914015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.jpe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image" Target="../media/image8.jpeg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7" Type="http://schemas.openxmlformats.org/officeDocument/2006/relationships/slideLayout" Target="../slideLayouts/slideLayout8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96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8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image" Target="../media/image8.jpe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7" Type="http://schemas.openxmlformats.org/officeDocument/2006/relationships/slideLayout" Target="../slideLayouts/slideLayout8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01-06-00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404664" y="-113506"/>
            <a:ext cx="457200" cy="457200"/>
          </a:xfrm>
          <a:prstGeom prst="rect">
            <a:avLst/>
          </a:prstGeom>
        </p:spPr>
      </p:pic>
      <p:pic>
        <p:nvPicPr>
          <p:cNvPr id="23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241925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5" name="椭圆 24"/>
          <p:cNvSpPr/>
          <p:nvPr/>
        </p:nvSpPr>
        <p:spPr>
          <a:xfrm>
            <a:off x="1256583" y="3729788"/>
            <a:ext cx="677676" cy="677676"/>
          </a:xfrm>
          <a:prstGeom prst="ellipse">
            <a:avLst/>
          </a:prstGeom>
          <a:solidFill>
            <a:srgbClr val="00602B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458033" y="1269680"/>
            <a:ext cx="274777" cy="274777"/>
          </a:xfrm>
          <a:prstGeom prst="ellipse">
            <a:avLst/>
          </a:prstGeom>
          <a:solidFill>
            <a:srgbClr val="00602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3216986" y="444094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55140" y="809202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098095" y="4423601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4" name="同心圆 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73523" y="3230102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椭圆 52"/>
          <p:cNvSpPr/>
          <p:nvPr/>
        </p:nvSpPr>
        <p:spPr>
          <a:xfrm>
            <a:off x="3777723" y="809202"/>
            <a:ext cx="274777" cy="274777"/>
          </a:xfrm>
          <a:prstGeom prst="ellipse">
            <a:avLst/>
          </a:prstGeom>
          <a:solidFill>
            <a:srgbClr val="00602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3024239" y="3866717"/>
            <a:ext cx="137389" cy="137389"/>
          </a:xfrm>
          <a:prstGeom prst="ellipse">
            <a:avLst/>
          </a:prstGeom>
          <a:solidFill>
            <a:srgbClr val="00602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3600309" y="4149156"/>
            <a:ext cx="452191" cy="45219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295525" y="1851660"/>
            <a:ext cx="6399530" cy="1370330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4" name="圆角矩形 6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4351930" y="1373339"/>
              <a:ext cx="376460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椭圆 65"/>
          <p:cNvSpPr/>
          <p:nvPr/>
        </p:nvSpPr>
        <p:spPr>
          <a:xfrm>
            <a:off x="479789" y="4314421"/>
            <a:ext cx="379661" cy="379661"/>
          </a:xfrm>
          <a:prstGeom prst="ellipse">
            <a:avLst/>
          </a:prstGeom>
          <a:solidFill>
            <a:srgbClr val="00602B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2479789" y="3699099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2470196" y="249672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1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786091" y="833234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椭圆 75"/>
          <p:cNvSpPr/>
          <p:nvPr/>
        </p:nvSpPr>
        <p:spPr>
          <a:xfrm>
            <a:off x="2170889" y="574568"/>
            <a:ext cx="137389" cy="137389"/>
          </a:xfrm>
          <a:prstGeom prst="ellipse">
            <a:avLst/>
          </a:prstGeom>
          <a:solidFill>
            <a:srgbClr val="00602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503923" y="1269680"/>
            <a:ext cx="727904" cy="727904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610178" y="367912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椭圆 82"/>
          <p:cNvSpPr/>
          <p:nvPr/>
        </p:nvSpPr>
        <p:spPr>
          <a:xfrm>
            <a:off x="464438" y="2571750"/>
            <a:ext cx="137389" cy="137389"/>
          </a:xfrm>
          <a:prstGeom prst="ellipse">
            <a:avLst/>
          </a:prstGeom>
          <a:solidFill>
            <a:srgbClr val="00602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TextBox 83"/>
          <p:cNvSpPr txBox="1"/>
          <p:nvPr/>
        </p:nvSpPr>
        <p:spPr>
          <a:xfrm>
            <a:off x="2680335" y="2211705"/>
            <a:ext cx="5397500" cy="945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rgbClr val="0060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《建模式教学》读后感</a:t>
            </a:r>
            <a:endParaRPr lang="zh-CN" altLang="en-US" sz="4000" b="1" dirty="0">
              <a:solidFill>
                <a:srgbClr val="0060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52570" y="3406140"/>
            <a:ext cx="43053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常州市河海实验学校   陈忠  </a:t>
            </a:r>
            <a:r>
              <a:rPr lang="en-US" altLang="zh-CN" sz="2400" dirty="0"/>
              <a:t>2023.2.23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91">
        <p14:vortex dir="r"/>
      </p:transition>
    </mc:Choice>
    <mc:Fallback>
      <p:transition spd="slow" advTm="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8.33333E-7 -7.40741E-7 L 0.05121 -0.31451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1574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2.59259E-6 L -0.13889 -0.41882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-2095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05556E-6 -1.48148E-6 L -0.0125 -0.41667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083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44444E-6 -3.45679E-6 L -0.10381 -0.2787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1" y="-139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2.71605E-6 L -0.18993 -0.35895 " pathEditMode="relative" rAng="0" ptsTypes="AA">
                                      <p:cBhvr>
                                        <p:cTn id="49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7" y="-1796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7 2.71605E-6 L 0.1526 -0.4034 " pathEditMode="relative" rAng="0" ptsTypes="AA">
                                      <p:cBhvr>
                                        <p:cTn id="58" dur="5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-20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5121 -0.27871 " pathEditMode="relative" rAng="0" ptsTypes="AA">
                                      <p:cBhvr>
                                        <p:cTn id="67" dur="5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1395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7778E-6 -4.19753E-6 L 0.13021 -0.19259 " pathEditMode="relative" rAng="0" ptsTypes="AA">
                                      <p:cBhvr>
                                        <p:cTn id="76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963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-2.59259E-6 L 0.14375 0.17222 " pathEditMode="relative" rAng="0" ptsTypes="AA">
                                      <p:cBhvr>
                                        <p:cTn id="92" dur="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861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88889E-6 -4.81481E-6 L 0.13507 0.28334 " pathEditMode="relative" rAng="0" ptsTypes="AA">
                                      <p:cBhvr>
                                        <p:cTn id="101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1416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8.33333E-7 3.20988E-6 L 0.0625 0.20555 " pathEditMode="relative" rAng="0" ptsTypes="AA">
                                      <p:cBhvr>
                                        <p:cTn id="110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1027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0 L -0.01371 0.35 " pathEditMode="relative" rAng="0" ptsTypes="AA">
                                      <p:cBhvr>
                                        <p:cTn id="119" dur="5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175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33333E-6 -1.60494E-6 L 0.16875 -0.04074 " pathEditMode="relative" rAng="0" ptsTypes="AA">
                                      <p:cBhvr>
                                        <p:cTn id="121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203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94444E-6 -3.08642E-6 L -0.04757 0.3855 " pathEditMode="relative" rAng="0" ptsTypes="AA">
                                      <p:cBhvr>
                                        <p:cTn id="130" dur="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1925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23457E-6 L -0.0875 0.25895 " pathEditMode="relative" rAng="0" ptsTypes="AA">
                                      <p:cBhvr>
                                        <p:cTn id="134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293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33333E-6 -2.71605E-6 L -0.18368 0.37439 " pathEditMode="relative" rAng="0" ptsTypes="AA">
                                      <p:cBhvr>
                                        <p:cTn id="148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4" y="18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-6.17284E-7 L -0.19879 0.28333 " pathEditMode="relative" rAng="0" ptsTypes="AA">
                                      <p:cBhvr>
                                        <p:cTn id="157" dur="5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00"/>
                            </p:stCondLst>
                            <p:childTnLst>
                              <p:par>
                                <p:cTn id="16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66" grpId="0" animBg="1"/>
      <p:bldP spid="66" grpId="1" animBg="1"/>
      <p:bldP spid="66" grpId="2" animBg="1"/>
      <p:bldP spid="76" grpId="0" animBg="1"/>
      <p:bldP spid="76" grpId="1" animBg="1"/>
      <p:bldP spid="76" grpId="2" animBg="1"/>
      <p:bldP spid="83" grpId="0" animBg="1"/>
      <p:bldP spid="83" grpId="1" animBg="1"/>
      <p:bldP spid="83" grpId="2" animBg="1"/>
      <p:bldP spid="8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6" name="组合 55"/>
          <p:cNvGrpSpPr/>
          <p:nvPr/>
        </p:nvGrpSpPr>
        <p:grpSpPr>
          <a:xfrm>
            <a:off x="308756" y="179085"/>
            <a:ext cx="4595943" cy="405859"/>
            <a:chOff x="4597712" y="2309822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1" name="TextBox 90"/>
            <p:cNvSpPr txBox="1"/>
            <p:nvPr>
              <p:custDataLst>
                <p:tags r:id="rId2"/>
              </p:custDataLst>
            </p:nvPr>
          </p:nvSpPr>
          <p:spPr>
            <a:xfrm>
              <a:off x="5509591" y="2362410"/>
              <a:ext cx="4787950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物理模型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02703" y="70515"/>
            <a:ext cx="700712" cy="563211"/>
            <a:chOff x="4538090" y="1956346"/>
            <a:chExt cx="934161" cy="750948"/>
          </a:xfrm>
        </p:grpSpPr>
        <p:sp>
          <p:nvSpPr>
            <p:cNvPr id="5" name="椭圆 4"/>
            <p:cNvSpPr/>
            <p:nvPr>
              <p:custDataLst>
                <p:tags r:id="rId3"/>
              </p:custDataLst>
            </p:nvPr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5" name="TextBox 94"/>
            <p:cNvSpPr txBox="1"/>
            <p:nvPr>
              <p:custDataLst>
                <p:tags r:id="rId4"/>
              </p:custDataLst>
            </p:nvPr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55650" y="98742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、概念：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r="3858" b="10669"/>
          <a:stretch>
            <a:fillRect/>
          </a:stretch>
        </p:blipFill>
        <p:spPr>
          <a:xfrm rot="10800000">
            <a:off x="827405" y="1563370"/>
            <a:ext cx="7941310" cy="20942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6" name="组合 55"/>
          <p:cNvGrpSpPr/>
          <p:nvPr/>
        </p:nvGrpSpPr>
        <p:grpSpPr>
          <a:xfrm>
            <a:off x="308756" y="179085"/>
            <a:ext cx="4595943" cy="405859"/>
            <a:chOff x="4597712" y="2309822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1" name="TextBox 90"/>
            <p:cNvSpPr txBox="1"/>
            <p:nvPr>
              <p:custDataLst>
                <p:tags r:id="rId2"/>
              </p:custDataLst>
            </p:nvPr>
          </p:nvSpPr>
          <p:spPr>
            <a:xfrm>
              <a:off x="5509591" y="2362410"/>
              <a:ext cx="4787950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物理模型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02703" y="70515"/>
            <a:ext cx="700712" cy="563211"/>
            <a:chOff x="4538090" y="1956346"/>
            <a:chExt cx="934161" cy="750948"/>
          </a:xfrm>
        </p:grpSpPr>
        <p:sp>
          <p:nvSpPr>
            <p:cNvPr id="5" name="椭圆 4"/>
            <p:cNvSpPr/>
            <p:nvPr>
              <p:custDataLst>
                <p:tags r:id="rId3"/>
              </p:custDataLst>
            </p:nvPr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5" name="TextBox 94"/>
            <p:cNvSpPr txBox="1"/>
            <p:nvPr>
              <p:custDataLst>
                <p:tags r:id="rId4"/>
              </p:custDataLst>
            </p:nvPr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55650" y="98742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、分类：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827405" y="1563370"/>
            <a:ext cx="57810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从性质上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实物模型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和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模拟模型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866140" y="2211705"/>
            <a:ext cx="57810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从形态上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静态结构模型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和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动态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结构模型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75180" y="2715895"/>
            <a:ext cx="61849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静态结构模型：</a:t>
            </a:r>
            <a:r>
              <a:rPr lang="zh-CN" altLang="en-US" sz="2000" b="1">
                <a:sym typeface="+mn-ea"/>
              </a:rPr>
              <a:t>是指依据生物体的形状、颜色、色泽、大小等，按一定比例以及特征来制作的一种模型</a:t>
            </a:r>
            <a:r>
              <a:rPr lang="zh-CN" altLang="en-US" sz="2000" b="1">
                <a:sym typeface="+mn-ea"/>
              </a:rPr>
              <a:t>形式。</a:t>
            </a:r>
            <a:endParaRPr lang="zh-CN" altLang="en-US" sz="2000" b="1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051685" y="3836035"/>
            <a:ext cx="62083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动态结构模型：</a:t>
            </a:r>
            <a:r>
              <a:rPr lang="zh-CN" altLang="en-US" sz="2000" b="1">
                <a:sym typeface="+mn-ea"/>
              </a:rPr>
              <a:t>是描述与操作时间和顺序有关的系统特征、事件序列、事件环境情况、事件组织情况以及事件更改情况的一种</a:t>
            </a:r>
            <a:r>
              <a:rPr lang="zh-CN" altLang="en-US" sz="2000" b="1">
                <a:sym typeface="+mn-ea"/>
              </a:rPr>
              <a:t>形式。</a:t>
            </a:r>
            <a:endParaRPr lang="zh-CN" altLang="en-US" sz="2000" b="1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6" name="组合 55"/>
          <p:cNvGrpSpPr/>
          <p:nvPr/>
        </p:nvGrpSpPr>
        <p:grpSpPr>
          <a:xfrm>
            <a:off x="308756" y="179085"/>
            <a:ext cx="4595943" cy="405859"/>
            <a:chOff x="4597712" y="2309822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1" name="TextBox 90"/>
            <p:cNvSpPr txBox="1"/>
            <p:nvPr>
              <p:custDataLst>
                <p:tags r:id="rId2"/>
              </p:custDataLst>
            </p:nvPr>
          </p:nvSpPr>
          <p:spPr>
            <a:xfrm>
              <a:off x="5509591" y="2362410"/>
              <a:ext cx="4787950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物理模型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02703" y="70515"/>
            <a:ext cx="700712" cy="563211"/>
            <a:chOff x="4538090" y="1956346"/>
            <a:chExt cx="934161" cy="750948"/>
          </a:xfrm>
        </p:grpSpPr>
        <p:sp>
          <p:nvSpPr>
            <p:cNvPr id="5" name="椭圆 4"/>
            <p:cNvSpPr/>
            <p:nvPr>
              <p:custDataLst>
                <p:tags r:id="rId3"/>
              </p:custDataLst>
            </p:nvPr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5" name="TextBox 94"/>
            <p:cNvSpPr txBox="1"/>
            <p:nvPr>
              <p:custDataLst>
                <p:tags r:id="rId4"/>
              </p:custDataLst>
            </p:nvPr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" y="1131570"/>
            <a:ext cx="4142105" cy="2762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1131570"/>
            <a:ext cx="3717290" cy="27882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272004" y="233979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" name="TextBox 97"/>
            <p:cNvSpPr txBox="1"/>
            <p:nvPr>
              <p:custDataLst>
                <p:tags r:id="rId2"/>
              </p:custDataLst>
            </p:nvPr>
          </p:nvSpPr>
          <p:spPr>
            <a:xfrm>
              <a:off x="5481825" y="2419676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概念</a:t>
              </a: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51267" y="161966"/>
            <a:ext cx="563210" cy="563209"/>
            <a:chOff x="5140660" y="3065829"/>
            <a:chExt cx="750849" cy="750947"/>
          </a:xfrm>
        </p:grpSpPr>
        <p:sp>
          <p:nvSpPr>
            <p:cNvPr id="35" name="椭圆 34"/>
            <p:cNvSpPr/>
            <p:nvPr>
              <p:custDataLst>
                <p:tags r:id="rId3"/>
              </p:custDataLst>
            </p:nvPr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6" name="TextBox 108"/>
            <p:cNvSpPr txBox="1"/>
            <p:nvPr>
              <p:custDataLst>
                <p:tags r:id="rId4"/>
              </p:custDataLst>
            </p:nvPr>
          </p:nvSpPr>
          <p:spPr>
            <a:xfrm>
              <a:off x="5227973" y="3180147"/>
              <a:ext cx="640298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三、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96925" y="98742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、概念：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86100" y="-1022350"/>
            <a:ext cx="2654935" cy="753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272004" y="233979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" name="TextBox 97"/>
            <p:cNvSpPr txBox="1"/>
            <p:nvPr>
              <p:custDataLst>
                <p:tags r:id="rId2"/>
              </p:custDataLst>
            </p:nvPr>
          </p:nvSpPr>
          <p:spPr>
            <a:xfrm>
              <a:off x="5481825" y="2419676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概念</a:t>
              </a: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51267" y="161966"/>
            <a:ext cx="563210" cy="563209"/>
            <a:chOff x="5140660" y="3065829"/>
            <a:chExt cx="750849" cy="750947"/>
          </a:xfrm>
        </p:grpSpPr>
        <p:sp>
          <p:nvSpPr>
            <p:cNvPr id="35" name="椭圆 34"/>
            <p:cNvSpPr/>
            <p:nvPr>
              <p:custDataLst>
                <p:tags r:id="rId3"/>
              </p:custDataLst>
            </p:nvPr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6" name="TextBox 108"/>
            <p:cNvSpPr txBox="1"/>
            <p:nvPr>
              <p:custDataLst>
                <p:tags r:id="rId4"/>
              </p:custDataLst>
            </p:nvPr>
          </p:nvSpPr>
          <p:spPr>
            <a:xfrm>
              <a:off x="5227973" y="3180147"/>
              <a:ext cx="640298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三、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96925" y="876300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分类：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58520" y="1275080"/>
            <a:ext cx="77844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直观化图解式模型：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指在教学过程中，教师利用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直观手段，通过引导学生开展多种形式的感知丰富学生的感性认识，发展学生的观察力和形象思维，并为学生形成正确而深刻的理性认识奠定基础的一种方式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899795" y="2741930"/>
            <a:ext cx="75387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图示化图解式模型：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指在教学过程中，教师利用文字与图示相结合的手段，通过引导学生开展多种形式的感知丰富学生的感性认识，发展学生的观察力和形象思维，并为学生形成正确而深刻的理性认识奠定基础的一种形式。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899795" y="4227830"/>
            <a:ext cx="77622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模式化图解式模型：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在教学中，用一种模式去套用、总结活生生的教学实践，或者说是用固定的框架去裁剪鲜活的课堂实践。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272004" y="233979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" name="TextBox 97"/>
            <p:cNvSpPr txBox="1"/>
            <p:nvPr>
              <p:custDataLst>
                <p:tags r:id="rId2"/>
              </p:custDataLst>
            </p:nvPr>
          </p:nvSpPr>
          <p:spPr>
            <a:xfrm>
              <a:off x="5481825" y="2419676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概念</a:t>
              </a: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51267" y="161966"/>
            <a:ext cx="563210" cy="563209"/>
            <a:chOff x="5140660" y="3065829"/>
            <a:chExt cx="750849" cy="750947"/>
          </a:xfrm>
        </p:grpSpPr>
        <p:sp>
          <p:nvSpPr>
            <p:cNvPr id="35" name="椭圆 34"/>
            <p:cNvSpPr/>
            <p:nvPr>
              <p:custDataLst>
                <p:tags r:id="rId3"/>
              </p:custDataLst>
            </p:nvPr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6" name="TextBox 108"/>
            <p:cNvSpPr txBox="1"/>
            <p:nvPr>
              <p:custDataLst>
                <p:tags r:id="rId4"/>
              </p:custDataLst>
            </p:nvPr>
          </p:nvSpPr>
          <p:spPr>
            <a:xfrm>
              <a:off x="5227973" y="3180147"/>
              <a:ext cx="640298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三、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pic>
        <p:nvPicPr>
          <p:cNvPr id="22530" name="图片 15361" descr="9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52600" y="685800"/>
            <a:ext cx="4917440" cy="4355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直接连接符 15362"/>
          <p:cNvSpPr/>
          <p:nvPr/>
        </p:nvSpPr>
        <p:spPr>
          <a:xfrm flipH="1">
            <a:off x="5508625" y="836930"/>
            <a:ext cx="734695" cy="35369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364" name="文本框 15363"/>
          <p:cNvSpPr txBox="1"/>
          <p:nvPr>
            <p:custDataLst>
              <p:tags r:id="rId7"/>
            </p:custDataLst>
          </p:nvPr>
        </p:nvSpPr>
        <p:spPr>
          <a:xfrm>
            <a:off x="6400800" y="457200"/>
            <a:ext cx="508635" cy="2368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黑体" panose="02010609060101010101" charset="-122"/>
              </a:rPr>
              <a:t>光</a:t>
            </a:r>
            <a:endParaRPr lang="zh-CN" altLang="en-US" sz="3200" b="1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533" name="直接连接符 15364"/>
          <p:cNvSpPr/>
          <p:nvPr>
            <p:custDataLst>
              <p:tags r:id="rId8"/>
            </p:custDataLst>
          </p:nvPr>
        </p:nvSpPr>
        <p:spPr>
          <a:xfrm flipH="1">
            <a:off x="6085205" y="1412875"/>
            <a:ext cx="903605" cy="41211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534" name="直接连接符 15365"/>
          <p:cNvSpPr/>
          <p:nvPr>
            <p:custDataLst>
              <p:tags r:id="rId9"/>
            </p:custDataLst>
          </p:nvPr>
        </p:nvSpPr>
        <p:spPr>
          <a:xfrm flipV="1">
            <a:off x="4427855" y="4076700"/>
            <a:ext cx="635" cy="52895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535" name="直接连接符 15366"/>
          <p:cNvSpPr/>
          <p:nvPr/>
        </p:nvSpPr>
        <p:spPr>
          <a:xfrm flipH="1" flipV="1">
            <a:off x="2051685" y="1412875"/>
            <a:ext cx="903605" cy="35369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15368" name="组合 15367"/>
          <p:cNvGrpSpPr/>
          <p:nvPr/>
        </p:nvGrpSpPr>
        <p:grpSpPr>
          <a:xfrm>
            <a:off x="7091937" y="771484"/>
            <a:ext cx="1436113" cy="2061225"/>
            <a:chOff x="-174" y="-101"/>
            <a:chExt cx="1152" cy="3181"/>
          </a:xfrm>
        </p:grpSpPr>
        <p:sp>
          <p:nvSpPr>
            <p:cNvPr id="22545" name="文本框 15368"/>
            <p:cNvSpPr txBox="1"/>
            <p:nvPr>
              <p:custDataLst>
                <p:tags r:id="rId10"/>
              </p:custDataLst>
            </p:nvPr>
          </p:nvSpPr>
          <p:spPr>
            <a:xfrm>
              <a:off x="-174" y="-101"/>
              <a:ext cx="408" cy="31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黑体" panose="02010609060101010101" charset="-122"/>
                </a:rPr>
                <a:t>二氧化碳</a:t>
              </a:r>
              <a:endParaRPr lang="zh-CN" altLang="en-US" sz="3200" b="1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2546" name="椭圆 15369"/>
            <p:cNvSpPr/>
            <p:nvPr>
              <p:custDataLst>
                <p:tags r:id="rId11"/>
              </p:custDataLst>
            </p:nvPr>
          </p:nvSpPr>
          <p:spPr>
            <a:xfrm>
              <a:off x="388" y="524"/>
              <a:ext cx="590" cy="688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CO</a:t>
              </a:r>
              <a:r>
                <a:rPr lang="en-US" altLang="zh-CN" sz="3600" b="1" baseline="-25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en-US" altLang="zh-CN" sz="3600" b="1" baseline="-250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5371" name="组合 15370"/>
          <p:cNvGrpSpPr/>
          <p:nvPr/>
        </p:nvGrpSpPr>
        <p:grpSpPr>
          <a:xfrm>
            <a:off x="539750" y="742315"/>
            <a:ext cx="1243965" cy="1076415"/>
            <a:chOff x="0" y="0"/>
            <a:chExt cx="998" cy="1658"/>
          </a:xfrm>
        </p:grpSpPr>
        <p:sp>
          <p:nvSpPr>
            <p:cNvPr id="22543" name="文本框 15371"/>
            <p:cNvSpPr txBox="1"/>
            <p:nvPr>
              <p:custDataLst>
                <p:tags r:id="rId12"/>
              </p:custDataLst>
            </p:nvPr>
          </p:nvSpPr>
          <p:spPr>
            <a:xfrm>
              <a:off x="590" y="0"/>
              <a:ext cx="408" cy="16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黑体" panose="02010609060101010101" charset="-122"/>
                </a:rPr>
                <a:t>氧气</a:t>
              </a:r>
              <a:endParaRPr lang="zh-CN" altLang="en-US" sz="3200" b="1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2544" name="椭圆 15372"/>
            <p:cNvSpPr/>
            <p:nvPr>
              <p:custDataLst>
                <p:tags r:id="rId13"/>
              </p:custDataLst>
            </p:nvPr>
          </p:nvSpPr>
          <p:spPr>
            <a:xfrm>
              <a:off x="0" y="45"/>
              <a:ext cx="590" cy="635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O</a:t>
              </a:r>
              <a:r>
                <a:rPr lang="en-US" altLang="zh-CN" sz="3600" b="1" baseline="-25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en-US" altLang="zh-CN" sz="3600" b="1" baseline="-250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5374" name="组合 15373"/>
          <p:cNvGrpSpPr/>
          <p:nvPr/>
        </p:nvGrpSpPr>
        <p:grpSpPr>
          <a:xfrm>
            <a:off x="4716780" y="4292600"/>
            <a:ext cx="1188085" cy="642359"/>
            <a:chOff x="0" y="0"/>
            <a:chExt cx="953" cy="990"/>
          </a:xfrm>
        </p:grpSpPr>
        <p:sp>
          <p:nvSpPr>
            <p:cNvPr id="22541" name="文本框 15374"/>
            <p:cNvSpPr txBox="1"/>
            <p:nvPr>
              <p:custDataLst>
                <p:tags r:id="rId14"/>
              </p:custDataLst>
            </p:nvPr>
          </p:nvSpPr>
          <p:spPr>
            <a:xfrm>
              <a:off x="0" y="91"/>
              <a:ext cx="408" cy="8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黑体" panose="02010609060101010101" charset="-122"/>
                </a:rPr>
                <a:t>水</a:t>
              </a:r>
              <a:endParaRPr lang="zh-CN" altLang="en-US" sz="3200" b="1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2542" name="椭圆 15375"/>
            <p:cNvSpPr/>
            <p:nvPr>
              <p:custDataLst>
                <p:tags r:id="rId15"/>
              </p:custDataLst>
            </p:nvPr>
          </p:nvSpPr>
          <p:spPr>
            <a:xfrm>
              <a:off x="363" y="0"/>
              <a:ext cx="590" cy="635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H</a:t>
              </a:r>
              <a:r>
                <a:rPr lang="en-US" altLang="zh-CN" sz="3600" b="1" baseline="-25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O</a:t>
              </a:r>
              <a:endParaRPr lang="en-US" altLang="zh-CN" sz="36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5377" name="文本框 15376"/>
          <p:cNvSpPr txBox="1"/>
          <p:nvPr>
            <p:custDataLst>
              <p:tags r:id="rId16"/>
            </p:custDataLst>
          </p:nvPr>
        </p:nvSpPr>
        <p:spPr>
          <a:xfrm>
            <a:off x="3429000" y="2743200"/>
            <a:ext cx="2273300" cy="2622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333300"/>
                </a:solidFill>
                <a:latin typeface="黑体" panose="02010609060101010101" charset="-122"/>
                <a:ea typeface="黑体" panose="02010609060101010101" charset="-122"/>
              </a:rPr>
              <a:t>有机物(淀粉）</a:t>
            </a:r>
            <a:endParaRPr lang="zh-CN" altLang="en-US" sz="3600" b="1" dirty="0">
              <a:solidFill>
                <a:srgbClr val="3333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395829" y="267634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" name="TextBox 97"/>
            <p:cNvSpPr txBox="1"/>
            <p:nvPr>
              <p:custDataLst>
                <p:tags r:id="rId2"/>
              </p:custDataLst>
            </p:nvPr>
          </p:nvSpPr>
          <p:spPr>
            <a:xfrm>
              <a:off x="5425720" y="2432473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类比模型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8587" y="168316"/>
            <a:ext cx="563210" cy="563209"/>
            <a:chOff x="5140660" y="3065829"/>
            <a:chExt cx="750849" cy="750947"/>
          </a:xfrm>
        </p:grpSpPr>
        <p:sp>
          <p:nvSpPr>
            <p:cNvPr id="6" name="椭圆 5"/>
            <p:cNvSpPr/>
            <p:nvPr>
              <p:custDataLst>
                <p:tags r:id="rId3"/>
              </p:custDataLst>
            </p:nvPr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" name="TextBox 108"/>
            <p:cNvSpPr txBox="1"/>
            <p:nvPr>
              <p:custDataLst>
                <p:tags r:id="rId4"/>
              </p:custDataLst>
            </p:nvPr>
          </p:nvSpPr>
          <p:spPr>
            <a:xfrm>
              <a:off x="5227973" y="3180147"/>
              <a:ext cx="640298" cy="53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四、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6200000">
            <a:off x="3068955" y="-260350"/>
            <a:ext cx="2529840" cy="67792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83895" y="1059180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、概念：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3850" y="26733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、分类：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1550" y="842645"/>
            <a:ext cx="7547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简单类比模型：</a:t>
            </a:r>
            <a:r>
              <a:rPr lang="zh-CN" altLang="en-US" b="1"/>
              <a:t>特指只通过认识事物间的形似获神似之处，就能理解并解决问题的一种形式。这样的简单类比模型只有类比结果，而无需解释为何如此类比。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71550" y="1995170"/>
            <a:ext cx="7531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丰富类比模型：</a:t>
            </a:r>
            <a:r>
              <a:rPr lang="zh-CN" altLang="en-US" b="1">
                <a:solidFill>
                  <a:schemeClr val="tx1"/>
                </a:solidFill>
              </a:rPr>
              <a:t>要明确指出类比事物间是如何相似的，它比简单类比模型在描述事物上更具体、更全面、更系统。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71550" y="3147695"/>
            <a:ext cx="74218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扩展类比模型：</a:t>
            </a:r>
            <a:r>
              <a:rPr lang="zh-CN" altLang="en-US" b="1">
                <a:solidFill>
                  <a:schemeClr val="tx1"/>
                </a:solidFill>
              </a:rPr>
              <a:t>是类比的综合组成形式，其可能是多个简单类比或丰富类比的结合，也可能是几个简单类比和丰富类比的组合，其构成的目的主要是多角度、多方位地描述和解释事务的某些性质。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 flipV="1">
            <a:off x="-667613" y="2480493"/>
            <a:ext cx="5143501" cy="25849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3420110" y="1647825"/>
            <a:ext cx="1821180" cy="1848485"/>
            <a:chOff x="2075544" y="1844222"/>
            <a:chExt cx="2090056" cy="2090056"/>
          </a:xfrm>
        </p:grpSpPr>
        <p:sp>
          <p:nvSpPr>
            <p:cNvPr id="41" name="椭圆 40"/>
            <p:cNvSpPr/>
            <p:nvPr/>
          </p:nvSpPr>
          <p:spPr>
            <a:xfrm>
              <a:off x="2075544" y="1844222"/>
              <a:ext cx="2090056" cy="2090056"/>
            </a:xfrm>
            <a:prstGeom prst="ellipse">
              <a:avLst/>
            </a:prstGeom>
            <a:pattFill prst="dkDnDiag">
              <a:fgClr>
                <a:srgbClr val="F3F3F3"/>
              </a:fgClr>
              <a:bgClr>
                <a:srgbClr val="F7F7F7"/>
              </a:bgClr>
            </a:patt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rgbClr val="DEDEDE"/>
                  </a:gs>
                </a:gsLst>
                <a:lin ang="2700000" scaled="1"/>
                <a:tileRect/>
              </a:gradFill>
            </a:ln>
            <a:effectLst>
              <a:outerShdw blurRad="3429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279245" y="2059765"/>
              <a:ext cx="1643032" cy="1643032"/>
            </a:xfrm>
            <a:prstGeom prst="ellipse">
              <a:avLst/>
            </a:prstGeom>
            <a:solidFill>
              <a:srgbClr val="00602B"/>
            </a:solidFill>
            <a:ln>
              <a:gradFill flip="none" rotWithShape="1">
                <a:gsLst>
                  <a:gs pos="0">
                    <a:srgbClr val="DEDEDE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859530" y="2211705"/>
            <a:ext cx="942975" cy="9271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谢谢！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555875" y="3651885"/>
            <a:ext cx="7421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tx1"/>
                </a:solidFill>
              </a:rPr>
              <a:t>欢迎批评指正！</a:t>
            </a:r>
            <a:endParaRPr lang="zh-CN" alt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flip dir="r"/>
      </p:transition>
    </mc:Choice>
    <mc:Fallback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123728" y="306764"/>
            <a:ext cx="4515767" cy="515489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Freeform 5"/>
            <p:cNvSpPr/>
            <p:nvPr/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1" name="TextBox 53"/>
            <p:cNvSpPr txBox="1"/>
            <p:nvPr/>
          </p:nvSpPr>
          <p:spPr>
            <a:xfrm>
              <a:off x="5702277" y="1645503"/>
              <a:ext cx="3164443" cy="427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zh-CN" altLang="en-US" sz="2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102991" y="282912"/>
            <a:ext cx="563210" cy="563210"/>
            <a:chOff x="3836083" y="908725"/>
            <a:chExt cx="750849" cy="750947"/>
          </a:xfrm>
        </p:grpSpPr>
        <p:sp>
          <p:nvSpPr>
            <p:cNvPr id="13" name="椭圆 12"/>
            <p:cNvSpPr/>
            <p:nvPr/>
          </p:nvSpPr>
          <p:spPr>
            <a:xfrm>
              <a:off x="3836083" y="908725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4" name="TextBox 101"/>
            <p:cNvSpPr txBox="1"/>
            <p:nvPr/>
          </p:nvSpPr>
          <p:spPr>
            <a:xfrm>
              <a:off x="3932083" y="947038"/>
              <a:ext cx="41688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sp>
        <p:nvSpPr>
          <p:cNvPr id="16" name="TextBox 101"/>
          <p:cNvSpPr txBox="1"/>
          <p:nvPr/>
        </p:nvSpPr>
        <p:spPr>
          <a:xfrm>
            <a:off x="2145594" y="383671"/>
            <a:ext cx="491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时尚中黑简体" pitchFamily="2" charset="-122"/>
                <a:ea typeface="时尚中黑简体" pitchFamily="2" charset="-122"/>
              </a:rPr>
              <a:t>一、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43808" y="3682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rPr>
              <a:t>把握深度学习的四个重要环节</a:t>
            </a:r>
            <a:endParaRPr lang="zh-CN" altLang="en-US" sz="1800" dirty="0">
              <a:solidFill>
                <a:prstClr val="white">
                  <a:lumMod val="95000"/>
                </a:prstClr>
              </a:solidFill>
              <a:ea typeface="时尚中黑简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79546"/>
            <a:ext cx="6048672" cy="3947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2871059" y="1599882"/>
            <a:ext cx="4515767" cy="405859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Freeform 5"/>
            <p:cNvSpPr/>
            <p:nvPr/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80426" y="1634928"/>
              <a:ext cx="4798581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数学模型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856376" y="2354595"/>
            <a:ext cx="4595943" cy="405859"/>
            <a:chOff x="4597712" y="2309822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Freeform 5"/>
            <p:cNvSpPr/>
            <p:nvPr/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09591" y="2362410"/>
              <a:ext cx="4787950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物理模型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 flipV="1">
            <a:off x="-667613" y="2480493"/>
            <a:ext cx="5143501" cy="25849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751205" y="1600200"/>
            <a:ext cx="1821180" cy="1848485"/>
            <a:chOff x="2075544" y="1844222"/>
            <a:chExt cx="2090056" cy="2090056"/>
          </a:xfrm>
        </p:grpSpPr>
        <p:sp>
          <p:nvSpPr>
            <p:cNvPr id="41" name="椭圆 40"/>
            <p:cNvSpPr/>
            <p:nvPr/>
          </p:nvSpPr>
          <p:spPr>
            <a:xfrm>
              <a:off x="2075544" y="1844222"/>
              <a:ext cx="2090056" cy="2090056"/>
            </a:xfrm>
            <a:prstGeom prst="ellipse">
              <a:avLst/>
            </a:prstGeom>
            <a:pattFill prst="dkDnDiag">
              <a:fgClr>
                <a:srgbClr val="F3F3F3"/>
              </a:fgClr>
              <a:bgClr>
                <a:srgbClr val="F7F7F7"/>
              </a:bgClr>
            </a:patt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rgbClr val="DEDEDE"/>
                  </a:gs>
                </a:gsLst>
                <a:lin ang="2700000" scaled="1"/>
                <a:tileRect/>
              </a:gradFill>
            </a:ln>
            <a:effectLst>
              <a:outerShdw blurRad="3429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279245" y="2059765"/>
              <a:ext cx="1643032" cy="1643032"/>
            </a:xfrm>
            <a:prstGeom prst="ellipse">
              <a:avLst/>
            </a:prstGeom>
            <a:solidFill>
              <a:srgbClr val="00602B"/>
            </a:solidFill>
            <a:ln>
              <a:gradFill flip="none" rotWithShape="1">
                <a:gsLst>
                  <a:gs pos="0">
                    <a:srgbClr val="DEDEDE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190625" y="1995170"/>
            <a:ext cx="942975" cy="9271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 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前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认识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2850323" y="2246025"/>
            <a:ext cx="700712" cy="563211"/>
            <a:chOff x="4538090" y="1956346"/>
            <a:chExt cx="934161" cy="750948"/>
          </a:xfrm>
        </p:grpSpPr>
        <p:sp>
          <p:nvSpPr>
            <p:cNvPr id="94" name="椭圆 93"/>
            <p:cNvSpPr/>
            <p:nvPr/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2850322" y="1494353"/>
            <a:ext cx="563210" cy="563210"/>
            <a:chOff x="3836083" y="908725"/>
            <a:chExt cx="750849" cy="750947"/>
          </a:xfrm>
        </p:grpSpPr>
        <p:sp>
          <p:nvSpPr>
            <p:cNvPr id="101" name="椭圆 100"/>
            <p:cNvSpPr/>
            <p:nvPr/>
          </p:nvSpPr>
          <p:spPr>
            <a:xfrm>
              <a:off x="3836083" y="908725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23394" y="1001105"/>
              <a:ext cx="65540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一、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71059" y="3094019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Freeform 5"/>
            <p:cNvSpPr/>
            <p:nvPr/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3" name="TextBox 97"/>
            <p:cNvSpPr txBox="1"/>
            <p:nvPr/>
          </p:nvSpPr>
          <p:spPr>
            <a:xfrm>
              <a:off x="5481825" y="2419676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概念</a:t>
              </a: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850322" y="3022006"/>
            <a:ext cx="563210" cy="563209"/>
            <a:chOff x="5140660" y="3065829"/>
            <a:chExt cx="750849" cy="750947"/>
          </a:xfrm>
        </p:grpSpPr>
        <p:sp>
          <p:nvSpPr>
            <p:cNvPr id="35" name="椭圆 34"/>
            <p:cNvSpPr/>
            <p:nvPr/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6" name="TextBox 108"/>
            <p:cNvSpPr txBox="1"/>
            <p:nvPr/>
          </p:nvSpPr>
          <p:spPr>
            <a:xfrm>
              <a:off x="5227973" y="3180147"/>
              <a:ext cx="640298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三、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flip dir="r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01217" y="627538"/>
            <a:ext cx="4807087" cy="862930"/>
            <a:chOff x="4597712" y="2309822"/>
            <a:chExt cx="5699829" cy="10869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5"/>
            <p:cNvSpPr/>
            <p:nvPr/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6" name="TextBox 90"/>
            <p:cNvSpPr txBox="1"/>
            <p:nvPr/>
          </p:nvSpPr>
          <p:spPr>
            <a:xfrm>
              <a:off x="5509591" y="2311279"/>
              <a:ext cx="4692568" cy="1085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8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如何选择单元学习主题</a:t>
              </a:r>
              <a:endParaRPr lang="zh-CN" altLang="en-US" sz="2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477713" y="518963"/>
            <a:ext cx="563210" cy="563211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1560" y="1442202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四个依据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学科课程标准、教材内容、核心素养的进阶发展、学生实际情况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1560" y="2286620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四种思路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按照章节的内容组织、按照学科核心素养发展的进阶组织、按照主题性任务组织、按照真实情境下的学习任务跨学科来组织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1560" y="3435529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三个关键步骤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找出单元学习内容、初定单元主题、确定单元学习主题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66800" y="578764"/>
            <a:ext cx="69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(</a:t>
            </a:r>
            <a:r>
              <a:rPr lang="zh-CN" altLang="en-US" b="1" dirty="0"/>
              <a:t>一</a:t>
            </a:r>
            <a:r>
              <a:rPr lang="en-US" altLang="zh-CN" b="1" dirty="0"/>
              <a:t>)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476913" y="367086"/>
            <a:ext cx="4515767" cy="430887"/>
            <a:chOff x="4599110" y="2377844"/>
            <a:chExt cx="5699829" cy="542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5"/>
            <p:cNvSpPr/>
            <p:nvPr/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" name="TextBox 97"/>
            <p:cNvSpPr txBox="1"/>
            <p:nvPr/>
          </p:nvSpPr>
          <p:spPr>
            <a:xfrm>
              <a:off x="5481825" y="2377844"/>
              <a:ext cx="4817114" cy="542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28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如何确定单元学习目标</a:t>
              </a:r>
              <a:endParaRPr lang="zh-CN" altLang="en-US" sz="2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39751" y="267493"/>
            <a:ext cx="747671" cy="872227"/>
            <a:chOff x="5040744" y="3135773"/>
            <a:chExt cx="996763" cy="1162971"/>
          </a:xfrm>
        </p:grpSpPr>
        <p:sp>
          <p:nvSpPr>
            <p:cNvPr id="8" name="椭圆 7"/>
            <p:cNvSpPr/>
            <p:nvPr/>
          </p:nvSpPr>
          <p:spPr>
            <a:xfrm>
              <a:off x="5040752" y="3135773"/>
              <a:ext cx="750848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" name="TextBox 108"/>
            <p:cNvSpPr txBox="1"/>
            <p:nvPr/>
          </p:nvSpPr>
          <p:spPr>
            <a:xfrm>
              <a:off x="5040744" y="3231784"/>
              <a:ext cx="996763" cy="1066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(</a:t>
              </a:r>
              <a:r>
                <a:rPr lang="zh-CN" altLang="en-US" b="1" dirty="0"/>
                <a:t>二</a:t>
              </a:r>
              <a:r>
                <a:rPr lang="en-US" altLang="zh-CN" b="1" dirty="0"/>
                <a:t>)</a:t>
              </a:r>
              <a:endParaRPr lang="zh-CN" altLang="en-US" b="1" dirty="0"/>
            </a:p>
            <a:p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31640" y="134761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把握四个基本特征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：一致性、发展性、结构化、重点突出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31640" y="333422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开放研讨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36216" y="2324949"/>
            <a:ext cx="676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遵循三个关键步骤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：围绕、依据、结合、厘清、立足、明确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476913" y="367086"/>
            <a:ext cx="4515767" cy="430887"/>
            <a:chOff x="4599110" y="2377844"/>
            <a:chExt cx="5699829" cy="542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5"/>
            <p:cNvSpPr/>
            <p:nvPr/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" name="TextBox 97"/>
            <p:cNvSpPr txBox="1"/>
            <p:nvPr/>
          </p:nvSpPr>
          <p:spPr>
            <a:xfrm>
              <a:off x="5481825" y="2377844"/>
              <a:ext cx="4817114" cy="542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28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如何设计单元学习活动</a:t>
              </a:r>
              <a:endParaRPr lang="zh-CN" altLang="en-US" sz="2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39751" y="267493"/>
            <a:ext cx="747671" cy="872227"/>
            <a:chOff x="5040744" y="3135773"/>
            <a:chExt cx="996763" cy="1162971"/>
          </a:xfrm>
        </p:grpSpPr>
        <p:sp>
          <p:nvSpPr>
            <p:cNvPr id="8" name="椭圆 7"/>
            <p:cNvSpPr/>
            <p:nvPr/>
          </p:nvSpPr>
          <p:spPr>
            <a:xfrm>
              <a:off x="5040752" y="3135773"/>
              <a:ext cx="750848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" name="TextBox 108"/>
            <p:cNvSpPr txBox="1"/>
            <p:nvPr/>
          </p:nvSpPr>
          <p:spPr>
            <a:xfrm>
              <a:off x="5040744" y="3231784"/>
              <a:ext cx="996763" cy="1066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(</a:t>
              </a:r>
              <a:r>
                <a:rPr lang="zh-CN" altLang="en-US" b="1" dirty="0"/>
                <a:t>三</a:t>
              </a:r>
              <a:r>
                <a:rPr lang="en-US" altLang="zh-CN" b="1" dirty="0"/>
                <a:t>)</a:t>
              </a:r>
              <a:endParaRPr lang="zh-CN" altLang="en-US" b="1" dirty="0"/>
            </a:p>
            <a:p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31640" y="134761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要体现深度学习的特征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：规划性和整体性、实践性和多样性、综合性和开放性、逻辑性和群体性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95899" y="3576085"/>
            <a:ext cx="7164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特别说明：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一、教师组织单元学习的效果决定学科核心素养  的落实水平。二、部分单元学习活动需要长课时来完成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31640" y="2316817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三个步骤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：设计具有挑战性的学习任务、预设与方案、团队要对深度学习活动进行检验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20929" y="367087"/>
            <a:ext cx="5335447" cy="434737"/>
            <a:chOff x="4599110" y="2377844"/>
            <a:chExt cx="6007323" cy="547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5"/>
            <p:cNvSpPr/>
            <p:nvPr/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" name="TextBox 97"/>
            <p:cNvSpPr txBox="1"/>
            <p:nvPr/>
          </p:nvSpPr>
          <p:spPr>
            <a:xfrm>
              <a:off x="5136878" y="2382693"/>
              <a:ext cx="5469555" cy="542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28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如何开展持续性学习评价</a:t>
              </a:r>
              <a:endParaRPr lang="zh-CN" altLang="en-US" sz="2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56183" y="336631"/>
            <a:ext cx="747671" cy="851243"/>
            <a:chOff x="5040744" y="3163753"/>
            <a:chExt cx="996763" cy="1134992"/>
          </a:xfrm>
        </p:grpSpPr>
        <p:sp>
          <p:nvSpPr>
            <p:cNvPr id="8" name="椭圆 7"/>
            <p:cNvSpPr/>
            <p:nvPr/>
          </p:nvSpPr>
          <p:spPr>
            <a:xfrm>
              <a:off x="5040752" y="3163753"/>
              <a:ext cx="750847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" name="TextBox 108"/>
            <p:cNvSpPr txBox="1"/>
            <p:nvPr/>
          </p:nvSpPr>
          <p:spPr>
            <a:xfrm>
              <a:off x="5040744" y="3231785"/>
              <a:ext cx="996763" cy="1066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(</a:t>
              </a:r>
              <a:r>
                <a:rPr lang="zh-CN" altLang="en-US" b="1" dirty="0"/>
                <a:t>四</a:t>
              </a:r>
              <a:r>
                <a:rPr lang="en-US" altLang="zh-CN" b="1" dirty="0"/>
                <a:t>)</a:t>
              </a:r>
              <a:endParaRPr lang="zh-CN" altLang="en-US" b="1" dirty="0"/>
            </a:p>
            <a:p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31640" y="1347614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教师要深度理解持续性评价的意义和价值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：评价的三个目的、形式多样以生为中心以核心素养为导向是持续性评价、更多的是形成性评价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03648" y="3011232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四个步骤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：制订持续性评价方案、确定评价反馈的内容和方式、论证评价方案、公开评价标准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259632" y="1320803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教师要深刻理解学科的育人价值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：深刻理解本学科对于学生成长的独特的育人价值、深刻理解课程标准可以带来更有灵魂的教学、深刻理解学科核心素养的具体表现和内涵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59632" y="3002331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教师要深刻理解并尊重学生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：只有读懂学生，才能设计好学习任务、教师只有尊重差异才能兼顾各类学生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19817" y="470421"/>
            <a:ext cx="6008567" cy="867106"/>
            <a:chOff x="4597712" y="2309822"/>
            <a:chExt cx="5699829" cy="10921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 5"/>
            <p:cNvSpPr/>
            <p:nvPr/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2" name="TextBox 90"/>
            <p:cNvSpPr txBox="1"/>
            <p:nvPr/>
          </p:nvSpPr>
          <p:spPr>
            <a:xfrm>
              <a:off x="5262419" y="2316539"/>
              <a:ext cx="4787950" cy="10854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8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实现深度学习有两个必要前提</a:t>
              </a:r>
              <a:endParaRPr lang="zh-CN" altLang="en-US" sz="2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939764" y="391746"/>
            <a:ext cx="700712" cy="563211"/>
            <a:chOff x="4538090" y="1956346"/>
            <a:chExt cx="934161" cy="750948"/>
          </a:xfrm>
        </p:grpSpPr>
        <p:sp>
          <p:nvSpPr>
            <p:cNvPr id="14" name="椭圆 13"/>
            <p:cNvSpPr/>
            <p:nvPr/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6" name="TextBox 94"/>
            <p:cNvSpPr txBox="1"/>
            <p:nvPr/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23528" y="764093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选择情境素材的链接策略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：多视角链接生活和生产策略、链接学科发展和科技前沿策略、链接思想道德教育要素策略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3528" y="1653237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学习过程中思维的外显策略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：通过学生的自我分析让思维外显、通过学生的质疑辩论让思维外显、通过教师的连续追问让思维外显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19817" y="188671"/>
            <a:ext cx="6008567" cy="436219"/>
            <a:chOff x="4597712" y="2309822"/>
            <a:chExt cx="5699829" cy="549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 5"/>
            <p:cNvSpPr/>
            <p:nvPr/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2" name="TextBox 90"/>
            <p:cNvSpPr txBox="1"/>
            <p:nvPr/>
          </p:nvSpPr>
          <p:spPr>
            <a:xfrm>
              <a:off x="5262419" y="2316539"/>
              <a:ext cx="4787950" cy="5427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8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抓住深度学习的四个关键策略</a:t>
              </a:r>
              <a:endParaRPr lang="zh-CN" altLang="en-US" sz="28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939764" y="127841"/>
            <a:ext cx="700712" cy="563211"/>
            <a:chOff x="4538090" y="1956346"/>
            <a:chExt cx="934161" cy="750948"/>
          </a:xfrm>
        </p:grpSpPr>
        <p:sp>
          <p:nvSpPr>
            <p:cNvPr id="14" name="椭圆 13"/>
            <p:cNvSpPr/>
            <p:nvPr/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6" name="TextBox 94"/>
            <p:cNvSpPr txBox="1"/>
            <p:nvPr/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三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23528" y="2824128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学习过程的深度互动策略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：教师设计富有挑战性的学习任务，促进学生与任务的互动、教师指导学生完成任务，增加学生与教师的深度互动、教师组织学生研讨和交流，增加学生之间的深度互动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9531" y="4362141"/>
            <a:ext cx="8208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团队教学研究的改进策略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：教师要集体进行专业学习、要基于经验进行研究导向的教学改进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2" name="组合 51"/>
          <p:cNvGrpSpPr/>
          <p:nvPr/>
        </p:nvGrpSpPr>
        <p:grpSpPr>
          <a:xfrm>
            <a:off x="415925" y="325755"/>
            <a:ext cx="4632325" cy="436245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2" name="TextBox 53"/>
            <p:cNvSpPr txBox="1"/>
            <p:nvPr>
              <p:custDataLst>
                <p:tags r:id="rId2"/>
              </p:custDataLst>
            </p:nvPr>
          </p:nvSpPr>
          <p:spPr>
            <a:xfrm>
              <a:off x="5480426" y="1634928"/>
              <a:ext cx="4798581" cy="342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数学模型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01762" y="256738"/>
            <a:ext cx="563210" cy="563210"/>
            <a:chOff x="3836083" y="908725"/>
            <a:chExt cx="750849" cy="750947"/>
          </a:xfrm>
        </p:grpSpPr>
        <p:sp>
          <p:nvSpPr>
            <p:cNvPr id="101" name="椭圆 100"/>
            <p:cNvSpPr/>
            <p:nvPr>
              <p:custDataLst>
                <p:tags r:id="rId3"/>
              </p:custDataLst>
            </p:nvPr>
          </p:nvSpPr>
          <p:spPr>
            <a:xfrm>
              <a:off x="3836083" y="908725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02" name="TextBox 101"/>
            <p:cNvSpPr txBox="1"/>
            <p:nvPr>
              <p:custDataLst>
                <p:tags r:id="rId4"/>
              </p:custDataLst>
            </p:nvPr>
          </p:nvSpPr>
          <p:spPr>
            <a:xfrm>
              <a:off x="3923394" y="1001105"/>
              <a:ext cx="65540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一、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75740" y="1131570"/>
            <a:ext cx="5610225" cy="2521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9885" y="39395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</a:t>
            </a:r>
            <a:r>
              <a:rPr lang="en-US" altLang="zh-CN" sz="2800" baseline="30000">
                <a:solidFill>
                  <a:schemeClr val="tx1"/>
                </a:solidFill>
                <a:uFillTx/>
              </a:rPr>
              <a:t>3</a:t>
            </a:r>
            <a:endParaRPr lang="en-US" altLang="zh-CN" sz="2800" baseline="30000">
              <a:solidFill>
                <a:schemeClr val="tx1"/>
              </a:solidFill>
              <a:uFillTx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2483485" y="39395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</a:t>
            </a:r>
            <a:r>
              <a:rPr lang="en-US" altLang="zh-CN" sz="2800" baseline="30000">
                <a:solidFill>
                  <a:schemeClr val="tx1"/>
                </a:solidFill>
                <a:uFillTx/>
              </a:rPr>
              <a:t>6</a:t>
            </a:r>
            <a:endParaRPr lang="en-US" altLang="zh-CN" sz="2800" baseline="30000">
              <a:solidFill>
                <a:schemeClr val="tx1"/>
              </a:solidFill>
              <a:uFillTx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203575" y="39395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</a:t>
            </a:r>
            <a:r>
              <a:rPr lang="en-US" altLang="zh-CN" sz="2800" baseline="30000">
                <a:solidFill>
                  <a:schemeClr val="tx1"/>
                </a:solidFill>
                <a:uFillTx/>
              </a:rPr>
              <a:t>15</a:t>
            </a:r>
            <a:endParaRPr lang="en-US" altLang="zh-CN" sz="2800" baseline="30000">
              <a:solidFill>
                <a:schemeClr val="tx1"/>
              </a:solidFill>
              <a:uFillTx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6" name="组合 55"/>
          <p:cNvGrpSpPr/>
          <p:nvPr/>
        </p:nvGrpSpPr>
        <p:grpSpPr>
          <a:xfrm>
            <a:off x="308756" y="179085"/>
            <a:ext cx="4595943" cy="405859"/>
            <a:chOff x="4597712" y="2309822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1" name="TextBox 90"/>
            <p:cNvSpPr txBox="1"/>
            <p:nvPr>
              <p:custDataLst>
                <p:tags r:id="rId2"/>
              </p:custDataLst>
            </p:nvPr>
          </p:nvSpPr>
          <p:spPr>
            <a:xfrm>
              <a:off x="5509591" y="2362410"/>
              <a:ext cx="4787950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物理模型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02703" y="70515"/>
            <a:ext cx="700712" cy="563211"/>
            <a:chOff x="4538090" y="1956346"/>
            <a:chExt cx="934161" cy="750948"/>
          </a:xfrm>
        </p:grpSpPr>
        <p:sp>
          <p:nvSpPr>
            <p:cNvPr id="5" name="椭圆 4"/>
            <p:cNvSpPr/>
            <p:nvPr>
              <p:custDataLst>
                <p:tags r:id="rId3"/>
              </p:custDataLst>
            </p:nvPr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5" name="TextBox 94"/>
            <p:cNvSpPr txBox="1"/>
            <p:nvPr>
              <p:custDataLst>
                <p:tags r:id="rId4"/>
              </p:custDataLst>
            </p:nvPr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" y="1131570"/>
            <a:ext cx="4142105" cy="2762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1131570"/>
            <a:ext cx="3717290" cy="27882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272004" y="233979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" name="TextBox 97"/>
            <p:cNvSpPr txBox="1"/>
            <p:nvPr>
              <p:custDataLst>
                <p:tags r:id="rId2"/>
              </p:custDataLst>
            </p:nvPr>
          </p:nvSpPr>
          <p:spPr>
            <a:xfrm>
              <a:off x="5481825" y="2419676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概念</a:t>
              </a: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51267" y="161966"/>
            <a:ext cx="563210" cy="563209"/>
            <a:chOff x="5140660" y="3065829"/>
            <a:chExt cx="750849" cy="750947"/>
          </a:xfrm>
        </p:grpSpPr>
        <p:sp>
          <p:nvSpPr>
            <p:cNvPr id="35" name="椭圆 34"/>
            <p:cNvSpPr/>
            <p:nvPr>
              <p:custDataLst>
                <p:tags r:id="rId3"/>
              </p:custDataLst>
            </p:nvPr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6" name="TextBox 108"/>
            <p:cNvSpPr txBox="1"/>
            <p:nvPr>
              <p:custDataLst>
                <p:tags r:id="rId4"/>
              </p:custDataLst>
            </p:nvPr>
          </p:nvSpPr>
          <p:spPr>
            <a:xfrm>
              <a:off x="5227973" y="3180147"/>
              <a:ext cx="640298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三、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pic>
        <p:nvPicPr>
          <p:cNvPr id="22530" name="图片 15361" descr="9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52600" y="685800"/>
            <a:ext cx="4917440" cy="4355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直接连接符 15362"/>
          <p:cNvSpPr/>
          <p:nvPr/>
        </p:nvSpPr>
        <p:spPr>
          <a:xfrm flipH="1">
            <a:off x="5508625" y="836930"/>
            <a:ext cx="734695" cy="35369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364" name="文本框 15363"/>
          <p:cNvSpPr txBox="1"/>
          <p:nvPr>
            <p:custDataLst>
              <p:tags r:id="rId7"/>
            </p:custDataLst>
          </p:nvPr>
        </p:nvSpPr>
        <p:spPr>
          <a:xfrm>
            <a:off x="6400800" y="457200"/>
            <a:ext cx="508635" cy="2368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黑体" panose="02010609060101010101" charset="-122"/>
              </a:rPr>
              <a:t>光</a:t>
            </a:r>
            <a:endParaRPr lang="zh-CN" altLang="en-US" sz="3200" b="1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533" name="直接连接符 15364"/>
          <p:cNvSpPr/>
          <p:nvPr>
            <p:custDataLst>
              <p:tags r:id="rId8"/>
            </p:custDataLst>
          </p:nvPr>
        </p:nvSpPr>
        <p:spPr>
          <a:xfrm flipH="1">
            <a:off x="6085205" y="1412875"/>
            <a:ext cx="903605" cy="41211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534" name="直接连接符 15365"/>
          <p:cNvSpPr/>
          <p:nvPr>
            <p:custDataLst>
              <p:tags r:id="rId9"/>
            </p:custDataLst>
          </p:nvPr>
        </p:nvSpPr>
        <p:spPr>
          <a:xfrm flipV="1">
            <a:off x="4427855" y="4076700"/>
            <a:ext cx="635" cy="52895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535" name="直接连接符 15366"/>
          <p:cNvSpPr/>
          <p:nvPr/>
        </p:nvSpPr>
        <p:spPr>
          <a:xfrm flipH="1" flipV="1">
            <a:off x="2051685" y="1412875"/>
            <a:ext cx="903605" cy="35369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15368" name="组合 15367"/>
          <p:cNvGrpSpPr/>
          <p:nvPr/>
        </p:nvGrpSpPr>
        <p:grpSpPr>
          <a:xfrm>
            <a:off x="7091937" y="771484"/>
            <a:ext cx="1436113" cy="2061225"/>
            <a:chOff x="-174" y="-101"/>
            <a:chExt cx="1152" cy="3181"/>
          </a:xfrm>
        </p:grpSpPr>
        <p:sp>
          <p:nvSpPr>
            <p:cNvPr id="22545" name="文本框 15368"/>
            <p:cNvSpPr txBox="1"/>
            <p:nvPr>
              <p:custDataLst>
                <p:tags r:id="rId10"/>
              </p:custDataLst>
            </p:nvPr>
          </p:nvSpPr>
          <p:spPr>
            <a:xfrm>
              <a:off x="-174" y="-101"/>
              <a:ext cx="408" cy="31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黑体" panose="02010609060101010101" charset="-122"/>
                </a:rPr>
                <a:t>二氧化碳</a:t>
              </a:r>
              <a:endParaRPr lang="zh-CN" altLang="en-US" sz="3200" b="1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2546" name="椭圆 15369"/>
            <p:cNvSpPr/>
            <p:nvPr>
              <p:custDataLst>
                <p:tags r:id="rId11"/>
              </p:custDataLst>
            </p:nvPr>
          </p:nvSpPr>
          <p:spPr>
            <a:xfrm>
              <a:off x="388" y="524"/>
              <a:ext cx="590" cy="688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CO</a:t>
              </a:r>
              <a:r>
                <a:rPr lang="en-US" altLang="zh-CN" sz="3600" b="1" baseline="-25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en-US" altLang="zh-CN" sz="3600" b="1" baseline="-250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5371" name="组合 15370"/>
          <p:cNvGrpSpPr/>
          <p:nvPr/>
        </p:nvGrpSpPr>
        <p:grpSpPr>
          <a:xfrm>
            <a:off x="539750" y="742315"/>
            <a:ext cx="1243965" cy="1076415"/>
            <a:chOff x="0" y="0"/>
            <a:chExt cx="998" cy="1658"/>
          </a:xfrm>
        </p:grpSpPr>
        <p:sp>
          <p:nvSpPr>
            <p:cNvPr id="22543" name="文本框 15371"/>
            <p:cNvSpPr txBox="1"/>
            <p:nvPr>
              <p:custDataLst>
                <p:tags r:id="rId12"/>
              </p:custDataLst>
            </p:nvPr>
          </p:nvSpPr>
          <p:spPr>
            <a:xfrm>
              <a:off x="590" y="0"/>
              <a:ext cx="408" cy="16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黑体" panose="02010609060101010101" charset="-122"/>
                </a:rPr>
                <a:t>氧气</a:t>
              </a:r>
              <a:endParaRPr lang="zh-CN" altLang="en-US" sz="3200" b="1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2544" name="椭圆 15372"/>
            <p:cNvSpPr/>
            <p:nvPr>
              <p:custDataLst>
                <p:tags r:id="rId13"/>
              </p:custDataLst>
            </p:nvPr>
          </p:nvSpPr>
          <p:spPr>
            <a:xfrm>
              <a:off x="0" y="45"/>
              <a:ext cx="590" cy="635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O</a:t>
              </a:r>
              <a:r>
                <a:rPr lang="en-US" altLang="zh-CN" sz="3600" b="1" baseline="-25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en-US" altLang="zh-CN" sz="3600" b="1" baseline="-250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5374" name="组合 15373"/>
          <p:cNvGrpSpPr/>
          <p:nvPr/>
        </p:nvGrpSpPr>
        <p:grpSpPr>
          <a:xfrm>
            <a:off x="4716780" y="4292600"/>
            <a:ext cx="1188085" cy="642359"/>
            <a:chOff x="0" y="0"/>
            <a:chExt cx="953" cy="990"/>
          </a:xfrm>
        </p:grpSpPr>
        <p:sp>
          <p:nvSpPr>
            <p:cNvPr id="22541" name="文本框 15374"/>
            <p:cNvSpPr txBox="1"/>
            <p:nvPr>
              <p:custDataLst>
                <p:tags r:id="rId14"/>
              </p:custDataLst>
            </p:nvPr>
          </p:nvSpPr>
          <p:spPr>
            <a:xfrm>
              <a:off x="0" y="91"/>
              <a:ext cx="408" cy="8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Arial" panose="020B0604020202020204" pitchFamily="34" charset="0"/>
                  <a:ea typeface="黑体" panose="02010609060101010101" charset="-122"/>
                </a:rPr>
                <a:t>水</a:t>
              </a:r>
              <a:endParaRPr lang="zh-CN" altLang="en-US" sz="3200" b="1" dirty="0"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  <p:sp>
          <p:nvSpPr>
            <p:cNvPr id="22542" name="椭圆 15375"/>
            <p:cNvSpPr/>
            <p:nvPr>
              <p:custDataLst>
                <p:tags r:id="rId15"/>
              </p:custDataLst>
            </p:nvPr>
          </p:nvSpPr>
          <p:spPr>
            <a:xfrm>
              <a:off x="363" y="0"/>
              <a:ext cx="590" cy="635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H</a:t>
              </a:r>
              <a:r>
                <a:rPr lang="en-US" altLang="zh-CN" sz="3600" b="1" baseline="-25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lang="en-US" altLang="zh-CN" sz="3600" b="1" dirty="0">
                  <a:latin typeface="黑体" panose="02010609060101010101" charset="-122"/>
                  <a:ea typeface="黑体" panose="02010609060101010101" charset="-122"/>
                </a:rPr>
                <a:t>O</a:t>
              </a:r>
              <a:endParaRPr lang="en-US" altLang="zh-CN" sz="36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5377" name="文本框 15376"/>
          <p:cNvSpPr txBox="1"/>
          <p:nvPr>
            <p:custDataLst>
              <p:tags r:id="rId16"/>
            </p:custDataLst>
          </p:nvPr>
        </p:nvSpPr>
        <p:spPr>
          <a:xfrm>
            <a:off x="3429000" y="2743200"/>
            <a:ext cx="2273300" cy="2622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333300"/>
                </a:solidFill>
                <a:latin typeface="黑体" panose="02010609060101010101" charset="-122"/>
                <a:ea typeface="黑体" panose="02010609060101010101" charset="-122"/>
              </a:rPr>
              <a:t>有机物(淀粉）</a:t>
            </a:r>
            <a:endParaRPr lang="zh-CN" altLang="en-US" sz="3600" b="1" dirty="0">
              <a:solidFill>
                <a:srgbClr val="3333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2871059" y="1599882"/>
            <a:ext cx="4515767" cy="405859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Freeform 5"/>
            <p:cNvSpPr/>
            <p:nvPr/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80426" y="1634928"/>
              <a:ext cx="4798581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数学模型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856376" y="2354595"/>
            <a:ext cx="4595943" cy="405859"/>
            <a:chOff x="4597712" y="2309822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Freeform 5"/>
            <p:cNvSpPr/>
            <p:nvPr/>
          </p:nvSpPr>
          <p:spPr bwMode="auto">
            <a:xfrm>
              <a:off x="4597712" y="230982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09591" y="2362410"/>
              <a:ext cx="4787950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物理模型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 flipV="1">
            <a:off x="-667613" y="2480493"/>
            <a:ext cx="5143501" cy="25849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751205" y="1600200"/>
            <a:ext cx="1821180" cy="1848485"/>
            <a:chOff x="2075544" y="1844222"/>
            <a:chExt cx="2090056" cy="2090056"/>
          </a:xfrm>
        </p:grpSpPr>
        <p:sp>
          <p:nvSpPr>
            <p:cNvPr id="41" name="椭圆 40"/>
            <p:cNvSpPr/>
            <p:nvPr/>
          </p:nvSpPr>
          <p:spPr>
            <a:xfrm>
              <a:off x="2075544" y="1844222"/>
              <a:ext cx="2090056" cy="2090056"/>
            </a:xfrm>
            <a:prstGeom prst="ellipse">
              <a:avLst/>
            </a:prstGeom>
            <a:pattFill prst="dkDnDiag">
              <a:fgClr>
                <a:srgbClr val="F3F3F3"/>
              </a:fgClr>
              <a:bgClr>
                <a:srgbClr val="F7F7F7"/>
              </a:bgClr>
            </a:patt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rgbClr val="DEDEDE"/>
                  </a:gs>
                </a:gsLst>
                <a:lin ang="2700000" scaled="1"/>
                <a:tileRect/>
              </a:gradFill>
            </a:ln>
            <a:effectLst>
              <a:outerShdw blurRad="3429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279245" y="2059765"/>
              <a:ext cx="1643032" cy="1643032"/>
            </a:xfrm>
            <a:prstGeom prst="ellipse">
              <a:avLst/>
            </a:prstGeom>
            <a:solidFill>
              <a:srgbClr val="00602B"/>
            </a:solidFill>
            <a:ln>
              <a:gradFill flip="none" rotWithShape="1">
                <a:gsLst>
                  <a:gs pos="0">
                    <a:srgbClr val="DEDEDE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190625" y="1995170"/>
            <a:ext cx="942975" cy="9271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 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后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rPr>
              <a:t>认识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时尚中黑简体" pitchFamily="2" charset="-122"/>
              <a:ea typeface="时尚中黑简体" pitchFamily="2" charset="-122"/>
              <a:cs typeface="+mn-cs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2850323" y="2246025"/>
            <a:ext cx="700712" cy="563211"/>
            <a:chOff x="4538090" y="1956346"/>
            <a:chExt cx="934161" cy="750948"/>
          </a:xfrm>
        </p:grpSpPr>
        <p:sp>
          <p:nvSpPr>
            <p:cNvPr id="94" name="椭圆 93"/>
            <p:cNvSpPr/>
            <p:nvPr/>
          </p:nvSpPr>
          <p:spPr>
            <a:xfrm>
              <a:off x="4538090" y="1956346"/>
              <a:ext cx="750849" cy="750948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721402" y="2049187"/>
              <a:ext cx="75084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时尚中黑简体" pitchFamily="2" charset="-122"/>
                </a:rPr>
                <a:t>二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时尚中黑简体" pitchFamily="2" charset="-122"/>
                  <a:ea typeface="时尚中黑简体" pitchFamily="2" charset="-122"/>
                  <a:cs typeface="+mn-cs"/>
                </a:rPr>
                <a:t>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2850322" y="1494353"/>
            <a:ext cx="563210" cy="563210"/>
            <a:chOff x="3836083" y="908725"/>
            <a:chExt cx="750849" cy="750947"/>
          </a:xfrm>
        </p:grpSpPr>
        <p:sp>
          <p:nvSpPr>
            <p:cNvPr id="101" name="椭圆 100"/>
            <p:cNvSpPr/>
            <p:nvPr/>
          </p:nvSpPr>
          <p:spPr>
            <a:xfrm>
              <a:off x="3836083" y="908725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23394" y="1001105"/>
              <a:ext cx="65540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一、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71059" y="3094019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Freeform 5"/>
            <p:cNvSpPr/>
            <p:nvPr/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3" name="TextBox 97"/>
            <p:cNvSpPr txBox="1"/>
            <p:nvPr/>
          </p:nvSpPr>
          <p:spPr>
            <a:xfrm>
              <a:off x="5481825" y="2419676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概念</a:t>
              </a: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850322" y="3022006"/>
            <a:ext cx="563210" cy="563209"/>
            <a:chOff x="5140660" y="3065829"/>
            <a:chExt cx="750849" cy="750947"/>
          </a:xfrm>
        </p:grpSpPr>
        <p:sp>
          <p:nvSpPr>
            <p:cNvPr id="35" name="椭圆 34"/>
            <p:cNvSpPr/>
            <p:nvPr/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6" name="TextBox 108"/>
            <p:cNvSpPr txBox="1"/>
            <p:nvPr/>
          </p:nvSpPr>
          <p:spPr>
            <a:xfrm>
              <a:off x="5227973" y="3180147"/>
              <a:ext cx="640298" cy="53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三、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936464" y="3834429"/>
            <a:ext cx="4515767" cy="405859"/>
            <a:chOff x="4599110" y="237784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5"/>
            <p:cNvSpPr/>
            <p:nvPr>
              <p:custDataLst>
                <p:tags r:id="rId3"/>
              </p:custDataLst>
            </p:nvPr>
          </p:nvSpPr>
          <p:spPr bwMode="auto">
            <a:xfrm>
              <a:off x="4599110" y="237784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" name="TextBox 97"/>
            <p:cNvSpPr txBox="1"/>
            <p:nvPr>
              <p:custDataLst>
                <p:tags r:id="rId4"/>
              </p:custDataLst>
            </p:nvPr>
          </p:nvSpPr>
          <p:spPr>
            <a:xfrm>
              <a:off x="5425720" y="2432473"/>
              <a:ext cx="4354447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类比模型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868102" y="3720506"/>
            <a:ext cx="563210" cy="563209"/>
            <a:chOff x="5140660" y="3065829"/>
            <a:chExt cx="750849" cy="750947"/>
          </a:xfrm>
        </p:grpSpPr>
        <p:sp>
          <p:nvSpPr>
            <p:cNvPr id="6" name="椭圆 5"/>
            <p:cNvSpPr/>
            <p:nvPr>
              <p:custDataLst>
                <p:tags r:id="rId5"/>
              </p:custDataLst>
            </p:nvPr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" name="TextBox 108"/>
            <p:cNvSpPr txBox="1"/>
            <p:nvPr>
              <p:custDataLst>
                <p:tags r:id="rId6"/>
              </p:custDataLst>
            </p:nvPr>
          </p:nvSpPr>
          <p:spPr>
            <a:xfrm>
              <a:off x="5227973" y="3180147"/>
              <a:ext cx="640298" cy="53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四、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flip dir="r"/>
      </p:transition>
    </mc:Choice>
    <mc:Fallback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52" name="组合 51"/>
          <p:cNvGrpSpPr/>
          <p:nvPr/>
        </p:nvGrpSpPr>
        <p:grpSpPr>
          <a:xfrm>
            <a:off x="560294" y="327977"/>
            <a:ext cx="4515767" cy="405859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54" name="TextBox 53"/>
            <p:cNvSpPr txBox="1"/>
            <p:nvPr>
              <p:custDataLst>
                <p:tags r:id="rId2"/>
              </p:custDataLst>
            </p:nvPr>
          </p:nvSpPr>
          <p:spPr>
            <a:xfrm>
              <a:off x="5480426" y="1634928"/>
              <a:ext cx="4798581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数学模型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59877" y="240228"/>
            <a:ext cx="563210" cy="563210"/>
            <a:chOff x="3836083" y="908725"/>
            <a:chExt cx="750849" cy="750947"/>
          </a:xfrm>
        </p:grpSpPr>
        <p:sp>
          <p:nvSpPr>
            <p:cNvPr id="101" name="椭圆 100"/>
            <p:cNvSpPr/>
            <p:nvPr>
              <p:custDataLst>
                <p:tags r:id="rId3"/>
              </p:custDataLst>
            </p:nvPr>
          </p:nvSpPr>
          <p:spPr>
            <a:xfrm>
              <a:off x="3836083" y="908725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02" name="TextBox 101"/>
            <p:cNvSpPr txBox="1"/>
            <p:nvPr>
              <p:custDataLst>
                <p:tags r:id="rId4"/>
              </p:custDataLst>
            </p:nvPr>
          </p:nvSpPr>
          <p:spPr>
            <a:xfrm>
              <a:off x="3923394" y="1001105"/>
              <a:ext cx="65540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一、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99770" y="915670"/>
            <a:ext cx="73285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1</a:t>
            </a:r>
            <a:r>
              <a:rPr lang="zh-CN" altLang="en-US" sz="2000" b="1">
                <a:solidFill>
                  <a:srgbClr val="FF0000"/>
                </a:solidFill>
              </a:rPr>
              <a:t>、概念：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r="4100"/>
          <a:stretch>
            <a:fillRect/>
          </a:stretch>
        </p:blipFill>
        <p:spPr>
          <a:xfrm rot="10800000">
            <a:off x="395605" y="1347470"/>
            <a:ext cx="8466455" cy="22948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2" name="组合 51"/>
          <p:cNvGrpSpPr/>
          <p:nvPr/>
        </p:nvGrpSpPr>
        <p:grpSpPr>
          <a:xfrm>
            <a:off x="560294" y="327977"/>
            <a:ext cx="4515767" cy="405859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54" name="TextBox 53"/>
            <p:cNvSpPr txBox="1"/>
            <p:nvPr>
              <p:custDataLst>
                <p:tags r:id="rId2"/>
              </p:custDataLst>
            </p:nvPr>
          </p:nvSpPr>
          <p:spPr>
            <a:xfrm>
              <a:off x="5480426" y="1634928"/>
              <a:ext cx="4798581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数学模型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59877" y="240228"/>
            <a:ext cx="563210" cy="563210"/>
            <a:chOff x="3836083" y="908725"/>
            <a:chExt cx="750849" cy="750947"/>
          </a:xfrm>
        </p:grpSpPr>
        <p:sp>
          <p:nvSpPr>
            <p:cNvPr id="101" name="椭圆 100"/>
            <p:cNvSpPr/>
            <p:nvPr>
              <p:custDataLst>
                <p:tags r:id="rId3"/>
              </p:custDataLst>
            </p:nvPr>
          </p:nvSpPr>
          <p:spPr>
            <a:xfrm>
              <a:off x="3836083" y="908725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02" name="TextBox 101"/>
            <p:cNvSpPr txBox="1"/>
            <p:nvPr>
              <p:custDataLst>
                <p:tags r:id="rId4"/>
              </p:custDataLst>
            </p:nvPr>
          </p:nvSpPr>
          <p:spPr>
            <a:xfrm>
              <a:off x="3923394" y="1001105"/>
              <a:ext cx="65540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一、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25475" y="1059180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分类：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83895" y="1584960"/>
            <a:ext cx="7342505" cy="560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确定性数学模型：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即运用数学的方法来研究和描述必然性的现象。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755650" y="3164205"/>
            <a:ext cx="78771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随机性数学模型：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即用过程论、概率论和数理统计等方法去研究和描述一些随机现象的方法。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259840" y="2283460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tx1"/>
                </a:solidFill>
                <a:sym typeface="+mn-ea"/>
              </a:rPr>
              <a:t>方程式、关系式、代数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方程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331595" y="4011930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tx1"/>
                </a:solidFill>
                <a:sym typeface="+mn-ea"/>
              </a:rPr>
              <a:t>差分方程、概率论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2" name="组合 51"/>
          <p:cNvGrpSpPr/>
          <p:nvPr/>
        </p:nvGrpSpPr>
        <p:grpSpPr>
          <a:xfrm>
            <a:off x="560294" y="327977"/>
            <a:ext cx="4515767" cy="405859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00602B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54" name="TextBox 53"/>
            <p:cNvSpPr txBox="1"/>
            <p:nvPr>
              <p:custDataLst>
                <p:tags r:id="rId2"/>
              </p:custDataLst>
            </p:nvPr>
          </p:nvSpPr>
          <p:spPr>
            <a:xfrm>
              <a:off x="5480426" y="1634928"/>
              <a:ext cx="4798581" cy="367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900" dirty="0">
                  <a:solidFill>
                    <a:prstClr val="white">
                      <a:lumMod val="95000"/>
                    </a:prstClr>
                  </a:solidFill>
                  <a:ea typeface="时尚中黑简体" pitchFamily="2" charset="-122"/>
                </a:rPr>
                <a:t>数学模型</a:t>
              </a:r>
              <a:endParaRPr lang="zh-CN" altLang="en-US" sz="1900" dirty="0">
                <a:solidFill>
                  <a:prstClr val="white">
                    <a:lumMod val="95000"/>
                  </a:prstClr>
                </a:solidFill>
                <a:ea typeface="时尚中黑简体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59877" y="240228"/>
            <a:ext cx="563210" cy="563210"/>
            <a:chOff x="3836083" y="908725"/>
            <a:chExt cx="750849" cy="750947"/>
          </a:xfrm>
        </p:grpSpPr>
        <p:sp>
          <p:nvSpPr>
            <p:cNvPr id="101" name="椭圆 100"/>
            <p:cNvSpPr/>
            <p:nvPr>
              <p:custDataLst>
                <p:tags r:id="rId3"/>
              </p:custDataLst>
            </p:nvPr>
          </p:nvSpPr>
          <p:spPr>
            <a:xfrm>
              <a:off x="3836083" y="908725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  <p:sp>
          <p:nvSpPr>
            <p:cNvPr id="102" name="TextBox 101"/>
            <p:cNvSpPr txBox="1"/>
            <p:nvPr>
              <p:custDataLst>
                <p:tags r:id="rId4"/>
              </p:custDataLst>
            </p:nvPr>
          </p:nvSpPr>
          <p:spPr>
            <a:xfrm>
              <a:off x="3923394" y="1001105"/>
              <a:ext cx="65540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一、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时尚中黑简体" pitchFamily="2" charset="-122"/>
                <a:ea typeface="时尚中黑简体" pitchFamily="2" charset="-122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0070" y="987425"/>
            <a:ext cx="7556500" cy="40443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3200,&quot;width&quot;:7120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UNIT_PLACING_PICTURE_USER_VIEWPORT" val="{&quot;height&quot;:41850,&quot;width&quot;:15630}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PP_MARK_KEY" val="f991d7fb-f11e-4082-bd3a-316c0cf8f432"/>
  <p:tag name="COMMONDATA" val="eyJoZGlkIjoiOTA1OTBkNDAyMjBjZGIzNjM0OTM2NGMzNTBhMWMyY2MifQ=="/>
</p:tagLst>
</file>

<file path=ppt/theme/theme1.xml><?xml version="1.0" encoding="utf-8"?>
<a:theme xmlns:a="http://schemas.openxmlformats.org/drawingml/2006/main" name="1_默认设计模板">
  <a:themeElements>
    <a:clrScheme name="自定义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B0F0"/>
      </a:accent2>
      <a:accent3>
        <a:srgbClr val="0070C0"/>
      </a:accent3>
      <a:accent4>
        <a:srgbClr val="00B0F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1839</Words>
  <Application>WPS 演示</Application>
  <PresentationFormat>全屏显示(16:9)</PresentationFormat>
  <Paragraphs>242</Paragraphs>
  <Slides>25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仿宋_GB2312</vt:lpstr>
      <vt:lpstr>仿宋</vt:lpstr>
      <vt:lpstr>Calibri</vt:lpstr>
      <vt:lpstr>时尚中黑简体</vt:lpstr>
      <vt:lpstr>黑体</vt:lpstr>
      <vt:lpstr>Arial</vt:lpstr>
      <vt:lpstr>Arial Unicode MS</vt:lpstr>
      <vt:lpstr>楷体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Norman</cp:lastModifiedBy>
  <cp:revision>191</cp:revision>
  <dcterms:created xsi:type="dcterms:W3CDTF">2018-05-12T09:07:00Z</dcterms:created>
  <dcterms:modified xsi:type="dcterms:W3CDTF">2023-02-22T23:42:37Z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4A4E004426124B46B61AC56BBF60BB45</vt:lpwstr>
  </property>
</Properties>
</file>