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819" r:id="rId2"/>
    <p:sldId id="751" r:id="rId3"/>
    <p:sldId id="720" r:id="rId4"/>
    <p:sldId id="806" r:id="rId5"/>
    <p:sldId id="805" r:id="rId6"/>
    <p:sldId id="808" r:id="rId7"/>
    <p:sldId id="810" r:id="rId8"/>
    <p:sldId id="812" r:id="rId9"/>
    <p:sldId id="820" r:id="rId10"/>
    <p:sldId id="779" r:id="rId1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="" xmlns:p14="http://schemas.microsoft.com/office/powerpoint/2010/main" val="1"/>
      </p:ext>
    </p:extLst>
  </p:showPr>
  <p:clrMru>
    <a:srgbClr val="0033CC"/>
    <a:srgbClr val="E8066B"/>
    <a:srgbClr val="7A0336"/>
    <a:srgbClr val="FF3300"/>
    <a:srgbClr val="703FBB"/>
    <a:srgbClr val="FFFFFF"/>
    <a:srgbClr val="009900"/>
    <a:srgbClr val="FFFFCC"/>
    <a:srgbClr val="CCFFFF"/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2" d="100"/>
          <a:sy n="62" d="100"/>
        </p:scale>
        <p:origin x="-1038" y="-84"/>
      </p:cViewPr>
      <p:guideLst>
        <p:guide orient="horz" pos="2159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2021/10/27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EF2C0-A6C1-40C5-BE79-F079FE5F2DC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5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7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 b="0"/>
              <a:pPr algn="r"/>
              <a:t>‹#›</a:t>
            </a:fld>
            <a:endParaRPr lang="en-US" altLang="zh-CN" b="0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5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7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 b="0"/>
              <a:pPr algn="r"/>
              <a:t>‹#›</a:t>
            </a:fld>
            <a:endParaRPr lang="en-US" altLang="zh-CN" b="0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2"/>
          </p:nvPr>
        </p:nvSpPr>
        <p:spPr>
          <a:xfrm>
            <a:off x="628650" y="1475105"/>
            <a:ext cx="7886700" cy="4721225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28650" y="750890"/>
            <a:ext cx="7886700" cy="723898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6" name="幻灯片编号占位符 6"/>
          <p:cNvSpPr>
            <a:spLocks noGrp="1"/>
          </p:cNvSpPr>
          <p:nvPr>
            <p:ph type="sldNum" sz="quarter" idx="13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7978CDAB-A16F-A844-82C3-D99B40B9FC7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  <a:pPr lvl="0" eaLnBrk="1" hangingPunct="1"/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advClick="0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rcRect l="159" t="2140" r="76" b="1221"/>
          <a:stretch>
            <a:fillRect/>
          </a:stretch>
        </p:blipFill>
        <p:spPr>
          <a:xfrm>
            <a:off x="8255" y="226695"/>
            <a:ext cx="9135745" cy="651446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27392" y="836326"/>
            <a:ext cx="1480308" cy="1684020"/>
          </a:xfrm>
          <a:prstGeom prst="rect">
            <a:avLst/>
          </a:prstGeom>
          <a:noFill/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03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读</a:t>
            </a: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4185377" y="3990491"/>
            <a:ext cx="411480" cy="411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917436" y="2167160"/>
            <a:ext cx="411480" cy="411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3917561" y="5367467"/>
            <a:ext cx="196218" cy="1962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79266" y="3140639"/>
            <a:ext cx="901892" cy="941645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分</a:t>
            </a:r>
          </a:p>
        </p:txBody>
      </p:sp>
      <p:sp>
        <p:nvSpPr>
          <p:cNvPr id="28" name="椭圆 27"/>
          <p:cNvSpPr/>
          <p:nvPr/>
        </p:nvSpPr>
        <p:spPr>
          <a:xfrm>
            <a:off x="3695063" y="3140866"/>
            <a:ext cx="901892" cy="941645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享</a:t>
            </a:r>
          </a:p>
        </p:txBody>
      </p:sp>
      <p:sp>
        <p:nvSpPr>
          <p:cNvPr id="29" name="矩形 28"/>
          <p:cNvSpPr/>
          <p:nvPr/>
        </p:nvSpPr>
        <p:spPr>
          <a:xfrm>
            <a:off x="2627842" y="980105"/>
            <a:ext cx="1480308" cy="1684020"/>
          </a:xfrm>
          <a:prstGeom prst="rect">
            <a:avLst/>
          </a:prstGeom>
          <a:noFill/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035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 l="4722" t="8672" r="16437" b="7925"/>
          <a:stretch>
            <a:fillRect/>
          </a:stretch>
        </p:blipFill>
        <p:spPr>
          <a:xfrm rot="5400000">
            <a:off x="5629275" y="261620"/>
            <a:ext cx="3601085" cy="3024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4075" y="5589270"/>
            <a:ext cx="4808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阅读分享人：</a:t>
            </a:r>
            <a:r>
              <a:rPr lang="en-US" altLang="zh-CN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陆红梅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1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55" y="48260"/>
            <a:ext cx="9037320" cy="67608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3975" y="1957705"/>
            <a:ext cx="58712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en-US" altLang="zh-CN" sz="8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sz="8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谢谢大家！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" y="48260"/>
            <a:ext cx="9037320" cy="67608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-22225" y="483870"/>
            <a:ext cx="9150985" cy="5862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3400">
              <a:lnSpc>
                <a:spcPts val="7500"/>
              </a:lnSpc>
            </a:pPr>
            <a:r>
              <a:rPr lang="zh-CN" altLang="en-US" sz="60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《系统观视角下的初中生物大单元设计</a:t>
            </a:r>
          </a:p>
          <a:p>
            <a:pPr indent="533400">
              <a:lnSpc>
                <a:spcPts val="7500"/>
              </a:lnSpc>
            </a:pPr>
            <a:r>
              <a:rPr lang="zh-CN" altLang="en-US" sz="48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——以“种下一粒花生等待开花结果”单元教学设计为例》</a:t>
            </a:r>
          </a:p>
          <a:p>
            <a:pPr indent="533400">
              <a:lnSpc>
                <a:spcPts val="5000"/>
              </a:lnSpc>
            </a:pPr>
            <a:endParaRPr lang="zh-CN" altLang="en-US" sz="4800" kern="800" spc="-13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33400">
              <a:lnSpc>
                <a:spcPts val="5000"/>
              </a:lnSpc>
            </a:pPr>
            <a:endParaRPr lang="zh-CN" altLang="en-US" sz="4800" kern="800" spc="-13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33400">
              <a:lnSpc>
                <a:spcPts val="5000"/>
              </a:lnSpc>
            </a:pPr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北京市第11学校龙樾实验中学</a:t>
            </a:r>
            <a:r>
              <a:rPr lang="en-US" altLang="zh-CN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刘世华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55" y="48260"/>
            <a:ext cx="9037320" cy="67608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67005" y="690880"/>
            <a:ext cx="879729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/>
              <a:t>         </a:t>
            </a:r>
            <a:r>
              <a:rPr lang="zh-CN" sz="3200" dirty="0" smtClean="0"/>
              <a:t>概述：这篇文章主</a:t>
            </a:r>
            <a:r>
              <a:rPr sz="3200" dirty="0" smtClean="0"/>
              <a:t>要是</a:t>
            </a:r>
            <a:r>
              <a:rPr lang="zh-CN" sz="3200" dirty="0" smtClean="0"/>
              <a:t>在</a:t>
            </a:r>
            <a:r>
              <a:rPr sz="3200" dirty="0" smtClean="0"/>
              <a:t>系统观视角下的“植物的一生”单元教学设计，从植物体是一个统一整体的角度，从不同层次的系统上，研究结构与功能的适应、物质与能量的转换以及系统的发展变化。</a:t>
            </a:r>
          </a:p>
          <a:p>
            <a:pPr>
              <a:lnSpc>
                <a:spcPct val="150000"/>
              </a:lnSpc>
            </a:pPr>
            <a:endParaRPr sz="3200" dirty="0" smtClean="0"/>
          </a:p>
          <a:p>
            <a:pPr>
              <a:lnSpc>
                <a:spcPct val="150000"/>
              </a:lnSpc>
            </a:pPr>
            <a:r>
              <a:rPr lang="en-US" altLang="zh-CN" sz="3200" b="0" dirty="0"/>
              <a:t>         </a:t>
            </a:r>
            <a:r>
              <a:rPr lang="zh-CN" altLang="zh-CN" sz="3200" dirty="0"/>
              <a:t>学生亲自种下花生，观察花生一生中所发生的变化，将学习置于真实的情境和任务驱动中。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55" y="48260"/>
            <a:ext cx="9037320" cy="67608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5560" y="69850"/>
            <a:ext cx="914463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3200" dirty="0" smtClean="0">
                <a:solidFill>
                  <a:srgbClr val="FF0000"/>
                </a:solidFill>
              </a:rPr>
              <a:t>设置单元核心问题：</a:t>
            </a:r>
            <a:r>
              <a:rPr altLang="zh-CN" sz="3200" b="0" dirty="0" smtClean="0"/>
              <a:t>植物如何适应环境？</a:t>
            </a:r>
          </a:p>
          <a:p>
            <a:pPr>
              <a:lnSpc>
                <a:spcPct val="150000"/>
              </a:lnSpc>
            </a:pPr>
            <a:r>
              <a:rPr altLang="zh-CN" sz="3200" dirty="0" smtClean="0">
                <a:solidFill>
                  <a:srgbClr val="FF0000"/>
                </a:solidFill>
              </a:rPr>
              <a:t>单元核心任务：</a:t>
            </a:r>
            <a:r>
              <a:rPr altLang="zh-CN" sz="3200" b="0" dirty="0" smtClean="0"/>
              <a:t>种下一粒花生，等待开花结果。</a:t>
            </a:r>
          </a:p>
          <a:p>
            <a:pPr>
              <a:lnSpc>
                <a:spcPct val="150000"/>
              </a:lnSpc>
            </a:pPr>
            <a:r>
              <a:rPr altLang="zh-CN" sz="3200" b="0" dirty="0" smtClean="0"/>
              <a:t>1.植物体有严整有序的结构，各结构层次上均存在结构与功能的适应。2.植物体是一个统一的整体。</a:t>
            </a:r>
          </a:p>
          <a:p>
            <a:pPr>
              <a:lnSpc>
                <a:spcPct val="150000"/>
              </a:lnSpc>
            </a:pPr>
            <a:r>
              <a:rPr altLang="zh-CN" sz="3200" b="0" dirty="0" smtClean="0"/>
              <a:t>3.物质与能量的变化，贯穿植物的一生。</a:t>
            </a:r>
          </a:p>
          <a:p>
            <a:pPr>
              <a:lnSpc>
                <a:spcPct val="150000"/>
              </a:lnSpc>
            </a:pPr>
            <a:r>
              <a:rPr altLang="zh-CN" sz="3200" b="0" dirty="0" smtClean="0"/>
              <a:t>4.植物养育着自身及生物圈中的其他生物，是生态系统中的生产者。</a:t>
            </a:r>
          </a:p>
          <a:p>
            <a:pPr>
              <a:lnSpc>
                <a:spcPct val="150000"/>
              </a:lnSpc>
            </a:pPr>
            <a:r>
              <a:rPr altLang="zh-CN" sz="3200" b="0" dirty="0" smtClean="0"/>
              <a:t>5.植物一生的发展变化均受环境因素的影响，不同环境中的植物有适应环境的策略。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lum bright="12000" contrast="-6000"/>
          </a:blip>
          <a:srcRect l="8236" t="7298" r="5398" b="19823"/>
          <a:stretch>
            <a:fillRect/>
          </a:stretch>
        </p:blipFill>
        <p:spPr>
          <a:xfrm rot="16200000">
            <a:off x="1503680" y="-1272540"/>
            <a:ext cx="6137275" cy="8682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9340" y="6236970"/>
            <a:ext cx="38557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学生建构生命观念的示意图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55" y="48260"/>
            <a:ext cx="9037320" cy="6760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36830" y="262255"/>
            <a:ext cx="9379585" cy="6482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7660"/>
              </a:lnSpc>
              <a:buClrTx/>
              <a:buSzTx/>
              <a:buFontTx/>
            </a:pPr>
            <a:r>
              <a:rPr lang="zh-CN" sz="5400" b="0">
                <a:solidFill>
                  <a:srgbClr val="171A1D"/>
                </a:solidFill>
                <a:ea typeface="宋体" panose="02010600030101010101" pitchFamily="2" charset="-122"/>
              </a:rPr>
              <a:t>《</a:t>
            </a:r>
            <a:r>
              <a:rPr lang="zh-CN" altLang="en-US" sz="60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基于真实情境提升问题解决能力的初中生物复习课</a:t>
            </a:r>
          </a:p>
          <a:p>
            <a:pPr algn="ctr">
              <a:lnSpc>
                <a:spcPts val="7660"/>
              </a:lnSpc>
            </a:pPr>
            <a:r>
              <a:rPr lang="en-US" altLang="zh-CN" sz="5400" b="0">
                <a:solidFill>
                  <a:srgbClr val="171A1D"/>
                </a:solidFill>
                <a:ea typeface="宋体" panose="02010600030101010101" pitchFamily="2" charset="-122"/>
              </a:rPr>
              <a:t>   </a:t>
            </a:r>
            <a:r>
              <a:rPr lang="zh-CN" altLang="en-US" sz="48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——以“被子植物一生”UBD单元教学设计为例》</a:t>
            </a:r>
            <a:endParaRPr lang="zh-CN" sz="5400" b="0">
              <a:solidFill>
                <a:srgbClr val="171A1D"/>
              </a:solidFill>
              <a:ea typeface="宋体" panose="02010600030101010101" pitchFamily="2" charset="-122"/>
            </a:endParaRPr>
          </a:p>
          <a:p>
            <a:pPr algn="ctr"/>
            <a:endParaRPr lang="zh-CN" altLang="en-US" sz="4800" kern="800" spc="-13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4800" kern="800" spc="-13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北京市第171中学</a:t>
            </a:r>
            <a:r>
              <a:rPr lang="en-US" altLang="zh-CN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王璐</a:t>
            </a:r>
          </a:p>
          <a:p>
            <a:pPr algn="ctr"/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北京教育学院</a:t>
            </a:r>
            <a:r>
              <a:rPr lang="en-US" altLang="zh-CN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徐扬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55" y="48260"/>
            <a:ext cx="9037320" cy="67608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2555" y="-27305"/>
            <a:ext cx="8860790" cy="70161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kern="800" spc="-13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概述：</a:t>
            </a:r>
            <a:r>
              <a:rPr lang="zh-CN" altLang="en-US" sz="3600" kern="800" spc="-130" dirty="0" smtClean="0">
                <a:latin typeface="宋体" panose="02010600030101010101" pitchFamily="2" charset="-122"/>
                <a:cs typeface="宋体" panose="02010600030101010101" pitchFamily="2" charset="-122"/>
              </a:rPr>
              <a:t>这篇文章</a:t>
            </a:r>
            <a:r>
              <a:rPr lang="zh-CN" altLang="en-US" sz="3600" kern="800" spc="-13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基于U B D逆向教学设计理论的三个阶段，创设了以玉米作为真实情境的单元教学设计，重点阐述了从“目标设定——过程实现——问题解决——评价反馈”的生物复习课的单元教学模式及教学评估量表，并通过学生的实际行为反馈动态的教学过程，帮助学生形成系统性的学科思维体系，最终提升问题解决的能力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" y="48260"/>
            <a:ext cx="9146540" cy="67608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666240" y="6021070"/>
            <a:ext cx="717359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kern="800" spc="-13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玉米的一生复习课的教学环节设置图</a:t>
            </a:r>
          </a:p>
        </p:txBody>
      </p:sp>
      <p:pic>
        <p:nvPicPr>
          <p:cNvPr id="2" name="图片 1" descr="C:/Users/Administrator/AppData/Local/Temp/picturecompress_20211027145647/output_1.pngoutput_1"/>
          <p:cNvPicPr>
            <a:picLocks noChangeAspect="1"/>
          </p:cNvPicPr>
          <p:nvPr/>
        </p:nvPicPr>
        <p:blipFill>
          <a:blip r:embed="rId3" cstate="print"/>
          <a:srcRect l="26131" t="1508" r="19965" b="4941"/>
          <a:stretch>
            <a:fillRect/>
          </a:stretch>
        </p:blipFill>
        <p:spPr>
          <a:xfrm rot="16200000">
            <a:off x="1703705" y="-1290955"/>
            <a:ext cx="5767070" cy="9000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1143000"/>
          </a:xfrm>
        </p:spPr>
        <p:txBody>
          <a:bodyPr/>
          <a:lstStyle/>
          <a:p>
            <a:r>
              <a:rPr lang="zh-C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我对</a:t>
            </a:r>
            <a:r>
              <a:rPr lang="en-US" altLang="zh-C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</a:t>
            </a:r>
            <a:r>
              <a:rPr lang="zh-C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绿色植物的一生</a:t>
            </a:r>
            <a:r>
              <a:rPr lang="en-US" altLang="zh-C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”</a:t>
            </a:r>
            <a:r>
              <a:rPr lang="zh-CN" altLang="en-US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的处理</a:t>
            </a:r>
            <a:endParaRPr lang="zh-CN" altLang="en-US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8" name="Picture 4" descr="E:\生物\魏村中学生物摄影比赛\2017魏村中学生物摄影比赛作品集\小麦的一生-支苑铭-魏村中学\幼苗期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05064"/>
            <a:ext cx="3635896" cy="2726922"/>
          </a:xfrm>
          <a:prstGeom prst="rect">
            <a:avLst/>
          </a:prstGeom>
          <a:noFill/>
        </p:spPr>
      </p:pic>
      <p:pic>
        <p:nvPicPr>
          <p:cNvPr id="1029" name="Picture 5" descr="E:\生物\魏村中学生物摄影比赛\2017魏村中学生物摄影比赛作品集\小麦的一生-支苑铭-魏村中学\抽穗后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4059069"/>
            <a:ext cx="3672409" cy="2754307"/>
          </a:xfrm>
          <a:prstGeom prst="rect">
            <a:avLst/>
          </a:prstGeom>
          <a:noFill/>
        </p:spPr>
      </p:pic>
      <p:pic>
        <p:nvPicPr>
          <p:cNvPr id="9" name="Picture 2" descr="E:\生物\魏村中学生物摄影比赛\2017魏村中学生物摄影比赛作品集\小麦的一生-支苑铭-魏村中学\幼苗期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14754"/>
            <a:ext cx="3648406" cy="27363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" descr="E:\生物\魏村中学生物摄影比赛\2017魏村中学生物摄影比赛作品集\小麦的一生-支苑铭-魏村中学\幼苗期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14754"/>
            <a:ext cx="3672408" cy="275430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429</Words>
  <Application>Microsoft Office PowerPoint</Application>
  <PresentationFormat>全屏显示(4:3)</PresentationFormat>
  <Paragraphs>31</Paragraphs>
  <Slides>10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默认设计模板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我对“绿色植物的一生”的处理</vt:lpstr>
      <vt:lpstr>幻灯片 10</vt:lpstr>
    </vt:vector>
  </TitlesOfParts>
  <Company>sss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林攀峰</dc:creator>
  <cp:lastModifiedBy>Administrator</cp:lastModifiedBy>
  <cp:revision>400</cp:revision>
  <dcterms:created xsi:type="dcterms:W3CDTF">2002-12-30T12:51:00Z</dcterms:created>
  <dcterms:modified xsi:type="dcterms:W3CDTF">2021-10-27T13:10:26Z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ACA52045400A47E8BE8146E54E4C59C7</vt:lpwstr>
  </property>
</Properties>
</file>