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317" r:id="rId3"/>
    <p:sldId id="293" r:id="rId5"/>
    <p:sldId id="370" r:id="rId6"/>
    <p:sldId id="264" r:id="rId7"/>
    <p:sldId id="375" r:id="rId8"/>
    <p:sldId id="376" r:id="rId9"/>
    <p:sldId id="377" r:id="rId10"/>
    <p:sldId id="302" r:id="rId11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0"/>
    <a:srgbClr val="3992DB"/>
    <a:srgbClr val="005DA2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5" autoAdjust="0"/>
    <p:restoredTop sz="94849" autoAdjust="0"/>
  </p:normalViewPr>
  <p:slideViewPr>
    <p:cSldViewPr>
      <p:cViewPr varScale="1">
        <p:scale>
          <a:sx n="141" d="100"/>
          <a:sy n="141" d="100"/>
        </p:scale>
        <p:origin x="876" y="114"/>
      </p:cViewPr>
      <p:guideLst>
        <p:guide orient="horz" pos="1528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71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9.xml"/><Relationship Id="rId5" Type="http://schemas.openxmlformats.org/officeDocument/2006/relationships/image" Target="file:///C:\Users\Administrator\AppData\Local\Temp\wps\INetCache\7f69129113d2b99af1caa2b5bff4780c" TargetMode="Externa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ime Will Tel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234781" y="0"/>
            <a:ext cx="336542" cy="336420"/>
          </a:xfrm>
          <a:prstGeom prst="rect">
            <a:avLst/>
          </a:prstGeom>
        </p:spPr>
      </p:pic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8763956" y="1898129"/>
            <a:ext cx="380044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8600" y="2919095"/>
            <a:ext cx="3027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常州市西夏墅中学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何莉燕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 r:link="rId5"/>
          <a:stretch>
            <a:fillRect/>
          </a:stretch>
        </p:blipFill>
        <p:spPr>
          <a:xfrm>
            <a:off x="227965" y="124460"/>
            <a:ext cx="3686810" cy="4890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579745" y="156337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读书交流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4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/>
          <p:nvPr/>
        </p:nvSpPr>
        <p:spPr>
          <a:xfrm>
            <a:off x="683895" y="908050"/>
            <a:ext cx="5993130" cy="5041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第1讲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为什么要推进深度学习？</a:t>
            </a:r>
            <a:endParaRPr 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855" y="1851660"/>
            <a:ext cx="6645275" cy="228409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深度学习是我国全面深化课程改革</a:t>
            </a:r>
            <a:r>
              <a:rPr 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落实课程素养的重要途径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</a:t>
            </a:r>
            <a:r>
              <a:rPr 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深度学习是信息时代教学变革的必然选择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与世界同行</a:t>
            </a:r>
            <a:r>
              <a:rPr 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深度学习的相关研究借鉴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589069" y="1078501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57849" y="1079998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22855" y="107913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47535" y="1075055"/>
            <a:ext cx="341630" cy="337185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" grpId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/>
          <p:nvPr/>
        </p:nvSpPr>
        <p:spPr>
          <a:xfrm>
            <a:off x="683895" y="908050"/>
            <a:ext cx="5993130" cy="5041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第1讲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为什么要推进深度学习？</a:t>
            </a:r>
            <a:endParaRPr 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855" y="1851660"/>
            <a:ext cx="6645275" cy="173037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深度学习是培养核心素养素养的重要途径。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深度学习是触及学生心灵的教学。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深入学习是教育充分发挥主导作用的活动。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589069" y="1078501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57849" y="1079998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22855" y="107913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47535" y="1075055"/>
            <a:ext cx="341630" cy="337185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" grpId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24205" y="427355"/>
            <a:ext cx="4492625" cy="4965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第2讲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什么是深度学习？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2339753" y="1419622"/>
            <a:ext cx="894259" cy="489631"/>
            <a:chOff x="2215144" y="927951"/>
            <a:chExt cx="1244730" cy="897673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39753" y="2099236"/>
            <a:ext cx="894259" cy="504163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8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39753" y="2801084"/>
            <a:ext cx="894259" cy="496081"/>
            <a:chOff x="2215144" y="3018134"/>
            <a:chExt cx="1244730" cy="909499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018134"/>
              <a:ext cx="1066799" cy="81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39753" y="3483574"/>
            <a:ext cx="894259" cy="508134"/>
            <a:chOff x="2215144" y="4047039"/>
            <a:chExt cx="1244730" cy="931598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6" name="文本框 12"/>
            <p:cNvSpPr txBox="1"/>
            <p:nvPr/>
          </p:nvSpPr>
          <p:spPr>
            <a:xfrm>
              <a:off x="2393075" y="4047039"/>
              <a:ext cx="1066799" cy="81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339752" y="4183115"/>
            <a:ext cx="884486" cy="502735"/>
            <a:chOff x="2215144" y="5107938"/>
            <a:chExt cx="1231128" cy="921702"/>
          </a:xfrm>
        </p:grpSpPr>
        <p:sp>
          <p:nvSpPr>
            <p:cNvPr id="58" name="平行四边形 57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9" name="文本框 13"/>
            <p:cNvSpPr txBox="1"/>
            <p:nvPr/>
          </p:nvSpPr>
          <p:spPr>
            <a:xfrm>
              <a:off x="2379473" y="5107938"/>
              <a:ext cx="1066799" cy="81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18790" y="1433195"/>
            <a:ext cx="5608320" cy="459740"/>
            <a:chOff x="4315150" y="953426"/>
            <a:chExt cx="5377180" cy="540116"/>
          </a:xfrm>
        </p:grpSpPr>
        <p:sp>
          <p:nvSpPr>
            <p:cNvPr id="61" name="矩形 60"/>
            <p:cNvSpPr/>
            <p:nvPr/>
          </p:nvSpPr>
          <p:spPr>
            <a:xfrm>
              <a:off x="4840930" y="1036234"/>
              <a:ext cx="4196715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联想与结构：知识经验与知识的相互转化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5377180" cy="540116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018790" y="2127250"/>
            <a:ext cx="5436235" cy="459740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40578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活动与体验：学生的学习机制。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18790" y="2821305"/>
            <a:ext cx="5744845" cy="459816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405721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本质与变式：对学习对象进行深度加工。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18790" y="3515360"/>
            <a:ext cx="5368925" cy="459740"/>
            <a:chOff x="4315150" y="3035884"/>
            <a:chExt cx="3857250" cy="540057"/>
          </a:xfrm>
        </p:grpSpPr>
        <p:sp>
          <p:nvSpPr>
            <p:cNvPr id="70" name="矩形 69"/>
            <p:cNvSpPr/>
            <p:nvPr/>
          </p:nvSpPr>
          <p:spPr>
            <a:xfrm>
              <a:off x="4840930" y="3118692"/>
              <a:ext cx="3218180" cy="40578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迁移与应用：在教学活动中模拟社会实践。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018790" y="4209415"/>
            <a:ext cx="5274310" cy="459740"/>
            <a:chOff x="4315150" y="3730038"/>
            <a:chExt cx="3857250" cy="540057"/>
          </a:xfrm>
        </p:grpSpPr>
        <p:sp>
          <p:nvSpPr>
            <p:cNvPr id="73" name="矩形 72"/>
            <p:cNvSpPr/>
            <p:nvPr/>
          </p:nvSpPr>
          <p:spPr>
            <a:xfrm>
              <a:off x="4840930" y="3812846"/>
              <a:ext cx="3331210" cy="40578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价值与评价：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的成长的隐性要素。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>
              <a:off x="4315150" y="3730038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855" y="1851660"/>
            <a:ext cx="6645275" cy="228409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重视学习知识的批判理解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强调学习内容的优化整合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注重学习过程的建构总结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、着意学习成果的迁移运用和问题解决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589069" y="1078501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57849" y="1079998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22855" y="107913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47535" y="1075055"/>
            <a:ext cx="341630" cy="337185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5" name="Text Placeholder 4"/>
          <p:cNvSpPr txBox="1"/>
          <p:nvPr/>
        </p:nvSpPr>
        <p:spPr>
          <a:xfrm>
            <a:off x="1043940" y="771525"/>
            <a:ext cx="4492625" cy="4965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第2讲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什么是深度学习？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39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bldLvl="0" animBg="1"/>
      <p:bldP spid="12" grpId="0" bldLvl="0" animBg="1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/>
          <p:nvPr/>
        </p:nvSpPr>
        <p:spPr>
          <a:xfrm>
            <a:off x="827405" y="123190"/>
            <a:ext cx="61321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例谈基于深度学习的高效课堂的构建</a:t>
            </a:r>
            <a:endParaRPr 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74394" y="1847888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85005" y="2340691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例如，“减数分裂”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903628" y="2425696"/>
            <a:ext cx="1190447" cy="102611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1837547" y="2267581"/>
            <a:ext cx="1136650" cy="15811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>
            <a:off x="2094075" y="2938753"/>
            <a:ext cx="815975" cy="5207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1837547" y="3451810"/>
            <a:ext cx="1009015" cy="10515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59430" y="1895475"/>
            <a:ext cx="5156835" cy="42799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 优化教学内容，促进意义建构</a:t>
            </a:r>
            <a:endParaRPr lang="zh-CN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10259" y="3039625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40555" y="3550905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例如，“促胰液素的发现”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37244" y="3056961"/>
            <a:ext cx="4537095" cy="42799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 变易学习方式，提升思维品质</a:t>
            </a:r>
            <a:endParaRPr lang="zh-CN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46759" y="4083392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04055" y="4587688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例如，“DNA分子的结构”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5649" y="4091203"/>
            <a:ext cx="4537095" cy="42799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4 营建学习气氛，培育人文素养</a:t>
            </a:r>
            <a:endParaRPr lang="zh-CN" altLang="en-US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箭头连接符 1"/>
          <p:cNvCxnSpPr>
            <a:stCxn id="30" idx="4"/>
          </p:cNvCxnSpPr>
          <p:nvPr/>
        </p:nvCxnSpPr>
        <p:spPr>
          <a:xfrm flipV="1">
            <a:off x="1160145" y="1059180"/>
            <a:ext cx="1683385" cy="13665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900680" y="742950"/>
            <a:ext cx="4973955" cy="83883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84905" y="1203325"/>
            <a:ext cx="3426460" cy="327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例如，“伴性遗传”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3629660" y="771525"/>
            <a:ext cx="3449320" cy="42799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p>
            <a:pPr>
              <a:lnSpc>
                <a:spcPct val="130000"/>
              </a:lnSpc>
            </a:pPr>
            <a:r>
              <a:rPr 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 创设教学情境，激发科学探究</a:t>
            </a:r>
            <a:endParaRPr lang="zh-CN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1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1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1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619"/>
                                </p:stCondLst>
                                <p:childTnLst>
                                  <p:par>
                                    <p:cTn id="6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119"/>
                                </p:stCondLst>
                                <p:childTnLst>
                                  <p:par>
                                    <p:cTn id="6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619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 bldLvl="0" animBg="1"/>
          <p:bldP spid="29" grpId="0" bldLvl="0" animBg="1"/>
          <p:bldP spid="30" grpId="0" bldLvl="0" animBg="1"/>
          <p:bldP spid="34" grpId="0"/>
          <p:bldP spid="34" grpId="1"/>
          <p:bldP spid="35" grpId="0" bldLvl="0" animBg="1"/>
          <p:bldP spid="36" grpId="0" bldLvl="0" animBg="1"/>
          <p:bldP spid="37" grpId="0"/>
          <p:bldP spid="37" grpId="1"/>
          <p:bldP spid="38" grpId="0" bldLvl="0" animBg="1"/>
          <p:bldP spid="39" grpId="0" bldLvl="0" animBg="1"/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1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1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1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619"/>
                                </p:stCondLst>
                                <p:childTnLst>
                                  <p:par>
                                    <p:cTn id="6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119"/>
                                </p:stCondLst>
                                <p:childTnLst>
                                  <p:par>
                                    <p:cTn id="6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619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 bldLvl="0" animBg="1"/>
          <p:bldP spid="29" grpId="0" bldLvl="0" animBg="1"/>
          <p:bldP spid="30" grpId="0" bldLvl="0" animBg="1"/>
          <p:bldP spid="34" grpId="0"/>
          <p:bldP spid="34" grpId="1"/>
          <p:bldP spid="35" grpId="0" bldLvl="0" animBg="1"/>
          <p:bldP spid="36" grpId="0" bldLvl="0" animBg="1"/>
          <p:bldP spid="37" grpId="0"/>
          <p:bldP spid="37" grpId="1"/>
          <p:bldP spid="38" grpId="0" bldLvl="0" animBg="1"/>
          <p:bldP spid="39" grpId="0" bldLvl="0" animBg="1"/>
          <p:bldP spid="40" grpId="0"/>
          <p:bldP spid="40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55880" y="237490"/>
            <a:ext cx="9144000" cy="1120140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830656" y="485305"/>
            <a:ext cx="5050408" cy="62230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暑假计划</a:t>
            </a:r>
            <a:endParaRPr 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39545" y="2075815"/>
            <a:ext cx="6611620" cy="105346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ctr" eaLnBrk="0" hangingPunc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基于深度学习理论，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尝试选择某个单元进行教学设计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8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91880" y="1901035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分享完毕 感谢观看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8727444" y="1898129"/>
            <a:ext cx="416556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2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2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3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99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4" grpId="0" animBg="1" autoUpdateAnimBg="0"/>
    </p:bldLst>
  </p:timing>
</p:sld>
</file>

<file path=ppt/tags/tag1.xml><?xml version="1.0" encoding="utf-8"?>
<p:tagLst xmlns:p="http://schemas.openxmlformats.org/presentationml/2006/main">
  <p:tag name="ISPRING_PRESENTATION_TITLE" val="Write Your Title Here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WPS 演示</Application>
  <PresentationFormat>全屏显示(16:9)</PresentationFormat>
  <Paragraphs>71</Paragraphs>
  <Slides>8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微软雅黑 Light</vt:lpstr>
      <vt:lpstr>Calibri</vt:lpstr>
      <vt:lpstr>Roboto Light</vt:lpstr>
      <vt:lpstr>Impact</vt:lpstr>
      <vt:lpstr>Aller Light</vt:lpstr>
      <vt:lpstr>U.S. 101</vt:lpstr>
      <vt:lpstr>Segoe Print</vt:lpstr>
      <vt:lpstr>Roboto</vt:lpstr>
      <vt:lpstr>Open Sans Light</vt:lpstr>
      <vt:lpstr>Yu Gothic UI Light</vt:lpstr>
      <vt:lpstr>Roboto Light</vt:lpstr>
      <vt:lpstr>Verdana</vt:lpstr>
      <vt:lpstr>Arial Unicode MS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category>锐旗设计；https://9ppt.taobao.com</cp:category>
  <cp:lastModifiedBy>小苹果</cp:lastModifiedBy>
  <cp:revision>109</cp:revision>
  <dcterms:created xsi:type="dcterms:W3CDTF">2015-12-11T17:46:00Z</dcterms:created>
  <dcterms:modified xsi:type="dcterms:W3CDTF">2021-07-14T10:55:01Z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555E492DE9E2426B8E2C02317A348A62</vt:lpwstr>
  </property>
</Properties>
</file>