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1" r:id="rId3"/>
    <p:sldId id="256" r:id="rId5"/>
    <p:sldId id="257" r:id="rId6"/>
    <p:sldId id="258" r:id="rId7"/>
    <p:sldId id="259" r:id="rId8"/>
    <p:sldId id="260" r:id="rId9"/>
    <p:sldId id="261" r:id="rId10"/>
    <p:sldId id="262" r:id="rId11"/>
    <p:sldId id="264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92" y="5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172C3-7C46-4F82-BC3F-2E870DFD4A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7D30E-6762-41C8-9DF4-4B4ED2EA18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12020-890B-4198-ABC0-DCFE55E749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000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jpeg"/><Relationship Id="rId3" Type="http://schemas.openxmlformats.org/officeDocument/2006/relationships/image" Target="../media/image1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588135" y="1543050"/>
            <a:ext cx="9396730" cy="3771900"/>
          </a:xfrm>
          <a:prstGeom prst="roundRect">
            <a:avLst>
              <a:gd name="adj" fmla="val 50000"/>
            </a:avLst>
          </a:prstGeom>
          <a:solidFill>
            <a:srgbClr val="1D6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813649" y="2627058"/>
            <a:ext cx="85648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生物学学科核心素养的教学与评价</a:t>
            </a:r>
            <a:endParaRPr lang="zh-CN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TextBox 10"/>
          <p:cNvSpPr txBox="1"/>
          <p:nvPr/>
        </p:nvSpPr>
        <p:spPr>
          <a:xfrm>
            <a:off x="4823077" y="3672823"/>
            <a:ext cx="6336974" cy="58229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CN" sz="3200" spc="400" dirty="0">
                <a:latin typeface="微软雅黑" panose="020B0503020204020204" charset="-122"/>
                <a:ea typeface="微软雅黑" panose="020B0503020204020204" charset="-122"/>
              </a:rPr>
              <a:t>阅读感悟</a:t>
            </a:r>
            <a:endParaRPr lang="zh-CN" sz="3200" spc="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6"/>
          <p:cNvSpPr txBox="1"/>
          <p:nvPr/>
        </p:nvSpPr>
        <p:spPr>
          <a:xfrm>
            <a:off x="9089390" y="5538470"/>
            <a:ext cx="994410" cy="582295"/>
          </a:xfrm>
          <a:prstGeom prst="rect">
            <a:avLst/>
          </a:prstGeom>
          <a:noFill/>
        </p:spPr>
        <p:txBody>
          <a:bodyPr wrap="none" lIns="91416" tIns="45708" rIns="91416" bIns="45708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z="3200" b="1" dirty="0">
                <a:solidFill>
                  <a:srgbClr val="1D6295"/>
                </a:solidFill>
                <a:latin typeface="微软雅黑" panose="020B0503020204020204" charset="-122"/>
                <a:ea typeface="微软雅黑" panose="020B0503020204020204" charset="-122"/>
              </a:rPr>
              <a:t>陈忠</a:t>
            </a:r>
            <a:endParaRPr lang="zh-CN" altLang="en-US" sz="3200" b="1" dirty="0">
              <a:solidFill>
                <a:srgbClr val="1D629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4683125" y="5538470"/>
            <a:ext cx="3839210" cy="582295"/>
          </a:xfrm>
          <a:prstGeom prst="rect">
            <a:avLst/>
          </a:prstGeom>
          <a:noFill/>
        </p:spPr>
        <p:txBody>
          <a:bodyPr wrap="none" lIns="91416" tIns="45708" rIns="91416" bIns="45708" rtlCol="0">
            <a:spAutoFit/>
          </a:bodyPr>
          <a:lstStyle/>
          <a:p>
            <a:r>
              <a:rPr lang="zh-CN" altLang="en-US" sz="3200" b="1" dirty="0">
                <a:solidFill>
                  <a:srgbClr val="1D6295"/>
                </a:solidFill>
                <a:latin typeface="微软雅黑" panose="020B0503020204020204" charset="-122"/>
                <a:ea typeface="微软雅黑" panose="020B0503020204020204" charset="-122"/>
              </a:rPr>
              <a:t>常州市河海实验学校</a:t>
            </a:r>
            <a:endParaRPr lang="zh-CN" altLang="en-US" sz="3200" b="1" dirty="0">
              <a:solidFill>
                <a:srgbClr val="1D629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Omar Akram - Free As A Bir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074057" y="5974292"/>
            <a:ext cx="609600" cy="609600"/>
          </a:xfrm>
          <a:prstGeom prst="rect">
            <a:avLst/>
          </a:prstGeom>
        </p:spPr>
      </p:pic>
      <p:sp>
        <p:nvSpPr>
          <p:cNvPr id="3" name="TextBox 7"/>
          <p:cNvSpPr txBox="1"/>
          <p:nvPr/>
        </p:nvSpPr>
        <p:spPr>
          <a:xfrm>
            <a:off x="8627110" y="6120765"/>
            <a:ext cx="1918970" cy="582295"/>
          </a:xfrm>
          <a:prstGeom prst="rect">
            <a:avLst/>
          </a:prstGeom>
          <a:noFill/>
        </p:spPr>
        <p:txBody>
          <a:bodyPr wrap="none" lIns="91416" tIns="45708" rIns="91416" bIns="45708" rtlCol="0">
            <a:spAutoFit/>
          </a:bodyPr>
          <a:p>
            <a:r>
              <a:rPr lang="en-US" altLang="zh-CN" sz="3200" b="1" dirty="0">
                <a:solidFill>
                  <a:srgbClr val="1D6295"/>
                </a:solidFill>
                <a:latin typeface="微软雅黑" panose="020B0503020204020204" charset="-122"/>
                <a:ea typeface="微软雅黑" panose="020B0503020204020204" charset="-122"/>
              </a:rPr>
              <a:t>2021.3.3</a:t>
            </a:r>
            <a:endParaRPr lang="zh-CN" altLang="en-US" sz="3200" b="1" dirty="0">
              <a:solidFill>
                <a:srgbClr val="1D629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decel="533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99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496965" y="3716574"/>
            <a:ext cx="60837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500" dirty="0">
                <a:solidFill>
                  <a:schemeClr val="bg1"/>
                </a:solidFill>
                <a:latin typeface="书体坊禚效锋行草体" panose="02010601030101010101" pitchFamily="2" charset="-122"/>
                <a:ea typeface="书体坊禚效锋行草体" panose="02010601030101010101" pitchFamily="2" charset="-122"/>
              </a:rPr>
              <a:t>今夜海风</a:t>
            </a:r>
            <a:endParaRPr lang="zh-CN" altLang="en-US" sz="11500" dirty="0">
              <a:solidFill>
                <a:schemeClr val="bg1"/>
              </a:solidFill>
              <a:latin typeface="书体坊禚效锋行草体" panose="02010601030101010101" pitchFamily="2" charset="-122"/>
              <a:ea typeface="书体坊禚效锋行草体" panose="02010601030101010101" pitchFamily="2" charset="-122"/>
            </a:endParaRPr>
          </a:p>
        </p:txBody>
      </p:sp>
      <p:pic>
        <p:nvPicPr>
          <p:cNvPr id="11" name="Olivia Ong - Sometimes When We Tou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737850" y="-3794125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472" y="439881"/>
            <a:ext cx="8194964" cy="6146223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9978938" y="561548"/>
            <a:ext cx="1538883" cy="234936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8800" dirty="0">
                <a:latin typeface="书体坊禚效锋行草体" panose="02010601030101010101" pitchFamily="2" charset="-122"/>
                <a:ea typeface="书体坊禚效锋行草体" panose="02010601030101010101" pitchFamily="2" charset="-122"/>
              </a:rPr>
              <a:t>生命</a:t>
            </a:r>
            <a:endParaRPr lang="zh-CN" altLang="en-US" sz="8800" dirty="0">
              <a:latin typeface="书体坊禚效锋行草体" panose="02010601030101010101" pitchFamily="2" charset="-122"/>
              <a:ea typeface="书体坊禚效锋行草体" panose="02010601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897982" y="1840549"/>
            <a:ext cx="1538883" cy="234936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8800" dirty="0">
                <a:latin typeface="书体坊禚效锋行草体" panose="02010601030101010101" pitchFamily="2" charset="-122"/>
                <a:ea typeface="书体坊禚效锋行草体" panose="02010601030101010101" pitchFamily="2" charset="-122"/>
              </a:rPr>
              <a:t>观念</a:t>
            </a:r>
            <a:endParaRPr lang="zh-CN" altLang="en-US" sz="8800" dirty="0">
              <a:latin typeface="书体坊禚效锋行草体" panose="02010601030101010101" pitchFamily="2" charset="-122"/>
              <a:ea typeface="书体坊禚效锋行草体" panose="02010601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42109" y="4372353"/>
            <a:ext cx="10654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/>
              <a:t>       </a:t>
            </a:r>
            <a:r>
              <a:rPr lang="zh-CN" altLang="zh-CN" dirty="0"/>
              <a:t>“生命观念的建立是一个从事实到概念的过程。生命观念的建立不是一蹴而就的，而是循序渐进、逐步形成的。先从事实开始，经过归纳、概括等科学思维形成一般概念，再由众多一般概念归纳、概括形成重要概念，再将一些重要概念进一步的抽象、概括就形成了生命观念。”</a:t>
            </a:r>
            <a:endParaRPr lang="zh-CN" altLang="en-US" sz="2400" dirty="0">
              <a:latin typeface="方正楷体简体" panose="03000509000000000000" pitchFamily="65" charset="-122"/>
              <a:ea typeface="方正楷体简体" panose="03000509000000000000" pitchFamily="65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2655" y="595291"/>
            <a:ext cx="7725327" cy="383925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88026" y="5435168"/>
            <a:ext cx="98159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这其中也就是在告诉我们概念的教学的方法，是要基于事实或者证据展开层层构建。</a:t>
            </a:r>
            <a:endParaRPr lang="zh-CN" altLang="en-US" sz="280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4" y="0"/>
            <a:ext cx="1842836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4" y="0"/>
            <a:ext cx="570114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01298" y="633845"/>
            <a:ext cx="6561243" cy="559031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265840" y="653235"/>
            <a:ext cx="5564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zh-CN" sz="2400" b="1" dirty="0"/>
              <a:t>以前我是这样教学的，直接问学生：“化石在地层里的分布有怎么的规律</a:t>
            </a:r>
            <a:r>
              <a:rPr lang="en-US" altLang="zh-CN" sz="2400" b="1" dirty="0"/>
              <a:t>?</a:t>
            </a:r>
            <a:r>
              <a:rPr lang="zh-CN" altLang="zh-CN" sz="2400" b="1" dirty="0"/>
              <a:t>请同学们看书回答。”生：“越简单、越低等的生物化石总是出现在越古老的地层里，越复杂、越高等的生物化石则出现在越新近形成的地层里。”“很好！请坐”。 </a:t>
            </a:r>
            <a:endParaRPr lang="zh-CN" altLang="en-US" sz="2400" b="1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4" y="0"/>
            <a:ext cx="1842836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552761"/>
            <a:ext cx="5396345" cy="234962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99654" y="684558"/>
            <a:ext cx="5396346" cy="234962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49827" y="4165708"/>
            <a:ext cx="53963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2400" b="1" dirty="0"/>
              <a:t>很显然学生把书上的答案读了一遍，有没有比较好的能够借此培养学生核心素养的教学方法呢？</a:t>
            </a:r>
            <a:endParaRPr lang="zh-CN" altLang="en-US" sz="2400" b="1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4" y="0"/>
            <a:ext cx="1842836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10006" y="5116377"/>
            <a:ext cx="57859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dirty="0"/>
              <a:t>用沙箱模拟地层中的土壤，箱子的外面标有刻度，里面埋着一些动物的“化石”（骨骼），这些化石正在地层中的分布具有怎样的规律呢？</a:t>
            </a:r>
            <a:endParaRPr lang="zh-CN" altLang="en-US" sz="2400" dirty="0">
              <a:latin typeface="方正楷体简体" panose="03000509000000000000" pitchFamily="65" charset="-122"/>
              <a:ea typeface="方正楷体简体" panose="03000509000000000000" pitchFamily="65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307" y="315816"/>
            <a:ext cx="3955472" cy="247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14308" y="3256988"/>
            <a:ext cx="3955471" cy="305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564" y="315816"/>
            <a:ext cx="3751702" cy="436363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367765" y="561011"/>
            <a:ext cx="55887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/>
              <a:t>       </a:t>
            </a:r>
            <a:r>
              <a:rPr lang="zh-CN" altLang="zh-CN" sz="2400" b="1" dirty="0"/>
              <a:t>“通过挖掘，记录数据，同学们发现化石在地层的分布具有什么规律？”</a:t>
            </a:r>
            <a:endParaRPr lang="zh-CN" altLang="zh-CN" sz="2400" dirty="0"/>
          </a:p>
          <a:p>
            <a:pPr algn="just"/>
            <a:r>
              <a:rPr lang="en-US" altLang="zh-CN" sz="2400" b="1" dirty="0"/>
              <a:t>       </a:t>
            </a:r>
            <a:r>
              <a:rPr lang="zh-CN" altLang="zh-CN" sz="2400" b="1" dirty="0"/>
              <a:t>同学们通过分析归纳得出：“越简单、越低等的生物化石总是出现在越古老的地层里，越复杂、越高等的生物化石则出现在越新近形成的地层里。”</a:t>
            </a:r>
            <a:endParaRPr lang="zh-CN" altLang="en-US" sz="2400" dirty="0">
              <a:latin typeface="方正楷体简体" panose="03000509000000000000" pitchFamily="65" charset="-122"/>
              <a:ea typeface="方正楷体简体" panose="03000509000000000000" pitchFamily="65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24342" y="824247"/>
            <a:ext cx="1415772" cy="520950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Sea breeze</a:t>
            </a:r>
            <a:endParaRPr lang="zh-CN" altLang="en-US" sz="8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4" y="-14748"/>
            <a:ext cx="1842836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3" y="221756"/>
            <a:ext cx="4648200" cy="285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581892" y="3455816"/>
          <a:ext cx="4675902" cy="28576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43277"/>
                <a:gridCol w="2432625"/>
              </a:tblGrid>
              <a:tr h="571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2400" b="1" kern="100" dirty="0">
                          <a:effectLst/>
                        </a:rPr>
                        <a:t>地层深度（</a:t>
                      </a:r>
                      <a:r>
                        <a:rPr lang="en-US" sz="2400" b="1" kern="100" dirty="0">
                          <a:effectLst/>
                        </a:rPr>
                        <a:t>cm</a:t>
                      </a:r>
                      <a:r>
                        <a:rPr lang="zh-CN" sz="2400" b="1" kern="100" dirty="0">
                          <a:effectLst/>
                        </a:rPr>
                        <a:t>）</a:t>
                      </a:r>
                      <a:endParaRPr lang="zh-CN" sz="24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2400" b="1" kern="100">
                          <a:effectLst/>
                        </a:rPr>
                        <a:t>发现的化石</a:t>
                      </a:r>
                      <a:endParaRPr lang="zh-CN" sz="24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1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kern="100">
                          <a:effectLst/>
                        </a:rPr>
                        <a:t>5</a:t>
                      </a:r>
                      <a:endParaRPr lang="zh-CN" sz="24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2400" b="1" kern="100">
                          <a:effectLst/>
                        </a:rPr>
                        <a:t>兔子</a:t>
                      </a:r>
                      <a:endParaRPr lang="zh-CN" sz="24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1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kern="100" dirty="0">
                          <a:effectLst/>
                        </a:rPr>
                        <a:t>10</a:t>
                      </a:r>
                      <a:endParaRPr lang="zh-CN" sz="24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2400" b="1" kern="100">
                          <a:effectLst/>
                        </a:rPr>
                        <a:t>蛙</a:t>
                      </a:r>
                      <a:endParaRPr lang="zh-CN" sz="24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1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kern="100">
                          <a:effectLst/>
                        </a:rPr>
                        <a:t>17</a:t>
                      </a:r>
                      <a:endParaRPr lang="zh-CN" sz="24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tabLst>
                          <a:tab pos="706120" algn="ctr"/>
                          <a:tab pos="1412875" algn="r"/>
                        </a:tabLst>
                      </a:pPr>
                      <a:r>
                        <a:rPr lang="en-US" sz="2400" b="1" kern="100" dirty="0">
                          <a:effectLst/>
                        </a:rPr>
                        <a:t>	         </a:t>
                      </a:r>
                      <a:r>
                        <a:rPr lang="zh-CN" sz="2400" b="1" kern="100" dirty="0">
                          <a:effectLst/>
                        </a:rPr>
                        <a:t>鱼</a:t>
                      </a:r>
                      <a:r>
                        <a:rPr lang="en-US" sz="2400" b="1" kern="100" dirty="0">
                          <a:effectLst/>
                        </a:rPr>
                        <a:t>	</a:t>
                      </a:r>
                      <a:endParaRPr lang="zh-CN" sz="24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1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kern="100">
                          <a:effectLst/>
                        </a:rPr>
                        <a:t>25</a:t>
                      </a:r>
                      <a:endParaRPr lang="zh-CN" sz="24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609600" algn="l">
                        <a:lnSpc>
                          <a:spcPct val="150000"/>
                        </a:lnSpc>
                        <a:tabLst>
                          <a:tab pos="706120" algn="ctr"/>
                          <a:tab pos="1412875" algn="r"/>
                        </a:tabLst>
                      </a:pPr>
                      <a:r>
                        <a:rPr lang="en-US" altLang="zh-CN" sz="2400" b="1" kern="100" dirty="0">
                          <a:effectLst/>
                        </a:rPr>
                        <a:t>   </a:t>
                      </a:r>
                      <a:r>
                        <a:rPr lang="zh-CN" sz="2400" b="1" kern="100" dirty="0">
                          <a:effectLst/>
                        </a:rPr>
                        <a:t>珊瑚</a:t>
                      </a:r>
                      <a:endParaRPr lang="zh-CN" sz="24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236" y="3227531"/>
            <a:ext cx="4869871" cy="306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4" y="-14748"/>
            <a:ext cx="1842836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84909" y="1100149"/>
            <a:ext cx="498634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6070" algn="just"/>
            <a:r>
              <a:rPr lang="en-US" altLang="zh-CN" sz="2400" b="1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zh-CN" altLang="zh-CN" sz="2400" b="1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在这过程中，事实证据的获得就是通过同学们的测量、挖掘、统计、分析、归纳得出来的，</a:t>
            </a:r>
            <a:r>
              <a:rPr lang="zh-CN" altLang="en-US" sz="2400" b="1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培养了</a:t>
            </a:r>
            <a:r>
              <a:rPr lang="zh-CN" altLang="zh-CN" sz="2400" b="1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学生们的收集和处理信息的能力，</a:t>
            </a:r>
            <a:r>
              <a:rPr lang="zh-CN" altLang="en-US" sz="2400" b="1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同时</a:t>
            </a:r>
            <a:r>
              <a:rPr lang="zh-CN" altLang="zh-CN" sz="2400" b="1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科学思维和科学探究能力也得到了培养。当然，一次活动就培养能力难免有点夸大，但是一次次的活动肯定能使得一些能力得到培养与提升。我们的教学就是要创造出这样的育人机会。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1" y="505691"/>
            <a:ext cx="5318218" cy="54240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87582" y="5231257"/>
            <a:ext cx="3678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/>
              <a:t>科学家们发现</a:t>
            </a:r>
            <a:endParaRPr lang="zh-CN" altLang="en-US" sz="440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6686550" y="2958465"/>
            <a:ext cx="5006975" cy="911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zh-CN" altLang="en-US" sz="2800" dirty="0"/>
              <a:t>“除非经由记忆之路，</a:t>
            </a:r>
            <a:endParaRPr lang="zh-CN" altLang="en-US" sz="2800" dirty="0"/>
          </a:p>
          <a:p>
            <a:pPr algn="ctr">
              <a:lnSpc>
                <a:spcPts val="3200"/>
              </a:lnSpc>
            </a:pPr>
            <a:r>
              <a:rPr lang="zh-CN" altLang="en-US" sz="2800" dirty="0"/>
              <a:t>人不能抵达纵深”。</a:t>
            </a:r>
            <a:endParaRPr lang="zh-CN" altLang="en-US" sz="28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4" y="-14748"/>
            <a:ext cx="1842836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8" y="352397"/>
            <a:ext cx="5275811" cy="612370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915" y="4128135"/>
            <a:ext cx="5006975" cy="22936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85915" y="541655"/>
            <a:ext cx="5006340" cy="1732915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ts val="3200"/>
              </a:lnSpc>
            </a:pPr>
            <a:r>
              <a:rPr lang="en-US" altLang="zh-CN" sz="2800" dirty="0"/>
              <a:t>       “</a:t>
            </a:r>
            <a:r>
              <a:rPr lang="zh-CN" altLang="en-US" sz="2800" dirty="0"/>
              <a:t>核心素养需要在相对复杂的情境中得以培养和发展，因此创设情境就成为指向发展学生核心素养教学的必然举措。</a:t>
            </a:r>
            <a:r>
              <a:rPr lang="en-US" altLang="zh-CN" sz="2800" dirty="0"/>
              <a:t>”</a:t>
            </a:r>
            <a:endParaRPr lang="en-US" altLang="zh-CN" sz="280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813</Words>
  <Application>WPS 演示</Application>
  <PresentationFormat>宽屏</PresentationFormat>
  <Paragraphs>60</Paragraphs>
  <Slides>9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2" baseType="lpstr">
      <vt:lpstr>Arial</vt:lpstr>
      <vt:lpstr>宋体</vt:lpstr>
      <vt:lpstr>Wingdings</vt:lpstr>
      <vt:lpstr>微软雅黑</vt:lpstr>
      <vt:lpstr>书体坊禚效锋行草体</vt:lpstr>
      <vt:lpstr>方正楷体简体</vt:lpstr>
      <vt:lpstr>Calibri</vt:lpstr>
      <vt:lpstr>Times New Roman</vt:lpstr>
      <vt:lpstr>微软雅黑 Light</vt:lpstr>
      <vt:lpstr>等线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 疏遥</dc:creator>
  <cp:lastModifiedBy>愚公移山1394070009</cp:lastModifiedBy>
  <cp:revision>55</cp:revision>
  <dcterms:created xsi:type="dcterms:W3CDTF">2018-05-08T15:01:00Z</dcterms:created>
  <dcterms:modified xsi:type="dcterms:W3CDTF">2021-03-03T04:02:25Z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