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9"/>
  </p:notesMasterIdLst>
  <p:handoutMasterIdLst>
    <p:handoutMasterId r:id="rId29"/>
  </p:handoutMasterIdLst>
  <p:sldIdLst>
    <p:sldId id="2008" r:id="rId3"/>
    <p:sldId id="2112" r:id="rId4"/>
    <p:sldId id="2031" r:id="rId5"/>
    <p:sldId id="2051" r:id="rId6"/>
    <p:sldId id="2032" r:id="rId7"/>
    <p:sldId id="2011" r:id="rId8"/>
    <p:sldId id="2053" r:id="rId10"/>
    <p:sldId id="2052" r:id="rId11"/>
    <p:sldId id="2080" r:id="rId12"/>
    <p:sldId id="2111" r:id="rId13"/>
    <p:sldId id="1991" r:id="rId14"/>
    <p:sldId id="2096" r:id="rId15"/>
    <p:sldId id="2013" r:id="rId16"/>
    <p:sldId id="1993" r:id="rId17"/>
    <p:sldId id="1994" r:id="rId18"/>
    <p:sldId id="2054" r:id="rId19"/>
    <p:sldId id="2070" r:id="rId20"/>
    <p:sldId id="2015" r:id="rId21"/>
    <p:sldId id="2016" r:id="rId22"/>
    <p:sldId id="2071" r:id="rId23"/>
    <p:sldId id="2081" r:id="rId24"/>
    <p:sldId id="2056" r:id="rId25"/>
    <p:sldId id="2110" r:id="rId26"/>
    <p:sldId id="1995" r:id="rId27"/>
    <p:sldId id="2082" r:id="rId28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微软雅黑" panose="020B0503020204020204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Impact" panose="020B0806030902050204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" userDrawn="1">
          <p15:clr>
            <a:srgbClr val="A4A3A4"/>
          </p15:clr>
        </p15:guide>
        <p15:guide id="2" pos="56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42F"/>
    <a:srgbClr val="0000FF"/>
    <a:srgbClr val="0066FF"/>
    <a:srgbClr val="9900CC"/>
    <a:srgbClr val="99CCFF"/>
    <a:srgbClr val="FF66FF"/>
    <a:srgbClr val="F074C7"/>
    <a:srgbClr val="2060BE"/>
    <a:srgbClr val="FF97FF"/>
    <a:srgbClr val="CA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705" autoAdjust="0"/>
  </p:normalViewPr>
  <p:slideViewPr>
    <p:cSldViewPr>
      <p:cViewPr varScale="1">
        <p:scale>
          <a:sx n="114" d="100"/>
          <a:sy n="114" d="100"/>
        </p:scale>
        <p:origin x="474" y="84"/>
      </p:cViewPr>
      <p:guideLst>
        <p:guide orient="horz" pos="1347"/>
        <p:guide pos="56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07"/>
        <p:guide pos="21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9.xml"/><Relationship Id="rId41" Type="http://schemas.openxmlformats.org/officeDocument/2006/relationships/font" Target="fonts/font8.fntdata"/><Relationship Id="rId40" Type="http://schemas.openxmlformats.org/officeDocument/2006/relationships/font" Target="fonts/font7.fntdata"/><Relationship Id="rId4" Type="http://schemas.openxmlformats.org/officeDocument/2006/relationships/slide" Target="slides/slide2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0180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50181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4276" name="页脚占位符 1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endParaRPr lang="zh-CN" altLang="en-US" sz="1200" dirty="0"/>
          </a:p>
        </p:txBody>
      </p:sp>
      <p:sp>
        <p:nvSpPr>
          <p:cNvPr id="54277" name="页眉占位符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9B59650F-812C-4F70-A0CC-DA15E5362E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1317C020-E68B-4CFE-9141-7F2E895EF3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: 对角圆角 7"/>
          <p:cNvSpPr/>
          <p:nvPr/>
        </p:nvSpPr>
        <p:spPr>
          <a:xfrm>
            <a:off x="179388" y="158750"/>
            <a:ext cx="8713788" cy="48260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图片 4"/>
          <p:cNvPicPr>
            <a:picLocks noChangeAspect="1"/>
          </p:cNvPicPr>
          <p:nvPr userDrawn="1"/>
        </p:nvPicPr>
        <p:blipFill>
          <a:blip r:embed="rId4"/>
          <a:srcRect l="20470" t="10625" r="27853" b="17188"/>
          <a:stretch>
            <a:fillRect/>
          </a:stretch>
        </p:blipFill>
        <p:spPr>
          <a:xfrm>
            <a:off x="8072438" y="4229100"/>
            <a:ext cx="1023937" cy="804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"/>
          <p:cNvPicPr>
            <a:picLocks noChangeAspect="1"/>
          </p:cNvPicPr>
          <p:nvPr userDrawn="1"/>
        </p:nvPicPr>
        <p:blipFill>
          <a:blip r:embed="rId5"/>
          <a:srcRect t="13158" b="12643"/>
          <a:stretch>
            <a:fillRect/>
          </a:stretch>
        </p:blipFill>
        <p:spPr>
          <a:xfrm>
            <a:off x="0" y="4400550"/>
            <a:ext cx="1271588" cy="73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39038" y="93663"/>
            <a:ext cx="1354137" cy="719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1" y="92978"/>
            <a:ext cx="2771800" cy="275590"/>
            <a:chOff x="1" y="92978"/>
            <a:chExt cx="2771800" cy="275590"/>
          </a:xfrm>
        </p:grpSpPr>
        <p:sp>
          <p:nvSpPr>
            <p:cNvPr id="5" name="矩形 4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10"/>
            <p:cNvSpPr txBox="1"/>
            <p:nvPr userDrawn="1"/>
          </p:nvSpPr>
          <p:spPr>
            <a:xfrm>
              <a:off x="193237" y="92978"/>
              <a:ext cx="147828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8  </a:t>
              </a:r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千年梦圆在今朝</a:t>
              </a:r>
              <a:endPara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4628160"/>
            <a:ext cx="9252519" cy="60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8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&#26032;&#38395;&#31295;\&#23270;&#23077;&#20116;&#21495;&#26032;&#38395;&#31295;.pp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&#33322;&#22825;&#21069;&#27839;&#20449;&#24687;\&#33322;&#22825;&#21069;&#27839;&#20449;&#24687;.pp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55875" y="3220085"/>
            <a:ext cx="5811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常州市新北区百丈中心小学</a:t>
            </a:r>
            <a:r>
              <a:rPr lang="en-US" altLang="zh-CN" sz="2000"/>
              <a:t>      </a:t>
            </a:r>
            <a:r>
              <a:rPr lang="zh-CN" altLang="en-US" sz="2000"/>
              <a:t>殷佳</a:t>
            </a:r>
            <a:endParaRPr lang="zh-CN" altLang="en-US" sz="2000"/>
          </a:p>
        </p:txBody>
      </p:sp>
      <p:sp>
        <p:nvSpPr>
          <p:cNvPr id="9" name="TextBox 48"/>
          <p:cNvSpPr txBox="1"/>
          <p:nvPr/>
        </p:nvSpPr>
        <p:spPr>
          <a:xfrm>
            <a:off x="1044243" y="1491754"/>
            <a:ext cx="7062170" cy="991870"/>
          </a:xfrm>
          <a:prstGeom prst="rect">
            <a:avLst/>
          </a:prstGeom>
          <a:solidFill>
            <a:schemeClr val="bg1">
              <a:alpha val="92000"/>
            </a:schemeClr>
          </a:solidFill>
          <a:ln w="19050">
            <a:noFill/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p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8</a:t>
            </a:r>
            <a:r>
              <a:rPr lang="en-US" altLang="zh-C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千年梦圆在今朝</a:t>
            </a:r>
            <a:endParaRPr lang="zh-CN" alt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79970" y="267970"/>
            <a:ext cx="1440180" cy="935990"/>
          </a:xfrm>
          <a:prstGeom prst="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83895" y="988060"/>
            <a:ext cx="75406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小组合作要求：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1、默读课文，边读边思考：中华民族千年的飞天梦是怎样逐步实现的？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2、找出关键时间节点，概括事件，画成思维导图或者表格。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3、准备汇报。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098" y="1131808"/>
            <a:ext cx="71226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再读资料，结合关键语句，和同桌说说追梦人身上具备怎样的精神？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=1873334653,2632568498&amp;fm=26&amp;gp=0"/>
          <p:cNvPicPr>
            <a:picLocks noChangeAspect="1"/>
          </p:cNvPicPr>
          <p:nvPr/>
        </p:nvPicPr>
        <p:blipFill>
          <a:blip r:embed="rId1"/>
          <a:srcRect b="14917"/>
          <a:stretch>
            <a:fillRect/>
          </a:stretch>
        </p:blipFill>
        <p:spPr>
          <a:xfrm>
            <a:off x="683895" y="915353"/>
            <a:ext cx="2291715" cy="28741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3419793" y="987743"/>
            <a:ext cx="5213033" cy="28022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95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飞离地球、遨游太空是中华民族很久以来的梦想。在古代就有“嫦娥奔月”的神话，有人飞上天、空中飞车的传说，还有“鲲鹏展翅”“九天揽月”的奇妙想象。富有激情和超凡想象力的炎黄子孙，在千百年的岁月流转之中，不断地尝试实现自己的美好愿望。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2581116" y="483870"/>
            <a:ext cx="6562725" cy="3964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传说，我国明代的官员万户，是世界历史上第一个试验利用火箭上天的人。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他把四十七支火箭安装在椅子背后，自己坐在椅子上，手拿两只大风筝，叫人点火发射。随着一声巨响，他消失在了火焰和烟雾中。尽管他的火箭飞行尝试没有成功，但万户仍然被国际航天史学家公认为人类飞行探索的先驱……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万户那种勇于实践的探索精神，极大地震撼和鼓舞着人们。数百年来，坚定而执着的炎黄子孙，在实现飞天梦的过程中，遭受了无数失败，付出了惨重代价，但是，始终没有放弃飞离地球的努力。</a:t>
            </a:r>
            <a:endParaRPr lang="zh-CN" altLang="en-US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万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699929"/>
            <a:ext cx="2413159" cy="341804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2581116" y="483870"/>
            <a:ext cx="6562725" cy="3964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传说，我国明代的官员万户，是世界历史上第一个试验利用火箭上天的人。</a:t>
            </a:r>
            <a:r>
              <a:rPr lang="zh-CN" altLang="en-US" sz="21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他把四十七支火箭安装在椅子背后，自己坐在椅子上，手拿两只大风筝，叫人点火发射。随着一声巨响，他消失在了火焰和烟雾中。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尽管他的火箭飞行尝试没有成功，但万户仍然被国际航天史学家公认为人类飞行探索的先驱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sz="21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en-US" sz="21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sz="21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万户那种</a:t>
            </a:r>
            <a:r>
              <a:rPr lang="zh-CN" altLang="en-US" sz="21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勇于实践的探索精神，极大地震撼和鼓舞着人们。</a:t>
            </a:r>
            <a:r>
              <a:rPr lang="zh-CN" altLang="en-US" sz="21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数百年来，坚定而执着的炎黄子孙，在实现飞天梦的过程中，遭受了无数失败，付出了惨重代价，但是，始终没有放弃飞</a:t>
            </a:r>
            <a:r>
              <a:rPr lang="zh-CN" sz="21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离地球的努力。</a:t>
            </a:r>
            <a:endParaRPr lang="zh-CN" altLang="zh-CN" sz="21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万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8" y="757079"/>
            <a:ext cx="2413159" cy="341804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683260" y="699770"/>
            <a:ext cx="7966075" cy="3192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在准备发射人造卫星的同时，中国科学家满怀希望地开始了载人航天技术的探索。1992年9月21日，党中央决定实施载人航天工程，一百一十多个单位直接承担了研制、建设和发射任务。经过广大科技人员、工人和解放军官兵十余年的不懈努力，2003年10月15日早晨9时，在酒泉卫星发射中心，随着一声震耳欲聋的巨响，我国自行研制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神舟五号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飞船被送上太空。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2"/>
          <p:cNvSpPr txBox="1"/>
          <p:nvPr/>
        </p:nvSpPr>
        <p:spPr>
          <a:xfrm>
            <a:off x="488950" y="1131570"/>
            <a:ext cx="8388985" cy="233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1992年9月21日，党中央决定实施载人航天工程，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一百一十多个单位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直接承担了研制、建设和发射任务。经过广大科技人员、工人和解放军官兵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十余年的不懈努力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“神舟五号”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飞船被送上太空。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185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t01e9ad2334c9ec6cc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4140" y="0"/>
            <a:ext cx="3855085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u=1905962541,249474984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124460"/>
            <a:ext cx="8816975" cy="4895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0335" y="19558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荣耀殿堂</a:t>
            </a:r>
            <a:endParaRPr lang="zh-CN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683260" y="1131570"/>
            <a:ext cx="7981315" cy="27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2003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日早晨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时，在酒泉卫星发射中心，随着一声震耳欲聋的巨响，我国自行研制的“神舟五号”飞船被送上太空。火箭宛若一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条巨龙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，划过一道绚丽的曲线，瞬间便消失在了苍穹之中。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1" name="标题 1"/>
          <p:cNvSpPr txBox="1"/>
          <p:nvPr/>
        </p:nvSpPr>
        <p:spPr>
          <a:xfrm>
            <a:off x="2267585" y="1179195"/>
            <a:ext cx="5006975" cy="2785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飞船运行正常。</a:t>
            </a:r>
            <a:endParaRPr lang="zh-CN" altLang="en-US" sz="4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我自我感觉良好。</a:t>
            </a:r>
            <a:endParaRPr lang="zh-CN" altLang="en-US" sz="4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000"/>
              </a:spcBef>
            </a:pP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我为祖国感到骄傲。</a:t>
            </a:r>
            <a:endParaRPr lang="zh-CN" altLang="en-US" sz="4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7650" cy="5383530"/>
          </a:xfrm>
          <a:prstGeom prst="rect">
            <a:avLst/>
          </a:prstGeom>
        </p:spPr>
      </p:pic>
      <p:sp>
        <p:nvSpPr>
          <p:cNvPr id="9" name="TextBox 48"/>
          <p:cNvSpPr txBox="1"/>
          <p:nvPr/>
        </p:nvSpPr>
        <p:spPr>
          <a:xfrm>
            <a:off x="1037893" y="484009"/>
            <a:ext cx="7062170" cy="991870"/>
          </a:xfrm>
          <a:prstGeom prst="rect">
            <a:avLst/>
          </a:prstGeom>
          <a:solidFill>
            <a:schemeClr val="bg1">
              <a:alpha val="92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p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8</a:t>
            </a:r>
            <a:r>
              <a:rPr lang="en-US" altLang="zh-C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*</a:t>
            </a:r>
            <a:r>
              <a:rPr lang="en-US" altLang="zh-C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千年梦圆在今朝</a:t>
            </a:r>
            <a:endParaRPr lang="zh-CN" alt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8945" y="-740410"/>
            <a:ext cx="13011150" cy="7315200"/>
          </a:xfrm>
          <a:prstGeom prst="rect">
            <a:avLst/>
          </a:prstGeom>
        </p:spPr>
      </p:pic>
      <p:pic>
        <p:nvPicPr>
          <p:cNvPr id="3" name="图片 2" descr="b302-isuiksn02316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710"/>
            <a:ext cx="9130030" cy="5352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20335" y="-92710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未来展厅</a:t>
            </a:r>
            <a:endParaRPr lang="zh-CN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394" name="标题 1"/>
          <p:cNvSpPr txBox="1"/>
          <p:nvPr/>
        </p:nvSpPr>
        <p:spPr>
          <a:xfrm>
            <a:off x="179705" y="843915"/>
            <a:ext cx="8491855" cy="11055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marL="457200" indent="-4572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“神舟五号”成功发射的第二年，我国正式实施探月工程。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6010" y="3951605"/>
            <a:ext cx="2805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 b="1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210" y="1491615"/>
            <a:ext cx="86868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2007年10月24日，我国成功发射第一颗月球探测卫星“嫦娥一号”。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210" y="2499995"/>
            <a:ext cx="8686165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2019年1月3日，“嫦娥四号”探测器实现了人类首次月球背面软着陆，并传回了第一张月背近距离拍摄的清晰的月表形貌图。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48910" y="-2095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未来展厅</a:t>
            </a:r>
            <a:endParaRPr lang="zh-CN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1905" y="1530985"/>
            <a:ext cx="69081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中国航天看今朝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、四人小组选择喜欢的形式汇报中国航天领域最新成就。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、上台展示学习成果。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92275" y="1995805"/>
            <a:ext cx="5339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hlinkClick r:id="rId1" action="ppaction://hlinkpres?slideindex=1&amp;slidetitle="/>
              </a:rPr>
              <a:t>探月新闻我来说</a:t>
            </a:r>
            <a:endParaRPr lang="zh-CN" altLang="en-US" sz="4400" b="1"/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64030" y="1995805"/>
            <a:ext cx="5339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>
                <a:hlinkClick r:id="rId1" action="ppaction://hlinkpres?slideindex=1&amp;slidetitle="/>
              </a:rPr>
              <a:t>前沿信息我解说</a:t>
            </a:r>
            <a:endParaRPr lang="zh-CN" altLang="en-US" sz="4400" b="1"/>
          </a:p>
        </p:txBody>
      </p:sp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5990" y="1604010"/>
            <a:ext cx="7711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作业：把中华民族的飞天梦圆历程及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最新成就精彩地讲给爸爸妈妈听。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f44d30758ab0200cf99c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2000" y="31750"/>
            <a:ext cx="7620000" cy="508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9975" y="195580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航天博物馆</a:t>
            </a:r>
            <a:endParaRPr lang="zh-CN" altLang="en-US" sz="7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wKhQv1pR0xSERiPwAAAAAALacDM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" y="302895"/>
            <a:ext cx="8395970" cy="45377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6145" y="26733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历史展厅</a:t>
            </a:r>
            <a:endParaRPr lang="zh-CN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8" b="-1"/>
          <a:stretch>
            <a:fillRect/>
          </a:stretch>
        </p:blipFill>
        <p:spPr bwMode="auto">
          <a:xfrm>
            <a:off x="6131995" y="1611640"/>
            <a:ext cx="2873300" cy="31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" y="582421"/>
            <a:ext cx="3046828" cy="43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96357" y="595456"/>
            <a:ext cx="3030684" cy="43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7"/>
          <a:stretch>
            <a:fillRect/>
          </a:stretch>
        </p:blipFill>
        <p:spPr bwMode="auto">
          <a:xfrm>
            <a:off x="6127041" y="590850"/>
            <a:ext cx="2873300" cy="101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81" y="2281238"/>
            <a:ext cx="1019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6722" y="2272571"/>
            <a:ext cx="1368152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独立发射卫星的国家。</a:t>
            </a:r>
            <a:endParaRPr lang="zh-CN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47" y="1430665"/>
            <a:ext cx="2137893" cy="17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766149" y="1393670"/>
            <a:ext cx="2448272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这是我国航天事业的又一座里程碑。</a:t>
            </a:r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日，</a:t>
            </a:r>
            <a:endParaRPr lang="zh-CN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2140" y="411480"/>
            <a:ext cx="8314055" cy="214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8000"/>
              </a:lnSpc>
            </a:pP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里程碑  </a:t>
            </a:r>
            <a:r>
              <a:rPr 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软</a:t>
            </a:r>
            <a:r>
              <a:rPr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着</a:t>
            </a: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陆</a:t>
            </a:r>
            <a:r>
              <a:rPr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载人航天</a:t>
            </a:r>
            <a:endParaRPr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fontAlgn="auto">
              <a:lnSpc>
                <a:spcPts val="8000"/>
              </a:lnSpc>
            </a:pPr>
            <a:endParaRPr 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36010" y="555625"/>
            <a:ext cx="7670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C00000"/>
                </a:solidFill>
              </a:rPr>
              <a:t>zhu</a:t>
            </a:r>
            <a:r>
              <a:rPr lang="en-US" altLang="zh-CN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endParaRPr lang="en-US" altLang="zh-CN" sz="1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ChMkKl_EUlGIKQIgAAJXTzBdxGYAAGCHgPcUP0AAldn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1707515"/>
            <a:ext cx="4653280" cy="261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1505" y="339090"/>
            <a:ext cx="8314055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8000"/>
              </a:lnSpc>
            </a:pP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嫦娥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奔月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鲲鹏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展翅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九天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揽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endParaRPr 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1505" y="195580"/>
            <a:ext cx="8314055" cy="1116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8000"/>
              </a:lnSpc>
            </a:pP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嫦娥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奔月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鲲鹏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展翅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九天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揽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endParaRPr 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 descr="u=1873334653,2632568498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4917"/>
          <a:stretch>
            <a:fillRect/>
          </a:stretch>
        </p:blipFill>
        <p:spPr>
          <a:xfrm>
            <a:off x="251460" y="1347470"/>
            <a:ext cx="2444750" cy="3066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http://store.barbarla.net/uploads/20200217/4A/4A3B8D668598w580h56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792" y="1564243"/>
            <a:ext cx="2664296" cy="258620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b="10690"/>
          <a:stretch>
            <a:fillRect/>
          </a:stretch>
        </p:blipFill>
        <p:spPr bwMode="auto">
          <a:xfrm>
            <a:off x="6012180" y="1924050"/>
            <a:ext cx="257873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228205" y="195580"/>
            <a:ext cx="1656080" cy="1008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11505" y="339090"/>
            <a:ext cx="8314055" cy="214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ts val="8000"/>
              </a:lnSpc>
            </a:pP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嫦娥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奔月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鲲鹏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展翅</a:t>
            </a:r>
            <a:r>
              <a:rPr 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九天</a:t>
            </a:r>
            <a:r>
              <a:rPr 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揽</a:t>
            </a:r>
            <a:r>
              <a:rPr 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</a:t>
            </a:r>
            <a:endParaRPr lang="zh-CN" sz="36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indent="0" fontAlgn="auto">
              <a:lnSpc>
                <a:spcPts val="8000"/>
              </a:lnSpc>
            </a:pPr>
            <a:r>
              <a:rPr lang="zh-CN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神舟</a:t>
            </a:r>
            <a:r>
              <a:rPr lang="zh-CN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五号</a:t>
            </a: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嫦娥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一号</a:t>
            </a: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玉兔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二号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000,&quot;width&quot;:12000}"/>
</p:tagLst>
</file>

<file path=ppt/tags/tag2.xml><?xml version="1.0" encoding="utf-8"?>
<p:tagLst xmlns:p="http://schemas.openxmlformats.org/presentationml/2006/main">
  <p:tag name="KSO_WM_UNIT_PLACING_PICTURE_USER_VIEWPORT" val="{&quot;height&quot;:6035,&quot;width&quot;:4812}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PP_MARK_KEY" val="d369436e-7955-4ada-9929-21a480e66406"/>
  <p:tag name="COMMONDATA" val="eyJoZGlkIjoiM2YxZjQ0YzFmYzFmYTRjYmJlNDFmZjZjMWVlMzczNDEifQ==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演示</Application>
  <PresentationFormat>全屏显示(16:9)</PresentationFormat>
  <Paragraphs>76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黑体</vt:lpstr>
      <vt:lpstr>楷体</vt:lpstr>
      <vt:lpstr>Times New Roman</vt:lpstr>
      <vt:lpstr>微软雅黑</vt:lpstr>
      <vt:lpstr>Arial Unicode MS</vt:lpstr>
      <vt:lpstr>Calibri</vt:lpstr>
      <vt:lpstr>Impact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小小吴</cp:lastModifiedBy>
  <cp:revision>255</cp:revision>
  <dcterms:created xsi:type="dcterms:W3CDTF">2017-03-17T02:28:00Z</dcterms:created>
  <dcterms:modified xsi:type="dcterms:W3CDTF">2023-06-13T08:35:40Z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175A4A284FED4E2B9F25B03F6DF6B3B2</vt:lpwstr>
  </property>
</Properties>
</file>