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44" r:id="rId3"/>
    <p:sldId id="346" r:id="rId4"/>
    <p:sldId id="262" r:id="rId5"/>
    <p:sldId id="266" r:id="rId6"/>
    <p:sldId id="298" r:id="rId7"/>
    <p:sldId id="371" r:id="rId8"/>
    <p:sldId id="373" r:id="rId9"/>
    <p:sldId id="269" r:id="rId11"/>
    <p:sldId id="377" r:id="rId12"/>
    <p:sldId id="378" r:id="rId13"/>
    <p:sldId id="291" r:id="rId14"/>
    <p:sldId id="382" r:id="rId15"/>
    <p:sldId id="374" r:id="rId16"/>
  </p:sldIdLst>
  <p:sldSz cx="9144000" cy="6858000" type="screen4x3"/>
  <p:notesSz cx="6760845" cy="9942195"/>
  <p:embeddedFontLst>
    <p:embeddedFont>
      <p:font typeface="楷体" panose="02010609060101010101" pitchFamily="49" charset="-122"/>
      <p:regular r:id="rId20"/>
    </p:embeddedFont>
    <p:embeddedFont>
      <p:font typeface="华文新魏" panose="02010800040101010101" pitchFamily="2" charset="-122"/>
      <p:regular r:id="rId21"/>
    </p:embeddedFont>
    <p:embeddedFont>
      <p:font typeface="华文隶书" panose="02010800040101010101" pitchFamily="2" charset="-122"/>
      <p:regular r:id="rId22"/>
    </p:embeddedFont>
    <p:embeddedFont>
      <p:font typeface="华文行楷" panose="02010800040101010101" pitchFamily="2" charset="-122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1FFE1"/>
    <a:srgbClr val="FDEADA"/>
    <a:srgbClr val="F79B35"/>
    <a:srgbClr val="323E1A"/>
    <a:srgbClr val="303C18"/>
    <a:srgbClr val="FFFFFF"/>
    <a:srgbClr val="99FF99"/>
    <a:srgbClr val="E5FFE5"/>
    <a:srgbClr val="F5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12" y="-102"/>
      </p:cViewPr>
      <p:guideLst>
        <p:guide orient="horz" pos="216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C045C-34A5-4828-82F1-1AA4A93DB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5AC18-6BB9-47A7-909A-4DB1AF1D3D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5AC18-6BB9-47A7-909A-4DB1AF1D3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5AC18-6BB9-47A7-909A-4DB1AF1D3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5AC18-6BB9-47A7-909A-4DB1AF1D3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5AC18-6BB9-47A7-909A-4DB1AF1D3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5AC18-6BB9-47A7-909A-4DB1AF1D3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D4E-CBE0-4F95-92E7-674F858AD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CB2-ACD1-4A66-A990-75BDEEBD9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D4E-CBE0-4F95-92E7-674F858AD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CB2-ACD1-4A66-A990-75BDEEBD9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D4E-CBE0-4F95-92E7-674F858AD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CB2-ACD1-4A66-A990-75BDEEBD9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D4E-CBE0-4F95-92E7-674F858AD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CB2-ACD1-4A66-A990-75BDEEBD9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D4E-CBE0-4F95-92E7-674F858AD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CB2-ACD1-4A66-A990-75BDEEBD9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D4E-CBE0-4F95-92E7-674F858AD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CB2-ACD1-4A66-A990-75BDEEBD9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D4E-CBE0-4F95-92E7-674F858AD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CB2-ACD1-4A66-A990-75BDEEBD9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D4E-CBE0-4F95-92E7-674F858AD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CB2-ACD1-4A66-A990-75BDEEBD9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D4E-CBE0-4F95-92E7-674F858AD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CB2-ACD1-4A66-A990-75BDEEBD9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D4E-CBE0-4F95-92E7-674F858AD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CB2-ACD1-4A66-A990-75BDEEBD9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D4E-CBE0-4F95-92E7-674F858AD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CB2-ACD1-4A66-A990-75BDEEBD9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3D4E-CBE0-4F95-92E7-674F858AD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79CB2-ACD1-4A66-A990-75BDEEBD96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&#29228;&#23665;&#34382;.mp4" TargetMode="External"/><Relationship Id="rId4" Type="http://schemas.openxmlformats.org/officeDocument/2006/relationships/slide" Target="slide13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-287020" y="470535"/>
            <a:ext cx="9697085" cy="6866255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95605" y="260350"/>
            <a:ext cx="8744585" cy="5904865"/>
          </a:xfrm>
          <a:prstGeom prst="roundRect">
            <a:avLst/>
          </a:prstGeom>
          <a:solidFill>
            <a:srgbClr val="FFFFFF">
              <a:alpha val="86000"/>
            </a:srgb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1014730"/>
            <a:ext cx="1668780" cy="22974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68270" y="2696845"/>
            <a:ext cx="163639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叶圣陶</a:t>
            </a:r>
            <a:endParaRPr lang="zh-CN" altLang="zh-CN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45" y="3796665"/>
            <a:ext cx="84632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叶圣陶：原名叶绍钧，江苏苏州人，我国现代著名作家、教育家、文学出版家和社会活动家；代表作有童话集《稻草人》、长篇小说《倪焕之》；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有“优秀的语言艺术家”之称。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7"/>
          <a:stretch>
            <a:fillRect/>
          </a:stretch>
        </p:blipFill>
        <p:spPr bwMode="auto">
          <a:xfrm>
            <a:off x="0" y="0"/>
            <a:ext cx="9139944" cy="18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-578600" y="-171401"/>
            <a:ext cx="10486312" cy="7560840"/>
            <a:chOff x="-578600" y="-171401"/>
            <a:chExt cx="10486312" cy="7560840"/>
          </a:xfrm>
        </p:grpSpPr>
        <p:sp>
          <p:nvSpPr>
            <p:cNvPr id="4" name="TextBox 3"/>
            <p:cNvSpPr txBox="1"/>
            <p:nvPr/>
          </p:nvSpPr>
          <p:spPr>
            <a:xfrm>
              <a:off x="-578600" y="-171401"/>
              <a:ext cx="10297144" cy="7294305"/>
            </a:xfrm>
            <a:prstGeom prst="rect">
              <a:avLst/>
            </a:prstGeom>
            <a:solidFill>
              <a:srgbClr val="FFFFFF">
                <a:alpha val="2902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zh-CN" altLang="en-US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540568" y="523422"/>
              <a:ext cx="10448280" cy="686601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963430">
              <a:off x="7343638" y="184150"/>
              <a:ext cx="1663995" cy="101086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7504" y="262389"/>
              <a:ext cx="244827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i="1" cap="none" spc="0" dirty="0">
                  <a:ln w="19050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323E1A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爬山虎的脚</a:t>
              </a:r>
              <a:endParaRPr lang="zh-CN" altLang="en-US" sz="2800" b="1" i="1" cap="none" spc="0" dirty="0">
                <a:ln w="1905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323E1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44016" y="686601"/>
              <a:ext cx="6948264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44016" y="2340163"/>
            <a:ext cx="882047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细丝原先是直的，现在弯曲了，把爬山虎的嫩茎拉一把，使它紧贴在墙上。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7645" y="1134110"/>
            <a:ext cx="10020935" cy="1198880"/>
            <a:chOff x="468607" y="842758"/>
            <a:chExt cx="8406635" cy="1396064"/>
          </a:xfrm>
        </p:grpSpPr>
        <p:sp>
          <p:nvSpPr>
            <p:cNvPr id="3" name="圆角矩形 2"/>
            <p:cNvSpPr/>
            <p:nvPr/>
          </p:nvSpPr>
          <p:spPr>
            <a:xfrm>
              <a:off x="512422" y="949175"/>
              <a:ext cx="7224395" cy="1213485"/>
            </a:xfrm>
            <a:prstGeom prst="roundRect">
              <a:avLst/>
            </a:prstGeom>
            <a:solidFill>
              <a:srgbClr val="FDEADA">
                <a:alpha val="89804"/>
              </a:srgbClr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8607" y="842758"/>
              <a:ext cx="8406635" cy="139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1.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默读第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自然段。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2.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找找能感受到这个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巴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是很有力量的句子，用横线画出来。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4145" y="5717540"/>
            <a:ext cx="79978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爬山虎就是这样一脚一脚地往上爬。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08905" y="2930525"/>
            <a:ext cx="1249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紧贴</a:t>
            </a:r>
            <a:endParaRPr lang="zh-CN" altLang="en-US" sz="4000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2929">
            <a:off x="7645099" y="4360604"/>
            <a:ext cx="2103499" cy="2770920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8605010" y="5949280"/>
            <a:ext cx="144016" cy="129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624768" y="6585695"/>
            <a:ext cx="144016" cy="129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605083" y="6295424"/>
            <a:ext cx="144016" cy="129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675380" y="5717540"/>
            <a:ext cx="22212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一脚一脚</a:t>
            </a:r>
            <a:endParaRPr lang="zh-CN" altLang="en-US" sz="4000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5751" y="3615243"/>
            <a:ext cx="8820472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不要瞧不起那些灰色的脚，那些脚巴在墙上相当牢固，要是你的手指不费一点儿劲，休想拉下爬山虎的一根茎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89025" y="4191000"/>
            <a:ext cx="25863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相当牢固</a:t>
            </a:r>
            <a:endParaRPr lang="zh-CN" altLang="en-US" sz="4000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-430530" y="4243070"/>
            <a:ext cx="93960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</a:t>
            </a:r>
            <a:r>
              <a:rPr lang="zh-CN" altLang="en-US" sz="40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不费一点   </a:t>
            </a:r>
            <a:endParaRPr lang="zh-CN" altLang="en-US" sz="4000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40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儿劲  休想</a:t>
            </a:r>
            <a:endParaRPr lang="zh-CN" altLang="en-US" sz="4000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14" grpId="0"/>
      <p:bldP spid="16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7"/>
          <a:stretch>
            <a:fillRect/>
          </a:stretch>
        </p:blipFill>
        <p:spPr bwMode="auto">
          <a:xfrm>
            <a:off x="0" y="0"/>
            <a:ext cx="9139944" cy="18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-567805" y="-171401"/>
            <a:ext cx="10486312" cy="7560840"/>
            <a:chOff x="-578600" y="-171401"/>
            <a:chExt cx="10486312" cy="7560840"/>
          </a:xfrm>
        </p:grpSpPr>
        <p:sp>
          <p:nvSpPr>
            <p:cNvPr id="4" name="TextBox 3"/>
            <p:cNvSpPr txBox="1"/>
            <p:nvPr/>
          </p:nvSpPr>
          <p:spPr>
            <a:xfrm>
              <a:off x="-578600" y="-171401"/>
              <a:ext cx="10297144" cy="7294305"/>
            </a:xfrm>
            <a:prstGeom prst="rect">
              <a:avLst/>
            </a:prstGeom>
            <a:solidFill>
              <a:srgbClr val="FFFFFF">
                <a:alpha val="2902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zh-CN" altLang="en-US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540568" y="523422"/>
              <a:ext cx="10448280" cy="686601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963430">
              <a:off x="7343638" y="184150"/>
              <a:ext cx="1663995" cy="101086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7504" y="262389"/>
              <a:ext cx="244827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i="1" cap="none" spc="0" dirty="0">
                  <a:ln w="19050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323E1A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爬山虎的脚</a:t>
              </a:r>
              <a:endParaRPr lang="zh-CN" altLang="en-US" sz="2800" b="1" i="1" cap="none" spc="0" dirty="0">
                <a:ln w="1905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323E1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44016" y="686601"/>
              <a:ext cx="6948264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6178"/>
          <a:stretch>
            <a:fillRect/>
          </a:stretch>
        </p:blipFill>
        <p:spPr>
          <a:xfrm>
            <a:off x="800735" y="1654175"/>
            <a:ext cx="2788920" cy="3405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-154" t="54786" r="154" b="8293"/>
          <a:stretch>
            <a:fillRect/>
          </a:stretch>
        </p:blipFill>
        <p:spPr>
          <a:xfrm>
            <a:off x="4937125" y="1890395"/>
            <a:ext cx="3169285" cy="326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809625"/>
            <a:ext cx="664972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395536" y="260648"/>
            <a:ext cx="8496944" cy="5904656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 rot="963430">
            <a:off x="4967088" y="308864"/>
            <a:ext cx="3686738" cy="222358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28244" y="2492896"/>
            <a:ext cx="63482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03C1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爬山虎</a:t>
            </a:r>
            <a:r>
              <a:rPr lang="zh-CN" alt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03C1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的脚</a:t>
            </a:r>
            <a:endParaRPr lang="zh-CN" alt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03C1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564904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323E1A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10.</a:t>
            </a:r>
            <a:endParaRPr lang="zh-CN" altLang="en-US" sz="9600" dirty="0">
              <a:solidFill>
                <a:srgbClr val="323E1A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2193" y="185326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第</a:t>
            </a:r>
            <a:r>
              <a:rPr lang="en-US" altLang="zh-CN" sz="3600"/>
              <a:t>1</a:t>
            </a:r>
            <a:r>
              <a:rPr lang="zh-CN" altLang="en-US" sz="3600"/>
              <a:t>课时</a:t>
            </a:r>
            <a:endParaRPr lang="zh-CN" altLang="en-US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00025" y="619125"/>
            <a:ext cx="8744585" cy="5904865"/>
          </a:xfrm>
          <a:prstGeom prst="roundRect">
            <a:avLst/>
          </a:prstGeom>
          <a:solidFill>
            <a:srgbClr val="FFFFFF">
              <a:alpha val="86000"/>
            </a:srgb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8455" y="1134110"/>
            <a:ext cx="829437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自读要求：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读一读：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自由朗读课文，读准字音，读通句子，难读的地方多读几遍；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想一想：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边读边思考，课文哪几个自然段讲的是爬山虎的脚？</a:t>
            </a:r>
            <a:endParaRPr lang="zh-CN" altLang="en-US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20" y="0"/>
            <a:ext cx="9202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387350" y="1697990"/>
            <a:ext cx="440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0840" y="2255520"/>
            <a:ext cx="440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3060" y="4105275"/>
            <a:ext cx="440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43755" y="1736090"/>
            <a:ext cx="440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15510" y="3208655"/>
            <a:ext cx="440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7"/>
          <a:stretch>
            <a:fillRect/>
          </a:stretch>
        </p:blipFill>
        <p:spPr bwMode="auto">
          <a:xfrm>
            <a:off x="0" y="0"/>
            <a:ext cx="9139944" cy="18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-578600" y="-171401"/>
            <a:ext cx="10486312" cy="7560840"/>
            <a:chOff x="-578600" y="-171401"/>
            <a:chExt cx="10486312" cy="7560840"/>
          </a:xfrm>
        </p:grpSpPr>
        <p:sp>
          <p:nvSpPr>
            <p:cNvPr id="4" name="TextBox 3"/>
            <p:cNvSpPr txBox="1"/>
            <p:nvPr/>
          </p:nvSpPr>
          <p:spPr>
            <a:xfrm>
              <a:off x="-578600" y="-171401"/>
              <a:ext cx="10297144" cy="7294305"/>
            </a:xfrm>
            <a:prstGeom prst="rect">
              <a:avLst/>
            </a:prstGeom>
            <a:solidFill>
              <a:srgbClr val="FFFFFF">
                <a:alpha val="2902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zh-CN" altLang="en-US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540568" y="523422"/>
              <a:ext cx="10448280" cy="686601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963430">
              <a:off x="7343638" y="184150"/>
              <a:ext cx="1663995" cy="101086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7504" y="262389"/>
              <a:ext cx="244827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i="1" cap="none" spc="0" dirty="0">
                  <a:ln w="19050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323E1A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爬山虎的脚</a:t>
              </a:r>
              <a:endParaRPr lang="zh-CN" altLang="en-US" sz="2800" b="1" i="1" cap="none" spc="0" dirty="0">
                <a:ln w="1905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323E1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44016" y="686601"/>
              <a:ext cx="6948264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2929">
            <a:off x="7645099" y="4360604"/>
            <a:ext cx="2103499" cy="2770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395318"/>
            <a:ext cx="684076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爬山虎的脚长在茎上。茎上长叶柄的地方，反面伸出枝状的六七根细丝，每根细丝像蜗牛的触角。细丝跟新叶子一样，也是嫩红的。这就是爬山虎的脚。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7"/>
          <a:stretch>
            <a:fillRect/>
          </a:stretch>
        </p:blipFill>
        <p:spPr bwMode="auto">
          <a:xfrm>
            <a:off x="0" y="0"/>
            <a:ext cx="9139944" cy="18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-578600" y="-171401"/>
            <a:ext cx="10486312" cy="7560840"/>
            <a:chOff x="-578600" y="-171401"/>
            <a:chExt cx="10486312" cy="7560840"/>
          </a:xfrm>
        </p:grpSpPr>
        <p:sp>
          <p:nvSpPr>
            <p:cNvPr id="4" name="TextBox 3"/>
            <p:cNvSpPr txBox="1"/>
            <p:nvPr/>
          </p:nvSpPr>
          <p:spPr>
            <a:xfrm>
              <a:off x="-578600" y="-171401"/>
              <a:ext cx="10297144" cy="7294305"/>
            </a:xfrm>
            <a:prstGeom prst="rect">
              <a:avLst/>
            </a:prstGeom>
            <a:solidFill>
              <a:srgbClr val="FFFFFF">
                <a:alpha val="2902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zh-CN" altLang="en-US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540568" y="523422"/>
              <a:ext cx="10448280" cy="686601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963430">
              <a:off x="7343638" y="184150"/>
              <a:ext cx="1663995" cy="101086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7504" y="262389"/>
              <a:ext cx="244827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i="1" cap="none" spc="0" dirty="0">
                  <a:ln w="19050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323E1A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爬山虎的脚</a:t>
              </a:r>
              <a:endParaRPr lang="zh-CN" altLang="en-US" sz="2800" b="1" i="1" cap="none" spc="0" dirty="0">
                <a:ln w="1905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323E1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44016" y="686601"/>
              <a:ext cx="6948264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2929">
            <a:off x="7645099" y="4360604"/>
            <a:ext cx="2103499" cy="2770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06045" y="1405890"/>
            <a:ext cx="734250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爬山虎的脚长在茎上。茎上长叶柄的地方，反面伸出枝状的六七根细丝，每根细丝像蜗牛的触角。细丝跟新叶子一样，也是嫩红的。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这就是爬山虎的脚。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9644" y="1830914"/>
            <a:ext cx="858455" cy="4603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79B35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位置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965" y="2628352"/>
            <a:ext cx="858455" cy="460375"/>
          </a:xfrm>
          <a:prstGeom prst="rect">
            <a:avLst/>
          </a:prstGeom>
          <a:solidFill>
            <a:srgbClr val="FFFF00"/>
          </a:solidFill>
          <a:ln w="9525">
            <a:solidFill>
              <a:srgbClr val="F79B35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形状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964" y="3432818"/>
            <a:ext cx="858455" cy="460375"/>
          </a:xfrm>
          <a:prstGeom prst="rect">
            <a:avLst/>
          </a:prstGeom>
          <a:solidFill>
            <a:srgbClr val="FF0000"/>
          </a:solidFill>
          <a:ln w="9525">
            <a:solidFill>
              <a:srgbClr val="F79B35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颜色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605010" y="5949280"/>
            <a:ext cx="144016" cy="129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604448" y="6209140"/>
            <a:ext cx="144016" cy="129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604448" y="6468144"/>
            <a:ext cx="144016" cy="129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-106045" y="3236595"/>
            <a:ext cx="73425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细丝跟新叶子一样，也是嫩红的。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-122555" y="2000250"/>
            <a:ext cx="73425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</a:t>
            </a:r>
            <a:r>
              <a:rPr lang="zh-CN" altLang="en-US" sz="4000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枝状的六七根细丝，每根细丝像蜗牛的触角。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-387350" y="1405890"/>
            <a:ext cx="76231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4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爬山虎的脚长在茎上。茎上 </a:t>
            </a:r>
            <a:endParaRPr lang="zh-CN" altLang="en-US" sz="40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4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长叶柄的地方，反面伸出</a:t>
            </a:r>
            <a:endParaRPr lang="zh-CN" altLang="en-US"/>
          </a:p>
        </p:txBody>
      </p:sp>
      <p:pic>
        <p:nvPicPr>
          <p:cNvPr id="5" name="图片 4">
            <a:hlinkClick r:id="rId5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2929">
            <a:off x="-296846" y="4370764"/>
            <a:ext cx="2103499" cy="277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6" grpId="0" bldLvl="0" animBg="1"/>
      <p:bldP spid="6" grpId="0"/>
      <p:bldP spid="11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7"/>
          <a:stretch>
            <a:fillRect/>
          </a:stretch>
        </p:blipFill>
        <p:spPr bwMode="auto">
          <a:xfrm>
            <a:off x="0" y="0"/>
            <a:ext cx="9139944" cy="18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-578600" y="-171401"/>
            <a:ext cx="10486312" cy="7560840"/>
            <a:chOff x="-578600" y="-171401"/>
            <a:chExt cx="10486312" cy="7560840"/>
          </a:xfrm>
        </p:grpSpPr>
        <p:sp>
          <p:nvSpPr>
            <p:cNvPr id="4" name="TextBox 3"/>
            <p:cNvSpPr txBox="1"/>
            <p:nvPr/>
          </p:nvSpPr>
          <p:spPr>
            <a:xfrm>
              <a:off x="-578600" y="-171401"/>
              <a:ext cx="10297144" cy="7294305"/>
            </a:xfrm>
            <a:prstGeom prst="rect">
              <a:avLst/>
            </a:prstGeom>
            <a:solidFill>
              <a:srgbClr val="FFFFFF">
                <a:alpha val="2902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zh-CN" altLang="en-US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540568" y="523422"/>
              <a:ext cx="10448280" cy="686601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963430">
              <a:off x="7343638" y="184150"/>
              <a:ext cx="1663995" cy="101086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7504" y="262389"/>
              <a:ext cx="244827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i="1" cap="none" spc="0" dirty="0">
                  <a:ln w="19050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323E1A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爬山虎的脚</a:t>
              </a:r>
              <a:endParaRPr lang="zh-CN" altLang="en-US" sz="2800" b="1" i="1" cap="none" spc="0" dirty="0">
                <a:ln w="1905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323E1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44016" y="686601"/>
              <a:ext cx="6948264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61796" y="1505138"/>
            <a:ext cx="8820472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爬山虎的脚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靠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着墙的时候，六七根细丝的头上就变成小圆片，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靠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住墙。细丝原先是直的，现在弯曲了，把爬山虎的嫩茎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靠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一把，使它紧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靠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在墙上。爬山虎就是这样一脚一脚地往上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靠。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7"/>
          <a:stretch>
            <a:fillRect/>
          </a:stretch>
        </p:blipFill>
        <p:spPr bwMode="auto">
          <a:xfrm>
            <a:off x="0" y="0"/>
            <a:ext cx="9139944" cy="18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-567805" y="-181561"/>
            <a:ext cx="10486312" cy="7560840"/>
            <a:chOff x="-578600" y="-171401"/>
            <a:chExt cx="10486312" cy="7560840"/>
          </a:xfrm>
        </p:grpSpPr>
        <p:sp>
          <p:nvSpPr>
            <p:cNvPr id="4" name="TextBox 3"/>
            <p:cNvSpPr txBox="1"/>
            <p:nvPr/>
          </p:nvSpPr>
          <p:spPr>
            <a:xfrm>
              <a:off x="-578600" y="-171401"/>
              <a:ext cx="10297144" cy="7294305"/>
            </a:xfrm>
            <a:prstGeom prst="rect">
              <a:avLst/>
            </a:prstGeom>
            <a:solidFill>
              <a:srgbClr val="FFFFFF">
                <a:alpha val="2902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zh-CN" altLang="en-US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540568" y="523422"/>
              <a:ext cx="10448280" cy="686601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963430">
              <a:off x="7343638" y="184150"/>
              <a:ext cx="1663995" cy="101086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7504" y="262389"/>
              <a:ext cx="244827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i="1" cap="none" spc="0" dirty="0">
                  <a:ln w="19050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323E1A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爬山虎的脚</a:t>
              </a:r>
              <a:endParaRPr lang="zh-CN" altLang="en-US" sz="2800" b="1" i="1" cap="none" spc="0" dirty="0">
                <a:ln w="1905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323E1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44016" y="686601"/>
              <a:ext cx="6948264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44016" y="2340163"/>
            <a:ext cx="8820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爬山虎的脚触着墙的时候，六七根细丝的头上就变成小圆片，巴住墙。细丝原先是直的，现在弯曲了，把爬山虎的嫩茎拉一把，使它紧贴在墙上。爬山虎就是这样一脚一脚地往上爬。如果你仔细观察那些细小的脚，你会想起图画上蛟龙的爪子。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1460" y="1047115"/>
            <a:ext cx="5515610" cy="1229995"/>
            <a:chOff x="512422" y="932527"/>
            <a:chExt cx="4491626" cy="1229953"/>
          </a:xfrm>
        </p:grpSpPr>
        <p:sp>
          <p:nvSpPr>
            <p:cNvPr id="3" name="圆角矩形 2"/>
            <p:cNvSpPr/>
            <p:nvPr/>
          </p:nvSpPr>
          <p:spPr>
            <a:xfrm>
              <a:off x="512422" y="949175"/>
              <a:ext cx="4086708" cy="1213305"/>
            </a:xfrm>
            <a:prstGeom prst="roundRect">
              <a:avLst/>
            </a:prstGeom>
            <a:solidFill>
              <a:srgbClr val="FDEADA">
                <a:alpha val="89804"/>
              </a:srgbClr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5576" y="932527"/>
              <a:ext cx="4248472" cy="119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1.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默读第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自然段。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2.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圈画出描写爬山虎动作的词语。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3731260" y="2339975"/>
            <a:ext cx="626745" cy="57594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297930" y="2969260"/>
            <a:ext cx="626745" cy="57594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171825" y="2969260"/>
            <a:ext cx="626745" cy="57594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791075" y="3615055"/>
            <a:ext cx="626745" cy="57594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705610" y="4189095"/>
            <a:ext cx="626745" cy="57594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293360" y="4260850"/>
            <a:ext cx="626745" cy="57594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97930" y="4834890"/>
            <a:ext cx="626745" cy="57594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1" grpId="0" bldLvl="0" animBg="1"/>
      <p:bldP spid="14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7"/>
          <a:stretch>
            <a:fillRect/>
          </a:stretch>
        </p:blipFill>
        <p:spPr bwMode="auto">
          <a:xfrm>
            <a:off x="0" y="0"/>
            <a:ext cx="9139944" cy="18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-567805" y="-181561"/>
            <a:ext cx="10486312" cy="7560840"/>
            <a:chOff x="-578600" y="-171401"/>
            <a:chExt cx="10486312" cy="7560840"/>
          </a:xfrm>
        </p:grpSpPr>
        <p:sp>
          <p:nvSpPr>
            <p:cNvPr id="4" name="TextBox 3"/>
            <p:cNvSpPr txBox="1"/>
            <p:nvPr/>
          </p:nvSpPr>
          <p:spPr>
            <a:xfrm>
              <a:off x="-578600" y="-171401"/>
              <a:ext cx="10297144" cy="7294305"/>
            </a:xfrm>
            <a:prstGeom prst="rect">
              <a:avLst/>
            </a:prstGeom>
            <a:solidFill>
              <a:srgbClr val="FFFFFF">
                <a:alpha val="2902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en-US" altLang="zh-CN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  <a:p>
              <a:endParaRPr lang="zh-CN" altLang="en-US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540568" y="523422"/>
              <a:ext cx="10448280" cy="686601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963430">
              <a:off x="7343638" y="184150"/>
              <a:ext cx="1663995" cy="101086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7504" y="262389"/>
              <a:ext cx="244827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i="1" cap="none" spc="0" dirty="0">
                  <a:ln w="19050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323E1A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爬山虎的脚</a:t>
              </a:r>
              <a:endParaRPr lang="zh-CN" altLang="en-US" sz="2800" b="1" i="1" cap="none" spc="0" dirty="0">
                <a:ln w="1905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323E1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44016" y="686601"/>
              <a:ext cx="6948264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272415" y="1194435"/>
            <a:ext cx="84556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爬山虎的脚触着墙的时候，六七根细丝的头上就变成小圆片，</a:t>
            </a:r>
            <a:r>
              <a:rPr lang="zh-CN" altLang="en-US" sz="40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巴</a:t>
            </a:r>
            <a:r>
              <a:rPr lang="zh-CN" altLang="en-US" sz="4000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住墙。</a:t>
            </a:r>
            <a:endParaRPr lang="zh-CN" altLang="en-US" sz="4000" dirty="0">
              <a:solidFill>
                <a:schemeClr val="bg2">
                  <a:lumMod val="9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WPS 演示</Application>
  <PresentationFormat>全屏显示(4:3)</PresentationFormat>
  <Paragraphs>266</Paragraphs>
  <Slides>13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楷体</vt:lpstr>
      <vt:lpstr>华文新魏</vt:lpstr>
      <vt:lpstr>华文隶书</vt:lpstr>
      <vt:lpstr>华文行楷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108</cp:revision>
  <cp:lastPrinted>2019-02-24T05:12:00Z</cp:lastPrinted>
  <dcterms:created xsi:type="dcterms:W3CDTF">2019-02-17T06:53:00Z</dcterms:created>
  <dcterms:modified xsi:type="dcterms:W3CDTF">2020-09-16T00:02:14Z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2052-10.8.2.6726</vt:lpwstr>
  </property>
</Properties>
</file>